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sldIdLst>
    <p:sldId id="256" r:id="rId3"/>
    <p:sldId id="362" r:id="rId4"/>
    <p:sldId id="363" r:id="rId5"/>
    <p:sldId id="469" r:id="rId6"/>
    <p:sldId id="364" r:id="rId7"/>
    <p:sldId id="359" r:id="rId8"/>
    <p:sldId id="257" r:id="rId9"/>
    <p:sldId id="258" r:id="rId10"/>
    <p:sldId id="360" r:id="rId11"/>
    <p:sldId id="3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65" r:id="rId110"/>
    <p:sldId id="356"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09182137" name="WPS_1706883637"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notesMaster" Target="notesMasters/notesMaster1.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09182137" dt="2024-10-06T18:22:16.40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B!NG000000000</a:t>
            </a:r>
            <a:endPar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p:txBody>
          <a:bodyPr/>
          <a:lstStyle/>
          <a:p>
            <a:r>
              <a:rPr lang="en-US"/>
              <a:t> </a:t>
            </a:r>
            <a:endParaRPr lang="en-US"/>
          </a:p>
        </p:txBody>
      </p:sp>
      <p:sp>
        <p:nvSpPr>
          <p:cNvPr id="4" name="Text Box 3"/>
          <p:cNvSpPr txBox="1"/>
          <p:nvPr/>
        </p:nvSpPr>
        <p:spPr>
          <a:xfrm>
            <a:off x="3143250" y="4015740"/>
            <a:ext cx="7365365" cy="645160"/>
          </a:xfrm>
          <a:prstGeom prst="rect">
            <a:avLst/>
          </a:prstGeom>
          <a:noFill/>
        </p:spPr>
        <p:txBody>
          <a:bodyPr wrap="square" rtlCol="0">
            <a:spAutoFit/>
            <a:scene3d>
              <a:camera prst="orthographicFront"/>
              <a:lightRig rig="threePt" dir="t"/>
            </a:scene3d>
          </a:bodyPr>
          <a:p>
            <a:r>
              <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rPr>
              <a:t>           Let’s Play..............................</a:t>
            </a:r>
            <a:endPar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a plan for money.</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When a business stops making profits.</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study of managing workers.</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goods by machines in factories.</a:t>
            </a: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business’s core beliefs and goals.</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from a different location, often at home.</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responsible for a specific department.</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609600" y="673735"/>
            <a:ext cx="10972800" cy="4525963"/>
          </a:xfrm>
        </p:spPr>
        <p:txBody>
          <a:bodyPr/>
          <a:p>
            <a:r>
              <a:rPr lang="en-US" b="1"/>
              <a:t>Supervisor, Contract, Advertising, Strategy, Warehouse, Salary, Innovation, Globalization, Efficiency, Leadership, Team, Budget, Distribution, Reserve, Customer support, Collaboration,</a:t>
            </a:r>
            <a:endParaRPr lang="en-US" b="1"/>
          </a:p>
          <a:p>
            <a:r>
              <a:rPr lang="en-US" b="1"/>
              <a:t> E-commerce, Market capitalization, Freelance, Target market, Return, Profit, IPO, Entrepreneur, Outsourcing, Investment, Production, Interest, Consultant, Marketing, Discount, Consumer, Brand, Decision-making, Factory, Credit, CEO, Consulting, Accounting, Client, Liability, Multinational, Planning, Data analysis, Trade, Export, Insurance, Manager, Capacity, Human resources, Balance sheet.</a:t>
            </a:r>
            <a:endParaRPr lang="en-US"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511810" y="647065"/>
            <a:ext cx="10972800" cy="4525963"/>
          </a:xfrm>
        </p:spPr>
        <p:txBody>
          <a:bodyPr/>
          <a:p>
            <a:r>
              <a:rPr lang="en-US" b="1"/>
              <a:t>Service, Expansion, Shareholders, Product, Performance, Compliance, Upgrade, Vision statement, Merger, Recruitment, Multitasking, Office, Differentiation, Policy, Manufacturing, Benchmarking, Promotion, Stock exchange, Return, Loss, Innovation, Annual report, Quality control, Staffing, Multinational, Dividend, Multinational, Remote work, Expansion, Warehouse, Business plan, IPO, Risk, Factory, Branding, Efficiency, Teamwork, Strategy, Marketing, Consulting, Consumer, Investment, Contract, Outsourcing, Collaboration, Export, Planning, CEO, Insurance.</a:t>
            </a:r>
            <a:endParaRPr lang="en-US" b="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6600">
                <a:gradFill>
                  <a:gsLst>
                    <a:gs pos="21000">
                      <a:srgbClr val="53575C"/>
                    </a:gs>
                    <a:gs pos="88000">
                      <a:srgbClr val="C5C7CA"/>
                    </a:gs>
                  </a:gsLst>
                  <a:lin ang="5400000"/>
                </a:gradFill>
                <a:effectLst/>
                <a:sym typeface="+mn-ea"/>
              </a:rPr>
              <a:t>THANK YOU ALL ...........</a:t>
            </a:r>
            <a:endParaRPr lang="en-US" sz="6600">
              <a:gradFill>
                <a:gsLst>
                  <a:gs pos="21000">
                    <a:srgbClr val="53575C"/>
                  </a:gs>
                  <a:gs pos="88000">
                    <a:srgbClr val="C5C7CA"/>
                  </a:gs>
                </a:gsLst>
                <a:lin ang="5400000"/>
              </a:gradFill>
              <a:effectLst/>
            </a:endParaRPr>
          </a:p>
          <a:p>
            <a:pPr marL="0" indent="0">
              <a:buNone/>
            </a:pPr>
            <a:r>
              <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FOR YOU VALUABLE TIME</a:t>
            </a:r>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01190" y="2571115"/>
            <a:ext cx="10972800" cy="4525963"/>
          </a:xfrm>
        </p:spPr>
        <p:txBody>
          <a:bodyPr/>
          <a:p>
            <a:pPr marL="0" indent="0">
              <a:buNone/>
            </a:pPr>
            <a:endPar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This person starts a business.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Bringing a new idea to market.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where business is done.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financial reward for work.</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difference between revenue and costs (r - c = ?).</a:t>
            </a:r>
            <a:endParaRPr lang="en-US"/>
          </a:p>
        </p:txBody>
      </p:sp>
      <p:sp>
        <p:nvSpPr>
          <p:cNvPr id="4" name="Text Box 3"/>
          <p:cNvSpPr txBox="1"/>
          <p:nvPr/>
        </p:nvSpPr>
        <p:spPr>
          <a:xfrm>
            <a:off x="9141460" y="1967865"/>
            <a:ext cx="4064000" cy="368300"/>
          </a:xfrm>
          <a:prstGeom prst="rect">
            <a:avLst/>
          </a:prstGeom>
          <a:noFill/>
        </p:spPr>
        <p:txBody>
          <a:bodyPr wrap="square" rtlCol="0">
            <a:spAutoFit/>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things in large amounts.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something online.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buys products.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plan to sell products.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8055" y="1049338"/>
            <a:ext cx="10972800" cy="1143000"/>
          </a:xfrm>
        </p:spPr>
        <p:txBody>
          <a:bodyPr/>
          <a:p>
            <a:r>
              <a:rPr lang="en-US" sz="4800" b="1">
                <a:solidFill>
                  <a:srgbClr val="FF0000"/>
                </a:solidFill>
                <a:effectLst>
                  <a:outerShdw blurRad="38100" dist="38100" dir="2700000" algn="tl">
                    <a:srgbClr val="000000">
                      <a:alpha val="43137"/>
                    </a:srgbClr>
                  </a:outerShdw>
                </a:effectLst>
              </a:rPr>
              <a:t>        IMPORTANT MESSAGE</a:t>
            </a:r>
            <a:endParaRPr lang="en-US" sz="48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pPr marL="1371600" lvl="3" indent="457200">
              <a:buNone/>
            </a:pPr>
            <a:r>
              <a:rPr lang="en-US"/>
              <a:t> </a:t>
            </a:r>
            <a:endParaRPr lang="en-US"/>
          </a:p>
        </p:txBody>
      </p:sp>
      <p:sp>
        <p:nvSpPr>
          <p:cNvPr id="4" name="Text Box 3"/>
          <p:cNvSpPr txBox="1"/>
          <p:nvPr/>
        </p:nvSpPr>
        <p:spPr>
          <a:xfrm>
            <a:off x="1606550" y="2804795"/>
            <a:ext cx="8354695" cy="1753235"/>
          </a:xfrm>
          <a:prstGeom prst="rect">
            <a:avLst/>
          </a:prstGeom>
          <a:noFill/>
        </p:spPr>
        <p:txBody>
          <a:bodyPr wrap="square" rtlCol="0">
            <a:spAutoFit/>
          </a:bodyPr>
          <a:p>
            <a:r>
              <a:rPr lang="en-US" sz="3600">
                <a:highlight>
                  <a:srgbClr val="800080"/>
                </a:highlight>
              </a:rPr>
              <a:t>Interested people, please play the game. Others, please do not disturb and kindly do your record work</a:t>
            </a:r>
            <a:endParaRPr lang="en-US" sz="3600">
              <a:highlight>
                <a:srgbClr val="80008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a risk with money to grow it.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Finding the right person for a job.</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Something you owe to someone.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Someone who buys from you regularly.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owed by a company.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Reducing the cost of something.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Checking the quality of products.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Helping a business improve its performance.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Setting goals for a company.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short-term financial plan.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E30000"/>
                    </a:gs>
                    <a:gs pos="100000">
                      <a:srgbClr val="760303"/>
                    </a:gs>
                  </a:gsLst>
                  <a:lin scaled="0"/>
                </a:gradFill>
                <a:highlight>
                  <a:srgbClr val="FFFF00"/>
                </a:highlight>
              </a:rPr>
              <a:t>   RULES............</a:t>
            </a:r>
            <a:endParaRPr lang="en-US">
              <a:gradFill>
                <a:gsLst>
                  <a:gs pos="0">
                    <a:srgbClr val="E30000"/>
                  </a:gs>
                  <a:gs pos="100000">
                    <a:srgbClr val="760303"/>
                  </a:gs>
                </a:gsLst>
                <a:lin scaled="0"/>
              </a:gradFill>
              <a:highlight>
                <a:srgbClr val="FFFF00"/>
              </a:highlight>
            </a:endParaRPr>
          </a:p>
        </p:txBody>
      </p:sp>
      <p:sp>
        <p:nvSpPr>
          <p:cNvPr id="3" name="Content Placeholder 2"/>
          <p:cNvSpPr>
            <a:spLocks noGrp="1"/>
          </p:cNvSpPr>
          <p:nvPr>
            <p:ph idx="1"/>
          </p:nvPr>
        </p:nvSpPr>
        <p:spPr>
          <a:xfrm>
            <a:off x="609600" y="1275715"/>
            <a:ext cx="10972800" cy="4525963"/>
          </a:xfrm>
        </p:spPr>
        <p:txBody>
          <a:bodyPr/>
          <a:p>
            <a:r>
              <a:rPr lang="en-US" sz="2400" b="1">
                <a:solidFill>
                  <a:srgbClr val="C00000"/>
                </a:solidFill>
                <a:effectLst>
                  <a:outerShdw blurRad="38100" dist="38100" dir="2700000" algn="tl">
                    <a:srgbClr val="000000">
                      <a:alpha val="43137"/>
                    </a:srgbClr>
                  </a:outerShdw>
                </a:effectLst>
              </a:rPr>
              <a:t>Each question will be displayed only once</a:t>
            </a:r>
            <a:r>
              <a:rPr lang="en-US" sz="2400"/>
              <a:t>: Once a question is shown, it will not be repeated.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Wrong answers lead to question skipping</a:t>
            </a:r>
            <a:r>
              <a:rPr lang="en-US" sz="2400"/>
              <a:t>: If a team answers incorrectly, no other team will get a chance to answer the same question. That question will be skipped, and the next one will be displayed.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Penalty for wrong answers</a:t>
            </a:r>
            <a:r>
              <a:rPr lang="en-US" sz="2400"/>
              <a:t>: If a team answers incorrectly, they lose the chance to answer the next question.</a:t>
            </a:r>
            <a:endParaRPr lang="en-US" sz="2400"/>
          </a:p>
          <a:p>
            <a:endParaRPr lang="en-US" sz="2400"/>
          </a:p>
          <a:p>
            <a:r>
              <a:rPr lang="en-US" sz="2400" b="1">
                <a:solidFill>
                  <a:srgbClr val="C00000"/>
                </a:solidFill>
                <a:effectLst>
                  <a:outerShdw blurRad="38100" dist="38100" dir="2700000" algn="tl">
                    <a:srgbClr val="000000">
                      <a:alpha val="43137"/>
                    </a:srgbClr>
                  </a:outerShdw>
                </a:effectLst>
              </a:rPr>
              <a:t>Bingo mechanics</a:t>
            </a:r>
            <a:r>
              <a:rPr lang="en-US" sz="2400"/>
              <a:t>: The game follows normal Bingo rules. A team will select a number, and all teams will strike out the same number. Teams can win by forming a line horizontally, vertically, or diagonally.</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record of a company’s money.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do many things at once.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decisions quickly.</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Protecting a company from risk.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you give to customers after they buy.</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work with others.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new products to market.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written commitment to do something.</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main person responsible in a company.</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Offering something for free to attract customers.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4800">
                <a:solidFill>
                  <a:schemeClr val="accent6">
                    <a:lumMod val="10000"/>
                  </a:schemeClr>
                </a:solidFill>
                <a:effectLst>
                  <a:outerShdw blurRad="38100" dist="38100" dir="2700000" algn="tl">
                    <a:srgbClr val="000000">
                      <a:alpha val="43137"/>
                    </a:srgbClr>
                  </a:outerShdw>
                </a:effectLst>
              </a:rPr>
              <a:t>Only the first team to raise their hand will get the chance to answer the question.</a:t>
            </a:r>
            <a:endParaRPr lang="en-US" sz="4800">
              <a:solidFill>
                <a:schemeClr val="accent6">
                  <a:lumMod val="10000"/>
                </a:schemeClr>
              </a:solidFill>
              <a:effectLst>
                <a:outerShdw blurRad="38100" dist="38100" dir="2700000" algn="tl">
                  <a:srgbClr val="000000">
                    <a:alpha val="43137"/>
                  </a:srgbClr>
                </a:outerShdw>
              </a:effectLst>
            </a:endParaRPr>
          </a:p>
          <a:p>
            <a:r>
              <a:rPr lang="en-US" sz="4800">
                <a:solidFill>
                  <a:schemeClr val="accent6">
                    <a:lumMod val="10000"/>
                  </a:schemeClr>
                </a:solidFill>
                <a:effectLst>
                  <a:outerShdw blurRad="38100" dist="38100" dir="2700000" algn="tl">
                    <a:srgbClr val="000000">
                      <a:alpha val="43137"/>
                    </a:srgbClr>
                  </a:outerShdw>
                </a:effectLst>
              </a:rPr>
              <a:t> Please don't shout out the answers</a:t>
            </a:r>
            <a:endParaRPr lang="en-US" sz="4800">
              <a:solidFill>
                <a:schemeClr val="accent6">
                  <a:lumMod val="10000"/>
                </a:schemeClr>
              </a:solidFill>
              <a:effectLst>
                <a:outerShdw blurRad="38100" dist="38100" dir="2700000" algn="tl">
                  <a:srgbClr val="000000">
                    <a:alpha val="43137"/>
                  </a:srgbClr>
                </a:outerShdw>
              </a:effectLst>
            </a:endParaRPr>
          </a:p>
          <a:p>
            <a:r>
              <a:rPr lang="en-US" sz="4800">
                <a:solidFill>
                  <a:schemeClr val="accent6">
                    <a:lumMod val="10000"/>
                  </a:schemeClr>
                </a:solidFill>
                <a:effectLst>
                  <a:outerShdw blurRad="38100" dist="38100" dir="2700000" algn="tl">
                    <a:srgbClr val="000000">
                      <a:alpha val="43137"/>
                    </a:srgbClr>
                  </a:outerShdw>
                </a:effectLst>
              </a:rPr>
              <a:t>Think twice before you answer.</a:t>
            </a:r>
            <a:endParaRPr lang="en-US" sz="4800">
              <a:solidFill>
                <a:schemeClr val="accent6">
                  <a:lumMod val="10000"/>
                </a:schemeClr>
              </a:solidFill>
              <a:effectLst>
                <a:outerShdw blurRad="38100" dist="38100" dir="2700000" algn="tl">
                  <a:srgbClr val="000000">
                    <a:alpha val="43137"/>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set of rules for a workplace.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image or feeling people associate with a product.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place where products are made.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for yourself.</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left after paying expenses.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detailed plan for its goals.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helps guide a company.</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Moving products from one place to another.</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report showing a company’s financial health.</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of people who own a company.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455420" y="2428240"/>
            <a:ext cx="10972800" cy="4525963"/>
          </a:xfrm>
        </p:spPr>
        <p:txBody>
          <a:bodyPr/>
          <a:p>
            <a:r>
              <a:rPr lang="en-US"/>
              <a:t>   </a:t>
            </a:r>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ARE YOU GUYS....READY</a:t>
            </a:r>
            <a:r>
              <a:rPr lang="en-US" sz="11500" baseline="30000">
                <a:solidFill>
                  <a:srgbClr val="C00000"/>
                </a:solidFill>
              </a:rPr>
              <a:t>?????</a:t>
            </a:r>
            <a:endParaRPr lang="en-US" sz="11500" baseline="3000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Buying and selling of goods or services.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Spending money to make something better.</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first step in starting a company.</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Working together to achieve the same goal.</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written agreement between two companies.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organizes resources to achieve goals.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to store products before selling them.</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sure a product meets customer needs.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people interested in a product.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comes from investments.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4000">
                <a:sym typeface="+mn-ea"/>
              </a:rPr>
              <a:t>People with this lead a team.</a:t>
            </a:r>
            <a:endParaRPr lang="en-US" sz="4000"/>
          </a:p>
          <a:p>
            <a:endParaRPr lang="en-US" sz="4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a choice among several options.</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earned from an investment.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Learning something to improve your skills.</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person in charge of finances in a company.</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company’s overall image or identity.</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products to another country.</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total market value of a company's shares.</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new way of doing something.</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Doing something at the lowest cost possible.</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something in large quantities.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3600"/>
              <a:t> </a:t>
            </a:r>
            <a:r>
              <a:rPr lang="en-US" sz="3600"/>
              <a:t>Money earned from sales.</a:t>
            </a:r>
            <a:endParaRPr lang="en-US" sz="3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Another word for money made by the company.</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company's yearly financial summary.</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something different or better than competitors.</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to people around the world.</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Combining two companies into one (person)</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Paying for something later.</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a company owes to others.	</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percentage of profit paid to shareholders.</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amount of something a company can make.</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People a business wants to sell 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working towards a goal.</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market where stocks are traded.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controls a company's direction.</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Organizing people in the right roles.</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description of what a company wants to achieve.</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is set aside for emergencies.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part of a company to the public.</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 that operates only on the internet.</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resources from outside the company.</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spent on a company's day-to-day activities.	</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measure of how well a company does.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cost of borrowing money.</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rules and regulations a company follows.</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way to compare your business to others.</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responsible for making sure goals are met.</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Dividing people into groups based on their needs.</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 that runs in different countries.</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strategy to make a company grow.</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service that helps customers with issues.</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practice of collecting and analyzing data.	</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way in which a product is sold.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commitment to protect the environment.</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5956</Words>
  <Application>WPS Presentation</Application>
  <PresentationFormat>Widescreen</PresentationFormat>
  <Paragraphs>242</Paragraphs>
  <Slides>109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109</vt:i4>
      </vt:variant>
    </vt:vector>
  </HeadingPairs>
  <TitlesOfParts>
    <vt:vector size="116" baseType="lpstr">
      <vt:lpstr>Arial</vt:lpstr>
      <vt:lpstr>SimSun</vt:lpstr>
      <vt:lpstr>Wingdings</vt:lpstr>
      <vt:lpstr>Microsoft YaHei</vt:lpstr>
      <vt:lpstr>Arial Unicode MS</vt:lpstr>
      <vt:lpstr>Calibri</vt:lpstr>
      <vt:lpstr>1_Art_mountaineering</vt:lpstr>
      <vt:lpstr>B!NG000000000</vt:lpstr>
      <vt:lpstr>        IMPORTANT MESSAGE</vt:lpstr>
      <vt:lpstr>   RULES............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B!NG000000000</dc:title>
  <dc:creator/>
  <cp:lastModifiedBy>WPS_1706883637</cp:lastModifiedBy>
  <cp:revision>3</cp:revision>
  <dcterms:created xsi:type="dcterms:W3CDTF">2024-10-06T13:55:00Z</dcterms:created>
  <dcterms:modified xsi:type="dcterms:W3CDTF">2024-10-07T04:52:09Z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27EB8939A44A47A787E83134D45A1FD6_11</vt:lpwstr>
  </property>
  <property fmtid="{D5CDD505-2E9C-101B-9397-08002B2CF9AE}" pid="3" name="KSOProductBuildVer">
    <vt:lpwstr>1033-12.2.0.18283</vt:lpwstr>
  </property>
</Properties>
</file>