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1"/>
  </p:notesMasterIdLst>
  <p:sldIdLst>
    <p:sldId id="256" r:id="rId3"/>
    <p:sldId id="362" r:id="rId4"/>
    <p:sldId id="363" r:id="rId5"/>
    <p:sldId id="364" r:id="rId6"/>
    <p:sldId id="359" r:id="rId7"/>
    <p:sldId id="257" r:id="rId8"/>
    <p:sldId id="258" r:id="rId9"/>
    <p:sldId id="360" r:id="rId10"/>
    <p:sldId id="3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65" r:id="rId109"/>
    <p:sldId id="356"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509182137" name="WPS_1706883637"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5" Type="http://schemas.openxmlformats.org/officeDocument/2006/relationships/commentAuthors" Target="commentAuthors.xml"/><Relationship Id="rId114" Type="http://schemas.openxmlformats.org/officeDocument/2006/relationships/tableStyles" Target="tableStyles.xml"/><Relationship Id="rId113" Type="http://schemas.openxmlformats.org/officeDocument/2006/relationships/viewProps" Target="viewProps.xml"/><Relationship Id="rId112" Type="http://schemas.openxmlformats.org/officeDocument/2006/relationships/presProps" Target="presProps.xml"/><Relationship Id="rId111" Type="http://schemas.openxmlformats.org/officeDocument/2006/relationships/notesMaster" Target="notesMasters/notesMaster1.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509182137" dt="2024-10-06T18:22:16.40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a:lstStyle>
            <a:lvl1pPr algn="ctr">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B!NG000000000</a:t>
            </a:r>
            <a:endParaRPr lang="en-US" sz="7200"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endParaRPr>
          </a:p>
        </p:txBody>
      </p:sp>
      <p:sp>
        <p:nvSpPr>
          <p:cNvPr id="3" name="Subtitle 2"/>
          <p:cNvSpPr>
            <a:spLocks noGrp="1"/>
          </p:cNvSpPr>
          <p:nvPr>
            <p:ph type="subTitle" idx="1"/>
          </p:nvPr>
        </p:nvSpPr>
        <p:spPr/>
        <p:txBody>
          <a:bodyPr/>
          <a:lstStyle/>
          <a:p>
            <a:r>
              <a:rPr lang="en-US"/>
              <a:t> </a:t>
            </a:r>
            <a:endParaRPr lang="en-US"/>
          </a:p>
        </p:txBody>
      </p:sp>
      <p:sp>
        <p:nvSpPr>
          <p:cNvPr id="4" name="Text Box 3"/>
          <p:cNvSpPr txBox="1"/>
          <p:nvPr/>
        </p:nvSpPr>
        <p:spPr>
          <a:xfrm>
            <a:off x="3143250" y="4015740"/>
            <a:ext cx="7365365" cy="645160"/>
          </a:xfrm>
          <a:prstGeom prst="rect">
            <a:avLst/>
          </a:prstGeom>
          <a:noFill/>
        </p:spPr>
        <p:txBody>
          <a:bodyPr wrap="square" rtlCol="0">
            <a:spAutoFit/>
            <a:scene3d>
              <a:camera prst="orthographicFront"/>
              <a:lightRig rig="threePt" dir="t"/>
            </a:scene3d>
          </a:bodyPr>
          <a:p>
            <a:r>
              <a:rPr lang="en-US" sz="3600">
                <a:ln w="12700">
                  <a:solidFill>
                    <a:schemeClr val="bg1">
                      <a:lumMod val="75000"/>
                    </a:schemeClr>
                  </a:solidFill>
                  <a:prstDash val="solid"/>
                </a:ln>
                <a:solidFill>
                  <a:schemeClr val="accent5">
                    <a:lumMod val="20000"/>
                    <a:lumOff val="80000"/>
                  </a:schemeClr>
                </a:solidFill>
                <a:effectLst>
                  <a:outerShdw dist="38100" dir="2640000" algn="bl" rotWithShape="0">
                    <a:schemeClr val="accent1"/>
                  </a:outerShdw>
                </a:effectLst>
              </a:rPr>
              <a:t>           Let’s Play..............................</a:t>
            </a:r>
            <a:endParaRPr lang="en-US" sz="3600">
              <a:ln w="12700">
                <a:solidFill>
                  <a:schemeClr val="bg1">
                    <a:lumMod val="75000"/>
                  </a:schemeClr>
                </a:solidFill>
                <a:prstDash val="solid"/>
              </a:ln>
              <a:solidFill>
                <a:schemeClr val="accent5">
                  <a:lumMod val="20000"/>
                  <a:lumOff val="80000"/>
                </a:schemeClr>
              </a:solidFill>
              <a:effectLst>
                <a:outerShdw dist="38100" dir="2640000" algn="bl" rotWithShape="0">
                  <a:schemeClr val="accent1"/>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This person starts a business.</a:t>
            </a:r>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study of managing workers.</a:t>
            </a:r>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Producing goods by machines in factories.</a:t>
            </a:r>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business’s core beliefs and goals.</a:t>
            </a:r>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Working from a different location, often at home.</a:t>
            </a:r>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person responsible for a specific department.</a:t>
            </a:r>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a:xfrm>
            <a:off x="609600" y="673735"/>
            <a:ext cx="10972800" cy="4525963"/>
          </a:xfrm>
        </p:spPr>
        <p:txBody>
          <a:bodyPr/>
          <a:p>
            <a:r>
              <a:rPr lang="en-US" b="1"/>
              <a:t>Supervisor, Contract, Advertising, Strategy, Warehouse, Salary, Innovation, Globalization, Efficiency, Leadership, Team, Budget, Distribution, Reserve, Customer support, Collaboration,</a:t>
            </a:r>
            <a:endParaRPr lang="en-US" b="1"/>
          </a:p>
          <a:p>
            <a:r>
              <a:rPr lang="en-US" b="1"/>
              <a:t> E-commerce, Market capitalization, Freelance, Target market, Return, Profit, IPO, Entrepreneur, Outsourcing, Investment, Production, Interest, Consultant, Marketing, Discount, Consumer, Brand, Decision-making, Factory, Credit, CEO, Consulting, Accounting, Client, Liability, Multinational, Planning, Data analysis, Trade, Export, Insurance, Manager, Capacity, Human resources, Balance sheet.</a:t>
            </a:r>
            <a:endParaRPr lang="en-US" b="1"/>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a:xfrm>
            <a:off x="511810" y="647065"/>
            <a:ext cx="10972800" cy="4525963"/>
          </a:xfrm>
        </p:spPr>
        <p:txBody>
          <a:bodyPr/>
          <a:p>
            <a:r>
              <a:rPr lang="en-US" b="1"/>
              <a:t>Service, Expansion, Shareholders, Product, Performance, Compliance, Upgrade, Vision statement, Merger, Recruitment, Multitasking, Office, Differentiation, Policy, Manufacturing, Benchmarking, Promotion, Stock exchange, Return, Loss, Innovation, Annual report, Quality control, Staffing, Multinational, Dividend, Multinational, Remote work, Expansion, Warehouse, Business plan, IPO, Risk, Factory, Branding, Efficiency, Teamwork, Strategy, Marketing, Consulting, Consumer, Investment, Contract, Outsourcing, Collaboration, Export, Planning, CEO, Insurance.</a:t>
            </a:r>
            <a:endParaRPr lang="en-US" b="1"/>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6600">
                <a:gradFill>
                  <a:gsLst>
                    <a:gs pos="21000">
                      <a:srgbClr val="53575C"/>
                    </a:gs>
                    <a:gs pos="88000">
                      <a:srgbClr val="C5C7CA"/>
                    </a:gs>
                  </a:gsLst>
                  <a:lin ang="5400000"/>
                </a:gradFill>
                <a:effectLst/>
                <a:sym typeface="+mn-ea"/>
              </a:rPr>
              <a:t>THANK YOU ALL ...........</a:t>
            </a:r>
            <a:endParaRPr lang="en-US" sz="6600">
              <a:gradFill>
                <a:gsLst>
                  <a:gs pos="21000">
                    <a:srgbClr val="53575C"/>
                  </a:gs>
                  <a:gs pos="88000">
                    <a:srgbClr val="C5C7CA"/>
                  </a:gs>
                </a:gsLst>
                <a:lin ang="5400000"/>
              </a:gradFill>
              <a:effectLst/>
            </a:endParaRPr>
          </a:p>
          <a:p>
            <a:pPr marL="0" indent="0">
              <a:buNone/>
            </a:pPr>
            <a:r>
              <a:rPr lang="en-US" sz="66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FOR YOU VALUABLE TIME</a:t>
            </a:r>
            <a:endParaRPr lang="en-US" sz="66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endParaRPr lang="en-US" sz="66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901190" y="2571115"/>
            <a:ext cx="10972800" cy="4525963"/>
          </a:xfrm>
        </p:spPr>
        <p:txBody>
          <a:bodyPr/>
          <a:p>
            <a:pPr marL="0" indent="0">
              <a:buNone/>
            </a:pPr>
            <a:endParaRPr 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Bringing a new idea to market.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place where business is done.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financial reward for work.</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difference between revenue and costs.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Making things in large amounts.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Selling something online.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person who buys products.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plan to sell products.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Taking a risk with money to grow it.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48055" y="1049338"/>
            <a:ext cx="10972800" cy="1143000"/>
          </a:xfrm>
        </p:spPr>
        <p:txBody>
          <a:bodyPr/>
          <a:p>
            <a:r>
              <a:rPr lang="en-US" sz="4800" b="1">
                <a:solidFill>
                  <a:srgbClr val="FF0000"/>
                </a:solidFill>
                <a:effectLst>
                  <a:outerShdw blurRad="38100" dist="38100" dir="2700000" algn="tl">
                    <a:srgbClr val="000000">
                      <a:alpha val="43137"/>
                    </a:srgbClr>
                  </a:outerShdw>
                </a:effectLst>
              </a:rPr>
              <a:t>        IMPORTANT MESSAGE</a:t>
            </a:r>
            <a:endParaRPr lang="en-US" sz="48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p>
            <a:pPr marL="1371600" lvl="3" indent="457200">
              <a:buNone/>
            </a:pPr>
            <a:r>
              <a:rPr lang="en-US"/>
              <a:t> </a:t>
            </a:r>
            <a:endParaRPr lang="en-US"/>
          </a:p>
        </p:txBody>
      </p:sp>
      <p:sp>
        <p:nvSpPr>
          <p:cNvPr id="4" name="Text Box 3"/>
          <p:cNvSpPr txBox="1"/>
          <p:nvPr/>
        </p:nvSpPr>
        <p:spPr>
          <a:xfrm>
            <a:off x="1606550" y="2804795"/>
            <a:ext cx="8354695" cy="1753235"/>
          </a:xfrm>
          <a:prstGeom prst="rect">
            <a:avLst/>
          </a:prstGeom>
          <a:noFill/>
        </p:spPr>
        <p:txBody>
          <a:bodyPr wrap="square" rtlCol="0">
            <a:spAutoFit/>
          </a:bodyPr>
          <a:p>
            <a:r>
              <a:rPr lang="en-US" sz="3600">
                <a:highlight>
                  <a:srgbClr val="800080"/>
                </a:highlight>
              </a:rPr>
              <a:t>Interested people, please play the game. Others, please do not disturb and kindly do your record work</a:t>
            </a:r>
            <a:endParaRPr lang="en-US" sz="3600">
              <a:highlight>
                <a:srgbClr val="80008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Finding the right person for a job.</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Something you owe to someone.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Someone who buys from you regularly.</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owed by a company.</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Reducing the cost of something.</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Checking the quality of products.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Helping a business improve its performance.</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Setting goals for a company.</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short-term financial plan.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record of a company’s money.</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gradFill>
                  <a:gsLst>
                    <a:gs pos="0">
                      <a:srgbClr val="E30000"/>
                    </a:gs>
                    <a:gs pos="100000">
                      <a:srgbClr val="760303"/>
                    </a:gs>
                  </a:gsLst>
                  <a:lin scaled="0"/>
                </a:gradFill>
                <a:highlight>
                  <a:srgbClr val="FFFF00"/>
                </a:highlight>
              </a:rPr>
              <a:t>   RULES............</a:t>
            </a:r>
            <a:endParaRPr lang="en-US">
              <a:gradFill>
                <a:gsLst>
                  <a:gs pos="0">
                    <a:srgbClr val="E30000"/>
                  </a:gs>
                  <a:gs pos="100000">
                    <a:srgbClr val="760303"/>
                  </a:gs>
                </a:gsLst>
                <a:lin scaled="0"/>
              </a:gradFill>
              <a:highlight>
                <a:srgbClr val="FFFF00"/>
              </a:highlight>
            </a:endParaRPr>
          </a:p>
        </p:txBody>
      </p:sp>
      <p:sp>
        <p:nvSpPr>
          <p:cNvPr id="3" name="Content Placeholder 2"/>
          <p:cNvSpPr>
            <a:spLocks noGrp="1"/>
          </p:cNvSpPr>
          <p:nvPr>
            <p:ph idx="1"/>
          </p:nvPr>
        </p:nvSpPr>
        <p:spPr>
          <a:xfrm>
            <a:off x="609600" y="1275715"/>
            <a:ext cx="10972800" cy="4525963"/>
          </a:xfrm>
        </p:spPr>
        <p:txBody>
          <a:bodyPr/>
          <a:p>
            <a:r>
              <a:rPr lang="en-US" sz="2400" b="1">
                <a:solidFill>
                  <a:srgbClr val="C00000"/>
                </a:solidFill>
                <a:effectLst>
                  <a:outerShdw blurRad="38100" dist="38100" dir="2700000" algn="tl">
                    <a:srgbClr val="000000">
                      <a:alpha val="43137"/>
                    </a:srgbClr>
                  </a:outerShdw>
                </a:effectLst>
              </a:rPr>
              <a:t>Each question will be displayed only once</a:t>
            </a:r>
            <a:r>
              <a:rPr lang="en-US" sz="2400"/>
              <a:t>: Once a question is shown, it will not be repeated.</a:t>
            </a:r>
            <a:endParaRPr lang="en-US" sz="2400"/>
          </a:p>
          <a:p>
            <a:endParaRPr lang="en-US" sz="2400"/>
          </a:p>
          <a:p>
            <a:r>
              <a:rPr lang="en-US" sz="2400" b="1">
                <a:solidFill>
                  <a:srgbClr val="C00000"/>
                </a:solidFill>
                <a:effectLst>
                  <a:outerShdw blurRad="38100" dist="38100" dir="2700000" algn="tl">
                    <a:srgbClr val="000000">
                      <a:alpha val="43137"/>
                    </a:srgbClr>
                  </a:outerShdw>
                </a:effectLst>
              </a:rPr>
              <a:t>Wrong answers lead to question skipping</a:t>
            </a:r>
            <a:r>
              <a:rPr lang="en-US" sz="2400"/>
              <a:t>: If a team answers incorrectly, no other team will get a chance to answer the same question. That question will be skipped, and the next one will be displayed.</a:t>
            </a:r>
            <a:endParaRPr lang="en-US" sz="2400"/>
          </a:p>
          <a:p>
            <a:endParaRPr lang="en-US" sz="2400"/>
          </a:p>
          <a:p>
            <a:r>
              <a:rPr lang="en-US" sz="2400" b="1">
                <a:solidFill>
                  <a:srgbClr val="C00000"/>
                </a:solidFill>
                <a:effectLst>
                  <a:outerShdw blurRad="38100" dist="38100" dir="2700000" algn="tl">
                    <a:srgbClr val="000000">
                      <a:alpha val="43137"/>
                    </a:srgbClr>
                  </a:outerShdw>
                </a:effectLst>
              </a:rPr>
              <a:t>Penalty for wrong answers</a:t>
            </a:r>
            <a:r>
              <a:rPr lang="en-US" sz="2400"/>
              <a:t>: If a team answers incorrectly, they lose the chance to answer the next question.</a:t>
            </a:r>
            <a:endParaRPr lang="en-US" sz="2400"/>
          </a:p>
          <a:p>
            <a:endParaRPr lang="en-US" sz="2400"/>
          </a:p>
          <a:p>
            <a:r>
              <a:rPr lang="en-US" sz="2400" b="1">
                <a:solidFill>
                  <a:srgbClr val="C00000"/>
                </a:solidFill>
                <a:effectLst>
                  <a:outerShdw blurRad="38100" dist="38100" dir="2700000" algn="tl">
                    <a:srgbClr val="000000">
                      <a:alpha val="43137"/>
                    </a:srgbClr>
                  </a:outerShdw>
                </a:effectLst>
              </a:rPr>
              <a:t>Bingo mechanics</a:t>
            </a:r>
            <a:r>
              <a:rPr lang="en-US" sz="2400"/>
              <a:t>: The game follows normal Bingo rules. A team will select a number, and all teams will strike out the same number. Teams can win by forming a line horizontally, vertically, or diagonally.</a:t>
            </a:r>
            <a:endParaRPr 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ability to do many things at once.</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Making decisions quickly.</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Protecting a company from risk.</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What you give to customers after they buy.</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ability to work with others.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Getting new products to market.</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written commitment to do something.</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main person responsible in a company.</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Offering something for free to attract customers.</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set of rules for a workplace.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455420" y="2428240"/>
            <a:ext cx="10972800" cy="4525963"/>
          </a:xfrm>
        </p:spPr>
        <p:txBody>
          <a:bodyPr/>
          <a:p>
            <a:r>
              <a:rPr lang="en-US"/>
              <a:t>   </a:t>
            </a:r>
            <a:r>
              <a:rPr lang="en-US" sz="360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ARE YOU GUYS....READY</a:t>
            </a:r>
            <a:r>
              <a:rPr lang="en-US" sz="11500" baseline="30000">
                <a:solidFill>
                  <a:srgbClr val="C00000"/>
                </a:solidFill>
              </a:rPr>
              <a:t>?????</a:t>
            </a:r>
            <a:endParaRPr lang="en-US" sz="11500" baseline="30000">
              <a:solidFill>
                <a:srgbClr val="C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image or feeling people associate with a product.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place where products are made.</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Working for yourself.</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left after paying expenses.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company’s detailed plan for its goals.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person who helps guide a company.</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Moving products from one place to another.</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report showing a company’s financial health.</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group of people who own a company.</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Buying and selling of goods or services.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4000">
                <a:sym typeface="+mn-ea"/>
              </a:rPr>
              <a:t>People with this lead a team.</a:t>
            </a:r>
            <a:endParaRPr lang="en-US" sz="4000"/>
          </a:p>
          <a:p>
            <a:endParaRPr lang="en-US" sz="4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Spending money to make something better.</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first step in starting a company.</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Working together to achieve the same goal.</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written agreement between two companies.</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person who organizes resources to achieve goals.</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place to store products before selling them.</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Making sure a product meets customer needs.</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Getting people interested in a product.</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that comes from investments.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Making a choice among several options.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3600"/>
              <a:t> </a:t>
            </a:r>
            <a:r>
              <a:rPr lang="en-US" sz="3600"/>
              <a:t>Money earned from sales.</a:t>
            </a:r>
            <a:endParaRPr lang="en-US" sz="36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earned from an investment.</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Learning something to improve your skills.</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person in charge of finances in a company.</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company’s overall image or identity.</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Taking products to another country.</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total market value of a company's shares.</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new way of doing something.</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Doing something at the lowest cost possible.</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Producing something in large quantities.</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Another word for money made by the company.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group working towards a goal.</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company's yearly financial summary.</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Making something different or better than competitors.</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Selling to people around the world.</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Combining two companies into one (person)</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Paying for something later.</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What a company owes to others.	</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percentage of profit paid to shareholders.</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amount of something a company can make.</a:t>
            </a: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People a business wants to sell to.</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market where stocks are traded.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cost of borrowing money.</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person who controls a company's direction.</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Organizing people in the right roles.</a:t>
            </a: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description of what a company wants to achieve.</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that is set aside for emergencies.</a:t>
            </a: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Selling part of a company to the public.</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business that operates only on the internet.</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Getting resources from outside the company.</a:t>
            </a: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spent on a company's day-to-day activities.	</a:t>
            </a: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measure of how well a company does.</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rules and regulations a company follows.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Making a plan for money.</a:t>
            </a: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way to compare your business to others.</a:t>
            </a: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person responsible for making sure goals are met.</a:t>
            </a:r>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Dividing people into groups based on their needs.</a:t>
            </a: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company that runs in different countries.</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strategy to make a company grow.</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service that helps customers with issues.</a:t>
            </a: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practice of collecting and analyzing data.	</a:t>
            </a:r>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way in which a product is sold.</a:t>
            </a:r>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company’s commitment to protect the environment.</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When a business stops making profits.</a:t>
            </a:r>
            <a:endParaRPr 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1_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5796</Words>
  <Application>WPS Presentation</Application>
  <PresentationFormat>Widescreen</PresentationFormat>
  <Paragraphs>238</Paragraphs>
  <Slides>108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108</vt:i4>
      </vt:variant>
    </vt:vector>
  </HeadingPairs>
  <TitlesOfParts>
    <vt:vector size="116" baseType="lpstr">
      <vt:lpstr>Arial</vt:lpstr>
      <vt:lpstr>SimSun</vt:lpstr>
      <vt:lpstr>Wingdings</vt:lpstr>
      <vt:lpstr>Calibri Light</vt:lpstr>
      <vt:lpstr>Calibri</vt:lpstr>
      <vt:lpstr>Microsoft YaHei</vt:lpstr>
      <vt:lpstr>Arial Unicode MS</vt:lpstr>
      <vt:lpstr>1_Art_mountaineering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B!NG000000000</dc:title>
  <dc:creator/>
  <cp:lastModifiedBy>WPS_1706883637</cp:lastModifiedBy>
  <cp:revision>1</cp:revision>
  <dcterms:created xsi:type="dcterms:W3CDTF">2024-10-06T13:55:28Z</dcterms:created>
  <dcterms:modified xsi:type="dcterms:W3CDTF">2024-10-06T13:55:28Z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27EB8939A44A47A787E83134D45A1FD6_11</vt:lpwstr>
  </property>
  <property fmtid="{D5CDD505-2E9C-101B-9397-08002B2CF9AE}" pid="3" name="KSOProductBuildVer">
    <vt:lpwstr>1033-12.2.0.18283</vt:lpwstr>
  </property>
</Properties>
</file>