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90" r:id="rId2"/>
    <p:sldId id="291" r:id="rId3"/>
    <p:sldId id="293" r:id="rId4"/>
    <p:sldId id="294" r:id="rId5"/>
    <p:sldId id="295" r:id="rId6"/>
    <p:sldId id="296" r:id="rId7"/>
    <p:sldId id="297" r:id="rId8"/>
    <p:sldId id="299" r:id="rId9"/>
    <p:sldId id="300" r:id="rId10"/>
    <p:sldId id="301" r:id="rId11"/>
    <p:sldId id="310" r:id="rId12"/>
    <p:sldId id="303" r:id="rId13"/>
    <p:sldId id="304" r:id="rId14"/>
    <p:sldId id="305" r:id="rId15"/>
    <p:sldId id="306" r:id="rId16"/>
    <p:sldId id="309" r:id="rId17"/>
    <p:sldId id="311" r:id="rId18"/>
    <p:sldId id="312" r:id="rId19"/>
    <p:sldId id="313" r:id="rId20"/>
    <p:sldId id="314" r:id="rId21"/>
    <p:sldId id="315" r:id="rId22"/>
    <p:sldId id="317" r:id="rId23"/>
    <p:sldId id="318" r:id="rId24"/>
    <p:sldId id="319" r:id="rId25"/>
    <p:sldId id="320" r:id="rId26"/>
    <p:sldId id="321" r:id="rId27"/>
    <p:sldId id="278" r:id="rId28"/>
    <p:sldId id="259" r:id="rId29"/>
    <p:sldId id="324" r:id="rId30"/>
    <p:sldId id="323" r:id="rId31"/>
    <p:sldId id="260" r:id="rId32"/>
    <p:sldId id="266" r:id="rId33"/>
    <p:sldId id="288" r:id="rId34"/>
    <p:sldId id="267" r:id="rId35"/>
    <p:sldId id="268" r:id="rId36"/>
    <p:sldId id="269" r:id="rId37"/>
    <p:sldId id="273" r:id="rId38"/>
    <p:sldId id="289" r:id="rId39"/>
    <p:sldId id="274" r:id="rId40"/>
    <p:sldId id="279" r:id="rId41"/>
    <p:sldId id="280" r:id="rId42"/>
    <p:sldId id="281" r:id="rId43"/>
    <p:sldId id="282" r:id="rId44"/>
    <p:sldId id="285" r:id="rId45"/>
    <p:sldId id="286" r:id="rId46"/>
    <p:sldId id="322" r:id="rId47"/>
    <p:sldId id="325" r:id="rId48"/>
    <p:sldId id="328" r:id="rId49"/>
    <p:sldId id="329" r:id="rId50"/>
    <p:sldId id="330" r:id="rId51"/>
    <p:sldId id="331" r:id="rId52"/>
    <p:sldId id="332" r:id="rId53"/>
    <p:sldId id="287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AB29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876" y="-1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8FF63-8ADC-4949-9386-A99C4C0B26CD}" type="datetimeFigureOut">
              <a:rPr lang="en-US" smtClean="0"/>
              <a:pPr/>
              <a:t>7/13/2024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6D22A-0F51-4CDB-B038-262DAF7582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8F985E-DB30-4045-90A2-539B50DE5E35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The home network and shared Internet connection has increasing relevance in today’s environment.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8CA8DB-D7DD-4B52-A88F-2B940B7BB571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30163" y="241300"/>
            <a:ext cx="6977063" cy="392588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306888"/>
            <a:ext cx="5989637" cy="418147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6AFFDC-8282-4D45-B631-23E80A6E43C5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30163" y="241300"/>
            <a:ext cx="6977063" cy="3925888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306888"/>
            <a:ext cx="5989637" cy="418147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6286500"/>
            <a:ext cx="12192000" cy="6096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406400" y="2005522"/>
            <a:ext cx="11379200" cy="266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Template for Preparing Presentation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75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Session 2</a:t>
            </a:r>
            <a:endParaRPr kumimoji="0" sz="230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SASTRA University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3183467" y="6388102"/>
            <a:ext cx="5791200" cy="47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07844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27392" y="116632"/>
            <a:ext cx="9180976" cy="607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203200" y="990601"/>
            <a:ext cx="11785600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390997" lvl="0" indent="-369275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 sz="2800"/>
            </a:lvl1pPr>
            <a:lvl2pPr marL="781995" lvl="1" indent="-342123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2700"/>
              <a:buChar char="–"/>
              <a:defRPr/>
            </a:lvl2pPr>
            <a:lvl3pPr marL="1172992" lvl="2" indent="-320401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SzPts val="2300"/>
              <a:buChar char="✔"/>
              <a:defRPr/>
            </a:lvl3pPr>
            <a:lvl4pPr marL="1563990" lvl="3" indent="-29324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marL="1954987" lvl="4" indent="-29324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marL="2345985" lvl="5" indent="-293248" algn="l">
              <a:spcBef>
                <a:spcPts val="308"/>
              </a:spcBef>
              <a:spcAft>
                <a:spcPts val="0"/>
              </a:spcAft>
              <a:buSzPts val="1800"/>
              <a:buChar char="»"/>
              <a:defRPr/>
            </a:lvl6pPr>
            <a:lvl7pPr marL="2736982" lvl="6" indent="-293248" algn="l">
              <a:spcBef>
                <a:spcPts val="308"/>
              </a:spcBef>
              <a:spcAft>
                <a:spcPts val="0"/>
              </a:spcAft>
              <a:buSzPts val="1800"/>
              <a:buChar char="»"/>
              <a:defRPr/>
            </a:lvl7pPr>
            <a:lvl8pPr marL="3127980" lvl="7" indent="-293248" algn="l">
              <a:spcBef>
                <a:spcPts val="308"/>
              </a:spcBef>
              <a:spcAft>
                <a:spcPts val="0"/>
              </a:spcAft>
              <a:buSzPts val="1800"/>
              <a:buChar char="»"/>
              <a:defRPr/>
            </a:lvl8pPr>
            <a:lvl9pPr marL="3518977" lvl="8" indent="-293248" algn="l">
              <a:spcBef>
                <a:spcPts val="308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227392" y="6553200"/>
            <a:ext cx="1625600" cy="27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97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197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7/13/2024</a:t>
            </a:fld>
            <a:endParaRPr kumimoji="0" lang="en-US" sz="119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30163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214350" y="116632"/>
            <a:ext cx="9338034" cy="687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186266" y="6553200"/>
            <a:ext cx="1734495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7/13/2024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184443" y="962464"/>
            <a:ext cx="5760000" cy="5438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390997" lvl="0" indent="-293248" algn="l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sz="2800"/>
            </a:lvl1pPr>
            <a:lvl2pPr marL="781995" lvl="1" indent="-293248" algn="l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marL="1172992" lvl="2" indent="-293248" algn="l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SzPts val="1800"/>
              <a:buChar char="✔"/>
              <a:defRPr/>
            </a:lvl3pPr>
            <a:lvl4pPr marL="1563990" lvl="3" indent="-293248" algn="l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marL="1954987" lvl="4" indent="-293248" algn="l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marL="2345985" lvl="5" indent="-293248" algn="l">
              <a:spcBef>
                <a:spcPts val="308"/>
              </a:spcBef>
              <a:spcAft>
                <a:spcPts val="0"/>
              </a:spcAft>
              <a:buSzPts val="1800"/>
              <a:buChar char="»"/>
              <a:defRPr/>
            </a:lvl6pPr>
            <a:lvl7pPr marL="2736982" lvl="6" indent="-293248" algn="l">
              <a:spcBef>
                <a:spcPts val="308"/>
              </a:spcBef>
              <a:spcAft>
                <a:spcPts val="0"/>
              </a:spcAft>
              <a:buSzPts val="1800"/>
              <a:buChar char="»"/>
              <a:defRPr/>
            </a:lvl7pPr>
            <a:lvl8pPr marL="3127980" lvl="7" indent="-293248" algn="l">
              <a:spcBef>
                <a:spcPts val="308"/>
              </a:spcBef>
              <a:spcAft>
                <a:spcPts val="0"/>
              </a:spcAft>
              <a:buSzPts val="1800"/>
              <a:buChar char="»"/>
              <a:defRPr/>
            </a:lvl8pPr>
            <a:lvl9pPr marL="3518977" lvl="8" indent="-293248" algn="l">
              <a:spcBef>
                <a:spcPts val="308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2"/>
          </p:nvPr>
        </p:nvSpPr>
        <p:spPr>
          <a:xfrm>
            <a:off x="6197600" y="956604"/>
            <a:ext cx="5760000" cy="54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390997" lvl="0" indent="-293248" algn="l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sz="2800"/>
            </a:lvl1pPr>
            <a:lvl2pPr marL="781995" lvl="1" indent="-293248" algn="l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marL="1172992" lvl="2" indent="-293248" algn="l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SzPts val="1800"/>
              <a:buChar char="✔"/>
              <a:defRPr/>
            </a:lvl3pPr>
            <a:lvl4pPr marL="1563990" lvl="3" indent="-293248" algn="l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marL="1954987" lvl="4" indent="-293248" algn="l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marL="2345985" lvl="5" indent="-293248" algn="l">
              <a:spcBef>
                <a:spcPts val="308"/>
              </a:spcBef>
              <a:spcAft>
                <a:spcPts val="0"/>
              </a:spcAft>
              <a:buSzPts val="1800"/>
              <a:buChar char="»"/>
              <a:defRPr/>
            </a:lvl6pPr>
            <a:lvl7pPr marL="2736982" lvl="6" indent="-293248" algn="l">
              <a:spcBef>
                <a:spcPts val="308"/>
              </a:spcBef>
              <a:spcAft>
                <a:spcPts val="0"/>
              </a:spcAft>
              <a:buSzPts val="1800"/>
              <a:buChar char="»"/>
              <a:defRPr/>
            </a:lvl7pPr>
            <a:lvl8pPr marL="3127980" lvl="7" indent="-293248" algn="l">
              <a:spcBef>
                <a:spcPts val="308"/>
              </a:spcBef>
              <a:spcAft>
                <a:spcPts val="0"/>
              </a:spcAft>
              <a:buSzPts val="1800"/>
              <a:buChar char="»"/>
              <a:defRPr/>
            </a:lvl8pPr>
            <a:lvl9pPr marL="3518977" lvl="8" indent="-293248" algn="l">
              <a:spcBef>
                <a:spcPts val="308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998277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7/13/2024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4030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7/13/2024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60563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D784E-9114-46C8-8F37-8A9CE1D2C8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5CECC-BCF4-4032-BD42-21BED07A17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80174"/>
            <a:ext cx="12192000" cy="4191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03200" y="952501"/>
            <a:ext cx="11785600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marR="0" lvl="0" indent="-4318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9130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2300"/>
              <a:buFont typeface="Noto Sans Symbols"/>
              <a:buChar char="✔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/>
          <p:nvPr userDrawn="1"/>
        </p:nvSpPr>
        <p:spPr>
          <a:xfrm>
            <a:off x="0" y="826463"/>
            <a:ext cx="12192000" cy="120073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50802" y="6534150"/>
            <a:ext cx="173449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7/13/2024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9" cstate="print">
            <a:alphaModFix/>
          </a:blip>
          <a:srcRect t="8147" b="8028"/>
          <a:stretch/>
        </p:blipFill>
        <p:spPr>
          <a:xfrm>
            <a:off x="9552384" y="62784"/>
            <a:ext cx="2567608" cy="72716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3183467" y="6467419"/>
            <a:ext cx="5791200" cy="48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84728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tworksolutions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ann.org/" TargetMode="External"/><Relationship Id="rId2" Type="http://schemas.openxmlformats.org/officeDocument/2006/relationships/hyperlink" Target="http://www.microsoft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nhall.com/reed/index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ba.com/" TargetMode="External"/><Relationship Id="rId2" Type="http://schemas.openxmlformats.org/officeDocument/2006/relationships/hyperlink" Target="http://www.microsof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iami.edu/" TargetMode="External"/><Relationship Id="rId4" Type="http://schemas.openxmlformats.org/officeDocument/2006/relationships/hyperlink" Target="http://www.whitehouse.gov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info.cern.ch/hypertext/WWW/TheProject.html" TargetMode="External"/><Relationship Id="rId4" Type="http://schemas.openxmlformats.org/officeDocument/2006/relationships/image" Target="../media/image22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standards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in/category/html-tutorial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 txBox="1">
            <a:spLocks/>
          </p:cNvSpPr>
          <p:nvPr/>
        </p:nvSpPr>
        <p:spPr>
          <a:xfrm>
            <a:off x="623392" y="2276873"/>
            <a:ext cx="10441160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8080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INT316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rgbClr val="808080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Modern Web Applications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87025" y="1052736"/>
            <a:ext cx="17049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24744"/>
            <a:ext cx="26574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1344" y="4077072"/>
            <a:ext cx="11800717" cy="1545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76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 l="24982" t="25798" r="25037" b="8144"/>
          <a:stretch>
            <a:fillRect/>
          </a:stretch>
        </p:blipFill>
        <p:spPr bwMode="auto">
          <a:xfrm>
            <a:off x="1055440" y="1412776"/>
            <a:ext cx="9518848" cy="497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23392" y="44624"/>
            <a:ext cx="345638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3600" b="1" dirty="0" smtClean="0">
                <a:solidFill>
                  <a:srgbClr val="C00000"/>
                </a:solidFill>
              </a:rPr>
              <a:t>Internet </a:t>
            </a:r>
            <a:r>
              <a:rPr lang="en-US" altLang="en-US" sz="3600" b="1" dirty="0">
                <a:solidFill>
                  <a:srgbClr val="C00000"/>
                </a:solidFill>
              </a:rPr>
              <a:t>today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2752" y="977900"/>
            <a:ext cx="6496049" cy="550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10"/>
          <p:cNvSpPr txBox="1">
            <a:spLocks noChangeArrowheads="1"/>
          </p:cNvSpPr>
          <p:nvPr/>
        </p:nvSpPr>
        <p:spPr bwMode="auto">
          <a:xfrm>
            <a:off x="9042401" y="1143000"/>
            <a:ext cx="25889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NAP: </a:t>
            </a:r>
            <a:r>
              <a:rPr lang="en-US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Access Point</a:t>
            </a:r>
            <a:endParaRPr 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63352" y="116632"/>
            <a:ext cx="10094912" cy="8501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solidFill>
                  <a:srgbClr val="C00000"/>
                </a:solidFill>
              </a:rPr>
              <a:t>The Internet connection using ISP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63352" y="116632"/>
            <a:ext cx="10094912" cy="8501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solidFill>
                  <a:srgbClr val="C00000"/>
                </a:solidFill>
              </a:rPr>
              <a:t>The Internet connection using ISP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4185" y="1676401"/>
            <a:ext cx="10587567" cy="4792663"/>
          </a:xfrm>
        </p:spPr>
        <p:txBody>
          <a:bodyPr/>
          <a:lstStyle/>
          <a:p>
            <a:pPr eaLnBrk="1" hangingPunct="1"/>
            <a:r>
              <a:rPr lang="en-US" smtClean="0"/>
              <a:t>Define an Internet Service Provider and its purpose</a:t>
            </a:r>
          </a:p>
          <a:p>
            <a:pPr eaLnBrk="1" hangingPunct="1">
              <a:buFont typeface="Symbol" pitchFamily="18" charset="2"/>
              <a:buNone/>
            </a:pPr>
            <a:endParaRPr lang="en-US" smtClean="0"/>
          </a:p>
          <a:p>
            <a:pPr eaLnBrk="1" hangingPunct="1"/>
            <a:endParaRPr lang="en-US" smtClean="0"/>
          </a:p>
        </p:txBody>
      </p:sp>
      <p:pic>
        <p:nvPicPr>
          <p:cNvPr id="13316" name="Picture 4" descr="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5200" y="2743200"/>
            <a:ext cx="7755467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5558408" cy="706090"/>
          </a:xfrm>
        </p:spPr>
        <p:txBody>
          <a:bodyPr/>
          <a:lstStyle/>
          <a:p>
            <a:pPr algn="l"/>
            <a:r>
              <a:rPr lang="en-US" sz="2800" dirty="0" err="1" smtClean="0">
                <a:solidFill>
                  <a:srgbClr val="C00000"/>
                </a:solidFill>
              </a:rPr>
              <a:t>PoP</a:t>
            </a:r>
            <a:r>
              <a:rPr lang="en-US" sz="2800" dirty="0" smtClean="0">
                <a:solidFill>
                  <a:srgbClr val="C00000"/>
                </a:solidFill>
              </a:rPr>
              <a:t> (a point-of-presence)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08720"/>
            <a:ext cx="10972800" cy="5544616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On the </a:t>
            </a:r>
            <a:r>
              <a:rPr lang="en-US" sz="2400" b="1" dirty="0" smtClean="0"/>
              <a:t>Internet</a:t>
            </a:r>
            <a:r>
              <a:rPr lang="en-US" sz="2400" dirty="0" smtClean="0"/>
              <a:t>, a point-of-presence (</a:t>
            </a:r>
            <a:r>
              <a:rPr lang="en-US" sz="2400" b="1" dirty="0" err="1" smtClean="0"/>
              <a:t>PoP</a:t>
            </a:r>
            <a:r>
              <a:rPr lang="en-US" sz="2400" dirty="0" smtClean="0"/>
              <a:t>) is an access point from one place to the rest of the </a:t>
            </a:r>
            <a:r>
              <a:rPr lang="en-US" sz="2400" b="1" dirty="0" smtClean="0"/>
              <a:t>Internet</a:t>
            </a:r>
            <a:r>
              <a:rPr lang="en-US" sz="2400" dirty="0" smtClean="0"/>
              <a:t>. (</a:t>
            </a:r>
            <a:r>
              <a:rPr lang="en-US" sz="2400" b="1" dirty="0" smtClean="0"/>
              <a:t>POP</a:t>
            </a:r>
            <a:r>
              <a:rPr lang="en-US" sz="2400" dirty="0" smtClean="0"/>
              <a:t> also stands for the e-mail Post Office Protocol; see </a:t>
            </a:r>
            <a:r>
              <a:rPr lang="en-US" sz="2400" b="1" dirty="0" smtClean="0"/>
              <a:t>POP3</a:t>
            </a:r>
            <a:r>
              <a:rPr lang="en-US" sz="2400" dirty="0" smtClean="0"/>
              <a:t>.)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A POP is the connection point between the ISP's network and the particular geographical region that the POP is servicing.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An ISP may have many POPs depending on its size and the area it services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The Internet is made up of very high-speed data links that interconnect ISP POPs and ISPs to each other. 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These interconnections are part of the very large, high capacity network known as the Internet Backbone.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37104" cy="756320"/>
          </a:xfrm>
        </p:spPr>
        <p:txBody>
          <a:bodyPr/>
          <a:lstStyle/>
          <a:p>
            <a:pPr algn="l" eaLnBrk="1" hangingPunct="1"/>
            <a:r>
              <a:rPr lang="en-US" dirty="0" smtClean="0">
                <a:solidFill>
                  <a:srgbClr val="C00000"/>
                </a:solidFill>
              </a:rPr>
              <a:t>The Internet with ISP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4184" y="1219201"/>
            <a:ext cx="10708216" cy="665163"/>
          </a:xfrm>
        </p:spPr>
        <p:txBody>
          <a:bodyPr/>
          <a:lstStyle/>
          <a:p>
            <a:pPr eaLnBrk="1" hangingPunct="1"/>
            <a:r>
              <a:rPr lang="en-US" sz="2400" smtClean="0"/>
              <a:t>The contract with the ISP determines the type and level of services that are available</a:t>
            </a:r>
            <a:r>
              <a:rPr lang="en-US" smtClean="0"/>
              <a:t>.</a:t>
            </a:r>
          </a:p>
          <a:p>
            <a:pPr eaLnBrk="1" hangingPunct="1">
              <a:buFont typeface="Symbol" pitchFamily="18" charset="2"/>
              <a:buChar char=""/>
            </a:pPr>
            <a:endParaRPr lang="en-US" smtClean="0"/>
          </a:p>
          <a:p>
            <a:pPr eaLnBrk="1" hangingPunct="1">
              <a:buFont typeface="Symbol" pitchFamily="18" charset="2"/>
              <a:buNone/>
            </a:pPr>
            <a:endParaRPr lang="en-US" smtClean="0"/>
          </a:p>
          <a:p>
            <a:pPr eaLnBrk="1" hangingPunct="1"/>
            <a:endParaRPr lang="en-US" smtClean="0"/>
          </a:p>
        </p:txBody>
      </p:sp>
      <p:pic>
        <p:nvPicPr>
          <p:cNvPr id="15364" name="Picture 4" descr="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2001" y="2209800"/>
            <a:ext cx="8320617" cy="431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2" cstate="print"/>
          <a:srcRect l="15227" t="17514" r="14494" b="10417"/>
          <a:stretch>
            <a:fillRect/>
          </a:stretch>
        </p:blipFill>
        <p:spPr bwMode="auto">
          <a:xfrm>
            <a:off x="0" y="1340768"/>
            <a:ext cx="12192000" cy="551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37104" cy="756320"/>
          </a:xfrm>
        </p:spPr>
        <p:txBody>
          <a:bodyPr/>
          <a:lstStyle/>
          <a:p>
            <a:pPr algn="l" eaLnBrk="1" hangingPunct="1"/>
            <a:r>
              <a:rPr lang="en-US" dirty="0" smtClean="0">
                <a:solidFill>
                  <a:srgbClr val="C00000"/>
                </a:solidFill>
              </a:rPr>
              <a:t>Internet, Intranet &amp; Extranet</a:t>
            </a: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/>
          <p:cNvPicPr>
            <a:picLocks noChangeAspect="1" noChangeArrowheads="1"/>
          </p:cNvPicPr>
          <p:nvPr/>
        </p:nvPicPr>
        <p:blipFill>
          <a:blip r:embed="rId2" cstate="print"/>
          <a:srcRect l="23425" t="19740" r="11568" b="11458"/>
          <a:stretch>
            <a:fillRect/>
          </a:stretch>
        </p:blipFill>
        <p:spPr bwMode="auto">
          <a:xfrm>
            <a:off x="407368" y="1628800"/>
            <a:ext cx="10513168" cy="4339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37104" cy="756320"/>
          </a:xfrm>
        </p:spPr>
        <p:txBody>
          <a:bodyPr/>
          <a:lstStyle/>
          <a:p>
            <a:pPr algn="l" eaLnBrk="1" hangingPunct="1"/>
            <a:r>
              <a:rPr lang="en-IN" dirty="0" smtClean="0">
                <a:solidFill>
                  <a:srgbClr val="C00000"/>
                </a:solidFill>
              </a:rPr>
              <a:t>Major services of Internet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Connection Types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>
                <a:solidFill>
                  <a:schemeClr val="hlink"/>
                </a:solidFill>
                <a:latin typeface="Times New Roman" pitchFamily="18" charset="0"/>
              </a:rPr>
              <a:t>Dial-Up Connection</a:t>
            </a:r>
          </a:p>
          <a:p>
            <a:pPr lvl="1" eaLnBrk="1" hangingPunct="1"/>
            <a:r>
              <a:rPr lang="en-US" sz="2000" smtClean="0">
                <a:latin typeface="Times New Roman" pitchFamily="18" charset="0"/>
              </a:rPr>
              <a:t>Use a modem to access the Internet on a per-use basis.  The user accesses the ISP via phone line and when finished, disconnects from the ISP.  </a:t>
            </a:r>
          </a:p>
          <a:p>
            <a:pPr lvl="1" eaLnBrk="1" hangingPunct="1"/>
            <a:r>
              <a:rPr lang="en-US" sz="2000" smtClean="0">
                <a:latin typeface="Times New Roman" pitchFamily="18" charset="0"/>
              </a:rPr>
              <a:t>The speed of access is determined by the speed of your modem. </a:t>
            </a:r>
          </a:p>
          <a:p>
            <a:pPr lvl="1" eaLnBrk="1" hangingPunct="1"/>
            <a:r>
              <a:rPr lang="en-US" sz="2000" smtClean="0">
                <a:latin typeface="Times New Roman" pitchFamily="18" charset="0"/>
              </a:rPr>
              <a:t>To gain faster access, you can install an </a:t>
            </a:r>
            <a:r>
              <a:rPr lang="en-US" sz="2000" smtClean="0">
                <a:solidFill>
                  <a:schemeClr val="hlink"/>
                </a:solidFill>
                <a:latin typeface="Times New Roman" pitchFamily="18" charset="0"/>
              </a:rPr>
              <a:t>Integrated Services Digital Network (ISDN)</a:t>
            </a:r>
            <a:r>
              <a:rPr lang="en-US" sz="2000" smtClean="0">
                <a:latin typeface="Times New Roman" pitchFamily="18" charset="0"/>
              </a:rPr>
              <a:t> line, which is a digital phone line.</a:t>
            </a:r>
          </a:p>
          <a:p>
            <a:pPr eaLnBrk="1" hangingPunct="1"/>
            <a:r>
              <a:rPr lang="en-US" sz="2400" smtClean="0">
                <a:solidFill>
                  <a:schemeClr val="hlink"/>
                </a:solidFill>
                <a:latin typeface="Times New Roman" pitchFamily="18" charset="0"/>
              </a:rPr>
              <a:t>Direct Connection</a:t>
            </a:r>
          </a:p>
          <a:p>
            <a:pPr lvl="1" eaLnBrk="1" hangingPunct="1"/>
            <a:r>
              <a:rPr lang="en-US" sz="2000" smtClean="0">
                <a:latin typeface="Times New Roman" pitchFamily="18" charset="0"/>
              </a:rPr>
              <a:t>Provide continuous access to the Internet</a:t>
            </a:r>
          </a:p>
          <a:p>
            <a:pPr lvl="1" eaLnBrk="1" hangingPunct="1"/>
            <a:r>
              <a:rPr lang="en-US" sz="2000" smtClean="0">
                <a:latin typeface="Times New Roman" pitchFamily="18" charset="0"/>
              </a:rPr>
              <a:t>Convenient and fast and capable of handling high bandwidth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Domain Name System (DNS)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6917" y="2017714"/>
            <a:ext cx="10363200" cy="4230687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Times New Roman" pitchFamily="18" charset="0"/>
              </a:rPr>
              <a:t>To access a website, you must enter the address of the web server in your browser.  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</a:rPr>
              <a:t>The IP address (the dotted quad) is one way to identify the server; however, most users prefer to use domain names because they are easier to remember.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</a:rPr>
              <a:t>The Domain Name System (DNS) translates IP addresses into easily recognizable names.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</a:rPr>
              <a:t>Examples:  IP address:  72.64.56.86</a:t>
            </a:r>
          </a:p>
          <a:p>
            <a:pPr lvl="4" eaLnBrk="1" hangingPunct="1">
              <a:buFontTx/>
              <a:buNone/>
            </a:pPr>
            <a:r>
              <a:rPr lang="en-US" sz="2400" dirty="0" smtClean="0">
                <a:latin typeface="Times New Roman" pitchFamily="18" charset="0"/>
              </a:rPr>
              <a:t>Domain name:  www.microsoft.com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Domain Names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</a:rPr>
              <a:t>Each domain name is unique.  It consists of letters and numbers separated by dots and includes two or more words (labels).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</a:rPr>
              <a:t>The last label in a domain name is usually a two- or three-letter code called a top-level domain.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</a:rPr>
              <a:t>Example:  </a:t>
            </a:r>
            <a:r>
              <a:rPr lang="en-US" smtClean="0">
                <a:latin typeface="Times New Roman" pitchFamily="18" charset="0"/>
                <a:hlinkClick r:id="rId2"/>
              </a:rPr>
              <a:t>www.microsoft.com</a:t>
            </a:r>
            <a:endParaRPr lang="en-US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smtClean="0">
                <a:latin typeface="Times New Roman" pitchFamily="18" charset="0"/>
              </a:rPr>
              <a:t>			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smtClean="0">
                <a:latin typeface="Times New Roman" pitchFamily="18" charset="0"/>
              </a:rPr>
              <a:t>			</a:t>
            </a:r>
            <a:r>
              <a:rPr lang="en-US" sz="1400" smtClean="0">
                <a:latin typeface="Times New Roman" pitchFamily="18" charset="0"/>
              </a:rPr>
              <a:t>Server (Host) Name   Registered Company    Domain Category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smtClean="0">
                <a:latin typeface="Times New Roman" pitchFamily="18" charset="0"/>
              </a:rPr>
              <a:t>				                Domain Name	     (Top-Level Domain)</a:t>
            </a:r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 flipV="1">
            <a:off x="4978400" y="5334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 flipV="1">
            <a:off x="6705600" y="5334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 flipV="1">
            <a:off x="8534400" y="5334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Syllabus Overview</a:t>
            </a:r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28" y="3789040"/>
            <a:ext cx="11807412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00" y="1160201"/>
            <a:ext cx="11853448" cy="241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4228696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b="1" dirty="0" smtClean="0">
                <a:solidFill>
                  <a:srgbClr val="C00000"/>
                </a:solidFill>
                <a:latin typeface="Times New Roman" charset="0"/>
              </a:rPr>
              <a:t>Domain Name Syntax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</a:rPr>
              <a:t>A domain name, read left to right, specifies general divisions, then specific companies, and individual computers (web servers or e-mail servers)</a:t>
            </a:r>
          </a:p>
          <a:p>
            <a:pPr lvl="3" eaLnBrk="1" hangingPunct="1">
              <a:buFontTx/>
              <a:buNone/>
            </a:pPr>
            <a:r>
              <a:rPr lang="en-US" sz="2400" smtClean="0">
                <a:latin typeface="Times New Roman" pitchFamily="18" charset="0"/>
              </a:rPr>
              <a:t>com = a commercial site</a:t>
            </a:r>
          </a:p>
          <a:p>
            <a:pPr lvl="3" eaLnBrk="1" hangingPunct="1">
              <a:buFontTx/>
              <a:buNone/>
            </a:pPr>
            <a:r>
              <a:rPr lang="en-US" sz="2400" smtClean="0">
                <a:latin typeface="Times New Roman" pitchFamily="18" charset="0"/>
              </a:rPr>
              <a:t>microsoft = the name registered by the company</a:t>
            </a:r>
          </a:p>
          <a:p>
            <a:pPr lvl="3" eaLnBrk="1" hangingPunct="1">
              <a:buFontTx/>
              <a:buNone/>
            </a:pPr>
            <a:r>
              <a:rPr lang="en-US" sz="2400" smtClean="0">
                <a:latin typeface="Times New Roman" pitchFamily="18" charset="0"/>
              </a:rPr>
              <a:t>www = the name of the web server at the company, also called the web site host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Domain Names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376" y="1340768"/>
            <a:ext cx="11407824" cy="467903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</a:rPr>
              <a:t>A </a:t>
            </a:r>
            <a:r>
              <a:rPr lang="en-US" sz="2400" b="1" dirty="0" smtClean="0">
                <a:solidFill>
                  <a:schemeClr val="hlink"/>
                </a:solidFill>
                <a:latin typeface="Times New Roman" pitchFamily="18" charset="0"/>
              </a:rPr>
              <a:t>fully qualified domain name (FQDN)</a:t>
            </a:r>
            <a:r>
              <a:rPr lang="en-US" sz="2400" dirty="0" smtClean="0">
                <a:latin typeface="Times New Roman" pitchFamily="18" charset="0"/>
              </a:rPr>
              <a:t> is the complete domain name of an Internet computer.  It provides enough information to covert the domain name to an IP address.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chemeClr val="hlink"/>
                </a:solidFill>
                <a:latin typeface="Times New Roman" pitchFamily="18" charset="0"/>
              </a:rPr>
              <a:t>Top-Level Domains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Times New Roman" pitchFamily="18" charset="0"/>
              </a:rPr>
              <a:t>.com = commercial or company sites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Times New Roman" pitchFamily="18" charset="0"/>
              </a:rPr>
              <a:t>.</a:t>
            </a:r>
            <a:r>
              <a:rPr lang="en-US" sz="1800" dirty="0" err="1" smtClean="0">
                <a:latin typeface="Times New Roman" pitchFamily="18" charset="0"/>
              </a:rPr>
              <a:t>edu</a:t>
            </a:r>
            <a:r>
              <a:rPr lang="en-US" sz="1800" dirty="0" smtClean="0">
                <a:latin typeface="Times New Roman" pitchFamily="18" charset="0"/>
              </a:rPr>
              <a:t>   = educational institutions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Times New Roman" pitchFamily="18" charset="0"/>
              </a:rPr>
              <a:t>.</a:t>
            </a:r>
            <a:r>
              <a:rPr lang="en-US" sz="1800" dirty="0" err="1" smtClean="0">
                <a:latin typeface="Times New Roman" pitchFamily="18" charset="0"/>
              </a:rPr>
              <a:t>gov</a:t>
            </a:r>
            <a:r>
              <a:rPr lang="en-US" sz="1800" dirty="0" smtClean="0">
                <a:latin typeface="Times New Roman" pitchFamily="18" charset="0"/>
              </a:rPr>
              <a:t>   = government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Times New Roman" pitchFamily="18" charset="0"/>
              </a:rPr>
              <a:t>.org    =  organizations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dirty="0" err="1" smtClean="0">
                <a:latin typeface="Times New Roman" pitchFamily="18" charset="0"/>
              </a:rPr>
              <a:t>.net</a:t>
            </a:r>
            <a:r>
              <a:rPr lang="en-US" sz="1800" dirty="0" smtClean="0">
                <a:latin typeface="Times New Roman" pitchFamily="18" charset="0"/>
              </a:rPr>
              <a:t>     =  network sites, including commercial ISPs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Times New Roman" pitchFamily="18" charset="0"/>
              </a:rPr>
              <a:t>.</a:t>
            </a:r>
            <a:r>
              <a:rPr lang="en-US" sz="1800" dirty="0" err="1" smtClean="0">
                <a:latin typeface="Times New Roman" pitchFamily="18" charset="0"/>
              </a:rPr>
              <a:t>int</a:t>
            </a:r>
            <a:r>
              <a:rPr lang="en-US" sz="1800" dirty="0" smtClean="0">
                <a:latin typeface="Times New Roman" pitchFamily="18" charset="0"/>
              </a:rPr>
              <a:t>      =  international organizations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chemeClr val="hlink"/>
                </a:solidFill>
                <a:latin typeface="Times New Roman" pitchFamily="18" charset="0"/>
              </a:rPr>
              <a:t>Two-Letter Country Codes</a:t>
            </a:r>
            <a:r>
              <a:rPr lang="en-US" sz="2400" dirty="0" smtClean="0">
                <a:latin typeface="Times New Roman" pitchFamily="18" charset="0"/>
              </a:rPr>
              <a:t> – categorize domains by country or region.  For example:  us = United States</a:t>
            </a:r>
          </a:p>
          <a:p>
            <a:pPr lvl="4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Times New Roman" pitchFamily="18" charset="0"/>
              </a:rPr>
              <a:t>			                </a:t>
            </a:r>
            <a:r>
              <a:rPr lang="en-US" sz="2400" dirty="0" smtClean="0">
                <a:latin typeface="Times New Roman" pitchFamily="18" charset="0"/>
              </a:rPr>
              <a:t>au = Australia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0" y="1905000"/>
            <a:ext cx="10363200" cy="4114800"/>
          </a:xfrm>
        </p:spPr>
        <p:txBody>
          <a:bodyPr/>
          <a:lstStyle/>
          <a:p>
            <a:pPr eaLnBrk="1" hangingPunct="1"/>
            <a:r>
              <a:rPr lang="en-US" sz="2400" smtClean="0">
                <a:latin typeface="Times New Roman" pitchFamily="18" charset="0"/>
              </a:rPr>
              <a:t>Network Solutions (</a:t>
            </a:r>
            <a:r>
              <a:rPr lang="en-US" sz="2400" smtClean="0">
                <a:latin typeface="Times New Roman" pitchFamily="18" charset="0"/>
                <a:hlinkClick r:id="rId2"/>
              </a:rPr>
              <a:t>www.networksolutions.com</a:t>
            </a:r>
            <a:r>
              <a:rPr lang="en-US" sz="2400" smtClean="0">
                <a:latin typeface="Times New Roman" pitchFamily="18" charset="0"/>
              </a:rPr>
              <a:t>) was selected as one of the original five registrars.</a:t>
            </a:r>
          </a:p>
          <a:p>
            <a:pPr eaLnBrk="1" hangingPunct="1"/>
            <a:r>
              <a:rPr lang="en-US" sz="2400" b="1" smtClean="0">
                <a:solidFill>
                  <a:schemeClr val="hlink"/>
                </a:solidFill>
                <a:latin typeface="Times New Roman" pitchFamily="18" charset="0"/>
              </a:rPr>
              <a:t>Registrars</a:t>
            </a:r>
            <a:r>
              <a:rPr lang="en-US" sz="2400" b="1" smtClean="0">
                <a:latin typeface="Times New Roman" pitchFamily="18" charset="0"/>
              </a:rPr>
              <a:t> </a:t>
            </a:r>
            <a:r>
              <a:rPr lang="en-US" sz="2400" smtClean="0">
                <a:latin typeface="Times New Roman" pitchFamily="18" charset="0"/>
              </a:rPr>
              <a:t>provide the following services:</a:t>
            </a:r>
          </a:p>
          <a:p>
            <a:pPr lvl="1" eaLnBrk="1" hangingPunct="1"/>
            <a:r>
              <a:rPr lang="en-US" sz="2000" smtClean="0">
                <a:latin typeface="Times New Roman" pitchFamily="18" charset="0"/>
              </a:rPr>
              <a:t>Domain name registration</a:t>
            </a:r>
          </a:p>
          <a:p>
            <a:pPr lvl="1" eaLnBrk="1" hangingPunct="1"/>
            <a:r>
              <a:rPr lang="en-US" sz="2000" smtClean="0">
                <a:latin typeface="Times New Roman" pitchFamily="18" charset="0"/>
              </a:rPr>
              <a:t>Registration service forms for domain name transfers, modifications, etc.</a:t>
            </a:r>
          </a:p>
          <a:p>
            <a:pPr lvl="1" eaLnBrk="1" hangingPunct="1"/>
            <a:r>
              <a:rPr lang="en-US" sz="2000" smtClean="0">
                <a:latin typeface="Times New Roman" pitchFamily="18" charset="0"/>
              </a:rPr>
              <a:t>Resource links for payment options and policies.</a:t>
            </a:r>
          </a:p>
          <a:p>
            <a:pPr lvl="1" eaLnBrk="1" hangingPunct="1"/>
            <a:r>
              <a:rPr lang="en-US" sz="2000" smtClean="0">
                <a:latin typeface="Times New Roman" pitchFamily="18" charset="0"/>
              </a:rPr>
              <a:t>Search capabilities for registered domain names, host IP addresses, and last name/first name queries using WHOIS (an internet utility primarily used to query databases to determine registered hosts)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35360" y="188640"/>
            <a:ext cx="51203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C00000"/>
                </a:solidFill>
                <a:latin typeface="Times New Roman" charset="0"/>
              </a:rPr>
              <a:t>Registering a Domain Name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b="1" dirty="0" smtClean="0">
                <a:solidFill>
                  <a:srgbClr val="C00000"/>
                </a:solidFill>
                <a:latin typeface="Times New Roman" charset="0"/>
              </a:rPr>
              <a:t>Uniform Resource Locators (URL)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latin typeface="Times New Roman" pitchFamily="18" charset="0"/>
              </a:rPr>
              <a:t>A </a:t>
            </a:r>
            <a:r>
              <a:rPr lang="en-US" sz="2400" b="1" dirty="0" smtClean="0">
                <a:solidFill>
                  <a:schemeClr val="hlink"/>
                </a:solidFill>
                <a:latin typeface="Times New Roman" pitchFamily="18" charset="0"/>
              </a:rPr>
              <a:t>URL</a:t>
            </a:r>
            <a:r>
              <a:rPr lang="en-US" sz="2400" dirty="0" smtClean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</a:rPr>
              <a:t>is a text string that supplies an internet or intranet address and the method by which the address can be accessed.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</a:rPr>
              <a:t>URLs start with the http:// prefix which identifies them as web pages using the Hypertext Transfer Protocol.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</a:rPr>
              <a:t>For example, if you enter the following web address:</a:t>
            </a:r>
          </a:p>
          <a:p>
            <a:pPr lvl="2" eaLnBrk="1" hangingPunct="1">
              <a:buFontTx/>
              <a:buNone/>
            </a:pPr>
            <a:r>
              <a:rPr lang="en-US" dirty="0" smtClean="0">
                <a:latin typeface="Times New Roman" pitchFamily="18" charset="0"/>
                <a:hlinkClick r:id="rId2"/>
              </a:rPr>
              <a:t>http://www.microsoft.com</a:t>
            </a:r>
            <a:endParaRPr lang="en-US" dirty="0" smtClean="0">
              <a:latin typeface="Times New Roman" pitchFamily="18" charset="0"/>
            </a:endParaRPr>
          </a:p>
          <a:p>
            <a:pPr lvl="1" eaLnBrk="1" hangingPunct="1">
              <a:buFontTx/>
              <a:buNone/>
            </a:pPr>
            <a:r>
              <a:rPr lang="en-US" sz="2400" dirty="0" smtClean="0">
                <a:latin typeface="Times New Roman" pitchFamily="18" charset="0"/>
              </a:rPr>
              <a:t>The URL will access a web page because it begins with http.  It then contacts the web server and domain named </a:t>
            </a:r>
            <a:r>
              <a:rPr lang="en-US" sz="2400" dirty="0" smtClean="0">
                <a:latin typeface="Times New Roman" pitchFamily="18" charset="0"/>
                <a:hlinkClick r:id="rId3"/>
              </a:rPr>
              <a:t>www.icann.org</a:t>
            </a:r>
            <a:r>
              <a:rPr lang="en-US" sz="2400" dirty="0" smtClean="0">
                <a:latin typeface="Times New Roman" pitchFamily="18" charset="0"/>
              </a:rPr>
              <a:t>.  It will locate a file on the server.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32" name="Rectangle 24"/>
          <p:cNvSpPr>
            <a:spLocks noChangeArrowheads="1"/>
          </p:cNvSpPr>
          <p:nvPr/>
        </p:nvSpPr>
        <p:spPr bwMode="auto">
          <a:xfrm>
            <a:off x="263352" y="-27384"/>
            <a:ext cx="10094912" cy="905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3200" b="1" dirty="0">
                <a:solidFill>
                  <a:srgbClr val="C00000"/>
                </a:solidFill>
              </a:rPr>
              <a:t>Uniform Resource Locator (URL)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68633" name="Rectangle 25"/>
          <p:cNvSpPr>
            <a:spLocks noChangeArrowheads="1"/>
          </p:cNvSpPr>
          <p:nvPr/>
        </p:nvSpPr>
        <p:spPr bwMode="auto">
          <a:xfrm>
            <a:off x="609600" y="1590675"/>
            <a:ext cx="10972800" cy="449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buClr>
                <a:schemeClr val="bg1"/>
              </a:buClr>
              <a:buSzPct val="115000"/>
              <a:buFont typeface="Wingdings" pitchFamily="2" charset="2"/>
              <a:buNone/>
              <a:defRPr/>
            </a:pPr>
            <a:r>
              <a:rPr lang="en-US" sz="2400">
                <a:solidFill>
                  <a:srgbClr val="8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linkClick r:id="rId2"/>
              </a:rPr>
              <a:t>http://www.prenhall.com/reed/index.html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15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eaLnBrk="0" hangingPunct="0">
              <a:buClr>
                <a:schemeClr val="bg1"/>
              </a:buClr>
              <a:buSzPct val="115000"/>
              <a:buFont typeface="Wingdings" pitchFamily="2" charset="2"/>
              <a:buNone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15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eaLnBrk="0" hangingPunct="0">
              <a:buClr>
                <a:schemeClr val="bg1"/>
              </a:buClr>
              <a:buSzPct val="115000"/>
              <a:buFont typeface="Wingdings" pitchFamily="2" charset="2"/>
              <a:buNone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15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eaLnBrk="0" hangingPunct="0">
              <a:buClr>
                <a:schemeClr val="bg1"/>
              </a:buClr>
              <a:buSzPct val="115000"/>
              <a:buFont typeface="Wingdings" pitchFamily="2" charset="2"/>
              <a:buNone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15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eaLnBrk="0" hangingPunct="0">
              <a:buClr>
                <a:schemeClr val="bg1"/>
              </a:buClr>
              <a:buSzPct val="115000"/>
              <a:buFont typeface="Wingdings" pitchFamily="2" charset="2"/>
              <a:buNone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850" name="Line 26"/>
          <p:cNvSpPr>
            <a:spLocks noChangeShapeType="1"/>
          </p:cNvSpPr>
          <p:nvPr/>
        </p:nvSpPr>
        <p:spPr bwMode="auto">
          <a:xfrm>
            <a:off x="1016000" y="2047875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Line 27"/>
          <p:cNvSpPr>
            <a:spLocks noChangeShapeType="1"/>
          </p:cNvSpPr>
          <p:nvPr/>
        </p:nvSpPr>
        <p:spPr bwMode="auto">
          <a:xfrm>
            <a:off x="3048000" y="2047875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Line 28"/>
          <p:cNvSpPr>
            <a:spLocks noChangeShapeType="1"/>
          </p:cNvSpPr>
          <p:nvPr/>
        </p:nvSpPr>
        <p:spPr bwMode="auto">
          <a:xfrm>
            <a:off x="4367808" y="198884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Line 29"/>
          <p:cNvSpPr>
            <a:spLocks noChangeShapeType="1"/>
          </p:cNvSpPr>
          <p:nvPr/>
        </p:nvSpPr>
        <p:spPr bwMode="auto">
          <a:xfrm>
            <a:off x="5375920" y="2204864"/>
            <a:ext cx="504056" cy="19133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4" name="Text Box 30"/>
          <p:cNvSpPr txBox="1">
            <a:spLocks noChangeArrowheads="1"/>
          </p:cNvSpPr>
          <p:nvPr/>
        </p:nvSpPr>
        <p:spPr bwMode="auto">
          <a:xfrm>
            <a:off x="914400" y="4791075"/>
            <a:ext cx="15240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Protocol </a:t>
            </a:r>
          </a:p>
          <a:p>
            <a:r>
              <a:rPr lang="en-US" sz="1400"/>
              <a:t>(means of access)</a:t>
            </a:r>
            <a:endParaRPr lang="en-US"/>
          </a:p>
        </p:txBody>
      </p:sp>
      <p:sp>
        <p:nvSpPr>
          <p:cNvPr id="35855" name="Text Box 31"/>
          <p:cNvSpPr txBox="1">
            <a:spLocks noChangeArrowheads="1"/>
          </p:cNvSpPr>
          <p:nvPr/>
        </p:nvSpPr>
        <p:spPr bwMode="auto">
          <a:xfrm>
            <a:off x="2438400" y="4029075"/>
            <a:ext cx="1322285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Web Server </a:t>
            </a:r>
            <a:endParaRPr lang="en-US"/>
          </a:p>
          <a:p>
            <a:endParaRPr lang="en-US"/>
          </a:p>
        </p:txBody>
      </p:sp>
      <p:sp>
        <p:nvSpPr>
          <p:cNvPr id="35856" name="Text Box 32"/>
          <p:cNvSpPr txBox="1">
            <a:spLocks noChangeArrowheads="1"/>
          </p:cNvSpPr>
          <p:nvPr/>
        </p:nvSpPr>
        <p:spPr bwMode="auto">
          <a:xfrm>
            <a:off x="3719736" y="4869160"/>
            <a:ext cx="202170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Directory where the </a:t>
            </a:r>
            <a:endParaRPr lang="en-US" dirty="0"/>
          </a:p>
          <a:p>
            <a:r>
              <a:rPr lang="en-US" sz="1600" dirty="0"/>
              <a:t>Page is stored</a:t>
            </a:r>
            <a:endParaRPr lang="en-US" dirty="0"/>
          </a:p>
        </p:txBody>
      </p:sp>
      <p:sp>
        <p:nvSpPr>
          <p:cNvPr id="35857" name="Text Box 33"/>
          <p:cNvSpPr txBox="1">
            <a:spLocks noChangeArrowheads="1"/>
          </p:cNvSpPr>
          <p:nvPr/>
        </p:nvSpPr>
        <p:spPr bwMode="auto">
          <a:xfrm>
            <a:off x="5807968" y="4077072"/>
            <a:ext cx="187423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Name of the page </a:t>
            </a:r>
            <a:endParaRPr lang="en-US" dirty="0"/>
          </a:p>
          <a:p>
            <a:r>
              <a:rPr lang="en-US" sz="1600" dirty="0"/>
              <a:t>Or document</a:t>
            </a: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86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Freeform 7"/>
          <p:cNvSpPr>
            <a:spLocks/>
          </p:cNvSpPr>
          <p:nvPr/>
        </p:nvSpPr>
        <p:spPr bwMode="hidden">
          <a:xfrm>
            <a:off x="8331200" y="6253163"/>
            <a:ext cx="3860800" cy="609600"/>
          </a:xfrm>
          <a:custGeom>
            <a:avLst/>
            <a:gdLst>
              <a:gd name="T0" fmla="*/ 2147483647 w 5748"/>
              <a:gd name="T1" fmla="*/ 2147483647 h 246"/>
              <a:gd name="T2" fmla="*/ 0 w 5748"/>
              <a:gd name="T3" fmla="*/ 2147483647 h 246"/>
              <a:gd name="T4" fmla="*/ 0 w 5748"/>
              <a:gd name="T5" fmla="*/ 0 h 246"/>
              <a:gd name="T6" fmla="*/ 2147483647 w 5748"/>
              <a:gd name="T7" fmla="*/ 0 h 246"/>
              <a:gd name="T8" fmla="*/ 2147483647 w 5748"/>
              <a:gd name="T9" fmla="*/ 2147483647 h 246"/>
              <a:gd name="T10" fmla="*/ 2147483647 w 5748"/>
              <a:gd name="T11" fmla="*/ 2147483647 h 2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48"/>
              <a:gd name="T19" fmla="*/ 0 h 246"/>
              <a:gd name="T20" fmla="*/ 5748 w 5748"/>
              <a:gd name="T21" fmla="*/ 246 h 24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rgbClr val="003399"/>
              </a:gs>
              <a:gs pos="100000">
                <a:srgbClr val="00FFCC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0" y="6010275"/>
            <a:ext cx="10464800" cy="857250"/>
            <a:chOff x="0" y="3792"/>
            <a:chExt cx="4944" cy="540"/>
          </a:xfrm>
        </p:grpSpPr>
        <p:sp>
          <p:nvSpPr>
            <p:cNvPr id="36880" name="Freeform 9"/>
            <p:cNvSpPr>
              <a:spLocks/>
            </p:cNvSpPr>
            <p:nvPr/>
          </p:nvSpPr>
          <p:spPr bwMode="ltGray">
            <a:xfrm>
              <a:off x="1488" y="3792"/>
              <a:ext cx="3240" cy="536"/>
            </a:xfrm>
            <a:custGeom>
              <a:avLst/>
              <a:gdLst>
                <a:gd name="T0" fmla="*/ 3132 w 3240"/>
                <a:gd name="T1" fmla="*/ 469 h 536"/>
                <a:gd name="T2" fmla="*/ 2995 w 3240"/>
                <a:gd name="T3" fmla="*/ 395 h 536"/>
                <a:gd name="T4" fmla="*/ 2911 w 3240"/>
                <a:gd name="T5" fmla="*/ 375 h 536"/>
                <a:gd name="T6" fmla="*/ 2678 w 3240"/>
                <a:gd name="T7" fmla="*/ 228 h 536"/>
                <a:gd name="T8" fmla="*/ 2553 w 3240"/>
                <a:gd name="T9" fmla="*/ 74 h 536"/>
                <a:gd name="T10" fmla="*/ 2457 w 3240"/>
                <a:gd name="T11" fmla="*/ 7 h 536"/>
                <a:gd name="T12" fmla="*/ 2403 w 3240"/>
                <a:gd name="T13" fmla="*/ 47 h 536"/>
                <a:gd name="T14" fmla="*/ 2289 w 3240"/>
                <a:gd name="T15" fmla="*/ 74 h 536"/>
                <a:gd name="T16" fmla="*/ 2134 w 3240"/>
                <a:gd name="T17" fmla="*/ 74 h 536"/>
                <a:gd name="T18" fmla="*/ 2044 w 3240"/>
                <a:gd name="T19" fmla="*/ 128 h 536"/>
                <a:gd name="T20" fmla="*/ 1775 w 3240"/>
                <a:gd name="T21" fmla="*/ 222 h 536"/>
                <a:gd name="T22" fmla="*/ 1602 w 3240"/>
                <a:gd name="T23" fmla="*/ 181 h 536"/>
                <a:gd name="T24" fmla="*/ 1560 w 3240"/>
                <a:gd name="T25" fmla="*/ 101 h 536"/>
                <a:gd name="T26" fmla="*/ 1542 w 3240"/>
                <a:gd name="T27" fmla="*/ 87 h 536"/>
                <a:gd name="T28" fmla="*/ 1446 w 3240"/>
                <a:gd name="T29" fmla="*/ 60 h 536"/>
                <a:gd name="T30" fmla="*/ 1375 w 3240"/>
                <a:gd name="T31" fmla="*/ 74 h 536"/>
                <a:gd name="T32" fmla="*/ 1309 w 3240"/>
                <a:gd name="T33" fmla="*/ 87 h 536"/>
                <a:gd name="T34" fmla="*/ 1243 w 3240"/>
                <a:gd name="T35" fmla="*/ 13 h 536"/>
                <a:gd name="T36" fmla="*/ 1225 w 3240"/>
                <a:gd name="T37" fmla="*/ 0 h 536"/>
                <a:gd name="T38" fmla="*/ 1189 w 3240"/>
                <a:gd name="T39" fmla="*/ 0 h 536"/>
                <a:gd name="T40" fmla="*/ 1106 w 3240"/>
                <a:gd name="T41" fmla="*/ 34 h 536"/>
                <a:gd name="T42" fmla="*/ 1106 w 3240"/>
                <a:gd name="T43" fmla="*/ 34 h 536"/>
                <a:gd name="T44" fmla="*/ 1094 w 3240"/>
                <a:gd name="T45" fmla="*/ 40 h 536"/>
                <a:gd name="T46" fmla="*/ 1070 w 3240"/>
                <a:gd name="T47" fmla="*/ 54 h 536"/>
                <a:gd name="T48" fmla="*/ 1034 w 3240"/>
                <a:gd name="T49" fmla="*/ 74 h 536"/>
                <a:gd name="T50" fmla="*/ 1004 w 3240"/>
                <a:gd name="T51" fmla="*/ 74 h 536"/>
                <a:gd name="T52" fmla="*/ 986 w 3240"/>
                <a:gd name="T53" fmla="*/ 74 h 536"/>
                <a:gd name="T54" fmla="*/ 956 w 3240"/>
                <a:gd name="T55" fmla="*/ 81 h 536"/>
                <a:gd name="T56" fmla="*/ 920 w 3240"/>
                <a:gd name="T57" fmla="*/ 94 h 536"/>
                <a:gd name="T58" fmla="*/ 884 w 3240"/>
                <a:gd name="T59" fmla="*/ 107 h 536"/>
                <a:gd name="T60" fmla="*/ 843 w 3240"/>
                <a:gd name="T61" fmla="*/ 128 h 536"/>
                <a:gd name="T62" fmla="*/ 813 w 3240"/>
                <a:gd name="T63" fmla="*/ 141 h 536"/>
                <a:gd name="T64" fmla="*/ 789 w 3240"/>
                <a:gd name="T65" fmla="*/ 148 h 536"/>
                <a:gd name="T66" fmla="*/ 783 w 3240"/>
                <a:gd name="T67" fmla="*/ 154 h 536"/>
                <a:gd name="T68" fmla="*/ 556 w 3240"/>
                <a:gd name="T69" fmla="*/ 228 h 536"/>
                <a:gd name="T70" fmla="*/ 394 w 3240"/>
                <a:gd name="T71" fmla="*/ 294 h 536"/>
                <a:gd name="T72" fmla="*/ 107 w 3240"/>
                <a:gd name="T73" fmla="*/ 462 h 536"/>
                <a:gd name="T74" fmla="*/ 0 w 3240"/>
                <a:gd name="T75" fmla="*/ 536 h 536"/>
                <a:gd name="T76" fmla="*/ 3240 w 3240"/>
                <a:gd name="T77" fmla="*/ 536 h 536"/>
                <a:gd name="T78" fmla="*/ 3132 w 3240"/>
                <a:gd name="T79" fmla="*/ 469 h 536"/>
                <a:gd name="T80" fmla="*/ 3132 w 3240"/>
                <a:gd name="T81" fmla="*/ 469 h 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240"/>
                <a:gd name="T124" fmla="*/ 0 h 536"/>
                <a:gd name="T125" fmla="*/ 3240 w 3240"/>
                <a:gd name="T126" fmla="*/ 536 h 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rgbClr val="847864"/>
                </a:gs>
                <a:gs pos="100000">
                  <a:srgbClr val="46341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2486" y="3792"/>
              <a:ext cx="2458" cy="540"/>
              <a:chOff x="2486" y="3792"/>
              <a:chExt cx="2458" cy="540"/>
            </a:xfrm>
          </p:grpSpPr>
          <p:sp>
            <p:nvSpPr>
              <p:cNvPr id="36883" name="Freeform 11"/>
              <p:cNvSpPr>
                <a:spLocks/>
              </p:cNvSpPr>
              <p:nvPr/>
            </p:nvSpPr>
            <p:spPr bwMode="ltGray">
              <a:xfrm>
                <a:off x="3948" y="3799"/>
                <a:ext cx="996" cy="533"/>
              </a:xfrm>
              <a:custGeom>
                <a:avLst/>
                <a:gdLst>
                  <a:gd name="T0" fmla="*/ 636 w 996"/>
                  <a:gd name="T1" fmla="*/ 373 h 533"/>
                  <a:gd name="T2" fmla="*/ 495 w 996"/>
                  <a:gd name="T3" fmla="*/ 370 h 533"/>
                  <a:gd name="T4" fmla="*/ 280 w 996"/>
                  <a:gd name="T5" fmla="*/ 249 h 533"/>
                  <a:gd name="T6" fmla="*/ 127 w 996"/>
                  <a:gd name="T7" fmla="*/ 66 h 533"/>
                  <a:gd name="T8" fmla="*/ 0 w 996"/>
                  <a:gd name="T9" fmla="*/ 0 h 533"/>
                  <a:gd name="T10" fmla="*/ 22 w 996"/>
                  <a:gd name="T11" fmla="*/ 26 h 533"/>
                  <a:gd name="T12" fmla="*/ 0 w 996"/>
                  <a:gd name="T13" fmla="*/ 65 h 533"/>
                  <a:gd name="T14" fmla="*/ 30 w 996"/>
                  <a:gd name="T15" fmla="*/ 119 h 533"/>
                  <a:gd name="T16" fmla="*/ 75 w 996"/>
                  <a:gd name="T17" fmla="*/ 243 h 533"/>
                  <a:gd name="T18" fmla="*/ 45 w 996"/>
                  <a:gd name="T19" fmla="*/ 422 h 533"/>
                  <a:gd name="T20" fmla="*/ 200 w 996"/>
                  <a:gd name="T21" fmla="*/ 329 h 533"/>
                  <a:gd name="T22" fmla="*/ 612 w 996"/>
                  <a:gd name="T23" fmla="*/ 533 h 533"/>
                  <a:gd name="T24" fmla="*/ 996 w 996"/>
                  <a:gd name="T25" fmla="*/ 529 h 533"/>
                  <a:gd name="T26" fmla="*/ 828 w 996"/>
                  <a:gd name="T27" fmla="*/ 473 h 533"/>
                  <a:gd name="T28" fmla="*/ 636 w 996"/>
                  <a:gd name="T29" fmla="*/ 373 h 53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996"/>
                  <a:gd name="T46" fmla="*/ 0 h 533"/>
                  <a:gd name="T47" fmla="*/ 996 w 996"/>
                  <a:gd name="T48" fmla="*/ 533 h 533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996" h="533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612" y="533"/>
                    </a:lnTo>
                    <a:lnTo>
                      <a:pt x="996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rgbClr val="46341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4" name="Freeform 12"/>
              <p:cNvSpPr>
                <a:spLocks/>
              </p:cNvSpPr>
              <p:nvPr/>
            </p:nvSpPr>
            <p:spPr bwMode="ltGray">
              <a:xfrm>
                <a:off x="2677" y="3792"/>
                <a:ext cx="186" cy="395"/>
              </a:xfrm>
              <a:custGeom>
                <a:avLst/>
                <a:gdLst>
                  <a:gd name="T0" fmla="*/ 36 w 186"/>
                  <a:gd name="T1" fmla="*/ 0 h 353"/>
                  <a:gd name="T2" fmla="*/ 54 w 186"/>
                  <a:gd name="T3" fmla="*/ 28 h 353"/>
                  <a:gd name="T4" fmla="*/ 24 w 186"/>
                  <a:gd name="T5" fmla="*/ 48 h 353"/>
                  <a:gd name="T6" fmla="*/ 18 w 186"/>
                  <a:gd name="T7" fmla="*/ 104 h 353"/>
                  <a:gd name="T8" fmla="*/ 42 w 186"/>
                  <a:gd name="T9" fmla="*/ 179 h 353"/>
                  <a:gd name="T10" fmla="*/ 48 w 186"/>
                  <a:gd name="T11" fmla="*/ 254 h 353"/>
                  <a:gd name="T12" fmla="*/ 0 w 186"/>
                  <a:gd name="T13" fmla="*/ 554 h 353"/>
                  <a:gd name="T14" fmla="*/ 54 w 186"/>
                  <a:gd name="T15" fmla="*/ 366 h 353"/>
                  <a:gd name="T16" fmla="*/ 84 w 186"/>
                  <a:gd name="T17" fmla="*/ 339 h 353"/>
                  <a:gd name="T18" fmla="*/ 126 w 186"/>
                  <a:gd name="T19" fmla="*/ 198 h 353"/>
                  <a:gd name="T20" fmla="*/ 144 w 186"/>
                  <a:gd name="T21" fmla="*/ 188 h 353"/>
                  <a:gd name="T22" fmla="*/ 144 w 186"/>
                  <a:gd name="T23" fmla="*/ 141 h 353"/>
                  <a:gd name="T24" fmla="*/ 186 w 186"/>
                  <a:gd name="T25" fmla="*/ 104 h 353"/>
                  <a:gd name="T26" fmla="*/ 162 w 186"/>
                  <a:gd name="T27" fmla="*/ 94 h 353"/>
                  <a:gd name="T28" fmla="*/ 36 w 186"/>
                  <a:gd name="T29" fmla="*/ 0 h 353"/>
                  <a:gd name="T30" fmla="*/ 36 w 186"/>
                  <a:gd name="T31" fmla="*/ 0 h 3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6"/>
                  <a:gd name="T49" fmla="*/ 0 h 353"/>
                  <a:gd name="T50" fmla="*/ 186 w 186"/>
                  <a:gd name="T51" fmla="*/ 353 h 3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6341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5" name="Freeform 13"/>
              <p:cNvSpPr>
                <a:spLocks/>
              </p:cNvSpPr>
              <p:nvPr/>
            </p:nvSpPr>
            <p:spPr bwMode="ltGray">
              <a:xfrm>
                <a:off x="3030" y="3893"/>
                <a:ext cx="378" cy="271"/>
              </a:xfrm>
              <a:custGeom>
                <a:avLst/>
                <a:gdLst>
                  <a:gd name="T0" fmla="*/ 18 w 378"/>
                  <a:gd name="T1" fmla="*/ 0 h 271"/>
                  <a:gd name="T2" fmla="*/ 12 w 378"/>
                  <a:gd name="T3" fmla="*/ 13 h 271"/>
                  <a:gd name="T4" fmla="*/ 0 w 378"/>
                  <a:gd name="T5" fmla="*/ 40 h 271"/>
                  <a:gd name="T6" fmla="*/ 60 w 378"/>
                  <a:gd name="T7" fmla="*/ 121 h 271"/>
                  <a:gd name="T8" fmla="*/ 310 w 378"/>
                  <a:gd name="T9" fmla="*/ 271 h 271"/>
                  <a:gd name="T10" fmla="*/ 290 w 378"/>
                  <a:gd name="T11" fmla="*/ 139 h 271"/>
                  <a:gd name="T12" fmla="*/ 378 w 378"/>
                  <a:gd name="T13" fmla="*/ 76 h 271"/>
                  <a:gd name="T14" fmla="*/ 251 w 378"/>
                  <a:gd name="T15" fmla="*/ 94 h 271"/>
                  <a:gd name="T16" fmla="*/ 90 w 378"/>
                  <a:gd name="T17" fmla="*/ 54 h 271"/>
                  <a:gd name="T18" fmla="*/ 18 w 378"/>
                  <a:gd name="T19" fmla="*/ 0 h 271"/>
                  <a:gd name="T20" fmla="*/ 18 w 378"/>
                  <a:gd name="T21" fmla="*/ 0 h 27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78"/>
                  <a:gd name="T34" fmla="*/ 0 h 271"/>
                  <a:gd name="T35" fmla="*/ 378 w 378"/>
                  <a:gd name="T36" fmla="*/ 271 h 27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46341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6" name="Freeform 14"/>
              <p:cNvSpPr>
                <a:spLocks/>
              </p:cNvSpPr>
              <p:nvPr/>
            </p:nvSpPr>
            <p:spPr bwMode="ltGray">
              <a:xfrm>
                <a:off x="3628" y="3866"/>
                <a:ext cx="155" cy="74"/>
              </a:xfrm>
              <a:custGeom>
                <a:avLst/>
                <a:gdLst>
                  <a:gd name="T0" fmla="*/ 114 w 155"/>
                  <a:gd name="T1" fmla="*/ 0 h 66"/>
                  <a:gd name="T2" fmla="*/ 0 w 155"/>
                  <a:gd name="T3" fmla="*/ 0 h 66"/>
                  <a:gd name="T4" fmla="*/ 0 w 155"/>
                  <a:gd name="T5" fmla="*/ 0 h 66"/>
                  <a:gd name="T6" fmla="*/ 6 w 155"/>
                  <a:gd name="T7" fmla="*/ 10 h 66"/>
                  <a:gd name="T8" fmla="*/ 6 w 155"/>
                  <a:gd name="T9" fmla="*/ 28 h 66"/>
                  <a:gd name="T10" fmla="*/ 0 w 155"/>
                  <a:gd name="T11" fmla="*/ 38 h 66"/>
                  <a:gd name="T12" fmla="*/ 78 w 155"/>
                  <a:gd name="T13" fmla="*/ 94 h 66"/>
                  <a:gd name="T14" fmla="*/ 96 w 155"/>
                  <a:gd name="T15" fmla="*/ 66 h 66"/>
                  <a:gd name="T16" fmla="*/ 155 w 155"/>
                  <a:gd name="T17" fmla="*/ 104 h 66"/>
                  <a:gd name="T18" fmla="*/ 126 w 155"/>
                  <a:gd name="T19" fmla="*/ 38 h 66"/>
                  <a:gd name="T20" fmla="*/ 149 w 155"/>
                  <a:gd name="T21" fmla="*/ 0 h 66"/>
                  <a:gd name="T22" fmla="*/ 114 w 155"/>
                  <a:gd name="T23" fmla="*/ 0 h 66"/>
                  <a:gd name="T24" fmla="*/ 114 w 155"/>
                  <a:gd name="T25" fmla="*/ 0 h 6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55"/>
                  <a:gd name="T40" fmla="*/ 0 h 66"/>
                  <a:gd name="T41" fmla="*/ 155 w 155"/>
                  <a:gd name="T42" fmla="*/ 66 h 6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46341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7" name="Freeform 15"/>
              <p:cNvSpPr>
                <a:spLocks/>
              </p:cNvSpPr>
              <p:nvPr/>
            </p:nvSpPr>
            <p:spPr bwMode="ltGray">
              <a:xfrm>
                <a:off x="2486" y="3859"/>
                <a:ext cx="42" cy="81"/>
              </a:xfrm>
              <a:custGeom>
                <a:avLst/>
                <a:gdLst>
                  <a:gd name="T0" fmla="*/ 6 w 42"/>
                  <a:gd name="T1" fmla="*/ 58 h 72"/>
                  <a:gd name="T2" fmla="*/ 0 w 42"/>
                  <a:gd name="T3" fmla="*/ 28 h 72"/>
                  <a:gd name="T4" fmla="*/ 12 w 42"/>
                  <a:gd name="T5" fmla="*/ 10 h 72"/>
                  <a:gd name="T6" fmla="*/ 0 w 42"/>
                  <a:gd name="T7" fmla="*/ 10 h 72"/>
                  <a:gd name="T8" fmla="*/ 12 w 42"/>
                  <a:gd name="T9" fmla="*/ 10 h 72"/>
                  <a:gd name="T10" fmla="*/ 24 w 42"/>
                  <a:gd name="T11" fmla="*/ 10 h 72"/>
                  <a:gd name="T12" fmla="*/ 36 w 42"/>
                  <a:gd name="T13" fmla="*/ 10 h 72"/>
                  <a:gd name="T14" fmla="*/ 42 w 42"/>
                  <a:gd name="T15" fmla="*/ 0 h 72"/>
                  <a:gd name="T16" fmla="*/ 30 w 42"/>
                  <a:gd name="T17" fmla="*/ 28 h 72"/>
                  <a:gd name="T18" fmla="*/ 42 w 42"/>
                  <a:gd name="T19" fmla="*/ 78 h 72"/>
                  <a:gd name="T20" fmla="*/ 12 w 42"/>
                  <a:gd name="T21" fmla="*/ 115 h 72"/>
                  <a:gd name="T22" fmla="*/ 6 w 42"/>
                  <a:gd name="T23" fmla="*/ 58 h 72"/>
                  <a:gd name="T24" fmla="*/ 6 w 42"/>
                  <a:gd name="T25" fmla="*/ 58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2"/>
                  <a:gd name="T40" fmla="*/ 0 h 72"/>
                  <a:gd name="T41" fmla="*/ 42 w 42"/>
                  <a:gd name="T42" fmla="*/ 72 h 7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rgbClr val="46341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882" name="Freeform 16"/>
            <p:cNvSpPr>
              <a:spLocks/>
            </p:cNvSpPr>
            <p:nvPr/>
          </p:nvSpPr>
          <p:spPr bwMode="ltGray">
            <a:xfrm>
              <a:off x="0" y="3792"/>
              <a:ext cx="3976" cy="535"/>
            </a:xfrm>
            <a:custGeom>
              <a:avLst/>
              <a:gdLst>
                <a:gd name="T0" fmla="*/ 3976 w 3976"/>
                <a:gd name="T1" fmla="*/ 559 h 527"/>
                <a:gd name="T2" fmla="*/ 3970 w 3976"/>
                <a:gd name="T3" fmla="*/ 559 h 527"/>
                <a:gd name="T4" fmla="*/ 3844 w 3976"/>
                <a:gd name="T5" fmla="*/ 541 h 527"/>
                <a:gd name="T6" fmla="*/ 2487 w 3976"/>
                <a:gd name="T7" fmla="*/ 325 h 527"/>
                <a:gd name="T8" fmla="*/ 2039 w 3976"/>
                <a:gd name="T9" fmla="*/ 40 h 527"/>
                <a:gd name="T10" fmla="*/ 1907 w 3976"/>
                <a:gd name="T11" fmla="*/ 24 h 527"/>
                <a:gd name="T12" fmla="*/ 1883 w 3976"/>
                <a:gd name="T13" fmla="*/ 58 h 527"/>
                <a:gd name="T14" fmla="*/ 1859 w 3976"/>
                <a:gd name="T15" fmla="*/ 58 h 527"/>
                <a:gd name="T16" fmla="*/ 1830 w 3976"/>
                <a:gd name="T17" fmla="*/ 30 h 527"/>
                <a:gd name="T18" fmla="*/ 1704 w 3976"/>
                <a:gd name="T19" fmla="*/ 110 h 527"/>
                <a:gd name="T20" fmla="*/ 1608 w 3976"/>
                <a:gd name="T21" fmla="*/ 134 h 527"/>
                <a:gd name="T22" fmla="*/ 1561 w 3976"/>
                <a:gd name="T23" fmla="*/ 140 h 527"/>
                <a:gd name="T24" fmla="*/ 1495 w 3976"/>
                <a:gd name="T25" fmla="*/ 110 h 527"/>
                <a:gd name="T26" fmla="*/ 1357 w 3976"/>
                <a:gd name="T27" fmla="*/ 134 h 527"/>
                <a:gd name="T28" fmla="*/ 1285 w 3976"/>
                <a:gd name="T29" fmla="*/ 24 h 527"/>
                <a:gd name="T30" fmla="*/ 1280 w 3976"/>
                <a:gd name="T31" fmla="*/ 18 h 527"/>
                <a:gd name="T32" fmla="*/ 1262 w 3976"/>
                <a:gd name="T33" fmla="*/ 12 h 527"/>
                <a:gd name="T34" fmla="*/ 1238 w 3976"/>
                <a:gd name="T35" fmla="*/ 6 h 527"/>
                <a:gd name="T36" fmla="*/ 1220 w 3976"/>
                <a:gd name="T37" fmla="*/ 0 h 527"/>
                <a:gd name="T38" fmla="*/ 1196 w 3976"/>
                <a:gd name="T39" fmla="*/ 0 h 527"/>
                <a:gd name="T40" fmla="*/ 1166 w 3976"/>
                <a:gd name="T41" fmla="*/ 0 h 527"/>
                <a:gd name="T42" fmla="*/ 1142 w 3976"/>
                <a:gd name="T43" fmla="*/ 0 h 527"/>
                <a:gd name="T44" fmla="*/ 1136 w 3976"/>
                <a:gd name="T45" fmla="*/ 0 h 527"/>
                <a:gd name="T46" fmla="*/ 1130 w 3976"/>
                <a:gd name="T47" fmla="*/ 0 h 527"/>
                <a:gd name="T48" fmla="*/ 1124 w 3976"/>
                <a:gd name="T49" fmla="*/ 6 h 527"/>
                <a:gd name="T50" fmla="*/ 1118 w 3976"/>
                <a:gd name="T51" fmla="*/ 12 h 527"/>
                <a:gd name="T52" fmla="*/ 1100 w 3976"/>
                <a:gd name="T53" fmla="*/ 18 h 527"/>
                <a:gd name="T54" fmla="*/ 1088 w 3976"/>
                <a:gd name="T55" fmla="*/ 18 h 527"/>
                <a:gd name="T56" fmla="*/ 1070 w 3976"/>
                <a:gd name="T57" fmla="*/ 24 h 527"/>
                <a:gd name="T58" fmla="*/ 1052 w 3976"/>
                <a:gd name="T59" fmla="*/ 30 h 527"/>
                <a:gd name="T60" fmla="*/ 1034 w 3976"/>
                <a:gd name="T61" fmla="*/ 40 h 527"/>
                <a:gd name="T62" fmla="*/ 1028 w 3976"/>
                <a:gd name="T63" fmla="*/ 46 h 527"/>
                <a:gd name="T64" fmla="*/ 969 w 3976"/>
                <a:gd name="T65" fmla="*/ 64 h 527"/>
                <a:gd name="T66" fmla="*/ 921 w 3976"/>
                <a:gd name="T67" fmla="*/ 76 h 527"/>
                <a:gd name="T68" fmla="*/ 855 w 3976"/>
                <a:gd name="T69" fmla="*/ 52 h 527"/>
                <a:gd name="T70" fmla="*/ 825 w 3976"/>
                <a:gd name="T71" fmla="*/ 52 h 527"/>
                <a:gd name="T72" fmla="*/ 759 w 3976"/>
                <a:gd name="T73" fmla="*/ 76 h 527"/>
                <a:gd name="T74" fmla="*/ 735 w 3976"/>
                <a:gd name="T75" fmla="*/ 76 h 527"/>
                <a:gd name="T76" fmla="*/ 706 w 3976"/>
                <a:gd name="T77" fmla="*/ 64 h 527"/>
                <a:gd name="T78" fmla="*/ 640 w 3976"/>
                <a:gd name="T79" fmla="*/ 64 h 527"/>
                <a:gd name="T80" fmla="*/ 544 w 3976"/>
                <a:gd name="T81" fmla="*/ 76 h 527"/>
                <a:gd name="T82" fmla="*/ 389 w 3976"/>
                <a:gd name="T83" fmla="*/ 18 h 527"/>
                <a:gd name="T84" fmla="*/ 323 w 3976"/>
                <a:gd name="T85" fmla="*/ 64 h 527"/>
                <a:gd name="T86" fmla="*/ 317 w 3976"/>
                <a:gd name="T87" fmla="*/ 64 h 527"/>
                <a:gd name="T88" fmla="*/ 305 w 3976"/>
                <a:gd name="T89" fmla="*/ 76 h 527"/>
                <a:gd name="T90" fmla="*/ 287 w 3976"/>
                <a:gd name="T91" fmla="*/ 82 h 527"/>
                <a:gd name="T92" fmla="*/ 263 w 3976"/>
                <a:gd name="T93" fmla="*/ 94 h 527"/>
                <a:gd name="T94" fmla="*/ 203 w 3976"/>
                <a:gd name="T95" fmla="*/ 128 h 527"/>
                <a:gd name="T96" fmla="*/ 149 w 3976"/>
                <a:gd name="T97" fmla="*/ 158 h 527"/>
                <a:gd name="T98" fmla="*/ 78 w 3976"/>
                <a:gd name="T99" fmla="*/ 180 h 527"/>
                <a:gd name="T100" fmla="*/ 0 w 3976"/>
                <a:gd name="T101" fmla="*/ 192 h 527"/>
                <a:gd name="T102" fmla="*/ 0 w 3976"/>
                <a:gd name="T103" fmla="*/ 559 h 527"/>
                <a:gd name="T104" fmla="*/ 1010 w 3976"/>
                <a:gd name="T105" fmla="*/ 559 h 527"/>
                <a:gd name="T106" fmla="*/ 3725 w 3976"/>
                <a:gd name="T107" fmla="*/ 559 h 527"/>
                <a:gd name="T108" fmla="*/ 3976 w 3976"/>
                <a:gd name="T109" fmla="*/ 559 h 527"/>
                <a:gd name="T110" fmla="*/ 3976 w 3976"/>
                <a:gd name="T111" fmla="*/ 559 h 52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976"/>
                <a:gd name="T169" fmla="*/ 0 h 527"/>
                <a:gd name="T170" fmla="*/ 3976 w 3976"/>
                <a:gd name="T171" fmla="*/ 527 h 52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rgbClr val="73654F"/>
                </a:gs>
                <a:gs pos="100000">
                  <a:srgbClr val="46341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836085" y="6011863"/>
            <a:ext cx="7579783" cy="849312"/>
            <a:chOff x="395" y="3793"/>
            <a:chExt cx="3581" cy="535"/>
          </a:xfrm>
        </p:grpSpPr>
        <p:sp>
          <p:nvSpPr>
            <p:cNvPr id="36874" name="Freeform 18"/>
            <p:cNvSpPr>
              <a:spLocks/>
            </p:cNvSpPr>
            <p:nvPr/>
          </p:nvSpPr>
          <p:spPr bwMode="auto">
            <a:xfrm>
              <a:off x="1196" y="3793"/>
              <a:ext cx="365" cy="291"/>
            </a:xfrm>
            <a:custGeom>
              <a:avLst/>
              <a:gdLst>
                <a:gd name="T0" fmla="*/ 24 w 365"/>
                <a:gd name="T1" fmla="*/ 24 h 287"/>
                <a:gd name="T2" fmla="*/ 0 w 365"/>
                <a:gd name="T3" fmla="*/ 64 h 287"/>
                <a:gd name="T4" fmla="*/ 66 w 365"/>
                <a:gd name="T5" fmla="*/ 116 h 287"/>
                <a:gd name="T6" fmla="*/ 143 w 365"/>
                <a:gd name="T7" fmla="*/ 192 h 287"/>
                <a:gd name="T8" fmla="*/ 191 w 365"/>
                <a:gd name="T9" fmla="*/ 176 h 287"/>
                <a:gd name="T10" fmla="*/ 341 w 365"/>
                <a:gd name="T11" fmla="*/ 303 h 287"/>
                <a:gd name="T12" fmla="*/ 305 w 365"/>
                <a:gd name="T13" fmla="*/ 183 h 287"/>
                <a:gd name="T14" fmla="*/ 365 w 365"/>
                <a:gd name="T15" fmla="*/ 140 h 287"/>
                <a:gd name="T16" fmla="*/ 359 w 365"/>
                <a:gd name="T17" fmla="*/ 134 h 287"/>
                <a:gd name="T18" fmla="*/ 335 w 365"/>
                <a:gd name="T19" fmla="*/ 122 h 287"/>
                <a:gd name="T20" fmla="*/ 299 w 365"/>
                <a:gd name="T21" fmla="*/ 94 h 287"/>
                <a:gd name="T22" fmla="*/ 257 w 365"/>
                <a:gd name="T23" fmla="*/ 76 h 287"/>
                <a:gd name="T24" fmla="*/ 215 w 365"/>
                <a:gd name="T25" fmla="*/ 58 h 287"/>
                <a:gd name="T26" fmla="*/ 173 w 365"/>
                <a:gd name="T27" fmla="*/ 40 h 287"/>
                <a:gd name="T28" fmla="*/ 143 w 365"/>
                <a:gd name="T29" fmla="*/ 24 h 287"/>
                <a:gd name="T30" fmla="*/ 131 w 365"/>
                <a:gd name="T31" fmla="*/ 18 h 287"/>
                <a:gd name="T32" fmla="*/ 107 w 365"/>
                <a:gd name="T33" fmla="*/ 18 h 287"/>
                <a:gd name="T34" fmla="*/ 95 w 365"/>
                <a:gd name="T35" fmla="*/ 18 h 287"/>
                <a:gd name="T36" fmla="*/ 72 w 365"/>
                <a:gd name="T37" fmla="*/ 12 h 287"/>
                <a:gd name="T38" fmla="*/ 66 w 365"/>
                <a:gd name="T39" fmla="*/ 12 h 287"/>
                <a:gd name="T40" fmla="*/ 54 w 365"/>
                <a:gd name="T41" fmla="*/ 6 h 287"/>
                <a:gd name="T42" fmla="*/ 42 w 365"/>
                <a:gd name="T43" fmla="*/ 0 h 287"/>
                <a:gd name="T44" fmla="*/ 30 w 365"/>
                <a:gd name="T45" fmla="*/ 0 h 287"/>
                <a:gd name="T46" fmla="*/ 24 w 365"/>
                <a:gd name="T47" fmla="*/ 24 h 287"/>
                <a:gd name="T48" fmla="*/ 24 w 365"/>
                <a:gd name="T49" fmla="*/ 24 h 2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65"/>
                <a:gd name="T76" fmla="*/ 0 h 287"/>
                <a:gd name="T77" fmla="*/ 365 w 365"/>
                <a:gd name="T78" fmla="*/ 287 h 2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46341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5" name="Freeform 19"/>
            <p:cNvSpPr>
              <a:spLocks/>
            </p:cNvSpPr>
            <p:nvPr/>
          </p:nvSpPr>
          <p:spPr bwMode="auto">
            <a:xfrm>
              <a:off x="1943" y="3829"/>
              <a:ext cx="2033" cy="499"/>
            </a:xfrm>
            <a:custGeom>
              <a:avLst/>
              <a:gdLst>
                <a:gd name="T0" fmla="*/ 186 w 2033"/>
                <a:gd name="T1" fmla="*/ 18 h 499"/>
                <a:gd name="T2" fmla="*/ 138 w 2033"/>
                <a:gd name="T3" fmla="*/ 6 h 499"/>
                <a:gd name="T4" fmla="*/ 96 w 2033"/>
                <a:gd name="T5" fmla="*/ 0 h 499"/>
                <a:gd name="T6" fmla="*/ 36 w 2033"/>
                <a:gd name="T7" fmla="*/ 0 h 499"/>
                <a:gd name="T8" fmla="*/ 12 w 2033"/>
                <a:gd name="T9" fmla="*/ 25 h 499"/>
                <a:gd name="T10" fmla="*/ 0 w 2033"/>
                <a:gd name="T11" fmla="*/ 128 h 499"/>
                <a:gd name="T12" fmla="*/ 60 w 2033"/>
                <a:gd name="T13" fmla="*/ 104 h 499"/>
                <a:gd name="T14" fmla="*/ 90 w 2033"/>
                <a:gd name="T15" fmla="*/ 134 h 499"/>
                <a:gd name="T16" fmla="*/ 150 w 2033"/>
                <a:gd name="T17" fmla="*/ 153 h 499"/>
                <a:gd name="T18" fmla="*/ 209 w 2033"/>
                <a:gd name="T19" fmla="*/ 273 h 499"/>
                <a:gd name="T20" fmla="*/ 401 w 2033"/>
                <a:gd name="T21" fmla="*/ 359 h 499"/>
                <a:gd name="T22" fmla="*/ 777 w 2033"/>
                <a:gd name="T23" fmla="*/ 359 h 499"/>
                <a:gd name="T24" fmla="*/ 2033 w 2033"/>
                <a:gd name="T25" fmla="*/ 499 h 499"/>
                <a:gd name="T26" fmla="*/ 2033 w 2033"/>
                <a:gd name="T27" fmla="*/ 499 h 499"/>
                <a:gd name="T28" fmla="*/ 1991 w 2033"/>
                <a:gd name="T29" fmla="*/ 493 h 499"/>
                <a:gd name="T30" fmla="*/ 676 w 2033"/>
                <a:gd name="T31" fmla="*/ 243 h 499"/>
                <a:gd name="T32" fmla="*/ 514 w 2033"/>
                <a:gd name="T33" fmla="*/ 159 h 499"/>
                <a:gd name="T34" fmla="*/ 425 w 2033"/>
                <a:gd name="T35" fmla="*/ 110 h 499"/>
                <a:gd name="T36" fmla="*/ 365 w 2033"/>
                <a:gd name="T37" fmla="*/ 92 h 499"/>
                <a:gd name="T38" fmla="*/ 281 w 2033"/>
                <a:gd name="T39" fmla="*/ 61 h 499"/>
                <a:gd name="T40" fmla="*/ 186 w 2033"/>
                <a:gd name="T41" fmla="*/ 18 h 499"/>
                <a:gd name="T42" fmla="*/ 186 w 2033"/>
                <a:gd name="T43" fmla="*/ 18 h 49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033"/>
                <a:gd name="T67" fmla="*/ 0 h 499"/>
                <a:gd name="T68" fmla="*/ 2033 w 2033"/>
                <a:gd name="T69" fmla="*/ 499 h 49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rgbClr val="46341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6" name="Freeform 20"/>
            <p:cNvSpPr>
              <a:spLocks/>
            </p:cNvSpPr>
            <p:nvPr/>
          </p:nvSpPr>
          <p:spPr bwMode="auto">
            <a:xfrm>
              <a:off x="1830" y="3823"/>
              <a:ext cx="71" cy="61"/>
            </a:xfrm>
            <a:custGeom>
              <a:avLst/>
              <a:gdLst>
                <a:gd name="T0" fmla="*/ 0 w 71"/>
                <a:gd name="T1" fmla="*/ 18 h 60"/>
                <a:gd name="T2" fmla="*/ 6 w 71"/>
                <a:gd name="T3" fmla="*/ 18 h 60"/>
                <a:gd name="T4" fmla="*/ 12 w 71"/>
                <a:gd name="T5" fmla="*/ 12 h 60"/>
                <a:gd name="T6" fmla="*/ 6 w 71"/>
                <a:gd name="T7" fmla="*/ 6 h 60"/>
                <a:gd name="T8" fmla="*/ 0 w 71"/>
                <a:gd name="T9" fmla="*/ 0 h 60"/>
                <a:gd name="T10" fmla="*/ 29 w 71"/>
                <a:gd name="T11" fmla="*/ 18 h 60"/>
                <a:gd name="T12" fmla="*/ 53 w 71"/>
                <a:gd name="T13" fmla="*/ 18 h 60"/>
                <a:gd name="T14" fmla="*/ 59 w 71"/>
                <a:gd name="T15" fmla="*/ 34 h 60"/>
                <a:gd name="T16" fmla="*/ 65 w 71"/>
                <a:gd name="T17" fmla="*/ 46 h 60"/>
                <a:gd name="T18" fmla="*/ 71 w 71"/>
                <a:gd name="T19" fmla="*/ 58 h 60"/>
                <a:gd name="T20" fmla="*/ 71 w 71"/>
                <a:gd name="T21" fmla="*/ 64 h 60"/>
                <a:gd name="T22" fmla="*/ 59 w 71"/>
                <a:gd name="T23" fmla="*/ 58 h 60"/>
                <a:gd name="T24" fmla="*/ 47 w 71"/>
                <a:gd name="T25" fmla="*/ 46 h 60"/>
                <a:gd name="T26" fmla="*/ 23 w 71"/>
                <a:gd name="T27" fmla="*/ 34 h 60"/>
                <a:gd name="T28" fmla="*/ 23 w 71"/>
                <a:gd name="T29" fmla="*/ 40 h 60"/>
                <a:gd name="T30" fmla="*/ 18 w 71"/>
                <a:gd name="T31" fmla="*/ 46 h 60"/>
                <a:gd name="T32" fmla="*/ 12 w 71"/>
                <a:gd name="T33" fmla="*/ 52 h 60"/>
                <a:gd name="T34" fmla="*/ 6 w 71"/>
                <a:gd name="T35" fmla="*/ 52 h 60"/>
                <a:gd name="T36" fmla="*/ 6 w 71"/>
                <a:gd name="T37" fmla="*/ 52 h 60"/>
                <a:gd name="T38" fmla="*/ 6 w 71"/>
                <a:gd name="T39" fmla="*/ 40 h 60"/>
                <a:gd name="T40" fmla="*/ 0 w 71"/>
                <a:gd name="T41" fmla="*/ 18 h 60"/>
                <a:gd name="T42" fmla="*/ 0 w 71"/>
                <a:gd name="T43" fmla="*/ 18 h 6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1"/>
                <a:gd name="T67" fmla="*/ 0 h 60"/>
                <a:gd name="T68" fmla="*/ 71 w 71"/>
                <a:gd name="T69" fmla="*/ 60 h 6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46341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7" name="Freeform 21"/>
            <p:cNvSpPr>
              <a:spLocks/>
            </p:cNvSpPr>
            <p:nvPr/>
          </p:nvSpPr>
          <p:spPr bwMode="auto">
            <a:xfrm>
              <a:off x="855" y="3842"/>
              <a:ext cx="161" cy="164"/>
            </a:xfrm>
            <a:custGeom>
              <a:avLst/>
              <a:gdLst>
                <a:gd name="T0" fmla="*/ 30 w 161"/>
                <a:gd name="T1" fmla="*/ 0 h 162"/>
                <a:gd name="T2" fmla="*/ 48 w 161"/>
                <a:gd name="T3" fmla="*/ 6 h 162"/>
                <a:gd name="T4" fmla="*/ 72 w 161"/>
                <a:gd name="T5" fmla="*/ 6 h 162"/>
                <a:gd name="T6" fmla="*/ 114 w 161"/>
                <a:gd name="T7" fmla="*/ 12 h 162"/>
                <a:gd name="T8" fmla="*/ 96 w 161"/>
                <a:gd name="T9" fmla="*/ 58 h 162"/>
                <a:gd name="T10" fmla="*/ 96 w 161"/>
                <a:gd name="T11" fmla="*/ 64 h 162"/>
                <a:gd name="T12" fmla="*/ 102 w 161"/>
                <a:gd name="T13" fmla="*/ 76 h 162"/>
                <a:gd name="T14" fmla="*/ 108 w 161"/>
                <a:gd name="T15" fmla="*/ 88 h 162"/>
                <a:gd name="T16" fmla="*/ 120 w 161"/>
                <a:gd name="T17" fmla="*/ 100 h 162"/>
                <a:gd name="T18" fmla="*/ 143 w 161"/>
                <a:gd name="T19" fmla="*/ 118 h 162"/>
                <a:gd name="T20" fmla="*/ 155 w 161"/>
                <a:gd name="T21" fmla="*/ 146 h 162"/>
                <a:gd name="T22" fmla="*/ 161 w 161"/>
                <a:gd name="T23" fmla="*/ 164 h 162"/>
                <a:gd name="T24" fmla="*/ 161 w 161"/>
                <a:gd name="T25" fmla="*/ 170 h 162"/>
                <a:gd name="T26" fmla="*/ 96 w 161"/>
                <a:gd name="T27" fmla="*/ 106 h 162"/>
                <a:gd name="T28" fmla="*/ 30 w 161"/>
                <a:gd name="T29" fmla="*/ 58 h 162"/>
                <a:gd name="T30" fmla="*/ 0 w 161"/>
                <a:gd name="T31" fmla="*/ 0 h 162"/>
                <a:gd name="T32" fmla="*/ 30 w 161"/>
                <a:gd name="T33" fmla="*/ 0 h 162"/>
                <a:gd name="T34" fmla="*/ 30 w 161"/>
                <a:gd name="T35" fmla="*/ 0 h 1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1"/>
                <a:gd name="T55" fmla="*/ 0 h 162"/>
                <a:gd name="T56" fmla="*/ 161 w 161"/>
                <a:gd name="T57" fmla="*/ 162 h 16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46341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8" name="Freeform 22"/>
            <p:cNvSpPr>
              <a:spLocks/>
            </p:cNvSpPr>
            <p:nvPr/>
          </p:nvSpPr>
          <p:spPr bwMode="auto">
            <a:xfrm>
              <a:off x="706" y="3854"/>
              <a:ext cx="59" cy="61"/>
            </a:xfrm>
            <a:custGeom>
              <a:avLst/>
              <a:gdLst>
                <a:gd name="T0" fmla="*/ 59 w 59"/>
                <a:gd name="T1" fmla="*/ 6 h 60"/>
                <a:gd name="T2" fmla="*/ 41 w 59"/>
                <a:gd name="T3" fmla="*/ 34 h 60"/>
                <a:gd name="T4" fmla="*/ 41 w 59"/>
                <a:gd name="T5" fmla="*/ 40 h 60"/>
                <a:gd name="T6" fmla="*/ 47 w 59"/>
                <a:gd name="T7" fmla="*/ 46 h 60"/>
                <a:gd name="T8" fmla="*/ 53 w 59"/>
                <a:gd name="T9" fmla="*/ 58 h 60"/>
                <a:gd name="T10" fmla="*/ 53 w 59"/>
                <a:gd name="T11" fmla="*/ 64 h 60"/>
                <a:gd name="T12" fmla="*/ 47 w 59"/>
                <a:gd name="T13" fmla="*/ 58 h 60"/>
                <a:gd name="T14" fmla="*/ 35 w 59"/>
                <a:gd name="T15" fmla="*/ 52 h 60"/>
                <a:gd name="T16" fmla="*/ 23 w 59"/>
                <a:gd name="T17" fmla="*/ 40 h 60"/>
                <a:gd name="T18" fmla="*/ 17 w 59"/>
                <a:gd name="T19" fmla="*/ 34 h 60"/>
                <a:gd name="T20" fmla="*/ 0 w 59"/>
                <a:gd name="T21" fmla="*/ 0 h 60"/>
                <a:gd name="T22" fmla="*/ 59 w 59"/>
                <a:gd name="T23" fmla="*/ 6 h 60"/>
                <a:gd name="T24" fmla="*/ 59 w 59"/>
                <a:gd name="T25" fmla="*/ 6 h 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"/>
                <a:gd name="T40" fmla="*/ 0 h 60"/>
                <a:gd name="T41" fmla="*/ 59 w 59"/>
                <a:gd name="T42" fmla="*/ 60 h 6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rgbClr val="46341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9" name="Freeform 23"/>
            <p:cNvSpPr>
              <a:spLocks/>
            </p:cNvSpPr>
            <p:nvPr/>
          </p:nvSpPr>
          <p:spPr bwMode="auto">
            <a:xfrm>
              <a:off x="395" y="3811"/>
              <a:ext cx="245" cy="207"/>
            </a:xfrm>
            <a:custGeom>
              <a:avLst/>
              <a:gdLst>
                <a:gd name="T0" fmla="*/ 233 w 245"/>
                <a:gd name="T1" fmla="*/ 40 h 204"/>
                <a:gd name="T2" fmla="*/ 245 w 245"/>
                <a:gd name="T3" fmla="*/ 46 h 204"/>
                <a:gd name="T4" fmla="*/ 209 w 245"/>
                <a:gd name="T5" fmla="*/ 88 h 204"/>
                <a:gd name="T6" fmla="*/ 143 w 245"/>
                <a:gd name="T7" fmla="*/ 140 h 204"/>
                <a:gd name="T8" fmla="*/ 167 w 245"/>
                <a:gd name="T9" fmla="*/ 164 h 204"/>
                <a:gd name="T10" fmla="*/ 179 w 245"/>
                <a:gd name="T11" fmla="*/ 216 h 204"/>
                <a:gd name="T12" fmla="*/ 77 w 245"/>
                <a:gd name="T13" fmla="*/ 140 h 204"/>
                <a:gd name="T14" fmla="*/ 47 w 245"/>
                <a:gd name="T15" fmla="*/ 88 h 204"/>
                <a:gd name="T16" fmla="*/ 89 w 245"/>
                <a:gd name="T17" fmla="*/ 70 h 204"/>
                <a:gd name="T18" fmla="*/ 59 w 245"/>
                <a:gd name="T19" fmla="*/ 40 h 204"/>
                <a:gd name="T20" fmla="*/ 0 w 245"/>
                <a:gd name="T21" fmla="*/ 12 h 204"/>
                <a:gd name="T22" fmla="*/ 0 w 245"/>
                <a:gd name="T23" fmla="*/ 0 h 204"/>
                <a:gd name="T24" fmla="*/ 6 w 245"/>
                <a:gd name="T25" fmla="*/ 0 h 204"/>
                <a:gd name="T26" fmla="*/ 12 w 245"/>
                <a:gd name="T27" fmla="*/ 0 h 204"/>
                <a:gd name="T28" fmla="*/ 47 w 245"/>
                <a:gd name="T29" fmla="*/ 6 h 204"/>
                <a:gd name="T30" fmla="*/ 77 w 245"/>
                <a:gd name="T31" fmla="*/ 6 h 204"/>
                <a:gd name="T32" fmla="*/ 83 w 245"/>
                <a:gd name="T33" fmla="*/ 6 h 204"/>
                <a:gd name="T34" fmla="*/ 89 w 245"/>
                <a:gd name="T35" fmla="*/ 6 h 204"/>
                <a:gd name="T36" fmla="*/ 101 w 245"/>
                <a:gd name="T37" fmla="*/ 12 h 204"/>
                <a:gd name="T38" fmla="*/ 125 w 245"/>
                <a:gd name="T39" fmla="*/ 12 h 204"/>
                <a:gd name="T40" fmla="*/ 143 w 245"/>
                <a:gd name="T41" fmla="*/ 18 h 204"/>
                <a:gd name="T42" fmla="*/ 149 w 245"/>
                <a:gd name="T43" fmla="*/ 18 h 204"/>
                <a:gd name="T44" fmla="*/ 149 w 245"/>
                <a:gd name="T45" fmla="*/ 18 h 204"/>
                <a:gd name="T46" fmla="*/ 203 w 245"/>
                <a:gd name="T47" fmla="*/ 24 h 204"/>
                <a:gd name="T48" fmla="*/ 233 w 245"/>
                <a:gd name="T49" fmla="*/ 40 h 204"/>
                <a:gd name="T50" fmla="*/ 233 w 245"/>
                <a:gd name="T51" fmla="*/ 40 h 20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45"/>
                <a:gd name="T79" fmla="*/ 0 h 204"/>
                <a:gd name="T80" fmla="*/ 245 w 245"/>
                <a:gd name="T81" fmla="*/ 204 h 20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rgbClr val="46341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657" name="Rectangle 25"/>
          <p:cNvSpPr>
            <a:spLocks noChangeArrowheads="1"/>
          </p:cNvSpPr>
          <p:nvPr/>
        </p:nvSpPr>
        <p:spPr bwMode="auto">
          <a:xfrm>
            <a:off x="609600" y="1590675"/>
            <a:ext cx="10972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Top-level domains include “edu,” “gov,” and “org,” but “com” is most common </a:t>
            </a:r>
            <a:endParaRPr lang="en-US" sz="15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Examples: </a:t>
            </a:r>
            <a:endParaRPr lang="en-US" sz="15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800">
                <a:solidFill>
                  <a:srgbClr val="8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linkClick r:id="rId2"/>
              </a:rPr>
              <a:t>www.microsoft.com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15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800">
                <a:solidFill>
                  <a:srgbClr val="8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linkClick r:id="rId3"/>
              </a:rPr>
              <a:t>www.nba.com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15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800">
                <a:solidFill>
                  <a:srgbClr val="8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linkClick r:id="rId4"/>
              </a:rPr>
              <a:t>www.whitehouse.gov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15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800">
                <a:solidFill>
                  <a:srgbClr val="8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linkClick r:id="rId5"/>
              </a:rPr>
              <a:t>www.miami.edu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15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263352" y="-27384"/>
            <a:ext cx="10094912" cy="905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3200" b="1" dirty="0" smtClean="0">
                <a:solidFill>
                  <a:srgbClr val="C00000"/>
                </a:solidFill>
              </a:rPr>
              <a:t>URL</a:t>
            </a:r>
            <a:endParaRPr lang="en-US" sz="36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>
                <a:solidFill>
                  <a:srgbClr val="C00000"/>
                </a:solidFill>
                <a:latin typeface="+mn-lt"/>
              </a:rPr>
              <a:t>World Wide Web (WWW)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 r="1351" b="3524"/>
          <a:stretch>
            <a:fillRect/>
          </a:stretch>
        </p:blipFill>
        <p:spPr bwMode="auto">
          <a:xfrm>
            <a:off x="47328" y="1052737"/>
            <a:ext cx="7693607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 b="61702"/>
          <a:stretch>
            <a:fillRect/>
          </a:stretch>
        </p:blipFill>
        <p:spPr bwMode="auto">
          <a:xfrm>
            <a:off x="119335" y="5013176"/>
            <a:ext cx="6503223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1124744"/>
            <a:ext cx="4064274" cy="2520280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idx="4294967295"/>
          </p:nvPr>
        </p:nvSpPr>
        <p:spPr>
          <a:xfrm>
            <a:off x="7968208" y="3933056"/>
            <a:ext cx="4027536" cy="1080120"/>
          </a:xfrm>
          <a:prstGeom prst="rect">
            <a:avLst/>
          </a:prstGeom>
        </p:spPr>
        <p:txBody>
          <a:bodyPr/>
          <a:lstStyle/>
          <a:p>
            <a:pPr marL="97749" indent="0">
              <a:lnSpc>
                <a:spcPct val="100000"/>
              </a:lnSpc>
              <a:buNone/>
            </a:pPr>
            <a:r>
              <a:rPr lang="en-IN" sz="2400" dirty="0">
                <a:hlinkClick r:id="rId5"/>
              </a:rPr>
              <a:t>http://info.cern.ch/hypertext/WWW/TheProject.html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360" y="1124744"/>
            <a:ext cx="9217024" cy="5167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7392" y="116632"/>
            <a:ext cx="9180976" cy="607270"/>
          </a:xfrm>
        </p:spPr>
        <p:txBody>
          <a:bodyPr/>
          <a:lstStyle/>
          <a:p>
            <a:pPr algn="l"/>
            <a:r>
              <a:rPr lang="en-IN" dirty="0" smtClean="0">
                <a:solidFill>
                  <a:srgbClr val="C00000"/>
                </a:solidFill>
                <a:latin typeface="+mn-lt"/>
              </a:rPr>
              <a:t>World Wide Web (WWW)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000" dirty="0" smtClean="0"/>
              <a:t>Web server is a program that generates and transmits responses to client requests for web resources. It has </a:t>
            </a:r>
            <a:r>
              <a:rPr lang="en-IN" sz="2000" dirty="0" smtClean="0">
                <a:solidFill>
                  <a:srgbClr val="FF0000"/>
                </a:solidFill>
              </a:rPr>
              <a:t>several key steps </a:t>
            </a:r>
            <a:r>
              <a:rPr lang="en-IN" sz="2000" dirty="0" smtClean="0"/>
              <a:t>as follows:</a:t>
            </a:r>
          </a:p>
          <a:p>
            <a:pPr lvl="1"/>
            <a:r>
              <a:rPr lang="en-IN" sz="2000" dirty="0" smtClean="0"/>
              <a:t>Parsing the request message</a:t>
            </a:r>
            <a:endParaRPr lang="en-IN" sz="2000" dirty="0" smtClean="0">
              <a:sym typeface="Wingdings" pitchFamily="2" charset="2"/>
            </a:endParaRPr>
          </a:p>
          <a:p>
            <a:pPr lvl="1"/>
            <a:r>
              <a:rPr lang="en-IN" sz="2000" dirty="0" smtClean="0">
                <a:sym typeface="Wingdings" pitchFamily="2" charset="2"/>
              </a:rPr>
              <a:t>Checking that request is authorized</a:t>
            </a:r>
          </a:p>
          <a:p>
            <a:pPr lvl="1"/>
            <a:r>
              <a:rPr lang="en-IN" sz="2000" dirty="0" smtClean="0">
                <a:sym typeface="Wingdings" pitchFamily="2" charset="2"/>
              </a:rPr>
              <a:t>Associating the URL in the request with file name</a:t>
            </a:r>
          </a:p>
          <a:p>
            <a:pPr lvl="1"/>
            <a:r>
              <a:rPr lang="en-IN" sz="2000" dirty="0" smtClean="0">
                <a:sym typeface="Wingdings" pitchFamily="2" charset="2"/>
              </a:rPr>
              <a:t>Constructing the response message</a:t>
            </a:r>
          </a:p>
          <a:p>
            <a:pPr lvl="1"/>
            <a:r>
              <a:rPr lang="en-IN" sz="2000" dirty="0" smtClean="0"/>
              <a:t> Transmitting the response message to requesting client</a:t>
            </a:r>
            <a:endParaRPr lang="en-US" sz="2000" dirty="0" smtClean="0"/>
          </a:p>
          <a:p>
            <a:r>
              <a:rPr lang="en-US" sz="2000" dirty="0" smtClean="0"/>
              <a:t>Most popular web server software are </a:t>
            </a:r>
          </a:p>
          <a:p>
            <a:pPr lvl="1"/>
            <a:r>
              <a:rPr lang="en-US" sz="2000" dirty="0" smtClean="0"/>
              <a:t>Apache for Linux, </a:t>
            </a:r>
          </a:p>
          <a:p>
            <a:pPr lvl="1"/>
            <a:r>
              <a:rPr lang="en-US" sz="2000" dirty="0" smtClean="0"/>
              <a:t>IIS for Windows. </a:t>
            </a:r>
          </a:p>
          <a:p>
            <a:r>
              <a:rPr lang="en-US" sz="2000" dirty="0" smtClean="0"/>
              <a:t>They are responsible for </a:t>
            </a:r>
            <a:r>
              <a:rPr lang="en-US" sz="2000" dirty="0" smtClean="0">
                <a:solidFill>
                  <a:srgbClr val="FF0000"/>
                </a:solidFill>
              </a:rPr>
              <a:t>establishing connection between client and server </a:t>
            </a:r>
            <a:r>
              <a:rPr lang="en-US" sz="2000" dirty="0" smtClean="0"/>
              <a:t>controlling user access, managing files, and dispatching documents to clients.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7392" y="116632"/>
            <a:ext cx="9180976" cy="607270"/>
          </a:xfrm>
        </p:spPr>
        <p:txBody>
          <a:bodyPr/>
          <a:lstStyle/>
          <a:p>
            <a:pPr algn="l"/>
            <a:r>
              <a:rPr lang="en-IN" dirty="0" smtClean="0">
                <a:solidFill>
                  <a:srgbClr val="C00000"/>
                </a:solidFill>
                <a:latin typeface="+mn-lt"/>
              </a:rPr>
              <a:t>Web Server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 the following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1422" y="1042430"/>
          <a:ext cx="9721081" cy="5266890"/>
        </p:xfrm>
        <a:graphic>
          <a:graphicData uri="http://schemas.openxmlformats.org/drawingml/2006/table">
            <a:tbl>
              <a:tblPr/>
              <a:tblGrid>
                <a:gridCol w="757234"/>
                <a:gridCol w="2483128"/>
                <a:gridCol w="5238078"/>
                <a:gridCol w="1242641"/>
              </a:tblGrid>
              <a:tr h="33085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internet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a) Hypertext Preprocessor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085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extranet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b) communication inside group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085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intranet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c) network of network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085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client side validation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d) secured communication between group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085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server side validation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e) define the structure of web pages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085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derived from SGML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f) it is a programming language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085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Java script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g) scripting language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085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h) CSS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URL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 translates IP addresses into easily recognizable names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61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Web Server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j) a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text string that supplies an internet address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2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providing additional effects to tag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k) Unified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Resource Location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Web Browser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l) Transmitting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the response message to requesting client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0855"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m) check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:  password field is blank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0855"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n) allows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user to access web resources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Syllabus Overview</a:t>
            </a:r>
            <a:endParaRPr lang="en-IN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344" y="1412776"/>
            <a:ext cx="11627655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352" y="3429000"/>
            <a:ext cx="1160521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4228696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 Site versus Web Server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 Website consists of a collection of web pages associated with a particular hostname.</a:t>
            </a:r>
          </a:p>
          <a:p>
            <a:r>
              <a:rPr lang="en-IN" dirty="0" smtClean="0"/>
              <a:t>A Web server is a program satisfy client requests for </a:t>
            </a:r>
            <a:r>
              <a:rPr lang="en-IN" smtClean="0"/>
              <a:t>Web resources.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0" y="990600"/>
            <a:ext cx="11496600" cy="539072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Web browsers – allows users to access web resources </a:t>
            </a:r>
          </a:p>
          <a:p>
            <a:pPr lvl="1"/>
            <a:r>
              <a:rPr lang="en-US" sz="2400" dirty="0" smtClean="0"/>
              <a:t>Internet explorer</a:t>
            </a:r>
          </a:p>
          <a:p>
            <a:pPr lvl="1"/>
            <a:r>
              <a:rPr lang="en-US" sz="2400" dirty="0" smtClean="0"/>
              <a:t>Firefox</a:t>
            </a:r>
          </a:p>
          <a:p>
            <a:pPr lvl="1"/>
            <a:r>
              <a:rPr lang="en-US" sz="2400" dirty="0" smtClean="0"/>
              <a:t>Opera</a:t>
            </a:r>
          </a:p>
          <a:p>
            <a:pPr lvl="1"/>
            <a:r>
              <a:rPr lang="en-US" sz="2400" dirty="0" smtClean="0"/>
              <a:t>Safari</a:t>
            </a:r>
          </a:p>
          <a:p>
            <a:pPr lvl="1"/>
            <a:r>
              <a:rPr lang="en-US" sz="2400" dirty="0" smtClean="0"/>
              <a:t>Google Chrome </a:t>
            </a:r>
          </a:p>
          <a:p>
            <a:r>
              <a:rPr lang="en-IN" sz="2400" dirty="0" smtClean="0"/>
              <a:t>A plug-in is a program that extends the capability of a web browser</a:t>
            </a:r>
          </a:p>
          <a:p>
            <a:pPr lvl="1"/>
            <a:r>
              <a:rPr lang="en-IN" sz="2300" dirty="0" smtClean="0"/>
              <a:t>Acrobat Reader, Flash Player, Java, Quick Time, </a:t>
            </a:r>
            <a:r>
              <a:rPr lang="en-IN" sz="2300" dirty="0" err="1" smtClean="0"/>
              <a:t>Realplayer</a:t>
            </a:r>
            <a:r>
              <a:rPr lang="en-IN" sz="2300" dirty="0" smtClean="0"/>
              <a:t>, Windows Media Player</a:t>
            </a:r>
          </a:p>
          <a:p>
            <a:pPr lvl="1"/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7392" y="116632"/>
            <a:ext cx="9180976" cy="607270"/>
          </a:xfrm>
        </p:spPr>
        <p:txBody>
          <a:bodyPr/>
          <a:lstStyle/>
          <a:p>
            <a:pPr algn="l"/>
            <a:r>
              <a:rPr lang="en-IN" dirty="0" smtClean="0">
                <a:solidFill>
                  <a:srgbClr val="C00000"/>
                </a:solidFill>
                <a:latin typeface="+mn-lt"/>
              </a:rPr>
              <a:t>Web Browsers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Domain name Vs URL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="" xmlns:p14="http://schemas.microsoft.com/office/powerpoint/2010/main" val="4065692688"/>
              </p:ext>
            </p:extLst>
          </p:nvPr>
        </p:nvGraphicFramePr>
        <p:xfrm>
          <a:off x="407368" y="1124744"/>
          <a:ext cx="11377264" cy="515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886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886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main motive of the domain name is to make it easier to access a website. They are more used as a brand and are usually referred to as a brand name.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you want to find a particular website, URL is best for it, because a URL is a complete web address to find a particular website.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domain name is a human-friendly text form of the IP address.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URL is a string that represents the complete web address of any web page.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is the part of the URL that is more human friendly.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is the string that represents a complete web address that contains the domain name.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contains three parts Top Level Domain, Intermediate Level, and the Low Level.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also contains the following parts’ method, protocol, hostname, port, and path of the file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Example:</a:t>
                      </a:r>
                      <a:r>
                        <a:rPr lang="en-US" sz="2200" baseline="0" dirty="0" smtClean="0"/>
                        <a:t> sastra.edu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Example:</a:t>
                      </a:r>
                      <a:r>
                        <a:rPr lang="en-US" sz="2200" baseline="0" dirty="0" smtClean="0"/>
                        <a:t> https://www.sastra.edu/academics/schools.html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ea typeface="SimSun" pitchFamily="2" charset="-122"/>
              </a:rPr>
              <a:t>Web Browser and Network</a:t>
            </a:r>
            <a:endParaRPr lang="en-US" altLang="zh-CN" sz="3200" b="1" dirty="0">
              <a:ea typeface="SimSun" pitchFamily="2" charset="-122"/>
            </a:endParaRPr>
          </a:p>
        </p:txBody>
      </p:sp>
      <p:sp>
        <p:nvSpPr>
          <p:cNvPr id="34" name="Slide Number Placeholder 1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1368987-F3F1-4D3B-867C-B92FE4C8AC09}" type="slidenum">
              <a:rPr lang="en-US"/>
              <a:pPr/>
              <a:t>33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2286000" y="1676401"/>
            <a:ext cx="1905000" cy="11033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altLang="zh-CN">
                <a:solidFill>
                  <a:srgbClr val="808000"/>
                </a:solidFill>
                <a:latin typeface="Tahoma" pitchFamily="34" charset="0"/>
                <a:ea typeface="SimSun" pitchFamily="2" charset="-122"/>
              </a:rPr>
              <a:t>Browser</a:t>
            </a:r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7391400" y="1143000"/>
            <a:ext cx="2590800" cy="2646040"/>
          </a:xfrm>
          <a:prstGeom prst="cloudCallout">
            <a:avLst>
              <a:gd name="adj1" fmla="val -43750"/>
              <a:gd name="adj2" fmla="val 70000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endParaRPr lang="zh-CN" altLang="en-US">
              <a:solidFill>
                <a:srgbClr val="808000"/>
              </a:solidFill>
              <a:latin typeface="Tahoma" pitchFamily="34" charset="0"/>
              <a:ea typeface="SimSun" pitchFamily="2" charset="-122"/>
            </a:endParaRPr>
          </a:p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endParaRPr lang="zh-CN" altLang="en-US">
              <a:solidFill>
                <a:srgbClr val="808000"/>
              </a:solidFill>
              <a:latin typeface="Tahoma" pitchFamily="34" charset="0"/>
              <a:ea typeface="SimSun" pitchFamily="2" charset="-122"/>
            </a:endParaRPr>
          </a:p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altLang="zh-CN">
                <a:solidFill>
                  <a:srgbClr val="808000"/>
                </a:solidFill>
                <a:latin typeface="Tahoma" pitchFamily="34" charset="0"/>
                <a:ea typeface="SimSun" pitchFamily="2" charset="-122"/>
              </a:rPr>
              <a:t>Network</a:t>
            </a:r>
          </a:p>
        </p:txBody>
      </p:sp>
      <p:sp>
        <p:nvSpPr>
          <p:cNvPr id="23" name="Oval 5"/>
          <p:cNvSpPr>
            <a:spLocks noChangeArrowheads="1"/>
          </p:cNvSpPr>
          <p:nvPr/>
        </p:nvSpPr>
        <p:spPr bwMode="auto">
          <a:xfrm>
            <a:off x="7381875" y="4621214"/>
            <a:ext cx="895350" cy="1474787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4" name="Freeform 6"/>
          <p:cNvSpPr>
            <a:spLocks/>
          </p:cNvSpPr>
          <p:nvPr/>
        </p:nvSpPr>
        <p:spPr bwMode="auto">
          <a:xfrm>
            <a:off x="4191001" y="1855789"/>
            <a:ext cx="4314825" cy="401637"/>
          </a:xfrm>
          <a:custGeom>
            <a:avLst/>
            <a:gdLst>
              <a:gd name="T0" fmla="*/ 0 w 2718"/>
              <a:gd name="T1" fmla="*/ 2147483647 h 253"/>
              <a:gd name="T2" fmla="*/ 2147483647 w 2718"/>
              <a:gd name="T3" fmla="*/ 2147483647 h 253"/>
              <a:gd name="T4" fmla="*/ 2147483647 w 2718"/>
              <a:gd name="T5" fmla="*/ 2147483647 h 253"/>
              <a:gd name="T6" fmla="*/ 2147483647 w 2718"/>
              <a:gd name="T7" fmla="*/ 2147483647 h 253"/>
              <a:gd name="T8" fmla="*/ 0 60000 65536"/>
              <a:gd name="T9" fmla="*/ 0 60000 65536"/>
              <a:gd name="T10" fmla="*/ 0 60000 65536"/>
              <a:gd name="T11" fmla="*/ 0 60000 65536"/>
              <a:gd name="T12" fmla="*/ 0 w 2718"/>
              <a:gd name="T13" fmla="*/ 0 h 253"/>
              <a:gd name="T14" fmla="*/ 2718 w 2718"/>
              <a:gd name="T15" fmla="*/ 253 h 2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18" h="253">
                <a:moveTo>
                  <a:pt x="0" y="216"/>
                </a:moveTo>
                <a:cubicBezTo>
                  <a:pt x="68" y="216"/>
                  <a:pt x="146" y="253"/>
                  <a:pt x="408" y="217"/>
                </a:cubicBezTo>
                <a:cubicBezTo>
                  <a:pt x="670" y="181"/>
                  <a:pt x="1187" y="2"/>
                  <a:pt x="1572" y="1"/>
                </a:cubicBezTo>
                <a:cubicBezTo>
                  <a:pt x="1957" y="0"/>
                  <a:pt x="2479" y="167"/>
                  <a:pt x="2718" y="211"/>
                </a:cubicBezTo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7"/>
          <p:cNvSpPr>
            <a:spLocks noChangeArrowheads="1"/>
          </p:cNvSpPr>
          <p:nvPr/>
        </p:nvSpPr>
        <p:spPr bwMode="auto">
          <a:xfrm>
            <a:off x="8493126" y="2112964"/>
            <a:ext cx="365125" cy="365125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6" name="Rectangle 8"/>
          <p:cNvSpPr txBox="1">
            <a:spLocks noChangeArrowheads="1"/>
          </p:cNvSpPr>
          <p:nvPr/>
        </p:nvSpPr>
        <p:spPr>
          <a:xfrm>
            <a:off x="349250" y="4932364"/>
            <a:ext cx="8178800" cy="15621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>
                <a:ea typeface="SimSun" pitchFamily="2" charset="-122"/>
              </a:rPr>
              <a:t>Browser sends requests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>
                <a:ea typeface="SimSun" pitchFamily="2" charset="-122"/>
              </a:rPr>
              <a:t>Web site sends response pages, which may include code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>
                <a:ea typeface="SimSun" pitchFamily="2" charset="-122"/>
              </a:rPr>
              <a:t>Interaction susceptible to network attacks</a:t>
            </a:r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2286000" y="2779713"/>
            <a:ext cx="19050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altLang="zh-CN">
                <a:solidFill>
                  <a:srgbClr val="808000"/>
                </a:solidFill>
                <a:latin typeface="Tahoma" pitchFamily="34" charset="0"/>
                <a:ea typeface="SimSun" pitchFamily="2" charset="-122"/>
              </a:rPr>
              <a:t>OS</a:t>
            </a: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2286000" y="3236913"/>
            <a:ext cx="19050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altLang="zh-CN">
                <a:solidFill>
                  <a:srgbClr val="808000"/>
                </a:solidFill>
                <a:latin typeface="Tahoma" pitchFamily="34" charset="0"/>
                <a:ea typeface="SimSun" pitchFamily="2" charset="-122"/>
              </a:rPr>
              <a:t>Hardware</a:t>
            </a: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8763001" y="1905001"/>
            <a:ext cx="9699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altLang="zh-CN">
                <a:solidFill>
                  <a:srgbClr val="808000"/>
                </a:solidFill>
                <a:latin typeface="Tahoma" pitchFamily="34" charset="0"/>
                <a:ea typeface="SimSun" pitchFamily="2" charset="-122"/>
              </a:rPr>
              <a:t>Web site</a:t>
            </a:r>
          </a:p>
        </p:txBody>
      </p:sp>
      <p:sp>
        <p:nvSpPr>
          <p:cNvPr id="30" name="Freeform 12"/>
          <p:cNvSpPr>
            <a:spLocks/>
          </p:cNvSpPr>
          <p:nvPr/>
        </p:nvSpPr>
        <p:spPr bwMode="auto">
          <a:xfrm>
            <a:off x="4191000" y="2157413"/>
            <a:ext cx="4305300" cy="455612"/>
          </a:xfrm>
          <a:custGeom>
            <a:avLst/>
            <a:gdLst>
              <a:gd name="T0" fmla="*/ 0 w 2712"/>
              <a:gd name="T1" fmla="*/ 2147483647 h 287"/>
              <a:gd name="T2" fmla="*/ 2147483647 w 2712"/>
              <a:gd name="T3" fmla="*/ 2147483647 h 287"/>
              <a:gd name="T4" fmla="*/ 2147483647 w 2712"/>
              <a:gd name="T5" fmla="*/ 2147483647 h 287"/>
              <a:gd name="T6" fmla="*/ 2147483647 w 2712"/>
              <a:gd name="T7" fmla="*/ 2147483647 h 287"/>
              <a:gd name="T8" fmla="*/ 0 60000 65536"/>
              <a:gd name="T9" fmla="*/ 0 60000 65536"/>
              <a:gd name="T10" fmla="*/ 0 60000 65536"/>
              <a:gd name="T11" fmla="*/ 0 60000 65536"/>
              <a:gd name="T12" fmla="*/ 0 w 2712"/>
              <a:gd name="T13" fmla="*/ 0 h 287"/>
              <a:gd name="T14" fmla="*/ 2712 w 2712"/>
              <a:gd name="T15" fmla="*/ 287 h 2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12" h="287">
                <a:moveTo>
                  <a:pt x="0" y="243"/>
                </a:moveTo>
                <a:cubicBezTo>
                  <a:pt x="68" y="244"/>
                  <a:pt x="161" y="287"/>
                  <a:pt x="408" y="249"/>
                </a:cubicBezTo>
                <a:cubicBezTo>
                  <a:pt x="655" y="211"/>
                  <a:pt x="1098" y="30"/>
                  <a:pt x="1482" y="15"/>
                </a:cubicBezTo>
                <a:cubicBezTo>
                  <a:pt x="1866" y="0"/>
                  <a:pt x="2456" y="129"/>
                  <a:pt x="2712" y="159"/>
                </a:cubicBezTo>
              </a:path>
            </a:pathLst>
          </a:custGeom>
          <a:noFill/>
          <a:ln w="28575">
            <a:solidFill>
              <a:schemeClr val="hlink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4826000" y="1600201"/>
            <a:ext cx="1022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000">
                <a:solidFill>
                  <a:srgbClr val="808000"/>
                </a:solidFill>
                <a:latin typeface="Tahoma" pitchFamily="34" charset="0"/>
                <a:ea typeface="SimSun" pitchFamily="2" charset="-122"/>
              </a:rPr>
              <a:t>request</a:t>
            </a:r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5673726" y="2270126"/>
            <a:ext cx="735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000">
                <a:solidFill>
                  <a:srgbClr val="808000"/>
                </a:solidFill>
                <a:latin typeface="Tahoma" pitchFamily="34" charset="0"/>
                <a:ea typeface="SimSun" pitchFamily="2" charset="-122"/>
              </a:rPr>
              <a:t>reply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Languages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b="1" dirty="0" smtClean="0"/>
              <a:t>HTML</a:t>
            </a:r>
          </a:p>
          <a:p>
            <a:pPr lvl="1" algn="just"/>
            <a:r>
              <a:rPr lang="en-US" dirty="0" smtClean="0"/>
              <a:t>To create web documents or pages that can be rendered on web browsers</a:t>
            </a:r>
          </a:p>
          <a:p>
            <a:pPr algn="just"/>
            <a:r>
              <a:rPr lang="en-US" b="1" dirty="0" smtClean="0"/>
              <a:t>CSS</a:t>
            </a:r>
          </a:p>
          <a:p>
            <a:pPr lvl="1" algn="just"/>
            <a:r>
              <a:rPr lang="en-US" dirty="0" smtClean="0"/>
              <a:t>To create styles for developing appealing web sites with consistent looks across pages</a:t>
            </a:r>
          </a:p>
          <a:p>
            <a:pPr algn="just"/>
            <a:r>
              <a:rPr lang="en-US" b="1" dirty="0" smtClean="0"/>
              <a:t>JavaScript</a:t>
            </a:r>
          </a:p>
          <a:p>
            <a:pPr lvl="1" algn="just"/>
            <a:r>
              <a:rPr lang="en-US" dirty="0" smtClean="0"/>
              <a:t>To develop dynamic pages which interact with users, have some programming capability</a:t>
            </a:r>
          </a:p>
          <a:p>
            <a:pPr algn="just"/>
            <a:r>
              <a:rPr lang="en-US" b="1" dirty="0" smtClean="0"/>
              <a:t>Server-side languages</a:t>
            </a:r>
          </a:p>
          <a:p>
            <a:pPr lvl="1" algn="just"/>
            <a:r>
              <a:rPr lang="en-US" dirty="0" smtClean="0"/>
              <a:t>To build customized web pages based on users requests on the fly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Tools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Editors</a:t>
            </a:r>
          </a:p>
          <a:p>
            <a:r>
              <a:rPr lang="en-US" dirty="0" smtClean="0"/>
              <a:t>Domain registration</a:t>
            </a:r>
          </a:p>
          <a:p>
            <a:r>
              <a:rPr lang="en-US" dirty="0" smtClean="0"/>
              <a:t>Web hosting</a:t>
            </a:r>
          </a:p>
          <a:p>
            <a:r>
              <a:rPr lang="en-US" dirty="0" smtClean="0"/>
              <a:t>FTP Software</a:t>
            </a:r>
          </a:p>
          <a:p>
            <a:r>
              <a:rPr lang="en-US" dirty="0" smtClean="0"/>
              <a:t>MAMP server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Editors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Brackets</a:t>
            </a:r>
          </a:p>
          <a:p>
            <a:r>
              <a:rPr lang="en-US" dirty="0" smtClean="0"/>
              <a:t>Net beans</a:t>
            </a:r>
          </a:p>
          <a:p>
            <a:r>
              <a:rPr lang="en-US" dirty="0" smtClean="0"/>
              <a:t>Komodo</a:t>
            </a:r>
          </a:p>
          <a:p>
            <a:r>
              <a:rPr lang="en-US" dirty="0" smtClean="0"/>
              <a:t>Dreamweaver</a:t>
            </a:r>
          </a:p>
          <a:p>
            <a:r>
              <a:rPr lang="en-US" dirty="0" smtClean="0"/>
              <a:t>Sublime Text </a:t>
            </a:r>
          </a:p>
          <a:p>
            <a:r>
              <a:rPr lang="en-US" dirty="0" smtClean="0"/>
              <a:t>VS Code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Domain Name Registration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Registry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the name space’s database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the organization which has edit control of that database</a:t>
            </a:r>
          </a:p>
          <a:p>
            <a:pPr lvl="2">
              <a:lnSpc>
                <a:spcPct val="90000"/>
              </a:lnSpc>
            </a:pPr>
            <a:r>
              <a:rPr lang="en-US" sz="2800" dirty="0"/>
              <a:t>Including dispute resolution, policy control, etc.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The organization which runs the authoritative name servers for that name space</a:t>
            </a:r>
          </a:p>
          <a:p>
            <a:pPr>
              <a:lnSpc>
                <a:spcPct val="90000"/>
              </a:lnSpc>
            </a:pPr>
            <a:r>
              <a:rPr lang="en-US" b="1" dirty="0"/>
              <a:t>Registrar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the agent which submits change requests to the registry on behalf of the registrant</a:t>
            </a:r>
          </a:p>
          <a:p>
            <a:pPr>
              <a:lnSpc>
                <a:spcPct val="90000"/>
              </a:lnSpc>
            </a:pPr>
            <a:r>
              <a:rPr lang="en-US" b="1" dirty="0"/>
              <a:t>Registrant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The entity which makes use of the domain name</a:t>
            </a:r>
          </a:p>
          <a:p>
            <a:endParaRPr lang="en-US" sz="30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Registries, Registrars, and Registrants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2992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2001, Nominum, Inc.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56010" y="1845022"/>
            <a:ext cx="2655888" cy="763588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Registry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348535" y="1783111"/>
            <a:ext cx="1189038" cy="852487"/>
          </a:xfrm>
          <a:prstGeom prst="can">
            <a:avLst>
              <a:gd name="adj" fmla="val 25000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Zone DB</a:t>
            </a:r>
          </a:p>
        </p:txBody>
      </p:sp>
      <p:sp>
        <p:nvSpPr>
          <p:cNvPr id="8" name="mainfrm"/>
          <p:cNvSpPr>
            <a:spLocks noEditPoints="1" noChangeArrowheads="1"/>
          </p:cNvSpPr>
          <p:nvPr/>
        </p:nvSpPr>
        <p:spPr bwMode="auto">
          <a:xfrm>
            <a:off x="8847261" y="3329335"/>
            <a:ext cx="2073275" cy="53181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0603 w 21600"/>
              <a:gd name="T9" fmla="*/ 21600 h 21600"/>
              <a:gd name="T10" fmla="*/ 10800 w 21600"/>
              <a:gd name="T11" fmla="*/ 21600 h 21600"/>
              <a:gd name="T12" fmla="*/ 1163 w 21600"/>
              <a:gd name="T13" fmla="*/ 21600 h 21600"/>
              <a:gd name="T14" fmla="*/ 0 w 21600"/>
              <a:gd name="T15" fmla="*/ 10800 h 21600"/>
              <a:gd name="T16" fmla="*/ 332 w 21600"/>
              <a:gd name="T17" fmla="*/ 22174 h 21600"/>
              <a:gd name="T18" fmla="*/ 21579 w 21600"/>
              <a:gd name="T19" fmla="*/ 279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21600" y="10885"/>
                </a:moveTo>
                <a:lnTo>
                  <a:pt x="21600" y="0"/>
                </a:lnTo>
                <a:lnTo>
                  <a:pt x="10634" y="0"/>
                </a:lnTo>
                <a:lnTo>
                  <a:pt x="0" y="0"/>
                </a:lnTo>
                <a:lnTo>
                  <a:pt x="0" y="10885"/>
                </a:lnTo>
                <a:lnTo>
                  <a:pt x="0" y="19729"/>
                </a:lnTo>
                <a:lnTo>
                  <a:pt x="1163" y="19729"/>
                </a:lnTo>
                <a:lnTo>
                  <a:pt x="1163" y="21600"/>
                </a:lnTo>
                <a:lnTo>
                  <a:pt x="10800" y="21600"/>
                </a:lnTo>
                <a:lnTo>
                  <a:pt x="20603" y="21600"/>
                </a:lnTo>
                <a:lnTo>
                  <a:pt x="20603" y="19729"/>
                </a:lnTo>
                <a:lnTo>
                  <a:pt x="21600" y="19729"/>
                </a:lnTo>
                <a:lnTo>
                  <a:pt x="21600" y="10885"/>
                </a:lnTo>
                <a:close/>
              </a:path>
              <a:path w="21600" h="21600" extrusionOk="0">
                <a:moveTo>
                  <a:pt x="1163" y="19729"/>
                </a:moveTo>
                <a:lnTo>
                  <a:pt x="4320" y="19729"/>
                </a:lnTo>
                <a:lnTo>
                  <a:pt x="16449" y="19729"/>
                </a:lnTo>
                <a:lnTo>
                  <a:pt x="20603" y="19729"/>
                </a:lnTo>
                <a:lnTo>
                  <a:pt x="1163" y="19729"/>
                </a:lnTo>
                <a:moveTo>
                  <a:pt x="1495" y="2381"/>
                </a:moveTo>
                <a:lnTo>
                  <a:pt x="2160" y="2381"/>
                </a:lnTo>
                <a:lnTo>
                  <a:pt x="4985" y="2381"/>
                </a:lnTo>
                <a:lnTo>
                  <a:pt x="5982" y="2381"/>
                </a:lnTo>
                <a:lnTo>
                  <a:pt x="1495" y="2381"/>
                </a:lnTo>
                <a:lnTo>
                  <a:pt x="1495" y="3402"/>
                </a:lnTo>
                <a:lnTo>
                  <a:pt x="2160" y="3402"/>
                </a:lnTo>
                <a:lnTo>
                  <a:pt x="4985" y="3402"/>
                </a:lnTo>
                <a:lnTo>
                  <a:pt x="5982" y="3402"/>
                </a:lnTo>
                <a:lnTo>
                  <a:pt x="1495" y="3402"/>
                </a:lnTo>
                <a:lnTo>
                  <a:pt x="1495" y="4422"/>
                </a:lnTo>
                <a:lnTo>
                  <a:pt x="2160" y="4422"/>
                </a:lnTo>
                <a:lnTo>
                  <a:pt x="4985" y="4422"/>
                </a:lnTo>
                <a:lnTo>
                  <a:pt x="5982" y="4422"/>
                </a:lnTo>
                <a:lnTo>
                  <a:pt x="1495" y="4422"/>
                </a:lnTo>
                <a:lnTo>
                  <a:pt x="1495" y="5443"/>
                </a:lnTo>
                <a:lnTo>
                  <a:pt x="2160" y="5443"/>
                </a:lnTo>
                <a:lnTo>
                  <a:pt x="4985" y="5443"/>
                </a:lnTo>
                <a:lnTo>
                  <a:pt x="5982" y="5443"/>
                </a:lnTo>
                <a:lnTo>
                  <a:pt x="1495" y="5443"/>
                </a:lnTo>
                <a:lnTo>
                  <a:pt x="1495" y="6463"/>
                </a:lnTo>
                <a:lnTo>
                  <a:pt x="2160" y="6463"/>
                </a:lnTo>
                <a:lnTo>
                  <a:pt x="4985" y="6463"/>
                </a:lnTo>
                <a:lnTo>
                  <a:pt x="5982" y="6463"/>
                </a:lnTo>
                <a:lnTo>
                  <a:pt x="1495" y="6463"/>
                </a:lnTo>
                <a:lnTo>
                  <a:pt x="1495" y="7483"/>
                </a:lnTo>
                <a:lnTo>
                  <a:pt x="2160" y="7483"/>
                </a:lnTo>
                <a:lnTo>
                  <a:pt x="4985" y="7483"/>
                </a:lnTo>
                <a:lnTo>
                  <a:pt x="5982" y="7483"/>
                </a:lnTo>
                <a:lnTo>
                  <a:pt x="1495" y="7483"/>
                </a:lnTo>
                <a:lnTo>
                  <a:pt x="1495" y="8504"/>
                </a:lnTo>
                <a:lnTo>
                  <a:pt x="2160" y="8504"/>
                </a:lnTo>
                <a:lnTo>
                  <a:pt x="4985" y="8504"/>
                </a:lnTo>
                <a:lnTo>
                  <a:pt x="5982" y="8504"/>
                </a:lnTo>
                <a:lnTo>
                  <a:pt x="1495" y="8504"/>
                </a:lnTo>
                <a:lnTo>
                  <a:pt x="1495" y="9524"/>
                </a:lnTo>
                <a:lnTo>
                  <a:pt x="2160" y="9524"/>
                </a:lnTo>
                <a:lnTo>
                  <a:pt x="4985" y="9524"/>
                </a:lnTo>
                <a:lnTo>
                  <a:pt x="5982" y="9524"/>
                </a:lnTo>
                <a:lnTo>
                  <a:pt x="1495" y="9524"/>
                </a:lnTo>
                <a:lnTo>
                  <a:pt x="1495" y="10545"/>
                </a:lnTo>
                <a:lnTo>
                  <a:pt x="2160" y="10545"/>
                </a:lnTo>
                <a:lnTo>
                  <a:pt x="4985" y="10545"/>
                </a:lnTo>
                <a:lnTo>
                  <a:pt x="5982" y="10545"/>
                </a:lnTo>
                <a:lnTo>
                  <a:pt x="1495" y="10545"/>
                </a:lnTo>
                <a:lnTo>
                  <a:pt x="1495" y="11565"/>
                </a:lnTo>
                <a:lnTo>
                  <a:pt x="2160" y="11565"/>
                </a:lnTo>
                <a:lnTo>
                  <a:pt x="4985" y="11565"/>
                </a:lnTo>
                <a:lnTo>
                  <a:pt x="5982" y="11565"/>
                </a:lnTo>
                <a:lnTo>
                  <a:pt x="1495" y="11565"/>
                </a:lnTo>
                <a:lnTo>
                  <a:pt x="1495" y="12586"/>
                </a:lnTo>
                <a:lnTo>
                  <a:pt x="2160" y="12586"/>
                </a:lnTo>
                <a:lnTo>
                  <a:pt x="4985" y="12586"/>
                </a:lnTo>
                <a:lnTo>
                  <a:pt x="5982" y="12586"/>
                </a:lnTo>
                <a:lnTo>
                  <a:pt x="1495" y="12586"/>
                </a:lnTo>
                <a:lnTo>
                  <a:pt x="1495" y="13606"/>
                </a:lnTo>
                <a:lnTo>
                  <a:pt x="2160" y="13606"/>
                </a:lnTo>
                <a:lnTo>
                  <a:pt x="4985" y="13606"/>
                </a:lnTo>
                <a:lnTo>
                  <a:pt x="5982" y="13606"/>
                </a:lnTo>
                <a:lnTo>
                  <a:pt x="1495" y="13606"/>
                </a:lnTo>
                <a:lnTo>
                  <a:pt x="1495" y="14627"/>
                </a:lnTo>
                <a:lnTo>
                  <a:pt x="2160" y="14627"/>
                </a:lnTo>
                <a:lnTo>
                  <a:pt x="4985" y="14627"/>
                </a:lnTo>
                <a:lnTo>
                  <a:pt x="5982" y="14627"/>
                </a:lnTo>
                <a:lnTo>
                  <a:pt x="1495" y="14627"/>
                </a:lnTo>
                <a:lnTo>
                  <a:pt x="1495" y="15647"/>
                </a:lnTo>
                <a:lnTo>
                  <a:pt x="2160" y="15647"/>
                </a:lnTo>
                <a:lnTo>
                  <a:pt x="4985" y="15647"/>
                </a:lnTo>
                <a:lnTo>
                  <a:pt x="5982" y="15647"/>
                </a:lnTo>
                <a:lnTo>
                  <a:pt x="1495" y="15647"/>
                </a:lnTo>
                <a:lnTo>
                  <a:pt x="1495" y="16668"/>
                </a:lnTo>
                <a:lnTo>
                  <a:pt x="2160" y="16668"/>
                </a:lnTo>
                <a:lnTo>
                  <a:pt x="4985" y="16668"/>
                </a:lnTo>
                <a:lnTo>
                  <a:pt x="5982" y="16668"/>
                </a:lnTo>
                <a:lnTo>
                  <a:pt x="1495" y="16668"/>
                </a:lnTo>
                <a:lnTo>
                  <a:pt x="1495" y="17688"/>
                </a:lnTo>
                <a:lnTo>
                  <a:pt x="2160" y="17688"/>
                </a:lnTo>
                <a:lnTo>
                  <a:pt x="4985" y="17688"/>
                </a:lnTo>
                <a:lnTo>
                  <a:pt x="5982" y="17688"/>
                </a:lnTo>
                <a:lnTo>
                  <a:pt x="1495" y="17688"/>
                </a:lnTo>
                <a:moveTo>
                  <a:pt x="1994" y="19729"/>
                </a:moveTo>
                <a:lnTo>
                  <a:pt x="1994" y="20069"/>
                </a:lnTo>
                <a:lnTo>
                  <a:pt x="1994" y="21260"/>
                </a:lnTo>
                <a:lnTo>
                  <a:pt x="1994" y="21600"/>
                </a:lnTo>
                <a:lnTo>
                  <a:pt x="1994" y="19729"/>
                </a:lnTo>
                <a:lnTo>
                  <a:pt x="2658" y="19729"/>
                </a:lnTo>
                <a:lnTo>
                  <a:pt x="2658" y="20069"/>
                </a:lnTo>
                <a:lnTo>
                  <a:pt x="2658" y="21260"/>
                </a:lnTo>
                <a:lnTo>
                  <a:pt x="2658" y="21600"/>
                </a:lnTo>
                <a:lnTo>
                  <a:pt x="2658" y="19729"/>
                </a:lnTo>
                <a:lnTo>
                  <a:pt x="3489" y="19729"/>
                </a:lnTo>
                <a:lnTo>
                  <a:pt x="3489" y="20069"/>
                </a:lnTo>
                <a:lnTo>
                  <a:pt x="3489" y="21260"/>
                </a:lnTo>
                <a:lnTo>
                  <a:pt x="3489" y="21600"/>
                </a:lnTo>
                <a:lnTo>
                  <a:pt x="3489" y="19729"/>
                </a:lnTo>
                <a:lnTo>
                  <a:pt x="4320" y="19729"/>
                </a:lnTo>
                <a:lnTo>
                  <a:pt x="4320" y="20069"/>
                </a:lnTo>
                <a:lnTo>
                  <a:pt x="4320" y="21260"/>
                </a:lnTo>
                <a:lnTo>
                  <a:pt x="4320" y="21600"/>
                </a:lnTo>
                <a:lnTo>
                  <a:pt x="4320" y="19729"/>
                </a:lnTo>
                <a:lnTo>
                  <a:pt x="5151" y="19729"/>
                </a:lnTo>
                <a:lnTo>
                  <a:pt x="5151" y="20069"/>
                </a:lnTo>
                <a:lnTo>
                  <a:pt x="5151" y="21260"/>
                </a:lnTo>
                <a:lnTo>
                  <a:pt x="5151" y="21600"/>
                </a:lnTo>
                <a:lnTo>
                  <a:pt x="5151" y="19729"/>
                </a:lnTo>
                <a:lnTo>
                  <a:pt x="5982" y="19729"/>
                </a:lnTo>
                <a:lnTo>
                  <a:pt x="5982" y="20069"/>
                </a:lnTo>
                <a:lnTo>
                  <a:pt x="5982" y="21260"/>
                </a:lnTo>
                <a:lnTo>
                  <a:pt x="5982" y="21600"/>
                </a:lnTo>
                <a:lnTo>
                  <a:pt x="5982" y="19729"/>
                </a:lnTo>
                <a:lnTo>
                  <a:pt x="6812" y="19729"/>
                </a:lnTo>
                <a:lnTo>
                  <a:pt x="6812" y="20069"/>
                </a:lnTo>
                <a:lnTo>
                  <a:pt x="6812" y="21260"/>
                </a:lnTo>
                <a:lnTo>
                  <a:pt x="6812" y="21600"/>
                </a:lnTo>
                <a:lnTo>
                  <a:pt x="6812" y="19729"/>
                </a:lnTo>
                <a:lnTo>
                  <a:pt x="7643" y="19729"/>
                </a:lnTo>
                <a:lnTo>
                  <a:pt x="7643" y="20069"/>
                </a:lnTo>
                <a:lnTo>
                  <a:pt x="7643" y="21260"/>
                </a:lnTo>
                <a:lnTo>
                  <a:pt x="7643" y="21600"/>
                </a:lnTo>
                <a:lnTo>
                  <a:pt x="7643" y="19729"/>
                </a:lnTo>
                <a:lnTo>
                  <a:pt x="8474" y="19729"/>
                </a:lnTo>
                <a:lnTo>
                  <a:pt x="8474" y="20069"/>
                </a:lnTo>
                <a:lnTo>
                  <a:pt x="8474" y="21260"/>
                </a:lnTo>
                <a:lnTo>
                  <a:pt x="8474" y="21600"/>
                </a:lnTo>
                <a:lnTo>
                  <a:pt x="8474" y="19729"/>
                </a:lnTo>
                <a:lnTo>
                  <a:pt x="9305" y="19729"/>
                </a:lnTo>
                <a:lnTo>
                  <a:pt x="9305" y="20069"/>
                </a:lnTo>
                <a:lnTo>
                  <a:pt x="9305" y="21260"/>
                </a:lnTo>
                <a:lnTo>
                  <a:pt x="9305" y="21600"/>
                </a:lnTo>
                <a:lnTo>
                  <a:pt x="9305" y="19729"/>
                </a:lnTo>
                <a:lnTo>
                  <a:pt x="10135" y="19729"/>
                </a:lnTo>
                <a:lnTo>
                  <a:pt x="10135" y="20069"/>
                </a:lnTo>
                <a:lnTo>
                  <a:pt x="10135" y="21260"/>
                </a:lnTo>
                <a:lnTo>
                  <a:pt x="10135" y="21600"/>
                </a:lnTo>
                <a:lnTo>
                  <a:pt x="10135" y="19729"/>
                </a:lnTo>
                <a:lnTo>
                  <a:pt x="10966" y="19729"/>
                </a:lnTo>
                <a:lnTo>
                  <a:pt x="10966" y="20069"/>
                </a:lnTo>
                <a:lnTo>
                  <a:pt x="10966" y="21260"/>
                </a:lnTo>
                <a:lnTo>
                  <a:pt x="10966" y="21600"/>
                </a:lnTo>
                <a:lnTo>
                  <a:pt x="10966" y="19729"/>
                </a:lnTo>
                <a:lnTo>
                  <a:pt x="11797" y="19729"/>
                </a:lnTo>
                <a:lnTo>
                  <a:pt x="11797" y="20069"/>
                </a:lnTo>
                <a:lnTo>
                  <a:pt x="11797" y="21260"/>
                </a:lnTo>
                <a:lnTo>
                  <a:pt x="11797" y="21600"/>
                </a:lnTo>
                <a:lnTo>
                  <a:pt x="11797" y="19729"/>
                </a:lnTo>
                <a:lnTo>
                  <a:pt x="12462" y="19729"/>
                </a:lnTo>
                <a:lnTo>
                  <a:pt x="12462" y="20069"/>
                </a:lnTo>
                <a:lnTo>
                  <a:pt x="12462" y="21260"/>
                </a:lnTo>
                <a:lnTo>
                  <a:pt x="12462" y="21600"/>
                </a:lnTo>
                <a:lnTo>
                  <a:pt x="12462" y="19729"/>
                </a:lnTo>
                <a:lnTo>
                  <a:pt x="13292" y="19729"/>
                </a:lnTo>
                <a:lnTo>
                  <a:pt x="13292" y="20069"/>
                </a:lnTo>
                <a:lnTo>
                  <a:pt x="13292" y="21260"/>
                </a:lnTo>
                <a:lnTo>
                  <a:pt x="13292" y="21600"/>
                </a:lnTo>
                <a:lnTo>
                  <a:pt x="13292" y="19729"/>
                </a:lnTo>
                <a:lnTo>
                  <a:pt x="14123" y="19729"/>
                </a:lnTo>
                <a:lnTo>
                  <a:pt x="14123" y="20069"/>
                </a:lnTo>
                <a:lnTo>
                  <a:pt x="14123" y="21260"/>
                </a:lnTo>
                <a:lnTo>
                  <a:pt x="14123" y="21600"/>
                </a:lnTo>
                <a:lnTo>
                  <a:pt x="14123" y="19729"/>
                </a:lnTo>
                <a:lnTo>
                  <a:pt x="14954" y="19729"/>
                </a:lnTo>
                <a:lnTo>
                  <a:pt x="14954" y="20069"/>
                </a:lnTo>
                <a:lnTo>
                  <a:pt x="14954" y="21260"/>
                </a:lnTo>
                <a:lnTo>
                  <a:pt x="14954" y="21600"/>
                </a:lnTo>
                <a:lnTo>
                  <a:pt x="14954" y="19729"/>
                </a:lnTo>
                <a:lnTo>
                  <a:pt x="15785" y="19729"/>
                </a:lnTo>
                <a:lnTo>
                  <a:pt x="15785" y="20069"/>
                </a:lnTo>
                <a:lnTo>
                  <a:pt x="15785" y="21260"/>
                </a:lnTo>
                <a:lnTo>
                  <a:pt x="15785" y="21600"/>
                </a:lnTo>
                <a:lnTo>
                  <a:pt x="15785" y="19729"/>
                </a:lnTo>
                <a:lnTo>
                  <a:pt x="16615" y="19729"/>
                </a:lnTo>
                <a:lnTo>
                  <a:pt x="16615" y="20069"/>
                </a:lnTo>
                <a:lnTo>
                  <a:pt x="16615" y="21260"/>
                </a:lnTo>
                <a:lnTo>
                  <a:pt x="16615" y="21600"/>
                </a:lnTo>
                <a:lnTo>
                  <a:pt x="16615" y="19729"/>
                </a:lnTo>
                <a:lnTo>
                  <a:pt x="17446" y="19729"/>
                </a:lnTo>
                <a:lnTo>
                  <a:pt x="17446" y="20069"/>
                </a:lnTo>
                <a:lnTo>
                  <a:pt x="17446" y="21260"/>
                </a:lnTo>
                <a:lnTo>
                  <a:pt x="17446" y="21600"/>
                </a:lnTo>
                <a:lnTo>
                  <a:pt x="17446" y="19729"/>
                </a:lnTo>
                <a:lnTo>
                  <a:pt x="18277" y="19729"/>
                </a:lnTo>
                <a:lnTo>
                  <a:pt x="18277" y="20069"/>
                </a:lnTo>
                <a:lnTo>
                  <a:pt x="18277" y="21260"/>
                </a:lnTo>
                <a:lnTo>
                  <a:pt x="18277" y="21600"/>
                </a:lnTo>
                <a:lnTo>
                  <a:pt x="18277" y="19729"/>
                </a:lnTo>
                <a:lnTo>
                  <a:pt x="19108" y="19729"/>
                </a:lnTo>
                <a:lnTo>
                  <a:pt x="19108" y="20069"/>
                </a:lnTo>
                <a:lnTo>
                  <a:pt x="19108" y="21260"/>
                </a:lnTo>
                <a:lnTo>
                  <a:pt x="19108" y="21600"/>
                </a:lnTo>
                <a:lnTo>
                  <a:pt x="19108" y="19729"/>
                </a:lnTo>
                <a:lnTo>
                  <a:pt x="19938" y="19729"/>
                </a:lnTo>
                <a:lnTo>
                  <a:pt x="19938" y="20069"/>
                </a:lnTo>
                <a:lnTo>
                  <a:pt x="19938" y="21260"/>
                </a:lnTo>
                <a:lnTo>
                  <a:pt x="19938" y="21600"/>
                </a:lnTo>
                <a:lnTo>
                  <a:pt x="19938" y="19729"/>
                </a:lnTo>
                <a:moveTo>
                  <a:pt x="1495" y="1531"/>
                </a:moveTo>
                <a:lnTo>
                  <a:pt x="5982" y="1531"/>
                </a:lnTo>
                <a:lnTo>
                  <a:pt x="5982" y="18539"/>
                </a:lnTo>
                <a:lnTo>
                  <a:pt x="1495" y="18539"/>
                </a:lnTo>
                <a:lnTo>
                  <a:pt x="1495" y="1531"/>
                </a:lnTo>
                <a:moveTo>
                  <a:pt x="7311" y="1531"/>
                </a:moveTo>
                <a:lnTo>
                  <a:pt x="7975" y="1531"/>
                </a:lnTo>
                <a:lnTo>
                  <a:pt x="7975" y="8334"/>
                </a:lnTo>
                <a:lnTo>
                  <a:pt x="7311" y="8334"/>
                </a:lnTo>
                <a:lnTo>
                  <a:pt x="7311" y="1531"/>
                </a:lnTo>
                <a:moveTo>
                  <a:pt x="7145" y="9865"/>
                </a:moveTo>
                <a:lnTo>
                  <a:pt x="8142" y="9865"/>
                </a:lnTo>
                <a:lnTo>
                  <a:pt x="8142" y="10715"/>
                </a:lnTo>
                <a:lnTo>
                  <a:pt x="7145" y="10715"/>
                </a:lnTo>
                <a:lnTo>
                  <a:pt x="7145" y="9865"/>
                </a:lnTo>
                <a:moveTo>
                  <a:pt x="8972" y="1531"/>
                </a:moveTo>
                <a:lnTo>
                  <a:pt x="12462" y="1531"/>
                </a:lnTo>
                <a:lnTo>
                  <a:pt x="12462" y="5443"/>
                </a:lnTo>
                <a:lnTo>
                  <a:pt x="8972" y="5443"/>
                </a:lnTo>
                <a:lnTo>
                  <a:pt x="8972" y="1531"/>
                </a:lnTo>
                <a:moveTo>
                  <a:pt x="13625" y="1531"/>
                </a:moveTo>
                <a:lnTo>
                  <a:pt x="20271" y="1531"/>
                </a:lnTo>
                <a:lnTo>
                  <a:pt x="20271" y="5443"/>
                </a:lnTo>
                <a:lnTo>
                  <a:pt x="13625" y="5443"/>
                </a:lnTo>
                <a:lnTo>
                  <a:pt x="13625" y="1531"/>
                </a:lnTo>
                <a:moveTo>
                  <a:pt x="18609" y="6463"/>
                </a:moveTo>
                <a:lnTo>
                  <a:pt x="20437" y="6463"/>
                </a:lnTo>
                <a:lnTo>
                  <a:pt x="20437" y="10885"/>
                </a:lnTo>
                <a:lnTo>
                  <a:pt x="18609" y="10885"/>
                </a:lnTo>
                <a:lnTo>
                  <a:pt x="18609" y="6463"/>
                </a:lnTo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mainfrm"/>
          <p:cNvSpPr>
            <a:spLocks noEditPoints="1" noChangeArrowheads="1"/>
          </p:cNvSpPr>
          <p:nvPr/>
        </p:nvSpPr>
        <p:spPr bwMode="auto">
          <a:xfrm>
            <a:off x="7580436" y="4132610"/>
            <a:ext cx="2073275" cy="53181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0603 w 21600"/>
              <a:gd name="T9" fmla="*/ 21600 h 21600"/>
              <a:gd name="T10" fmla="*/ 10800 w 21600"/>
              <a:gd name="T11" fmla="*/ 21600 h 21600"/>
              <a:gd name="T12" fmla="*/ 1163 w 21600"/>
              <a:gd name="T13" fmla="*/ 21600 h 21600"/>
              <a:gd name="T14" fmla="*/ 0 w 21600"/>
              <a:gd name="T15" fmla="*/ 10800 h 21600"/>
              <a:gd name="T16" fmla="*/ 332 w 21600"/>
              <a:gd name="T17" fmla="*/ 22174 h 21600"/>
              <a:gd name="T18" fmla="*/ 21579 w 21600"/>
              <a:gd name="T19" fmla="*/ 279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21600" y="10885"/>
                </a:moveTo>
                <a:lnTo>
                  <a:pt x="21600" y="0"/>
                </a:lnTo>
                <a:lnTo>
                  <a:pt x="10634" y="0"/>
                </a:lnTo>
                <a:lnTo>
                  <a:pt x="0" y="0"/>
                </a:lnTo>
                <a:lnTo>
                  <a:pt x="0" y="10885"/>
                </a:lnTo>
                <a:lnTo>
                  <a:pt x="0" y="19729"/>
                </a:lnTo>
                <a:lnTo>
                  <a:pt x="1163" y="19729"/>
                </a:lnTo>
                <a:lnTo>
                  <a:pt x="1163" y="21600"/>
                </a:lnTo>
                <a:lnTo>
                  <a:pt x="10800" y="21600"/>
                </a:lnTo>
                <a:lnTo>
                  <a:pt x="20603" y="21600"/>
                </a:lnTo>
                <a:lnTo>
                  <a:pt x="20603" y="19729"/>
                </a:lnTo>
                <a:lnTo>
                  <a:pt x="21600" y="19729"/>
                </a:lnTo>
                <a:lnTo>
                  <a:pt x="21600" y="10885"/>
                </a:lnTo>
                <a:close/>
              </a:path>
              <a:path w="21600" h="21600" extrusionOk="0">
                <a:moveTo>
                  <a:pt x="1163" y="19729"/>
                </a:moveTo>
                <a:lnTo>
                  <a:pt x="4320" y="19729"/>
                </a:lnTo>
                <a:lnTo>
                  <a:pt x="16449" y="19729"/>
                </a:lnTo>
                <a:lnTo>
                  <a:pt x="20603" y="19729"/>
                </a:lnTo>
                <a:lnTo>
                  <a:pt x="1163" y="19729"/>
                </a:lnTo>
                <a:moveTo>
                  <a:pt x="1495" y="2381"/>
                </a:moveTo>
                <a:lnTo>
                  <a:pt x="2160" y="2381"/>
                </a:lnTo>
                <a:lnTo>
                  <a:pt x="4985" y="2381"/>
                </a:lnTo>
                <a:lnTo>
                  <a:pt x="5982" y="2381"/>
                </a:lnTo>
                <a:lnTo>
                  <a:pt x="1495" y="2381"/>
                </a:lnTo>
                <a:lnTo>
                  <a:pt x="1495" y="3402"/>
                </a:lnTo>
                <a:lnTo>
                  <a:pt x="2160" y="3402"/>
                </a:lnTo>
                <a:lnTo>
                  <a:pt x="4985" y="3402"/>
                </a:lnTo>
                <a:lnTo>
                  <a:pt x="5982" y="3402"/>
                </a:lnTo>
                <a:lnTo>
                  <a:pt x="1495" y="3402"/>
                </a:lnTo>
                <a:lnTo>
                  <a:pt x="1495" y="4422"/>
                </a:lnTo>
                <a:lnTo>
                  <a:pt x="2160" y="4422"/>
                </a:lnTo>
                <a:lnTo>
                  <a:pt x="4985" y="4422"/>
                </a:lnTo>
                <a:lnTo>
                  <a:pt x="5982" y="4422"/>
                </a:lnTo>
                <a:lnTo>
                  <a:pt x="1495" y="4422"/>
                </a:lnTo>
                <a:lnTo>
                  <a:pt x="1495" y="5443"/>
                </a:lnTo>
                <a:lnTo>
                  <a:pt x="2160" y="5443"/>
                </a:lnTo>
                <a:lnTo>
                  <a:pt x="4985" y="5443"/>
                </a:lnTo>
                <a:lnTo>
                  <a:pt x="5982" y="5443"/>
                </a:lnTo>
                <a:lnTo>
                  <a:pt x="1495" y="5443"/>
                </a:lnTo>
                <a:lnTo>
                  <a:pt x="1495" y="6463"/>
                </a:lnTo>
                <a:lnTo>
                  <a:pt x="2160" y="6463"/>
                </a:lnTo>
                <a:lnTo>
                  <a:pt x="4985" y="6463"/>
                </a:lnTo>
                <a:lnTo>
                  <a:pt x="5982" y="6463"/>
                </a:lnTo>
                <a:lnTo>
                  <a:pt x="1495" y="6463"/>
                </a:lnTo>
                <a:lnTo>
                  <a:pt x="1495" y="7483"/>
                </a:lnTo>
                <a:lnTo>
                  <a:pt x="2160" y="7483"/>
                </a:lnTo>
                <a:lnTo>
                  <a:pt x="4985" y="7483"/>
                </a:lnTo>
                <a:lnTo>
                  <a:pt x="5982" y="7483"/>
                </a:lnTo>
                <a:lnTo>
                  <a:pt x="1495" y="7483"/>
                </a:lnTo>
                <a:lnTo>
                  <a:pt x="1495" y="8504"/>
                </a:lnTo>
                <a:lnTo>
                  <a:pt x="2160" y="8504"/>
                </a:lnTo>
                <a:lnTo>
                  <a:pt x="4985" y="8504"/>
                </a:lnTo>
                <a:lnTo>
                  <a:pt x="5982" y="8504"/>
                </a:lnTo>
                <a:lnTo>
                  <a:pt x="1495" y="8504"/>
                </a:lnTo>
                <a:lnTo>
                  <a:pt x="1495" y="9524"/>
                </a:lnTo>
                <a:lnTo>
                  <a:pt x="2160" y="9524"/>
                </a:lnTo>
                <a:lnTo>
                  <a:pt x="4985" y="9524"/>
                </a:lnTo>
                <a:lnTo>
                  <a:pt x="5982" y="9524"/>
                </a:lnTo>
                <a:lnTo>
                  <a:pt x="1495" y="9524"/>
                </a:lnTo>
                <a:lnTo>
                  <a:pt x="1495" y="10545"/>
                </a:lnTo>
                <a:lnTo>
                  <a:pt x="2160" y="10545"/>
                </a:lnTo>
                <a:lnTo>
                  <a:pt x="4985" y="10545"/>
                </a:lnTo>
                <a:lnTo>
                  <a:pt x="5982" y="10545"/>
                </a:lnTo>
                <a:lnTo>
                  <a:pt x="1495" y="10545"/>
                </a:lnTo>
                <a:lnTo>
                  <a:pt x="1495" y="11565"/>
                </a:lnTo>
                <a:lnTo>
                  <a:pt x="2160" y="11565"/>
                </a:lnTo>
                <a:lnTo>
                  <a:pt x="4985" y="11565"/>
                </a:lnTo>
                <a:lnTo>
                  <a:pt x="5982" y="11565"/>
                </a:lnTo>
                <a:lnTo>
                  <a:pt x="1495" y="11565"/>
                </a:lnTo>
                <a:lnTo>
                  <a:pt x="1495" y="12586"/>
                </a:lnTo>
                <a:lnTo>
                  <a:pt x="2160" y="12586"/>
                </a:lnTo>
                <a:lnTo>
                  <a:pt x="4985" y="12586"/>
                </a:lnTo>
                <a:lnTo>
                  <a:pt x="5982" y="12586"/>
                </a:lnTo>
                <a:lnTo>
                  <a:pt x="1495" y="12586"/>
                </a:lnTo>
                <a:lnTo>
                  <a:pt x="1495" y="13606"/>
                </a:lnTo>
                <a:lnTo>
                  <a:pt x="2160" y="13606"/>
                </a:lnTo>
                <a:lnTo>
                  <a:pt x="4985" y="13606"/>
                </a:lnTo>
                <a:lnTo>
                  <a:pt x="5982" y="13606"/>
                </a:lnTo>
                <a:lnTo>
                  <a:pt x="1495" y="13606"/>
                </a:lnTo>
                <a:lnTo>
                  <a:pt x="1495" y="14627"/>
                </a:lnTo>
                <a:lnTo>
                  <a:pt x="2160" y="14627"/>
                </a:lnTo>
                <a:lnTo>
                  <a:pt x="4985" y="14627"/>
                </a:lnTo>
                <a:lnTo>
                  <a:pt x="5982" y="14627"/>
                </a:lnTo>
                <a:lnTo>
                  <a:pt x="1495" y="14627"/>
                </a:lnTo>
                <a:lnTo>
                  <a:pt x="1495" y="15647"/>
                </a:lnTo>
                <a:lnTo>
                  <a:pt x="2160" y="15647"/>
                </a:lnTo>
                <a:lnTo>
                  <a:pt x="4985" y="15647"/>
                </a:lnTo>
                <a:lnTo>
                  <a:pt x="5982" y="15647"/>
                </a:lnTo>
                <a:lnTo>
                  <a:pt x="1495" y="15647"/>
                </a:lnTo>
                <a:lnTo>
                  <a:pt x="1495" y="16668"/>
                </a:lnTo>
                <a:lnTo>
                  <a:pt x="2160" y="16668"/>
                </a:lnTo>
                <a:lnTo>
                  <a:pt x="4985" y="16668"/>
                </a:lnTo>
                <a:lnTo>
                  <a:pt x="5982" y="16668"/>
                </a:lnTo>
                <a:lnTo>
                  <a:pt x="1495" y="16668"/>
                </a:lnTo>
                <a:lnTo>
                  <a:pt x="1495" y="17688"/>
                </a:lnTo>
                <a:lnTo>
                  <a:pt x="2160" y="17688"/>
                </a:lnTo>
                <a:lnTo>
                  <a:pt x="4985" y="17688"/>
                </a:lnTo>
                <a:lnTo>
                  <a:pt x="5982" y="17688"/>
                </a:lnTo>
                <a:lnTo>
                  <a:pt x="1495" y="17688"/>
                </a:lnTo>
                <a:moveTo>
                  <a:pt x="1994" y="19729"/>
                </a:moveTo>
                <a:lnTo>
                  <a:pt x="1994" y="20069"/>
                </a:lnTo>
                <a:lnTo>
                  <a:pt x="1994" y="21260"/>
                </a:lnTo>
                <a:lnTo>
                  <a:pt x="1994" y="21600"/>
                </a:lnTo>
                <a:lnTo>
                  <a:pt x="1994" y="19729"/>
                </a:lnTo>
                <a:lnTo>
                  <a:pt x="2658" y="19729"/>
                </a:lnTo>
                <a:lnTo>
                  <a:pt x="2658" y="20069"/>
                </a:lnTo>
                <a:lnTo>
                  <a:pt x="2658" y="21260"/>
                </a:lnTo>
                <a:lnTo>
                  <a:pt x="2658" y="21600"/>
                </a:lnTo>
                <a:lnTo>
                  <a:pt x="2658" y="19729"/>
                </a:lnTo>
                <a:lnTo>
                  <a:pt x="3489" y="19729"/>
                </a:lnTo>
                <a:lnTo>
                  <a:pt x="3489" y="20069"/>
                </a:lnTo>
                <a:lnTo>
                  <a:pt x="3489" y="21260"/>
                </a:lnTo>
                <a:lnTo>
                  <a:pt x="3489" y="21600"/>
                </a:lnTo>
                <a:lnTo>
                  <a:pt x="3489" y="19729"/>
                </a:lnTo>
                <a:lnTo>
                  <a:pt x="4320" y="19729"/>
                </a:lnTo>
                <a:lnTo>
                  <a:pt x="4320" y="20069"/>
                </a:lnTo>
                <a:lnTo>
                  <a:pt x="4320" y="21260"/>
                </a:lnTo>
                <a:lnTo>
                  <a:pt x="4320" y="21600"/>
                </a:lnTo>
                <a:lnTo>
                  <a:pt x="4320" y="19729"/>
                </a:lnTo>
                <a:lnTo>
                  <a:pt x="5151" y="19729"/>
                </a:lnTo>
                <a:lnTo>
                  <a:pt x="5151" y="20069"/>
                </a:lnTo>
                <a:lnTo>
                  <a:pt x="5151" y="21260"/>
                </a:lnTo>
                <a:lnTo>
                  <a:pt x="5151" y="21600"/>
                </a:lnTo>
                <a:lnTo>
                  <a:pt x="5151" y="19729"/>
                </a:lnTo>
                <a:lnTo>
                  <a:pt x="5982" y="19729"/>
                </a:lnTo>
                <a:lnTo>
                  <a:pt x="5982" y="20069"/>
                </a:lnTo>
                <a:lnTo>
                  <a:pt x="5982" y="21260"/>
                </a:lnTo>
                <a:lnTo>
                  <a:pt x="5982" y="21600"/>
                </a:lnTo>
                <a:lnTo>
                  <a:pt x="5982" y="19729"/>
                </a:lnTo>
                <a:lnTo>
                  <a:pt x="6812" y="19729"/>
                </a:lnTo>
                <a:lnTo>
                  <a:pt x="6812" y="20069"/>
                </a:lnTo>
                <a:lnTo>
                  <a:pt x="6812" y="21260"/>
                </a:lnTo>
                <a:lnTo>
                  <a:pt x="6812" y="21600"/>
                </a:lnTo>
                <a:lnTo>
                  <a:pt x="6812" y="19729"/>
                </a:lnTo>
                <a:lnTo>
                  <a:pt x="7643" y="19729"/>
                </a:lnTo>
                <a:lnTo>
                  <a:pt x="7643" y="20069"/>
                </a:lnTo>
                <a:lnTo>
                  <a:pt x="7643" y="21260"/>
                </a:lnTo>
                <a:lnTo>
                  <a:pt x="7643" y="21600"/>
                </a:lnTo>
                <a:lnTo>
                  <a:pt x="7643" y="19729"/>
                </a:lnTo>
                <a:lnTo>
                  <a:pt x="8474" y="19729"/>
                </a:lnTo>
                <a:lnTo>
                  <a:pt x="8474" y="20069"/>
                </a:lnTo>
                <a:lnTo>
                  <a:pt x="8474" y="21260"/>
                </a:lnTo>
                <a:lnTo>
                  <a:pt x="8474" y="21600"/>
                </a:lnTo>
                <a:lnTo>
                  <a:pt x="8474" y="19729"/>
                </a:lnTo>
                <a:lnTo>
                  <a:pt x="9305" y="19729"/>
                </a:lnTo>
                <a:lnTo>
                  <a:pt x="9305" y="20069"/>
                </a:lnTo>
                <a:lnTo>
                  <a:pt x="9305" y="21260"/>
                </a:lnTo>
                <a:lnTo>
                  <a:pt x="9305" y="21600"/>
                </a:lnTo>
                <a:lnTo>
                  <a:pt x="9305" y="19729"/>
                </a:lnTo>
                <a:lnTo>
                  <a:pt x="10135" y="19729"/>
                </a:lnTo>
                <a:lnTo>
                  <a:pt x="10135" y="20069"/>
                </a:lnTo>
                <a:lnTo>
                  <a:pt x="10135" y="21260"/>
                </a:lnTo>
                <a:lnTo>
                  <a:pt x="10135" y="21600"/>
                </a:lnTo>
                <a:lnTo>
                  <a:pt x="10135" y="19729"/>
                </a:lnTo>
                <a:lnTo>
                  <a:pt x="10966" y="19729"/>
                </a:lnTo>
                <a:lnTo>
                  <a:pt x="10966" y="20069"/>
                </a:lnTo>
                <a:lnTo>
                  <a:pt x="10966" y="21260"/>
                </a:lnTo>
                <a:lnTo>
                  <a:pt x="10966" y="21600"/>
                </a:lnTo>
                <a:lnTo>
                  <a:pt x="10966" y="19729"/>
                </a:lnTo>
                <a:lnTo>
                  <a:pt x="11797" y="19729"/>
                </a:lnTo>
                <a:lnTo>
                  <a:pt x="11797" y="20069"/>
                </a:lnTo>
                <a:lnTo>
                  <a:pt x="11797" y="21260"/>
                </a:lnTo>
                <a:lnTo>
                  <a:pt x="11797" y="21600"/>
                </a:lnTo>
                <a:lnTo>
                  <a:pt x="11797" y="19729"/>
                </a:lnTo>
                <a:lnTo>
                  <a:pt x="12462" y="19729"/>
                </a:lnTo>
                <a:lnTo>
                  <a:pt x="12462" y="20069"/>
                </a:lnTo>
                <a:lnTo>
                  <a:pt x="12462" y="21260"/>
                </a:lnTo>
                <a:lnTo>
                  <a:pt x="12462" y="21600"/>
                </a:lnTo>
                <a:lnTo>
                  <a:pt x="12462" y="19729"/>
                </a:lnTo>
                <a:lnTo>
                  <a:pt x="13292" y="19729"/>
                </a:lnTo>
                <a:lnTo>
                  <a:pt x="13292" y="20069"/>
                </a:lnTo>
                <a:lnTo>
                  <a:pt x="13292" y="21260"/>
                </a:lnTo>
                <a:lnTo>
                  <a:pt x="13292" y="21600"/>
                </a:lnTo>
                <a:lnTo>
                  <a:pt x="13292" y="19729"/>
                </a:lnTo>
                <a:lnTo>
                  <a:pt x="14123" y="19729"/>
                </a:lnTo>
                <a:lnTo>
                  <a:pt x="14123" y="20069"/>
                </a:lnTo>
                <a:lnTo>
                  <a:pt x="14123" y="21260"/>
                </a:lnTo>
                <a:lnTo>
                  <a:pt x="14123" y="21600"/>
                </a:lnTo>
                <a:lnTo>
                  <a:pt x="14123" y="19729"/>
                </a:lnTo>
                <a:lnTo>
                  <a:pt x="14954" y="19729"/>
                </a:lnTo>
                <a:lnTo>
                  <a:pt x="14954" y="20069"/>
                </a:lnTo>
                <a:lnTo>
                  <a:pt x="14954" y="21260"/>
                </a:lnTo>
                <a:lnTo>
                  <a:pt x="14954" y="21600"/>
                </a:lnTo>
                <a:lnTo>
                  <a:pt x="14954" y="19729"/>
                </a:lnTo>
                <a:lnTo>
                  <a:pt x="15785" y="19729"/>
                </a:lnTo>
                <a:lnTo>
                  <a:pt x="15785" y="20069"/>
                </a:lnTo>
                <a:lnTo>
                  <a:pt x="15785" y="21260"/>
                </a:lnTo>
                <a:lnTo>
                  <a:pt x="15785" y="21600"/>
                </a:lnTo>
                <a:lnTo>
                  <a:pt x="15785" y="19729"/>
                </a:lnTo>
                <a:lnTo>
                  <a:pt x="16615" y="19729"/>
                </a:lnTo>
                <a:lnTo>
                  <a:pt x="16615" y="20069"/>
                </a:lnTo>
                <a:lnTo>
                  <a:pt x="16615" y="21260"/>
                </a:lnTo>
                <a:lnTo>
                  <a:pt x="16615" y="21600"/>
                </a:lnTo>
                <a:lnTo>
                  <a:pt x="16615" y="19729"/>
                </a:lnTo>
                <a:lnTo>
                  <a:pt x="17446" y="19729"/>
                </a:lnTo>
                <a:lnTo>
                  <a:pt x="17446" y="20069"/>
                </a:lnTo>
                <a:lnTo>
                  <a:pt x="17446" y="21260"/>
                </a:lnTo>
                <a:lnTo>
                  <a:pt x="17446" y="21600"/>
                </a:lnTo>
                <a:lnTo>
                  <a:pt x="17446" y="19729"/>
                </a:lnTo>
                <a:lnTo>
                  <a:pt x="18277" y="19729"/>
                </a:lnTo>
                <a:lnTo>
                  <a:pt x="18277" y="20069"/>
                </a:lnTo>
                <a:lnTo>
                  <a:pt x="18277" y="21260"/>
                </a:lnTo>
                <a:lnTo>
                  <a:pt x="18277" y="21600"/>
                </a:lnTo>
                <a:lnTo>
                  <a:pt x="18277" y="19729"/>
                </a:lnTo>
                <a:lnTo>
                  <a:pt x="19108" y="19729"/>
                </a:lnTo>
                <a:lnTo>
                  <a:pt x="19108" y="20069"/>
                </a:lnTo>
                <a:lnTo>
                  <a:pt x="19108" y="21260"/>
                </a:lnTo>
                <a:lnTo>
                  <a:pt x="19108" y="21600"/>
                </a:lnTo>
                <a:lnTo>
                  <a:pt x="19108" y="19729"/>
                </a:lnTo>
                <a:lnTo>
                  <a:pt x="19938" y="19729"/>
                </a:lnTo>
                <a:lnTo>
                  <a:pt x="19938" y="20069"/>
                </a:lnTo>
                <a:lnTo>
                  <a:pt x="19938" y="21260"/>
                </a:lnTo>
                <a:lnTo>
                  <a:pt x="19938" y="21600"/>
                </a:lnTo>
                <a:lnTo>
                  <a:pt x="19938" y="19729"/>
                </a:lnTo>
                <a:moveTo>
                  <a:pt x="1495" y="1531"/>
                </a:moveTo>
                <a:lnTo>
                  <a:pt x="5982" y="1531"/>
                </a:lnTo>
                <a:lnTo>
                  <a:pt x="5982" y="18539"/>
                </a:lnTo>
                <a:lnTo>
                  <a:pt x="1495" y="18539"/>
                </a:lnTo>
                <a:lnTo>
                  <a:pt x="1495" y="1531"/>
                </a:lnTo>
                <a:moveTo>
                  <a:pt x="7311" y="1531"/>
                </a:moveTo>
                <a:lnTo>
                  <a:pt x="7975" y="1531"/>
                </a:lnTo>
                <a:lnTo>
                  <a:pt x="7975" y="8334"/>
                </a:lnTo>
                <a:lnTo>
                  <a:pt x="7311" y="8334"/>
                </a:lnTo>
                <a:lnTo>
                  <a:pt x="7311" y="1531"/>
                </a:lnTo>
                <a:moveTo>
                  <a:pt x="7145" y="9865"/>
                </a:moveTo>
                <a:lnTo>
                  <a:pt x="8142" y="9865"/>
                </a:lnTo>
                <a:lnTo>
                  <a:pt x="8142" y="10715"/>
                </a:lnTo>
                <a:lnTo>
                  <a:pt x="7145" y="10715"/>
                </a:lnTo>
                <a:lnTo>
                  <a:pt x="7145" y="9865"/>
                </a:lnTo>
                <a:moveTo>
                  <a:pt x="8972" y="1531"/>
                </a:moveTo>
                <a:lnTo>
                  <a:pt x="12462" y="1531"/>
                </a:lnTo>
                <a:lnTo>
                  <a:pt x="12462" y="5443"/>
                </a:lnTo>
                <a:lnTo>
                  <a:pt x="8972" y="5443"/>
                </a:lnTo>
                <a:lnTo>
                  <a:pt x="8972" y="1531"/>
                </a:lnTo>
                <a:moveTo>
                  <a:pt x="13625" y="1531"/>
                </a:moveTo>
                <a:lnTo>
                  <a:pt x="20271" y="1531"/>
                </a:lnTo>
                <a:lnTo>
                  <a:pt x="20271" y="5443"/>
                </a:lnTo>
                <a:lnTo>
                  <a:pt x="13625" y="5443"/>
                </a:lnTo>
                <a:lnTo>
                  <a:pt x="13625" y="1531"/>
                </a:lnTo>
                <a:moveTo>
                  <a:pt x="18609" y="6463"/>
                </a:moveTo>
                <a:lnTo>
                  <a:pt x="20437" y="6463"/>
                </a:lnTo>
                <a:lnTo>
                  <a:pt x="20437" y="10885"/>
                </a:lnTo>
                <a:lnTo>
                  <a:pt x="18609" y="10885"/>
                </a:lnTo>
                <a:lnTo>
                  <a:pt x="18609" y="6463"/>
                </a:lnTo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Cloud"/>
          <p:cNvSpPr>
            <a:spLocks noChangeAspect="1" noEditPoints="1" noChangeArrowheads="1"/>
          </p:cNvSpPr>
          <p:nvPr/>
        </p:nvSpPr>
        <p:spPr bwMode="auto">
          <a:xfrm>
            <a:off x="1976239" y="5367957"/>
            <a:ext cx="4695825" cy="938212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/>
            <a:r>
              <a:rPr lang="en-US"/>
              <a:t>Registrants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881240" y="4509120"/>
            <a:ext cx="2354263" cy="904875"/>
            <a:chOff x="1512" y="2820"/>
            <a:chExt cx="1483" cy="570"/>
          </a:xfrm>
        </p:grpSpPr>
        <p:sp>
          <p:nvSpPr>
            <p:cNvPr id="12" name="AutoShape 27"/>
            <p:cNvSpPr>
              <a:spLocks noChangeArrowheads="1"/>
            </p:cNvSpPr>
            <p:nvPr/>
          </p:nvSpPr>
          <p:spPr bwMode="auto">
            <a:xfrm>
              <a:off x="1512" y="2820"/>
              <a:ext cx="180" cy="570"/>
            </a:xfrm>
            <a:prstGeom prst="upArrow">
              <a:avLst>
                <a:gd name="adj1" fmla="val 50000"/>
                <a:gd name="adj2" fmla="val 79167"/>
              </a:avLst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29"/>
            <p:cNvSpPr txBox="1">
              <a:spLocks noChangeArrowheads="1"/>
            </p:cNvSpPr>
            <p:nvPr/>
          </p:nvSpPr>
          <p:spPr bwMode="auto">
            <a:xfrm>
              <a:off x="1754" y="2892"/>
              <a:ext cx="1241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End user requests </a:t>
              </a:r>
            </a:p>
            <a:p>
              <a:r>
                <a:rPr lang="en-US"/>
                <a:t>add/modify/delete</a:t>
              </a:r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3905250" y="2636912"/>
            <a:ext cx="2368550" cy="1343025"/>
            <a:chOff x="1500" y="1632"/>
            <a:chExt cx="1492" cy="846"/>
          </a:xfrm>
        </p:grpSpPr>
        <p:sp>
          <p:nvSpPr>
            <p:cNvPr id="15" name="AutoShape 31"/>
            <p:cNvSpPr>
              <a:spLocks noChangeArrowheads="1"/>
            </p:cNvSpPr>
            <p:nvPr/>
          </p:nvSpPr>
          <p:spPr bwMode="auto">
            <a:xfrm>
              <a:off x="1500" y="1632"/>
              <a:ext cx="180" cy="846"/>
            </a:xfrm>
            <a:prstGeom prst="upArrow">
              <a:avLst>
                <a:gd name="adj1" fmla="val 50000"/>
                <a:gd name="adj2" fmla="val 117500"/>
              </a:avLst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32"/>
            <p:cNvSpPr txBox="1">
              <a:spLocks noChangeArrowheads="1"/>
            </p:cNvSpPr>
            <p:nvPr/>
          </p:nvSpPr>
          <p:spPr bwMode="auto">
            <a:xfrm>
              <a:off x="1718" y="1746"/>
              <a:ext cx="1274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Registrar submits </a:t>
              </a:r>
            </a:p>
            <a:p>
              <a:r>
                <a:rPr lang="en-US"/>
                <a:t>add/modify/delete </a:t>
              </a:r>
            </a:p>
            <a:p>
              <a:r>
                <a:rPr lang="en-US"/>
                <a:t>to registry</a:t>
              </a:r>
            </a:p>
          </p:txBody>
        </p:sp>
      </p:grpSp>
      <p:grpSp>
        <p:nvGrpSpPr>
          <p:cNvPr id="11" name="Group 35"/>
          <p:cNvGrpSpPr>
            <a:grpSpLocks/>
          </p:cNvGrpSpPr>
          <p:nvPr/>
        </p:nvGrpSpPr>
        <p:grpSpPr bwMode="auto">
          <a:xfrm>
            <a:off x="1775520" y="3717032"/>
            <a:ext cx="4448175" cy="773113"/>
            <a:chOff x="329" y="2328"/>
            <a:chExt cx="2802" cy="487"/>
          </a:xfrm>
        </p:grpSpPr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329" y="2333"/>
              <a:ext cx="813" cy="481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Registrar</a:t>
              </a:r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2318" y="2328"/>
              <a:ext cx="813" cy="481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Registrar</a:t>
              </a: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1332" y="2334"/>
              <a:ext cx="813" cy="481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Registrar</a:t>
              </a:r>
            </a:p>
          </p:txBody>
        </p:sp>
      </p:grpSp>
      <p:grpSp>
        <p:nvGrpSpPr>
          <p:cNvPr id="14" name="Group 44"/>
          <p:cNvGrpSpPr>
            <a:grpSpLocks/>
          </p:cNvGrpSpPr>
          <p:nvPr/>
        </p:nvGrpSpPr>
        <p:grpSpPr bwMode="auto">
          <a:xfrm>
            <a:off x="6821610" y="1270349"/>
            <a:ext cx="2952750" cy="717551"/>
            <a:chOff x="1199" y="885"/>
            <a:chExt cx="2177" cy="452"/>
          </a:xfrm>
        </p:grpSpPr>
        <p:sp>
          <p:nvSpPr>
            <p:cNvPr id="22" name="AutoShape 45"/>
            <p:cNvSpPr>
              <a:spLocks noChangeArrowheads="1"/>
            </p:cNvSpPr>
            <p:nvPr/>
          </p:nvSpPr>
          <p:spPr bwMode="auto">
            <a:xfrm>
              <a:off x="1199" y="885"/>
              <a:ext cx="2177" cy="371"/>
            </a:xfrm>
            <a:prstGeom prst="curvedDownArrow">
              <a:avLst>
                <a:gd name="adj1" fmla="val 54224"/>
                <a:gd name="adj2" fmla="val 171582"/>
                <a:gd name="adj3" fmla="val 33333"/>
              </a:avLst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46"/>
            <p:cNvSpPr txBox="1">
              <a:spLocks noChangeArrowheads="1"/>
            </p:cNvSpPr>
            <p:nvPr/>
          </p:nvSpPr>
          <p:spPr bwMode="auto">
            <a:xfrm>
              <a:off x="1843" y="930"/>
              <a:ext cx="715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Master</a:t>
              </a:r>
            </a:p>
            <a:p>
              <a:pPr algn="ctr"/>
              <a:r>
                <a:rPr lang="en-US"/>
                <a:t>updated</a:t>
              </a:r>
            </a:p>
          </p:txBody>
        </p:sp>
      </p:grpSp>
      <p:grpSp>
        <p:nvGrpSpPr>
          <p:cNvPr id="17" name="Group 43"/>
          <p:cNvGrpSpPr>
            <a:grpSpLocks/>
          </p:cNvGrpSpPr>
          <p:nvPr/>
        </p:nvGrpSpPr>
        <p:grpSpPr bwMode="auto">
          <a:xfrm>
            <a:off x="4051424" y="1268760"/>
            <a:ext cx="3455987" cy="717549"/>
            <a:chOff x="1199" y="885"/>
            <a:chExt cx="2177" cy="452"/>
          </a:xfrm>
        </p:grpSpPr>
        <p:sp>
          <p:nvSpPr>
            <p:cNvPr id="25" name="AutoShape 36"/>
            <p:cNvSpPr>
              <a:spLocks noChangeArrowheads="1"/>
            </p:cNvSpPr>
            <p:nvPr/>
          </p:nvSpPr>
          <p:spPr bwMode="auto">
            <a:xfrm>
              <a:off x="1199" y="885"/>
              <a:ext cx="2177" cy="371"/>
            </a:xfrm>
            <a:prstGeom prst="curvedDownArrow">
              <a:avLst>
                <a:gd name="adj1" fmla="val 54224"/>
                <a:gd name="adj2" fmla="val 171582"/>
                <a:gd name="adj3" fmla="val 33333"/>
              </a:avLst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41"/>
            <p:cNvSpPr txBox="1">
              <a:spLocks noChangeArrowheads="1"/>
            </p:cNvSpPr>
            <p:nvPr/>
          </p:nvSpPr>
          <p:spPr bwMode="auto">
            <a:xfrm>
              <a:off x="1652" y="930"/>
              <a:ext cx="1096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Registry updates</a:t>
              </a:r>
            </a:p>
            <a:p>
              <a:pPr algn="ctr"/>
              <a:r>
                <a:rPr lang="en-US"/>
                <a:t>zone</a:t>
              </a:r>
            </a:p>
          </p:txBody>
        </p:sp>
      </p:grpSp>
      <p:grpSp>
        <p:nvGrpSpPr>
          <p:cNvPr id="21" name="Group 50"/>
          <p:cNvGrpSpPr>
            <a:grpSpLocks/>
          </p:cNvGrpSpPr>
          <p:nvPr/>
        </p:nvGrpSpPr>
        <p:grpSpPr bwMode="auto">
          <a:xfrm>
            <a:off x="7521699" y="2162523"/>
            <a:ext cx="2179638" cy="2043113"/>
            <a:chOff x="3385" y="1448"/>
            <a:chExt cx="1373" cy="1287"/>
          </a:xfrm>
        </p:grpSpPr>
        <p:sp>
          <p:nvSpPr>
            <p:cNvPr id="28" name="AutoShape 47"/>
            <p:cNvSpPr>
              <a:spLocks noChangeArrowheads="1"/>
            </p:cNvSpPr>
            <p:nvPr/>
          </p:nvSpPr>
          <p:spPr bwMode="auto">
            <a:xfrm rot="1611183">
              <a:off x="3864" y="1448"/>
              <a:ext cx="292" cy="1287"/>
            </a:xfrm>
            <a:prstGeom prst="downArrow">
              <a:avLst>
                <a:gd name="adj1" fmla="val 28769"/>
                <a:gd name="adj2" fmla="val 83539"/>
              </a:avLst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AutoShape 48"/>
            <p:cNvSpPr>
              <a:spLocks noChangeArrowheads="1"/>
            </p:cNvSpPr>
            <p:nvPr/>
          </p:nvSpPr>
          <p:spPr bwMode="auto">
            <a:xfrm>
              <a:off x="4569" y="1641"/>
              <a:ext cx="189" cy="545"/>
            </a:xfrm>
            <a:prstGeom prst="downArrow">
              <a:avLst>
                <a:gd name="adj1" fmla="val 50000"/>
                <a:gd name="adj2" fmla="val 72090"/>
              </a:avLst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49"/>
            <p:cNvSpPr txBox="1">
              <a:spLocks noChangeArrowheads="1"/>
            </p:cNvSpPr>
            <p:nvPr/>
          </p:nvSpPr>
          <p:spPr bwMode="auto">
            <a:xfrm>
              <a:off x="3385" y="1780"/>
              <a:ext cx="611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/>
                <a:t>Slaves </a:t>
              </a:r>
            </a:p>
            <a:p>
              <a:pPr algn="r"/>
              <a:r>
                <a:rPr lang="en-US"/>
                <a:t>updated</a:t>
              </a:r>
            </a:p>
          </p:txBody>
        </p:sp>
      </p:grpSp>
      <p:sp>
        <p:nvSpPr>
          <p:cNvPr id="31" name="mainfrm"/>
          <p:cNvSpPr>
            <a:spLocks noEditPoints="1" noChangeArrowheads="1"/>
          </p:cNvSpPr>
          <p:nvPr/>
        </p:nvSpPr>
        <p:spPr bwMode="auto">
          <a:xfrm>
            <a:off x="8347199" y="1941860"/>
            <a:ext cx="2073275" cy="53181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0603 w 21600"/>
              <a:gd name="T9" fmla="*/ 21600 h 21600"/>
              <a:gd name="T10" fmla="*/ 10800 w 21600"/>
              <a:gd name="T11" fmla="*/ 21600 h 21600"/>
              <a:gd name="T12" fmla="*/ 1163 w 21600"/>
              <a:gd name="T13" fmla="*/ 21600 h 21600"/>
              <a:gd name="T14" fmla="*/ 0 w 21600"/>
              <a:gd name="T15" fmla="*/ 10800 h 21600"/>
              <a:gd name="T16" fmla="*/ 332 w 21600"/>
              <a:gd name="T17" fmla="*/ 22174 h 21600"/>
              <a:gd name="T18" fmla="*/ 21579 w 21600"/>
              <a:gd name="T19" fmla="*/ 279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21600" y="10885"/>
                </a:moveTo>
                <a:lnTo>
                  <a:pt x="21600" y="0"/>
                </a:lnTo>
                <a:lnTo>
                  <a:pt x="10634" y="0"/>
                </a:lnTo>
                <a:lnTo>
                  <a:pt x="0" y="0"/>
                </a:lnTo>
                <a:lnTo>
                  <a:pt x="0" y="10885"/>
                </a:lnTo>
                <a:lnTo>
                  <a:pt x="0" y="19729"/>
                </a:lnTo>
                <a:lnTo>
                  <a:pt x="1163" y="19729"/>
                </a:lnTo>
                <a:lnTo>
                  <a:pt x="1163" y="21600"/>
                </a:lnTo>
                <a:lnTo>
                  <a:pt x="10800" y="21600"/>
                </a:lnTo>
                <a:lnTo>
                  <a:pt x="20603" y="21600"/>
                </a:lnTo>
                <a:lnTo>
                  <a:pt x="20603" y="19729"/>
                </a:lnTo>
                <a:lnTo>
                  <a:pt x="21600" y="19729"/>
                </a:lnTo>
                <a:lnTo>
                  <a:pt x="21600" y="10885"/>
                </a:lnTo>
                <a:close/>
              </a:path>
              <a:path w="21600" h="21600" extrusionOk="0">
                <a:moveTo>
                  <a:pt x="1163" y="19729"/>
                </a:moveTo>
                <a:lnTo>
                  <a:pt x="4320" y="19729"/>
                </a:lnTo>
                <a:lnTo>
                  <a:pt x="16449" y="19729"/>
                </a:lnTo>
                <a:lnTo>
                  <a:pt x="20603" y="19729"/>
                </a:lnTo>
                <a:lnTo>
                  <a:pt x="1163" y="19729"/>
                </a:lnTo>
                <a:moveTo>
                  <a:pt x="1495" y="2381"/>
                </a:moveTo>
                <a:lnTo>
                  <a:pt x="2160" y="2381"/>
                </a:lnTo>
                <a:lnTo>
                  <a:pt x="4985" y="2381"/>
                </a:lnTo>
                <a:lnTo>
                  <a:pt x="5982" y="2381"/>
                </a:lnTo>
                <a:lnTo>
                  <a:pt x="1495" y="2381"/>
                </a:lnTo>
                <a:lnTo>
                  <a:pt x="1495" y="3402"/>
                </a:lnTo>
                <a:lnTo>
                  <a:pt x="2160" y="3402"/>
                </a:lnTo>
                <a:lnTo>
                  <a:pt x="4985" y="3402"/>
                </a:lnTo>
                <a:lnTo>
                  <a:pt x="5982" y="3402"/>
                </a:lnTo>
                <a:lnTo>
                  <a:pt x="1495" y="3402"/>
                </a:lnTo>
                <a:lnTo>
                  <a:pt x="1495" y="4422"/>
                </a:lnTo>
                <a:lnTo>
                  <a:pt x="2160" y="4422"/>
                </a:lnTo>
                <a:lnTo>
                  <a:pt x="4985" y="4422"/>
                </a:lnTo>
                <a:lnTo>
                  <a:pt x="5982" y="4422"/>
                </a:lnTo>
                <a:lnTo>
                  <a:pt x="1495" y="4422"/>
                </a:lnTo>
                <a:lnTo>
                  <a:pt x="1495" y="5443"/>
                </a:lnTo>
                <a:lnTo>
                  <a:pt x="2160" y="5443"/>
                </a:lnTo>
                <a:lnTo>
                  <a:pt x="4985" y="5443"/>
                </a:lnTo>
                <a:lnTo>
                  <a:pt x="5982" y="5443"/>
                </a:lnTo>
                <a:lnTo>
                  <a:pt x="1495" y="5443"/>
                </a:lnTo>
                <a:lnTo>
                  <a:pt x="1495" y="6463"/>
                </a:lnTo>
                <a:lnTo>
                  <a:pt x="2160" y="6463"/>
                </a:lnTo>
                <a:lnTo>
                  <a:pt x="4985" y="6463"/>
                </a:lnTo>
                <a:lnTo>
                  <a:pt x="5982" y="6463"/>
                </a:lnTo>
                <a:lnTo>
                  <a:pt x="1495" y="6463"/>
                </a:lnTo>
                <a:lnTo>
                  <a:pt x="1495" y="7483"/>
                </a:lnTo>
                <a:lnTo>
                  <a:pt x="2160" y="7483"/>
                </a:lnTo>
                <a:lnTo>
                  <a:pt x="4985" y="7483"/>
                </a:lnTo>
                <a:lnTo>
                  <a:pt x="5982" y="7483"/>
                </a:lnTo>
                <a:lnTo>
                  <a:pt x="1495" y="7483"/>
                </a:lnTo>
                <a:lnTo>
                  <a:pt x="1495" y="8504"/>
                </a:lnTo>
                <a:lnTo>
                  <a:pt x="2160" y="8504"/>
                </a:lnTo>
                <a:lnTo>
                  <a:pt x="4985" y="8504"/>
                </a:lnTo>
                <a:lnTo>
                  <a:pt x="5982" y="8504"/>
                </a:lnTo>
                <a:lnTo>
                  <a:pt x="1495" y="8504"/>
                </a:lnTo>
                <a:lnTo>
                  <a:pt x="1495" y="9524"/>
                </a:lnTo>
                <a:lnTo>
                  <a:pt x="2160" y="9524"/>
                </a:lnTo>
                <a:lnTo>
                  <a:pt x="4985" y="9524"/>
                </a:lnTo>
                <a:lnTo>
                  <a:pt x="5982" y="9524"/>
                </a:lnTo>
                <a:lnTo>
                  <a:pt x="1495" y="9524"/>
                </a:lnTo>
                <a:lnTo>
                  <a:pt x="1495" y="10545"/>
                </a:lnTo>
                <a:lnTo>
                  <a:pt x="2160" y="10545"/>
                </a:lnTo>
                <a:lnTo>
                  <a:pt x="4985" y="10545"/>
                </a:lnTo>
                <a:lnTo>
                  <a:pt x="5982" y="10545"/>
                </a:lnTo>
                <a:lnTo>
                  <a:pt x="1495" y="10545"/>
                </a:lnTo>
                <a:lnTo>
                  <a:pt x="1495" y="11565"/>
                </a:lnTo>
                <a:lnTo>
                  <a:pt x="2160" y="11565"/>
                </a:lnTo>
                <a:lnTo>
                  <a:pt x="4985" y="11565"/>
                </a:lnTo>
                <a:lnTo>
                  <a:pt x="5982" y="11565"/>
                </a:lnTo>
                <a:lnTo>
                  <a:pt x="1495" y="11565"/>
                </a:lnTo>
                <a:lnTo>
                  <a:pt x="1495" y="12586"/>
                </a:lnTo>
                <a:lnTo>
                  <a:pt x="2160" y="12586"/>
                </a:lnTo>
                <a:lnTo>
                  <a:pt x="4985" y="12586"/>
                </a:lnTo>
                <a:lnTo>
                  <a:pt x="5982" y="12586"/>
                </a:lnTo>
                <a:lnTo>
                  <a:pt x="1495" y="12586"/>
                </a:lnTo>
                <a:lnTo>
                  <a:pt x="1495" y="13606"/>
                </a:lnTo>
                <a:lnTo>
                  <a:pt x="2160" y="13606"/>
                </a:lnTo>
                <a:lnTo>
                  <a:pt x="4985" y="13606"/>
                </a:lnTo>
                <a:lnTo>
                  <a:pt x="5982" y="13606"/>
                </a:lnTo>
                <a:lnTo>
                  <a:pt x="1495" y="13606"/>
                </a:lnTo>
                <a:lnTo>
                  <a:pt x="1495" y="14627"/>
                </a:lnTo>
                <a:lnTo>
                  <a:pt x="2160" y="14627"/>
                </a:lnTo>
                <a:lnTo>
                  <a:pt x="4985" y="14627"/>
                </a:lnTo>
                <a:lnTo>
                  <a:pt x="5982" y="14627"/>
                </a:lnTo>
                <a:lnTo>
                  <a:pt x="1495" y="14627"/>
                </a:lnTo>
                <a:lnTo>
                  <a:pt x="1495" y="15647"/>
                </a:lnTo>
                <a:lnTo>
                  <a:pt x="2160" y="15647"/>
                </a:lnTo>
                <a:lnTo>
                  <a:pt x="4985" y="15647"/>
                </a:lnTo>
                <a:lnTo>
                  <a:pt x="5982" y="15647"/>
                </a:lnTo>
                <a:lnTo>
                  <a:pt x="1495" y="15647"/>
                </a:lnTo>
                <a:lnTo>
                  <a:pt x="1495" y="16668"/>
                </a:lnTo>
                <a:lnTo>
                  <a:pt x="2160" y="16668"/>
                </a:lnTo>
                <a:lnTo>
                  <a:pt x="4985" y="16668"/>
                </a:lnTo>
                <a:lnTo>
                  <a:pt x="5982" y="16668"/>
                </a:lnTo>
                <a:lnTo>
                  <a:pt x="1495" y="16668"/>
                </a:lnTo>
                <a:lnTo>
                  <a:pt x="1495" y="17688"/>
                </a:lnTo>
                <a:lnTo>
                  <a:pt x="2160" y="17688"/>
                </a:lnTo>
                <a:lnTo>
                  <a:pt x="4985" y="17688"/>
                </a:lnTo>
                <a:lnTo>
                  <a:pt x="5982" y="17688"/>
                </a:lnTo>
                <a:lnTo>
                  <a:pt x="1495" y="17688"/>
                </a:lnTo>
                <a:moveTo>
                  <a:pt x="1994" y="19729"/>
                </a:moveTo>
                <a:lnTo>
                  <a:pt x="1994" y="20069"/>
                </a:lnTo>
                <a:lnTo>
                  <a:pt x="1994" y="21260"/>
                </a:lnTo>
                <a:lnTo>
                  <a:pt x="1994" y="21600"/>
                </a:lnTo>
                <a:lnTo>
                  <a:pt x="1994" y="19729"/>
                </a:lnTo>
                <a:lnTo>
                  <a:pt x="2658" y="19729"/>
                </a:lnTo>
                <a:lnTo>
                  <a:pt x="2658" y="20069"/>
                </a:lnTo>
                <a:lnTo>
                  <a:pt x="2658" y="21260"/>
                </a:lnTo>
                <a:lnTo>
                  <a:pt x="2658" y="21600"/>
                </a:lnTo>
                <a:lnTo>
                  <a:pt x="2658" y="19729"/>
                </a:lnTo>
                <a:lnTo>
                  <a:pt x="3489" y="19729"/>
                </a:lnTo>
                <a:lnTo>
                  <a:pt x="3489" y="20069"/>
                </a:lnTo>
                <a:lnTo>
                  <a:pt x="3489" y="21260"/>
                </a:lnTo>
                <a:lnTo>
                  <a:pt x="3489" y="21600"/>
                </a:lnTo>
                <a:lnTo>
                  <a:pt x="3489" y="19729"/>
                </a:lnTo>
                <a:lnTo>
                  <a:pt x="4320" y="19729"/>
                </a:lnTo>
                <a:lnTo>
                  <a:pt x="4320" y="20069"/>
                </a:lnTo>
                <a:lnTo>
                  <a:pt x="4320" y="21260"/>
                </a:lnTo>
                <a:lnTo>
                  <a:pt x="4320" y="21600"/>
                </a:lnTo>
                <a:lnTo>
                  <a:pt x="4320" y="19729"/>
                </a:lnTo>
                <a:lnTo>
                  <a:pt x="5151" y="19729"/>
                </a:lnTo>
                <a:lnTo>
                  <a:pt x="5151" y="20069"/>
                </a:lnTo>
                <a:lnTo>
                  <a:pt x="5151" y="21260"/>
                </a:lnTo>
                <a:lnTo>
                  <a:pt x="5151" y="21600"/>
                </a:lnTo>
                <a:lnTo>
                  <a:pt x="5151" y="19729"/>
                </a:lnTo>
                <a:lnTo>
                  <a:pt x="5982" y="19729"/>
                </a:lnTo>
                <a:lnTo>
                  <a:pt x="5982" y="20069"/>
                </a:lnTo>
                <a:lnTo>
                  <a:pt x="5982" y="21260"/>
                </a:lnTo>
                <a:lnTo>
                  <a:pt x="5982" y="21600"/>
                </a:lnTo>
                <a:lnTo>
                  <a:pt x="5982" y="19729"/>
                </a:lnTo>
                <a:lnTo>
                  <a:pt x="6812" y="19729"/>
                </a:lnTo>
                <a:lnTo>
                  <a:pt x="6812" y="20069"/>
                </a:lnTo>
                <a:lnTo>
                  <a:pt x="6812" y="21260"/>
                </a:lnTo>
                <a:lnTo>
                  <a:pt x="6812" y="21600"/>
                </a:lnTo>
                <a:lnTo>
                  <a:pt x="6812" y="19729"/>
                </a:lnTo>
                <a:lnTo>
                  <a:pt x="7643" y="19729"/>
                </a:lnTo>
                <a:lnTo>
                  <a:pt x="7643" y="20069"/>
                </a:lnTo>
                <a:lnTo>
                  <a:pt x="7643" y="21260"/>
                </a:lnTo>
                <a:lnTo>
                  <a:pt x="7643" y="21600"/>
                </a:lnTo>
                <a:lnTo>
                  <a:pt x="7643" y="19729"/>
                </a:lnTo>
                <a:lnTo>
                  <a:pt x="8474" y="19729"/>
                </a:lnTo>
                <a:lnTo>
                  <a:pt x="8474" y="20069"/>
                </a:lnTo>
                <a:lnTo>
                  <a:pt x="8474" y="21260"/>
                </a:lnTo>
                <a:lnTo>
                  <a:pt x="8474" y="21600"/>
                </a:lnTo>
                <a:lnTo>
                  <a:pt x="8474" y="19729"/>
                </a:lnTo>
                <a:lnTo>
                  <a:pt x="9305" y="19729"/>
                </a:lnTo>
                <a:lnTo>
                  <a:pt x="9305" y="20069"/>
                </a:lnTo>
                <a:lnTo>
                  <a:pt x="9305" y="21260"/>
                </a:lnTo>
                <a:lnTo>
                  <a:pt x="9305" y="21600"/>
                </a:lnTo>
                <a:lnTo>
                  <a:pt x="9305" y="19729"/>
                </a:lnTo>
                <a:lnTo>
                  <a:pt x="10135" y="19729"/>
                </a:lnTo>
                <a:lnTo>
                  <a:pt x="10135" y="20069"/>
                </a:lnTo>
                <a:lnTo>
                  <a:pt x="10135" y="21260"/>
                </a:lnTo>
                <a:lnTo>
                  <a:pt x="10135" y="21600"/>
                </a:lnTo>
                <a:lnTo>
                  <a:pt x="10135" y="19729"/>
                </a:lnTo>
                <a:lnTo>
                  <a:pt x="10966" y="19729"/>
                </a:lnTo>
                <a:lnTo>
                  <a:pt x="10966" y="20069"/>
                </a:lnTo>
                <a:lnTo>
                  <a:pt x="10966" y="21260"/>
                </a:lnTo>
                <a:lnTo>
                  <a:pt x="10966" y="21600"/>
                </a:lnTo>
                <a:lnTo>
                  <a:pt x="10966" y="19729"/>
                </a:lnTo>
                <a:lnTo>
                  <a:pt x="11797" y="19729"/>
                </a:lnTo>
                <a:lnTo>
                  <a:pt x="11797" y="20069"/>
                </a:lnTo>
                <a:lnTo>
                  <a:pt x="11797" y="21260"/>
                </a:lnTo>
                <a:lnTo>
                  <a:pt x="11797" y="21600"/>
                </a:lnTo>
                <a:lnTo>
                  <a:pt x="11797" y="19729"/>
                </a:lnTo>
                <a:lnTo>
                  <a:pt x="12462" y="19729"/>
                </a:lnTo>
                <a:lnTo>
                  <a:pt x="12462" y="20069"/>
                </a:lnTo>
                <a:lnTo>
                  <a:pt x="12462" y="21260"/>
                </a:lnTo>
                <a:lnTo>
                  <a:pt x="12462" y="21600"/>
                </a:lnTo>
                <a:lnTo>
                  <a:pt x="12462" y="19729"/>
                </a:lnTo>
                <a:lnTo>
                  <a:pt x="13292" y="19729"/>
                </a:lnTo>
                <a:lnTo>
                  <a:pt x="13292" y="20069"/>
                </a:lnTo>
                <a:lnTo>
                  <a:pt x="13292" y="21260"/>
                </a:lnTo>
                <a:lnTo>
                  <a:pt x="13292" y="21600"/>
                </a:lnTo>
                <a:lnTo>
                  <a:pt x="13292" y="19729"/>
                </a:lnTo>
                <a:lnTo>
                  <a:pt x="14123" y="19729"/>
                </a:lnTo>
                <a:lnTo>
                  <a:pt x="14123" y="20069"/>
                </a:lnTo>
                <a:lnTo>
                  <a:pt x="14123" y="21260"/>
                </a:lnTo>
                <a:lnTo>
                  <a:pt x="14123" y="21600"/>
                </a:lnTo>
                <a:lnTo>
                  <a:pt x="14123" y="19729"/>
                </a:lnTo>
                <a:lnTo>
                  <a:pt x="14954" y="19729"/>
                </a:lnTo>
                <a:lnTo>
                  <a:pt x="14954" y="20069"/>
                </a:lnTo>
                <a:lnTo>
                  <a:pt x="14954" y="21260"/>
                </a:lnTo>
                <a:lnTo>
                  <a:pt x="14954" y="21600"/>
                </a:lnTo>
                <a:lnTo>
                  <a:pt x="14954" y="19729"/>
                </a:lnTo>
                <a:lnTo>
                  <a:pt x="15785" y="19729"/>
                </a:lnTo>
                <a:lnTo>
                  <a:pt x="15785" y="20069"/>
                </a:lnTo>
                <a:lnTo>
                  <a:pt x="15785" y="21260"/>
                </a:lnTo>
                <a:lnTo>
                  <a:pt x="15785" y="21600"/>
                </a:lnTo>
                <a:lnTo>
                  <a:pt x="15785" y="19729"/>
                </a:lnTo>
                <a:lnTo>
                  <a:pt x="16615" y="19729"/>
                </a:lnTo>
                <a:lnTo>
                  <a:pt x="16615" y="20069"/>
                </a:lnTo>
                <a:lnTo>
                  <a:pt x="16615" y="21260"/>
                </a:lnTo>
                <a:lnTo>
                  <a:pt x="16615" y="21600"/>
                </a:lnTo>
                <a:lnTo>
                  <a:pt x="16615" y="19729"/>
                </a:lnTo>
                <a:lnTo>
                  <a:pt x="17446" y="19729"/>
                </a:lnTo>
                <a:lnTo>
                  <a:pt x="17446" y="20069"/>
                </a:lnTo>
                <a:lnTo>
                  <a:pt x="17446" y="21260"/>
                </a:lnTo>
                <a:lnTo>
                  <a:pt x="17446" y="21600"/>
                </a:lnTo>
                <a:lnTo>
                  <a:pt x="17446" y="19729"/>
                </a:lnTo>
                <a:lnTo>
                  <a:pt x="18277" y="19729"/>
                </a:lnTo>
                <a:lnTo>
                  <a:pt x="18277" y="20069"/>
                </a:lnTo>
                <a:lnTo>
                  <a:pt x="18277" y="21260"/>
                </a:lnTo>
                <a:lnTo>
                  <a:pt x="18277" y="21600"/>
                </a:lnTo>
                <a:lnTo>
                  <a:pt x="18277" y="19729"/>
                </a:lnTo>
                <a:lnTo>
                  <a:pt x="19108" y="19729"/>
                </a:lnTo>
                <a:lnTo>
                  <a:pt x="19108" y="20069"/>
                </a:lnTo>
                <a:lnTo>
                  <a:pt x="19108" y="21260"/>
                </a:lnTo>
                <a:lnTo>
                  <a:pt x="19108" y="21600"/>
                </a:lnTo>
                <a:lnTo>
                  <a:pt x="19108" y="19729"/>
                </a:lnTo>
                <a:lnTo>
                  <a:pt x="19938" y="19729"/>
                </a:lnTo>
                <a:lnTo>
                  <a:pt x="19938" y="20069"/>
                </a:lnTo>
                <a:lnTo>
                  <a:pt x="19938" y="21260"/>
                </a:lnTo>
                <a:lnTo>
                  <a:pt x="19938" y="21600"/>
                </a:lnTo>
                <a:lnTo>
                  <a:pt x="19938" y="19729"/>
                </a:lnTo>
                <a:moveTo>
                  <a:pt x="1495" y="1531"/>
                </a:moveTo>
                <a:lnTo>
                  <a:pt x="5982" y="1531"/>
                </a:lnTo>
                <a:lnTo>
                  <a:pt x="5982" y="18539"/>
                </a:lnTo>
                <a:lnTo>
                  <a:pt x="1495" y="18539"/>
                </a:lnTo>
                <a:lnTo>
                  <a:pt x="1495" y="1531"/>
                </a:lnTo>
                <a:moveTo>
                  <a:pt x="7311" y="1531"/>
                </a:moveTo>
                <a:lnTo>
                  <a:pt x="7975" y="1531"/>
                </a:lnTo>
                <a:lnTo>
                  <a:pt x="7975" y="8334"/>
                </a:lnTo>
                <a:lnTo>
                  <a:pt x="7311" y="8334"/>
                </a:lnTo>
                <a:lnTo>
                  <a:pt x="7311" y="1531"/>
                </a:lnTo>
                <a:moveTo>
                  <a:pt x="7145" y="9865"/>
                </a:moveTo>
                <a:lnTo>
                  <a:pt x="8142" y="9865"/>
                </a:lnTo>
                <a:lnTo>
                  <a:pt x="8142" y="10715"/>
                </a:lnTo>
                <a:lnTo>
                  <a:pt x="7145" y="10715"/>
                </a:lnTo>
                <a:lnTo>
                  <a:pt x="7145" y="9865"/>
                </a:lnTo>
                <a:moveTo>
                  <a:pt x="8972" y="1531"/>
                </a:moveTo>
                <a:lnTo>
                  <a:pt x="12462" y="1531"/>
                </a:lnTo>
                <a:lnTo>
                  <a:pt x="12462" y="5443"/>
                </a:lnTo>
                <a:lnTo>
                  <a:pt x="8972" y="5443"/>
                </a:lnTo>
                <a:lnTo>
                  <a:pt x="8972" y="1531"/>
                </a:lnTo>
                <a:moveTo>
                  <a:pt x="13625" y="1531"/>
                </a:moveTo>
                <a:lnTo>
                  <a:pt x="20271" y="1531"/>
                </a:lnTo>
                <a:lnTo>
                  <a:pt x="20271" y="5443"/>
                </a:lnTo>
                <a:lnTo>
                  <a:pt x="13625" y="5443"/>
                </a:lnTo>
                <a:lnTo>
                  <a:pt x="13625" y="1531"/>
                </a:lnTo>
                <a:moveTo>
                  <a:pt x="18609" y="6463"/>
                </a:moveTo>
                <a:lnTo>
                  <a:pt x="20437" y="6463"/>
                </a:lnTo>
                <a:lnTo>
                  <a:pt x="20437" y="10885"/>
                </a:lnTo>
                <a:lnTo>
                  <a:pt x="18609" y="10885"/>
                </a:lnTo>
                <a:lnTo>
                  <a:pt x="18609" y="6463"/>
                </a:lnTo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Web hosting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 hosting allows anybody to rent a server configured to run web sites.</a:t>
            </a:r>
          </a:p>
          <a:p>
            <a:r>
              <a:rPr lang="en-US" dirty="0" smtClean="0"/>
              <a:t>Different types of web hosting available</a:t>
            </a:r>
          </a:p>
          <a:p>
            <a:pPr lvl="1"/>
            <a:r>
              <a:rPr lang="en-US" dirty="0" smtClean="0"/>
              <a:t>Shared hosting</a:t>
            </a:r>
          </a:p>
          <a:p>
            <a:pPr lvl="1"/>
            <a:r>
              <a:rPr lang="en-US" dirty="0" smtClean="0"/>
              <a:t>Dedicated hosting</a:t>
            </a:r>
          </a:p>
          <a:p>
            <a:pPr lvl="1"/>
            <a:r>
              <a:rPr lang="en-US" dirty="0" smtClean="0"/>
              <a:t>Cloud hosting	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Introduction to Internet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" y="990601"/>
            <a:ext cx="11785600" cy="1646311"/>
          </a:xfrm>
        </p:spPr>
        <p:txBody>
          <a:bodyPr/>
          <a:lstStyle/>
          <a:p>
            <a:r>
              <a:rPr lang="en-US" dirty="0" smtClean="0"/>
              <a:t>Computer network (network of networks)</a:t>
            </a:r>
          </a:p>
          <a:p>
            <a:r>
              <a:rPr lang="en-US" dirty="0" smtClean="0"/>
              <a:t>Machines and networks using different technologies</a:t>
            </a:r>
          </a:p>
          <a:p>
            <a:r>
              <a:rPr lang="en-US" dirty="0" smtClean="0"/>
              <a:t>TCP/IP as communication protocol </a:t>
            </a:r>
            <a:endParaRPr lang="en-IN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44072" y="2132856"/>
            <a:ext cx="5280670" cy="414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35360" y="3284984"/>
            <a:ext cx="648072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Hosts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• Any computer connected to Internet</a:t>
            </a:r>
            <a:br>
              <a:rPr lang="en-US" sz="2800" dirty="0" smtClean="0"/>
            </a:br>
            <a:r>
              <a:rPr lang="en-US" sz="2800" dirty="0" smtClean="0"/>
              <a:t>• Capable of executing user final tasks</a:t>
            </a:r>
            <a:br>
              <a:rPr lang="en-US" sz="2800" dirty="0" smtClean="0"/>
            </a:br>
            <a:r>
              <a:rPr lang="en-US" sz="2800" dirty="0" smtClean="0"/>
              <a:t>• 2 points of view</a:t>
            </a:r>
            <a:br>
              <a:rPr lang="en-US" sz="2800" dirty="0" smtClean="0"/>
            </a:br>
            <a:r>
              <a:rPr lang="en-US" sz="2800" dirty="0" smtClean="0"/>
              <a:t>	- </a:t>
            </a:r>
            <a:r>
              <a:rPr lang="en-US" sz="2400" dirty="0" smtClean="0">
                <a:solidFill>
                  <a:srgbClr val="C00000"/>
                </a:solidFill>
              </a:rPr>
              <a:t>locale</a:t>
            </a:r>
            <a:r>
              <a:rPr lang="en-US" sz="2400" dirty="0" smtClean="0">
                <a:solidFill>
                  <a:srgbClr val="0070C0"/>
                </a:solidFill>
              </a:rPr>
              <a:t>: executes user programs</a:t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	- </a:t>
            </a:r>
            <a:r>
              <a:rPr lang="en-US" sz="2400" dirty="0" smtClean="0">
                <a:solidFill>
                  <a:srgbClr val="C00000"/>
                </a:solidFill>
              </a:rPr>
              <a:t>remote</a:t>
            </a:r>
            <a:r>
              <a:rPr lang="en-US" sz="2400" dirty="0" smtClean="0">
                <a:solidFill>
                  <a:srgbClr val="0070C0"/>
                </a:solidFill>
              </a:rPr>
              <a:t>: provides services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Media Types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Modern web sites contain different types of media</a:t>
            </a:r>
          </a:p>
          <a:p>
            <a:pPr lvl="1"/>
            <a:r>
              <a:rPr lang="en-US" dirty="0" smtClean="0"/>
              <a:t>Images, text, audio, video, animation files etc.</a:t>
            </a:r>
          </a:p>
          <a:p>
            <a:r>
              <a:rPr lang="en-US" dirty="0" smtClean="0"/>
              <a:t>This is called multimedia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Multimedia type - Text</a:t>
            </a:r>
            <a:endParaRPr lang="en-US" b="1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Virtually all websites contain text in the form of paragraphs, sentences, words and characters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31504" y="2564904"/>
            <a:ext cx="8648700" cy="335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Multimedia type- Graphics</a:t>
            </a:r>
            <a:endParaRPr lang="en-US" b="1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Graphics including photographs, drawings, logos are often used for information and/or to help with understanding.</a:t>
            </a:r>
          </a:p>
          <a:p>
            <a:r>
              <a:rPr lang="en-IN" dirty="0" smtClean="0"/>
              <a:t>“A picture tells a thousand words”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868" y="2924944"/>
            <a:ext cx="7048500" cy="3187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Multimedia type- Sound &amp; Video</a:t>
            </a:r>
            <a:endParaRPr lang="en-US" b="1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dirty="0" smtClean="0"/>
              <a:t>Sounds can be used to improve a user’s experience of the website.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dirty="0"/>
              <a:t>Videos can also be used to improve a user’s experience of the website</a:t>
            </a:r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9496" y="2911797"/>
            <a:ext cx="2466975" cy="2057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25062" y="3068960"/>
            <a:ext cx="2505075" cy="1743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Hyperlinks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hyperlink is a point on a page that when clicked will take user to a different location.</a:t>
            </a:r>
          </a:p>
          <a:p>
            <a:r>
              <a:rPr lang="en-US" dirty="0" smtClean="0"/>
              <a:t>Using hyperlinks pages on a web site gets linked together and users can navigate to pages within a web site.</a:t>
            </a:r>
          </a:p>
          <a:p>
            <a:r>
              <a:rPr lang="en-US" dirty="0" smtClean="0"/>
              <a:t>Using hyperlinks different web sites too can be linked.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Internet Protocols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There are various types of protocols that support a major role in communicating with different devices across the network.</a:t>
            </a:r>
          </a:p>
          <a:p>
            <a:pPr lvl="1"/>
            <a:r>
              <a:rPr lang="en-US" dirty="0" smtClean="0"/>
              <a:t>Transmission Control Protocol (TCP)</a:t>
            </a:r>
          </a:p>
          <a:p>
            <a:pPr lvl="1"/>
            <a:r>
              <a:rPr lang="en-US" dirty="0" smtClean="0"/>
              <a:t>Internet Protocol (IP)</a:t>
            </a:r>
          </a:p>
          <a:p>
            <a:pPr lvl="1"/>
            <a:r>
              <a:rPr lang="en-US" dirty="0" smtClean="0"/>
              <a:t>User Datagram Protocol (UDP)</a:t>
            </a:r>
          </a:p>
          <a:p>
            <a:pPr lvl="1"/>
            <a:r>
              <a:rPr lang="en-US" dirty="0" smtClean="0"/>
              <a:t>Post office Protocol (POP)</a:t>
            </a:r>
          </a:p>
          <a:p>
            <a:pPr lvl="1"/>
            <a:r>
              <a:rPr lang="en-US" dirty="0" smtClean="0"/>
              <a:t>Simple mail transport Protocol (SMTP)</a:t>
            </a:r>
          </a:p>
          <a:p>
            <a:pPr lvl="1"/>
            <a:r>
              <a:rPr lang="en-US" dirty="0" smtClean="0"/>
              <a:t>File Transfer Protocol (FTP)</a:t>
            </a:r>
          </a:p>
          <a:p>
            <a:pPr lvl="1"/>
            <a:r>
              <a:rPr lang="en-US" dirty="0" smtClean="0"/>
              <a:t>Hyper Text Transfer Protocol (HTTP)</a:t>
            </a:r>
          </a:p>
          <a:p>
            <a:pPr lvl="1"/>
            <a:r>
              <a:rPr lang="en-US" dirty="0" smtClean="0"/>
              <a:t>Hyper Text Transfer Protocol Secure (HTTPS)</a:t>
            </a:r>
          </a:p>
          <a:p>
            <a:pPr lvl="1"/>
            <a:r>
              <a:rPr lang="en-US" dirty="0" smtClean="0"/>
              <a:t>Telnet</a:t>
            </a:r>
          </a:p>
          <a:p>
            <a:pPr lvl="1"/>
            <a:r>
              <a:rPr lang="en-US" dirty="0" smtClean="0"/>
              <a:t>Gopher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C00000"/>
                </a:solidFill>
              </a:rPr>
              <a:t>Web Standards</a:t>
            </a:r>
            <a:br>
              <a:rPr lang="en-US" dirty="0" smtClean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 standards are blueprints / building blocks of a consistent and harmonious digitally connected world. </a:t>
            </a:r>
          </a:p>
          <a:p>
            <a:r>
              <a:rPr lang="en-US" dirty="0" smtClean="0"/>
              <a:t>They are implemented in </a:t>
            </a:r>
          </a:p>
          <a:p>
            <a:pPr lvl="1"/>
            <a:r>
              <a:rPr lang="en-US" sz="2800" dirty="0" smtClean="0"/>
              <a:t>browsers, blogs, search engines, and other software that power our experience on the web</a:t>
            </a:r>
          </a:p>
          <a:p>
            <a:r>
              <a:rPr lang="en-US" b="1" dirty="0" smtClean="0"/>
              <a:t>Why W3C web standards?</a:t>
            </a:r>
          </a:p>
          <a:p>
            <a:pPr lvl="1"/>
            <a:r>
              <a:rPr lang="en-US" sz="2800" dirty="0" smtClean="0"/>
              <a:t>to maximize consensus, ensure quality, interoperability, security, privacy, web accessibility, and internationalization.</a:t>
            </a:r>
          </a:p>
          <a:p>
            <a:pPr lvl="1"/>
            <a:r>
              <a:rPr lang="en-US" sz="2800" dirty="0" smtClean="0"/>
              <a:t>W3C's proven web standards process to make the web work, for everyone.		</a:t>
            </a:r>
            <a:r>
              <a:rPr lang="en-US" sz="2800" dirty="0" smtClean="0">
                <a:hlinkClick r:id="rId2"/>
              </a:rPr>
              <a:t>https://www.w3.org/standards/</a:t>
            </a:r>
            <a:endParaRPr lang="en-US" sz="2800" dirty="0" smtClean="0"/>
          </a:p>
          <a:p>
            <a:pPr lvl="1"/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Web Applications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Static </a:t>
            </a:r>
          </a:p>
          <a:p>
            <a:pPr lvl="1"/>
            <a:r>
              <a:rPr lang="en-US" sz="2000" dirty="0" smtClean="0"/>
              <a:t>Serve fixed content</a:t>
            </a:r>
          </a:p>
          <a:p>
            <a:pPr lvl="1"/>
            <a:r>
              <a:rPr lang="en-US" sz="2000" dirty="0" smtClean="0"/>
              <a:t>Content doesn’t change based on user interaction</a:t>
            </a:r>
          </a:p>
          <a:p>
            <a:pPr lvl="1"/>
            <a:r>
              <a:rPr lang="en-US" sz="2000" dirty="0" smtClean="0"/>
              <a:t>Simple HTML and CSS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Examples: Personal blogs, portfolio websites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Dynamic</a:t>
            </a:r>
          </a:p>
          <a:p>
            <a:pPr lvl="1"/>
            <a:r>
              <a:rPr lang="en-US" sz="2400" dirty="0" smtClean="0"/>
              <a:t>Content changes based on user interaction</a:t>
            </a:r>
          </a:p>
          <a:p>
            <a:pPr lvl="1"/>
            <a:r>
              <a:rPr lang="en-US" sz="2400" dirty="0" smtClean="0"/>
              <a:t>Use server-side scripting languages (e.g., PHP, ASP.NET)</a:t>
            </a:r>
          </a:p>
          <a:p>
            <a:pPr lvl="1"/>
            <a:r>
              <a:rPr lang="en-US" sz="2400" dirty="0" smtClean="0"/>
              <a:t>Interactive and functional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Examples: Social media platforms, e-commerce sites</a:t>
            </a:r>
            <a:br>
              <a:rPr lang="en-US" sz="2400" dirty="0" smtClean="0">
                <a:solidFill>
                  <a:srgbClr val="FF0000"/>
                </a:solidFill>
              </a:rPr>
            </a:b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Web Applications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E-commerce Web Applications</a:t>
            </a:r>
          </a:p>
          <a:p>
            <a:pPr lvl="1"/>
            <a:r>
              <a:rPr lang="en-US" sz="2400" dirty="0" smtClean="0"/>
              <a:t>Enable online transactions</a:t>
            </a:r>
          </a:p>
          <a:p>
            <a:pPr lvl="1"/>
            <a:r>
              <a:rPr lang="en-US" sz="2400" dirty="0" smtClean="0"/>
              <a:t>Integrate payment gateways</a:t>
            </a:r>
          </a:p>
          <a:p>
            <a:pPr lvl="1"/>
            <a:r>
              <a:rPr lang="en-US" sz="2400" dirty="0" smtClean="0"/>
              <a:t>Manage inventory and customer data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Examples: Amazon, eBay</a:t>
            </a:r>
          </a:p>
          <a:p>
            <a:r>
              <a:rPr lang="en-US" sz="2400" dirty="0" smtClean="0"/>
              <a:t>Portal Web Applications</a:t>
            </a:r>
          </a:p>
          <a:p>
            <a:pPr lvl="1"/>
            <a:r>
              <a:rPr lang="en-US" sz="2400" dirty="0" smtClean="0"/>
              <a:t>Provide a gateway to various services</a:t>
            </a:r>
          </a:p>
          <a:p>
            <a:pPr lvl="1"/>
            <a:r>
              <a:rPr lang="en-US" sz="2400" dirty="0" smtClean="0"/>
              <a:t>Aggregate content from different sources</a:t>
            </a:r>
          </a:p>
          <a:p>
            <a:pPr lvl="1"/>
            <a:r>
              <a:rPr lang="en-US" sz="2400" dirty="0" smtClean="0"/>
              <a:t>Customizable user interfaces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Examples: Yahoo, MSN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Web Applications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300" dirty="0" smtClean="0"/>
              <a:t>Content Management Systems (CMS)</a:t>
            </a:r>
          </a:p>
          <a:p>
            <a:pPr lvl="1"/>
            <a:r>
              <a:rPr lang="en-US" sz="2300" dirty="0" smtClean="0"/>
              <a:t>Allow creation and management of digital content</a:t>
            </a:r>
          </a:p>
          <a:p>
            <a:pPr lvl="1"/>
            <a:r>
              <a:rPr lang="en-US" sz="2300" dirty="0" smtClean="0"/>
              <a:t>User-friendly interfaces</a:t>
            </a:r>
          </a:p>
          <a:p>
            <a:pPr lvl="1"/>
            <a:r>
              <a:rPr lang="en-US" sz="2300" dirty="0" smtClean="0">
                <a:solidFill>
                  <a:srgbClr val="FF0000"/>
                </a:solidFill>
              </a:rPr>
              <a:t>Examples: </a:t>
            </a:r>
            <a:r>
              <a:rPr lang="en-US" sz="2300" dirty="0" err="1" smtClean="0">
                <a:solidFill>
                  <a:srgbClr val="FF0000"/>
                </a:solidFill>
              </a:rPr>
              <a:t>WordPress</a:t>
            </a:r>
            <a:r>
              <a:rPr lang="en-US" sz="2300" dirty="0" smtClean="0">
                <a:solidFill>
                  <a:srgbClr val="FF0000"/>
                </a:solidFill>
              </a:rPr>
              <a:t>, </a:t>
            </a:r>
            <a:r>
              <a:rPr lang="en-US" sz="2300" dirty="0" err="1" smtClean="0">
                <a:solidFill>
                  <a:srgbClr val="FF0000"/>
                </a:solidFill>
              </a:rPr>
              <a:t>Joomla</a:t>
            </a:r>
            <a:endParaRPr lang="en-US" sz="2300" dirty="0" smtClean="0">
              <a:solidFill>
                <a:srgbClr val="FF0000"/>
              </a:solidFill>
            </a:endParaRPr>
          </a:p>
          <a:p>
            <a:r>
              <a:rPr lang="en-US" sz="2300" dirty="0" smtClean="0"/>
              <a:t>Progressive Web Applications (PWA)</a:t>
            </a:r>
          </a:p>
          <a:p>
            <a:pPr lvl="1"/>
            <a:r>
              <a:rPr lang="en-US" sz="2200" dirty="0" smtClean="0"/>
              <a:t>Combine features of native apps and web apps</a:t>
            </a:r>
          </a:p>
          <a:p>
            <a:pPr lvl="1"/>
            <a:r>
              <a:rPr lang="en-US" sz="2200" dirty="0" smtClean="0"/>
              <a:t>Work offline and load quickly</a:t>
            </a:r>
          </a:p>
          <a:p>
            <a:pPr lvl="1"/>
            <a:r>
              <a:rPr lang="en-US" sz="2200" dirty="0" smtClean="0">
                <a:solidFill>
                  <a:srgbClr val="FF0000"/>
                </a:solidFill>
              </a:rPr>
              <a:t>Examples: Twitter </a:t>
            </a:r>
            <a:r>
              <a:rPr lang="en-US" sz="2200" dirty="0" err="1" smtClean="0">
                <a:solidFill>
                  <a:srgbClr val="FF0000"/>
                </a:solidFill>
              </a:rPr>
              <a:t>Lite</a:t>
            </a:r>
            <a:r>
              <a:rPr lang="en-US" sz="2200" dirty="0" smtClean="0">
                <a:solidFill>
                  <a:srgbClr val="FF0000"/>
                </a:solidFill>
              </a:rPr>
              <a:t>, </a:t>
            </a:r>
            <a:r>
              <a:rPr lang="en-US" sz="2200" dirty="0" err="1" smtClean="0">
                <a:solidFill>
                  <a:srgbClr val="FF0000"/>
                </a:solidFill>
              </a:rPr>
              <a:t>Pinterest</a:t>
            </a:r>
            <a:endParaRPr lang="en-US" sz="2200" dirty="0" smtClean="0">
              <a:solidFill>
                <a:srgbClr val="FF0000"/>
              </a:solidFill>
            </a:endParaRPr>
          </a:p>
          <a:p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smtClean="0"/>
              <a:t/>
            </a:r>
            <a:br>
              <a:rPr lang="en-US" sz="2300" dirty="0" smtClean="0"/>
            </a:br>
            <a:endParaRPr lang="en-US" sz="23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Network</a:t>
            </a:r>
            <a:endParaRPr lang="en-US" sz="54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dirty="0" smtClean="0"/>
              <a:t>Most people work in a network environment</a:t>
            </a:r>
          </a:p>
          <a:p>
            <a:pPr algn="just" eaLnBrk="1" hangingPunct="1">
              <a:buFontTx/>
              <a:buNone/>
            </a:pPr>
            <a:r>
              <a:rPr lang="en-US" dirty="0" smtClean="0"/>
              <a:t>	A network is a collection of computers connected together with special hardware and software to manage it.</a:t>
            </a:r>
          </a:p>
          <a:p>
            <a:pPr algn="just"/>
            <a:r>
              <a:rPr lang="en-IN" dirty="0" smtClean="0"/>
              <a:t>Types of Network (based on distance)</a:t>
            </a:r>
            <a:endParaRPr lang="en-US" dirty="0" smtClean="0"/>
          </a:p>
          <a:p>
            <a:pPr lvl="1" algn="just"/>
            <a:r>
              <a:rPr lang="en-US" sz="2400" dirty="0" smtClean="0"/>
              <a:t>LAN :  local area network (small area)</a:t>
            </a:r>
          </a:p>
          <a:p>
            <a:pPr lvl="1" algn="just"/>
            <a:r>
              <a:rPr lang="en-US" sz="2400" dirty="0" smtClean="0"/>
              <a:t>WAN : wide area network (long distances)</a:t>
            </a:r>
            <a:endParaRPr lang="en-US" sz="2000" dirty="0" smtClean="0"/>
          </a:p>
          <a:p>
            <a:pPr algn="just" eaLnBrk="1" hangingPunct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Web Applications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300" dirty="0" smtClean="0"/>
              <a:t>Single Page Applications (SPA)</a:t>
            </a:r>
          </a:p>
          <a:p>
            <a:pPr lvl="1"/>
            <a:r>
              <a:rPr lang="en-US" sz="2300" dirty="0" smtClean="0"/>
              <a:t>Load a single HTML page</a:t>
            </a:r>
          </a:p>
          <a:p>
            <a:pPr lvl="1"/>
            <a:r>
              <a:rPr lang="en-US" sz="2300" dirty="0" smtClean="0"/>
              <a:t>Update content dynamically without reloading</a:t>
            </a:r>
          </a:p>
          <a:p>
            <a:pPr lvl="1"/>
            <a:r>
              <a:rPr lang="en-US" sz="2300" dirty="0" smtClean="0"/>
              <a:t>Use JavaScript frameworks (e.g., React, Angular)</a:t>
            </a:r>
          </a:p>
          <a:p>
            <a:pPr lvl="1"/>
            <a:r>
              <a:rPr lang="en-US" sz="2300" dirty="0" smtClean="0">
                <a:solidFill>
                  <a:srgbClr val="FF0000"/>
                </a:solidFill>
              </a:rPr>
              <a:t>Examples: Gmail, Google Maps</a:t>
            </a:r>
          </a:p>
          <a:p>
            <a:r>
              <a:rPr lang="en-US" sz="2300" dirty="0" smtClean="0"/>
              <a:t/>
            </a:r>
            <a:br>
              <a:rPr lang="en-US" sz="2300" dirty="0" smtClean="0"/>
            </a:br>
            <a:endParaRPr lang="en-US" sz="23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Web Applications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Following are few of the characteristics which the web application should have:</a:t>
            </a:r>
            <a:endParaRPr lang="en-US" dirty="0" smtClean="0"/>
          </a:p>
          <a:p>
            <a:pPr lvl="1"/>
            <a:r>
              <a:rPr lang="en-US" dirty="0" smtClean="0"/>
              <a:t>Availability. </a:t>
            </a:r>
          </a:p>
          <a:p>
            <a:pPr lvl="1"/>
            <a:r>
              <a:rPr lang="en-US" dirty="0" smtClean="0"/>
              <a:t>Performance. ...</a:t>
            </a:r>
          </a:p>
          <a:p>
            <a:pPr lvl="1"/>
            <a:r>
              <a:rPr lang="en-US" dirty="0" smtClean="0"/>
              <a:t>Scalability. ...</a:t>
            </a:r>
          </a:p>
          <a:p>
            <a:pPr lvl="1"/>
            <a:r>
              <a:rPr lang="en-US" dirty="0" smtClean="0"/>
              <a:t>Security. ...</a:t>
            </a:r>
          </a:p>
          <a:p>
            <a:pPr lvl="1"/>
            <a:r>
              <a:rPr lang="en-US" dirty="0" smtClean="0"/>
              <a:t>Ease of use.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Tiered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Single Tiered - </a:t>
            </a:r>
            <a:r>
              <a:rPr lang="en-US" sz="1800" dirty="0" smtClean="0"/>
              <a:t>the entire application runs on a single machine or server.</a:t>
            </a:r>
            <a:endParaRPr lang="en-US" sz="2400" dirty="0" smtClean="0"/>
          </a:p>
          <a:p>
            <a:r>
              <a:rPr lang="en-US" sz="2400" dirty="0" smtClean="0"/>
              <a:t>Two Tiered - </a:t>
            </a:r>
            <a:r>
              <a:rPr lang="en-US" sz="1800" dirty="0" smtClean="0"/>
              <a:t>the application is divided into two main tiers: client and server.</a:t>
            </a:r>
            <a:endParaRPr lang="en-US" sz="2400" dirty="0" smtClean="0"/>
          </a:p>
          <a:p>
            <a:r>
              <a:rPr lang="en-US" sz="2400" dirty="0" smtClean="0"/>
              <a:t>Three Tiered - </a:t>
            </a:r>
            <a:r>
              <a:rPr lang="en-US" sz="1800" dirty="0" smtClean="0"/>
              <a:t>adds an additional layer between the client and server tiers, known as the middle or       </a:t>
            </a:r>
          </a:p>
          <a:p>
            <a:pPr>
              <a:buNone/>
            </a:pPr>
            <a:r>
              <a:rPr lang="en-US" sz="1800" dirty="0" smtClean="0"/>
              <a:t>                                      application tier.</a:t>
            </a: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10703" b="9427"/>
          <a:stretch>
            <a:fillRect/>
          </a:stretch>
        </p:blipFill>
        <p:spPr bwMode="auto">
          <a:xfrm>
            <a:off x="407368" y="2564904"/>
            <a:ext cx="11284233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Useful Resources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https://www.w3schools.com/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https://www.w3schools.in/category/html-tutorial/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63352" y="188640"/>
            <a:ext cx="7344816" cy="504056"/>
          </a:xfrm>
        </p:spPr>
        <p:txBody>
          <a:bodyPr/>
          <a:lstStyle/>
          <a:p>
            <a:pPr eaLnBrk="1" hangingPunct="1"/>
            <a:r>
              <a:rPr lang="en-US" sz="2000" b="1" dirty="0" smtClean="0">
                <a:solidFill>
                  <a:srgbClr val="C00000"/>
                </a:solidFill>
              </a:rPr>
              <a:t>From LAN to WAN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 l="16406" t="14561" r="15300" b="67232"/>
          <a:stretch>
            <a:fillRect/>
          </a:stretch>
        </p:blipFill>
        <p:spPr bwMode="auto">
          <a:xfrm>
            <a:off x="1439334" y="1196975"/>
            <a:ext cx="9698567" cy="14541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 l="15300" t="34744" r="14551" b="17513"/>
          <a:stretch>
            <a:fillRect/>
          </a:stretch>
        </p:blipFill>
        <p:spPr bwMode="auto">
          <a:xfrm>
            <a:off x="1727201" y="2889250"/>
            <a:ext cx="9122833" cy="3492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524000" y="2286001"/>
            <a:ext cx="2844800" cy="366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C00000"/>
                </a:solidFill>
              </a:rPr>
              <a:t>(a) Home Network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6197600" y="6019801"/>
            <a:ext cx="4267200" cy="366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C00000"/>
                </a:solidFill>
              </a:rPr>
              <a:t>(b) Local Area Network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200" y="1557338"/>
            <a:ext cx="10972800" cy="3962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930400" y="5791201"/>
            <a:ext cx="4165600" cy="366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C00000"/>
                </a:solidFill>
              </a:rPr>
              <a:t>(c) Wide Area Network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63352" y="188640"/>
            <a:ext cx="7344816" cy="504056"/>
          </a:xfrm>
        </p:spPr>
        <p:txBody>
          <a:bodyPr/>
          <a:lstStyle/>
          <a:p>
            <a:pPr eaLnBrk="1" hangingPunct="1"/>
            <a:r>
              <a:rPr lang="en-US" sz="2000" b="1" dirty="0" smtClean="0">
                <a:solidFill>
                  <a:srgbClr val="C00000"/>
                </a:solidFill>
              </a:rPr>
              <a:t>From LAN to WAN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392" y="1124744"/>
            <a:ext cx="10399711" cy="5237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479376" y="0"/>
            <a:ext cx="31123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Tahoma" pitchFamily="34" charset="0"/>
              </a:rPr>
              <a:t>A Brief History</a:t>
            </a:r>
            <a:endParaRPr lang="en-US" sz="3600" dirty="0">
              <a:solidFill>
                <a:srgbClr val="C00000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360" y="1124744"/>
            <a:ext cx="11571817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479376" y="0"/>
            <a:ext cx="31123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Tahoma" pitchFamily="34" charset="0"/>
              </a:rPr>
              <a:t>A Brief History</a:t>
            </a:r>
            <a:endParaRPr lang="en-US" sz="3600" dirty="0">
              <a:solidFill>
                <a:srgbClr val="C00000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kshop_PPT_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1029</TotalTime>
  <Words>2077</Words>
  <Application>Microsoft Office PowerPoint</Application>
  <PresentationFormat>Custom</PresentationFormat>
  <Paragraphs>360</Paragraphs>
  <Slides>53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Workshop_PPT_Template</vt:lpstr>
      <vt:lpstr>Slide 1</vt:lpstr>
      <vt:lpstr>Syllabus Overview</vt:lpstr>
      <vt:lpstr>Syllabus Overview</vt:lpstr>
      <vt:lpstr>Introduction to Internet</vt:lpstr>
      <vt:lpstr>Network</vt:lpstr>
      <vt:lpstr>From LAN to WAN</vt:lpstr>
      <vt:lpstr>From LAN to WAN</vt:lpstr>
      <vt:lpstr>Slide 8</vt:lpstr>
      <vt:lpstr>Slide 9</vt:lpstr>
      <vt:lpstr>Slide 10</vt:lpstr>
      <vt:lpstr>The Internet connection using ISP</vt:lpstr>
      <vt:lpstr>The Internet connection using ISP</vt:lpstr>
      <vt:lpstr>PoP (a point-of-presence)</vt:lpstr>
      <vt:lpstr>The Internet with ISP</vt:lpstr>
      <vt:lpstr>Internet, Intranet &amp; Extranet</vt:lpstr>
      <vt:lpstr>Major services of Internet</vt:lpstr>
      <vt:lpstr>Connection Types</vt:lpstr>
      <vt:lpstr>Domain Name System (DNS)</vt:lpstr>
      <vt:lpstr>Domain Names</vt:lpstr>
      <vt:lpstr>Domain Name Syntax</vt:lpstr>
      <vt:lpstr>Domain Names</vt:lpstr>
      <vt:lpstr>Slide 22</vt:lpstr>
      <vt:lpstr>Uniform Resource Locators (URL)</vt:lpstr>
      <vt:lpstr>Slide 24</vt:lpstr>
      <vt:lpstr>Slide 25</vt:lpstr>
      <vt:lpstr>World Wide Web (WWW)</vt:lpstr>
      <vt:lpstr>World Wide Web (WWW)</vt:lpstr>
      <vt:lpstr>Web Server</vt:lpstr>
      <vt:lpstr>Match the following</vt:lpstr>
      <vt:lpstr>Web Site versus Web Server</vt:lpstr>
      <vt:lpstr>Web Browsers</vt:lpstr>
      <vt:lpstr>Domain name Vs URL</vt:lpstr>
      <vt:lpstr>Web Browser and Network</vt:lpstr>
      <vt:lpstr>Languages</vt:lpstr>
      <vt:lpstr>Tools</vt:lpstr>
      <vt:lpstr>Editors</vt:lpstr>
      <vt:lpstr>Domain Name Registration</vt:lpstr>
      <vt:lpstr>Registries, Registrars, and Registrants</vt:lpstr>
      <vt:lpstr>Web hosting</vt:lpstr>
      <vt:lpstr>Media Types</vt:lpstr>
      <vt:lpstr>Multimedia type - Text</vt:lpstr>
      <vt:lpstr>Multimedia type- Graphics</vt:lpstr>
      <vt:lpstr>Multimedia type- Sound &amp; Video</vt:lpstr>
      <vt:lpstr>Hyperlinks</vt:lpstr>
      <vt:lpstr>Internet Protocols</vt:lpstr>
      <vt:lpstr>Web Standards </vt:lpstr>
      <vt:lpstr>Categories of Web Applications</vt:lpstr>
      <vt:lpstr>Categories of Web Applications</vt:lpstr>
      <vt:lpstr>Categories of Web Applications</vt:lpstr>
      <vt:lpstr>Categories of Web Applications</vt:lpstr>
      <vt:lpstr>Characteristics of Web Applications</vt:lpstr>
      <vt:lpstr>Tiered Architecture</vt:lpstr>
      <vt:lpstr>Useful Resources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SASTRA</cp:lastModifiedBy>
  <cp:revision>124</cp:revision>
  <dcterms:created xsi:type="dcterms:W3CDTF">2021-08-26T10:17:20Z</dcterms:created>
  <dcterms:modified xsi:type="dcterms:W3CDTF">2024-07-13T05:52:37Z</dcterms:modified>
</cp:coreProperties>
</file>