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slides/slide116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8"/>
  </p:notesMasterIdLst>
  <p:handoutMasterIdLst>
    <p:handoutMasterId r:id="rId119"/>
  </p:handoutMasterIdLst>
  <p:sldIdLst>
    <p:sldId id="440" r:id="rId2"/>
    <p:sldId id="441" r:id="rId3"/>
    <p:sldId id="292" r:id="rId4"/>
    <p:sldId id="442" r:id="rId5"/>
    <p:sldId id="443" r:id="rId6"/>
    <p:sldId id="295" r:id="rId7"/>
    <p:sldId id="297" r:id="rId8"/>
    <p:sldId id="298" r:id="rId9"/>
    <p:sldId id="299" r:id="rId10"/>
    <p:sldId id="303" r:id="rId11"/>
    <p:sldId id="306" r:id="rId12"/>
    <p:sldId id="496" r:id="rId13"/>
    <p:sldId id="436" r:id="rId14"/>
    <p:sldId id="437" r:id="rId15"/>
    <p:sldId id="438" r:id="rId16"/>
    <p:sldId id="439" r:id="rId17"/>
    <p:sldId id="444" r:id="rId18"/>
    <p:sldId id="445" r:id="rId19"/>
    <p:sldId id="446" r:id="rId20"/>
    <p:sldId id="449" r:id="rId21"/>
    <p:sldId id="447" r:id="rId22"/>
    <p:sldId id="448" r:id="rId23"/>
    <p:sldId id="495" r:id="rId24"/>
    <p:sldId id="451" r:id="rId25"/>
    <p:sldId id="452" r:id="rId26"/>
    <p:sldId id="453" r:id="rId27"/>
    <p:sldId id="454" r:id="rId28"/>
    <p:sldId id="507" r:id="rId29"/>
    <p:sldId id="508" r:id="rId30"/>
    <p:sldId id="509" r:id="rId31"/>
    <p:sldId id="510" r:id="rId32"/>
    <p:sldId id="513" r:id="rId33"/>
    <p:sldId id="515" r:id="rId34"/>
    <p:sldId id="455" r:id="rId35"/>
    <p:sldId id="456" r:id="rId36"/>
    <p:sldId id="461" r:id="rId37"/>
    <p:sldId id="506" r:id="rId38"/>
    <p:sldId id="497" r:id="rId39"/>
    <p:sldId id="498" r:id="rId40"/>
    <p:sldId id="499" r:id="rId41"/>
    <p:sldId id="500" r:id="rId42"/>
    <p:sldId id="501" r:id="rId43"/>
    <p:sldId id="503" r:id="rId44"/>
    <p:sldId id="504" r:id="rId45"/>
    <p:sldId id="505" r:id="rId46"/>
    <p:sldId id="516" r:id="rId47"/>
    <p:sldId id="517" r:id="rId48"/>
    <p:sldId id="518" r:id="rId49"/>
    <p:sldId id="519" r:id="rId50"/>
    <p:sldId id="520" r:id="rId51"/>
    <p:sldId id="521" r:id="rId52"/>
    <p:sldId id="522" r:id="rId53"/>
    <p:sldId id="523" r:id="rId54"/>
    <p:sldId id="524" r:id="rId55"/>
    <p:sldId id="525" r:id="rId56"/>
    <p:sldId id="526" r:id="rId57"/>
    <p:sldId id="531" r:id="rId58"/>
    <p:sldId id="470" r:id="rId59"/>
    <p:sldId id="527" r:id="rId60"/>
    <p:sldId id="528" r:id="rId61"/>
    <p:sldId id="471" r:id="rId62"/>
    <p:sldId id="466" r:id="rId63"/>
    <p:sldId id="467" r:id="rId64"/>
    <p:sldId id="468" r:id="rId65"/>
    <p:sldId id="469" r:id="rId66"/>
    <p:sldId id="472" r:id="rId67"/>
    <p:sldId id="473" r:id="rId68"/>
    <p:sldId id="474" r:id="rId69"/>
    <p:sldId id="481" r:id="rId70"/>
    <p:sldId id="475" r:id="rId71"/>
    <p:sldId id="482" r:id="rId72"/>
    <p:sldId id="476" r:id="rId73"/>
    <p:sldId id="477" r:id="rId74"/>
    <p:sldId id="478" r:id="rId75"/>
    <p:sldId id="479" r:id="rId76"/>
    <p:sldId id="480" r:id="rId77"/>
    <p:sldId id="483" r:id="rId78"/>
    <p:sldId id="484" r:id="rId79"/>
    <p:sldId id="485" r:id="rId80"/>
    <p:sldId id="486" r:id="rId81"/>
    <p:sldId id="487" r:id="rId82"/>
    <p:sldId id="488" r:id="rId83"/>
    <p:sldId id="489" r:id="rId84"/>
    <p:sldId id="490" r:id="rId85"/>
    <p:sldId id="491" r:id="rId86"/>
    <p:sldId id="492" r:id="rId87"/>
    <p:sldId id="493" r:id="rId88"/>
    <p:sldId id="358" r:id="rId89"/>
    <p:sldId id="359" r:id="rId90"/>
    <p:sldId id="360" r:id="rId91"/>
    <p:sldId id="361" r:id="rId92"/>
    <p:sldId id="362" r:id="rId93"/>
    <p:sldId id="363" r:id="rId94"/>
    <p:sldId id="367" r:id="rId95"/>
    <p:sldId id="431" r:id="rId96"/>
    <p:sldId id="368" r:id="rId97"/>
    <p:sldId id="432" r:id="rId98"/>
    <p:sldId id="369" r:id="rId99"/>
    <p:sldId id="433" r:id="rId100"/>
    <p:sldId id="370" r:id="rId101"/>
    <p:sldId id="371" r:id="rId102"/>
    <p:sldId id="372" r:id="rId103"/>
    <p:sldId id="373" r:id="rId104"/>
    <p:sldId id="374" r:id="rId105"/>
    <p:sldId id="375" r:id="rId106"/>
    <p:sldId id="376" r:id="rId107"/>
    <p:sldId id="377" r:id="rId108"/>
    <p:sldId id="378" r:id="rId109"/>
    <p:sldId id="379" r:id="rId110"/>
    <p:sldId id="380" r:id="rId111"/>
    <p:sldId id="381" r:id="rId112"/>
    <p:sldId id="382" r:id="rId113"/>
    <p:sldId id="383" r:id="rId114"/>
    <p:sldId id="384" r:id="rId115"/>
    <p:sldId id="529" r:id="rId116"/>
    <p:sldId id="530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99"/>
    <a:srgbClr val="FAB29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9" autoAdjust="0"/>
  </p:normalViewPr>
  <p:slideViewPr>
    <p:cSldViewPr>
      <p:cViewPr>
        <p:scale>
          <a:sx n="66" d="100"/>
          <a:sy n="66" d="100"/>
        </p:scale>
        <p:origin x="-876" y="-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2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pPr/>
              <a:t>23-07-2024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pPr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03200" y="9906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390997" lvl="0" indent="-369275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sz="2800"/>
            </a:lvl1pPr>
            <a:lvl2pPr marL="781995" lvl="1" indent="-342123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  <a:defRPr/>
            </a:lvl2pPr>
            <a:lvl3pPr marL="1172992" lvl="2" indent="-320401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SzPts val="2300"/>
              <a:buChar char="✔"/>
              <a:defRPr/>
            </a:lvl3pPr>
            <a:lvl4pPr marL="1563990" lvl="3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1954987" lvl="4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345985" lvl="5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6pPr>
            <a:lvl7pPr marL="2736982" lvl="6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7pPr>
            <a:lvl8pPr marL="3127980" lvl="7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8pPr>
            <a:lvl9pPr marL="3518977" lvl="8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BE031832-36F5-4DF4-BA02-44C6886A1F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772280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360" y="1052736"/>
            <a:ext cx="5731048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71600" indent="-374650">
              <a:buFont typeface="Wingdings" panose="05000000000000000000" pitchFamily="2" charset="2"/>
              <a:buChar char="Ø"/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2736"/>
            <a:ext cx="5740400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71600" indent="-374650">
              <a:buFont typeface="Wingdings" panose="05000000000000000000" pitchFamily="2" charset="2"/>
              <a:buChar char="Ø"/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1344" y="116632"/>
            <a:ext cx="9361040" cy="615603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9096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900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9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="" xmlns:a16="http://schemas.microsoft.com/office/drawing/2014/main" id="{DB7E2D6A-76A9-4C9B-8E6A-81A9BB4F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1AF7-D4F6-4491-81BA-23F890B30744}" type="datetime1">
              <a:rPr lang="en-US" smtClean="0"/>
              <a:pPr>
                <a:defRPr/>
              </a:pPr>
              <a:t>7/23/2024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="" xmlns:a16="http://schemas.microsoft.com/office/drawing/2014/main" id="{7EF0F93D-8DDE-4285-9540-7F71DF93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="" xmlns:a16="http://schemas.microsoft.com/office/drawing/2014/main" id="{D15A0D93-ED68-490D-B842-6230343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4D46A-248C-4A83-A511-1ACA00FA98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031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10F8F7-B977-4F57-8FDC-7F2817C490BA}" type="datetime1">
              <a:rPr lang="en-US" smtClean="0"/>
              <a:pPr>
                <a:defRPr/>
              </a:pPr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9DE99-67CA-4715-9A0D-C0345AB834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19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7/23/2024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8" descr="sastra latest logo (3.76)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257882" y="78264"/>
            <a:ext cx="2886790" cy="7584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71777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spcBef>
                <a:spcPts val="319"/>
              </a:spcBef>
            </a:pPr>
            <a:r>
              <a:rPr spc="-106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919" y="1356872"/>
            <a:ext cx="6787888" cy="5056090"/>
          </a:xfrm>
          <a:prstGeom prst="rect">
            <a:avLst/>
          </a:prstGeom>
        </p:spPr>
        <p:txBody>
          <a:bodyPr vert="horz" wrap="square" lIns="0" tIns="130392" rIns="0" bIns="0" rtlCol="0">
            <a:spAutoFit/>
          </a:bodyPr>
          <a:lstStyle/>
          <a:p>
            <a:pPr marL="508090" indent="-418163">
              <a:spcBef>
                <a:spcPts val="1024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dirty="0">
                <a:latin typeface="Tahoma"/>
                <a:cs typeface="Tahoma"/>
              </a:rPr>
              <a:t>What</a:t>
            </a:r>
            <a:r>
              <a:rPr sz="2600" spc="-106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is</a:t>
            </a:r>
            <a:r>
              <a:rPr sz="2600" spc="-94" dirty="0">
                <a:latin typeface="Tahoma"/>
                <a:cs typeface="Tahoma"/>
              </a:rPr>
              <a:t> </a:t>
            </a:r>
            <a:r>
              <a:rPr sz="2600" spc="71" dirty="0">
                <a:latin typeface="Tahoma"/>
                <a:cs typeface="Tahoma"/>
              </a:rPr>
              <a:t>HTML?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dirty="0">
                <a:latin typeface="Tahoma"/>
                <a:cs typeface="Tahoma"/>
              </a:rPr>
              <a:t>Basic</a:t>
            </a:r>
            <a:r>
              <a:rPr sz="2600" spc="-94" dirty="0">
                <a:latin typeface="Tahoma"/>
                <a:cs typeface="Tahoma"/>
              </a:rPr>
              <a:t> </a:t>
            </a:r>
            <a:r>
              <a:rPr sz="2600" spc="-47" dirty="0">
                <a:latin typeface="Tahoma"/>
                <a:cs typeface="Tahoma"/>
              </a:rPr>
              <a:t>Structure</a:t>
            </a:r>
            <a:r>
              <a:rPr sz="2600" spc="-83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of</a:t>
            </a:r>
            <a:r>
              <a:rPr sz="2600" spc="-83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an</a:t>
            </a:r>
            <a:r>
              <a:rPr sz="2600" spc="-94" dirty="0">
                <a:latin typeface="Tahoma"/>
                <a:cs typeface="Tahoma"/>
              </a:rPr>
              <a:t> </a:t>
            </a:r>
            <a:r>
              <a:rPr sz="2600" spc="153" dirty="0">
                <a:latin typeface="Tahoma"/>
                <a:cs typeface="Tahoma"/>
              </a:rPr>
              <a:t>HTML</a:t>
            </a:r>
            <a:r>
              <a:rPr sz="2600" spc="-83" dirty="0">
                <a:latin typeface="Tahoma"/>
                <a:cs typeface="Tahoma"/>
              </a:rPr>
              <a:t> </a:t>
            </a:r>
            <a:r>
              <a:rPr sz="2600" spc="-24" dirty="0">
                <a:latin typeface="Tahoma"/>
                <a:cs typeface="Tahoma"/>
              </a:rPr>
              <a:t>Document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153" dirty="0">
                <a:latin typeface="Tahoma"/>
                <a:cs typeface="Tahoma"/>
              </a:rPr>
              <a:t>HTML</a:t>
            </a:r>
            <a:r>
              <a:rPr sz="2600" spc="-47" dirty="0">
                <a:latin typeface="Tahoma"/>
                <a:cs typeface="Tahoma"/>
              </a:rPr>
              <a:t> </a:t>
            </a:r>
            <a:r>
              <a:rPr sz="2600" spc="-71" dirty="0">
                <a:latin typeface="Tahoma"/>
                <a:cs typeface="Tahoma"/>
              </a:rPr>
              <a:t>Tags</a:t>
            </a:r>
            <a:r>
              <a:rPr sz="2600" spc="-47" dirty="0">
                <a:latin typeface="Tahoma"/>
                <a:cs typeface="Tahoma"/>
              </a:rPr>
              <a:t> </a:t>
            </a:r>
            <a:r>
              <a:rPr sz="2600" spc="-83" dirty="0">
                <a:latin typeface="Tahoma"/>
                <a:cs typeface="Tahoma"/>
              </a:rPr>
              <a:t>and</a:t>
            </a:r>
            <a:r>
              <a:rPr sz="2600" spc="-35" dirty="0">
                <a:latin typeface="Tahoma"/>
                <a:cs typeface="Tahoma"/>
              </a:rPr>
              <a:t> </a:t>
            </a:r>
            <a:r>
              <a:rPr sz="2600" spc="-24" dirty="0">
                <a:latin typeface="Tahoma"/>
                <a:cs typeface="Tahoma"/>
              </a:rPr>
              <a:t>Elements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24" dirty="0">
                <a:latin typeface="Tahoma"/>
                <a:cs typeface="Tahoma"/>
              </a:rPr>
              <a:t>Attributes</a:t>
            </a:r>
            <a:r>
              <a:rPr sz="2600" spc="-106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in</a:t>
            </a:r>
            <a:r>
              <a:rPr sz="2600" spc="-83" dirty="0">
                <a:latin typeface="Tahoma"/>
                <a:cs typeface="Tahoma"/>
              </a:rPr>
              <a:t> </a:t>
            </a:r>
            <a:r>
              <a:rPr sz="2600" spc="106" dirty="0">
                <a:latin typeface="Tahoma"/>
                <a:cs typeface="Tahoma"/>
              </a:rPr>
              <a:t>HTML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153" dirty="0">
                <a:latin typeface="Tahoma"/>
                <a:cs typeface="Tahoma"/>
              </a:rPr>
              <a:t>HTML</a:t>
            </a:r>
            <a:r>
              <a:rPr sz="2600" spc="83" dirty="0">
                <a:latin typeface="Tahoma"/>
                <a:cs typeface="Tahoma"/>
              </a:rPr>
              <a:t> </a:t>
            </a:r>
            <a:r>
              <a:rPr sz="2600" spc="-24" dirty="0">
                <a:latin typeface="Tahoma"/>
                <a:cs typeface="Tahoma"/>
              </a:rPr>
              <a:t>Headings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106" dirty="0">
                <a:latin typeface="Tahoma"/>
                <a:cs typeface="Tahoma"/>
              </a:rPr>
              <a:t>Paragraphs</a:t>
            </a:r>
            <a:r>
              <a:rPr sz="2600" spc="-47" dirty="0">
                <a:latin typeface="Tahoma"/>
                <a:cs typeface="Tahoma"/>
              </a:rPr>
              <a:t> </a:t>
            </a:r>
            <a:r>
              <a:rPr sz="2600" spc="-83" dirty="0">
                <a:latin typeface="Tahoma"/>
                <a:cs typeface="Tahoma"/>
              </a:rPr>
              <a:t>and</a:t>
            </a:r>
            <a:r>
              <a:rPr sz="2600" spc="-35" dirty="0">
                <a:latin typeface="Tahoma"/>
                <a:cs typeface="Tahoma"/>
              </a:rPr>
              <a:t> </a:t>
            </a:r>
            <a:r>
              <a:rPr sz="2600" spc="-24" dirty="0">
                <a:latin typeface="Tahoma"/>
                <a:cs typeface="Tahoma"/>
              </a:rPr>
              <a:t>Formatting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dirty="0">
                <a:latin typeface="Tahoma"/>
                <a:cs typeface="Tahoma"/>
              </a:rPr>
              <a:t>Links</a:t>
            </a:r>
            <a:r>
              <a:rPr sz="2600" spc="-165" dirty="0">
                <a:latin typeface="Tahoma"/>
                <a:cs typeface="Tahoma"/>
              </a:rPr>
              <a:t> </a:t>
            </a:r>
            <a:r>
              <a:rPr sz="2600" spc="-83" dirty="0">
                <a:latin typeface="Tahoma"/>
                <a:cs typeface="Tahoma"/>
              </a:rPr>
              <a:t>and</a:t>
            </a:r>
            <a:r>
              <a:rPr sz="2600" spc="-118" dirty="0">
                <a:latin typeface="Tahoma"/>
                <a:cs typeface="Tahoma"/>
              </a:rPr>
              <a:t> </a:t>
            </a:r>
            <a:r>
              <a:rPr sz="2600" spc="-24" dirty="0">
                <a:latin typeface="Tahoma"/>
                <a:cs typeface="Tahoma"/>
              </a:rPr>
              <a:t>Images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dirty="0">
                <a:latin typeface="Tahoma"/>
                <a:cs typeface="Tahoma"/>
              </a:rPr>
              <a:t>Lists</a:t>
            </a:r>
            <a:r>
              <a:rPr sz="2600" spc="-118" dirty="0">
                <a:latin typeface="Tahoma"/>
                <a:cs typeface="Tahoma"/>
              </a:rPr>
              <a:t> </a:t>
            </a:r>
            <a:r>
              <a:rPr sz="2600" spc="-83" dirty="0">
                <a:latin typeface="Tahoma"/>
                <a:cs typeface="Tahoma"/>
              </a:rPr>
              <a:t>and</a:t>
            </a:r>
            <a:r>
              <a:rPr sz="2600" spc="-94" dirty="0">
                <a:latin typeface="Tahoma"/>
                <a:cs typeface="Tahoma"/>
              </a:rPr>
              <a:t> </a:t>
            </a:r>
            <a:r>
              <a:rPr sz="2600" spc="-24" dirty="0">
                <a:latin typeface="Tahoma"/>
                <a:cs typeface="Tahoma"/>
              </a:rPr>
              <a:t>Tables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106" dirty="0">
                <a:latin typeface="Tahoma"/>
                <a:cs typeface="Tahoma"/>
              </a:rPr>
              <a:t>Forms</a:t>
            </a:r>
            <a:r>
              <a:rPr sz="2600" spc="-47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in</a:t>
            </a:r>
            <a:r>
              <a:rPr sz="2600" spc="-35" dirty="0">
                <a:latin typeface="Tahoma"/>
                <a:cs typeface="Tahoma"/>
              </a:rPr>
              <a:t> </a:t>
            </a:r>
            <a:r>
              <a:rPr sz="2600" spc="106" dirty="0">
                <a:latin typeface="Tahoma"/>
                <a:cs typeface="Tahoma"/>
              </a:rPr>
              <a:t>HTML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106" dirty="0">
                <a:latin typeface="Tahoma"/>
                <a:cs typeface="Tahoma"/>
              </a:rPr>
              <a:t>Summary</a:t>
            </a:r>
            <a:r>
              <a:rPr sz="2600" spc="-94" dirty="0">
                <a:latin typeface="Tahoma"/>
                <a:cs typeface="Tahoma"/>
              </a:rPr>
              <a:t> </a:t>
            </a:r>
            <a:r>
              <a:rPr sz="2600" spc="-83" dirty="0">
                <a:latin typeface="Tahoma"/>
                <a:cs typeface="Tahoma"/>
              </a:rPr>
              <a:t>and</a:t>
            </a:r>
            <a:r>
              <a:rPr sz="2600" spc="-71" dirty="0">
                <a:latin typeface="Tahoma"/>
                <a:cs typeface="Tahoma"/>
              </a:rPr>
              <a:t> </a:t>
            </a:r>
            <a:r>
              <a:rPr sz="2600" spc="-59" dirty="0">
                <a:latin typeface="Tahoma"/>
                <a:cs typeface="Tahoma"/>
              </a:rPr>
              <a:t>QA</a:t>
            </a:r>
            <a:endParaRPr sz="26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Document type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step in creating Html document is indicating its type.</a:t>
            </a:r>
          </a:p>
          <a:p>
            <a:pPr eaLnBrk="1" hangingPunct="1"/>
            <a:r>
              <a:rPr lang="en-US" altLang="en-US" smtClean="0"/>
              <a:t>Done with the help of &lt;!DOCTYPE&gt; declaration.</a:t>
            </a:r>
          </a:p>
          <a:p>
            <a:pPr eaLnBrk="1" hangingPunct="1"/>
            <a:r>
              <a:rPr lang="en-US" altLang="en-US" smtClean="0"/>
              <a:t>Required at the beginning of every Html document to help the browser how to render the Html document.</a:t>
            </a:r>
          </a:p>
          <a:p>
            <a:pPr eaLnBrk="1" hangingPunct="1"/>
            <a:r>
              <a:rPr lang="en-US" altLang="en-US" smtClean="0"/>
              <a:t>E.g. &lt;!DOCTYPE Html&gt; 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703963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397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&lt;form name="Search" method="post" action="</a:t>
            </a:r>
            <a:r>
              <a:rPr lang="en-US" altLang="en-US" dirty="0" err="1" smtClean="0"/>
              <a:t>search.php</a:t>
            </a:r>
            <a:r>
              <a:rPr lang="en-US" altLang="en-US" dirty="0" smtClean="0"/>
              <a:t>" &gt; </a:t>
            </a:r>
          </a:p>
          <a:p>
            <a:pPr>
              <a:buFontTx/>
              <a:buNone/>
            </a:pPr>
            <a:r>
              <a:rPr lang="en-US" altLang="en-US" dirty="0" smtClean="0"/>
              <a:t>		&lt;label for="q"&gt;Search:&lt;/label&gt;&lt;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 /&gt; 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&lt;input type="search" name="q" id="q" /&gt; &lt;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/&gt;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&lt;input type="submit" value="Go" /&gt; </a:t>
            </a:r>
          </a:p>
          <a:p>
            <a:pPr>
              <a:buFontTx/>
              <a:buNone/>
            </a:pPr>
            <a:r>
              <a:rPr lang="en-US" altLang="en-US" dirty="0" smtClean="0"/>
              <a:t>&lt;/form&gt;</a:t>
            </a:r>
          </a:p>
        </p:txBody>
      </p:sp>
    </p:spTree>
    <p:extLst>
      <p:ext uri="{BB962C8B-B14F-4D97-AF65-F5344CB8AC3E}">
        <p14:creationId xmlns="" xmlns:p14="http://schemas.microsoft.com/office/powerpoint/2010/main" val="27482863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45967993"/>
              </p:ext>
            </p:extLst>
          </p:nvPr>
        </p:nvGraphicFramePr>
        <p:xfrm>
          <a:off x="239040" y="1124744"/>
          <a:ext cx="11689607" cy="4032447"/>
        </p:xfrm>
        <a:graphic>
          <a:graphicData uri="http://schemas.openxmlformats.org/drawingml/2006/table">
            <a:tbl>
              <a:tblPr/>
              <a:tblGrid>
                <a:gridCol w="21845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963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3311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is used to specify single-line text fields for the time input (hours, minutes, and seconds optionally) format.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type="time"&gt;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311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 dirty="0" err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datetime</a:t>
                      </a:r>
                      <a:r>
                        <a:rPr lang="en-US" sz="22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-local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displays a calendar to select both date and time.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type="datetime-local"&gt;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0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month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displays a calendar to select a month.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type="month"&gt;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week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displays a calendar to select a week.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type="week"&gt;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49084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Text Boxes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create a text box, type &lt;INPUT TYPE=“text” NAME=“name” VALUE=“value” SIZE=n MAXLENGTH=n&gt;</a:t>
            </a:r>
          </a:p>
          <a:p>
            <a:pPr eaLnBrk="1" hangingPunct="1"/>
            <a:r>
              <a:rPr lang="en-US" altLang="en-US" smtClean="0"/>
              <a:t>The NAME, VALUE, SIZE, and MAXLENGTH attributes are optional</a:t>
            </a:r>
          </a:p>
        </p:txBody>
      </p:sp>
    </p:spTree>
    <p:extLst>
      <p:ext uri="{BB962C8B-B14F-4D97-AF65-F5344CB8AC3E}">
        <p14:creationId xmlns="" xmlns:p14="http://schemas.microsoft.com/office/powerpoint/2010/main" val="3560783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Text Box Attributes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NAME attribute is used to identify the text box to the processing script</a:t>
            </a:r>
          </a:p>
          <a:p>
            <a:pPr eaLnBrk="1" hangingPunct="1"/>
            <a:r>
              <a:rPr lang="en-US" altLang="en-US" smtClean="0"/>
              <a:t>The VALUE attribute is used to specify the text that will initially appear in the text box</a:t>
            </a:r>
          </a:p>
          <a:p>
            <a:pPr eaLnBrk="1" hangingPunct="1"/>
            <a:r>
              <a:rPr lang="en-US" altLang="en-US" smtClean="0"/>
              <a:t>The SIZE attribute is used to define the size of the box in characters</a:t>
            </a:r>
          </a:p>
          <a:p>
            <a:pPr eaLnBrk="1" hangingPunct="1"/>
            <a:r>
              <a:rPr lang="en-US" altLang="en-US" smtClean="0"/>
              <a:t>The MAXLENGTH attribute is used to define the maximum number of characters that can be typed in the box</a:t>
            </a:r>
          </a:p>
        </p:txBody>
      </p:sp>
    </p:spTree>
    <p:extLst>
      <p:ext uri="{BB962C8B-B14F-4D97-AF65-F5344CB8AC3E}">
        <p14:creationId xmlns="" xmlns:p14="http://schemas.microsoft.com/office/powerpoint/2010/main" val="19965194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US" altLang="en-US" sz="2000" dirty="0">
                <a:solidFill>
                  <a:srgbClr val="000000"/>
                </a:solidFill>
              </a:rPr>
              <a:t>First Name: &lt;INPUT TYPE="text" NAME="</a:t>
            </a:r>
            <a:r>
              <a:rPr lang="en-US" altLang="en-US" sz="2000" dirty="0" err="1">
                <a:solidFill>
                  <a:srgbClr val="000000"/>
                </a:solidFill>
              </a:rPr>
              <a:t>FirstName</a:t>
            </a:r>
            <a:r>
              <a:rPr lang="en-US" altLang="en-US" sz="2000" dirty="0">
                <a:solidFill>
                  <a:srgbClr val="000000"/>
                </a:solidFill>
              </a:rPr>
              <a:t>" VALUE="First Name" SIZE=20&gt;</a:t>
            </a:r>
          </a:p>
          <a:p>
            <a:pPr eaLnBrk="1" hangingPunct="1">
              <a:buFontTx/>
              <a:buChar char=" "/>
            </a:pPr>
            <a:r>
              <a:rPr lang="en-US" altLang="en-US" sz="2000" dirty="0">
                <a:solidFill>
                  <a:srgbClr val="000000"/>
                </a:solidFill>
              </a:rPr>
              <a:t>&lt;BR&gt;&lt;BR&gt;</a:t>
            </a:r>
          </a:p>
          <a:p>
            <a:pPr eaLnBrk="1" hangingPunct="1">
              <a:buFontTx/>
              <a:buChar char=" "/>
            </a:pP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buFontTx/>
              <a:buChar char=" "/>
            </a:pPr>
            <a:r>
              <a:rPr lang="en-US" altLang="en-US" sz="2000" dirty="0">
                <a:solidFill>
                  <a:srgbClr val="000000"/>
                </a:solidFill>
              </a:rPr>
              <a:t>Last Name: &lt;INPUT TYPE="text" NAME="</a:t>
            </a:r>
            <a:r>
              <a:rPr lang="en-US" altLang="en-US" sz="2000" dirty="0" err="1">
                <a:solidFill>
                  <a:srgbClr val="000000"/>
                </a:solidFill>
              </a:rPr>
              <a:t>LastName</a:t>
            </a:r>
            <a:r>
              <a:rPr lang="en-US" altLang="en-US" sz="2000" dirty="0">
                <a:solidFill>
                  <a:srgbClr val="000000"/>
                </a:solidFill>
              </a:rPr>
              <a:t>" VALUE="Last Name" SIZE=20&gt;</a:t>
            </a:r>
          </a:p>
          <a:p>
            <a:pPr eaLnBrk="1" hangingPunct="1">
              <a:buFontTx/>
              <a:buChar char=" "/>
            </a:pPr>
            <a:r>
              <a:rPr lang="en-US" altLang="en-US" sz="2000" dirty="0">
                <a:solidFill>
                  <a:srgbClr val="000000"/>
                </a:solidFill>
              </a:rPr>
              <a:t>&lt;BR&gt;&lt;BR&gt;</a:t>
            </a:r>
          </a:p>
          <a:p>
            <a:pPr eaLnBrk="1" hangingPunct="1">
              <a:buFontTx/>
              <a:buChar char=" "/>
            </a:pP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Char char=" "/>
            </a:pPr>
            <a:endParaRPr lang="en-US" altLang="en-US" sz="2000" b="1" dirty="0"/>
          </a:p>
        </p:txBody>
      </p:sp>
      <p:sp>
        <p:nvSpPr>
          <p:cNvPr id="88069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Here’s how it would look on the Web: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Text Box</a:t>
            </a:r>
            <a:endParaRPr lang="en-US" altLang="en-US" i="1" smtClean="0"/>
          </a:p>
        </p:txBody>
      </p:sp>
      <p:pic>
        <p:nvPicPr>
          <p:cNvPr id="88068" name="Picture 5"/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2144" y="2780928"/>
            <a:ext cx="3505200" cy="1196975"/>
          </a:xfrm>
          <a:noFill/>
        </p:spPr>
      </p:pic>
    </p:spTree>
    <p:extLst>
      <p:ext uri="{BB962C8B-B14F-4D97-AF65-F5344CB8AC3E}">
        <p14:creationId xmlns="" xmlns:p14="http://schemas.microsoft.com/office/powerpoint/2010/main" val="5406195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Larger Text Areas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create larger text areas, type &lt;TEXTAREA NAME=“name” ROWS=n1 COLS=n2 WRAP&gt; Default Text &lt;/TEXTAREA&gt;, where n1 is the height of the text box in rows and n2 is the width of the text box in characters</a:t>
            </a:r>
          </a:p>
          <a:p>
            <a:pPr eaLnBrk="1" hangingPunct="1"/>
            <a:r>
              <a:rPr lang="en-US" altLang="en-US" smtClean="0"/>
              <a:t>The WRAP attribute causes the cursor to move automatically to the next line as the user types</a:t>
            </a:r>
          </a:p>
        </p:txBody>
      </p:sp>
    </p:spTree>
    <p:extLst>
      <p:ext uri="{BB962C8B-B14F-4D97-AF65-F5344CB8AC3E}">
        <p14:creationId xmlns="" xmlns:p14="http://schemas.microsoft.com/office/powerpoint/2010/main" val="14816400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Text Area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US" altLang="en-US" sz="2800">
                <a:solidFill>
                  <a:srgbClr val="000000"/>
                </a:solidFill>
              </a:rPr>
              <a:t>&lt;B&gt;Comments?&lt;/B&gt;</a:t>
            </a:r>
          </a:p>
          <a:p>
            <a:pPr eaLnBrk="1" hangingPunct="1">
              <a:buFontTx/>
              <a:buChar char=" "/>
            </a:pPr>
            <a:r>
              <a:rPr lang="en-US" altLang="en-US" sz="2800">
                <a:solidFill>
                  <a:srgbClr val="000000"/>
                </a:solidFill>
              </a:rPr>
              <a:t>&lt;BR&gt;</a:t>
            </a:r>
          </a:p>
          <a:p>
            <a:pPr eaLnBrk="1" hangingPunct="1">
              <a:buFontTx/>
              <a:buChar char=" "/>
            </a:pPr>
            <a:r>
              <a:rPr lang="en-US" altLang="en-US" sz="2800">
                <a:solidFill>
                  <a:srgbClr val="000000"/>
                </a:solidFill>
              </a:rPr>
              <a:t>&lt;TEXTAREA NAME="Comments" ROWS=10 COLS=50 WRAP&gt;</a:t>
            </a:r>
          </a:p>
          <a:p>
            <a:pPr eaLnBrk="1" hangingPunct="1">
              <a:buFontTx/>
              <a:buChar char=" "/>
            </a:pPr>
            <a:r>
              <a:rPr lang="en-US" altLang="en-US" sz="2800">
                <a:solidFill>
                  <a:srgbClr val="000000"/>
                </a:solidFill>
              </a:rPr>
              <a:t>&lt;/TEXTAREA&gt;</a:t>
            </a: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62531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Radio Buttons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create a radio button, type &lt;INPUT TYPE=“radio” NAME=“name” VALUE=“data”&gt;Label, where “data” is the text that will be sent to the server if the button is checked and “Label” is the text that identifies the button to the user </a:t>
            </a:r>
          </a:p>
        </p:txBody>
      </p:sp>
    </p:spTree>
    <p:extLst>
      <p:ext uri="{BB962C8B-B14F-4D97-AF65-F5344CB8AC3E}">
        <p14:creationId xmlns="" xmlns:p14="http://schemas.microsoft.com/office/powerpoint/2010/main" val="2775714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Radio Buttons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US" altLang="en-US" sz="2800" dirty="0">
                <a:solidFill>
                  <a:srgbClr val="000000"/>
                </a:solidFill>
              </a:rPr>
              <a:t>&lt;B&gt; Size: &lt;/B&gt;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	&lt;INPUT TYPE="radio" NAME="Size" 	</a:t>
            </a:r>
            <a:r>
              <a:rPr lang="en-US" altLang="en-US" sz="2800" dirty="0" smtClean="0">
                <a:solidFill>
                  <a:srgbClr val="000000"/>
                </a:solidFill>
              </a:rPr>
              <a:t>VALUE</a:t>
            </a:r>
            <a:r>
              <a:rPr lang="en-US" altLang="en-US" sz="2800" dirty="0">
                <a:solidFill>
                  <a:srgbClr val="000000"/>
                </a:solidFill>
              </a:rPr>
              <a:t>="Large"&gt;Large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	&lt;INPUT TYPE="radio" NAME="Size" 	</a:t>
            </a:r>
            <a:r>
              <a:rPr lang="en-US" altLang="en-US" sz="2800" dirty="0" smtClean="0">
                <a:solidFill>
                  <a:srgbClr val="000000"/>
                </a:solidFill>
              </a:rPr>
              <a:t>VALUE</a:t>
            </a:r>
            <a:r>
              <a:rPr lang="en-US" altLang="en-US" sz="2800" dirty="0">
                <a:solidFill>
                  <a:srgbClr val="000000"/>
                </a:solidFill>
              </a:rPr>
              <a:t>="Medium"&gt;Medium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	&lt;INPUT TYPE="radio" NAME="Size" 	</a:t>
            </a:r>
            <a:r>
              <a:rPr lang="en-US" altLang="en-US" sz="2800" dirty="0" smtClean="0">
                <a:solidFill>
                  <a:srgbClr val="000000"/>
                </a:solidFill>
              </a:rPr>
              <a:t>VALUE</a:t>
            </a:r>
            <a:r>
              <a:rPr lang="en-US" altLang="en-US" sz="2800" dirty="0">
                <a:solidFill>
                  <a:srgbClr val="000000"/>
                </a:solidFill>
              </a:rPr>
              <a:t>="Small"&gt;Small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>
              <a:buFontTx/>
              <a:buChar char=" "/>
            </a:pP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591126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Checkboxes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create a checkbox, type </a:t>
            </a:r>
          </a:p>
          <a:p>
            <a:pPr marL="21722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&lt;INPUT TYPE=“checkbox” NAME=“name” VALUE=“value”&gt;Label</a:t>
            </a:r>
          </a:p>
          <a:p>
            <a:pPr eaLnBrk="1" hangingPunct="1"/>
            <a:r>
              <a:rPr lang="en-US" altLang="en-US" dirty="0" smtClean="0"/>
              <a:t>If you give a group of radio buttons or checkboxes the same name, the user will only be able to select one button or box at a time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853918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sections</a:t>
            </a:r>
            <a:endParaRPr lang="en-IN" dirty="0"/>
          </a:p>
        </p:txBody>
      </p:sp>
      <p:sp>
        <p:nvSpPr>
          <p:cNvPr id="18434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Html code </a:t>
            </a:r>
            <a:r>
              <a:rPr lang="en-US" altLang="en-US" dirty="0" err="1" smtClean="0"/>
              <a:t>inserterd</a:t>
            </a:r>
            <a:r>
              <a:rPr lang="en-US" altLang="en-US" dirty="0" smtClean="0"/>
              <a:t> between &lt;Html&gt; and &lt;/Html&gt; divided into two main sections – Head and body.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r>
              <a:rPr lang="en-US" altLang="en-US" b="1" dirty="0" smtClean="0"/>
              <a:t>&lt;head&gt;- </a:t>
            </a:r>
            <a:r>
              <a:rPr lang="en-US" altLang="en-US" dirty="0" smtClean="0"/>
              <a:t>Used to enclose information necessary to render the page, such as title, character encoding and external files required</a:t>
            </a:r>
          </a:p>
          <a:p>
            <a:r>
              <a:rPr lang="en-US" altLang="en-US" b="1" dirty="0" smtClean="0"/>
              <a:t>&lt;body&gt; </a:t>
            </a:r>
            <a:r>
              <a:rPr lang="en-US" altLang="en-US" dirty="0" smtClean="0"/>
              <a:t>- This element delimits the content of the document.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700808"/>
            <a:ext cx="20097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541528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Checkboxes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US" altLang="en-US" sz="2800" dirty="0" smtClean="0">
                <a:solidFill>
                  <a:srgbClr val="000000"/>
                </a:solidFill>
              </a:rPr>
              <a:t>&lt;B</a:t>
            </a:r>
            <a:r>
              <a:rPr lang="en-US" altLang="en-US" sz="2800" dirty="0">
                <a:solidFill>
                  <a:srgbClr val="000000"/>
                </a:solidFill>
              </a:rPr>
              <a:t>&gt; Color: &lt;/B&gt;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</a:rPr>
              <a:t>&lt;INPUT </a:t>
            </a:r>
            <a:r>
              <a:rPr lang="en-US" altLang="en-US" sz="2800" dirty="0">
                <a:solidFill>
                  <a:srgbClr val="000000"/>
                </a:solidFill>
              </a:rPr>
              <a:t>TYPE="checkbox" NAME="</a:t>
            </a:r>
            <a:r>
              <a:rPr lang="en-US" altLang="en-US" sz="2800" dirty="0" smtClean="0">
                <a:solidFill>
                  <a:srgbClr val="000000"/>
                </a:solidFill>
              </a:rPr>
              <a:t>Color“ VALUE</a:t>
            </a:r>
            <a:r>
              <a:rPr lang="en-US" altLang="en-US" sz="2800" dirty="0">
                <a:solidFill>
                  <a:srgbClr val="000000"/>
                </a:solidFill>
              </a:rPr>
              <a:t>="Red"&gt;Red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</a:rPr>
              <a:t>&lt;</a:t>
            </a:r>
            <a:r>
              <a:rPr lang="en-US" altLang="en-US" sz="2800" dirty="0">
                <a:solidFill>
                  <a:srgbClr val="000000"/>
                </a:solidFill>
              </a:rPr>
              <a:t>INPUT TYPE="checkbox" NAME="Color" </a:t>
            </a:r>
            <a:r>
              <a:rPr lang="en-US" altLang="en-US" sz="2800" dirty="0" smtClean="0">
                <a:solidFill>
                  <a:srgbClr val="000000"/>
                </a:solidFill>
              </a:rPr>
              <a:t>VALUE</a:t>
            </a:r>
            <a:r>
              <a:rPr lang="en-US" altLang="en-US" sz="2800" dirty="0">
                <a:solidFill>
                  <a:srgbClr val="000000"/>
                </a:solidFill>
              </a:rPr>
              <a:t>="Navy"&gt;Navy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 </a:t>
            </a:r>
            <a:r>
              <a:rPr lang="en-US" altLang="en-US" sz="2800" dirty="0" smtClean="0">
                <a:solidFill>
                  <a:srgbClr val="000000"/>
                </a:solidFill>
              </a:rPr>
              <a:t>&lt;</a:t>
            </a:r>
            <a:r>
              <a:rPr lang="en-US" altLang="en-US" sz="2800" dirty="0">
                <a:solidFill>
                  <a:srgbClr val="000000"/>
                </a:solidFill>
              </a:rPr>
              <a:t>INPUT TYPE="checkbox" NAME="</a:t>
            </a:r>
            <a:r>
              <a:rPr lang="en-US" altLang="en-US" sz="2800" dirty="0" smtClean="0">
                <a:solidFill>
                  <a:srgbClr val="000000"/>
                </a:solidFill>
              </a:rPr>
              <a:t>Color“ VALUE</a:t>
            </a:r>
            <a:r>
              <a:rPr lang="en-US" altLang="en-US" sz="2800" dirty="0">
                <a:solidFill>
                  <a:srgbClr val="000000"/>
                </a:solidFill>
              </a:rPr>
              <a:t>="Black"&gt;Black</a:t>
            </a:r>
          </a:p>
        </p:txBody>
      </p:sp>
    </p:spTree>
    <p:extLst>
      <p:ext uri="{BB962C8B-B14F-4D97-AF65-F5344CB8AC3E}">
        <p14:creationId xmlns="" xmlns:p14="http://schemas.microsoft.com/office/powerpoint/2010/main" val="2514542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Drop-down Menus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create a drop-down menu, type </a:t>
            </a:r>
          </a:p>
          <a:p>
            <a:pPr marL="439872" lvl="1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&lt;SELECT NAME=“name” SIZE=n MULTIPLE&gt;</a:t>
            </a:r>
          </a:p>
          <a:p>
            <a:pPr eaLnBrk="1" hangingPunct="1"/>
            <a:r>
              <a:rPr lang="en-US" altLang="en-US" dirty="0" smtClean="0"/>
              <a:t>Then type </a:t>
            </a:r>
          </a:p>
          <a:p>
            <a:pPr marL="439872" lvl="1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&lt;OPTION VALUE= “value”&gt;Label &lt;/OPTION&gt;</a:t>
            </a:r>
          </a:p>
          <a:p>
            <a:pPr eaLnBrk="1" hangingPunct="1"/>
            <a:r>
              <a:rPr lang="en-US" altLang="en-US" dirty="0" smtClean="0"/>
              <a:t>In this case the SIZE attribute specifies the height of the menu in lines and MULTIPLE allows users to select more than one menu option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3136811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Drop-down Menu</a:t>
            </a:r>
          </a:p>
        </p:txBody>
      </p:sp>
      <p:sp>
        <p:nvSpPr>
          <p:cNvPr id="962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&lt;B&gt;</a:t>
            </a:r>
            <a:r>
              <a:rPr lang="en-US" altLang="en-US" sz="2400" dirty="0">
                <a:solidFill>
                  <a:srgbClr val="000000"/>
                </a:solidFill>
              </a:rPr>
              <a:t>WHICH IS FAVOURITE FRUIT</a:t>
            </a:r>
            <a:r>
              <a:rPr lang="en-US" altLang="en-US" sz="2400" b="1" dirty="0">
                <a:solidFill>
                  <a:srgbClr val="000000"/>
                </a:solidFill>
              </a:rPr>
              <a:t>:&lt;/B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&gt; 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&lt;SELECT&gt;</a:t>
            </a:r>
          </a:p>
          <a:p>
            <a:pPr>
              <a:buNone/>
            </a:pPr>
            <a:r>
              <a:rPr lang="en-US" altLang="en-US" sz="2400" b="1" dirty="0" smtClean="0">
                <a:solidFill>
                  <a:srgbClr val="000000"/>
                </a:solidFill>
              </a:rPr>
              <a:t>	&lt;</a:t>
            </a:r>
            <a:r>
              <a:rPr lang="en-US" altLang="en-US" sz="2400" b="1" dirty="0">
                <a:solidFill>
                  <a:srgbClr val="000000"/>
                </a:solidFill>
              </a:rPr>
              <a:t>OPTION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sz="2400" dirty="0">
                <a:solidFill>
                  <a:srgbClr val="000000"/>
                </a:solidFill>
              </a:rPr>
              <a:t>="MANGOES"</a:t>
            </a:r>
            <a:r>
              <a:rPr lang="en-US" altLang="en-US" sz="2400" b="1" dirty="0">
                <a:solidFill>
                  <a:srgbClr val="000000"/>
                </a:solidFill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</a:rPr>
              <a:t>MANGOES 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&lt;/OPTION&gt;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&lt;OPTION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sz="2400" dirty="0">
                <a:solidFill>
                  <a:srgbClr val="000000"/>
                </a:solidFill>
              </a:rPr>
              <a:t>="PAPAYA"</a:t>
            </a:r>
            <a:r>
              <a:rPr lang="en-US" altLang="en-US" sz="2400" b="1" dirty="0">
                <a:solidFill>
                  <a:srgbClr val="000000"/>
                </a:solidFill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</a:rPr>
              <a:t>PAPAYA </a:t>
            </a:r>
            <a:r>
              <a:rPr lang="en-US" altLang="en-US" sz="2400" b="1" dirty="0">
                <a:solidFill>
                  <a:srgbClr val="000000"/>
                </a:solidFill>
              </a:rPr>
              <a:t>&lt;/OPTION&gt;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&lt;OPTION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sz="2400" dirty="0">
                <a:solidFill>
                  <a:srgbClr val="000000"/>
                </a:solidFill>
              </a:rPr>
              <a:t>="GUAVA"</a:t>
            </a:r>
            <a:r>
              <a:rPr lang="en-US" altLang="en-US" sz="2400" b="1" dirty="0">
                <a:solidFill>
                  <a:srgbClr val="000000"/>
                </a:solidFill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</a:rPr>
              <a:t>GUAVA </a:t>
            </a:r>
            <a:r>
              <a:rPr lang="en-US" altLang="en-US" sz="2400" b="1" dirty="0">
                <a:solidFill>
                  <a:srgbClr val="000000"/>
                </a:solidFill>
              </a:rPr>
              <a:t>&lt;/OPTION&gt;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&lt;OPTION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sz="2400" dirty="0">
                <a:solidFill>
                  <a:srgbClr val="000000"/>
                </a:solidFill>
              </a:rPr>
              <a:t>="BANANA"</a:t>
            </a:r>
            <a:r>
              <a:rPr lang="en-US" altLang="en-US" sz="2400" b="1" dirty="0">
                <a:solidFill>
                  <a:srgbClr val="000000"/>
                </a:solidFill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BANANA </a:t>
            </a:r>
            <a:r>
              <a:rPr lang="en-US" altLang="en-US" sz="2400" b="1" dirty="0">
                <a:solidFill>
                  <a:srgbClr val="000000"/>
                </a:solidFill>
              </a:rPr>
              <a:t>&lt;/OPTION&gt;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&lt;OPTION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sz="2400" dirty="0">
                <a:solidFill>
                  <a:srgbClr val="000000"/>
                </a:solidFill>
              </a:rPr>
              <a:t>="PINEAPPLE</a:t>
            </a:r>
            <a:r>
              <a:rPr lang="en-US" altLang="en-US" sz="2400" b="1" dirty="0">
                <a:solidFill>
                  <a:srgbClr val="000000"/>
                </a:solidFill>
              </a:rPr>
              <a:t>"&gt;</a:t>
            </a:r>
            <a:r>
              <a:rPr lang="en-US" altLang="en-US" sz="2400" dirty="0" smtClean="0">
                <a:solidFill>
                  <a:srgbClr val="000000"/>
                </a:solidFill>
              </a:rPr>
              <a:t>PINEAPPLE </a:t>
            </a:r>
            <a:r>
              <a:rPr lang="en-US" altLang="en-US" sz="2400" b="1" dirty="0">
                <a:solidFill>
                  <a:srgbClr val="000000"/>
                </a:solidFill>
              </a:rPr>
              <a:t>&lt;/OPTION&gt;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&lt;/SELECT&gt;</a:t>
            </a:r>
            <a:r>
              <a:rPr lang="en-US" altLang="en-US" sz="1000" b="1" dirty="0">
                <a:solidFill>
                  <a:srgbClr val="000000"/>
                </a:solidFill>
                <a:latin typeface="Geneva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961704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Submit Button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create a submit button, type </a:t>
            </a:r>
          </a:p>
          <a:p>
            <a:pPr marL="21722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&lt;INPUT TYPE=“submit”&gt;</a:t>
            </a:r>
          </a:p>
          <a:p>
            <a:pPr eaLnBrk="1" hangingPunct="1"/>
            <a:r>
              <a:rPr lang="en-US" altLang="en-US" dirty="0" smtClean="0"/>
              <a:t>If you would like the button to say something other than submit, use the VALUE attribute</a:t>
            </a:r>
          </a:p>
          <a:p>
            <a:pPr eaLnBrk="1" hangingPunct="1"/>
            <a:r>
              <a:rPr lang="en-US" altLang="en-US" dirty="0" smtClean="0"/>
              <a:t>For example, </a:t>
            </a:r>
          </a:p>
          <a:p>
            <a:pPr marL="21722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&lt;INPUT TYPE=“submit” VALUE=“Buy Now!”&gt; </a:t>
            </a:r>
          </a:p>
          <a:p>
            <a:pPr marL="21722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would create a button that says “Buy Now!”</a:t>
            </a:r>
          </a:p>
        </p:txBody>
      </p:sp>
    </p:spTree>
    <p:extLst>
      <p:ext uri="{BB962C8B-B14F-4D97-AF65-F5344CB8AC3E}">
        <p14:creationId xmlns="" xmlns:p14="http://schemas.microsoft.com/office/powerpoint/2010/main" val="1276506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Reset Button</a:t>
            </a:r>
          </a:p>
        </p:txBody>
      </p:sp>
      <p:sp>
        <p:nvSpPr>
          <p:cNvPr id="983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create a reset button, type &lt;INPUT TYPE=“reset”&gt;</a:t>
            </a:r>
          </a:p>
          <a:p>
            <a:pPr eaLnBrk="1" hangingPunct="1"/>
            <a:r>
              <a:rPr lang="en-US" altLang="en-US" smtClean="0"/>
              <a:t>The VALUE attribute can be used in the same way to change the text that appears on the button </a:t>
            </a:r>
          </a:p>
        </p:txBody>
      </p:sp>
    </p:spTree>
    <p:extLst>
      <p:ext uri="{BB962C8B-B14F-4D97-AF65-F5344CB8AC3E}">
        <p14:creationId xmlns="" xmlns:p14="http://schemas.microsoft.com/office/powerpoint/2010/main" val="4274942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Fieldset</a:t>
            </a:r>
            <a:r>
              <a:rPr lang="en-US" dirty="0" smtClean="0">
                <a:solidFill>
                  <a:schemeClr val="tx1"/>
                </a:solidFill>
              </a:rPr>
              <a:t> - Legend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4400" b="1" dirty="0" err="1">
                <a:solidFill>
                  <a:schemeClr val="tx1"/>
                </a:solidFill>
              </a:rPr>
              <a:t>Fieldset</a:t>
            </a:r>
            <a:endParaRPr lang="en-US" sz="2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thematically related controls and labels </a:t>
            </a:r>
            <a:r>
              <a:rPr lang="en-US" sz="2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form</a:t>
            </a:r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20040" lvl="1" indent="0" algn="just">
              <a:buNone/>
            </a:pP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[Grouping controls makes it easier for users to understand their purpose while simultaneously facilitating tabbing navigation]</a:t>
            </a:r>
          </a:p>
          <a:p>
            <a:pPr lvl="1" algn="just"/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Draws a box around </a:t>
            </a: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related elements.</a:t>
            </a:r>
          </a:p>
          <a:p>
            <a:pPr lvl="1" algn="just"/>
            <a:endParaRPr lang="en-US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4400" b="1" dirty="0">
                <a:solidFill>
                  <a:schemeClr val="tx1"/>
                </a:solidFill>
              </a:rPr>
              <a:t>Legend</a:t>
            </a:r>
            <a:endParaRPr 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to </a:t>
            </a:r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a caption for </a:t>
            </a: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6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fieldset</a:t>
            </a:r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element.</a:t>
            </a:r>
          </a:p>
          <a:p>
            <a:pPr lvl="1" algn="just"/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Improves </a:t>
            </a:r>
            <a:r>
              <a:rPr lang="en-US" sz="26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accessibility</a:t>
            </a:r>
          </a:p>
          <a:p>
            <a:pPr algn="just"/>
            <a:endParaRPr 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1944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51" y="116632"/>
            <a:ext cx="10226750" cy="6858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Fieldset</a:t>
            </a:r>
            <a:r>
              <a:rPr lang="en-US" sz="4400" dirty="0" smtClean="0"/>
              <a:t> </a:t>
            </a:r>
            <a:r>
              <a:rPr lang="en-US" sz="4400" dirty="0"/>
              <a:t>&amp; Legend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360" y="1124744"/>
            <a:ext cx="1143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sz="3600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6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3600" dirty="0">
                <a:solidFill>
                  <a:srgbClr val="0000FF"/>
                </a:solidFill>
                <a:latin typeface="Consolas" panose="020B0609020204030204" pitchFamily="49" charset="0"/>
              </a:rPr>
              <a:t>"width: 300px"</a:t>
            </a:r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&lt;legend&gt;&lt;h3&gt;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&lt;/h3&gt;&lt;/legend&gt;</a:t>
            </a:r>
            <a:endParaRPr lang="en-IN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User Name:</a:t>
            </a:r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36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IN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3600" dirty="0">
                <a:solidFill>
                  <a:srgbClr val="0000FF"/>
                </a:solidFill>
                <a:latin typeface="Consolas" panose="020B0609020204030204" pitchFamily="49" charset="0"/>
              </a:rPr>
              <a:t>"password"</a:t>
            </a:r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IN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sz="3600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3817691"/>
            <a:ext cx="6146786" cy="2673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295238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Comment Statements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Comment statements are notes in the HTML code that explain the important features of the code</a:t>
            </a:r>
          </a:p>
          <a:p>
            <a:pPr eaLnBrk="1" hangingPunct="1"/>
            <a:r>
              <a:rPr lang="en-US" altLang="en-US" smtClean="0"/>
              <a:t>The comments do not appear on the Web page itself but are a useful reference to the author of the page and other programmers</a:t>
            </a:r>
          </a:p>
          <a:p>
            <a:pPr eaLnBrk="1" hangingPunct="1"/>
            <a:r>
              <a:rPr lang="en-US" altLang="en-US" smtClean="0"/>
              <a:t>To create a comment statement use the     &lt;!-- …. --&gt; tags</a:t>
            </a:r>
          </a:p>
        </p:txBody>
      </p:sp>
    </p:spTree>
    <p:extLst>
      <p:ext uri="{BB962C8B-B14F-4D97-AF65-F5344CB8AC3E}">
        <p14:creationId xmlns="" xmlns:p14="http://schemas.microsoft.com/office/powerpoint/2010/main" val="25832792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Heading element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44" y="1052736"/>
            <a:ext cx="6336704" cy="541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7900" y="2636912"/>
            <a:ext cx="61341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Linking Element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93" y="980728"/>
            <a:ext cx="878192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2144" y="980728"/>
            <a:ext cx="457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Hyperlink to email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44" y="1124744"/>
            <a:ext cx="849694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7888" y="1340768"/>
            <a:ext cx="6912768" cy="224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861186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4112" y="980728"/>
            <a:ext cx="485481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51240" y="5805264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document </a:t>
            </a:r>
            <a:r>
              <a:rPr lang="en-US" i="1" dirty="0" smtClean="0">
                <a:solidFill>
                  <a:srgbClr val="FF3399"/>
                </a:solidFill>
              </a:rPr>
              <a:t>must </a:t>
            </a:r>
            <a:r>
              <a:rPr lang="en-US" dirty="0" smtClean="0">
                <a:solidFill>
                  <a:srgbClr val="FF3399"/>
                </a:solidFill>
              </a:rPr>
              <a:t>have an </a:t>
            </a:r>
            <a:r>
              <a:rPr lang="en-US" b="1" dirty="0" smtClean="0">
                <a:solidFill>
                  <a:srgbClr val="FF3399"/>
                </a:solidFill>
              </a:rPr>
              <a:t>alt </a:t>
            </a:r>
            <a:r>
              <a:rPr lang="en-US" dirty="0" smtClean="0">
                <a:solidFill>
                  <a:srgbClr val="FF3399"/>
                </a:solidFill>
              </a:rPr>
              <a:t>attribute. If a browser cannot render an image, the browser displays the alt attribute’s value. </a:t>
            </a:r>
            <a:endParaRPr lang="en-US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71777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spcBef>
                <a:spcPts val="319"/>
              </a:spcBef>
            </a:pPr>
            <a:r>
              <a:rPr spc="-130" dirty="0" smtClean="0"/>
              <a:t>Image</a:t>
            </a:r>
            <a:r>
              <a:rPr spc="12" dirty="0" smtClean="0"/>
              <a:t> </a:t>
            </a:r>
            <a:r>
              <a:rPr dirty="0"/>
              <a:t>with </a:t>
            </a:r>
            <a:r>
              <a:rPr spc="-47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920" y="1268760"/>
            <a:ext cx="10524696" cy="2760220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 marL="506589" marR="433150" indent="-418163">
              <a:lnSpc>
                <a:spcPct val="102600"/>
              </a:lnSpc>
              <a:spcBef>
                <a:spcPts val="130"/>
              </a:spcBef>
              <a:buClr>
                <a:srgbClr val="3333B2"/>
              </a:buClr>
              <a:buFont typeface="Lucida Sans Unicode"/>
              <a:buChar char="►"/>
              <a:tabLst>
                <a:tab pos="506589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&lt;a</a:t>
            </a:r>
            <a:r>
              <a:rPr sz="2600" spc="83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65" dirty="0">
                <a:latin typeface="Times New Roman" pitchFamily="18" charset="0"/>
                <a:cs typeface="Times New Roman" pitchFamily="18" charset="0"/>
              </a:rPr>
              <a:t>href="page.html"&gt;</a:t>
            </a:r>
            <a:r>
              <a:rPr sz="2600" spc="1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&lt;img</a:t>
            </a:r>
            <a:r>
              <a:rPr sz="2600" spc="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21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src="image.jpg" alt="Description"&gt;</a:t>
            </a:r>
            <a:r>
              <a:rPr sz="2600" spc="212" dirty="0">
                <a:latin typeface="Times New Roman" pitchFamily="18" charset="0"/>
                <a:cs typeface="Times New Roman" pitchFamily="18" charset="0"/>
              </a:rPr>
              <a:t>&lt;/a&gt;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83" dirty="0">
                <a:latin typeface="Times New Roman" pitchFamily="18" charset="0"/>
                <a:cs typeface="Times New Roman" pitchFamily="18" charset="0"/>
              </a:rPr>
              <a:t>Combines</a:t>
            </a:r>
            <a:r>
              <a:rPr sz="2600" spc="-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94" dirty="0">
                <a:latin typeface="Times New Roman" pitchFamily="18" charset="0"/>
                <a:cs typeface="Times New Roman" pitchFamily="18" charset="0"/>
              </a:rPr>
              <a:t>image</a:t>
            </a:r>
            <a:r>
              <a:rPr sz="2600" spc="-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6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47" dirty="0">
                <a:latin typeface="Times New Roman" pitchFamily="18" charset="0"/>
                <a:cs typeface="Times New Roman" pitchFamily="18" charset="0"/>
              </a:rPr>
              <a:t>link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506589" marR="71942" indent="-418163">
              <a:lnSpc>
                <a:spcPct val="102600"/>
              </a:lnSpc>
              <a:spcBef>
                <a:spcPts val="708"/>
              </a:spcBef>
              <a:buClr>
                <a:srgbClr val="3333B2"/>
              </a:buClr>
              <a:buFont typeface="Lucida Sans Unicode"/>
              <a:buChar char="►"/>
              <a:tabLst>
                <a:tab pos="506589" algn="l"/>
              </a:tabLst>
            </a:pPr>
            <a:r>
              <a:rPr sz="2600" spc="-7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2600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&lt;a</a:t>
            </a:r>
            <a:r>
              <a:rPr sz="2600" b="1" spc="696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spc="13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href="https://example.com"&gt;</a:t>
            </a:r>
            <a:r>
              <a:rPr sz="2600" b="1" spc="130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&lt;img </a:t>
            </a:r>
            <a:r>
              <a:rPr sz="2600" b="1" spc="212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src="example.jpg"</a:t>
            </a:r>
            <a:r>
              <a:rPr sz="2600" b="1" spc="826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spc="177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alt="Example</a:t>
            </a:r>
            <a:r>
              <a:rPr sz="2600" b="1" spc="838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spc="-24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Image"&gt;</a:t>
            </a:r>
            <a:r>
              <a:rPr sz="2600" b="1" spc="-24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&lt;/a&gt;</a:t>
            </a:r>
            <a:endParaRPr sz="2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24" dirty="0">
                <a:latin typeface="Times New Roman" pitchFamily="18" charset="0"/>
                <a:cs typeface="Times New Roman" pitchFamily="18" charset="0"/>
              </a:rPr>
              <a:t>Clicking</a:t>
            </a:r>
            <a:r>
              <a:rPr sz="26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94" dirty="0">
                <a:latin typeface="Times New Roman" pitchFamily="18" charset="0"/>
                <a:cs typeface="Times New Roman" pitchFamily="18" charset="0"/>
              </a:rPr>
              <a:t>image</a:t>
            </a:r>
            <a:r>
              <a:rPr sz="26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94" dirty="0">
                <a:latin typeface="Times New Roman" pitchFamily="18" charset="0"/>
                <a:cs typeface="Times New Roman" pitchFamily="18" charset="0"/>
              </a:rPr>
              <a:t>navigates</a:t>
            </a:r>
            <a:r>
              <a:rPr sz="26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6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42" dirty="0">
                <a:latin typeface="Times New Roman" pitchFamily="18" charset="0"/>
                <a:cs typeface="Times New Roman" pitchFamily="18" charset="0"/>
              </a:rPr>
              <a:t>https://example.com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9416" y="4615968"/>
            <a:ext cx="10657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Void Elements</a:t>
            </a:r>
            <a:r>
              <a:rPr lang="en-US" b="1" dirty="0" smtClean="0"/>
              <a:t>: </a:t>
            </a:r>
            <a:r>
              <a:rPr lang="en-US" dirty="0" smtClean="0"/>
              <a:t>contain only attributes and do not mark up text,  </a:t>
            </a:r>
          </a:p>
          <a:p>
            <a:r>
              <a:rPr lang="en-US" dirty="0" smtClean="0"/>
              <a:t>by using  the forward slash character (/) inside the closing right angle bracket (&gt;) of the start tag 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="logo.png" alt="logo“  width="150“   height="50“ &gt; &lt;/</a:t>
            </a:r>
            <a:r>
              <a:rPr lang="en-US" dirty="0" err="1" smtClean="0"/>
              <a:t>img</a:t>
            </a:r>
            <a:r>
              <a:rPr lang="en-US" dirty="0" smtClean="0"/>
              <a:t>&gt;    normal tag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="logo.png" alt="logo“  width="150“   height="50“ </a:t>
            </a:r>
            <a:r>
              <a:rPr lang="en-US" b="1" dirty="0" smtClean="0"/>
              <a:t>/&gt;</a:t>
            </a:r>
            <a:r>
              <a:rPr lang="en-US" dirty="0" smtClean="0"/>
              <a:t>               </a:t>
            </a:r>
            <a:r>
              <a:rPr lang="en-US" b="1" dirty="0" smtClean="0"/>
              <a:t>void element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Characters and Horizontal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990601"/>
            <a:ext cx="5892800" cy="5295900"/>
          </a:xfrm>
        </p:spPr>
        <p:txBody>
          <a:bodyPr/>
          <a:lstStyle/>
          <a:p>
            <a:r>
              <a:rPr lang="en-US" sz="2400" dirty="0" smtClean="0"/>
              <a:t>certain characters or symbols may be difficult to embed directly </a:t>
            </a:r>
          </a:p>
          <a:p>
            <a:pPr algn="l"/>
            <a:r>
              <a:rPr lang="en-US" sz="2000" b="1" dirty="0" smtClean="0">
                <a:solidFill>
                  <a:srgbClr val="FF0000"/>
                </a:solidFill>
              </a:rPr>
              <a:t>&lt;p&gt; </a:t>
            </a:r>
            <a:r>
              <a:rPr lang="en-US" sz="2000" dirty="0" smtClean="0">
                <a:solidFill>
                  <a:srgbClr val="FF0000"/>
                </a:solidFill>
              </a:rPr>
              <a:t>if x </a:t>
            </a:r>
            <a:r>
              <a:rPr lang="en-US" sz="2000" dirty="0" smtClean="0">
                <a:solidFill>
                  <a:schemeClr val="accent2"/>
                </a:solidFill>
              </a:rPr>
              <a:t>&lt; </a:t>
            </a:r>
            <a:r>
              <a:rPr lang="en-US" sz="2000" dirty="0" smtClean="0">
                <a:solidFill>
                  <a:srgbClr val="FF0000"/>
                </a:solidFill>
              </a:rPr>
              <a:t>10 then increment x by 1</a:t>
            </a:r>
            <a:r>
              <a:rPr lang="en-US" sz="2000" b="1" dirty="0" smtClean="0">
                <a:solidFill>
                  <a:srgbClr val="FF0000"/>
                </a:solidFill>
              </a:rPr>
              <a:t>&lt;/p&gt;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 algn="l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dirty="0" smtClean="0"/>
              <a:t>&lt;p&gt;if x </a:t>
            </a:r>
            <a:r>
              <a:rPr lang="en-US" sz="2000" dirty="0" smtClean="0">
                <a:solidFill>
                  <a:srgbClr val="FF3399"/>
                </a:solidFill>
              </a:rPr>
              <a:t>&amp;</a:t>
            </a:r>
            <a:r>
              <a:rPr lang="en-US" sz="2000" dirty="0" err="1" smtClean="0">
                <a:solidFill>
                  <a:srgbClr val="FF3399"/>
                </a:solidFill>
              </a:rPr>
              <a:t>lt</a:t>
            </a:r>
            <a:r>
              <a:rPr lang="en-US" sz="2000" dirty="0" smtClean="0">
                <a:solidFill>
                  <a:srgbClr val="FF3399"/>
                </a:solidFill>
              </a:rPr>
              <a:t>; </a:t>
            </a:r>
            <a:r>
              <a:rPr lang="en-US" sz="2000" dirty="0" smtClean="0"/>
              <a:t>10 then increment x by 1&lt;/p&gt;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2172"/>
          <a:stretch>
            <a:fillRect/>
          </a:stretch>
        </p:blipFill>
        <p:spPr bwMode="auto">
          <a:xfrm>
            <a:off x="6095999" y="980729"/>
            <a:ext cx="5992447" cy="54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HTML Formatting Elements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3592" y="1124744"/>
            <a:ext cx="6756896" cy="5295900"/>
          </a:xfrm>
        </p:spPr>
        <p:txBody>
          <a:bodyPr/>
          <a:lstStyle/>
          <a:p>
            <a:r>
              <a:rPr lang="en-US" dirty="0" smtClean="0"/>
              <a:t>&lt;b&gt; - Bold text</a:t>
            </a:r>
          </a:p>
          <a:p>
            <a:r>
              <a:rPr lang="en-US" dirty="0" smtClean="0"/>
              <a:t>&lt;strong&gt; - Important text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 - Italic text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 - Emphasized text</a:t>
            </a:r>
          </a:p>
          <a:p>
            <a:r>
              <a:rPr lang="en-US" dirty="0" smtClean="0"/>
              <a:t>&lt;mark&gt; - Marked text</a:t>
            </a:r>
          </a:p>
          <a:p>
            <a:r>
              <a:rPr lang="en-US" dirty="0" smtClean="0"/>
              <a:t>&lt;small&gt; - Smaller text</a:t>
            </a:r>
          </a:p>
          <a:p>
            <a:r>
              <a:rPr lang="en-US" dirty="0" smtClean="0"/>
              <a:t>&lt;del&gt; - Deleted text</a:t>
            </a:r>
          </a:p>
          <a:p>
            <a:r>
              <a:rPr lang="en-US" dirty="0" smtClean="0"/>
              <a:t>&lt;ins&gt; - Inserted text</a:t>
            </a:r>
          </a:p>
          <a:p>
            <a:r>
              <a:rPr lang="en-US" dirty="0" smtClean="0"/>
              <a:t>&lt;sub&gt; - Subscript text</a:t>
            </a:r>
          </a:p>
          <a:p>
            <a:r>
              <a:rPr lang="en-US" dirty="0" smtClean="0"/>
              <a:t>&lt;sup&gt; - Superscript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71777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spcBef>
                <a:spcPts val="319"/>
              </a:spcBef>
            </a:pPr>
            <a:r>
              <a:rPr dirty="0"/>
              <a:t>What</a:t>
            </a:r>
            <a:r>
              <a:rPr spc="-71" dirty="0"/>
              <a:t> </a:t>
            </a:r>
            <a:r>
              <a:rPr dirty="0"/>
              <a:t>is</a:t>
            </a:r>
            <a:r>
              <a:rPr spc="-71" dirty="0"/>
              <a:t> </a:t>
            </a:r>
            <a:r>
              <a:rPr spc="153" dirty="0"/>
              <a:t>HTML?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920" y="1556792"/>
            <a:ext cx="8076423" cy="3978872"/>
          </a:xfrm>
          <a:prstGeom prst="rect">
            <a:avLst/>
          </a:prstGeom>
        </p:spPr>
        <p:txBody>
          <a:bodyPr vert="horz" wrap="square" lIns="0" tIns="130392" rIns="0" bIns="0" rtlCol="0">
            <a:spAutoFit/>
          </a:bodyPr>
          <a:lstStyle/>
          <a:p>
            <a:pPr marL="508090" indent="-418163">
              <a:spcBef>
                <a:spcPts val="1024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3000" spc="-71" dirty="0">
                <a:latin typeface="Times New Roman" pitchFamily="18" charset="0"/>
                <a:cs typeface="Times New Roman" pitchFamily="18" charset="0"/>
              </a:rPr>
              <a:t>Stands</a:t>
            </a:r>
            <a:r>
              <a:rPr sz="3000" spc="-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47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0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9" dirty="0">
                <a:latin typeface="Times New Roman" pitchFamily="18" charset="0"/>
                <a:cs typeface="Times New Roman" pitchFamily="18" charset="0"/>
              </a:rPr>
              <a:t>HyperText</a:t>
            </a:r>
            <a:r>
              <a:rPr sz="30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Markup</a:t>
            </a:r>
            <a:r>
              <a:rPr sz="30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Language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3000" spc="-83" dirty="0">
                <a:latin typeface="Times New Roman" pitchFamily="18" charset="0"/>
                <a:cs typeface="Times New Roman" pitchFamily="18" charset="0"/>
              </a:rPr>
              <a:t>Standard </a:t>
            </a:r>
            <a:r>
              <a:rPr sz="3000" spc="-118" dirty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sz="30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47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0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83" dirty="0"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65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pages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3000" spc="-94" dirty="0">
                <a:latin typeface="Times New Roman" pitchFamily="18" charset="0"/>
                <a:cs typeface="Times New Roman" pitchFamily="18" charset="0"/>
              </a:rPr>
              <a:t>Describes</a:t>
            </a:r>
            <a:r>
              <a:rPr sz="3000" spc="-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sz="30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89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47" dirty="0">
                <a:latin typeface="Times New Roman" pitchFamily="18" charset="0"/>
                <a:cs typeface="Times New Roman" pitchFamily="18" charset="0"/>
              </a:rPr>
              <a:t>page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3000" spc="-118" dirty="0">
                <a:latin typeface="Times New Roman" pitchFamily="18" charset="0"/>
                <a:cs typeface="Times New Roman" pitchFamily="18" charset="0"/>
              </a:rPr>
              <a:t>Uses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42" dirty="0">
                <a:latin typeface="Times New Roman" pitchFamily="18" charset="0"/>
                <a:cs typeface="Times New Roman" pitchFamily="18" charset="0"/>
              </a:rPr>
              <a:t>series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18" dirty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83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47" dirty="0">
                <a:latin typeface="Times New Roman" pitchFamily="18" charset="0"/>
                <a:cs typeface="Times New Roman" pitchFamily="18" charset="0"/>
              </a:rPr>
              <a:t>tags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3000" spc="153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94" dirty="0">
                <a:latin typeface="Times New Roman" pitchFamily="18" charset="0"/>
                <a:cs typeface="Times New Roman" pitchFamily="18" charset="0"/>
              </a:rPr>
              <a:t>documents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42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plain</a:t>
            </a:r>
            <a:r>
              <a:rPr sz="30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files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3000" spc="-142" dirty="0">
                <a:latin typeface="Times New Roman" pitchFamily="18" charset="0"/>
                <a:cs typeface="Times New Roman" pitchFamily="18" charset="0"/>
              </a:rPr>
              <a:t>Rendered</a:t>
            </a:r>
            <a:r>
              <a:rPr sz="3000" spc="-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83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3000" spc="-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89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browsers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3000" spc="-59" dirty="0">
                <a:latin typeface="Times New Roman" pitchFamily="18" charset="0"/>
                <a:cs typeface="Times New Roman" pitchFamily="18" charset="0"/>
              </a:rPr>
              <a:t>Essential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47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89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 development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Program with Output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91344" y="98072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&lt;head&gt;&lt;title&gt;</a:t>
            </a:r>
            <a:r>
              <a:rPr lang="en-US" dirty="0" err="1" smtClean="0"/>
              <a:t>ProgramSample</a:t>
            </a:r>
            <a:r>
              <a:rPr lang="en-US" dirty="0" smtClean="0"/>
              <a:t> 2&lt;/title&gt;&lt;/head&gt;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    &lt;h1&gt;formatting elements &lt;/h1&gt;</a:t>
            </a:r>
          </a:p>
          <a:p>
            <a:r>
              <a:rPr lang="en-US" dirty="0" smtClean="0"/>
              <a:t>    &lt;b&gt; this text is given in -- bold &lt;/b&gt; 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&lt;</a:t>
            </a:r>
            <a:r>
              <a:rPr lang="en-US" dirty="0" err="1" smtClean="0"/>
              <a:t>i</a:t>
            </a:r>
            <a:r>
              <a:rPr lang="en-US" dirty="0" smtClean="0"/>
              <a:t>&gt; this text is in       -- italic &lt;/</a:t>
            </a:r>
            <a:r>
              <a:rPr lang="en-US" dirty="0" err="1" smtClean="0"/>
              <a:t>i</a:t>
            </a:r>
            <a:r>
              <a:rPr lang="en-US" dirty="0" smtClean="0"/>
              <a:t>&gt; 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&lt;strong&gt; this text is in  -- strong  &lt;/strong&gt;&lt;/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&lt;</a:t>
            </a:r>
            <a:r>
              <a:rPr lang="en-US" dirty="0" err="1" smtClean="0"/>
              <a:t>em</a:t>
            </a:r>
            <a:r>
              <a:rPr lang="en-US" dirty="0" smtClean="0"/>
              <a:t>&gt;  this text is in     -- emphasized &lt;/</a:t>
            </a:r>
            <a:r>
              <a:rPr lang="en-US" dirty="0" err="1" smtClean="0"/>
              <a:t>em</a:t>
            </a:r>
            <a:r>
              <a:rPr lang="en-US" dirty="0" smtClean="0"/>
              <a:t>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&lt;mark&gt; this text is in    -- marked &lt;/mark&gt;&lt;/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&lt;small&gt; this text is in   -- small &lt;/small&gt;&lt;/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&lt;del&gt; this text is in     -- del (</a:t>
            </a:r>
            <a:r>
              <a:rPr lang="en-US" dirty="0" err="1" smtClean="0"/>
              <a:t>striked</a:t>
            </a:r>
            <a:r>
              <a:rPr lang="en-US" dirty="0" smtClean="0"/>
              <a:t> out)&lt;/del&gt;&lt;/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&lt;in&gt; this text is in      -- inserted &lt;/in&gt;&lt;/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10</a:t>
            </a:r>
          </a:p>
          <a:p>
            <a:r>
              <a:rPr lang="en-US" dirty="0" smtClean="0"/>
              <a:t>    &lt;sub&gt; 2 &lt;/sub&gt;  -- subscript&lt;/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10 </a:t>
            </a:r>
          </a:p>
          <a:p>
            <a:r>
              <a:rPr lang="en-US" dirty="0" smtClean="0"/>
              <a:t>    &lt;sup&gt; 2 &lt;/sup&gt;  -- superscript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2104" y="1340768"/>
            <a:ext cx="40957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124744"/>
            <a:ext cx="507021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096000" y="90872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    </a:t>
            </a:r>
          </a:p>
          <a:p>
            <a:r>
              <a:rPr lang="en-US" dirty="0" smtClean="0"/>
              <a:t>    &lt;h1&gt; Bullets &lt;/h1&gt;</a:t>
            </a:r>
          </a:p>
          <a:p>
            <a:r>
              <a:rPr lang="en-US" dirty="0" smtClean="0"/>
              <a:t>    &lt;h2&gt; example for Ordered &amp;amp; Unordered list&lt;/h2&gt;</a:t>
            </a:r>
          </a:p>
          <a:p>
            <a:r>
              <a:rPr lang="en-US" dirty="0" smtClean="0"/>
              <a:t>  </a:t>
            </a:r>
            <a:r>
              <a:rPr lang="en-US" dirty="0" smtClean="0">
                <a:solidFill>
                  <a:srgbClr val="FF0000"/>
                </a:solidFill>
              </a:rPr>
              <a:t> 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ol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My Qualification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li</a:t>
            </a:r>
            <a:r>
              <a:rPr lang="en-US" dirty="0" smtClean="0"/>
              <a:t>&gt;MCA.,&lt;/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M.Phil.</a:t>
            </a:r>
            <a:r>
              <a:rPr lang="en-US" dirty="0" smtClean="0"/>
              <a:t>,&lt;/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M.Tech</a:t>
            </a:r>
            <a:r>
              <a:rPr lang="en-US" dirty="0" smtClean="0"/>
              <a:t>.,&lt;/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li</a:t>
            </a:r>
            <a:r>
              <a:rPr lang="en-US" dirty="0" smtClean="0"/>
              <a:t>&gt;Ph.D.,&lt;/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</a:t>
            </a: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ol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smtClean="0"/>
              <a:t>   </a:t>
            </a:r>
            <a:r>
              <a:rPr lang="en-US" b="1" dirty="0" smtClean="0">
                <a:solidFill>
                  <a:srgbClr val="0070C0"/>
                </a:solidFill>
              </a:rPr>
              <a:t> &lt;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dirty="0" smtClean="0"/>
              <a:t>My Qualification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li</a:t>
            </a:r>
            <a:r>
              <a:rPr lang="en-US" dirty="0" smtClean="0"/>
              <a:t>&gt;MCA.,&lt;/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M.Phil.</a:t>
            </a:r>
            <a:r>
              <a:rPr lang="en-US" dirty="0" smtClean="0"/>
              <a:t>,&lt;/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M.Tech</a:t>
            </a:r>
            <a:r>
              <a:rPr lang="en-US" dirty="0" smtClean="0"/>
              <a:t>.,&lt;/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li</a:t>
            </a:r>
            <a:r>
              <a:rPr lang="en-US" dirty="0" smtClean="0"/>
              <a:t>&gt;Ph.D.,&lt;/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 ordered List containing hyperlinks</a:t>
            </a:r>
            <a:endParaRPr lang="en-US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352" y="1124744"/>
            <a:ext cx="8492714" cy="215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6" y="3284984"/>
            <a:ext cx="6808349" cy="29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Can you make a code for this..?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1052736"/>
            <a:ext cx="6490469" cy="53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r>
              <a:rPr lang="en-US" sz="32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represents information in a </a:t>
            </a:r>
            <a:r>
              <a: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 format</a:t>
            </a:r>
            <a:r>
              <a:rPr lang="en-US" sz="32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Mainly used in alignment of controls </a:t>
            </a:r>
            <a:r>
              <a:rPr lang="en-US" sz="32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web page.</a:t>
            </a:r>
          </a:p>
          <a:p>
            <a:r>
              <a:rPr lang="en-US" sz="32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create a basic table structure you need to use </a:t>
            </a:r>
            <a:r>
              <a:rPr lang="en-US" sz="3200" b="1" i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&lt;table&gt;, &lt;tr&gt; &lt;</a:t>
            </a:r>
            <a:r>
              <a:rPr lang="en-US" sz="3200" b="1" i="1" dirty="0" err="1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3200" b="1" i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sz="32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3200" b="1" i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&lt;td&gt;</a:t>
            </a:r>
            <a:r>
              <a:rPr lang="en-US" sz="32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lvl="1"/>
            <a:r>
              <a:rPr lang="en-US" sz="3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&lt;tr&gt; is used to create row and </a:t>
            </a:r>
          </a:p>
          <a:p>
            <a:pPr lvl="1"/>
            <a:r>
              <a:rPr lang="en-US" sz="3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&lt;td&gt; will be used to create column.</a:t>
            </a:r>
          </a:p>
        </p:txBody>
      </p:sp>
    </p:spTree>
    <p:extLst>
      <p:ext uri="{BB962C8B-B14F-4D97-AF65-F5344CB8AC3E}">
        <p14:creationId xmlns="" xmlns:p14="http://schemas.microsoft.com/office/powerpoint/2010/main" val="6627150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72" y="1124744"/>
            <a:ext cx="52992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    &lt;table&gt;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Header 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Header 2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Header 3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Header 4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 1, 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 1, 2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 1, 3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 1, 4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2132856"/>
            <a:ext cx="5927476" cy="2761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644963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97287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&lt;table&gt;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3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3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4724400"/>
            <a:ext cx="5276336" cy="13716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7641265" y="2895600"/>
            <a:ext cx="2895600" cy="800100"/>
          </a:xfrm>
          <a:prstGeom prst="wedgeEllipseCallout">
            <a:avLst>
              <a:gd name="adj1" fmla="val -187475"/>
              <a:gd name="adj2" fmla="val 281769"/>
            </a:avLst>
          </a:prstGeom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Empty Cell</a:t>
            </a:r>
          </a:p>
        </p:txBody>
      </p:sp>
    </p:spTree>
    <p:extLst>
      <p:ext uri="{BB962C8B-B14F-4D97-AF65-F5344CB8AC3E}">
        <p14:creationId xmlns="" xmlns:p14="http://schemas.microsoft.com/office/powerpoint/2010/main" val="38654085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10363200" cy="1143000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7368" y="914400"/>
            <a:ext cx="91440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Important Attributes:</a:t>
            </a:r>
          </a:p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&lt;table&gt;: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border, align, width, height etc.,</a:t>
            </a:r>
          </a:p>
          <a:p>
            <a:pPr lvl="1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Border –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Border width. A number.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&lt;td&gt;: 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valign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halign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width, height etc.,</a:t>
            </a:r>
          </a:p>
          <a:p>
            <a:pPr lvl="1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Align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valign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(vertical align) and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halign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(horizontal align): 			- center, left, right</a:t>
            </a:r>
          </a:p>
          <a:p>
            <a:pPr lvl="1"/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to merge rows. A number.</a:t>
            </a:r>
          </a:p>
          <a:p>
            <a:pPr lvl="2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=2 for a particular td, current td will be merged with previous 1 row’s td.</a:t>
            </a:r>
          </a:p>
          <a:p>
            <a:pPr lvl="1"/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to merge columns. A number.</a:t>
            </a:r>
          </a:p>
          <a:p>
            <a:pPr lvl="2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=3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 particular td, current td will be merged with previous 2 column’s td</a:t>
            </a:r>
          </a:p>
        </p:txBody>
      </p:sp>
    </p:spTree>
    <p:extLst>
      <p:ext uri="{BB962C8B-B14F-4D97-AF65-F5344CB8AC3E}">
        <p14:creationId xmlns="" xmlns:p14="http://schemas.microsoft.com/office/powerpoint/2010/main" val="1081193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Tables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b="1" dirty="0" err="1">
                <a:solidFill>
                  <a:schemeClr val="accent2">
                    <a:lumMod val="75000"/>
                  </a:schemeClr>
                </a:solidFill>
              </a:rPr>
              <a:t>BGColor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Some browsers support background colors in a table.</a:t>
            </a:r>
          </a:p>
          <a:p>
            <a:pPr eaLnBrk="1" hangingPunct="1">
              <a:defRPr/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Width: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you can specify the table width as an absolute number of pixels or a percentage of the document width. You can set the width for the table cells as well.</a:t>
            </a:r>
          </a:p>
          <a:p>
            <a:pPr eaLnBrk="1" hangingPunct="1">
              <a:defRPr/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Border: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You can choose a numerical value for the border width, which specifies the border in pixels.</a:t>
            </a:r>
          </a:p>
          <a:p>
            <a:pPr eaLnBrk="1" hangingPunct="1">
              <a:defRPr/>
            </a:pPr>
            <a:r>
              <a:rPr lang="en-US" sz="3000" b="1" dirty="0" err="1">
                <a:solidFill>
                  <a:schemeClr val="accent2">
                    <a:lumMod val="75000"/>
                  </a:schemeClr>
                </a:solidFill>
              </a:rPr>
              <a:t>CellSpacing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Cell Spacing represents the space between cells and is specified in pixels.</a:t>
            </a:r>
          </a:p>
          <a:p>
            <a:pPr eaLnBrk="1" hangingPunct="1">
              <a:defRPr/>
            </a:pP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42053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bg1"/>
              </a:buClr>
              <a:buFont typeface="Wingdings" pitchFamily="2" charset="2"/>
              <a:buChar char="§"/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CellPadding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Cell Padding is the space between the cell border and the cell contents and is specified in pixels.</a:t>
            </a:r>
          </a:p>
          <a:p>
            <a:pPr eaLnBrk="1" hangingPunct="1">
              <a:buClr>
                <a:schemeClr val="bg1"/>
              </a:buClr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Align: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tables can have left, right, or center alignment. </a:t>
            </a:r>
          </a:p>
          <a:p>
            <a:pPr eaLnBrk="1" hangingPunct="1">
              <a:buClr>
                <a:schemeClr val="bg1"/>
              </a:buClr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Background: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Background Image, will be titled in IE3.0 and above.</a:t>
            </a:r>
          </a:p>
          <a:p>
            <a:pPr eaLnBrk="1" hangingPunct="1">
              <a:buClr>
                <a:schemeClr val="bg1"/>
              </a:buClr>
              <a:buFont typeface="Wingdings" pitchFamily="2" charset="2"/>
              <a:buChar char="§"/>
              <a:defRPr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BorderColor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BorderColorDark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</a:p>
          <a:p>
            <a:pPr eaLnBrk="1" hangingPunct="1">
              <a:defRPr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3741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Versions</a:t>
            </a:r>
            <a:endParaRPr lang="en-IN" dirty="0"/>
          </a:p>
        </p:txBody>
      </p:sp>
      <p:sp>
        <p:nvSpPr>
          <p:cNvPr id="409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HTML was created by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Sir Tim Berners-Lee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 late 1991.</a:t>
            </a:r>
          </a:p>
          <a:p>
            <a:pPr eaLnBrk="1" hangingPunct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HTML 1.0 released in 1993 - sharing information - readable and accessible via web browsers.</a:t>
            </a:r>
          </a:p>
          <a:p>
            <a:pPr eaLnBrk="1" hangingPunct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HTML 2.0, published in 1995- all the features of HTML 1.0 along with that few additional features.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HTML 3.0, - 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Dave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Raggett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 who introduced a 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fresh paper or draft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- giving more powerful characteristics for webmasters in designing web pages. </a:t>
            </a:r>
          </a:p>
          <a:p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But these powerful features of new HTML slowed down the browser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HTML 4.01, which is widely used and was a successful version of HTML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HTML 5 can be said for an extended version of HTML 4.01, which was published in the year 2012.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58403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Table 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 table caption allows you to specify a line of text that will appear centered above or bellow the table.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&lt;TABLE BORDER=1 CELLPADDING=2&gt;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&lt;CAPTION ALIGN=“BOTTOM”&gt; Label For My Table &lt;/CAPTION&gt;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Caption element has one attribute ALIGN that can be either TOP (Above the table) or BOTTOM (below the table).</a:t>
            </a:r>
          </a:p>
          <a:p>
            <a:pPr eaLnBrk="1" hangingPunct="1">
              <a:defRPr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65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 Border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BORDER=n attribute allows you to add a border n pixels thick around the table</a:t>
            </a:r>
          </a:p>
          <a:p>
            <a:pPr eaLnBrk="1" hangingPunct="1"/>
            <a:r>
              <a:rPr lang="en-US" altLang="en-US" smtClean="0"/>
              <a:t>To make a solid border color, use the BORDERCOLOR=“color” attribute</a:t>
            </a:r>
          </a:p>
          <a:p>
            <a:pPr eaLnBrk="1" hangingPunct="1"/>
            <a:r>
              <a:rPr lang="en-US" altLang="en-US" smtClean="0"/>
              <a:t>To make a shaded colored border, use BODERCOLORDARK=“color” and BORDERCOLORLIGHT=“color”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578844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Controlling Cell Spacing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Cell spacing is the space </a:t>
            </a:r>
            <a:r>
              <a:rPr lang="en-US" altLang="en-US" i="1" smtClean="0"/>
              <a:t>between</a:t>
            </a:r>
            <a:r>
              <a:rPr lang="en-US" altLang="en-US" smtClean="0"/>
              <a:t> cells while cell padding is the space </a:t>
            </a:r>
            <a:r>
              <a:rPr lang="en-US" altLang="en-US" i="1" smtClean="0"/>
              <a:t>around</a:t>
            </a:r>
            <a:r>
              <a:rPr lang="en-US" altLang="en-US" smtClean="0"/>
              <a:t> the contents of a cell</a:t>
            </a:r>
          </a:p>
          <a:p>
            <a:pPr eaLnBrk="1" hangingPunct="1"/>
            <a:r>
              <a:rPr lang="en-US" altLang="en-US" smtClean="0"/>
              <a:t>To control both types of spacing, use the CELLSPACING =n and CELLPADDING=n attributes in the &lt;TABLE&gt; tag</a:t>
            </a:r>
          </a:p>
        </p:txBody>
      </p:sp>
    </p:spTree>
    <p:extLst>
      <p:ext uri="{BB962C8B-B14F-4D97-AF65-F5344CB8AC3E}">
        <p14:creationId xmlns="" xmlns:p14="http://schemas.microsoft.com/office/powerpoint/2010/main" val="36416823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Changing a Cell’s Color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 change a cell’s color, add the BGCOLOR=“color” attribute to the &lt;TD&gt; tag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US" altLang="en-US" smtClean="0"/>
              <a:t>&lt;TD BGCOLOR=“blue”&gt;</a:t>
            </a:r>
          </a:p>
        </p:txBody>
      </p:sp>
    </p:spTree>
    <p:extLst>
      <p:ext uri="{BB962C8B-B14F-4D97-AF65-F5344CB8AC3E}">
        <p14:creationId xmlns="" xmlns:p14="http://schemas.microsoft.com/office/powerpoint/2010/main" val="24670260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88640"/>
            <a:ext cx="10363200" cy="5859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9376" y="98072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3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3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table&gt;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9976" y="3068960"/>
            <a:ext cx="5410200" cy="175260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5663952" y="836712"/>
            <a:ext cx="2895600" cy="800100"/>
          </a:xfrm>
          <a:prstGeom prst="wedgeEllipseCallout">
            <a:avLst>
              <a:gd name="adj1" fmla="val -142310"/>
              <a:gd name="adj2" fmla="val -2616"/>
            </a:avLst>
          </a:prstGeom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Border Property</a:t>
            </a:r>
          </a:p>
        </p:txBody>
      </p:sp>
    </p:spTree>
    <p:extLst>
      <p:ext uri="{BB962C8B-B14F-4D97-AF65-F5344CB8AC3E}">
        <p14:creationId xmlns="" xmlns:p14="http://schemas.microsoft.com/office/powerpoint/2010/main" val="1813289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Tables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7313428" y="2055778"/>
            <a:ext cx="2895600" cy="1222444"/>
          </a:xfrm>
          <a:prstGeom prst="wedgeEllipseCallout">
            <a:avLst>
              <a:gd name="adj1" fmla="val -88699"/>
              <a:gd name="adj2" fmla="val -121074"/>
            </a:avLst>
          </a:prstGeom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CSS: Border Collapse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08720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"border-collapse: collapse"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2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3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2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3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2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4251101"/>
            <a:ext cx="6095230" cy="17084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59540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332656"/>
            <a:ext cx="10363200" cy="4046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Tables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0" y="909875"/>
            <a:ext cx="52565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IN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style&gt; </a:t>
            </a:r>
            <a:r>
              <a:rPr lang="en-IN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border-collapse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0451A5"/>
                </a:solidFill>
                <a:latin typeface="Consolas" panose="020B0609020204030204" pitchFamily="49" charset="0"/>
              </a:rPr>
              <a:t>collapse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IN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&lt;/style&gt;</a:t>
            </a:r>
            <a:endParaRPr lang="en-IN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344" y="98072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&lt;table&gt;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3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rowspan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3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4890968"/>
            <a:ext cx="7095974" cy="15524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560254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352" y="1196752"/>
            <a:ext cx="53285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 border="1" width="30%" align="center"&gt;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&lt;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&lt;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1&lt;/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&lt;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2&lt;/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&lt;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3&lt;/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&lt;/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&lt;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&lt;td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="2"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&gt;one &amp; one hundred&lt;/td&gt;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&lt;td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="2"&gt;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&amp; three &lt;/td&gt;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&lt;/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&lt;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&lt;td&gt; two hundred &lt;/td&gt;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&lt;td&gt; three hundred &lt;/td&gt;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&lt;/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&lt;/table&gt;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3872" y="3645024"/>
            <a:ext cx="695033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&lt;p&gt;, &lt;pre&gt;, &lt;span&gt;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7392" y="1916832"/>
            <a:ext cx="4164608" cy="2160240"/>
          </a:xfrm>
        </p:spPr>
        <p:txBody>
          <a:bodyPr/>
          <a:lstStyle/>
          <a:p>
            <a:r>
              <a:rPr lang="en-US" sz="1600" dirty="0" smtClean="0">
                <a:solidFill>
                  <a:srgbClr val="FF0000"/>
                </a:solidFill>
              </a:rPr>
              <a:t>The &lt;span&gt; tag is an inline container used to mark up a part of a text, or a part of a document.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The &lt;span&gt; tag is easily styled by CSS or manipulated with JavaScript using the class or id attribute.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368" y="1628800"/>
            <a:ext cx="7585075" cy="4000500"/>
          </a:xfrm>
          <a:noFill/>
          <a:ln w="25400">
            <a:solidFill>
              <a:schemeClr val="accent6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709283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Background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It is very common to see web pages with their background color set to white or some other colors.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To set your document’s background color, you need to edit the &lt;BODY&gt; element by adding the BGCOLOR attribute.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following example will display a document with a white background color: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&lt;BODY BGCOLOR=“#FFFFFF”&gt;&lt;/BODY&gt;</a:t>
            </a:r>
          </a:p>
          <a:p>
            <a:pPr eaLnBrk="1" hangingPunct="1">
              <a:defRPr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69461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71777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spcBef>
                <a:spcPts val="319"/>
              </a:spcBef>
            </a:pPr>
            <a:r>
              <a:rPr spc="201" dirty="0"/>
              <a:t>HTML</a:t>
            </a:r>
            <a:r>
              <a:rPr spc="-59" dirty="0"/>
              <a:t> </a:t>
            </a:r>
            <a:r>
              <a:rPr spc="-83" dirty="0"/>
              <a:t>Tags</a:t>
            </a:r>
            <a:r>
              <a:rPr spc="-47" dirty="0"/>
              <a:t> </a:t>
            </a:r>
            <a:r>
              <a:rPr spc="-71" dirty="0"/>
              <a:t>and</a:t>
            </a:r>
            <a:r>
              <a:rPr spc="-59" dirty="0"/>
              <a:t> </a:t>
            </a:r>
            <a:r>
              <a:rPr spc="-83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384" y="980728"/>
            <a:ext cx="10945216" cy="5261275"/>
          </a:xfrm>
          <a:prstGeom prst="rect">
            <a:avLst/>
          </a:prstGeom>
        </p:spPr>
        <p:txBody>
          <a:bodyPr vert="horz" wrap="square" lIns="0" tIns="130392" rIns="0" bIns="0" rtlCol="0">
            <a:spAutoFit/>
          </a:bodyPr>
          <a:lstStyle/>
          <a:p>
            <a:pPr marL="508090" indent="-418163">
              <a:spcBef>
                <a:spcPts val="1024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800" spc="-71" dirty="0">
                <a:latin typeface="Times New Roman" pitchFamily="18" charset="0"/>
                <a:cs typeface="Times New Roman" pitchFamily="18" charset="0"/>
              </a:rPr>
              <a:t>Tags</a:t>
            </a:r>
            <a:r>
              <a:rPr sz="28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42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71" dirty="0"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9" dirty="0">
                <a:latin typeface="Times New Roman" pitchFamily="18" charset="0"/>
                <a:cs typeface="Times New Roman" pitchFamily="18" charset="0"/>
              </a:rPr>
              <a:t>blocks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06" dirty="0">
                <a:latin typeface="Times New Roman" pitchFamily="18" charset="0"/>
                <a:cs typeface="Times New Roman" pitchFamily="18" charset="0"/>
              </a:rPr>
              <a:t>HTML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800" spc="-59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28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83" dirty="0"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sz="28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tag,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71" dirty="0">
                <a:latin typeface="Times New Roman" pitchFamily="18" charset="0"/>
                <a:cs typeface="Times New Roman" pitchFamily="18" charset="0"/>
              </a:rPr>
              <a:t>content,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83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8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sz="2800" spc="-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9" dirty="0">
                <a:latin typeface="Times New Roman" pitchFamily="18" charset="0"/>
                <a:cs typeface="Times New Roman" pitchFamily="18" charset="0"/>
              </a:rPr>
              <a:t>tag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800" spc="-7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2800" spc="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&lt;p&gt;This</a:t>
            </a:r>
            <a:r>
              <a:rPr sz="2800" spc="74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4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74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74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42" dirty="0">
                <a:latin typeface="Times New Roman" pitchFamily="18" charset="0"/>
                <a:cs typeface="Times New Roman" pitchFamily="18" charset="0"/>
              </a:rPr>
              <a:t>paragraph.&lt;/p&gt;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800" spc="-24" dirty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sz="2800" spc="-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6" dirty="0">
                <a:latin typeface="Times New Roman" pitchFamily="18" charset="0"/>
                <a:cs typeface="Times New Roman" pitchFamily="18" charset="0"/>
              </a:rPr>
              <a:t>elements:</a:t>
            </a:r>
            <a:r>
              <a:rPr sz="2800" spc="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&lt;br&gt;</a:t>
            </a:r>
            <a:r>
              <a:rPr sz="2800" spc="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spc="-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&lt;img&gt;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800" spc="-130" dirty="0">
                <a:latin typeface="Times New Roman" pitchFamily="18" charset="0"/>
                <a:cs typeface="Times New Roman" pitchFamily="18" charset="0"/>
              </a:rPr>
              <a:t>Case-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insensitive</a:t>
            </a:r>
            <a:r>
              <a:rPr sz="2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commonly</a:t>
            </a:r>
            <a:r>
              <a:rPr sz="2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47" dirty="0">
                <a:latin typeface="Times New Roman" pitchFamily="18" charset="0"/>
                <a:cs typeface="Times New Roman" pitchFamily="18" charset="0"/>
              </a:rPr>
              <a:t>written</a:t>
            </a:r>
            <a:r>
              <a:rPr sz="2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 lowercase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800" spc="-1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800" spc="-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6" dirty="0">
                <a:latin typeface="Times New Roman" pitchFamily="18" charset="0"/>
                <a:cs typeface="Times New Roman" pitchFamily="18" charset="0"/>
              </a:rPr>
              <a:t>nested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within</a:t>
            </a:r>
            <a:r>
              <a:rPr sz="28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800" spc="-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other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Must</a:t>
            </a:r>
            <a:r>
              <a:rPr sz="2800" spc="-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8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properly</a:t>
            </a:r>
            <a:r>
              <a:rPr sz="28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 smtClean="0">
                <a:latin typeface="Times New Roman" pitchFamily="18" charset="0"/>
                <a:cs typeface="Times New Roman" pitchFamily="18" charset="0"/>
              </a:rPr>
              <a:t>closed</a:t>
            </a:r>
            <a:endParaRPr lang="en-US" sz="2800" spc="-24" dirty="0" smtClean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mark-up languages are not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compiled or interpreted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, just displayed. </a:t>
            </a: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So even if mistakes are made,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error messages shown in Html,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just the expected output will not be seen.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TEXT Color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TEXT attribute is used to control the color of all the normal text in the document. The default color for text is black. </a:t>
            </a:r>
          </a:p>
          <a:p>
            <a:pPr eaLnBrk="1" hangingPunct="1"/>
            <a:r>
              <a:rPr lang="en-US" altLang="en-US" smtClean="0"/>
              <a:t>The TEXT attribute would be added as follows:</a:t>
            </a:r>
          </a:p>
          <a:p>
            <a:pPr eaLnBrk="1" hangingPunct="1"/>
            <a:r>
              <a:rPr lang="en-US" altLang="en-US" smtClean="0"/>
              <a:t>&lt;BODY BGCOLOR=“#FFFFFF” TEXT=“#FF0000”&gt;&lt;/BODY&gt;</a:t>
            </a:r>
          </a:p>
          <a:p>
            <a:pPr eaLnBrk="1" hangingPunct="1"/>
            <a:r>
              <a:rPr lang="en-US" altLang="en-US" smtClean="0"/>
              <a:t>In this example the document’s page</a:t>
            </a:r>
          </a:p>
          <a:p>
            <a:pPr eaLnBrk="1" hangingPunct="1"/>
            <a:r>
              <a:rPr lang="en-US" altLang="en-US" smtClean="0"/>
              <a:t>color is white and the text would be red</a:t>
            </a:r>
          </a:p>
        </p:txBody>
      </p:sp>
    </p:spTree>
    <p:extLst>
      <p:ext uri="{BB962C8B-B14F-4D97-AF65-F5344CB8AC3E}">
        <p14:creationId xmlns="" xmlns:p14="http://schemas.microsoft.com/office/powerpoint/2010/main" val="19347720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Using Image Background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BODY element also gives you ability of setting an image as the document’s background.</a:t>
            </a:r>
          </a:p>
          <a:p>
            <a:pPr eaLnBrk="1" hangingPunct="1"/>
            <a:r>
              <a:rPr lang="en-US" altLang="en-US" smtClean="0"/>
              <a:t>An example of a background image’s HTML code is as follows: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&lt;BODY BACKGROUND=“hi.gif” BGCOLOR=“#FFFFFF”&gt;&lt;/BODY&gt;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5469039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Aligning Text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ALIGN attribute can be inserted in the &lt;P&gt; and &lt;Hn&gt; tags to right justify, center, or left justify the text</a:t>
            </a:r>
          </a:p>
          <a:p>
            <a:pPr eaLnBrk="1" hangingPunct="1"/>
            <a:r>
              <a:rPr lang="en-US" altLang="en-US" smtClean="0"/>
              <a:t>For example, &lt;H1 ALIGN=CENTER&gt; The New York Times &lt;/H1&gt; would create a centered heading of the largest size</a:t>
            </a:r>
          </a:p>
        </p:txBody>
      </p:sp>
    </p:spTree>
    <p:extLst>
      <p:ext uri="{BB962C8B-B14F-4D97-AF65-F5344CB8AC3E}">
        <p14:creationId xmlns="" xmlns:p14="http://schemas.microsoft.com/office/powerpoint/2010/main" val="4819274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Page Formatting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define the background color, use the BGCOLOR attribute in the &lt;BODY&gt; tag</a:t>
            </a:r>
          </a:p>
          <a:p>
            <a:pPr eaLnBrk="1" hangingPunct="1"/>
            <a:r>
              <a:rPr lang="en-US" altLang="en-US" smtClean="0"/>
              <a:t>To define the text color, use the TEXT attribute in the &lt;BODY&gt; tag</a:t>
            </a:r>
          </a:p>
          <a:p>
            <a:pPr eaLnBrk="1" hangingPunct="1"/>
            <a:r>
              <a:rPr lang="en-US" altLang="en-US" smtClean="0"/>
              <a:t>To define the size of the text, type &lt;BASEFONT SIZE=n&gt;  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0" y="1981200"/>
            <a:ext cx="38100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Char char=" "/>
            </a:pPr>
            <a:endParaRPr lang="en-US" altLang="en-US" sz="2800"/>
          </a:p>
        </p:txBody>
      </p:sp>
    </p:spTree>
    <p:extLst>
      <p:ext uri="{BB962C8B-B14F-4D97-AF65-F5344CB8AC3E}">
        <p14:creationId xmlns="" xmlns:p14="http://schemas.microsoft.com/office/powerpoint/2010/main" val="16521578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03200" y="990601"/>
            <a:ext cx="8701112" cy="5295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/>
              <a:t>&lt;HTML&gt;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&lt;HEAD&gt;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&lt;TITLE&gt; Example &lt;/TITLE&gt;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&lt;/HEAD&gt;</a:t>
            </a:r>
          </a:p>
          <a:p>
            <a:pPr>
              <a:buNone/>
            </a:pPr>
            <a:r>
              <a:rPr lang="en-US" dirty="0" smtClean="0"/>
              <a:t>&lt;body text="blue" </a:t>
            </a:r>
            <a:r>
              <a:rPr lang="en-US" dirty="0" err="1" smtClean="0"/>
              <a:t>bgcolor</a:t>
            </a:r>
            <a:r>
              <a:rPr lang="en-US" dirty="0" smtClean="0"/>
              <a:t>="yellow"&gt;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This </a:t>
            </a:r>
            <a:r>
              <a:rPr lang="en-US" altLang="en-US" sz="2000" dirty="0"/>
              <a:t>is where you would include the text and images on your Web page.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&lt;/body&gt;</a:t>
            </a:r>
            <a:endParaRPr lang="en-US" altLang="en-US" sz="2000" dirty="0"/>
          </a:p>
          <a:p>
            <a:pPr eaLnBrk="1" hangingPunct="1">
              <a:buFontTx/>
              <a:buNone/>
            </a:pPr>
            <a:r>
              <a:rPr lang="en-US" altLang="en-US" sz="2000" dirty="0"/>
              <a:t>&lt;/HTML&gt;</a:t>
            </a: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635409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Changing the Color of Links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LINK, VLINK, and ALINK attributes can be inserted in the &lt;BODY&gt; tag to define the color of a link</a:t>
            </a:r>
          </a:p>
          <a:p>
            <a:pPr lvl="1" eaLnBrk="1" hangingPunct="1"/>
            <a:r>
              <a:rPr lang="en-US" altLang="en-US" smtClean="0"/>
              <a:t>LINK defines the color of links that have not been visited </a:t>
            </a:r>
          </a:p>
          <a:p>
            <a:pPr lvl="1" eaLnBrk="1" hangingPunct="1"/>
            <a:r>
              <a:rPr lang="en-US" altLang="en-US" smtClean="0"/>
              <a:t>VLINK defines the color of links that have already been visited</a:t>
            </a:r>
          </a:p>
          <a:p>
            <a:pPr lvl="1" eaLnBrk="1" hangingPunct="1"/>
            <a:r>
              <a:rPr lang="en-US" altLang="en-US" smtClean="0"/>
              <a:t>ALINK defines the color of a link when a user clicks on it</a:t>
            </a:r>
          </a:p>
        </p:txBody>
      </p:sp>
    </p:spTree>
    <p:extLst>
      <p:ext uri="{BB962C8B-B14F-4D97-AF65-F5344CB8AC3E}">
        <p14:creationId xmlns="" xmlns:p14="http://schemas.microsoft.com/office/powerpoint/2010/main" val="167489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Frames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type="body" idx="1"/>
          </p:nvPr>
        </p:nvSpPr>
        <p:spPr>
          <a:xfrm>
            <a:off x="203200" y="990601"/>
            <a:ext cx="8197056" cy="52959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framed page is made up of multiple HTML pages. </a:t>
            </a:r>
          </a:p>
          <a:p>
            <a:pPr eaLnBrk="1" hangingPunct="1"/>
            <a:r>
              <a:rPr lang="en-US" altLang="en-US" dirty="0" smtClean="0"/>
              <a:t>There is one HTML document that describes how to break up the single browser window into multiple windowpanes. </a:t>
            </a:r>
          </a:p>
          <a:p>
            <a:pPr eaLnBrk="1" hangingPunct="1"/>
            <a:r>
              <a:rPr lang="en-US" altLang="en-US" dirty="0" smtClean="0"/>
              <a:t>Each windowpane is filled with an HTML document.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9048328" y="1340768"/>
            <a:ext cx="2857500" cy="4495800"/>
            <a:chOff x="4495800" y="1981200"/>
            <a:chExt cx="2857500" cy="44958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495800" y="4038600"/>
              <a:ext cx="2857500" cy="19431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5981700" y="4152900"/>
              <a:ext cx="1143000" cy="1485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 sz="1200">
                <a:latin typeface="Times New Roman" panose="02020603050405020304" pitchFamily="18" charset="0"/>
              </a:endParaRPr>
            </a:p>
            <a:p>
              <a:endParaRPr lang="en-US" altLang="en-US" sz="1200">
                <a:latin typeface="Times New Roman" panose="02020603050405020304" pitchFamily="18" charset="0"/>
              </a:endParaRPr>
            </a:p>
            <a:p>
              <a:endParaRPr lang="en-US" altLang="en-US" sz="1200">
                <a:latin typeface="Times New Roman" panose="02020603050405020304" pitchFamily="18" charset="0"/>
              </a:endParaRPr>
            </a:p>
            <a:p>
              <a:r>
                <a:rPr lang="en-US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Doc2.html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648200" y="4152900"/>
              <a:ext cx="1104900" cy="1485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 sz="1200">
                <a:latin typeface="Times New Roman" panose="02020603050405020304" pitchFamily="18" charset="0"/>
              </a:endParaRPr>
            </a:p>
            <a:p>
              <a:endParaRPr lang="en-US" altLang="en-US" sz="1200">
                <a:latin typeface="Times New Roman" panose="02020603050405020304" pitchFamily="18" charset="0"/>
              </a:endParaRPr>
            </a:p>
            <a:p>
              <a:endParaRPr lang="en-US" altLang="en-US" sz="12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Doc1.html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181600" y="6096000"/>
              <a:ext cx="1524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FFFF00"/>
                  </a:solidFill>
                  <a:latin typeface="Times New Roman" panose="02020603050405020304" pitchFamily="18" charset="0"/>
                </a:rPr>
                <a:t>Frames.html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096000" y="1981200"/>
              <a:ext cx="1143000" cy="1485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 sz="1200">
                <a:latin typeface="Times New Roman" panose="02020603050405020304" pitchFamily="18" charset="0"/>
              </a:endParaRPr>
            </a:p>
            <a:p>
              <a:endParaRPr lang="en-US" altLang="en-US" sz="1200">
                <a:latin typeface="Times New Roman" panose="02020603050405020304" pitchFamily="18" charset="0"/>
              </a:endParaRPr>
            </a:p>
            <a:p>
              <a:endParaRPr lang="en-US" altLang="en-US" sz="1200">
                <a:latin typeface="Times New Roman" panose="02020603050405020304" pitchFamily="18" charset="0"/>
              </a:endParaRPr>
            </a:p>
            <a:p>
              <a:r>
                <a:rPr lang="en-US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Doc2.html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648200" y="1981200"/>
              <a:ext cx="1104900" cy="1485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 sz="1200">
                <a:latin typeface="Times New Roman" panose="02020603050405020304" pitchFamily="18" charset="0"/>
              </a:endParaRPr>
            </a:p>
            <a:p>
              <a:endParaRPr lang="en-US" altLang="en-US" sz="1200">
                <a:latin typeface="Times New Roman" panose="02020603050405020304" pitchFamily="18" charset="0"/>
              </a:endParaRPr>
            </a:p>
            <a:p>
              <a:endParaRPr lang="en-US" altLang="en-US" sz="12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Doc1.html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953000" y="3467100"/>
              <a:ext cx="342900" cy="685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6438900" y="3467100"/>
              <a:ext cx="457200" cy="685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8828618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 of &lt;frame&gt;tag</a:t>
            </a:r>
          </a:p>
        </p:txBody>
      </p:sp>
      <p:sp>
        <p:nvSpPr>
          <p:cNvPr id="128002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src: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 is implemented for fetching the HTML file that needs to be loaded in one of the frames. It takes the value as filename.html or filename.htm within double-quotes.</a:t>
            </a:r>
          </a:p>
          <a:p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 facilitates you in giving a name to your frame, and hence you can indicate which frame(s) you are supposed to load into your page.</a:t>
            </a:r>
          </a:p>
          <a:p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frameborder: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 is used for specifying if the borders are being shown in the frame you are using, and you can assign values either: 1 (yes) or 0 (no) for it.</a:t>
            </a:r>
          </a:p>
          <a:p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marginwidth: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 facilitates in specifying the frame borders width spacing in the left and right sides. It takes the value in pixels.</a:t>
            </a:r>
          </a:p>
          <a:p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marginheight: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 facilitates in specifying the frame borders height spacing in top and bottom sides. It also takes the value in pixels.</a:t>
            </a:r>
          </a:p>
        </p:txBody>
      </p:sp>
    </p:spTree>
    <p:extLst>
      <p:ext uri="{BB962C8B-B14F-4D97-AF65-F5344CB8AC3E}">
        <p14:creationId xmlns="" xmlns:p14="http://schemas.microsoft.com/office/powerpoint/2010/main" val="3115067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902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noresize:</a:t>
            </a:r>
            <a:r>
              <a:rPr lang="en-US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 In general, it is possible to resize your frame just by clicking and dragging the frame borders. But this attribute helps users stop resizing the frames. It is written something like: noresize = "noresize".</a:t>
            </a:r>
          </a:p>
          <a:p>
            <a:r>
              <a:rPr lang="en-US" alt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scrolling:</a:t>
            </a:r>
            <a:r>
              <a:rPr lang="en-US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 is used for activating and deactivating the scroll-bar appearance in your frame and takes either yes, no, or auto as values to be assigned to it within double-quotes.</a:t>
            </a:r>
          </a:p>
          <a:p>
            <a:endParaRPr lang="en-US" alt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1650032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6"/>
                </a:solidFill>
              </a:rPr>
              <a:t>Frame Page Architecture</a:t>
            </a:r>
          </a:p>
        </p:txBody>
      </p:sp>
      <p:sp>
        <p:nvSpPr>
          <p:cNvPr id="13005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&lt;FRAMESET&gt; element is placed in the html document before the &lt;BODY&gt; element. The &lt;FRAMESET&gt; describes the amount of screen real estate given to each windowpane by dividing the screen into ROWS or COLS.</a:t>
            </a:r>
          </a:p>
          <a:p>
            <a:pPr eaLnBrk="1" hangingPunct="1"/>
            <a:r>
              <a:rPr lang="en-US" altLang="en-US" dirty="0" smtClean="0"/>
              <a:t>The &lt;FRAMESET&gt; will then contain &lt;FRAME&gt; elements, one per division of the browser window. </a:t>
            </a:r>
          </a:p>
          <a:p>
            <a:pPr eaLnBrk="1" hangingPunct="1"/>
            <a:r>
              <a:rPr lang="en-US" altLang="en-US" dirty="0" smtClean="0"/>
              <a:t>Because there is no BODY container, FRAMESET pages can't have background images and background colors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30143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71777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spcBef>
                <a:spcPts val="319"/>
              </a:spcBef>
            </a:pPr>
            <a:r>
              <a:rPr spc="-24" dirty="0"/>
              <a:t>Attributes</a:t>
            </a:r>
            <a:r>
              <a:rPr spc="-71" dirty="0"/>
              <a:t> </a:t>
            </a:r>
            <a:r>
              <a:rPr dirty="0"/>
              <a:t>in</a:t>
            </a:r>
            <a:r>
              <a:rPr spc="-71" dirty="0"/>
              <a:t> </a:t>
            </a:r>
            <a:r>
              <a:rPr spc="153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921" y="1856336"/>
            <a:ext cx="9540324" cy="3547985"/>
          </a:xfrm>
          <a:prstGeom prst="rect">
            <a:avLst/>
          </a:prstGeom>
        </p:spPr>
        <p:txBody>
          <a:bodyPr vert="horz" wrap="square" lIns="0" tIns="130392" rIns="0" bIns="0" rtlCol="0">
            <a:spAutoFit/>
          </a:bodyPr>
          <a:lstStyle/>
          <a:p>
            <a:pPr marL="508090" indent="-418163">
              <a:spcBef>
                <a:spcPts val="1024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47" dirty="0">
                <a:latin typeface="Times New Roman" pitchFamily="18" charset="0"/>
                <a:cs typeface="Times New Roman" pitchFamily="18" charset="0"/>
              </a:rPr>
              <a:t>Provide</a:t>
            </a:r>
            <a:r>
              <a:rPr sz="26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9" dirty="0">
                <a:latin typeface="Times New Roman" pitchFamily="18" charset="0"/>
                <a:cs typeface="Times New Roman" pitchFamily="18" charset="0"/>
              </a:rPr>
              <a:t>additional </a:t>
            </a:r>
            <a:r>
              <a:rPr sz="2600" spc="-71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6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47" dirty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sz="26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24" dirty="0">
                <a:latin typeface="Times New Roman" pitchFamily="18" charset="0"/>
                <a:cs typeface="Times New Roman" pitchFamily="18" charset="0"/>
              </a:rPr>
              <a:t>elements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71" dirty="0">
                <a:latin typeface="Times New Roman" pitchFamily="18" charset="0"/>
                <a:cs typeface="Times New Roman" pitchFamily="18" charset="0"/>
              </a:rPr>
              <a:t>Always</a:t>
            </a:r>
            <a:r>
              <a:rPr sz="26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83" dirty="0">
                <a:latin typeface="Times New Roman" pitchFamily="18" charset="0"/>
                <a:cs typeface="Times New Roman" pitchFamily="18" charset="0"/>
              </a:rPr>
              <a:t>included</a:t>
            </a:r>
            <a:r>
              <a:rPr sz="26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6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24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6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94" dirty="0">
                <a:latin typeface="Times New Roman" pitchFamily="18" charset="0"/>
                <a:cs typeface="Times New Roman" pitchFamily="18" charset="0"/>
              </a:rPr>
              <a:t>opening </a:t>
            </a:r>
            <a:r>
              <a:rPr sz="2600" spc="-59" dirty="0">
                <a:latin typeface="Times New Roman" pitchFamily="18" charset="0"/>
                <a:cs typeface="Times New Roman" pitchFamily="18" charset="0"/>
              </a:rPr>
              <a:t>tag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Written</a:t>
            </a:r>
            <a:r>
              <a:rPr sz="26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71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6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83" dirty="0">
                <a:latin typeface="Times New Roman" pitchFamily="18" charset="0"/>
                <a:cs typeface="Times New Roman" pitchFamily="18" charset="0"/>
              </a:rPr>
              <a:t>name/value</a:t>
            </a:r>
            <a:r>
              <a:rPr sz="2600" spc="-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24" dirty="0">
                <a:latin typeface="Times New Roman" pitchFamily="18" charset="0"/>
                <a:cs typeface="Times New Roman" pitchFamily="18" charset="0"/>
              </a:rPr>
              <a:t>pairs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7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2600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&lt;a</a:t>
            </a:r>
            <a:r>
              <a:rPr sz="2600" spc="6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65" dirty="0">
                <a:latin typeface="Times New Roman" pitchFamily="18" charset="0"/>
                <a:cs typeface="Times New Roman" pitchFamily="18" charset="0"/>
              </a:rPr>
              <a:t>href="https://example.com"&gt;Link&lt;/a&gt;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83" dirty="0">
                <a:latin typeface="Times New Roman" pitchFamily="18" charset="0"/>
                <a:cs typeface="Times New Roman" pitchFamily="18" charset="0"/>
              </a:rPr>
              <a:t>Common</a:t>
            </a:r>
            <a:r>
              <a:rPr sz="2600" spc="-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9" dirty="0">
                <a:latin typeface="Times New Roman" pitchFamily="18" charset="0"/>
                <a:cs typeface="Times New Roman" pitchFamily="18" charset="0"/>
              </a:rPr>
              <a:t>attributes:</a:t>
            </a:r>
            <a:r>
              <a:rPr sz="2600" spc="24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212" dirty="0">
                <a:latin typeface="Times New Roman" pitchFamily="18" charset="0"/>
                <a:cs typeface="Times New Roman" pitchFamily="18" charset="0"/>
              </a:rPr>
              <a:t>id,</a:t>
            </a:r>
            <a:r>
              <a:rPr sz="2600" spc="-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283" dirty="0">
                <a:latin typeface="Times New Roman" pitchFamily="18" charset="0"/>
                <a:cs typeface="Times New Roman" pitchFamily="18" charset="0"/>
              </a:rPr>
              <a:t>class,</a:t>
            </a:r>
            <a:r>
              <a:rPr sz="2600" spc="-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330" dirty="0">
                <a:latin typeface="Times New Roman" pitchFamily="18" charset="0"/>
                <a:cs typeface="Times New Roman" pitchFamily="18" charset="0"/>
              </a:rPr>
              <a:t>style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Must</a:t>
            </a:r>
            <a:r>
              <a:rPr sz="2600" spc="-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24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6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24" dirty="0">
                <a:latin typeface="Times New Roman" pitchFamily="18" charset="0"/>
                <a:cs typeface="Times New Roman" pitchFamily="18" charset="0"/>
              </a:rPr>
              <a:t>quoted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177" dirty="0">
                <a:latin typeface="Times New Roman" pitchFamily="18" charset="0"/>
                <a:cs typeface="Times New Roman" pitchFamily="18" charset="0"/>
              </a:rPr>
              <a:t>Improve</a:t>
            </a:r>
            <a:r>
              <a:rPr sz="2600" spc="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9" dirty="0"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sz="2600" spc="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83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6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24" dirty="0">
                <a:latin typeface="Times New Roman" pitchFamily="18" charset="0"/>
                <a:cs typeface="Times New Roman" pitchFamily="18" charset="0"/>
              </a:rPr>
              <a:t>styling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code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&lt;!DOCTYPE html&gt;</a:t>
            </a:r>
          </a:p>
          <a:p>
            <a:pPr>
              <a:buNone/>
            </a:pPr>
            <a:r>
              <a:rPr lang="en-US" sz="2000" dirty="0" smtClean="0"/>
              <a:t>&lt;html </a:t>
            </a:r>
            <a:r>
              <a:rPr lang="en-US" sz="2000" dirty="0" err="1" smtClean="0"/>
              <a:t>lang</a:t>
            </a:r>
            <a:r>
              <a:rPr lang="en-US" sz="2000" dirty="0" smtClean="0"/>
              <a:t>="en"&gt;</a:t>
            </a:r>
          </a:p>
          <a:p>
            <a:pPr>
              <a:buNone/>
            </a:pPr>
            <a:r>
              <a:rPr lang="en-US" sz="1600" dirty="0" smtClean="0"/>
              <a:t>&lt;head&gt;</a:t>
            </a:r>
          </a:p>
          <a:p>
            <a:pPr>
              <a:buNone/>
            </a:pPr>
            <a:r>
              <a:rPr lang="en-US" sz="1600" dirty="0" smtClean="0"/>
              <a:t>    &lt;meta </a:t>
            </a:r>
            <a:r>
              <a:rPr lang="en-US" sz="1600" dirty="0" err="1" smtClean="0"/>
              <a:t>charset</a:t>
            </a:r>
            <a:r>
              <a:rPr lang="en-US" sz="1600" dirty="0" smtClean="0"/>
              <a:t>="UTF-8"&gt;</a:t>
            </a:r>
          </a:p>
          <a:p>
            <a:pPr>
              <a:buNone/>
            </a:pPr>
            <a:r>
              <a:rPr lang="en-US" sz="1600" dirty="0" smtClean="0"/>
              <a:t>    &lt;meta name="viewport" content="width=device-width, initial-scale=1.0"&gt;</a:t>
            </a:r>
          </a:p>
          <a:p>
            <a:pPr>
              <a:buNone/>
            </a:pPr>
            <a:r>
              <a:rPr lang="en-US" sz="1600" dirty="0" smtClean="0"/>
              <a:t>    &lt;title&gt;Document&lt;/title&gt;</a:t>
            </a:r>
          </a:p>
          <a:p>
            <a:pPr>
              <a:buNone/>
            </a:pPr>
            <a:r>
              <a:rPr lang="en-US" sz="1600" dirty="0" smtClean="0"/>
              <a:t>&lt;/head&gt;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&lt;frameset rows="30%,70%"&gt;</a:t>
            </a:r>
          </a:p>
          <a:p>
            <a:pPr>
              <a:buNone/>
            </a:pPr>
            <a:r>
              <a:rPr lang="en-US" sz="2000" dirty="0" smtClean="0"/>
              <a:t>   </a:t>
            </a:r>
            <a:r>
              <a:rPr lang="en-US" sz="2000" dirty="0" smtClean="0">
                <a:solidFill>
                  <a:srgbClr val="00B050"/>
                </a:solidFill>
              </a:rPr>
              <a:t> &lt;frame name="f1" </a:t>
            </a:r>
            <a:r>
              <a:rPr lang="en-US" sz="2000" dirty="0" err="1" smtClean="0">
                <a:solidFill>
                  <a:srgbClr val="00B050"/>
                </a:solidFill>
              </a:rPr>
              <a:t>src</a:t>
            </a:r>
            <a:r>
              <a:rPr lang="en-US" sz="2000" dirty="0" smtClean="0">
                <a:solidFill>
                  <a:srgbClr val="00B050"/>
                </a:solidFill>
              </a:rPr>
              <a:t>="home.html"&gt;&lt;/frame&gt;</a:t>
            </a:r>
          </a:p>
          <a:p>
            <a:pPr>
              <a:buNone/>
            </a:pPr>
            <a:r>
              <a:rPr lang="en-US" sz="2000" dirty="0" smtClean="0"/>
              <a:t>   </a:t>
            </a:r>
            <a:r>
              <a:rPr lang="en-US" sz="2000" dirty="0" smtClean="0">
                <a:solidFill>
                  <a:srgbClr val="FF0000"/>
                </a:solidFill>
              </a:rPr>
              <a:t> &lt;frameset cols="40%,60%"&gt;</a:t>
            </a:r>
          </a:p>
          <a:p>
            <a:pPr>
              <a:buNone/>
            </a:pPr>
            <a:r>
              <a:rPr lang="en-US" sz="2000" dirty="0" smtClean="0"/>
              <a:t>        </a:t>
            </a:r>
            <a:r>
              <a:rPr lang="en-US" sz="2000" dirty="0" smtClean="0">
                <a:solidFill>
                  <a:srgbClr val="00B050"/>
                </a:solidFill>
              </a:rPr>
              <a:t>&lt;frame name="f2" </a:t>
            </a:r>
            <a:r>
              <a:rPr lang="en-US" sz="2000" dirty="0" err="1" smtClean="0">
                <a:solidFill>
                  <a:srgbClr val="00B050"/>
                </a:solidFill>
              </a:rPr>
              <a:t>src</a:t>
            </a:r>
            <a:r>
              <a:rPr lang="en-US" sz="2000" dirty="0" smtClean="0">
                <a:solidFill>
                  <a:srgbClr val="00B050"/>
                </a:solidFill>
              </a:rPr>
              <a:t>="PROG1.html"&gt;&lt;/frame&gt;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        &lt;frame name="f3" </a:t>
            </a:r>
            <a:r>
              <a:rPr lang="en-US" sz="2000" dirty="0" err="1" smtClean="0">
                <a:solidFill>
                  <a:srgbClr val="00B050"/>
                </a:solidFill>
              </a:rPr>
              <a:t>src</a:t>
            </a:r>
            <a:r>
              <a:rPr lang="en-US" sz="2000" dirty="0" smtClean="0">
                <a:solidFill>
                  <a:srgbClr val="00B050"/>
                </a:solidFill>
              </a:rPr>
              <a:t>="PROG2.html"&gt;&lt;/frame&gt;</a:t>
            </a:r>
          </a:p>
          <a:p>
            <a:pPr>
              <a:buNone/>
            </a:pPr>
            <a:r>
              <a:rPr lang="en-US" sz="2000" dirty="0" smtClean="0"/>
              <a:t>  </a:t>
            </a:r>
            <a:r>
              <a:rPr lang="en-US" sz="2000" dirty="0" smtClean="0">
                <a:solidFill>
                  <a:srgbClr val="FF0000"/>
                </a:solidFill>
              </a:rPr>
              <a:t>  &lt;/frameset&gt;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&lt;/frameset&gt;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0485034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96" y="188640"/>
            <a:ext cx="7378570" cy="54216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0152" t="12548" r="20124" b="11672"/>
          <a:stretch>
            <a:fillRect/>
          </a:stretch>
        </p:blipFill>
        <p:spPr bwMode="auto">
          <a:xfrm>
            <a:off x="1703512" y="980728"/>
            <a:ext cx="8568952" cy="523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056440" y="198884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Home.html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08840" y="442782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PROG2.html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480648" y="4571836"/>
            <a:ext cx="1584176" cy="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400256" y="2132856"/>
            <a:ext cx="1584176" cy="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67408" y="3861048"/>
            <a:ext cx="1080120" cy="57606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1344" y="3450486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PROG1.html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sp>
        <p:nvSpPr>
          <p:cNvPr id="13209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&lt;html&gt; </a:t>
            </a:r>
          </a:p>
          <a:p>
            <a:pPr>
              <a:buFontTx/>
              <a:buNone/>
            </a:pPr>
            <a:r>
              <a:rPr lang="en-US" altLang="en-US" dirty="0" smtClean="0"/>
              <a:t>&lt;head&gt; &lt;title&gt;Example for Frame&lt;/title&gt; &lt;/head&gt; </a:t>
            </a:r>
          </a:p>
          <a:p>
            <a:pPr>
              <a:buFontTx/>
              <a:buNone/>
            </a:pPr>
            <a:r>
              <a:rPr lang="en-US" altLang="en-US" dirty="0" smtClean="0"/>
              <a:t>&lt;frameset cols="</a:t>
            </a:r>
            <a:r>
              <a:rPr lang="en-US" altLang="en-US" dirty="0" smtClean="0">
                <a:solidFill>
                  <a:srgbClr val="FF0000"/>
                </a:solidFill>
              </a:rPr>
              <a:t>20%,</a:t>
            </a:r>
            <a:r>
              <a:rPr lang="en-US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en-US" dirty="0" smtClean="0">
                <a:solidFill>
                  <a:srgbClr val="FF0000"/>
                </a:solidFill>
              </a:rPr>
              <a:t>"&gt; </a:t>
            </a:r>
          </a:p>
          <a:p>
            <a:pPr>
              <a:buFontTx/>
              <a:buNone/>
            </a:pPr>
            <a:r>
              <a:rPr lang="en-US" altLang="en-US" dirty="0" smtClean="0"/>
              <a:t>&lt;frame </a:t>
            </a:r>
            <a:r>
              <a:rPr lang="en-US" altLang="en-US" dirty="0" err="1" smtClean="0"/>
              <a:t>src</a:t>
            </a:r>
            <a:r>
              <a:rPr lang="en-US" altLang="en-US" dirty="0" smtClean="0"/>
              <a:t>="Ol.html"&gt; 1st FRAME </a:t>
            </a:r>
          </a:p>
          <a:p>
            <a:pPr>
              <a:buFontTx/>
              <a:buNone/>
            </a:pPr>
            <a:r>
              <a:rPr lang="en-US" altLang="en-US" dirty="0" smtClean="0"/>
              <a:t>&lt;frame </a:t>
            </a:r>
            <a:r>
              <a:rPr lang="en-US" altLang="en-US" dirty="0" err="1" smtClean="0"/>
              <a:t>src</a:t>
            </a:r>
            <a:r>
              <a:rPr lang="en-US" altLang="en-US" dirty="0" smtClean="0"/>
              <a:t>="marquee.html"&gt; 2nd FRAME &lt;/frameset&gt; </a:t>
            </a:r>
          </a:p>
          <a:p>
            <a:pPr>
              <a:buFontTx/>
              <a:buNone/>
            </a:pPr>
            <a:r>
              <a:rPr lang="en-US" altLang="en-US" dirty="0" smtClean="0"/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11016997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Drawbacks of frames</a:t>
            </a:r>
          </a:p>
        </p:txBody>
      </p:sp>
      <p:sp>
        <p:nvSpPr>
          <p:cNvPr id="13312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000">
                <a:latin typeface="Calibri" panose="020F0502020204030204" pitchFamily="34" charset="0"/>
                <a:cs typeface="Calibri" panose="020F0502020204030204" pitchFamily="34" charset="0"/>
              </a:rPr>
              <a:t>Using frames has some disadvantages, so it is not recommended to use frames in the HTML document. These are:</a:t>
            </a:r>
          </a:p>
          <a:p>
            <a:r>
              <a:rPr lang="en-US" altLang="en-US" sz="3000">
                <a:latin typeface="Calibri" panose="020F0502020204030204" pitchFamily="34" charset="0"/>
                <a:cs typeface="Calibri" panose="020F0502020204030204" pitchFamily="34" charset="0"/>
              </a:rPr>
              <a:t>There are small devices (mobile or other smartphones) that cannot cope with the size and features of frames mostly because these device-screens aren't large enough for making this splitting up, which is done by &lt;frame&gt;.</a:t>
            </a:r>
          </a:p>
          <a:p>
            <a:r>
              <a:rPr lang="en-US" altLang="en-US" sz="3000">
                <a:latin typeface="Calibri" panose="020F0502020204030204" pitchFamily="34" charset="0"/>
                <a:cs typeface="Calibri" panose="020F0502020204030204" pitchFamily="34" charset="0"/>
              </a:rPr>
              <a:t>Screen resolution has an adverse effect on frames that you will create in some devices.</a:t>
            </a:r>
          </a:p>
          <a:p>
            <a:endParaRPr lang="en-US" alt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14329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9266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FRAMEBORDER : Possible values 0, 1, YES, NO. A setting of zero will create a borderless frame.</a:t>
            </a:r>
          </a:p>
          <a:p>
            <a:pPr eaLnBrk="1" hangingPunct="1"/>
            <a:r>
              <a:rPr lang="en-US" altLang="en-US" sz="3000"/>
              <a:t>FRAMESPACING: This attribute is specified in pixels. If you go to borderless frames you will need to set this value to zero as well, or you will have a gap between your frames where the border used to be.</a:t>
            </a:r>
          </a:p>
          <a:p>
            <a:pPr eaLnBrk="1" hangingPunct="1"/>
            <a:r>
              <a:rPr lang="en-US" altLang="en-US" sz="3000"/>
              <a:t>BORDER(thickness of the Frame): This attribute specified in pixels. A setting of zero will create a borderless frame. Default value is 5.</a:t>
            </a:r>
          </a:p>
          <a:p>
            <a:pPr eaLnBrk="1" hangingPunct="1"/>
            <a:r>
              <a:rPr lang="en-US" altLang="en-US" sz="3000"/>
              <a:t>BORDERCOLOR: This attribute is allows you choose a color for your border. This attribute is rarely used.</a:t>
            </a:r>
          </a:p>
          <a:p>
            <a:pPr eaLnBrk="1" hangingPunct="1"/>
            <a:endParaRPr lang="en-US" altLang="en-US" sz="3000"/>
          </a:p>
        </p:txBody>
      </p:sp>
    </p:spTree>
    <p:extLst>
      <p:ext uri="{BB962C8B-B14F-4D97-AF65-F5344CB8AC3E}">
        <p14:creationId xmlns="" xmlns:p14="http://schemas.microsoft.com/office/powerpoint/2010/main" val="4136594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6"/>
                </a:solidFill>
              </a:rPr>
              <a:t>&lt;NOFRAMES&gt;</a:t>
            </a:r>
          </a:p>
        </p:txBody>
      </p:sp>
      <p:sp>
        <p:nvSpPr>
          <p:cNvPr id="14131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b="1" smtClean="0">
                <a:solidFill>
                  <a:srgbClr val="0000CC"/>
                </a:solidFill>
              </a:rPr>
              <a:t>&lt;NOFRAMES&gt;:</a:t>
            </a:r>
            <a:r>
              <a:rPr lang="en-US" altLang="en-US" b="1" i="1" smtClean="0"/>
              <a:t> </a:t>
            </a:r>
            <a:r>
              <a:rPr lang="en-US" altLang="en-US" smtClean="0"/>
              <a:t>Frame – capable browsers ignore all HTML within this tag including the contents of the BODY element. This element does not have any attributes.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mtClean="0"/>
              <a:t>&lt;HTML&gt;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mtClean="0"/>
              <a:t>&lt;HEAD&gt;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mtClean="0"/>
              <a:t>&lt;TITLE&gt; Framed Page &lt;/TITLE&gt;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mtClean="0"/>
              <a:t>&lt;/HEAD&gt;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3839858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Frameset</a:t>
            </a:r>
            <a:endParaRPr lang="en-IN" dirty="0"/>
          </a:p>
        </p:txBody>
      </p:sp>
      <p:sp>
        <p:nvSpPr>
          <p:cNvPr id="142338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&lt;FRAMESET COLS="23%,77%"&gt;</a:t>
            </a:r>
          </a:p>
          <a:p>
            <a:pPr eaLnBrk="1" hangingPunct="1"/>
            <a:r>
              <a:rPr lang="en-US" altLang="en-US" smtClean="0"/>
              <a:t>&lt;FRAME  SRC=""   NAME="left_pane“&gt;</a:t>
            </a:r>
          </a:p>
          <a:p>
            <a:pPr eaLnBrk="1" hangingPunct="1"/>
            <a:r>
              <a:rPr lang="en-US" altLang="en-US" smtClean="0"/>
              <a:t>&lt;FRAME  SRC=""   NAME="right_pane"&gt; </a:t>
            </a:r>
          </a:p>
          <a:p>
            <a:pPr eaLnBrk="1" hangingPunct="1"/>
            <a:r>
              <a:rPr lang="en-US" altLang="en-US" smtClean="0"/>
              <a:t>&lt;NOFRAMES&gt;</a:t>
            </a:r>
          </a:p>
          <a:p>
            <a:pPr eaLnBrk="1" hangingPunct="1"/>
            <a:r>
              <a:rPr lang="en-US" altLang="en-US" smtClean="0"/>
              <a:t>&lt;P&gt; This is a Framed Page. Upgrade your browser to support frames.&lt;/P&gt;</a:t>
            </a:r>
          </a:p>
          <a:p>
            <a:pPr eaLnBrk="1" hangingPunct="1"/>
            <a:r>
              <a:rPr lang="en-US" altLang="en-US" smtClean="0"/>
              <a:t>&lt;/NOFRAMES&gt;&lt;/FRAMESET&gt;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5437337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&gt;  (HTML 5.0)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6072" indent="-514350">
              <a:buNone/>
            </a:pPr>
            <a:r>
              <a:rPr lang="en-US" sz="2400" dirty="0" smtClean="0"/>
              <a:t>&lt;!DOCTYPE html&gt;</a:t>
            </a:r>
          </a:p>
          <a:p>
            <a:pPr marL="536072" indent="-514350">
              <a:buNone/>
            </a:pPr>
            <a:r>
              <a:rPr lang="en-US" sz="2400" dirty="0" smtClean="0"/>
              <a:t>&lt;html </a:t>
            </a:r>
            <a:r>
              <a:rPr lang="en-US" sz="2400" dirty="0" err="1" smtClean="0"/>
              <a:t>lang</a:t>
            </a:r>
            <a:r>
              <a:rPr lang="en-US" sz="2400" dirty="0" smtClean="0"/>
              <a:t>="en"&gt;</a:t>
            </a:r>
          </a:p>
          <a:p>
            <a:pPr marL="536072" indent="-514350">
              <a:buNone/>
            </a:pPr>
            <a:r>
              <a:rPr lang="en-US" sz="2400" dirty="0" smtClean="0"/>
              <a:t>&lt;head&gt;</a:t>
            </a:r>
          </a:p>
          <a:p>
            <a:pPr marL="536072" indent="-514350">
              <a:buNone/>
            </a:pPr>
            <a:r>
              <a:rPr lang="en-US" sz="2400" dirty="0" smtClean="0"/>
              <a:t>    &lt;meta </a:t>
            </a:r>
            <a:r>
              <a:rPr lang="en-US" sz="2400" dirty="0" err="1" smtClean="0"/>
              <a:t>charset</a:t>
            </a:r>
            <a:r>
              <a:rPr lang="en-US" sz="2400" dirty="0" smtClean="0"/>
              <a:t>="UTF-8"&gt;</a:t>
            </a:r>
          </a:p>
          <a:p>
            <a:pPr marL="536072" indent="-514350">
              <a:buNone/>
            </a:pPr>
            <a:r>
              <a:rPr lang="en-US" sz="2400" dirty="0" smtClean="0"/>
              <a:t>    &lt;meta name="viewport" content="width=device-width, initial-scale=1.0"&gt;</a:t>
            </a:r>
          </a:p>
          <a:p>
            <a:pPr marL="536072" indent="-514350">
              <a:buNone/>
            </a:pPr>
            <a:r>
              <a:rPr lang="en-US" sz="2400" dirty="0" smtClean="0"/>
              <a:t>    &lt;title&gt;</a:t>
            </a:r>
            <a:r>
              <a:rPr lang="en-US" sz="2400" dirty="0" err="1" smtClean="0"/>
              <a:t>iframes</a:t>
            </a:r>
            <a:r>
              <a:rPr lang="en-US" sz="2400" dirty="0" smtClean="0"/>
              <a:t> example&lt;/title&gt;</a:t>
            </a:r>
          </a:p>
          <a:p>
            <a:pPr marL="536072" indent="-514350">
              <a:buNone/>
            </a:pPr>
            <a:r>
              <a:rPr lang="en-US" sz="2400" dirty="0" smtClean="0"/>
              <a:t>&lt;/head&gt;</a:t>
            </a:r>
          </a:p>
          <a:p>
            <a:pPr marL="536072" indent="-514350">
              <a:buNone/>
            </a:pPr>
            <a:r>
              <a:rPr lang="en-US" sz="2400" dirty="0" smtClean="0"/>
              <a:t>&lt;body&gt;</a:t>
            </a:r>
          </a:p>
          <a:p>
            <a:pPr marL="536072" indent="-514350">
              <a:buNone/>
            </a:pPr>
            <a:r>
              <a:rPr lang="en-US" sz="2400" dirty="0" smtClean="0"/>
              <a:t>    &lt;</a:t>
            </a:r>
            <a:r>
              <a:rPr lang="en-US" sz="2400" dirty="0" err="1" smtClean="0"/>
              <a:t>iframe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="home.html"  </a:t>
            </a:r>
            <a:r>
              <a:rPr lang="en-US" sz="2400" dirty="0" smtClean="0">
                <a:solidFill>
                  <a:srgbClr val="FF0000"/>
                </a:solidFill>
              </a:rPr>
              <a:t>height=200px width=1300px</a:t>
            </a:r>
            <a:r>
              <a:rPr lang="en-US" sz="2400" dirty="0" smtClean="0"/>
              <a:t>&gt;&lt;/</a:t>
            </a:r>
            <a:r>
              <a:rPr lang="en-US" sz="2400" dirty="0" err="1" smtClean="0"/>
              <a:t>iframe</a:t>
            </a:r>
            <a:r>
              <a:rPr lang="en-US" sz="2400" dirty="0" smtClean="0"/>
              <a:t>&gt;</a:t>
            </a:r>
          </a:p>
          <a:p>
            <a:pPr marL="536072" indent="-514350">
              <a:buNone/>
            </a:pPr>
            <a:r>
              <a:rPr lang="en-US" sz="2400" dirty="0" smtClean="0"/>
              <a:t>    &lt;</a:t>
            </a:r>
            <a:r>
              <a:rPr lang="en-US" sz="2400" dirty="0" err="1" smtClean="0"/>
              <a:t>iframe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="PROG1.html" name="f1" </a:t>
            </a:r>
            <a:r>
              <a:rPr lang="en-US" sz="2400" dirty="0" smtClean="0">
                <a:solidFill>
                  <a:srgbClr val="FF0000"/>
                </a:solidFill>
              </a:rPr>
              <a:t>height="500px" width="500px</a:t>
            </a:r>
            <a:r>
              <a:rPr lang="en-US" sz="2400" dirty="0" smtClean="0"/>
              <a:t>"&gt;&lt;/</a:t>
            </a:r>
            <a:r>
              <a:rPr lang="en-US" sz="2400" dirty="0" err="1" smtClean="0"/>
              <a:t>iframe</a:t>
            </a:r>
            <a:r>
              <a:rPr lang="en-US" sz="2400" dirty="0" smtClean="0"/>
              <a:t>&gt;</a:t>
            </a:r>
          </a:p>
          <a:p>
            <a:pPr marL="536072" indent="-514350">
              <a:buNone/>
            </a:pPr>
            <a:r>
              <a:rPr lang="en-US" sz="2400" dirty="0" smtClean="0"/>
              <a:t>    &lt;</a:t>
            </a:r>
            <a:r>
              <a:rPr lang="en-US" sz="2400" dirty="0" err="1" smtClean="0"/>
              <a:t>iframe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="PROG2.html" name="f2" </a:t>
            </a:r>
            <a:r>
              <a:rPr lang="en-US" sz="2400" dirty="0" smtClean="0">
                <a:solidFill>
                  <a:srgbClr val="FF0000"/>
                </a:solidFill>
              </a:rPr>
              <a:t>height="500px" width="800px"</a:t>
            </a:r>
            <a:r>
              <a:rPr lang="en-US" sz="2400" dirty="0" smtClean="0"/>
              <a:t>&gt;&lt;/</a:t>
            </a:r>
            <a:r>
              <a:rPr lang="en-US" sz="2400" dirty="0" err="1" smtClean="0"/>
              <a:t>iframe</a:t>
            </a:r>
            <a:r>
              <a:rPr lang="en-US" sz="2400" dirty="0" smtClean="0"/>
              <a:t>&gt;</a:t>
            </a:r>
          </a:p>
          <a:p>
            <a:pPr marL="536072" indent="-514350">
              <a:buNone/>
            </a:pPr>
            <a:r>
              <a:rPr lang="en-US" sz="2400" dirty="0" smtClean="0"/>
              <a:t>&lt;/body&gt;</a:t>
            </a:r>
          </a:p>
          <a:p>
            <a:pPr marL="536072" indent="-514350">
              <a:buNone/>
            </a:pPr>
            <a:r>
              <a:rPr lang="en-US" sz="2400" dirty="0" smtClean="0"/>
              <a:t>&lt;/html&gt;</a:t>
            </a:r>
          </a:p>
          <a:p>
            <a:pPr marL="536072" indent="-514350"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388D15-FC40-484E-BE13-E1601C9F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353"/>
            <a:ext cx="10363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figure Element and </a:t>
            </a:r>
            <a:r>
              <a:rPr lang="en-US" dirty="0" err="1"/>
              <a:t>figcaption</a:t>
            </a:r>
            <a:r>
              <a:rPr lang="en-US" dirty="0"/>
              <a:t> Element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430044"/>
            <a:ext cx="906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&lt;figure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D3131"/>
                </a:solidFill>
                <a:latin typeface="Consolas" panose="020B0609020204030204" pitchFamily="49" charset="0"/>
              </a:rPr>
              <a:t>align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"images\sumflow.jpg"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Fig.1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Flowchar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for Sum of N numbers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&lt;/figure&gt;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2514600"/>
            <a:ext cx="3528783" cy="3886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93807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784" y="188640"/>
            <a:ext cx="2895600" cy="685800"/>
          </a:xfrm>
        </p:spPr>
        <p:txBody>
          <a:bodyPr>
            <a:normAutofit/>
          </a:bodyPr>
          <a:lstStyle/>
          <a:p>
            <a:r>
              <a:rPr lang="en-US" b="1" dirty="0" smtClean="0"/>
              <a:t>Div </a:t>
            </a:r>
            <a:r>
              <a:rPr lang="en-US" b="1" dirty="0"/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5360" y="1124744"/>
            <a:ext cx="10972800" cy="5181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a </a:t>
            </a:r>
            <a:r>
              <a:rPr lang="en-US" sz="24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division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4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an HTML document</a:t>
            </a:r>
          </a:p>
          <a:p>
            <a:pPr algn="just"/>
            <a:endParaRPr lang="en-US" sz="24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as a </a:t>
            </a:r>
            <a:r>
              <a:rPr lang="en-US" sz="24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elements </a:t>
            </a:r>
          </a:p>
          <a:p>
            <a:pPr algn="just"/>
            <a:endParaRPr lang="en-US" sz="24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Styled</a:t>
            </a:r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24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/>
            <a:endParaRPr lang="en-US" sz="24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Manipulated</a:t>
            </a:r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24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</a:p>
          <a:p>
            <a:pPr algn="just"/>
            <a:endParaRPr lang="en-US" sz="24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Easily styled by using the class or id attribute</a:t>
            </a:r>
          </a:p>
          <a:p>
            <a:pPr algn="just"/>
            <a:endParaRPr lang="en-US" sz="24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sort of content can be put inside </a:t>
            </a:r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&lt;div&gt; tag! </a:t>
            </a:r>
          </a:p>
          <a:p>
            <a:pPr algn="just"/>
            <a:endParaRPr lang="en-US" sz="24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default, 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browsers always place a line break before and after the &lt;div&gt; </a:t>
            </a:r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element.</a:t>
            </a:r>
          </a:p>
        </p:txBody>
      </p:sp>
    </p:spTree>
    <p:extLst>
      <p:ext uri="{BB962C8B-B14F-4D97-AF65-F5344CB8AC3E}">
        <p14:creationId xmlns="" xmlns:p14="http://schemas.microsoft.com/office/powerpoint/2010/main" val="232301611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Terminologies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dirty="0" smtClean="0">
                <a:solidFill>
                  <a:schemeClr val="tx1"/>
                </a:solidFill>
              </a:rPr>
              <a:t>WWW – World Wide Web.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dirty="0" smtClean="0">
                <a:solidFill>
                  <a:schemeClr val="tx1"/>
                </a:solidFill>
              </a:rPr>
              <a:t>HTML – </a:t>
            </a:r>
            <a:r>
              <a:rPr lang="en-US" altLang="en-US" b="1" dirty="0" err="1" smtClean="0">
                <a:solidFill>
                  <a:schemeClr val="accent6"/>
                </a:solidFill>
              </a:rPr>
              <a:t>HyperText</a:t>
            </a:r>
            <a:r>
              <a:rPr lang="en-US" altLang="en-US" b="1" dirty="0" smtClean="0">
                <a:solidFill>
                  <a:schemeClr val="accent6"/>
                </a:solidFill>
              </a:rPr>
              <a:t> Markup Language</a:t>
            </a:r>
            <a:r>
              <a:rPr lang="en-US" altLang="en-US" dirty="0" smtClean="0">
                <a:solidFill>
                  <a:schemeClr val="accent6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– The Language of Web Pages on the World Wide Web.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dirty="0" smtClean="0">
                <a:solidFill>
                  <a:schemeClr val="tx1"/>
                </a:solidFill>
              </a:rPr>
              <a:t>HTML is a </a:t>
            </a:r>
            <a:r>
              <a:rPr lang="en-US" altLang="en-US" dirty="0" smtClean="0">
                <a:solidFill>
                  <a:schemeClr val="accent6"/>
                </a:solidFill>
              </a:rPr>
              <a:t>text formatting </a:t>
            </a:r>
            <a:r>
              <a:rPr lang="en-US" altLang="en-US" dirty="0" smtClean="0">
                <a:solidFill>
                  <a:schemeClr val="tx1"/>
                </a:solidFill>
              </a:rPr>
              <a:t>language.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dirty="0" smtClean="0">
                <a:solidFill>
                  <a:schemeClr val="tx1"/>
                </a:solidFill>
              </a:rPr>
              <a:t>URL – Uniform Resource Locator.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dirty="0" smtClean="0">
                <a:solidFill>
                  <a:schemeClr val="tx1"/>
                </a:solidFill>
              </a:rPr>
              <a:t>Browser – A software program which is used to show web pages.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</a:rPr>
              <a:t>Pages end with </a:t>
            </a:r>
            <a:r>
              <a:rPr lang="en-US" altLang="en-US" dirty="0" smtClean="0">
                <a:solidFill>
                  <a:schemeClr val="accent6"/>
                </a:solidFill>
              </a:rPr>
              <a:t>“.</a:t>
            </a:r>
            <a:r>
              <a:rPr lang="en-US" altLang="en-US" dirty="0" err="1" smtClean="0">
                <a:solidFill>
                  <a:schemeClr val="accent6"/>
                </a:solidFill>
              </a:rPr>
              <a:t>htm</a:t>
            </a:r>
            <a:r>
              <a:rPr lang="en-US" altLang="en-US" dirty="0" smtClean="0">
                <a:solidFill>
                  <a:schemeClr val="accent6"/>
                </a:solidFill>
              </a:rPr>
              <a:t>” </a:t>
            </a:r>
            <a:r>
              <a:rPr lang="en-US" altLang="en-US" dirty="0" smtClean="0">
                <a:solidFill>
                  <a:schemeClr val="tx1"/>
                </a:solidFill>
              </a:rPr>
              <a:t>or </a:t>
            </a:r>
            <a:r>
              <a:rPr lang="en-US" altLang="en-US" dirty="0" smtClean="0">
                <a:solidFill>
                  <a:schemeClr val="accent6"/>
                </a:solidFill>
              </a:rPr>
              <a:t>“.html”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50504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178441"/>
            <a:ext cx="7544188" cy="2825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92995" y="3886200"/>
            <a:ext cx="5867400" cy="214265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151784" y="188640"/>
            <a:ext cx="2895600" cy="685800"/>
          </a:xfrm>
        </p:spPr>
        <p:txBody>
          <a:bodyPr>
            <a:normAutofit/>
          </a:bodyPr>
          <a:lstStyle/>
          <a:p>
            <a:r>
              <a:rPr lang="en-US" b="1" dirty="0" smtClean="0"/>
              <a:t>Div </a:t>
            </a:r>
            <a:r>
              <a:rPr lang="en-US" b="1" dirty="0"/>
              <a:t>Element</a:t>
            </a:r>
          </a:p>
        </p:txBody>
      </p:sp>
    </p:spTree>
    <p:extLst>
      <p:ext uri="{BB962C8B-B14F-4D97-AF65-F5344CB8AC3E}">
        <p14:creationId xmlns="" xmlns:p14="http://schemas.microsoft.com/office/powerpoint/2010/main" val="13397984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80752F9B-CB39-44BE-97C1-708EB44D590C}"/>
              </a:ext>
            </a:extLst>
          </p:cNvPr>
          <p:cNvSpPr txBox="1">
            <a:spLocks/>
          </p:cNvSpPr>
          <p:nvPr/>
        </p:nvSpPr>
        <p:spPr>
          <a:xfrm>
            <a:off x="3143672" y="2996952"/>
            <a:ext cx="6254080" cy="77457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Page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Structure Elements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Section </a:t>
            </a:r>
            <a:r>
              <a:rPr lang="en-US" b="1" dirty="0"/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10744200" cy="3886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Represents a generic standalone section of a document, which doesn't have a more specific semantic element to represent it.</a:t>
            </a:r>
          </a:p>
          <a:p>
            <a:pPr algn="just"/>
            <a:endParaRPr 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the section of documents such as chapters, headers, footers or any other sections.</a:t>
            </a:r>
          </a:p>
          <a:p>
            <a:pPr marL="0" indent="0" algn="just">
              <a:buNone/>
            </a:pPr>
            <a:endParaRPr 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Sections should always have a heading, with very few exception.</a:t>
            </a:r>
          </a:p>
          <a:p>
            <a:pPr algn="just"/>
            <a:endParaRPr 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1844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section Element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151970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background-color:orange;width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 300px;"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WWF History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World Wide Fund for Nature (WWF) is an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international organization working on issues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regarding the conservation,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research and restoration of the environment,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formerly named the World Wildlife Fund.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WWF was founded in 1961.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background-color:aqua;width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 300px;"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WWF's Symbol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Panda has become the symbol of WWF.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The well-known panda logo of WWF originated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from a panda named Chi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that was transferred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from the Beijing Zoo to the London Zoo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in the same year of the establishment of WWF.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9600" y="2514600"/>
            <a:ext cx="3657600" cy="40692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10411345"/>
      </p:ext>
    </p:extLst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449517-BDD6-43E8-BC61-558F0F7B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Header &amp; Footer Elements</a:t>
            </a:r>
          </a:p>
        </p:txBody>
      </p:sp>
      <p:sp>
        <p:nvSpPr>
          <p:cNvPr id="79875" name="Text Placeholder 2">
            <a:extLst>
              <a:ext uri="{FF2B5EF4-FFF2-40B4-BE49-F238E27FC236}">
                <a16:creationId xmlns="" xmlns:a16="http://schemas.microsoft.com/office/drawing/2014/main" id="{E88E74CF-8EC2-4A20-B853-4E10FC5ED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5105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Header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Creates a </a:t>
            </a:r>
            <a:r>
              <a:rPr lang="en-US" sz="26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header-content</a:t>
            </a: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usually appears at the top of the page </a:t>
            </a:r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both text </a:t>
            </a: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</a:t>
            </a:r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multiple times on a page </a:t>
            </a: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can include HTML headings (&lt;h1&gt; through &lt;h6&gt;), navigation, images and logos and more. </a:t>
            </a:r>
          </a:p>
          <a:p>
            <a:pPr algn="just"/>
            <a:endParaRPr lang="en-US" alt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altLang="en-US" sz="2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Footer</a:t>
            </a:r>
          </a:p>
          <a:p>
            <a:pPr lvl="1" algn="just"/>
            <a:r>
              <a:rPr lang="en-US" alt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Describes a </a:t>
            </a:r>
            <a:r>
              <a:rPr lang="en-US" altLang="en-US" sz="26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footer</a:t>
            </a:r>
            <a:r>
              <a:rPr lang="en-US" alt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lang="en-US" altLang="en-US" sz="26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r>
              <a:rPr lang="en-US" alt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usually </a:t>
            </a:r>
            <a:r>
              <a:rPr lang="en-US" altLang="en-US" sz="26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appears at the bottom </a:t>
            </a:r>
            <a:r>
              <a:rPr lang="en-US" alt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page </a:t>
            </a:r>
            <a:r>
              <a:rPr lang="en-US" altLang="en-US" sz="26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section </a:t>
            </a:r>
            <a:r>
              <a:rPr lang="en-US" alt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element. 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5900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388D15-FC40-484E-BE13-E1601C9F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figure Element and </a:t>
            </a:r>
            <a:r>
              <a:rPr lang="en-US" dirty="0" err="1"/>
              <a:t>figcaption</a:t>
            </a:r>
            <a:r>
              <a:rPr lang="en-US" dirty="0"/>
              <a:t> Element</a:t>
            </a:r>
          </a:p>
        </p:txBody>
      </p:sp>
      <p:sp>
        <p:nvSpPr>
          <p:cNvPr id="83971" name="Text Placeholder 2">
            <a:extLst>
              <a:ext uri="{FF2B5EF4-FFF2-40B4-BE49-F238E27FC236}">
                <a16:creationId xmlns="" xmlns:a16="http://schemas.microsoft.com/office/drawing/2014/main" id="{E74537A2-1AFE-4F1A-BE74-8D1CBAABB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altLang="en-US" sz="4000" u="sng" dirty="0">
                <a:solidFill>
                  <a:srgbClr val="000000"/>
                </a:solidFill>
              </a:rPr>
              <a:t>Figure element</a:t>
            </a:r>
          </a:p>
          <a:p>
            <a:pPr algn="just" eaLnBrk="1" hangingPunct="1"/>
            <a:r>
              <a:rPr lang="en-US" altLang="en-US" sz="4000" dirty="0">
                <a:solidFill>
                  <a:srgbClr val="000000"/>
                </a:solidFill>
              </a:rPr>
              <a:t>Describes a figure (such as an image, chart or table) in the document so that it could be moved to the side of the page or to another page. </a:t>
            </a:r>
          </a:p>
          <a:p>
            <a:pPr algn="just" eaLnBrk="1" hangingPunct="1"/>
            <a:r>
              <a:rPr lang="en-US" altLang="en-US" sz="4000" u="sng" dirty="0" err="1">
                <a:solidFill>
                  <a:srgbClr val="0000FF"/>
                </a:solidFill>
              </a:rPr>
              <a:t>Figcaption</a:t>
            </a:r>
            <a:r>
              <a:rPr lang="en-US" altLang="en-US" sz="4000" u="sng" dirty="0">
                <a:solidFill>
                  <a:srgbClr val="0000FF"/>
                </a:solidFill>
              </a:rPr>
              <a:t> element</a:t>
            </a:r>
            <a:endParaRPr lang="en-US" altLang="en-US" sz="4000" u="sng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en-US" sz="4000" dirty="0">
                <a:solidFill>
                  <a:srgbClr val="000000"/>
                </a:solidFill>
              </a:rPr>
              <a:t>provides a caption for the image in the </a:t>
            </a:r>
            <a:r>
              <a:rPr lang="en-US" altLang="en-US" sz="4000" dirty="0">
                <a:solidFill>
                  <a:srgbClr val="000000"/>
                </a:solidFill>
                <a:latin typeface="Lucida Console" panose="020B0609040504020204" pitchFamily="49" charset="0"/>
              </a:rPr>
              <a:t>figure</a:t>
            </a:r>
            <a:r>
              <a:rPr lang="en-US" altLang="en-US" sz="4000" dirty="0">
                <a:solidFill>
                  <a:srgbClr val="000000"/>
                </a:solidFill>
              </a:rPr>
              <a:t> element. </a:t>
            </a:r>
          </a:p>
        </p:txBody>
      </p:sp>
    </p:spTree>
    <p:extLst>
      <p:ext uri="{BB962C8B-B14F-4D97-AF65-F5344CB8AC3E}">
        <p14:creationId xmlns="" xmlns:p14="http://schemas.microsoft.com/office/powerpoint/2010/main" val="25246344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52F9B-CB39-44BE-97C1-708EB44D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Arial"/>
              </a:rPr>
              <a:t>Page-Structure Elements</a:t>
            </a:r>
          </a:p>
        </p:txBody>
      </p:sp>
      <p:sp>
        <p:nvSpPr>
          <p:cNvPr id="67587" name="Text Placeholder 2">
            <a:extLst>
              <a:ext uri="{FF2B5EF4-FFF2-40B4-BE49-F238E27FC236}">
                <a16:creationId xmlns="" xmlns:a16="http://schemas.microsoft.com/office/drawing/2014/main" id="{FE5276D0-068C-4801-A5EF-F43FC4F92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altLang="en-US" sz="4000" dirty="0">
                <a:solidFill>
                  <a:srgbClr val="000000"/>
                </a:solidFill>
              </a:rPr>
              <a:t>HTML5 introduces several new page-structure elements (Fig. 3.18) that meaningfully identify areas of the page as headers, footers, articles, navigation areas, asides, figures and more.</a:t>
            </a:r>
          </a:p>
          <a:p>
            <a:pPr marL="109537" indent="0" algn="just">
              <a:buNone/>
            </a:pPr>
            <a:endParaRPr lang="en-US" alt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" descr="iw3htp5_03_HTML5_pt2_Page_32">
            <a:extLst>
              <a:ext uri="{FF2B5EF4-FFF2-40B4-BE49-F238E27FC236}">
                <a16:creationId xmlns="" xmlns:a16="http://schemas.microsoft.com/office/drawing/2014/main" id="{D91B3EF8-3C8E-43B8-BFA9-90BA39769E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583" b="8688"/>
          <a:stretch>
            <a:fillRect/>
          </a:stretch>
        </p:blipFill>
        <p:spPr bwMode="auto">
          <a:xfrm>
            <a:off x="767408" y="980728"/>
            <a:ext cx="10441160" cy="543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1" descr="iw3htp5_03_HTML5_pt2_Page_33">
            <a:extLst>
              <a:ext uri="{FF2B5EF4-FFF2-40B4-BE49-F238E27FC236}">
                <a16:creationId xmlns="" xmlns:a16="http://schemas.microsoft.com/office/drawing/2014/main" id="{5DC35DD0-13A8-4C8A-AF79-F04F7FA17E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610" b="5188"/>
          <a:stretch>
            <a:fillRect/>
          </a:stretch>
        </p:blipFill>
        <p:spPr bwMode="auto">
          <a:xfrm>
            <a:off x="551384" y="980728"/>
            <a:ext cx="10260632" cy="549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" descr="iw3htp5_03_HTML5_pt2_Page_40">
            <a:extLst>
              <a:ext uri="{FF2B5EF4-FFF2-40B4-BE49-F238E27FC236}">
                <a16:creationId xmlns="" xmlns:a16="http://schemas.microsoft.com/office/drawing/2014/main" id="{E7A9144D-DEB1-449A-AC79-C2B158B34C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377" r="20464" b="2569"/>
          <a:stretch>
            <a:fillRect/>
          </a:stretch>
        </p:blipFill>
        <p:spPr bwMode="auto">
          <a:xfrm>
            <a:off x="1703512" y="980727"/>
            <a:ext cx="8280920" cy="550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Html Editors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HTML Editor – A word processor that has been specialized to make the writing of HTML documents more effortless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There are many different programs that you can use to create web documents.</a:t>
            </a:r>
          </a:p>
          <a:p>
            <a:pPr eaLnBrk="1" hangingPunct="1"/>
            <a:r>
              <a:rPr lang="en-US" altLang="en-US" dirty="0" smtClean="0"/>
              <a:t>HTML Editors enable users to create documents quickly and easily by pushing a few buttons. Instead of entering all of the HTML codes by hand.</a:t>
            </a:r>
          </a:p>
          <a:p>
            <a:pPr eaLnBrk="1" hangingPunct="1"/>
            <a:r>
              <a:rPr lang="en-US" altLang="en-US" dirty="0" smtClean="0"/>
              <a:t>These programs will generate the HTML Source Code for you. </a:t>
            </a:r>
          </a:p>
          <a:p>
            <a:pPr eaLnBrk="1" hangingPunct="1"/>
            <a:r>
              <a:rPr lang="en-US" altLang="en-US" dirty="0" smtClean="0"/>
              <a:t>Simplest too to create html documents is Notepad. </a:t>
            </a:r>
          </a:p>
        </p:txBody>
      </p:sp>
    </p:spTree>
    <p:extLst>
      <p:ext uri="{BB962C8B-B14F-4D97-AF65-F5344CB8AC3E}">
        <p14:creationId xmlns="" xmlns:p14="http://schemas.microsoft.com/office/powerpoint/2010/main" val="35984063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" descr="iw3htp5_03_HTML5_pt2_Page_34">
            <a:extLst>
              <a:ext uri="{FF2B5EF4-FFF2-40B4-BE49-F238E27FC236}">
                <a16:creationId xmlns="" xmlns:a16="http://schemas.microsoft.com/office/drawing/2014/main" id="{95B94FB3-0C33-4EF5-B22D-6887F66587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210" r="19288" b="20153"/>
          <a:stretch>
            <a:fillRect/>
          </a:stretch>
        </p:blipFill>
        <p:spPr bwMode="auto">
          <a:xfrm>
            <a:off x="479375" y="980728"/>
            <a:ext cx="975255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1" descr="iw3htp5_03_HTML5_pt2_Page_41">
            <a:extLst>
              <a:ext uri="{FF2B5EF4-FFF2-40B4-BE49-F238E27FC236}">
                <a16:creationId xmlns="" xmlns:a16="http://schemas.microsoft.com/office/drawing/2014/main" id="{FC05752B-FD3A-4196-8734-1B4858F6DE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804" r="20863" b="25341"/>
          <a:stretch>
            <a:fillRect/>
          </a:stretch>
        </p:blipFill>
        <p:spPr bwMode="auto">
          <a:xfrm>
            <a:off x="1523999" y="1196752"/>
            <a:ext cx="926245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" descr="iw3htp5_03_HTML5_pt2_Page_35">
            <a:extLst>
              <a:ext uri="{FF2B5EF4-FFF2-40B4-BE49-F238E27FC236}">
                <a16:creationId xmlns="" xmlns:a16="http://schemas.microsoft.com/office/drawing/2014/main" id="{9EECB52F-C466-47AF-95B8-C1FF14A10F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913" r="17713" b="18855"/>
          <a:stretch>
            <a:fillRect/>
          </a:stretch>
        </p:blipFill>
        <p:spPr bwMode="auto">
          <a:xfrm>
            <a:off x="407368" y="980728"/>
            <a:ext cx="9858887" cy="54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1" descr="iw3htp5_03_HTML5_pt2_Page_36">
            <a:extLst>
              <a:ext uri="{FF2B5EF4-FFF2-40B4-BE49-F238E27FC236}">
                <a16:creationId xmlns="" xmlns:a16="http://schemas.microsoft.com/office/drawing/2014/main" id="{A606DCB8-BE1B-40D6-890B-2274F1FBC1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368" r="22438" b="7182"/>
          <a:stretch>
            <a:fillRect/>
          </a:stretch>
        </p:blipFill>
        <p:spPr bwMode="auto">
          <a:xfrm>
            <a:off x="1524000" y="980728"/>
            <a:ext cx="7956376" cy="544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1" descr="iw3htp5_03_HTML5_pt2_Page_37">
            <a:extLst>
              <a:ext uri="{FF2B5EF4-FFF2-40B4-BE49-F238E27FC236}">
                <a16:creationId xmlns="" xmlns:a16="http://schemas.microsoft.com/office/drawing/2014/main" id="{8CA4B3EF-08C4-4626-974F-56D1AC4B54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531" r="18563" b="18855"/>
          <a:stretch>
            <a:fillRect/>
          </a:stretch>
        </p:blipFill>
        <p:spPr bwMode="auto">
          <a:xfrm>
            <a:off x="983432" y="1052736"/>
            <a:ext cx="970822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 descr="iw3htp5_03_HTML5_pt2_Page_38">
            <a:extLst>
              <a:ext uri="{FF2B5EF4-FFF2-40B4-BE49-F238E27FC236}">
                <a16:creationId xmlns="" xmlns:a16="http://schemas.microsoft.com/office/drawing/2014/main" id="{6A307535-7057-416C-8D96-FC7B2BEE61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003" r="17713" b="12370"/>
          <a:stretch>
            <a:fillRect/>
          </a:stretch>
        </p:blipFill>
        <p:spPr bwMode="auto">
          <a:xfrm>
            <a:off x="1524000" y="980728"/>
            <a:ext cx="8892480" cy="542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" descr="iw3htp5_03_HTML5_pt2_Page_39">
            <a:extLst>
              <a:ext uri="{FF2B5EF4-FFF2-40B4-BE49-F238E27FC236}">
                <a16:creationId xmlns="" xmlns:a16="http://schemas.microsoft.com/office/drawing/2014/main" id="{2100DE5C-6C6B-4F37-ABFA-40BF1C1287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913" r="20863" b="17558"/>
          <a:stretch>
            <a:fillRect/>
          </a:stretch>
        </p:blipFill>
        <p:spPr bwMode="auto">
          <a:xfrm>
            <a:off x="1524000" y="980727"/>
            <a:ext cx="9252520" cy="543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1" descr="iw3htp5_03_HTML5_pt2_Page_42">
            <a:extLst>
              <a:ext uri="{FF2B5EF4-FFF2-40B4-BE49-F238E27FC236}">
                <a16:creationId xmlns="" xmlns:a16="http://schemas.microsoft.com/office/drawing/2014/main" id="{F9ECDF82-55C7-4674-A62F-0CF2216742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063" r="24013" b="24780"/>
          <a:stretch>
            <a:fillRect/>
          </a:stretch>
        </p:blipFill>
        <p:spPr bwMode="auto">
          <a:xfrm>
            <a:off x="983432" y="1052736"/>
            <a:ext cx="8727367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" descr="iw3htp5_03_HTML5_pt2_Page_42">
            <a:extLst>
              <a:ext uri="{FF2B5EF4-FFF2-40B4-BE49-F238E27FC236}">
                <a16:creationId xmlns="" xmlns:a16="http://schemas.microsoft.com/office/drawing/2014/main" id="{F9ECDF82-55C7-4674-A62F-0CF2216742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86840" r="41317"/>
          <a:stretch>
            <a:fillRect/>
          </a:stretch>
        </p:blipFill>
        <p:spPr bwMode="auto">
          <a:xfrm>
            <a:off x="2855640" y="5805264"/>
            <a:ext cx="5616624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1" descr="iw3htp5_03_HTML5_pt2_Page_43">
            <a:extLst>
              <a:ext uri="{FF2B5EF4-FFF2-40B4-BE49-F238E27FC236}">
                <a16:creationId xmlns="" xmlns:a16="http://schemas.microsoft.com/office/drawing/2014/main" id="{2312D319-F95C-4EFF-B3B6-BB5CF27C17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688" t="7063" r="24013" b="41053"/>
          <a:stretch>
            <a:fillRect/>
          </a:stretch>
        </p:blipFill>
        <p:spPr bwMode="auto">
          <a:xfrm>
            <a:off x="623392" y="980728"/>
            <a:ext cx="1013872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" descr="iw3htp5_03_HTML5_pt2_Page_43">
            <a:extLst>
              <a:ext uri="{FF2B5EF4-FFF2-40B4-BE49-F238E27FC236}">
                <a16:creationId xmlns="" xmlns:a16="http://schemas.microsoft.com/office/drawing/2014/main" id="{2312D319-F95C-4EFF-B3B6-BB5CF27C17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63" t="87483" r="40550" b="3438"/>
          <a:stretch>
            <a:fillRect/>
          </a:stretch>
        </p:blipFill>
        <p:spPr bwMode="auto">
          <a:xfrm>
            <a:off x="3287688" y="5733256"/>
            <a:ext cx="525658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 descr="iw3htp5_03_HTML5_pt2_Page_44">
            <a:extLst>
              <a:ext uri="{FF2B5EF4-FFF2-40B4-BE49-F238E27FC236}">
                <a16:creationId xmlns="" xmlns:a16="http://schemas.microsoft.com/office/drawing/2014/main" id="{E6AD3945-1103-4663-B812-C1CC13A047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2438" b="27935"/>
          <a:stretch>
            <a:fillRect/>
          </a:stretch>
        </p:blipFill>
        <p:spPr bwMode="auto">
          <a:xfrm>
            <a:off x="1055440" y="764704"/>
            <a:ext cx="9900663" cy="558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Adobe Dreamweaver</a:t>
            </a:r>
          </a:p>
          <a:p>
            <a:r>
              <a:rPr lang="en-US" altLang="en-US" dirty="0" smtClean="0"/>
              <a:t>Bluefish</a:t>
            </a:r>
          </a:p>
          <a:p>
            <a:r>
              <a:rPr lang="en-US" altLang="en-US" dirty="0" smtClean="0"/>
              <a:t>Google Web Designer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Sublime Text</a:t>
            </a:r>
          </a:p>
          <a:p>
            <a:r>
              <a:rPr lang="en-US" altLang="en-US" dirty="0" err="1" smtClean="0"/>
              <a:t>CoffeeCup</a:t>
            </a:r>
            <a:endParaRPr lang="en-US" altLang="en-US" dirty="0" smtClean="0"/>
          </a:p>
          <a:p>
            <a:r>
              <a:rPr lang="en-US" altLang="en-US" dirty="0" err="1" smtClean="0"/>
              <a:t>HtmlKit</a:t>
            </a:r>
            <a:endParaRPr lang="en-US" altLang="en-US" dirty="0" smtClean="0"/>
          </a:p>
          <a:p>
            <a:r>
              <a:rPr lang="en-US" altLang="en-US" dirty="0" err="1" smtClean="0"/>
              <a:t>Mobirise</a:t>
            </a:r>
            <a:endParaRPr lang="en-US" altLang="en-US" dirty="0" smtClean="0"/>
          </a:p>
          <a:p>
            <a:r>
              <a:rPr lang="en-IN" altLang="en-US" dirty="0" err="1" smtClean="0">
                <a:solidFill>
                  <a:srgbClr val="FF0000"/>
                </a:solidFill>
              </a:rPr>
              <a:t>VSCode</a:t>
            </a:r>
            <a:endParaRPr lang="en-IN" altLang="en-US" dirty="0" smtClean="0">
              <a:solidFill>
                <a:srgbClr val="FF0000"/>
              </a:solidFill>
            </a:endParaRPr>
          </a:p>
          <a:p>
            <a:r>
              <a:rPr lang="en-IN" altLang="en-US" dirty="0" smtClean="0">
                <a:solidFill>
                  <a:srgbClr val="FF0000"/>
                </a:solidFill>
              </a:rPr>
              <a:t>Notepad ++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Html Editors</a:t>
            </a:r>
          </a:p>
        </p:txBody>
      </p:sp>
    </p:spTree>
    <p:extLst>
      <p:ext uri="{BB962C8B-B14F-4D97-AF65-F5344CB8AC3E}">
        <p14:creationId xmlns="" xmlns:p14="http://schemas.microsoft.com/office/powerpoint/2010/main" val="14589816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9D7ADE-5B51-4630-8139-A718563C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33B38C"/>
                </a:solidFill>
                <a:latin typeface="Lucida Console"/>
              </a:rPr>
              <a:t>nav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Element</a:t>
            </a:r>
          </a:p>
        </p:txBody>
      </p:sp>
      <p:sp>
        <p:nvSpPr>
          <p:cNvPr id="82947" name="Text Placeholder 2">
            <a:extLst>
              <a:ext uri="{FF2B5EF4-FFF2-40B4-BE49-F238E27FC236}">
                <a16:creationId xmlns="" xmlns:a16="http://schemas.microsoft.com/office/drawing/2014/main" id="{69BF3134-13A5-4590-B96D-A51CEA9D2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The </a:t>
            </a:r>
            <a:r>
              <a:rPr lang="en-US" altLang="en-US">
                <a:solidFill>
                  <a:srgbClr val="0000FF"/>
                </a:solidFill>
              </a:rPr>
              <a:t>nav element</a:t>
            </a:r>
            <a:r>
              <a:rPr lang="en-US" altLang="en-US">
                <a:solidFill>
                  <a:srgbClr val="000000"/>
                </a:solidFill>
              </a:rPr>
              <a:t> groups navigation links. 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In this example, we used the heading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Recent Publications</a:t>
            </a:r>
            <a:r>
              <a:rPr lang="en-US" altLang="en-US">
                <a:solidFill>
                  <a:srgbClr val="000000"/>
                </a:solidFill>
              </a:rPr>
              <a:t> and created a </a:t>
            </a:r>
            <a:r>
              <a:rPr lang="en-US" altLang="en-US" b="1">
                <a:solidFill>
                  <a:srgbClr val="000000"/>
                </a:solidFill>
                <a:latin typeface="LucidaSansTypewriter" pitchFamily="49" charset="0"/>
              </a:rPr>
              <a:t>ul</a:t>
            </a:r>
            <a:r>
              <a:rPr lang="en-US" altLang="en-US">
                <a:solidFill>
                  <a:srgbClr val="000000"/>
                </a:solidFill>
              </a:rPr>
              <a:t> element with seven </a:t>
            </a:r>
            <a:r>
              <a:rPr lang="en-US" altLang="en-US" b="1">
                <a:solidFill>
                  <a:srgbClr val="000000"/>
                </a:solidFill>
                <a:latin typeface="LucidaSansTypewriter" pitchFamily="49" charset="0"/>
              </a:rPr>
              <a:t>li</a:t>
            </a:r>
            <a:r>
              <a:rPr lang="en-US" altLang="en-US">
                <a:solidFill>
                  <a:srgbClr val="000000"/>
                </a:solidFill>
              </a:rPr>
              <a:t> elements that link to the corresponding web pages for each 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5EB0B6-9DF6-4303-831A-B73829B6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Lucida Console"/>
              </a:rPr>
              <a:t>article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Element</a:t>
            </a:r>
          </a:p>
        </p:txBody>
      </p:sp>
      <p:sp>
        <p:nvSpPr>
          <p:cNvPr id="84995" name="Text Placeholder 2">
            <a:extLst>
              <a:ext uri="{FF2B5EF4-FFF2-40B4-BE49-F238E27FC236}">
                <a16:creationId xmlns="" xmlns:a16="http://schemas.microsoft.com/office/drawing/2014/main" id="{BC58D1A8-4419-462F-BD81-479522DB5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The </a:t>
            </a:r>
            <a:r>
              <a:rPr lang="en-US" altLang="en-US" b="1">
                <a:solidFill>
                  <a:srgbClr val="000000"/>
                </a:solidFill>
                <a:latin typeface="LucidaSansTypewriter" pitchFamily="49" charset="0"/>
              </a:rPr>
              <a:t>article</a:t>
            </a:r>
            <a:r>
              <a:rPr lang="en-US" altLang="en-US">
                <a:solidFill>
                  <a:srgbClr val="000000"/>
                </a:solidFill>
              </a:rPr>
              <a:t> element describes standalone content that could potentially be used or distributed elsewhere, such as a news article, forum post or blog entry. 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You can nest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</a:rPr>
              <a:t>article</a:t>
            </a:r>
            <a:r>
              <a:rPr lang="en-US" altLang="en-US">
                <a:solidFill>
                  <a:srgbClr val="000000"/>
                </a:solidFill>
              </a:rPr>
              <a:t> elements. For example, you might have reader comments about a magazine nested as an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</a:rPr>
              <a:t>article</a:t>
            </a:r>
            <a:r>
              <a:rPr lang="en-US" altLang="en-US">
                <a:solidFill>
                  <a:srgbClr val="000000"/>
                </a:solidFill>
              </a:rPr>
              <a:t> within the magazine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</a:rPr>
              <a:t>article</a:t>
            </a:r>
            <a:r>
              <a:rPr lang="en-US" altLang="en-US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491FF1-412C-4B19-B8C8-CA5AA995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Lucida Console"/>
              </a:rPr>
              <a:t>summary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Element and </a:t>
            </a:r>
            <a:r>
              <a:rPr lang="en-US" dirty="0">
                <a:solidFill>
                  <a:srgbClr val="33B38C"/>
                </a:solidFill>
                <a:latin typeface="Lucida Console"/>
              </a:rPr>
              <a:t>details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Element</a:t>
            </a:r>
          </a:p>
        </p:txBody>
      </p:sp>
      <p:sp>
        <p:nvSpPr>
          <p:cNvPr id="86019" name="Text Placeholder 2">
            <a:extLst>
              <a:ext uri="{FF2B5EF4-FFF2-40B4-BE49-F238E27FC236}">
                <a16:creationId xmlns="" xmlns:a16="http://schemas.microsoft.com/office/drawing/2014/main" id="{599E6DEA-AEF6-4417-9D02-DF6BAC55D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The </a:t>
            </a:r>
            <a:r>
              <a:rPr lang="en-US" altLang="en-US">
                <a:solidFill>
                  <a:srgbClr val="0000FF"/>
                </a:solidFill>
              </a:rPr>
              <a:t>summary element</a:t>
            </a:r>
            <a:r>
              <a:rPr lang="en-US" altLang="en-US">
                <a:solidFill>
                  <a:srgbClr val="000000"/>
                </a:solidFill>
              </a:rPr>
              <a:t> displays a right-pointing arrow next to a summary or caption when the document is rendered in a browser (Fig. 3.19). 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When clicked, the arrow points downward and reveals the content in the </a:t>
            </a:r>
            <a:r>
              <a:rPr lang="en-US" altLang="en-US">
                <a:solidFill>
                  <a:srgbClr val="0000FF"/>
                </a:solidFill>
              </a:rPr>
              <a:t>details element</a:t>
            </a:r>
            <a:r>
              <a:rPr lang="en-US" altLang="en-US">
                <a:solidFill>
                  <a:srgbClr val="000000"/>
                </a:solidFill>
              </a:rPr>
              <a:t>. 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iw3htp5_03_HTML5_pt2_Page_45">
            <a:extLst>
              <a:ext uri="{FF2B5EF4-FFF2-40B4-BE49-F238E27FC236}">
                <a16:creationId xmlns="" xmlns:a16="http://schemas.microsoft.com/office/drawing/2014/main" id="{80E34B5C-9419-43BC-8E68-A677ECAF0D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937" r="29913" b="57768"/>
          <a:stretch>
            <a:fillRect/>
          </a:stretch>
        </p:blipFill>
        <p:spPr bwMode="auto">
          <a:xfrm>
            <a:off x="1415479" y="1340768"/>
            <a:ext cx="9474645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1" descr="iw3htp5_03_HTML5_pt2_Page_46">
            <a:extLst>
              <a:ext uri="{FF2B5EF4-FFF2-40B4-BE49-F238E27FC236}">
                <a16:creationId xmlns="" xmlns:a16="http://schemas.microsoft.com/office/drawing/2014/main" id="{C9B6D0C4-5D8C-4C41-A454-46A1D5B1D9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38" t="7210" r="30313" b="16261"/>
          <a:stretch>
            <a:fillRect/>
          </a:stretch>
        </p:blipFill>
        <p:spPr bwMode="auto">
          <a:xfrm>
            <a:off x="1415480" y="908720"/>
            <a:ext cx="7704856" cy="541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674057-4FAA-44AF-ADA3-D966E88D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Lucida Console"/>
              </a:rPr>
              <a:t>aside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Element</a:t>
            </a:r>
          </a:p>
        </p:txBody>
      </p:sp>
      <p:sp>
        <p:nvSpPr>
          <p:cNvPr id="90115" name="Text Placeholder 2">
            <a:extLst>
              <a:ext uri="{FF2B5EF4-FFF2-40B4-BE49-F238E27FC236}">
                <a16:creationId xmlns="" xmlns:a16="http://schemas.microsoft.com/office/drawing/2014/main" id="{3500D7D3-FC07-4CA3-ADD5-7F8D9749F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The </a:t>
            </a:r>
            <a:r>
              <a:rPr lang="en-US" altLang="en-US">
                <a:solidFill>
                  <a:srgbClr val="0000FF"/>
                </a:solidFill>
              </a:rPr>
              <a:t>aside element</a:t>
            </a:r>
            <a:r>
              <a:rPr lang="en-US" altLang="en-US">
                <a:solidFill>
                  <a:srgbClr val="000000"/>
                </a:solidFill>
              </a:rPr>
              <a:t> describes content that’s related to the surrounding content (such as an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</a:rPr>
              <a:t>article</a:t>
            </a:r>
            <a:r>
              <a:rPr lang="en-US" altLang="en-US">
                <a:solidFill>
                  <a:srgbClr val="000000"/>
                </a:solidFill>
              </a:rPr>
              <a:t>) but is somewhat separate from the flow of the text. 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For example, an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</a:rPr>
              <a:t>aside</a:t>
            </a:r>
            <a:r>
              <a:rPr lang="en-US" altLang="en-US">
                <a:solidFill>
                  <a:srgbClr val="000000"/>
                </a:solidFill>
              </a:rPr>
              <a:t> in a news story might include some background history.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8A06FE-1383-4715-B089-2D4B287D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Lucida Console"/>
              </a:rPr>
              <a:t>meter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Element</a:t>
            </a:r>
          </a:p>
        </p:txBody>
      </p:sp>
      <p:sp>
        <p:nvSpPr>
          <p:cNvPr id="91139" name="Text Placeholder 2">
            <a:extLst>
              <a:ext uri="{FF2B5EF4-FFF2-40B4-BE49-F238E27FC236}">
                <a16:creationId xmlns="" xmlns:a16="http://schemas.microsoft.com/office/drawing/2014/main" id="{A24CBC9D-FD0B-48CA-93A3-00C1EDD8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>
                <a:solidFill>
                  <a:srgbClr val="000000"/>
                </a:solidFill>
              </a:rPr>
              <a:t>The </a:t>
            </a:r>
            <a:r>
              <a:rPr lang="en-US" altLang="en-US" sz="2500">
                <a:solidFill>
                  <a:srgbClr val="0000FF"/>
                </a:solidFill>
              </a:rPr>
              <a:t>meter element</a:t>
            </a:r>
            <a:r>
              <a:rPr lang="en-US" altLang="en-US" sz="2500">
                <a:solidFill>
                  <a:srgbClr val="000000"/>
                </a:solidFill>
              </a:rPr>
              <a:t> renders a visual representation of a measure within a range (Fig. 3.20).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>
                <a:solidFill>
                  <a:srgbClr val="000000"/>
                </a:solidFill>
              </a:rPr>
              <a:t>In this example, we show the results of a recent web survey we did.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>
                <a:solidFill>
                  <a:srgbClr val="000000"/>
                </a:solidFill>
              </a:rPr>
              <a:t>The </a:t>
            </a:r>
            <a:r>
              <a:rPr lang="en-US" alt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min</a:t>
            </a:r>
            <a:r>
              <a:rPr lang="en-US" altLang="en-US" sz="2500">
                <a:solidFill>
                  <a:srgbClr val="000000"/>
                </a:solidFill>
              </a:rPr>
              <a:t> attribute is </a:t>
            </a:r>
            <a:r>
              <a:rPr lang="en-US" alt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"0"</a:t>
            </a:r>
            <a:r>
              <a:rPr lang="en-US" altLang="en-US" sz="2500">
                <a:solidFill>
                  <a:srgbClr val="000000"/>
                </a:solidFill>
              </a:rPr>
              <a:t> and a </a:t>
            </a:r>
            <a:r>
              <a:rPr lang="en-US" alt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r>
              <a:rPr lang="en-US" altLang="en-US" sz="2500">
                <a:solidFill>
                  <a:srgbClr val="000000"/>
                </a:solidFill>
              </a:rPr>
              <a:t> attribute is </a:t>
            </a:r>
            <a:r>
              <a:rPr lang="en-US" alt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"54"</a:t>
            </a:r>
            <a:r>
              <a:rPr lang="en-US" altLang="en-US" sz="2500">
                <a:solidFill>
                  <a:srgbClr val="000000"/>
                </a:solidFill>
              </a:rPr>
              <a:t> —indicating the total number of responses to our survey.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>
                <a:solidFill>
                  <a:srgbClr val="000000"/>
                </a:solidFill>
              </a:rPr>
              <a:t>The </a:t>
            </a:r>
            <a:r>
              <a:rPr lang="en-US" alt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value</a:t>
            </a:r>
            <a:r>
              <a:rPr lang="en-US" altLang="en-US" sz="2500">
                <a:solidFill>
                  <a:srgbClr val="000000"/>
                </a:solidFill>
              </a:rPr>
              <a:t> attribute is </a:t>
            </a:r>
            <a:r>
              <a:rPr lang="en-US" alt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"14"</a:t>
            </a:r>
            <a:r>
              <a:rPr lang="en-US" altLang="en-US" sz="2500">
                <a:solidFill>
                  <a:srgbClr val="000000"/>
                </a:solidFill>
              </a:rPr>
              <a:t>, representing the total number of people who responded “yes” to our survey question.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1" descr="iw3htp5_03_HTML5_pt2_Page_47">
            <a:extLst>
              <a:ext uri="{FF2B5EF4-FFF2-40B4-BE49-F238E27FC236}">
                <a16:creationId xmlns="" xmlns:a16="http://schemas.microsoft.com/office/drawing/2014/main" id="{EDEDB4EA-6E41-49AC-B207-73D9A43429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What are forms?</a:t>
            </a:r>
          </a:p>
          <a:p>
            <a:pPr lvl="1" eaLnBrk="1" hangingPunct="1">
              <a:buFont typeface="Times" panose="02020603050405020304" pitchFamily="18" charset="0"/>
              <a:buChar char="•"/>
            </a:pPr>
            <a:r>
              <a:rPr lang="en-US" altLang="en-US" smtClean="0"/>
              <a:t>An HTML form is an area of the document that allows users to enter information into fields.</a:t>
            </a:r>
          </a:p>
          <a:p>
            <a:pPr lvl="1" eaLnBrk="1" hangingPunct="1">
              <a:buFont typeface="Times" panose="02020603050405020304" pitchFamily="18" charset="0"/>
              <a:buChar char="•"/>
            </a:pPr>
            <a:r>
              <a:rPr lang="en-US" altLang="en-US" smtClean="0"/>
              <a:t>A form may be used to collect personal information, opinions in polls, user preferences and other kinds of information.</a:t>
            </a:r>
          </a:p>
          <a:p>
            <a:pPr lvl="1" eaLnBrk="1" hangingPunct="1">
              <a:buFontTx/>
              <a:buChar char="o"/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873596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There are two basic components of a Web form: the shell, the part that the user fills out, and the script which processes the information</a:t>
            </a:r>
          </a:p>
          <a:p>
            <a:pPr eaLnBrk="1" hangingPunct="1"/>
            <a:r>
              <a:rPr lang="en-US" altLang="en-US" smtClean="0"/>
              <a:t>HTML tags are used to create the form shell. Using HTML you can create text boxes, radio buttons, checkboxes, drop-down menus, and more... </a:t>
            </a:r>
          </a:p>
        </p:txBody>
      </p:sp>
    </p:spTree>
    <p:extLst>
      <p:ext uri="{BB962C8B-B14F-4D97-AF65-F5344CB8AC3E}">
        <p14:creationId xmlns="" xmlns:p14="http://schemas.microsoft.com/office/powerpoint/2010/main" val="42403916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Creating a Basic Starting Document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836712"/>
            <a:ext cx="9442675" cy="5680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754157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Form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3731" name="Picture 10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53" y="1454151"/>
            <a:ext cx="411480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Line 1032"/>
          <p:cNvSpPr>
            <a:spLocks noChangeShapeType="1"/>
          </p:cNvSpPr>
          <p:nvPr/>
        </p:nvSpPr>
        <p:spPr bwMode="auto">
          <a:xfrm flipH="1">
            <a:off x="4055019" y="1660527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3" name="Text Box 1033"/>
          <p:cNvSpPr txBox="1">
            <a:spLocks noChangeArrowheads="1"/>
          </p:cNvSpPr>
          <p:nvPr/>
        </p:nvSpPr>
        <p:spPr bwMode="auto">
          <a:xfrm>
            <a:off x="5639345" y="1416052"/>
            <a:ext cx="132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dirty="0"/>
              <a:t>Text Box</a:t>
            </a:r>
          </a:p>
        </p:txBody>
      </p:sp>
      <p:sp>
        <p:nvSpPr>
          <p:cNvPr id="73734" name="Line 1035"/>
          <p:cNvSpPr>
            <a:spLocks noChangeShapeType="1"/>
          </p:cNvSpPr>
          <p:nvPr/>
        </p:nvSpPr>
        <p:spPr bwMode="auto">
          <a:xfrm flipH="1">
            <a:off x="4221161" y="246221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5" name="Text Box 1036"/>
          <p:cNvSpPr txBox="1">
            <a:spLocks noChangeArrowheads="1"/>
          </p:cNvSpPr>
          <p:nvPr/>
        </p:nvSpPr>
        <p:spPr bwMode="auto">
          <a:xfrm>
            <a:off x="5957887" y="2217738"/>
            <a:ext cx="2159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dirty="0"/>
              <a:t>Drop-down </a:t>
            </a:r>
            <a:r>
              <a:rPr lang="en-US" altLang="en-US" dirty="0" smtClean="0"/>
              <a:t>List</a:t>
            </a:r>
            <a:endParaRPr lang="en-US" altLang="en-US" dirty="0"/>
          </a:p>
        </p:txBody>
      </p:sp>
      <p:sp>
        <p:nvSpPr>
          <p:cNvPr id="73736" name="Line 1038"/>
          <p:cNvSpPr>
            <a:spLocks noChangeShapeType="1"/>
          </p:cNvSpPr>
          <p:nvPr/>
        </p:nvSpPr>
        <p:spPr bwMode="auto">
          <a:xfrm flipH="1">
            <a:off x="4201090" y="287485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7" name="Text Box 1039"/>
          <p:cNvSpPr txBox="1">
            <a:spLocks noChangeArrowheads="1"/>
          </p:cNvSpPr>
          <p:nvPr/>
        </p:nvSpPr>
        <p:spPr bwMode="auto">
          <a:xfrm>
            <a:off x="6242616" y="2630380"/>
            <a:ext cx="193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dirty="0"/>
              <a:t>Radio Buttons</a:t>
            </a:r>
          </a:p>
        </p:txBody>
      </p:sp>
      <p:sp>
        <p:nvSpPr>
          <p:cNvPr id="73738" name="Line 1040"/>
          <p:cNvSpPr>
            <a:spLocks noChangeShapeType="1"/>
          </p:cNvSpPr>
          <p:nvPr/>
        </p:nvSpPr>
        <p:spPr bwMode="auto">
          <a:xfrm flipH="1" flipV="1">
            <a:off x="4158227" y="3235764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9" name="Text Box 1041"/>
          <p:cNvSpPr txBox="1">
            <a:spLocks noChangeArrowheads="1"/>
          </p:cNvSpPr>
          <p:nvPr/>
        </p:nvSpPr>
        <p:spPr bwMode="auto">
          <a:xfrm>
            <a:off x="6444228" y="3007164"/>
            <a:ext cx="167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dirty="0"/>
              <a:t>Checkboxes</a:t>
            </a:r>
          </a:p>
        </p:txBody>
      </p:sp>
      <p:sp>
        <p:nvSpPr>
          <p:cNvPr id="73740" name="Line 1042"/>
          <p:cNvSpPr>
            <a:spLocks noChangeShapeType="1"/>
          </p:cNvSpPr>
          <p:nvPr/>
        </p:nvSpPr>
        <p:spPr bwMode="auto">
          <a:xfrm flipH="1">
            <a:off x="4742428" y="437323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1" name="Text Box 1043"/>
          <p:cNvSpPr txBox="1">
            <a:spLocks noChangeArrowheads="1"/>
          </p:cNvSpPr>
          <p:nvPr/>
        </p:nvSpPr>
        <p:spPr bwMode="auto">
          <a:xfrm>
            <a:off x="6707753" y="412876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dirty="0"/>
              <a:t>Text Area</a:t>
            </a:r>
          </a:p>
        </p:txBody>
      </p:sp>
      <p:sp>
        <p:nvSpPr>
          <p:cNvPr id="73742" name="Line 1044"/>
          <p:cNvSpPr>
            <a:spLocks noChangeShapeType="1"/>
          </p:cNvSpPr>
          <p:nvPr/>
        </p:nvSpPr>
        <p:spPr bwMode="auto">
          <a:xfrm flipV="1">
            <a:off x="2423592" y="570865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3" name="Line 1045"/>
          <p:cNvSpPr>
            <a:spLocks noChangeShapeType="1"/>
          </p:cNvSpPr>
          <p:nvPr/>
        </p:nvSpPr>
        <p:spPr bwMode="auto">
          <a:xfrm>
            <a:off x="2416231" y="6013451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4" name="Text Box 1047"/>
          <p:cNvSpPr txBox="1">
            <a:spLocks noChangeArrowheads="1"/>
          </p:cNvSpPr>
          <p:nvPr/>
        </p:nvSpPr>
        <p:spPr bwMode="auto">
          <a:xfrm>
            <a:off x="6707753" y="5708651"/>
            <a:ext cx="196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Submit Button</a:t>
            </a:r>
          </a:p>
        </p:txBody>
      </p:sp>
      <p:sp>
        <p:nvSpPr>
          <p:cNvPr id="73746" name="Line 1049"/>
          <p:cNvSpPr>
            <a:spLocks noChangeShapeType="1"/>
          </p:cNvSpPr>
          <p:nvPr/>
        </p:nvSpPr>
        <p:spPr bwMode="auto">
          <a:xfrm>
            <a:off x="3353345" y="5583649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7" name="Text Box 1050"/>
          <p:cNvSpPr txBox="1">
            <a:spLocks noChangeArrowheads="1"/>
          </p:cNvSpPr>
          <p:nvPr/>
        </p:nvSpPr>
        <p:spPr bwMode="auto">
          <a:xfrm>
            <a:off x="5842157" y="5349876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dirty="0"/>
              <a:t>Reset Button</a:t>
            </a:r>
          </a:p>
        </p:txBody>
      </p:sp>
      <p:sp>
        <p:nvSpPr>
          <p:cNvPr id="73748" name="Line 1051"/>
          <p:cNvSpPr>
            <a:spLocks noChangeShapeType="1"/>
          </p:cNvSpPr>
          <p:nvPr/>
        </p:nvSpPr>
        <p:spPr bwMode="auto">
          <a:xfrm>
            <a:off x="6858000" y="655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47497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Forms</a:t>
            </a:r>
            <a:endParaRPr lang="en-IN" dirty="0"/>
          </a:p>
        </p:txBody>
      </p:sp>
      <p:sp>
        <p:nvSpPr>
          <p:cNvPr id="74755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Contact form</a:t>
            </a:r>
          </a:p>
          <a:p>
            <a:r>
              <a:rPr lang="en-US" altLang="en-US" smtClean="0"/>
              <a:t>Registration form</a:t>
            </a:r>
          </a:p>
          <a:p>
            <a:r>
              <a:rPr lang="en-US" altLang="en-US" smtClean="0"/>
              <a:t>Sign-in Form</a:t>
            </a:r>
          </a:p>
          <a:p>
            <a:r>
              <a:rPr lang="en-US" altLang="en-US" smtClean="0"/>
              <a:t>Lead generation form</a:t>
            </a:r>
          </a:p>
          <a:p>
            <a:r>
              <a:rPr lang="en-US" altLang="en-US" smtClean="0"/>
              <a:t>Order form</a:t>
            </a:r>
          </a:p>
          <a:p>
            <a:r>
              <a:rPr lang="en-US" altLang="en-US" smtClean="0"/>
              <a:t>Survey form</a:t>
            </a:r>
          </a:p>
          <a:p>
            <a:r>
              <a:rPr lang="en-US" altLang="en-US" smtClean="0"/>
              <a:t>Search form</a:t>
            </a:r>
          </a:p>
          <a:p>
            <a:r>
              <a:rPr lang="en-US" altLang="en-US" smtClean="0"/>
              <a:t>Email form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39653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Form Shell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form shell has three important parts:</a:t>
            </a:r>
          </a:p>
          <a:p>
            <a:pPr lvl="1" eaLnBrk="1" hangingPunct="1"/>
            <a:r>
              <a:rPr lang="en-US" altLang="en-US" smtClean="0"/>
              <a:t> the &lt;FORM&gt; tag, which includes the address of the script which will process the form</a:t>
            </a:r>
          </a:p>
          <a:p>
            <a:pPr lvl="1" eaLnBrk="1" hangingPunct="1"/>
            <a:r>
              <a:rPr lang="en-US" altLang="en-US" smtClean="0"/>
              <a:t>the form elements, like text boxes and radio buttons</a:t>
            </a:r>
          </a:p>
          <a:p>
            <a:pPr lvl="1" eaLnBrk="1" hangingPunct="1"/>
            <a:r>
              <a:rPr lang="en-US" altLang="en-US" smtClean="0"/>
              <a:t>the submit button which triggers the script to send the entered information to the server</a:t>
            </a:r>
          </a:p>
        </p:txBody>
      </p:sp>
    </p:spTree>
    <p:extLst>
      <p:ext uri="{BB962C8B-B14F-4D97-AF65-F5344CB8AC3E}">
        <p14:creationId xmlns="" xmlns:p14="http://schemas.microsoft.com/office/powerpoint/2010/main" val="32321697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&lt;body&gt;</a:t>
            </a:r>
          </a:p>
          <a:p>
            <a:pPr lvl="1">
              <a:buNone/>
            </a:pPr>
            <a:r>
              <a:rPr lang="en-US" dirty="0" smtClean="0"/>
              <a:t>    &lt;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en-US" dirty="0" smtClean="0"/>
              <a:t> method="post" action="</a:t>
            </a:r>
            <a:r>
              <a:rPr lang="en-US" dirty="0" err="1" smtClean="0"/>
              <a:t>script_url</a:t>
            </a:r>
            <a:r>
              <a:rPr lang="en-US" dirty="0" smtClean="0"/>
              <a:t>"&gt;</a:t>
            </a:r>
          </a:p>
          <a:p>
            <a:pPr lvl="1">
              <a:buNone/>
            </a:pPr>
            <a:r>
              <a:rPr lang="en-US" dirty="0" smtClean="0"/>
              <a:t>			. . . . . form fields……</a:t>
            </a:r>
          </a:p>
          <a:p>
            <a:pPr lvl="1">
              <a:buNone/>
            </a:pPr>
            <a:r>
              <a:rPr lang="en-US" dirty="0" smtClean="0"/>
              <a:t>    &lt;/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&lt;/body&gt;</a:t>
            </a:r>
          </a:p>
          <a:p>
            <a:pPr>
              <a:buFontTx/>
              <a:buNone/>
            </a:pPr>
            <a:endParaRPr lang="nn-NO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en-US" sz="2400" dirty="0" smtClean="0"/>
              <a:t>Here, the </a:t>
            </a:r>
            <a:r>
              <a:rPr lang="en-US" altLang="en-US" sz="2400" b="1" dirty="0" smtClean="0"/>
              <a:t>form action</a:t>
            </a:r>
            <a:r>
              <a:rPr lang="en-US" altLang="en-US" sz="2400" dirty="0" smtClean="0"/>
              <a:t> specifies the location where the form data will be submitted, and the </a:t>
            </a:r>
            <a:r>
              <a:rPr lang="en-US" altLang="en-US" sz="2400" b="1" dirty="0" smtClean="0"/>
              <a:t>form method </a:t>
            </a:r>
            <a:r>
              <a:rPr lang="en-US" altLang="en-US" sz="2400" dirty="0" smtClean="0"/>
              <a:t>specifies the HTTP method that is usually GET / POST.</a:t>
            </a:r>
          </a:p>
          <a:p>
            <a:r>
              <a:rPr lang="en-US" altLang="en-US" sz="2400" dirty="0" smtClean="0"/>
              <a:t>If you do not specify the action and method attribute in the form element, the default action will be the </a:t>
            </a:r>
            <a:r>
              <a:rPr lang="en-US" altLang="en-US" sz="2400" b="1" dirty="0" smtClean="0"/>
              <a:t>current page,</a:t>
            </a:r>
            <a:r>
              <a:rPr lang="en-US" altLang="en-US" sz="2400" dirty="0" smtClean="0"/>
              <a:t> and the method will be </a:t>
            </a:r>
            <a:r>
              <a:rPr lang="en-US" altLang="en-US" sz="2400" b="1" dirty="0" smtClean="0"/>
              <a:t>GET</a:t>
            </a:r>
            <a:r>
              <a:rPr lang="en-US" altLang="en-US" sz="2400" dirty="0" smtClean="0"/>
              <a:t>.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398904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8852083"/>
              </p:ext>
            </p:extLst>
          </p:nvPr>
        </p:nvGraphicFramePr>
        <p:xfrm>
          <a:off x="251787" y="1124744"/>
          <a:ext cx="11532845" cy="3816424"/>
        </p:xfrm>
        <a:graphic>
          <a:graphicData uri="http://schemas.openxmlformats.org/drawingml/2006/table">
            <a:tbl>
              <a:tblPr/>
              <a:tblGrid>
                <a:gridCol w="1759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050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685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46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single-line text field.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type="text"&gt;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196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email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single-line text field for an e-mail address. The input value is automatically verified to ensure correctly formatted email addresses.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type="email"&gt;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57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password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single-line text field for password.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type="password"&gt;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164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radio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radio button. Radio buttons are usually presented in a radio group and allow the user to select only one option.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type="radio"&gt;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251505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37242962"/>
              </p:ext>
            </p:extLst>
          </p:nvPr>
        </p:nvGraphicFramePr>
        <p:xfrm>
          <a:off x="229598" y="1196752"/>
          <a:ext cx="11699050" cy="2952328"/>
        </p:xfrm>
        <a:graphic>
          <a:graphicData uri="http://schemas.openxmlformats.org/drawingml/2006/table">
            <a:tbl>
              <a:tblPr/>
              <a:tblGrid>
                <a:gridCol w="17846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944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199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673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checkbox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checkbox button. Checkbox buttons are usually presented in a group and allow the user to select multiple options.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type="checkbox"&gt;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49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file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File input provides a browse button to select files to upload. On clicking the button, it opens a file picker dialog from which the user can select files.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type="file"&gt;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097691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67316973"/>
              </p:ext>
            </p:extLst>
          </p:nvPr>
        </p:nvGraphicFramePr>
        <p:xfrm>
          <a:off x="335360" y="1124744"/>
          <a:ext cx="11593289" cy="3744416"/>
        </p:xfrm>
        <a:graphic>
          <a:graphicData uri="http://schemas.openxmlformats.org/drawingml/2006/table">
            <a:tbl>
              <a:tblPr/>
              <a:tblGrid>
                <a:gridCol w="13237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822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872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29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image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Image input provides a browse button to select images for upload. On clicking the button, it opens a file picker dialog from which the user can select only images.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type="image"&gt;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11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hidden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Hidden inputs are invisible from users. They allow developers to get some textual data that the user cannot see.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type="hidden"&gt;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74580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18110835"/>
              </p:ext>
            </p:extLst>
          </p:nvPr>
        </p:nvGraphicFramePr>
        <p:xfrm>
          <a:off x="263352" y="1124744"/>
          <a:ext cx="11665296" cy="4320479"/>
        </p:xfrm>
        <a:graphic>
          <a:graphicData uri="http://schemas.openxmlformats.org/drawingml/2006/table">
            <a:tbl>
              <a:tblPr/>
              <a:tblGrid>
                <a:gridCol w="13320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237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095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97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submit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submit input creates a submit button. On clicking the button, It submits all the form elements to the form handler.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type="submit"&gt;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97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reset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reset input creates a reset button. On clicking the button, It reset all the form elements value to the default state.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type="file"&gt;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245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button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button input creates a simple button that can be programmed to perform some action.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type="button"&gt;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93916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2238375" y="0"/>
            <a:ext cx="7772400" cy="1143000"/>
          </a:xfrm>
        </p:spPr>
        <p:txBody>
          <a:bodyPr/>
          <a:lstStyle/>
          <a:p>
            <a:r>
              <a:rPr lang="en-US" altLang="en-US" smtClean="0"/>
              <a:t>HTML 5 Input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8771591"/>
              </p:ext>
            </p:extLst>
          </p:nvPr>
        </p:nvGraphicFramePr>
        <p:xfrm>
          <a:off x="335360" y="1143000"/>
          <a:ext cx="11521281" cy="4086200"/>
        </p:xfrm>
        <a:graphic>
          <a:graphicData uri="http://schemas.openxmlformats.org/drawingml/2006/table">
            <a:tbl>
              <a:tblPr/>
              <a:tblGrid>
                <a:gridCol w="16998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39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074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12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single-line text field for only numbers.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type="number"&gt;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2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tel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single-line text field for telephone numbers.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type="tel"&gt;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2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range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displays a slider to set the value of an input element.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type="range"&gt;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488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url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single-line text field for a URL address. The input value is automatically verified to ensure a correctly formatted URL.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</a:t>
                      </a:r>
                      <a:r>
                        <a:rPr lang="en-US" sz="2200" dirty="0" err="1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url</a:t>
                      </a: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"&gt;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78837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2238375" y="0"/>
            <a:ext cx="7772400" cy="1143000"/>
          </a:xfrm>
        </p:spPr>
        <p:txBody>
          <a:bodyPr/>
          <a:lstStyle/>
          <a:p>
            <a:r>
              <a:rPr lang="en-US" altLang="en-US" smtClean="0"/>
              <a:t>HTML 5 Input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32192156"/>
              </p:ext>
            </p:extLst>
          </p:nvPr>
        </p:nvGraphicFramePr>
        <p:xfrm>
          <a:off x="263352" y="1143000"/>
          <a:ext cx="11593288" cy="3726159"/>
        </p:xfrm>
        <a:graphic>
          <a:graphicData uri="http://schemas.openxmlformats.org/drawingml/2006/table">
            <a:tbl>
              <a:tblPr/>
              <a:tblGrid>
                <a:gridCol w="17104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515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12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42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search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single-line text field that is styled differently by web browsers.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type="search"&gt;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42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color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provides an interface to select colors using a visual color picker.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type="color"&gt;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42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date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displays a calendar to select a date that is styled differently by different web browsers.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type="date"&gt;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78023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Words>3925</Words>
  <Application>Microsoft Office PowerPoint</Application>
  <PresentationFormat>Custom</PresentationFormat>
  <Paragraphs>735</Paragraphs>
  <Slides>116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17" baseType="lpstr">
      <vt:lpstr>Workshop_PPT_Template</vt:lpstr>
      <vt:lpstr>Agenda</vt:lpstr>
      <vt:lpstr>What is HTML?</vt:lpstr>
      <vt:lpstr>HTML Versions</vt:lpstr>
      <vt:lpstr>HTML Tags and Elements</vt:lpstr>
      <vt:lpstr>Attributes in HTML</vt:lpstr>
      <vt:lpstr>Terminologies</vt:lpstr>
      <vt:lpstr>Html Editors</vt:lpstr>
      <vt:lpstr>Html Editors</vt:lpstr>
      <vt:lpstr>Creating a Basic Starting Document</vt:lpstr>
      <vt:lpstr>Document type</vt:lpstr>
      <vt:lpstr>HTML sections</vt:lpstr>
      <vt:lpstr>Comment Statements</vt:lpstr>
      <vt:lpstr>Heading element</vt:lpstr>
      <vt:lpstr>Linking Element</vt:lpstr>
      <vt:lpstr>Hyperlink to email </vt:lpstr>
      <vt:lpstr>Images</vt:lpstr>
      <vt:lpstr>Image with Link</vt:lpstr>
      <vt:lpstr>Special Characters and Horizontal rules</vt:lpstr>
      <vt:lpstr>HTML Formatting Elements</vt:lpstr>
      <vt:lpstr>Program with Output</vt:lpstr>
      <vt:lpstr>List</vt:lpstr>
      <vt:lpstr>Un ordered List containing hyperlinks</vt:lpstr>
      <vt:lpstr>Can you make a code for this..?</vt:lpstr>
      <vt:lpstr>Tables  </vt:lpstr>
      <vt:lpstr>Tables </vt:lpstr>
      <vt:lpstr> Tables</vt:lpstr>
      <vt:lpstr>Tables</vt:lpstr>
      <vt:lpstr>Tables Attributes</vt:lpstr>
      <vt:lpstr>Slide 29</vt:lpstr>
      <vt:lpstr>Table Caption</vt:lpstr>
      <vt:lpstr>Adding a Border</vt:lpstr>
      <vt:lpstr>Controlling Cell Spacing</vt:lpstr>
      <vt:lpstr>Changing a Cell’s Color</vt:lpstr>
      <vt:lpstr>Tables </vt:lpstr>
      <vt:lpstr> Tables</vt:lpstr>
      <vt:lpstr>Tables</vt:lpstr>
      <vt:lpstr>Table Example</vt:lpstr>
      <vt:lpstr>&lt;p&gt;, &lt;pre&gt;, &lt;span&gt;</vt:lpstr>
      <vt:lpstr>Background Color</vt:lpstr>
      <vt:lpstr>TEXT Color</vt:lpstr>
      <vt:lpstr>Using Image Background</vt:lpstr>
      <vt:lpstr>Aligning Text</vt:lpstr>
      <vt:lpstr>Page Formatting</vt:lpstr>
      <vt:lpstr>Example</vt:lpstr>
      <vt:lpstr>Changing the Color of Links</vt:lpstr>
      <vt:lpstr>Frames</vt:lpstr>
      <vt:lpstr>Attributes of &lt;frame&gt;tag</vt:lpstr>
      <vt:lpstr>Slide 48</vt:lpstr>
      <vt:lpstr>Frame Page Architecture</vt:lpstr>
      <vt:lpstr>Example code</vt:lpstr>
      <vt:lpstr>Output</vt:lpstr>
      <vt:lpstr>Example 2</vt:lpstr>
      <vt:lpstr>Drawbacks of frames</vt:lpstr>
      <vt:lpstr>Slide 54</vt:lpstr>
      <vt:lpstr>&lt;NOFRAMES&gt;</vt:lpstr>
      <vt:lpstr>Frameset</vt:lpstr>
      <vt:lpstr>&lt;iframe&gt;  (HTML 5.0)</vt:lpstr>
      <vt:lpstr>figure Element and figcaption Element</vt:lpstr>
      <vt:lpstr>Div Element</vt:lpstr>
      <vt:lpstr>Div Element</vt:lpstr>
      <vt:lpstr>Slide 61</vt:lpstr>
      <vt:lpstr>Section Element</vt:lpstr>
      <vt:lpstr> section Element</vt:lpstr>
      <vt:lpstr>Header &amp; Footer Elements</vt:lpstr>
      <vt:lpstr>figure Element and figcaption Element</vt:lpstr>
      <vt:lpstr>Page-Structure Elements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nav Element</vt:lpstr>
      <vt:lpstr>article Element</vt:lpstr>
      <vt:lpstr>summary Element and details Element</vt:lpstr>
      <vt:lpstr>Slide 83</vt:lpstr>
      <vt:lpstr>Slide 84</vt:lpstr>
      <vt:lpstr>aside Element</vt:lpstr>
      <vt:lpstr>meter Element</vt:lpstr>
      <vt:lpstr>Slide 87</vt:lpstr>
      <vt:lpstr>Forms</vt:lpstr>
      <vt:lpstr>Forms</vt:lpstr>
      <vt:lpstr>Example: Form </vt:lpstr>
      <vt:lpstr>Applications of Forms</vt:lpstr>
      <vt:lpstr>The Form Shell</vt:lpstr>
      <vt:lpstr>Syntax</vt:lpstr>
      <vt:lpstr>Slide 94</vt:lpstr>
      <vt:lpstr>Slide 95</vt:lpstr>
      <vt:lpstr>Slide 96</vt:lpstr>
      <vt:lpstr>Slide 97</vt:lpstr>
      <vt:lpstr>HTML 5 Input Types</vt:lpstr>
      <vt:lpstr>HTML 5 Input Types</vt:lpstr>
      <vt:lpstr>Slide 100</vt:lpstr>
      <vt:lpstr>Slide 101</vt:lpstr>
      <vt:lpstr>Creating Text Boxes</vt:lpstr>
      <vt:lpstr>Text Box Attributes</vt:lpstr>
      <vt:lpstr>Example: Text Box</vt:lpstr>
      <vt:lpstr>Creating Larger Text Areas</vt:lpstr>
      <vt:lpstr>Example: Text Area</vt:lpstr>
      <vt:lpstr>Creating Radio Buttons</vt:lpstr>
      <vt:lpstr>Example: Radio Buttons</vt:lpstr>
      <vt:lpstr>Creating Checkboxes</vt:lpstr>
      <vt:lpstr>Example: Checkboxes</vt:lpstr>
      <vt:lpstr>Creating Drop-down Menus</vt:lpstr>
      <vt:lpstr>Example: Drop-down Menu</vt:lpstr>
      <vt:lpstr>Creating a Submit Button</vt:lpstr>
      <vt:lpstr>Creating a Reset Button</vt:lpstr>
      <vt:lpstr>Fieldset - Legend</vt:lpstr>
      <vt:lpstr>Fieldset &amp; Legend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SASTRA</cp:lastModifiedBy>
  <cp:revision>200</cp:revision>
  <dcterms:created xsi:type="dcterms:W3CDTF">2021-08-26T10:17:20Z</dcterms:created>
  <dcterms:modified xsi:type="dcterms:W3CDTF">2024-07-23T10:48:19Z</dcterms:modified>
</cp:coreProperties>
</file>