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77"/>
  </p:notesMasterIdLst>
  <p:handoutMasterIdLst>
    <p:handoutMasterId r:id="rId78"/>
  </p:handoutMasterIdLst>
  <p:sldIdLst>
    <p:sldId id="592" r:id="rId3"/>
    <p:sldId id="594" r:id="rId4"/>
    <p:sldId id="664" r:id="rId5"/>
    <p:sldId id="665" r:id="rId6"/>
    <p:sldId id="666" r:id="rId7"/>
    <p:sldId id="667" r:id="rId8"/>
    <p:sldId id="677" r:id="rId9"/>
    <p:sldId id="678" r:id="rId10"/>
    <p:sldId id="706" r:id="rId11"/>
    <p:sldId id="676" r:id="rId12"/>
    <p:sldId id="679" r:id="rId13"/>
    <p:sldId id="680" r:id="rId14"/>
    <p:sldId id="698" r:id="rId15"/>
    <p:sldId id="699" r:id="rId16"/>
    <p:sldId id="700" r:id="rId17"/>
    <p:sldId id="701" r:id="rId18"/>
    <p:sldId id="703" r:id="rId19"/>
    <p:sldId id="704" r:id="rId20"/>
    <p:sldId id="707" r:id="rId21"/>
    <p:sldId id="681" r:id="rId22"/>
    <p:sldId id="682" r:id="rId23"/>
    <p:sldId id="683" r:id="rId24"/>
    <p:sldId id="688" r:id="rId25"/>
    <p:sldId id="684" r:id="rId26"/>
    <p:sldId id="685" r:id="rId27"/>
    <p:sldId id="686" r:id="rId28"/>
    <p:sldId id="687" r:id="rId29"/>
    <p:sldId id="689" r:id="rId30"/>
    <p:sldId id="694" r:id="rId31"/>
    <p:sldId id="697" r:id="rId32"/>
    <p:sldId id="708" r:id="rId33"/>
    <p:sldId id="709" r:id="rId34"/>
    <p:sldId id="695" r:id="rId35"/>
    <p:sldId id="696" r:id="rId36"/>
    <p:sldId id="711" r:id="rId37"/>
    <p:sldId id="723" r:id="rId38"/>
    <p:sldId id="710" r:id="rId39"/>
    <p:sldId id="712" r:id="rId40"/>
    <p:sldId id="713" r:id="rId41"/>
    <p:sldId id="714" r:id="rId42"/>
    <p:sldId id="715" r:id="rId43"/>
    <p:sldId id="674" r:id="rId44"/>
    <p:sldId id="718" r:id="rId45"/>
    <p:sldId id="716" r:id="rId46"/>
    <p:sldId id="717" r:id="rId47"/>
    <p:sldId id="675" r:id="rId48"/>
    <p:sldId id="690" r:id="rId49"/>
    <p:sldId id="719" r:id="rId50"/>
    <p:sldId id="720" r:id="rId51"/>
    <p:sldId id="721" r:id="rId52"/>
    <p:sldId id="725" r:id="rId53"/>
    <p:sldId id="722" r:id="rId54"/>
    <p:sldId id="724" r:id="rId55"/>
    <p:sldId id="728" r:id="rId56"/>
    <p:sldId id="627" r:id="rId57"/>
    <p:sldId id="628" r:id="rId58"/>
    <p:sldId id="629" r:id="rId59"/>
    <p:sldId id="630" r:id="rId60"/>
    <p:sldId id="631" r:id="rId61"/>
    <p:sldId id="633" r:id="rId62"/>
    <p:sldId id="636" r:id="rId63"/>
    <p:sldId id="729" r:id="rId64"/>
    <p:sldId id="726" r:id="rId65"/>
    <p:sldId id="727" r:id="rId66"/>
    <p:sldId id="730" r:id="rId67"/>
    <p:sldId id="731" r:id="rId68"/>
    <p:sldId id="732" r:id="rId69"/>
    <p:sldId id="733" r:id="rId70"/>
    <p:sldId id="734" r:id="rId71"/>
    <p:sldId id="735" r:id="rId72"/>
    <p:sldId id="736" r:id="rId73"/>
    <p:sldId id="737" r:id="rId74"/>
    <p:sldId id="738" r:id="rId75"/>
    <p:sldId id="739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66"/>
    <a:srgbClr val="BAF32D"/>
    <a:srgbClr val="FAB29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>
        <p:scale>
          <a:sx n="75" d="100"/>
          <a:sy n="75" d="100"/>
        </p:scale>
        <p:origin x="-5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58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fld id="{BE031832-36F5-4DF4-BA02-44C6886A1F1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772280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90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9/2/2024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27786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9/2/2024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671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03200" y="9906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390997" lvl="0" indent="-369275" algn="just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sz="2800"/>
            </a:lvl1pPr>
            <a:lvl2pPr marL="781995" lvl="1" indent="-342123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  <a:defRPr/>
            </a:lvl2pPr>
            <a:lvl3pPr marL="1172992" lvl="2" indent="-320401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SzPts val="2300"/>
              <a:buChar char="✔"/>
              <a:defRPr/>
            </a:lvl3pPr>
            <a:lvl4pPr marL="1563990" lvl="3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1954987" lvl="4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345985" lvl="5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6pPr>
            <a:lvl7pPr marL="2736982" lvl="6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7pPr>
            <a:lvl8pPr marL="3127980" lvl="7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8pPr>
            <a:lvl9pPr marL="3518977" lvl="8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19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31832-36F5-4DF4-BA02-44C6886A1F16}" type="slidenum">
              <a:rPr kumimoji="0" lang="en-US" alt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2990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BE09-2349-4EE1-A219-AB8DA39AFE09}" type="slidenum">
              <a:rPr kumimoji="0" lang="en-US" altLang="en-US" sz="136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694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9/2/2024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 cstate="print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8" r:id="rId3"/>
    <p:sldLayoutId id="2147483669" r:id="rId4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9/2/2024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 cstate="print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63176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altLang="en-US" dirty="0" smtClean="0"/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JavaScript was introduced in 1995 as a way to add programs to web pages in the Netscape Navigator browser.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The language has since been adopted by all other major graphical web browsers.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It has made modern web applications possible— applications with which you can interact directly without doing a page reload for every action.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JavaScript is also used in more traditional websites to provide various forms of interactivity and cleverness.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 smtClean="0"/>
              <a:t>It is important to note that JavaScript has almost nothing to do with the programming language named Java. The similar name was inspired by marketing considerations</a:t>
            </a:r>
          </a:p>
          <a:p>
            <a:pPr eaLnBrk="1" hangingPunct="1"/>
            <a:endParaRPr lang="en-US" alt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8280113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user input with prompt Dialog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0" y="980728"/>
            <a:ext cx="7450584" cy="508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0176" y="2492896"/>
            <a:ext cx="434415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760296" y="4941168"/>
            <a:ext cx="2903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declaration</a:t>
            </a:r>
          </a:p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concatenation</a:t>
            </a:r>
          </a:p>
          <a:p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 input using Prompt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44" y="980728"/>
            <a:ext cx="7344816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040216" y="1412776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Data Conversion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  -- </a:t>
            </a:r>
            <a:r>
              <a:rPr lang="en-US" b="1" dirty="0" err="1" smtClean="0">
                <a:solidFill>
                  <a:srgbClr val="C00000"/>
                </a:solidFill>
              </a:rPr>
              <a:t>parseInt</a:t>
            </a:r>
            <a:r>
              <a:rPr lang="en-US" b="1" dirty="0" smtClean="0">
                <a:solidFill>
                  <a:srgbClr val="C00000"/>
                </a:solidFill>
              </a:rPr>
              <a:t> ()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  -- Number ()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28248" y="4509120"/>
            <a:ext cx="29241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JavaScript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07369" y="1052513"/>
            <a:ext cx="11592544" cy="5329237"/>
          </a:xfrm>
        </p:spPr>
        <p:txBody>
          <a:bodyPr/>
          <a:lstStyle/>
          <a:p>
            <a:pPr algn="just"/>
            <a:r>
              <a:rPr lang="en-US" sz="2800" i="1" dirty="0" smtClean="0"/>
              <a:t>JavaScript </a:t>
            </a:r>
            <a:r>
              <a:rPr lang="en-US" sz="2800" i="1" dirty="0" smtClean="0">
                <a:solidFill>
                  <a:srgbClr val="C00000"/>
                </a:solidFill>
              </a:rPr>
              <a:t>does not require variables to have a declared type</a:t>
            </a:r>
            <a:endParaRPr lang="en-US" sz="2800" dirty="0" smtClean="0"/>
          </a:p>
          <a:p>
            <a:pPr algn="just"/>
            <a:r>
              <a:rPr lang="en-US" sz="2800" dirty="0" smtClean="0"/>
              <a:t>A variable in JavaScript can contain a value of </a:t>
            </a:r>
            <a:r>
              <a:rPr lang="en-US" sz="2800" i="1" dirty="0" smtClean="0"/>
              <a:t>any </a:t>
            </a:r>
            <a:r>
              <a:rPr lang="en-US" sz="2800" dirty="0" smtClean="0"/>
              <a:t>data type</a:t>
            </a:r>
          </a:p>
          <a:p>
            <a:pPr algn="just"/>
            <a:r>
              <a:rPr lang="en-US" sz="2800" dirty="0" smtClean="0"/>
              <a:t>When variables are declared, they’re not assigned values unless you specify them.</a:t>
            </a:r>
          </a:p>
          <a:p>
            <a:pPr algn="just"/>
            <a:r>
              <a:rPr lang="en-US" sz="2800" dirty="0" smtClean="0"/>
              <a:t>Assigning the value </a:t>
            </a:r>
            <a:r>
              <a:rPr lang="en-US" sz="2800" b="1" dirty="0" smtClean="0">
                <a:solidFill>
                  <a:srgbClr val="C00000"/>
                </a:solidFill>
              </a:rPr>
              <a:t>null </a:t>
            </a:r>
            <a:r>
              <a:rPr lang="en-US" sz="2800" dirty="0" smtClean="0"/>
              <a:t>to a variable indicates that it does </a:t>
            </a:r>
            <a:r>
              <a:rPr lang="en-US" sz="2800" i="1" dirty="0" smtClean="0"/>
              <a:t>not </a:t>
            </a:r>
            <a:r>
              <a:rPr lang="en-US" sz="2800" dirty="0" smtClean="0"/>
              <a:t>contain a value. </a:t>
            </a:r>
          </a:p>
          <a:p>
            <a:pPr algn="just"/>
            <a:r>
              <a:rPr lang="en-US" sz="2800" dirty="0" err="1" smtClean="0"/>
              <a:t>Eg</a:t>
            </a:r>
            <a:r>
              <a:rPr lang="en-US" sz="2800" dirty="0" smtClean="0"/>
              <a:t>:-   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a=null ;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960096" y="4653136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are two special values, written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 and undefined,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are used to denote the absence of a meaningful value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dirty="0" smtClean="0"/>
              <a:t>// single-line comment </a:t>
            </a:r>
          </a:p>
          <a:p>
            <a:r>
              <a:rPr lang="en-US" sz="2400" dirty="0" smtClean="0"/>
              <a:t>/* Comment with multiple lines */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759939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(atomic)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 smtClean="0"/>
              <a:t>Booleans: </a:t>
            </a:r>
          </a:p>
          <a:p>
            <a:pPr lvl="1"/>
            <a:r>
              <a:rPr lang="en-US" sz="2400" dirty="0" smtClean="0"/>
              <a:t>true false </a:t>
            </a:r>
          </a:p>
          <a:p>
            <a:r>
              <a:rPr lang="en-US" sz="2400" b="1" dirty="0" smtClean="0"/>
              <a:t>Numbers: </a:t>
            </a:r>
          </a:p>
          <a:p>
            <a:pPr lvl="1"/>
            <a:r>
              <a:rPr lang="en-US" sz="2400" dirty="0" smtClean="0"/>
              <a:t>1.141 </a:t>
            </a:r>
          </a:p>
          <a:p>
            <a:pPr lvl="1"/>
            <a:r>
              <a:rPr lang="en-US" sz="2400" dirty="0" smtClean="0"/>
              <a:t>-123 </a:t>
            </a:r>
          </a:p>
          <a:p>
            <a:pPr lvl="1"/>
            <a:r>
              <a:rPr lang="en-US" sz="2400" dirty="0" smtClean="0"/>
              <a:t>The basic number type is used for both floating point numbers (doubles) and integers. </a:t>
            </a:r>
          </a:p>
          <a:p>
            <a:r>
              <a:rPr lang="en-US" sz="2400" b="1" dirty="0" err="1" smtClean="0"/>
              <a:t>Bigints</a:t>
            </a:r>
            <a:r>
              <a:rPr lang="en-US" sz="2400" b="1" dirty="0" smtClean="0"/>
              <a:t>: </a:t>
            </a:r>
          </a:p>
          <a:p>
            <a:pPr lvl="1"/>
            <a:r>
              <a:rPr lang="en-US" sz="2400" dirty="0" smtClean="0"/>
              <a:t>17n -49n </a:t>
            </a:r>
          </a:p>
        </p:txBody>
      </p:sp>
    </p:spTree>
    <p:extLst>
      <p:ext uri="{BB962C8B-B14F-4D97-AF65-F5344CB8AC3E}">
        <p14:creationId xmlns="" xmlns:p14="http://schemas.microsoft.com/office/powerpoint/2010/main" val="15700662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The basic number type can only properly represent integers within a range of 53 bits plus sign. </a:t>
            </a:r>
          </a:p>
          <a:p>
            <a:pPr lvl="1"/>
            <a:r>
              <a:rPr lang="en-US" dirty="0" err="1" smtClean="0"/>
              <a:t>Bigints</a:t>
            </a:r>
            <a:r>
              <a:rPr lang="en-US" dirty="0" smtClean="0"/>
              <a:t> can grow arbitrarily large in size.</a:t>
            </a:r>
          </a:p>
          <a:p>
            <a:r>
              <a:rPr lang="en-US" b="1" dirty="0" smtClean="0"/>
              <a:t>Strings: </a:t>
            </a:r>
          </a:p>
          <a:p>
            <a:pPr lvl="1"/>
            <a:r>
              <a:rPr lang="en-US" dirty="0" smtClean="0"/>
              <a:t>You can use single quotes, double quotes, or </a:t>
            </a:r>
            <a:r>
              <a:rPr lang="en-US" dirty="0" err="1" smtClean="0"/>
              <a:t>backticks</a:t>
            </a:r>
            <a:r>
              <a:rPr lang="en-US" dirty="0" smtClean="0"/>
              <a:t> to mark strings, as long as the quotes at the start and the end of the string match.</a:t>
            </a:r>
            <a:endParaRPr lang="en-US" b="1" dirty="0" smtClean="0"/>
          </a:p>
          <a:p>
            <a:pPr lvl="1"/>
            <a:r>
              <a:rPr lang="en-US" dirty="0" smtClean="0"/>
              <a:t>'</a:t>
            </a:r>
            <a:r>
              <a:rPr lang="en-US" dirty="0" err="1" smtClean="0"/>
              <a:t>abc</a:t>
            </a:r>
            <a:r>
              <a:rPr lang="en-US" dirty="0" smtClean="0"/>
              <a:t>' 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 smtClean="0"/>
              <a:t>abc</a:t>
            </a:r>
            <a:r>
              <a:rPr lang="en-US" dirty="0" smtClean="0"/>
              <a:t>" </a:t>
            </a:r>
          </a:p>
          <a:p>
            <a:pPr lvl="1"/>
            <a:r>
              <a:rPr lang="en-US" dirty="0" smtClean="0"/>
              <a:t>`String with interpolated values: ${256} and ${true}`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44754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700" dirty="0" smtClean="0">
                <a:solidFill>
                  <a:srgbClr val="002060"/>
                </a:solidFill>
              </a:rPr>
              <a:t>JavaScript has no extra type for </a:t>
            </a:r>
            <a:r>
              <a:rPr lang="en-US" sz="2700" b="1" dirty="0" smtClean="0">
                <a:solidFill>
                  <a:srgbClr val="002060"/>
                </a:solidFill>
              </a:rPr>
              <a:t>characters</a:t>
            </a:r>
            <a:r>
              <a:rPr lang="en-US" sz="2700" dirty="0" smtClean="0">
                <a:solidFill>
                  <a:srgbClr val="002060"/>
                </a:solidFill>
              </a:rPr>
              <a:t>. It uses strings to represent them.</a:t>
            </a:r>
          </a:p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800" dirty="0" smtClean="0"/>
              <a:t>Strings cannot be divided, multiplied, or subtracted, but the + operator can be used on them. It does not add, but it concatenates.</a:t>
            </a:r>
          </a:p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800" dirty="0" smtClean="0"/>
              <a:t>The following line will produce the string "concatenate":</a:t>
            </a:r>
          </a:p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700" dirty="0" smtClean="0"/>
              <a:t>con" + "cat" + "e" + "</a:t>
            </a:r>
            <a:r>
              <a:rPr lang="en-US" sz="2700" dirty="0" err="1" smtClean="0"/>
              <a:t>nate</a:t>
            </a:r>
            <a:r>
              <a:rPr lang="en-US" sz="2700" dirty="0" smtClean="0"/>
              <a:t>“</a:t>
            </a:r>
          </a:p>
          <a:p>
            <a:pPr marL="781994" lvl="2" indent="-369275" algn="just">
              <a:lnSpc>
                <a:spcPct val="112500"/>
              </a:lnSpc>
              <a:buSzPts val="3200"/>
              <a:buFont typeface="Arial"/>
              <a:buChar char="•"/>
            </a:pPr>
            <a:r>
              <a:rPr lang="en-US" sz="2800" dirty="0" smtClean="0"/>
              <a:t>String values have a number of associated functions (methods) that can be used to perform other operations on them</a:t>
            </a:r>
            <a:endParaRPr lang="en-US" sz="27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864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type conversion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JavaScript goes out of its way to accept almost any program you give it</a:t>
            </a:r>
          </a:p>
          <a:p>
            <a:r>
              <a:rPr lang="en-US" dirty="0" smtClean="0"/>
              <a:t>console.log(8 * null) // → 0 </a:t>
            </a:r>
          </a:p>
          <a:p>
            <a:r>
              <a:rPr lang="en-US" dirty="0" smtClean="0"/>
              <a:t>console.log("5" - 1) // → 4 </a:t>
            </a:r>
          </a:p>
          <a:p>
            <a:r>
              <a:rPr lang="en-US" dirty="0" smtClean="0"/>
              <a:t>console.log("5" + 1) // → 51 </a:t>
            </a:r>
          </a:p>
          <a:p>
            <a:r>
              <a:rPr lang="en-US" dirty="0" smtClean="0"/>
              <a:t>console.log("five" * 2) // → </a:t>
            </a:r>
            <a:r>
              <a:rPr lang="en-US" dirty="0" err="1" smtClean="0"/>
              <a:t>NaN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console.log(false == 0) // → true </a:t>
            </a:r>
          </a:p>
          <a:p>
            <a:r>
              <a:rPr lang="en-US" dirty="0" smtClean="0"/>
              <a:t>When an operator is applied to the “wrong” type of value, JavaScript will quietly convert that value to the type it needs, using a set of rules</a:t>
            </a:r>
          </a:p>
          <a:p>
            <a:r>
              <a:rPr lang="en-US" dirty="0" smtClean="0"/>
              <a:t>This is called type </a:t>
            </a:r>
            <a:r>
              <a:rPr lang="en-US" b="1" dirty="0" smtClean="0"/>
              <a:t>coercion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3733983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Bindings (variables)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How does a program keep an internal state? How does it remember things?</a:t>
            </a:r>
          </a:p>
          <a:p>
            <a:r>
              <a:rPr lang="en-US" dirty="0" smtClean="0"/>
              <a:t>To catch and hold values, JavaScript provides a thing called a binding, or variable.</a:t>
            </a:r>
          </a:p>
          <a:p>
            <a:r>
              <a:rPr lang="en-US" dirty="0" smtClean="0"/>
              <a:t>let caught = 5 * 5;</a:t>
            </a:r>
          </a:p>
          <a:p>
            <a:r>
              <a:rPr lang="en-US" dirty="0" smtClean="0"/>
              <a:t>The special word (keyword) let indicates that this sentence is going to define a binding. </a:t>
            </a:r>
          </a:p>
          <a:p>
            <a:r>
              <a:rPr lang="en-US" dirty="0" smtClean="0"/>
              <a:t>It is followed by the name of the binding and, if we want to immediately give it a value, by an = operator and an expression.</a:t>
            </a:r>
          </a:p>
          <a:p>
            <a:r>
              <a:rPr lang="en-US" dirty="0" smtClean="0"/>
              <a:t>The previous statement creates a binding called caught and uses it to grab hold of the number that is produced by multiplying 5 by 5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815352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names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Binding names can be any word. </a:t>
            </a:r>
          </a:p>
          <a:p>
            <a:r>
              <a:rPr lang="en-US" dirty="0" smtClean="0"/>
              <a:t>Digits can be part of binding names—catch22 is a valid name</a:t>
            </a:r>
          </a:p>
          <a:p>
            <a:r>
              <a:rPr lang="en-US" dirty="0" smtClean="0"/>
              <a:t>But the name must not start with a digit. </a:t>
            </a:r>
          </a:p>
          <a:p>
            <a:r>
              <a:rPr lang="en-US" dirty="0" smtClean="0"/>
              <a:t>A binding name may include dollar signs ($) or underscores (_) but no other punctuation or special characters.</a:t>
            </a:r>
          </a:p>
          <a:p>
            <a:r>
              <a:rPr lang="en-US" dirty="0" smtClean="0"/>
              <a:t>Words with a special meaning, such as let, are </a:t>
            </a:r>
            <a:r>
              <a:rPr lang="en-US" b="1" dirty="0" smtClean="0"/>
              <a:t>keywords</a:t>
            </a:r>
            <a:r>
              <a:rPr lang="en-US" dirty="0" smtClean="0"/>
              <a:t>, and they may not be used as binding names. </a:t>
            </a:r>
          </a:p>
          <a:p>
            <a:r>
              <a:rPr lang="en-US" dirty="0" smtClean="0"/>
              <a:t>There are also a number of words that are “</a:t>
            </a:r>
            <a:r>
              <a:rPr lang="en-US" b="1" dirty="0" smtClean="0"/>
              <a:t>reserved for use</a:t>
            </a:r>
            <a:r>
              <a:rPr lang="en-US" dirty="0" smtClean="0"/>
              <a:t>” in future versions of JavaScript, which also can’t be used as binding names.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19828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 smtClean="0"/>
              <a:t>Client-side JavaScript scripts operate on a </a:t>
            </a:r>
            <a:r>
              <a:rPr lang="en-US" sz="2400" b="1" dirty="0" smtClean="0"/>
              <a:t>client browser</a:t>
            </a:r>
            <a:r>
              <a:rPr lang="en-US" sz="2400" dirty="0" smtClean="0"/>
              <a:t>.</a:t>
            </a:r>
          </a:p>
          <a:p>
            <a:pPr>
              <a:defRPr/>
            </a:pPr>
            <a:r>
              <a:rPr lang="en-US" sz="2400" dirty="0" smtClean="0"/>
              <a:t>Detect whether the browser supports a certain plug-in, Control a plug-in</a:t>
            </a:r>
          </a:p>
          <a:p>
            <a:pPr>
              <a:defRPr/>
            </a:pPr>
            <a:r>
              <a:rPr lang="en-US" sz="2400" b="1" dirty="0" smtClean="0"/>
              <a:t>Validate</a:t>
            </a:r>
            <a:r>
              <a:rPr lang="en-US" sz="2400" dirty="0" smtClean="0"/>
              <a:t> user form input</a:t>
            </a:r>
          </a:p>
          <a:p>
            <a:pPr>
              <a:defRPr/>
            </a:pPr>
            <a:r>
              <a:rPr lang="en-US" sz="2400" dirty="0" smtClean="0"/>
              <a:t>Prompt</a:t>
            </a:r>
            <a:r>
              <a:rPr lang="en-US" sz="2400" b="1" dirty="0" smtClean="0"/>
              <a:t> </a:t>
            </a:r>
            <a:r>
              <a:rPr lang="en-US" sz="2400" dirty="0" smtClean="0"/>
              <a:t>a user for confirmation</a:t>
            </a:r>
          </a:p>
          <a:p>
            <a:pPr>
              <a:defRPr/>
            </a:pPr>
            <a:r>
              <a:rPr lang="en-US" sz="2400" dirty="0" smtClean="0"/>
              <a:t>Perform </a:t>
            </a:r>
            <a:r>
              <a:rPr lang="en-US" sz="2400" b="1" dirty="0" smtClean="0"/>
              <a:t>post-processing</a:t>
            </a:r>
            <a:r>
              <a:rPr lang="en-US" sz="2400" dirty="0" smtClean="0"/>
              <a:t> of information retrieved from server-side JavaScript</a:t>
            </a:r>
          </a:p>
          <a:p>
            <a:pPr>
              <a:defRPr/>
            </a:pPr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Display error or information boxes</a:t>
            </a:r>
          </a:p>
          <a:p>
            <a:pPr>
              <a:defRPr/>
            </a:pPr>
            <a:r>
              <a:rPr lang="en-US" sz="2400" dirty="0"/>
              <a:t>Display confirmation boxes</a:t>
            </a:r>
          </a:p>
          <a:p>
            <a:pPr>
              <a:defRPr/>
            </a:pPr>
            <a:r>
              <a:rPr lang="en-US" sz="2400" dirty="0"/>
              <a:t>Process server data, such as aggregate calculations</a:t>
            </a:r>
          </a:p>
          <a:p>
            <a:pPr>
              <a:defRPr/>
            </a:pPr>
            <a:r>
              <a:rPr lang="en-US" sz="2400" dirty="0"/>
              <a:t>Add programmable logic to HTML</a:t>
            </a: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Perform functions that don’t require information from the server</a:t>
            </a:r>
          </a:p>
          <a:p>
            <a:pPr>
              <a:defRPr/>
            </a:pPr>
            <a:r>
              <a:rPr lang="en-US" sz="2400" dirty="0"/>
              <a:t>Produce a new HTML page without making a request to the server</a:t>
            </a:r>
          </a:p>
          <a:p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JavaScript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82557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3419" r="5128" b="16139"/>
          <a:stretch>
            <a:fillRect/>
          </a:stretch>
        </p:blipFill>
        <p:spPr bwMode="auto">
          <a:xfrm>
            <a:off x="911424" y="1484784"/>
            <a:ext cx="8755518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and Relational Operators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697" y="1124744"/>
            <a:ext cx="10230343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and associativity of operators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r="11304" b="19151"/>
          <a:stretch>
            <a:fillRect/>
          </a:stretch>
        </p:blipFill>
        <p:spPr bwMode="auto">
          <a:xfrm>
            <a:off x="2279576" y="1052736"/>
            <a:ext cx="734481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9496" y="4005064"/>
            <a:ext cx="9433048" cy="242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and associativity of operators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r="22431" b="8437"/>
          <a:stretch>
            <a:fillRect/>
          </a:stretch>
        </p:blipFill>
        <p:spPr bwMode="auto">
          <a:xfrm>
            <a:off x="476944" y="1044539"/>
            <a:ext cx="10659616" cy="534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Key Words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493" t="1965" r="2239"/>
          <a:stretch>
            <a:fillRect/>
          </a:stretch>
        </p:blipFill>
        <p:spPr bwMode="auto">
          <a:xfrm>
            <a:off x="983432" y="1124744"/>
            <a:ext cx="9793088" cy="518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statements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if </a:t>
            </a:r>
            <a:r>
              <a:rPr lang="en-US" dirty="0" smtClean="0"/>
              <a:t>( </a:t>
            </a:r>
            <a:r>
              <a:rPr lang="en-US" dirty="0" err="1" smtClean="0"/>
              <a:t>studentGrade</a:t>
            </a:r>
            <a:r>
              <a:rPr lang="en-US" dirty="0" smtClean="0"/>
              <a:t> &gt;= </a:t>
            </a:r>
            <a:r>
              <a:rPr lang="en-US" b="1" dirty="0" smtClean="0"/>
              <a:t>60 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document.writeln</a:t>
            </a:r>
            <a:r>
              <a:rPr lang="en-US" dirty="0" smtClean="0"/>
              <a:t>( </a:t>
            </a:r>
            <a:r>
              <a:rPr lang="en-US" b="1" dirty="0" smtClean="0"/>
              <a:t>"&lt;p&gt;Passed&lt;/p&gt;" </a:t>
            </a:r>
            <a:r>
              <a:rPr lang="en-US" dirty="0" smtClean="0"/>
              <a:t>);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/>
              <a:t>If </a:t>
            </a:r>
            <a:r>
              <a:rPr lang="en-US" dirty="0" smtClean="0"/>
              <a:t>(</a:t>
            </a:r>
            <a:r>
              <a:rPr lang="en-US" dirty="0" err="1" smtClean="0"/>
              <a:t>studentGrade</a:t>
            </a:r>
            <a:r>
              <a:rPr lang="en-US" dirty="0" smtClean="0"/>
              <a:t> &gt;= </a:t>
            </a:r>
            <a:r>
              <a:rPr lang="en-US" b="1" dirty="0" smtClean="0"/>
              <a:t>60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document.writeln</a:t>
            </a:r>
            <a:r>
              <a:rPr lang="en-US" dirty="0" smtClean="0"/>
              <a:t>( </a:t>
            </a:r>
            <a:r>
              <a:rPr lang="en-US" b="1" dirty="0" smtClean="0"/>
              <a:t>"&lt;p&gt;Passed&lt;/p&gt;" 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i="1" dirty="0" smtClean="0"/>
              <a:t>Else</a:t>
            </a:r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dirty="0" err="1" smtClean="0"/>
              <a:t>document.writeln</a:t>
            </a:r>
            <a:r>
              <a:rPr lang="en-US" dirty="0" smtClean="0"/>
              <a:t>( </a:t>
            </a:r>
            <a:r>
              <a:rPr lang="en-US" b="1" dirty="0" smtClean="0"/>
              <a:t>"&lt;p&gt;Failed&lt;/p&gt;" 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0096" y="1052736"/>
            <a:ext cx="38481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1831" y="3933056"/>
            <a:ext cx="58388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 Statements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8630" r="25805"/>
          <a:stretch>
            <a:fillRect/>
          </a:stretch>
        </p:blipFill>
        <p:spPr bwMode="auto">
          <a:xfrm>
            <a:off x="335360" y="1052736"/>
            <a:ext cx="5832648" cy="4012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 r="23415"/>
          <a:stretch>
            <a:fillRect/>
          </a:stretch>
        </p:blipFill>
        <p:spPr bwMode="auto">
          <a:xfrm>
            <a:off x="6405330" y="2741042"/>
            <a:ext cx="5451310" cy="349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JavaScript Programming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352" y="980728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&lt;!DOCTYPE html&gt;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="en"&gt;</a:t>
            </a:r>
          </a:p>
          <a:p>
            <a:pPr lvl="1"/>
            <a:r>
              <a:rPr lang="en-US" dirty="0" smtClean="0"/>
              <a:t>&lt;head&gt;</a:t>
            </a:r>
          </a:p>
          <a:p>
            <a:pPr lvl="1"/>
            <a:r>
              <a:rPr lang="en-US" dirty="0" smtClean="0"/>
              <a:t>     </a:t>
            </a:r>
            <a:r>
              <a:rPr lang="en-US" b="1" dirty="0" smtClean="0">
                <a:solidFill>
                  <a:srgbClr val="C00000"/>
                </a:solidFill>
              </a:rPr>
              <a:t> &lt;script type="text/</a:t>
            </a:r>
            <a:r>
              <a:rPr lang="en-US" b="1" dirty="0" err="1" smtClean="0">
                <a:solidFill>
                  <a:srgbClr val="C00000"/>
                </a:solidFill>
              </a:rPr>
              <a:t>javascript</a:t>
            </a:r>
            <a:r>
              <a:rPr lang="en-US" b="1" dirty="0" smtClean="0">
                <a:solidFill>
                  <a:srgbClr val="C00000"/>
                </a:solidFill>
              </a:rPr>
              <a:t>"&gt;</a:t>
            </a:r>
          </a:p>
          <a:p>
            <a:pPr lvl="1"/>
            <a:r>
              <a:rPr lang="en-US" dirty="0" smtClean="0"/>
              <a:t>        </a:t>
            </a:r>
            <a:r>
              <a:rPr lang="en-US" dirty="0" err="1" smtClean="0"/>
              <a:t>var</a:t>
            </a:r>
            <a:r>
              <a:rPr lang="en-US" dirty="0" smtClean="0"/>
              <a:t> name,rlno,m1,m2,total;</a:t>
            </a:r>
          </a:p>
          <a:p>
            <a:pPr lvl="1"/>
            <a:r>
              <a:rPr lang="en-US" dirty="0" smtClean="0"/>
              <a:t>        name=</a:t>
            </a:r>
            <a:r>
              <a:rPr lang="en-US" dirty="0" err="1" smtClean="0"/>
              <a:t>window.prompt</a:t>
            </a:r>
            <a:r>
              <a:rPr lang="en-US" dirty="0" smtClean="0"/>
              <a:t>('enter your name');</a:t>
            </a:r>
          </a:p>
          <a:p>
            <a:pPr lvl="1"/>
            <a:r>
              <a:rPr lang="en-US" dirty="0" smtClean="0"/>
              <a:t>        </a:t>
            </a:r>
            <a:r>
              <a:rPr lang="en-US" dirty="0" err="1" smtClean="0"/>
              <a:t>rlno</a:t>
            </a:r>
            <a:r>
              <a:rPr lang="en-US" dirty="0" smtClean="0"/>
              <a:t>=</a:t>
            </a:r>
            <a:r>
              <a:rPr lang="en-US" dirty="0" err="1" smtClean="0"/>
              <a:t>window.prompt</a:t>
            </a:r>
            <a:r>
              <a:rPr lang="en-US" dirty="0" smtClean="0"/>
              <a:t>('enter your </a:t>
            </a:r>
            <a:r>
              <a:rPr lang="en-US" dirty="0" err="1" smtClean="0"/>
              <a:t>rlno</a:t>
            </a:r>
            <a:r>
              <a:rPr lang="en-US" dirty="0" smtClean="0"/>
              <a:t>');</a:t>
            </a:r>
          </a:p>
          <a:p>
            <a:pPr lvl="1"/>
            <a:r>
              <a:rPr lang="en-US" dirty="0" smtClean="0"/>
              <a:t>        m1=</a:t>
            </a:r>
            <a:r>
              <a:rPr lang="en-US" dirty="0" err="1" smtClean="0"/>
              <a:t>parseInt</a:t>
            </a:r>
            <a:r>
              <a:rPr lang="en-US" dirty="0" smtClean="0"/>
              <a:t>(</a:t>
            </a:r>
            <a:r>
              <a:rPr lang="en-US" dirty="0" err="1" smtClean="0"/>
              <a:t>window.prompt</a:t>
            </a:r>
            <a:r>
              <a:rPr lang="en-US" dirty="0" smtClean="0"/>
              <a:t>('enter your mark1:'));</a:t>
            </a:r>
          </a:p>
          <a:p>
            <a:pPr lvl="1"/>
            <a:r>
              <a:rPr lang="en-US" dirty="0" smtClean="0"/>
              <a:t>        m2=</a:t>
            </a:r>
            <a:r>
              <a:rPr lang="en-US" dirty="0" err="1" smtClean="0"/>
              <a:t>parseInt</a:t>
            </a:r>
            <a:r>
              <a:rPr lang="en-US" dirty="0" smtClean="0"/>
              <a:t>(</a:t>
            </a:r>
            <a:r>
              <a:rPr lang="en-US" dirty="0" err="1" smtClean="0"/>
              <a:t>window.prompt</a:t>
            </a:r>
            <a:r>
              <a:rPr lang="en-US" dirty="0" smtClean="0"/>
              <a:t>('enter your mark2:'));</a:t>
            </a:r>
          </a:p>
          <a:p>
            <a:pPr lvl="1"/>
            <a:r>
              <a:rPr lang="en-US" dirty="0" smtClean="0"/>
              <a:t>        total=m1+m2;</a:t>
            </a:r>
          </a:p>
          <a:p>
            <a:pPr lvl="1"/>
            <a:r>
              <a:rPr lang="en-US" dirty="0" smtClean="0"/>
              <a:t>        </a:t>
            </a:r>
            <a:r>
              <a:rPr lang="en-US" dirty="0" err="1" smtClean="0"/>
              <a:t>document.writeln</a:t>
            </a:r>
            <a:r>
              <a:rPr lang="en-US" dirty="0" smtClean="0"/>
              <a:t>("&lt;h1 </a:t>
            </a:r>
            <a:r>
              <a:rPr lang="en-US" b="1" i="1" dirty="0" smtClean="0">
                <a:solidFill>
                  <a:schemeClr val="accent2"/>
                </a:solidFill>
              </a:rPr>
              <a:t>style=</a:t>
            </a:r>
            <a:r>
              <a:rPr lang="en-US" b="1" i="1" dirty="0" err="1" smtClean="0">
                <a:solidFill>
                  <a:schemeClr val="accent2"/>
                </a:solidFill>
              </a:rPr>
              <a:t>color:blue</a:t>
            </a:r>
            <a:r>
              <a:rPr lang="en-US" b="1" i="1" dirty="0" smtClean="0">
                <a:solidFill>
                  <a:schemeClr val="accent2"/>
                </a:solidFill>
              </a:rPr>
              <a:t>;</a:t>
            </a:r>
            <a:r>
              <a:rPr lang="en-US" dirty="0" smtClean="0"/>
              <a:t>&gt;Student Details:&lt;/h1&gt;");</a:t>
            </a:r>
          </a:p>
          <a:p>
            <a:pPr lvl="1"/>
            <a:r>
              <a:rPr lang="en-US" dirty="0" smtClean="0"/>
              <a:t>        </a:t>
            </a:r>
            <a:r>
              <a:rPr lang="en-US" dirty="0" err="1" smtClean="0"/>
              <a:t>document.writeln</a:t>
            </a:r>
            <a:r>
              <a:rPr lang="en-US" dirty="0" smtClean="0"/>
              <a:t>("&lt;h2 </a:t>
            </a:r>
            <a:r>
              <a:rPr lang="en-US" b="1" i="1" dirty="0" smtClean="0">
                <a:solidFill>
                  <a:schemeClr val="accent2"/>
                </a:solidFill>
              </a:rPr>
              <a:t>style=</a:t>
            </a:r>
            <a:r>
              <a:rPr lang="en-US" b="1" i="1" dirty="0" err="1" smtClean="0">
                <a:solidFill>
                  <a:schemeClr val="accent2"/>
                </a:solidFill>
              </a:rPr>
              <a:t>color:brown</a:t>
            </a:r>
            <a:r>
              <a:rPr lang="en-US" b="1" i="1" dirty="0" smtClean="0">
                <a:solidFill>
                  <a:schemeClr val="accent2"/>
                </a:solidFill>
              </a:rPr>
              <a:t>;</a:t>
            </a:r>
            <a:r>
              <a:rPr lang="en-US" dirty="0" smtClean="0"/>
              <a:t>&gt;</a:t>
            </a:r>
            <a:r>
              <a:rPr lang="en-US" dirty="0" err="1" smtClean="0"/>
              <a:t>Rlno</a:t>
            </a:r>
            <a:r>
              <a:rPr lang="en-US" dirty="0" smtClean="0"/>
              <a:t>:"+ </a:t>
            </a:r>
            <a:r>
              <a:rPr lang="en-US" dirty="0" err="1" smtClean="0"/>
              <a:t>rlno</a:t>
            </a:r>
            <a:r>
              <a:rPr lang="en-US" dirty="0" smtClean="0"/>
              <a:t> +"&lt;/h2&gt;");</a:t>
            </a:r>
          </a:p>
          <a:p>
            <a:pPr lvl="1"/>
            <a:r>
              <a:rPr lang="en-US" dirty="0" smtClean="0"/>
              <a:t>        </a:t>
            </a:r>
            <a:r>
              <a:rPr lang="en-US" dirty="0" err="1" smtClean="0"/>
              <a:t>document.writeln</a:t>
            </a:r>
            <a:r>
              <a:rPr lang="en-US" dirty="0" smtClean="0"/>
              <a:t>("&lt;h2 </a:t>
            </a:r>
            <a:r>
              <a:rPr lang="en-US" b="1" i="1" dirty="0" smtClean="0">
                <a:solidFill>
                  <a:schemeClr val="accent2"/>
                </a:solidFill>
              </a:rPr>
              <a:t>style=</a:t>
            </a:r>
            <a:r>
              <a:rPr lang="en-US" b="1" i="1" dirty="0" err="1" smtClean="0">
                <a:solidFill>
                  <a:schemeClr val="accent2"/>
                </a:solidFill>
              </a:rPr>
              <a:t>color:brown</a:t>
            </a:r>
            <a:r>
              <a:rPr lang="en-US" b="1" i="1" dirty="0" smtClean="0">
                <a:solidFill>
                  <a:schemeClr val="accent2"/>
                </a:solidFill>
              </a:rPr>
              <a:t>;</a:t>
            </a:r>
            <a:r>
              <a:rPr lang="en-US" dirty="0" smtClean="0"/>
              <a:t>&gt;Name:"+name +"&lt;/h2&gt;");</a:t>
            </a:r>
          </a:p>
          <a:p>
            <a:pPr lvl="1"/>
            <a:r>
              <a:rPr lang="en-US" dirty="0" smtClean="0"/>
              <a:t>        </a:t>
            </a:r>
            <a:r>
              <a:rPr lang="en-US" dirty="0" err="1" smtClean="0"/>
              <a:t>document.writeln</a:t>
            </a:r>
            <a:r>
              <a:rPr lang="en-US" dirty="0" smtClean="0"/>
              <a:t>("&lt;h2 </a:t>
            </a:r>
            <a:r>
              <a:rPr lang="en-US" b="1" i="1" dirty="0" smtClean="0">
                <a:solidFill>
                  <a:schemeClr val="accent2"/>
                </a:solidFill>
              </a:rPr>
              <a:t>style=</a:t>
            </a:r>
            <a:r>
              <a:rPr lang="en-US" b="1" i="1" dirty="0" err="1" smtClean="0">
                <a:solidFill>
                  <a:schemeClr val="accent2"/>
                </a:solidFill>
              </a:rPr>
              <a:t>color:brown</a:t>
            </a:r>
            <a:r>
              <a:rPr lang="en-US" b="1" i="1" dirty="0" smtClean="0">
                <a:solidFill>
                  <a:schemeClr val="accent2"/>
                </a:solidFill>
              </a:rPr>
              <a:t>;</a:t>
            </a:r>
            <a:r>
              <a:rPr lang="en-US" dirty="0" smtClean="0"/>
              <a:t>&gt;Total:"+ total +"&lt;/h2&gt;");</a:t>
            </a:r>
          </a:p>
          <a:p>
            <a:pPr lvl="1"/>
            <a:r>
              <a:rPr lang="en-US" dirty="0" smtClean="0"/>
              <a:t>        if(m1&gt;=50 &amp;&amp; m2&gt;=50)</a:t>
            </a:r>
          </a:p>
          <a:p>
            <a:pPr lvl="1"/>
            <a:r>
              <a:rPr lang="en-US" dirty="0" smtClean="0"/>
              <a:t>        </a:t>
            </a:r>
            <a:r>
              <a:rPr lang="en-US" dirty="0" err="1" smtClean="0"/>
              <a:t>document.writeln</a:t>
            </a:r>
            <a:r>
              <a:rPr lang="en-US" dirty="0" smtClean="0"/>
              <a:t>("&lt;h2 </a:t>
            </a:r>
            <a:r>
              <a:rPr lang="en-US" b="1" i="1" dirty="0" smtClean="0">
                <a:solidFill>
                  <a:schemeClr val="accent2"/>
                </a:solidFill>
              </a:rPr>
              <a:t>style=</a:t>
            </a:r>
            <a:r>
              <a:rPr lang="en-US" b="1" i="1" dirty="0" err="1" smtClean="0">
                <a:solidFill>
                  <a:schemeClr val="accent2"/>
                </a:solidFill>
              </a:rPr>
              <a:t>color:brown</a:t>
            </a:r>
            <a:r>
              <a:rPr lang="en-US" b="1" i="1" dirty="0" smtClean="0">
                <a:solidFill>
                  <a:schemeClr val="accent2"/>
                </a:solidFill>
              </a:rPr>
              <a:t>;</a:t>
            </a:r>
            <a:r>
              <a:rPr lang="en-US" dirty="0" smtClean="0"/>
              <a:t>&gt;</a:t>
            </a:r>
            <a:r>
              <a:rPr lang="en-US" dirty="0" err="1" smtClean="0"/>
              <a:t>Result:Passed</a:t>
            </a:r>
            <a:r>
              <a:rPr lang="en-US" dirty="0" smtClean="0"/>
              <a:t>&lt;/h2&gt;");</a:t>
            </a:r>
          </a:p>
          <a:p>
            <a:pPr lvl="1"/>
            <a:r>
              <a:rPr lang="en-US" dirty="0" smtClean="0"/>
              <a:t>        else</a:t>
            </a:r>
          </a:p>
          <a:p>
            <a:pPr lvl="1"/>
            <a:r>
              <a:rPr lang="en-US" dirty="0" smtClean="0"/>
              <a:t>        </a:t>
            </a:r>
            <a:r>
              <a:rPr lang="en-US" dirty="0" err="1" smtClean="0"/>
              <a:t>document.writeln</a:t>
            </a:r>
            <a:r>
              <a:rPr lang="en-US" dirty="0" smtClean="0"/>
              <a:t>("&lt;h2 </a:t>
            </a:r>
            <a:r>
              <a:rPr lang="en-US" b="1" i="1" dirty="0" smtClean="0">
                <a:solidFill>
                  <a:schemeClr val="accent2"/>
                </a:solidFill>
              </a:rPr>
              <a:t>style=</a:t>
            </a:r>
            <a:r>
              <a:rPr lang="en-US" b="1" i="1" dirty="0" err="1" smtClean="0">
                <a:solidFill>
                  <a:schemeClr val="accent2"/>
                </a:solidFill>
              </a:rPr>
              <a:t>color:brown</a:t>
            </a:r>
            <a:r>
              <a:rPr lang="en-US" b="1" i="1" dirty="0" smtClean="0">
                <a:solidFill>
                  <a:schemeClr val="accent2"/>
                </a:solidFill>
              </a:rPr>
              <a:t>;</a:t>
            </a:r>
            <a:r>
              <a:rPr lang="en-US" dirty="0" smtClean="0"/>
              <a:t>&gt;</a:t>
            </a:r>
            <a:r>
              <a:rPr lang="en-US" dirty="0" err="1" smtClean="0"/>
              <a:t>Result:Failed</a:t>
            </a:r>
            <a:r>
              <a:rPr lang="en-US" dirty="0" smtClean="0"/>
              <a:t>&lt;/h2&gt;");</a:t>
            </a:r>
          </a:p>
          <a:p>
            <a:pPr lvl="1"/>
            <a:r>
              <a:rPr lang="en-US" dirty="0" smtClean="0"/>
              <a:t>    </a:t>
            </a:r>
            <a:r>
              <a:rPr lang="en-US" b="1" dirty="0" smtClean="0">
                <a:solidFill>
                  <a:srgbClr val="C00000"/>
                </a:solidFill>
              </a:rPr>
              <a:t>&lt;/script&gt;</a:t>
            </a:r>
          </a:p>
          <a:p>
            <a:pPr lvl="1"/>
            <a:r>
              <a:rPr lang="en-US" dirty="0" smtClean="0"/>
              <a:t>&lt;/head&gt;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9192344" y="5013176"/>
            <a:ext cx="2016224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    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352" y="1052736"/>
            <a:ext cx="45243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360" y="3356992"/>
            <a:ext cx="44291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33629" y="1412776"/>
            <a:ext cx="5890963" cy="463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Switch Case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352" y="980728"/>
            <a:ext cx="7128792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0475" y="1340768"/>
            <a:ext cx="45815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JavaScript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344" y="1124744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="en"&gt;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    &lt;meta </a:t>
            </a:r>
            <a:r>
              <a:rPr lang="en-US" dirty="0" err="1" smtClean="0"/>
              <a:t>charset</a:t>
            </a:r>
            <a:r>
              <a:rPr lang="en-US" dirty="0" smtClean="0"/>
              <a:t>="UTF-8"&gt;</a:t>
            </a:r>
          </a:p>
          <a:p>
            <a:r>
              <a:rPr lang="en-US" dirty="0" smtClean="0"/>
              <a:t>    &lt;meta name="viewport" content="width=device-width, initial-scale=1.0"&gt;</a:t>
            </a:r>
          </a:p>
          <a:p>
            <a:r>
              <a:rPr lang="en-US" dirty="0" smtClean="0"/>
              <a:t>    &lt;title&gt;Document&lt;/title&gt;</a:t>
            </a:r>
          </a:p>
          <a:p>
            <a:r>
              <a:rPr lang="en-US" dirty="0" smtClean="0"/>
              <a:t>   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    </a:t>
            </a:r>
            <a:r>
              <a:rPr lang="en-US" b="1" dirty="0" smtClean="0">
                <a:solidFill>
                  <a:srgbClr val="FF0000"/>
                </a:solidFill>
              </a:rPr>
              <a:t>&lt;script type="text/JavaScript"&gt;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document.writeln</a:t>
            </a:r>
            <a:r>
              <a:rPr lang="en-US" dirty="0" smtClean="0"/>
              <a:t>("&lt;h1&gt;Welcome Dear CSBS Students..!&lt;/h1&gt;")</a:t>
            </a:r>
          </a:p>
          <a:p>
            <a:r>
              <a:rPr lang="en-US" dirty="0" smtClean="0"/>
              <a:t>  </a:t>
            </a:r>
            <a:r>
              <a:rPr lang="en-US" b="1" dirty="0" smtClean="0">
                <a:solidFill>
                  <a:srgbClr val="FF0000"/>
                </a:solidFill>
              </a:rPr>
              <a:t>  &lt;/script&gt;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    &lt;h1 style="</a:t>
            </a:r>
            <a:r>
              <a:rPr lang="en-US" dirty="0" err="1" smtClean="0"/>
              <a:t>color:red</a:t>
            </a:r>
            <a:r>
              <a:rPr lang="en-US" dirty="0" smtClean="0"/>
              <a:t>;"&gt; JavaScript Programming&lt;/h1&gt;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5675" y="4149080"/>
            <a:ext cx="488632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flipV="1">
            <a:off x="6672064" y="2780928"/>
            <a:ext cx="2592288" cy="576064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36360" y="256490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Repetition Statement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96752"/>
            <a:ext cx="5447928" cy="213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1573"/>
          <a:stretch>
            <a:fillRect/>
          </a:stretch>
        </p:blipFill>
        <p:spPr bwMode="auto">
          <a:xfrm>
            <a:off x="5087888" y="1628800"/>
            <a:ext cx="710411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352" y="3324225"/>
            <a:ext cx="3305175" cy="305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Using Loop – Generate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7453163" cy="532923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&lt;html </a:t>
            </a:r>
            <a:r>
              <a:rPr lang="en-US" sz="1600" dirty="0" err="1" smtClean="0"/>
              <a:t>lang</a:t>
            </a:r>
            <a:r>
              <a:rPr lang="en-US" sz="1600" dirty="0" smtClean="0"/>
              <a:t>="en"&gt;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    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accent2"/>
                </a:solidFill>
              </a:rPr>
              <a:t>&lt;script&gt;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accent2"/>
                </a:solidFill>
              </a:rPr>
              <a:t>    </a:t>
            </a:r>
            <a:r>
              <a:rPr lang="en-US" sz="1600" b="1" dirty="0" err="1" smtClean="0">
                <a:solidFill>
                  <a:schemeClr val="accent2"/>
                </a:solidFill>
              </a:rPr>
              <a:t>var</a:t>
            </a:r>
            <a:r>
              <a:rPr lang="en-US" sz="1600" b="1" dirty="0" smtClean="0">
                <a:solidFill>
                  <a:schemeClr val="accent2"/>
                </a:solidFill>
              </a:rPr>
              <a:t> </a:t>
            </a:r>
            <a:r>
              <a:rPr lang="en-US" sz="1600" b="1" dirty="0" err="1" smtClean="0">
                <a:solidFill>
                  <a:schemeClr val="accent2"/>
                </a:solidFill>
              </a:rPr>
              <a:t>i</a:t>
            </a:r>
            <a:r>
              <a:rPr lang="en-US" sz="1600" b="1" dirty="0" smtClean="0">
                <a:solidFill>
                  <a:schemeClr val="accent2"/>
                </a:solidFill>
              </a:rPr>
              <a:t>=0;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accent2"/>
                </a:solidFill>
              </a:rPr>
              <a:t>    </a:t>
            </a:r>
            <a:r>
              <a:rPr lang="en-US" sz="1600" b="1" dirty="0" err="1" smtClean="0">
                <a:solidFill>
                  <a:schemeClr val="accent2"/>
                </a:solidFill>
              </a:rPr>
              <a:t>document.writeln</a:t>
            </a:r>
            <a:r>
              <a:rPr lang="en-US" sz="1600" b="1" dirty="0" smtClean="0">
                <a:solidFill>
                  <a:schemeClr val="accent2"/>
                </a:solidFill>
              </a:rPr>
              <a:t>('&lt;h2&gt;table creation using JS&lt;/h2&gt;');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accent2"/>
                </a:solidFill>
              </a:rPr>
              <a:t>    </a:t>
            </a:r>
            <a:r>
              <a:rPr lang="en-US" sz="1600" b="1" dirty="0" err="1" smtClean="0">
                <a:solidFill>
                  <a:schemeClr val="accent2"/>
                </a:solidFill>
              </a:rPr>
              <a:t>document.writeln</a:t>
            </a:r>
            <a:r>
              <a:rPr lang="en-US" sz="1600" b="1" dirty="0" smtClean="0">
                <a:solidFill>
                  <a:schemeClr val="accent2"/>
                </a:solidFill>
              </a:rPr>
              <a:t>('&lt;table border=1&gt;&lt;</a:t>
            </a:r>
            <a:r>
              <a:rPr lang="en-US" sz="1600" b="1" dirty="0" err="1" smtClean="0">
                <a:solidFill>
                  <a:schemeClr val="accent2"/>
                </a:solidFill>
              </a:rPr>
              <a:t>tr</a:t>
            </a:r>
            <a:r>
              <a:rPr lang="en-US" sz="1600" b="1" dirty="0" smtClean="0">
                <a:solidFill>
                  <a:schemeClr val="accent2"/>
                </a:solidFill>
              </a:rPr>
              <a:t>&gt;');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accent2"/>
                </a:solidFill>
              </a:rPr>
              <a:t>    for(</a:t>
            </a:r>
            <a:r>
              <a:rPr lang="en-US" sz="1600" b="1" dirty="0" err="1" smtClean="0">
                <a:solidFill>
                  <a:schemeClr val="accent2"/>
                </a:solidFill>
              </a:rPr>
              <a:t>i</a:t>
            </a:r>
            <a:r>
              <a:rPr lang="en-US" sz="1600" b="1" dirty="0" smtClean="0">
                <a:solidFill>
                  <a:schemeClr val="accent2"/>
                </a:solidFill>
              </a:rPr>
              <a:t>=2000;i&lt;2010;i++)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accent2"/>
                </a:solidFill>
              </a:rPr>
              <a:t>         </a:t>
            </a:r>
            <a:r>
              <a:rPr lang="en-US" sz="1600" b="1" dirty="0" err="1" smtClean="0">
                <a:solidFill>
                  <a:srgbClr val="FF0000"/>
                </a:solidFill>
              </a:rPr>
              <a:t>document.writeln</a:t>
            </a:r>
            <a:r>
              <a:rPr lang="en-US" sz="1600" b="1" dirty="0" smtClean="0">
                <a:solidFill>
                  <a:srgbClr val="FF0000"/>
                </a:solidFill>
              </a:rPr>
              <a:t>(“&lt;</a:t>
            </a:r>
            <a:r>
              <a:rPr lang="en-US" sz="1600" b="1" dirty="0" err="1" smtClean="0">
                <a:solidFill>
                  <a:srgbClr val="FF0000"/>
                </a:solidFill>
              </a:rPr>
              <a:t>tr</a:t>
            </a:r>
            <a:r>
              <a:rPr lang="en-US" sz="1600" b="1" dirty="0" smtClean="0">
                <a:solidFill>
                  <a:srgbClr val="FF0000"/>
                </a:solidFill>
              </a:rPr>
              <a:t>&gt;&lt;td style=padding:10px;&gt;" + </a:t>
            </a:r>
            <a:r>
              <a:rPr lang="en-US" sz="1600" b="1" dirty="0" err="1" smtClean="0">
                <a:solidFill>
                  <a:srgbClr val="FF0000"/>
                </a:solidFill>
              </a:rPr>
              <a:t>i</a:t>
            </a:r>
            <a:r>
              <a:rPr lang="en-US" sz="1600" b="1" dirty="0" smtClean="0">
                <a:solidFill>
                  <a:srgbClr val="FF0000"/>
                </a:solidFill>
              </a:rPr>
              <a:t> + "&lt;/td&gt;&lt;/</a:t>
            </a:r>
            <a:r>
              <a:rPr lang="en-US" sz="1600" b="1" dirty="0" err="1" smtClean="0">
                <a:solidFill>
                  <a:srgbClr val="FF0000"/>
                </a:solidFill>
              </a:rPr>
              <a:t>tr</a:t>
            </a:r>
            <a:r>
              <a:rPr lang="en-US" sz="1600" b="1" dirty="0" smtClean="0">
                <a:solidFill>
                  <a:srgbClr val="FF0000"/>
                </a:solidFill>
              </a:rPr>
              <a:t>&gt;");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chemeClr val="accent2"/>
                </a:solidFill>
              </a:rPr>
              <a:t>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&lt;/head&gt;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&lt;/body&gt;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&lt;/html&gt;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b="3380"/>
          <a:stretch>
            <a:fillRect/>
          </a:stretch>
        </p:blipFill>
        <p:spPr bwMode="auto">
          <a:xfrm>
            <a:off x="7896200" y="980728"/>
            <a:ext cx="340995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‘N’ voters and check their eligibility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&lt;html </a:t>
            </a:r>
            <a:r>
              <a:rPr lang="en-US" sz="1600" dirty="0" err="1" smtClean="0"/>
              <a:t>lang</a:t>
            </a:r>
            <a:r>
              <a:rPr lang="en-US" sz="1600" dirty="0" smtClean="0"/>
              <a:t>="en"&gt;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    &lt;meta </a:t>
            </a:r>
            <a:r>
              <a:rPr lang="en-US" sz="1600" dirty="0" err="1" smtClean="0"/>
              <a:t>charset</a:t>
            </a:r>
            <a:r>
              <a:rPr lang="en-US" sz="1600" dirty="0" smtClean="0"/>
              <a:t>="UTF-8"&gt;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    &lt;meta name="viewport" content="width=device-width, initial-scale=1.0"&gt;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    &lt;title&gt;Document&lt;/title&gt;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    &lt;script type="text/</a:t>
            </a:r>
            <a:r>
              <a:rPr lang="en-US" sz="1600" dirty="0" err="1" smtClean="0"/>
              <a:t>javascript</a:t>
            </a:r>
            <a:r>
              <a:rPr lang="en-US" sz="1600" dirty="0" smtClean="0"/>
              <a:t>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       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i,name,age,n</a:t>
            </a:r>
            <a:r>
              <a:rPr lang="en-US" sz="1600" dirty="0" smtClean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        n=Number(</a:t>
            </a:r>
            <a:r>
              <a:rPr lang="en-US" sz="1600" dirty="0" err="1" smtClean="0"/>
              <a:t>window.prompt</a:t>
            </a:r>
            <a:r>
              <a:rPr lang="en-US" sz="1600" dirty="0" smtClean="0"/>
              <a:t>('enter how many voters..?'));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        for(</a:t>
            </a:r>
            <a:r>
              <a:rPr lang="en-US" sz="1600" dirty="0" err="1" smtClean="0"/>
              <a:t>i</a:t>
            </a:r>
            <a:r>
              <a:rPr lang="en-US" sz="1600" dirty="0" smtClean="0"/>
              <a:t>=0;i&lt;</a:t>
            </a:r>
            <a:r>
              <a:rPr lang="en-US" sz="1600" dirty="0" err="1" smtClean="0"/>
              <a:t>n;i</a:t>
            </a:r>
            <a:r>
              <a:rPr lang="en-US" sz="1600" dirty="0" smtClean="0"/>
              <a:t>++){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        name=</a:t>
            </a:r>
            <a:r>
              <a:rPr lang="en-US" sz="1600" dirty="0" err="1" smtClean="0"/>
              <a:t>window.prompt</a:t>
            </a:r>
            <a:r>
              <a:rPr lang="en-US" sz="1600" dirty="0" smtClean="0"/>
              <a:t>('enter your name');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        age=Number(prompt('enter your age'));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        if(age&gt;=18)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        </a:t>
            </a:r>
            <a:r>
              <a:rPr lang="en-US" sz="1600" dirty="0" err="1" smtClean="0"/>
              <a:t>document.writeln</a:t>
            </a:r>
            <a:r>
              <a:rPr lang="en-US" sz="1600" dirty="0" smtClean="0"/>
              <a:t>('&lt;h2 style=</a:t>
            </a:r>
            <a:r>
              <a:rPr lang="en-US" sz="1600" dirty="0" err="1" smtClean="0"/>
              <a:t>color:green</a:t>
            </a:r>
            <a:r>
              <a:rPr lang="en-US" sz="1600" dirty="0" smtClean="0"/>
              <a:t>&gt;' + name + ' you are eligible for </a:t>
            </a:r>
            <a:r>
              <a:rPr lang="en-US" sz="1600" dirty="0" err="1" smtClean="0"/>
              <a:t>votting</a:t>
            </a:r>
            <a:r>
              <a:rPr lang="en-US" sz="1600" dirty="0" smtClean="0"/>
              <a:t> &lt;/h1&gt;');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        else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        </a:t>
            </a:r>
            <a:r>
              <a:rPr lang="en-US" sz="1600" dirty="0" err="1" smtClean="0"/>
              <a:t>document.writeln</a:t>
            </a:r>
            <a:r>
              <a:rPr lang="en-US" sz="1600" dirty="0" smtClean="0"/>
              <a:t>('&lt;h2 style=</a:t>
            </a:r>
            <a:r>
              <a:rPr lang="en-US" sz="1600" dirty="0" err="1" smtClean="0"/>
              <a:t>color:red</a:t>
            </a:r>
            <a:r>
              <a:rPr lang="en-US" sz="1600" dirty="0" smtClean="0"/>
              <a:t>&gt;' + name + ' you are NOT eligible for </a:t>
            </a:r>
            <a:r>
              <a:rPr lang="en-US" sz="1600" dirty="0" err="1" smtClean="0"/>
              <a:t>votting</a:t>
            </a:r>
            <a:r>
              <a:rPr lang="en-US" sz="1600" dirty="0" smtClean="0"/>
              <a:t> &lt;/h1&gt;');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        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    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/>
              <a:t>&lt;/html&gt;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224" y="1196752"/>
            <a:ext cx="3651051" cy="1577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224" y="2780928"/>
            <a:ext cx="25241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53222" y="4077072"/>
            <a:ext cx="3138778" cy="116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do…while</a:t>
            </a:r>
            <a:r>
              <a:rPr lang="en-US" dirty="0" smtClean="0"/>
              <a:t> Repetition Statement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344" y="1052736"/>
            <a:ext cx="70567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&lt;!DOCTYPE html&gt;</a:t>
            </a:r>
          </a:p>
          <a:p>
            <a:r>
              <a:rPr lang="en-US" sz="2000" dirty="0" smtClean="0"/>
              <a:t>&lt;html </a:t>
            </a:r>
            <a:r>
              <a:rPr lang="en-US" sz="2000" dirty="0" err="1" smtClean="0"/>
              <a:t>lang</a:t>
            </a:r>
            <a:r>
              <a:rPr lang="en-US" sz="2000" dirty="0" smtClean="0"/>
              <a:t>="en"&gt; &lt;head&gt; </a:t>
            </a:r>
          </a:p>
          <a:p>
            <a:endParaRPr lang="en-US" sz="2000" dirty="0" smtClean="0"/>
          </a:p>
          <a:p>
            <a:r>
              <a:rPr lang="en-US" sz="2000" dirty="0" smtClean="0"/>
              <a:t>&lt;/head&gt;</a:t>
            </a:r>
          </a:p>
          <a:p>
            <a:r>
              <a:rPr lang="en-US" sz="2000" dirty="0" smtClean="0"/>
              <a:t>&lt;body&gt;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 &lt;script&gt;</a:t>
            </a:r>
          </a:p>
          <a:p>
            <a:r>
              <a:rPr lang="en-US" sz="2000" dirty="0" smtClean="0"/>
              <a:t>   </a:t>
            </a:r>
            <a:r>
              <a:rPr lang="en-US" sz="2000" dirty="0" err="1" smtClean="0"/>
              <a:t>document.writeln</a:t>
            </a:r>
            <a:r>
              <a:rPr lang="en-US" sz="2000" dirty="0" smtClean="0"/>
              <a:t>('&lt;table&gt;');</a:t>
            </a:r>
          </a:p>
          <a:p>
            <a:r>
              <a:rPr lang="en-US" sz="2000" dirty="0" smtClean="0"/>
              <a:t>   </a:t>
            </a:r>
            <a:r>
              <a:rPr lang="en-US" sz="2000" dirty="0" err="1" smtClean="0"/>
              <a:t>document.writeln</a:t>
            </a:r>
            <a:r>
              <a:rPr lang="en-US" sz="2000" dirty="0" smtClean="0"/>
              <a:t>('&lt;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</a:t>
            </a:r>
            <a:r>
              <a:rPr lang="en-US" sz="2000" dirty="0" err="1" smtClean="0"/>
              <a:t>th</a:t>
            </a:r>
            <a:r>
              <a:rPr lang="en-US" sz="2000" dirty="0" smtClean="0"/>
              <a:t>&gt; </a:t>
            </a:r>
            <a:r>
              <a:rPr lang="en-US" sz="2000" dirty="0" err="1" smtClean="0"/>
              <a:t>slno</a:t>
            </a:r>
            <a:r>
              <a:rPr lang="en-US" sz="2000" dirty="0" smtClean="0"/>
              <a:t> &lt;/</a:t>
            </a:r>
            <a:r>
              <a:rPr lang="en-US" sz="2000" dirty="0" err="1" smtClean="0"/>
              <a:t>th</a:t>
            </a:r>
            <a:r>
              <a:rPr lang="en-US" sz="2000" dirty="0" smtClean="0"/>
              <a:t>&gt; &lt;</a:t>
            </a:r>
            <a:r>
              <a:rPr lang="en-US" sz="2000" dirty="0" err="1" smtClean="0"/>
              <a:t>th</a:t>
            </a:r>
            <a:r>
              <a:rPr lang="en-US" sz="2000" dirty="0" smtClean="0"/>
              <a:t>&gt; value &lt;/</a:t>
            </a:r>
            <a:r>
              <a:rPr lang="en-US" sz="2000" dirty="0" err="1" smtClean="0"/>
              <a:t>th</a:t>
            </a:r>
            <a:r>
              <a:rPr lang="en-US" sz="2000" dirty="0" smtClean="0"/>
              <a:t>&gt;');</a:t>
            </a:r>
          </a:p>
          <a:p>
            <a:r>
              <a:rPr lang="en-US" sz="2000" dirty="0" smtClean="0"/>
              <a:t>   </a:t>
            </a:r>
            <a:r>
              <a:rPr lang="en-US" sz="2000" dirty="0" err="1" smtClean="0"/>
              <a:t>var</a:t>
            </a:r>
            <a:r>
              <a:rPr lang="en-US" sz="2000" dirty="0" smtClean="0"/>
              <a:t> counter=1;</a:t>
            </a:r>
          </a:p>
          <a:p>
            <a:r>
              <a:rPr lang="en-US" sz="2000" dirty="0" smtClean="0"/>
              <a:t>   </a:t>
            </a:r>
            <a:r>
              <a:rPr lang="en-US" sz="2000" b="1" dirty="0" smtClean="0">
                <a:solidFill>
                  <a:srgbClr val="0070C0"/>
                </a:solidFill>
              </a:rPr>
              <a:t>do{</a:t>
            </a:r>
          </a:p>
          <a:p>
            <a:r>
              <a:rPr lang="en-US" sz="2000" dirty="0" smtClean="0"/>
              <a:t>    </a:t>
            </a:r>
            <a:r>
              <a:rPr lang="en-US" sz="2000" dirty="0" err="1" smtClean="0"/>
              <a:t>document.writeln</a:t>
            </a:r>
            <a:r>
              <a:rPr lang="en-US" sz="2000" dirty="0" smtClean="0"/>
              <a:t>('&lt;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&gt;&lt;td&gt;' + counter + '&lt;/td&gt;' + </a:t>
            </a:r>
          </a:p>
          <a:p>
            <a:r>
              <a:rPr lang="en-US" sz="2000" dirty="0" smtClean="0"/>
              <a:t>                                          '&lt;td&gt;' + counter * 115 + /td&gt;&lt;/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&gt;');</a:t>
            </a:r>
          </a:p>
          <a:p>
            <a:r>
              <a:rPr lang="en-US" sz="2000" dirty="0" smtClean="0"/>
              <a:t>     counter++;</a:t>
            </a:r>
          </a:p>
          <a:p>
            <a:r>
              <a:rPr lang="en-US" sz="2000" dirty="0" smtClean="0"/>
              <a:t>    </a:t>
            </a:r>
            <a:r>
              <a:rPr lang="en-US" sz="2000" b="1" dirty="0" smtClean="0">
                <a:solidFill>
                  <a:srgbClr val="0070C0"/>
                </a:solidFill>
              </a:rPr>
              <a:t>} while(counter&lt;5)</a:t>
            </a:r>
          </a:p>
          <a:p>
            <a:r>
              <a:rPr lang="en-US" sz="2000" dirty="0" smtClean="0"/>
              <a:t>  </a:t>
            </a:r>
            <a:r>
              <a:rPr lang="en-US" sz="2000" dirty="0" err="1" smtClean="0"/>
              <a:t>document.writeln</a:t>
            </a:r>
            <a:r>
              <a:rPr lang="en-US" sz="2000" dirty="0" smtClean="0"/>
              <a:t>('&lt;/</a:t>
            </a:r>
            <a:r>
              <a:rPr lang="en-US" sz="2000" dirty="0" err="1" smtClean="0"/>
              <a:t>tr</a:t>
            </a:r>
            <a:r>
              <a:rPr lang="en-US" sz="2000" dirty="0" smtClean="0"/>
              <a:t>&gt;&lt;/table&gt;');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&lt;/script&gt;</a:t>
            </a:r>
          </a:p>
          <a:p>
            <a:r>
              <a:rPr lang="en-US" sz="2000" dirty="0" smtClean="0"/>
              <a:t>&lt;/body&gt;  &lt;/html&gt;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727504" y="980728"/>
            <a:ext cx="4464496" cy="387798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&lt;style&gt;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table{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width: 300px;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border-collapse: collapse;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background-color: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lightblue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}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table,td,th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border: 1px solid black;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padding: 4px;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}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{text-align: center;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    color: white;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background-color: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darkblue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;}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   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tr.oddrow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{background-color: white;}</a:t>
            </a:r>
          </a:p>
          <a:p>
            <a:r>
              <a:rPr lang="en-US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&lt;/style&gt;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439816" y="1916832"/>
            <a:ext cx="316835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of previous program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4" y="1268760"/>
            <a:ext cx="6192688" cy="4814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While   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="en"&gt;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    &lt;title&gt;Document&lt;/title&gt;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   </a:t>
            </a:r>
            <a:r>
              <a:rPr lang="en-US" b="1" dirty="0" smtClean="0">
                <a:solidFill>
                  <a:srgbClr val="C00000"/>
                </a:solidFill>
              </a:rPr>
              <a:t> &lt;script&gt;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        </a:t>
            </a:r>
            <a:r>
              <a:rPr lang="en-US" dirty="0" err="1" smtClean="0"/>
              <a:t>var</a:t>
            </a:r>
            <a:r>
              <a:rPr lang="en-US" dirty="0" smtClean="0"/>
              <a:t>  count = 1;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        while (count &lt; 10)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        { </a:t>
            </a:r>
            <a:r>
              <a:rPr lang="en-US" dirty="0" err="1" smtClean="0"/>
              <a:t>document.writeln</a:t>
            </a:r>
            <a:r>
              <a:rPr lang="en-US" dirty="0" smtClean="0"/>
              <a:t>('&lt;center&gt;&lt;h1&gt;' + count + '&lt;/h1&gt;&lt;/center&gt;');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            count +=2;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        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    </a:t>
            </a:r>
            <a:r>
              <a:rPr lang="en-US" b="1" dirty="0" smtClean="0">
                <a:solidFill>
                  <a:srgbClr val="C00000"/>
                </a:solidFill>
              </a:rPr>
              <a:t>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&lt;/body&gt; &lt;/html&gt;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68408" y="1124744"/>
            <a:ext cx="22383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Write a script that uses looping to print the following table of values. Output the results in an HTML5 table. Use CSS to center the data in each column.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416" y="2276872"/>
            <a:ext cx="7128792" cy="372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Break and Continue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In addition to the selection and repetition statements, JavaScript provides the statements </a:t>
            </a:r>
            <a:r>
              <a:rPr lang="en-US" sz="2800" b="1" i="1" dirty="0" smtClean="0"/>
              <a:t>break</a:t>
            </a:r>
            <a:r>
              <a:rPr lang="en-US" sz="2800" dirty="0" smtClean="0"/>
              <a:t> and </a:t>
            </a:r>
            <a:r>
              <a:rPr lang="en-US" sz="2800" b="1" i="1" dirty="0" smtClean="0"/>
              <a:t>continue </a:t>
            </a:r>
            <a:r>
              <a:rPr lang="en-US" sz="2800" dirty="0" smtClean="0"/>
              <a:t>to alter the flow of control </a:t>
            </a:r>
          </a:p>
          <a:p>
            <a:r>
              <a:rPr lang="en-US" sz="2800" b="1" i="1" dirty="0" smtClean="0">
                <a:solidFill>
                  <a:srgbClr val="FF0000"/>
                </a:solidFill>
              </a:rPr>
              <a:t>break</a:t>
            </a:r>
            <a:r>
              <a:rPr lang="en-US" sz="2800" b="1" i="1" dirty="0" smtClean="0"/>
              <a:t> </a:t>
            </a:r>
            <a:r>
              <a:rPr lang="en-US" sz="2800" i="1" dirty="0" smtClean="0"/>
              <a:t>Statement</a:t>
            </a:r>
          </a:p>
          <a:p>
            <a:pPr lvl="1" algn="just"/>
            <a:r>
              <a:rPr lang="en-US" sz="2800" dirty="0" smtClean="0"/>
              <a:t>The break statement, when executed in </a:t>
            </a:r>
            <a:r>
              <a:rPr lang="en-US" sz="2800" b="1" dirty="0" smtClean="0">
                <a:solidFill>
                  <a:srgbClr val="0070C0"/>
                </a:solidFill>
              </a:rPr>
              <a:t>a while, for, do…while or switch </a:t>
            </a:r>
            <a:r>
              <a:rPr lang="en-US" sz="2800" dirty="0" smtClean="0"/>
              <a:t>statement, causes </a:t>
            </a:r>
            <a:r>
              <a:rPr lang="en-US" sz="2800" i="1" dirty="0" smtClean="0"/>
              <a:t>immediate exit </a:t>
            </a:r>
            <a:r>
              <a:rPr lang="en-US" sz="2800" dirty="0" smtClean="0"/>
              <a:t>from the statement. Execution continues with the first statement after the structure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r>
              <a:rPr lang="en-US" sz="2800" b="1" i="1" dirty="0" smtClean="0">
                <a:solidFill>
                  <a:srgbClr val="FF0000"/>
                </a:solidFill>
              </a:rPr>
              <a:t>ontinue</a:t>
            </a:r>
            <a:r>
              <a:rPr lang="en-US" sz="2800" b="1" i="1" dirty="0" smtClean="0"/>
              <a:t> </a:t>
            </a:r>
            <a:r>
              <a:rPr lang="en-US" sz="2800" i="1" dirty="0" smtClean="0"/>
              <a:t>Statement</a:t>
            </a:r>
          </a:p>
          <a:p>
            <a:pPr lvl="1"/>
            <a:r>
              <a:rPr lang="en-US" sz="2800" dirty="0" smtClean="0"/>
              <a:t>The continue statement, when executed in a </a:t>
            </a:r>
            <a:r>
              <a:rPr lang="en-US" sz="2800" dirty="0" smtClean="0">
                <a:solidFill>
                  <a:srgbClr val="0070C0"/>
                </a:solidFill>
              </a:rPr>
              <a:t>while, for or do…while </a:t>
            </a:r>
            <a:r>
              <a:rPr lang="en-US" sz="2800" dirty="0" smtClean="0"/>
              <a:t>statement, skips the remaining statements in the body of the statement and proceeds with the next iteration of the loop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JavaScript - Function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2664519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Functions allow a programmer to divide a big program into a number of small and manageable functions.</a:t>
            </a:r>
          </a:p>
          <a:p>
            <a:r>
              <a:rPr lang="en-IN" dirty="0" smtClean="0"/>
              <a:t>Syntax: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function</a:t>
            </a:r>
            <a:r>
              <a:rPr lang="en-US" dirty="0" smtClean="0"/>
              <a:t> </a:t>
            </a:r>
            <a:r>
              <a:rPr lang="en-US" dirty="0" err="1" smtClean="0"/>
              <a:t>functionName</a:t>
            </a:r>
            <a:r>
              <a:rPr lang="en-US" dirty="0" smtClean="0"/>
              <a:t> (</a:t>
            </a:r>
            <a:r>
              <a:rPr lang="en-US" i="1" dirty="0" smtClean="0">
                <a:solidFill>
                  <a:srgbClr val="0070C0"/>
                </a:solidFill>
              </a:rPr>
              <a:t>parameter-list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{ statements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0056" y="1772816"/>
            <a:ext cx="5591944" cy="4801314"/>
          </a:xfrm>
          <a:prstGeom prst="rect">
            <a:avLst/>
          </a:prstGeom>
          <a:noFill/>
          <a:ln>
            <a:solidFill>
              <a:srgbClr val="BAF32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="en"&gt;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&lt;script&gt;</a:t>
            </a:r>
          </a:p>
          <a:p>
            <a:r>
              <a:rPr lang="en-US" dirty="0" smtClean="0"/>
              <a:t>    </a:t>
            </a:r>
            <a:r>
              <a:rPr lang="en-US" b="1" dirty="0" smtClean="0">
                <a:solidFill>
                  <a:srgbClr val="C00000"/>
                </a:solidFill>
              </a:rPr>
              <a:t>function display()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    {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       </a:t>
            </a:r>
            <a:r>
              <a:rPr lang="en-US" b="1" dirty="0" err="1" smtClean="0">
                <a:solidFill>
                  <a:srgbClr val="C00000"/>
                </a:solidFill>
              </a:rPr>
              <a:t>document.writeln</a:t>
            </a:r>
            <a:r>
              <a:rPr lang="en-US" b="1" dirty="0" smtClean="0">
                <a:solidFill>
                  <a:srgbClr val="C00000"/>
                </a:solidFill>
              </a:rPr>
              <a:t>(</a:t>
            </a:r>
            <a:r>
              <a:rPr lang="en-US" sz="1600" b="1" dirty="0" smtClean="0">
                <a:solidFill>
                  <a:srgbClr val="C00000"/>
                </a:solidFill>
              </a:rPr>
              <a:t>'Welcome CSBS students..!'</a:t>
            </a:r>
            <a:r>
              <a:rPr lang="en-US" b="1" dirty="0" smtClean="0">
                <a:solidFill>
                  <a:srgbClr val="C00000"/>
                </a:solidFill>
              </a:rPr>
              <a:t>);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       }</a:t>
            </a:r>
          </a:p>
          <a:p>
            <a:r>
              <a:rPr lang="en-US" dirty="0" smtClean="0"/>
              <a:t>     </a:t>
            </a:r>
          </a:p>
          <a:p>
            <a:r>
              <a:rPr lang="en-US" dirty="0" smtClean="0"/>
              <a:t>     </a:t>
            </a:r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display();   </a:t>
            </a:r>
            <a:r>
              <a:rPr lang="en-US" b="1" dirty="0" smtClean="0">
                <a:solidFill>
                  <a:srgbClr val="00B050"/>
                </a:solidFill>
              </a:rPr>
              <a:t>// calling of function</a:t>
            </a:r>
          </a:p>
          <a:p>
            <a:r>
              <a:rPr lang="en-US" dirty="0" smtClean="0"/>
              <a:t>  </a:t>
            </a:r>
            <a:r>
              <a:rPr lang="en-US" b="1" dirty="0" smtClean="0"/>
              <a:t>&lt;/script&gt;</a:t>
            </a:r>
          </a:p>
          <a:p>
            <a:r>
              <a:rPr lang="en-US" dirty="0" smtClean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4581128"/>
            <a:ext cx="4591963" cy="120032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need to specify return type</a:t>
            </a:r>
          </a:p>
          <a:p>
            <a:r>
              <a:rPr lang="en-I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need of  ‘</a:t>
            </a:r>
            <a:r>
              <a:rPr lang="en-I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I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 keyword for parameter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declaration</a:t>
            </a:r>
            <a:endParaRPr lang="en-US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Function parameters and return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" y="1052513"/>
            <a:ext cx="5087888" cy="532923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&lt;html </a:t>
            </a:r>
            <a:r>
              <a:rPr lang="en-US" sz="2000" dirty="0" err="1" smtClean="0"/>
              <a:t>lang</a:t>
            </a:r>
            <a:r>
              <a:rPr lang="en-US" sz="2000" dirty="0" smtClean="0"/>
              <a:t>="en"&gt;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    </a:t>
            </a:r>
            <a:r>
              <a:rPr lang="en-US" sz="2000" b="1" dirty="0" smtClean="0">
                <a:solidFill>
                  <a:srgbClr val="0070C0"/>
                </a:solidFill>
              </a:rPr>
              <a:t>&lt;script&gt;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       </a:t>
            </a:r>
            <a:r>
              <a:rPr lang="en-US" sz="2000" b="1" dirty="0" smtClean="0"/>
              <a:t> function </a:t>
            </a:r>
            <a:r>
              <a:rPr lang="en-US" sz="2000" b="1" dirty="0" err="1" smtClean="0">
                <a:solidFill>
                  <a:srgbClr val="C00000"/>
                </a:solidFill>
              </a:rPr>
              <a:t>checkEligibility</a:t>
            </a:r>
            <a:r>
              <a:rPr lang="en-US" sz="2000" b="1" dirty="0" smtClean="0">
                <a:solidFill>
                  <a:srgbClr val="C00000"/>
                </a:solidFill>
              </a:rPr>
              <a:t>(age)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	    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            if(age&gt;=18)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             return "Eligible for Vote";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            else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             return "Not Eligible for Vote";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/>
              <a:t>           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    </a:t>
            </a:r>
            <a:r>
              <a:rPr lang="en-US" sz="2000" b="1" dirty="0" smtClean="0">
                <a:solidFill>
                  <a:srgbClr val="0070C0"/>
                </a:solidFill>
              </a:rPr>
              <a:t>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943872" y="1052736"/>
            <a:ext cx="6696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  </a:t>
            </a:r>
            <a:r>
              <a:rPr lang="en-US" b="1" dirty="0" smtClean="0">
                <a:solidFill>
                  <a:srgbClr val="0070C0"/>
                </a:solidFill>
              </a:rPr>
              <a:t>  &lt;script&gt;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        </a:t>
            </a:r>
            <a:r>
              <a:rPr lang="en-US" b="1" dirty="0" err="1" smtClean="0"/>
              <a:t>var</a:t>
            </a:r>
            <a:r>
              <a:rPr lang="en-US" b="1" dirty="0" smtClean="0"/>
              <a:t> age;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        age=</a:t>
            </a:r>
            <a:r>
              <a:rPr lang="en-US" b="1" dirty="0" err="1" smtClean="0"/>
              <a:t>parseInt</a:t>
            </a:r>
            <a:r>
              <a:rPr lang="en-US" b="1" dirty="0" smtClean="0"/>
              <a:t>(prompt('enter your age'));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        </a:t>
            </a:r>
            <a:r>
              <a:rPr lang="en-US" b="1" dirty="0" err="1" smtClean="0"/>
              <a:t>document.writeln</a:t>
            </a:r>
            <a:r>
              <a:rPr lang="en-US" b="1" dirty="0" smtClean="0"/>
              <a:t>('you are ' + </a:t>
            </a:r>
            <a:r>
              <a:rPr lang="en-US" b="1" dirty="0" err="1" smtClean="0">
                <a:solidFill>
                  <a:srgbClr val="C00000"/>
                </a:solidFill>
              </a:rPr>
              <a:t>checkEligibility</a:t>
            </a:r>
            <a:r>
              <a:rPr lang="en-US" b="1" dirty="0" smtClean="0">
                <a:solidFill>
                  <a:srgbClr val="C00000"/>
                </a:solidFill>
              </a:rPr>
              <a:t>(age)</a:t>
            </a:r>
            <a:r>
              <a:rPr lang="en-US" b="1" dirty="0" smtClean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    </a:t>
            </a:r>
            <a:r>
              <a:rPr lang="en-US" b="1" dirty="0" smtClean="0">
                <a:solidFill>
                  <a:srgbClr val="0070C0"/>
                </a:solidFill>
              </a:rPr>
              <a:t>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&lt;/html&gt;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408368" y="2636912"/>
            <a:ext cx="0" cy="64807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72264" y="3501008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Calling of function and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Returns a value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17113"/>
          <a:stretch>
            <a:fillRect/>
          </a:stretch>
        </p:blipFill>
        <p:spPr bwMode="auto">
          <a:xfrm>
            <a:off x="191344" y="1052736"/>
            <a:ext cx="9073008" cy="508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</a:rPr>
              <a:t>Function assignment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852" t="16667"/>
          <a:stretch>
            <a:fillRect/>
          </a:stretch>
        </p:blipFill>
        <p:spPr bwMode="auto">
          <a:xfrm>
            <a:off x="551384" y="980728"/>
            <a:ext cx="9001000" cy="547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Brace 4"/>
          <p:cNvSpPr/>
          <p:nvPr/>
        </p:nvSpPr>
        <p:spPr>
          <a:xfrm>
            <a:off x="4511824" y="4653136"/>
            <a:ext cx="648072" cy="1008112"/>
          </a:xfrm>
          <a:prstGeom prst="rightBrace">
            <a:avLst>
              <a:gd name="adj1" fmla="val 22506"/>
              <a:gd name="adj2" fmla="val 47166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23992" y="49411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Function definition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Math function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40768"/>
            <a:ext cx="7752184" cy="4559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0442" y="4365104"/>
            <a:ext cx="4867757" cy="205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 r="6347"/>
          <a:stretch>
            <a:fillRect/>
          </a:stretch>
        </p:blipFill>
        <p:spPr bwMode="auto">
          <a:xfrm>
            <a:off x="6240016" y="1026443"/>
            <a:ext cx="5904656" cy="117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 with Button Event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053563" cy="5329237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&lt;!DOCTYPE html&gt;</a:t>
            </a:r>
          </a:p>
          <a:p>
            <a:pPr>
              <a:buNone/>
            </a:pPr>
            <a:r>
              <a:rPr lang="en-US" sz="1800" dirty="0" smtClean="0"/>
              <a:t>&lt;html&gt;</a:t>
            </a:r>
          </a:p>
          <a:p>
            <a:pPr>
              <a:buNone/>
            </a:pPr>
            <a:r>
              <a:rPr lang="en-US" sz="1800" dirty="0" smtClean="0"/>
              <a:t>&lt;body&gt;</a:t>
            </a:r>
          </a:p>
          <a:p>
            <a:pPr>
              <a:buNone/>
            </a:pPr>
            <a:r>
              <a:rPr lang="en-US" sz="1800" dirty="0" smtClean="0"/>
              <a:t>&lt;h2&gt;What Can JavaScript Do?&lt;/h2&gt;</a:t>
            </a:r>
          </a:p>
          <a:p>
            <a:pPr>
              <a:buNone/>
            </a:pPr>
            <a:r>
              <a:rPr lang="en-US" sz="1800" dirty="0" smtClean="0"/>
              <a:t>&lt;p </a:t>
            </a:r>
            <a:r>
              <a:rPr lang="en-US" sz="1800" b="1" dirty="0" smtClean="0">
                <a:solidFill>
                  <a:srgbClr val="FF0000"/>
                </a:solidFill>
              </a:rPr>
              <a:t>id="demo"</a:t>
            </a:r>
            <a:r>
              <a:rPr lang="en-US" sz="1800" dirty="0" smtClean="0"/>
              <a:t>&gt;JavaScript can change HTML content.&lt;/p&gt;</a:t>
            </a:r>
          </a:p>
          <a:p>
            <a:pPr>
              <a:buNone/>
            </a:pPr>
            <a:r>
              <a:rPr lang="en-US" sz="1800" b="1" dirty="0" smtClean="0"/>
              <a:t>&lt;button </a:t>
            </a:r>
            <a:r>
              <a:rPr lang="en-US" sz="1800" dirty="0" smtClean="0"/>
              <a:t>type="button" </a:t>
            </a:r>
            <a:r>
              <a:rPr lang="en-US" sz="1800" b="1" dirty="0" err="1" smtClean="0">
                <a:solidFill>
                  <a:schemeClr val="accent2"/>
                </a:solidFill>
              </a:rPr>
              <a:t>onclick</a:t>
            </a:r>
            <a:r>
              <a:rPr lang="en-US" sz="1800" dirty="0" smtClean="0"/>
              <a:t>='</a:t>
            </a:r>
            <a:r>
              <a:rPr lang="en-US" sz="1800" dirty="0" err="1" smtClean="0"/>
              <a:t>document.getElementById</a:t>
            </a:r>
            <a:r>
              <a:rPr lang="en-US" sz="1800" dirty="0" smtClean="0"/>
              <a:t>("</a:t>
            </a:r>
            <a:r>
              <a:rPr lang="en-US" sz="1800" b="1" dirty="0" smtClean="0">
                <a:solidFill>
                  <a:srgbClr val="FF0000"/>
                </a:solidFill>
              </a:rPr>
              <a:t>demo</a:t>
            </a:r>
            <a:r>
              <a:rPr lang="en-US" sz="1800" dirty="0" smtClean="0"/>
              <a:t>").</a:t>
            </a:r>
            <a:r>
              <a:rPr lang="en-US" sz="1800" dirty="0" err="1" smtClean="0"/>
              <a:t>innerHTML</a:t>
            </a:r>
            <a:r>
              <a:rPr lang="en-US" sz="1800" dirty="0" smtClean="0"/>
              <a:t> = "Hello JavaScript!"'&gt;</a:t>
            </a:r>
          </a:p>
          <a:p>
            <a:pPr>
              <a:buNone/>
            </a:pPr>
            <a:r>
              <a:rPr lang="en-US" sz="1800" dirty="0" smtClean="0"/>
              <a:t>  Click Me!</a:t>
            </a:r>
          </a:p>
          <a:p>
            <a:pPr>
              <a:buNone/>
            </a:pPr>
            <a:r>
              <a:rPr lang="en-US" sz="1800" b="1" dirty="0" smtClean="0"/>
              <a:t>&lt;/button&gt;</a:t>
            </a:r>
          </a:p>
          <a:p>
            <a:pPr>
              <a:buNone/>
            </a:pPr>
            <a:r>
              <a:rPr lang="en-US" sz="1800" dirty="0" smtClean="0"/>
              <a:t>&lt;/body&gt;</a:t>
            </a:r>
          </a:p>
          <a:p>
            <a:pPr>
              <a:buNone/>
            </a:pPr>
            <a:r>
              <a:rPr lang="en-US" sz="1800" dirty="0" smtClean="0"/>
              <a:t>&lt;/html&gt;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8168" y="4149080"/>
            <a:ext cx="4463788" cy="2154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6456040" y="5157192"/>
            <a:ext cx="1008112" cy="720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79776" y="4941168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clicking button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84232" y="1700808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JavaScript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176120" y="2060848"/>
            <a:ext cx="1008112" cy="115212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Button with inline function call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360" y="1124744"/>
            <a:ext cx="113772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="en"&gt;</a:t>
            </a:r>
          </a:p>
          <a:p>
            <a:r>
              <a:rPr lang="en-US" dirty="0" smtClean="0"/>
              <a:t>&lt;head&gt;  &lt;/head&gt; </a:t>
            </a:r>
          </a:p>
          <a:p>
            <a:r>
              <a:rPr lang="en-US" b="1" dirty="0" smtClean="0"/>
              <a:t>&lt;body&gt;</a:t>
            </a:r>
          </a:p>
          <a:p>
            <a:r>
              <a:rPr lang="en-US" dirty="0" smtClean="0"/>
              <a:t>    &lt;h1 </a:t>
            </a:r>
            <a:r>
              <a:rPr lang="en-US" b="1" dirty="0" smtClean="0">
                <a:solidFill>
                  <a:srgbClr val="C00000"/>
                </a:solidFill>
              </a:rPr>
              <a:t>id="h1Tag</a:t>
            </a:r>
            <a:r>
              <a:rPr lang="en-US" dirty="0" smtClean="0">
                <a:solidFill>
                  <a:srgbClr val="C00000"/>
                </a:solidFill>
              </a:rPr>
              <a:t>"&gt;</a:t>
            </a:r>
            <a:r>
              <a:rPr lang="en-US" i="1" dirty="0" smtClean="0"/>
              <a:t>Add Event Listener Program Sample</a:t>
            </a:r>
            <a:r>
              <a:rPr lang="en-US" dirty="0" smtClean="0"/>
              <a:t> &lt;/h1&gt;</a:t>
            </a:r>
          </a:p>
          <a:p>
            <a:r>
              <a:rPr lang="en-US" dirty="0" smtClean="0"/>
              <a:t>    &lt;form </a:t>
            </a:r>
            <a:r>
              <a:rPr lang="en-US" dirty="0" smtClean="0">
                <a:solidFill>
                  <a:srgbClr val="FF0000"/>
                </a:solidFill>
              </a:rPr>
              <a:t>action=</a:t>
            </a:r>
            <a:r>
              <a:rPr lang="en-US" b="1" dirty="0" smtClean="0">
                <a:solidFill>
                  <a:srgbClr val="FF0000"/>
                </a:solidFill>
              </a:rPr>
              <a:t>"#"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smtClean="0"/>
              <a:t>        </a:t>
            </a:r>
            <a:r>
              <a:rPr lang="en-US" b="1" dirty="0" smtClean="0">
                <a:solidFill>
                  <a:srgbClr val="00B0F0"/>
                </a:solidFill>
              </a:rPr>
              <a:t>&lt;button id="</a:t>
            </a:r>
            <a:r>
              <a:rPr lang="en-US" b="1" dirty="0" err="1" smtClean="0">
                <a:solidFill>
                  <a:srgbClr val="00B0F0"/>
                </a:solidFill>
              </a:rPr>
              <a:t>btn</a:t>
            </a:r>
            <a:r>
              <a:rPr lang="en-US" b="1" dirty="0" smtClean="0">
                <a:solidFill>
                  <a:srgbClr val="00B0F0"/>
                </a:solidFill>
              </a:rPr>
              <a:t>" </a:t>
            </a:r>
            <a:r>
              <a:rPr lang="en-US" b="1" dirty="0" err="1" smtClean="0">
                <a:solidFill>
                  <a:srgbClr val="C00000"/>
                </a:solidFill>
              </a:rPr>
              <a:t>onclick</a:t>
            </a:r>
            <a:r>
              <a:rPr lang="en-US" b="1" dirty="0" smtClean="0">
                <a:solidFill>
                  <a:srgbClr val="00B0F0"/>
                </a:solidFill>
              </a:rPr>
              <a:t>="</a:t>
            </a:r>
            <a:r>
              <a:rPr lang="en-US" b="1" dirty="0" err="1" smtClean="0">
                <a:solidFill>
                  <a:srgbClr val="0070C0"/>
                </a:solidFill>
              </a:rPr>
              <a:t>changeVal</a:t>
            </a:r>
            <a:r>
              <a:rPr lang="en-US" b="1" dirty="0" smtClean="0">
                <a:solidFill>
                  <a:srgbClr val="0070C0"/>
                </a:solidFill>
              </a:rPr>
              <a:t>()"&gt;</a:t>
            </a:r>
            <a:r>
              <a:rPr lang="en-US" b="1" dirty="0" smtClean="0">
                <a:solidFill>
                  <a:srgbClr val="00B0F0"/>
                </a:solidFill>
              </a:rPr>
              <a:t>click here&lt;/button&gt;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    &lt;/form&gt;</a:t>
            </a:r>
          </a:p>
          <a:p>
            <a:r>
              <a:rPr lang="en-US" dirty="0" smtClean="0"/>
              <a:t>   </a:t>
            </a:r>
            <a:r>
              <a:rPr lang="en-US" b="1" dirty="0" smtClean="0">
                <a:solidFill>
                  <a:srgbClr val="C00000"/>
                </a:solidFill>
              </a:rPr>
              <a:t> &lt;script type="text/</a:t>
            </a:r>
            <a:r>
              <a:rPr lang="en-US" b="1" dirty="0" err="1" smtClean="0">
                <a:solidFill>
                  <a:srgbClr val="C00000"/>
                </a:solidFill>
              </a:rPr>
              <a:t>javascript</a:t>
            </a:r>
            <a:r>
              <a:rPr lang="en-US" b="1" dirty="0" smtClean="0">
                <a:solidFill>
                  <a:srgbClr val="C00000"/>
                </a:solidFill>
              </a:rPr>
              <a:t>"&gt;</a:t>
            </a:r>
          </a:p>
          <a:p>
            <a:r>
              <a:rPr lang="en-US" dirty="0" smtClean="0"/>
              <a:t>       </a:t>
            </a:r>
            <a:r>
              <a:rPr lang="en-US" b="1" i="1" dirty="0" smtClean="0">
                <a:solidFill>
                  <a:srgbClr val="002060"/>
                </a:solidFill>
              </a:rPr>
              <a:t> function </a:t>
            </a:r>
            <a:r>
              <a:rPr lang="en-US" b="1" i="1" dirty="0" err="1" smtClean="0">
                <a:solidFill>
                  <a:srgbClr val="0070C0"/>
                </a:solidFill>
              </a:rPr>
              <a:t>changeVal</a:t>
            </a:r>
            <a:r>
              <a:rPr lang="en-US" b="1" i="1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b="1" i="1" dirty="0" smtClean="0">
                <a:solidFill>
                  <a:srgbClr val="002060"/>
                </a:solidFill>
              </a:rPr>
              <a:t>        {</a:t>
            </a:r>
          </a:p>
          <a:p>
            <a:r>
              <a:rPr lang="en-US" b="1" i="1" dirty="0" smtClean="0">
                <a:solidFill>
                  <a:srgbClr val="002060"/>
                </a:solidFill>
              </a:rPr>
              <a:t>            </a:t>
            </a:r>
            <a:r>
              <a:rPr lang="en-US" b="1" i="1" dirty="0" err="1" smtClean="0">
                <a:solidFill>
                  <a:srgbClr val="002060"/>
                </a:solidFill>
              </a:rPr>
              <a:t>document.getElementById</a:t>
            </a:r>
            <a:r>
              <a:rPr lang="en-US" b="1" i="1" dirty="0" smtClean="0">
                <a:solidFill>
                  <a:srgbClr val="C00000"/>
                </a:solidFill>
              </a:rPr>
              <a:t>("h1Tag").</a:t>
            </a:r>
            <a:r>
              <a:rPr lang="en-US" b="1" i="1" dirty="0" err="1" smtClean="0">
                <a:solidFill>
                  <a:srgbClr val="002060"/>
                </a:solidFill>
              </a:rPr>
              <a:t>innerHTML</a:t>
            </a:r>
            <a:r>
              <a:rPr lang="en-US" b="1" i="1" dirty="0" smtClean="0">
                <a:solidFill>
                  <a:srgbClr val="002060"/>
                </a:solidFill>
              </a:rPr>
              <a:t>="Content changed using inline function call";</a:t>
            </a:r>
          </a:p>
          <a:p>
            <a:r>
              <a:rPr lang="en-US" b="1" i="1" dirty="0" smtClean="0">
                <a:solidFill>
                  <a:srgbClr val="002060"/>
                </a:solidFill>
              </a:rPr>
              <a:t>        }</a:t>
            </a:r>
            <a:endParaRPr lang="en-US" dirty="0" smtClean="0"/>
          </a:p>
          <a:p>
            <a:r>
              <a:rPr lang="en-US" dirty="0" smtClean="0"/>
              <a:t>    </a:t>
            </a:r>
            <a:r>
              <a:rPr lang="en-US" b="1" dirty="0" smtClean="0">
                <a:solidFill>
                  <a:srgbClr val="C00000"/>
                </a:solidFill>
              </a:rPr>
              <a:t>&lt;/script&gt;</a:t>
            </a:r>
          </a:p>
          <a:p>
            <a:r>
              <a:rPr lang="en-US" b="1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0256" y="141277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# symbol by itself represents the current page. 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Button with </a:t>
            </a:r>
            <a:r>
              <a:rPr lang="en-IN" dirty="0" err="1" smtClean="0"/>
              <a:t>AddEventListener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360" y="1124744"/>
            <a:ext cx="109452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="en"&gt;</a:t>
            </a:r>
          </a:p>
          <a:p>
            <a:r>
              <a:rPr lang="en-US" dirty="0" smtClean="0"/>
              <a:t>&lt;head&gt;  &lt;/head&gt; </a:t>
            </a:r>
          </a:p>
          <a:p>
            <a:r>
              <a:rPr lang="en-US" b="1" dirty="0" smtClean="0"/>
              <a:t>&lt;body&gt;</a:t>
            </a:r>
          </a:p>
          <a:p>
            <a:r>
              <a:rPr lang="en-US" dirty="0" smtClean="0"/>
              <a:t>    &lt;h1 </a:t>
            </a:r>
            <a:r>
              <a:rPr lang="en-US" b="1" dirty="0" smtClean="0">
                <a:solidFill>
                  <a:srgbClr val="C00000"/>
                </a:solidFill>
              </a:rPr>
              <a:t>id="h1Tag</a:t>
            </a:r>
            <a:r>
              <a:rPr lang="en-US" dirty="0" smtClean="0">
                <a:solidFill>
                  <a:srgbClr val="C00000"/>
                </a:solidFill>
              </a:rPr>
              <a:t>"&gt;</a:t>
            </a:r>
            <a:r>
              <a:rPr lang="en-US" i="1" dirty="0" smtClean="0"/>
              <a:t>Add Event Listener Program Sample</a:t>
            </a:r>
            <a:r>
              <a:rPr lang="en-US" dirty="0" smtClean="0"/>
              <a:t> &lt;/h1&gt;</a:t>
            </a:r>
          </a:p>
          <a:p>
            <a:r>
              <a:rPr lang="en-US" dirty="0" smtClean="0"/>
              <a:t>    &lt;form </a:t>
            </a:r>
            <a:r>
              <a:rPr lang="en-US" dirty="0" smtClean="0">
                <a:solidFill>
                  <a:srgbClr val="FF0000"/>
                </a:solidFill>
              </a:rPr>
              <a:t>action=</a:t>
            </a:r>
            <a:r>
              <a:rPr lang="en-US" b="1" dirty="0" smtClean="0">
                <a:solidFill>
                  <a:srgbClr val="FF0000"/>
                </a:solidFill>
              </a:rPr>
              <a:t>"#"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dirty="0" smtClean="0"/>
              <a:t>        </a:t>
            </a:r>
            <a:r>
              <a:rPr lang="en-US" b="1" dirty="0" smtClean="0">
                <a:solidFill>
                  <a:srgbClr val="0070C0"/>
                </a:solidFill>
              </a:rPr>
              <a:t>&lt;button id="</a:t>
            </a:r>
            <a:r>
              <a:rPr lang="en-US" b="1" dirty="0" err="1" smtClean="0">
                <a:solidFill>
                  <a:srgbClr val="0070C0"/>
                </a:solidFill>
              </a:rPr>
              <a:t>btn</a:t>
            </a:r>
            <a:r>
              <a:rPr lang="en-US" b="1" dirty="0" smtClean="0">
                <a:solidFill>
                  <a:srgbClr val="0070C0"/>
                </a:solidFill>
              </a:rPr>
              <a:t>"&gt;click here&lt;/button&gt;</a:t>
            </a:r>
          </a:p>
          <a:p>
            <a:r>
              <a:rPr lang="en-US" dirty="0" smtClean="0"/>
              <a:t>    &lt;/form&gt;</a:t>
            </a:r>
          </a:p>
          <a:p>
            <a:r>
              <a:rPr lang="en-US" dirty="0" smtClean="0"/>
              <a:t>   </a:t>
            </a:r>
            <a:r>
              <a:rPr lang="en-US" b="1" dirty="0" smtClean="0">
                <a:solidFill>
                  <a:srgbClr val="C00000"/>
                </a:solidFill>
              </a:rPr>
              <a:t> &lt;script type="text/</a:t>
            </a:r>
            <a:r>
              <a:rPr lang="en-US" b="1" dirty="0" err="1" smtClean="0">
                <a:solidFill>
                  <a:srgbClr val="C00000"/>
                </a:solidFill>
              </a:rPr>
              <a:t>javascript</a:t>
            </a:r>
            <a:r>
              <a:rPr lang="en-US" b="1" dirty="0" smtClean="0">
                <a:solidFill>
                  <a:srgbClr val="C00000"/>
                </a:solidFill>
              </a:rPr>
              <a:t>"&gt;</a:t>
            </a:r>
          </a:p>
          <a:p>
            <a:r>
              <a:rPr lang="en-US" dirty="0" smtClean="0"/>
              <a:t>       </a:t>
            </a:r>
            <a:r>
              <a:rPr lang="en-US" b="1" i="1" dirty="0" smtClean="0">
                <a:solidFill>
                  <a:srgbClr val="002060"/>
                </a:solidFill>
              </a:rPr>
              <a:t> function </a:t>
            </a:r>
            <a:r>
              <a:rPr lang="en-US" b="1" i="1" dirty="0" err="1" smtClean="0">
                <a:solidFill>
                  <a:srgbClr val="002060"/>
                </a:solidFill>
              </a:rPr>
              <a:t>changeVal</a:t>
            </a:r>
            <a:r>
              <a:rPr lang="en-US" b="1" i="1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b="1" i="1" dirty="0" smtClean="0">
                <a:solidFill>
                  <a:srgbClr val="002060"/>
                </a:solidFill>
              </a:rPr>
              <a:t>        {</a:t>
            </a:r>
          </a:p>
          <a:p>
            <a:r>
              <a:rPr lang="en-US" b="1" i="1" dirty="0" smtClean="0">
                <a:solidFill>
                  <a:srgbClr val="002060"/>
                </a:solidFill>
              </a:rPr>
              <a:t>            </a:t>
            </a:r>
            <a:r>
              <a:rPr lang="en-US" b="1" i="1" dirty="0" err="1" smtClean="0">
                <a:solidFill>
                  <a:srgbClr val="002060"/>
                </a:solidFill>
              </a:rPr>
              <a:t>document.getElementById</a:t>
            </a:r>
            <a:r>
              <a:rPr lang="en-US" b="1" i="1" dirty="0" smtClean="0">
                <a:solidFill>
                  <a:srgbClr val="C00000"/>
                </a:solidFill>
              </a:rPr>
              <a:t>("h1Tag").</a:t>
            </a:r>
            <a:r>
              <a:rPr lang="en-US" b="1" i="1" dirty="0" err="1" smtClean="0">
                <a:solidFill>
                  <a:srgbClr val="002060"/>
                </a:solidFill>
              </a:rPr>
              <a:t>innerHTML</a:t>
            </a:r>
            <a:r>
              <a:rPr lang="en-US" b="1" i="1" dirty="0" smtClean="0">
                <a:solidFill>
                  <a:srgbClr val="002060"/>
                </a:solidFill>
              </a:rPr>
              <a:t>="Content changed using </a:t>
            </a:r>
            <a:r>
              <a:rPr lang="en-US" b="1" i="1" dirty="0" err="1" smtClean="0">
                <a:solidFill>
                  <a:srgbClr val="002060"/>
                </a:solidFill>
              </a:rPr>
              <a:t>EventListener</a:t>
            </a:r>
            <a:r>
              <a:rPr lang="en-US" b="1" i="1" dirty="0" smtClean="0">
                <a:solidFill>
                  <a:srgbClr val="002060"/>
                </a:solidFill>
              </a:rPr>
              <a:t>";</a:t>
            </a:r>
          </a:p>
          <a:p>
            <a:r>
              <a:rPr lang="en-US" b="1" i="1" dirty="0" smtClean="0">
                <a:solidFill>
                  <a:srgbClr val="002060"/>
                </a:solidFill>
              </a:rPr>
              <a:t>        }</a:t>
            </a:r>
          </a:p>
          <a:p>
            <a:r>
              <a:rPr lang="en-US" dirty="0" smtClean="0"/>
              <a:t>        </a:t>
            </a:r>
            <a:r>
              <a:rPr lang="en-US" b="1" dirty="0" err="1" smtClean="0">
                <a:solidFill>
                  <a:srgbClr val="0070C0"/>
                </a:solidFill>
              </a:rPr>
              <a:t>document.getElementById</a:t>
            </a:r>
            <a:r>
              <a:rPr lang="en-US" b="1" dirty="0" smtClean="0">
                <a:solidFill>
                  <a:srgbClr val="0070C0"/>
                </a:solidFill>
              </a:rPr>
              <a:t>("</a:t>
            </a:r>
            <a:r>
              <a:rPr lang="en-US" b="1" dirty="0" err="1" smtClean="0">
                <a:solidFill>
                  <a:srgbClr val="0070C0"/>
                </a:solidFill>
              </a:rPr>
              <a:t>btn</a:t>
            </a:r>
            <a:r>
              <a:rPr lang="en-US" b="1" dirty="0" smtClean="0">
                <a:solidFill>
                  <a:srgbClr val="0070C0"/>
                </a:solidFill>
              </a:rPr>
              <a:t>").</a:t>
            </a:r>
            <a:r>
              <a:rPr lang="en-US" b="1" dirty="0" err="1" smtClean="0">
                <a:solidFill>
                  <a:srgbClr val="0070C0"/>
                </a:solidFill>
              </a:rPr>
              <a:t>addEventListener</a:t>
            </a:r>
            <a:r>
              <a:rPr lang="en-US" b="1" dirty="0" smtClean="0">
                <a:solidFill>
                  <a:srgbClr val="0070C0"/>
                </a:solidFill>
              </a:rPr>
              <a:t>("</a:t>
            </a:r>
            <a:r>
              <a:rPr lang="en-US" b="1" dirty="0" err="1" smtClean="0">
                <a:solidFill>
                  <a:srgbClr val="0070C0"/>
                </a:solidFill>
              </a:rPr>
              <a:t>click",changeVal</a:t>
            </a:r>
            <a:r>
              <a:rPr lang="en-US" b="1" dirty="0" smtClean="0">
                <a:solidFill>
                  <a:srgbClr val="0070C0"/>
                </a:solidFill>
              </a:rPr>
              <a:t>);  </a:t>
            </a:r>
            <a:r>
              <a:rPr lang="en-US" dirty="0" smtClean="0"/>
              <a:t>      </a:t>
            </a:r>
          </a:p>
          <a:p>
            <a:r>
              <a:rPr lang="en-US" dirty="0" smtClean="0"/>
              <a:t>    </a:t>
            </a:r>
            <a:r>
              <a:rPr lang="en-US" b="1" dirty="0" smtClean="0">
                <a:solidFill>
                  <a:srgbClr val="C00000"/>
                </a:solidFill>
              </a:rPr>
              <a:t>&lt;/script&gt;</a:t>
            </a:r>
          </a:p>
          <a:p>
            <a:r>
              <a:rPr lang="en-US" b="1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00256" y="141277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# symbol by itself represents the current page. 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72264" y="5517232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A function can be 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Called using Event Listener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of Previous Program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00" y="1412776"/>
            <a:ext cx="52578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V="1">
            <a:off x="983432" y="2996952"/>
            <a:ext cx="0" cy="100811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392" y="407707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button click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0016" y="3717032"/>
            <a:ext cx="51625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863752" y="537321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</a:t>
            </a:r>
          </a:p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 click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99856" y="5085184"/>
            <a:ext cx="1224136" cy="4320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76120" y="1484784"/>
            <a:ext cx="4185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This is a sample code to change the</a:t>
            </a:r>
          </a:p>
          <a:p>
            <a:r>
              <a:rPr lang="en-IN" dirty="0" smtClean="0"/>
              <a:t>Content of &lt;h1&gt; tag by clicking  button;</a:t>
            </a:r>
          </a:p>
          <a:p>
            <a:r>
              <a:rPr lang="en-IN" dirty="0" smtClean="0"/>
              <a:t>Using  </a:t>
            </a:r>
            <a:r>
              <a:rPr lang="en-IN" b="1" dirty="0" err="1" smtClean="0">
                <a:solidFill>
                  <a:srgbClr val="0070C0"/>
                </a:solidFill>
              </a:rPr>
              <a:t>AddEventListener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</a:t>
            </a:r>
            <a:r>
              <a:rPr lang="en-IN" smtClean="0"/>
              <a:t>element’s property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&lt;!DOCTYPE html&gt;</a:t>
            </a:r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&lt;h2&gt;What Can JavaScript Do?&lt;/h2&gt;</a:t>
            </a:r>
          </a:p>
          <a:p>
            <a:pPr>
              <a:buNone/>
            </a:pPr>
            <a:r>
              <a:rPr lang="en-US" dirty="0" smtClean="0"/>
              <a:t>&lt;p id="demo"&gt;JavaScript can change the style of an HTML element.&lt;/p&gt;</a:t>
            </a:r>
          </a:p>
          <a:p>
            <a:pPr>
              <a:buNone/>
            </a:pPr>
            <a:r>
              <a:rPr lang="en-US" dirty="0" smtClean="0"/>
              <a:t>&lt;button type="button" </a:t>
            </a:r>
            <a:r>
              <a:rPr lang="en-US" dirty="0" err="1" smtClean="0"/>
              <a:t>onclick</a:t>
            </a:r>
            <a:r>
              <a:rPr lang="en-US" dirty="0" smtClean="0"/>
              <a:t>="</a:t>
            </a:r>
            <a:r>
              <a:rPr lang="en-US" dirty="0" err="1" smtClean="0"/>
              <a:t>document.getElementById</a:t>
            </a:r>
            <a:r>
              <a:rPr lang="en-US" dirty="0" smtClean="0"/>
              <a:t>('demo').</a:t>
            </a:r>
            <a:r>
              <a:rPr lang="en-US" dirty="0" err="1" smtClean="0"/>
              <a:t>style.fontSize</a:t>
            </a:r>
            <a:r>
              <a:rPr lang="en-US" dirty="0" smtClean="0"/>
              <a:t>='35px'"&gt;Click Me!&lt;/button&gt;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181742"/>
            <a:ext cx="8712967" cy="542160"/>
          </a:xfrm>
        </p:spPr>
        <p:txBody>
          <a:bodyPr/>
          <a:lstStyle/>
          <a:p>
            <a:r>
              <a:rPr lang="en-IN" dirty="0" smtClean="0"/>
              <a:t>Check Odd/Even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6085011" cy="532923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/>
              <a:t>&lt;!DOCTYPE html&gt;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/>
              <a:t>&lt;html </a:t>
            </a:r>
            <a:r>
              <a:rPr lang="en-US" sz="1500" dirty="0" err="1" smtClean="0"/>
              <a:t>lang</a:t>
            </a:r>
            <a:r>
              <a:rPr lang="en-US" sz="1500" dirty="0" smtClean="0"/>
              <a:t>="en"&gt;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/>
              <a:t>&lt;head&gt;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/>
              <a:t>    &lt;meta </a:t>
            </a:r>
            <a:r>
              <a:rPr lang="en-US" sz="1500" dirty="0" err="1" smtClean="0"/>
              <a:t>charset</a:t>
            </a:r>
            <a:r>
              <a:rPr lang="en-US" sz="1500" dirty="0" smtClean="0"/>
              <a:t>="UTF-8"&gt;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/>
              <a:t>    &lt;meta name="viewport" content="width=device-width, initial-scale=1.0"&gt;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/>
              <a:t>    &lt;title&gt;Document&lt;/title&gt;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/>
              <a:t>&lt;script&gt;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/>
              <a:t>    </a:t>
            </a:r>
            <a:r>
              <a:rPr lang="en-US" sz="1500" b="1" dirty="0" smtClean="0">
                <a:solidFill>
                  <a:srgbClr val="002060"/>
                </a:solidFill>
              </a:rPr>
              <a:t>function </a:t>
            </a:r>
            <a:r>
              <a:rPr lang="en-US" sz="1500" b="1" dirty="0" err="1" smtClean="0">
                <a:solidFill>
                  <a:srgbClr val="002060"/>
                </a:solidFill>
              </a:rPr>
              <a:t>myfunction</a:t>
            </a:r>
            <a:r>
              <a:rPr lang="en-US" sz="1500" b="1" dirty="0" smtClean="0">
                <a:solidFill>
                  <a:srgbClr val="002060"/>
                </a:solidFill>
              </a:rPr>
              <a:t>()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    {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    </a:t>
            </a:r>
            <a:r>
              <a:rPr lang="en-US" sz="1500" b="1" dirty="0" err="1" smtClean="0">
                <a:solidFill>
                  <a:srgbClr val="002060"/>
                </a:solidFill>
              </a:rPr>
              <a:t>var</a:t>
            </a:r>
            <a:r>
              <a:rPr lang="en-US" sz="1500" b="1" dirty="0" smtClean="0">
                <a:solidFill>
                  <a:srgbClr val="002060"/>
                </a:solidFill>
              </a:rPr>
              <a:t> a = </a:t>
            </a:r>
            <a:r>
              <a:rPr lang="en-US" sz="1500" b="1" dirty="0" err="1" smtClean="0">
                <a:solidFill>
                  <a:srgbClr val="002060"/>
                </a:solidFill>
              </a:rPr>
              <a:t>parseInt</a:t>
            </a:r>
            <a:r>
              <a:rPr lang="en-US" sz="1500" b="1" dirty="0" smtClean="0">
                <a:solidFill>
                  <a:srgbClr val="002060"/>
                </a:solidFill>
              </a:rPr>
              <a:t>(</a:t>
            </a:r>
            <a:r>
              <a:rPr lang="en-US" sz="1500" b="1" dirty="0" err="1" smtClean="0">
                <a:solidFill>
                  <a:srgbClr val="002060"/>
                </a:solidFill>
              </a:rPr>
              <a:t>document.getElementById</a:t>
            </a:r>
            <a:r>
              <a:rPr lang="en-US" sz="1500" b="1" dirty="0" smtClean="0">
                <a:solidFill>
                  <a:srgbClr val="002060"/>
                </a:solidFill>
              </a:rPr>
              <a:t>("txt1").value);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    if (a%2==0)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    </a:t>
            </a:r>
            <a:r>
              <a:rPr lang="en-US" sz="1500" b="1" dirty="0" err="1" smtClean="0">
                <a:solidFill>
                  <a:srgbClr val="002060"/>
                </a:solidFill>
              </a:rPr>
              <a:t>document.getElementById</a:t>
            </a:r>
            <a:r>
              <a:rPr lang="en-US" sz="1500" b="1" dirty="0" smtClean="0">
                <a:solidFill>
                  <a:srgbClr val="002060"/>
                </a:solidFill>
              </a:rPr>
              <a:t>("txt2").value="Even";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    else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    </a:t>
            </a:r>
            <a:r>
              <a:rPr lang="en-US" sz="1500" b="1" dirty="0" err="1" smtClean="0">
                <a:solidFill>
                  <a:srgbClr val="002060"/>
                </a:solidFill>
              </a:rPr>
              <a:t>document.getElementById</a:t>
            </a:r>
            <a:r>
              <a:rPr lang="en-US" sz="1500" b="1" dirty="0" smtClean="0">
                <a:solidFill>
                  <a:srgbClr val="002060"/>
                </a:solidFill>
              </a:rPr>
              <a:t>("txt2").value="Odd";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    }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/>
              <a:t>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/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/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/>
              <a:t>    enter a value: &lt;input type="text" </a:t>
            </a:r>
            <a:r>
              <a:rPr lang="en-US" sz="15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id="txt1"&gt;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/>
              <a:t>    Result       : &lt;input type="text" id="txt2"&gt;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    &lt;input type="button" value=" click " </a:t>
            </a:r>
            <a:r>
              <a:rPr lang="en-US" sz="1500" b="1" dirty="0" err="1" smtClean="0">
                <a:solidFill>
                  <a:srgbClr val="002060"/>
                </a:solidFill>
              </a:rPr>
              <a:t>onclick</a:t>
            </a:r>
            <a:r>
              <a:rPr lang="en-US" sz="1500" b="1" dirty="0" smtClean="0">
                <a:solidFill>
                  <a:srgbClr val="002060"/>
                </a:solidFill>
              </a:rPr>
              <a:t>="</a:t>
            </a:r>
            <a:r>
              <a:rPr lang="en-US" sz="1500" b="1" dirty="0" err="1" smtClean="0">
                <a:solidFill>
                  <a:srgbClr val="002060"/>
                </a:solidFill>
              </a:rPr>
              <a:t>myfunction</a:t>
            </a:r>
            <a:r>
              <a:rPr lang="en-US" sz="1500" b="1" dirty="0" smtClean="0">
                <a:solidFill>
                  <a:srgbClr val="002060"/>
                </a:solidFill>
              </a:rPr>
              <a:t>();"&gt;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/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/>
              <a:t>&lt;/html&gt;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5162" y="2924944"/>
            <a:ext cx="6246804" cy="179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Retrieve values from forms  - 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344" y="1052736"/>
            <a:ext cx="1173730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&lt;!DOCTYPE html&gt;</a:t>
            </a:r>
          </a:p>
          <a:p>
            <a:r>
              <a:rPr lang="en-US" sz="2000" b="1" dirty="0" smtClean="0"/>
              <a:t>&lt;html </a:t>
            </a:r>
            <a:r>
              <a:rPr lang="en-US" sz="2000" b="1" dirty="0" err="1" smtClean="0"/>
              <a:t>lang</a:t>
            </a:r>
            <a:r>
              <a:rPr lang="en-US" sz="2000" b="1" dirty="0" smtClean="0"/>
              <a:t>="en"&gt;</a:t>
            </a:r>
          </a:p>
          <a:p>
            <a:r>
              <a:rPr lang="en-US" sz="2000" b="1" dirty="0" smtClean="0"/>
              <a:t>&lt;head&gt;   &lt;/head&gt;</a:t>
            </a:r>
          </a:p>
          <a:p>
            <a:r>
              <a:rPr lang="en-US" sz="2000" b="1" dirty="0" smtClean="0"/>
              <a:t>&lt;body&gt;</a:t>
            </a:r>
          </a:p>
          <a:p>
            <a:r>
              <a:rPr lang="en-US" sz="2000" b="1" dirty="0" smtClean="0"/>
              <a:t>    &lt;label for="</a:t>
            </a:r>
            <a:r>
              <a:rPr lang="en-US" sz="2000" b="1" dirty="0" err="1" smtClean="0"/>
              <a:t>txtName</a:t>
            </a:r>
            <a:r>
              <a:rPr lang="en-US" sz="2000" b="1" dirty="0" smtClean="0"/>
              <a:t>"&gt;Enter your Name &lt;/label&gt;</a:t>
            </a:r>
          </a:p>
          <a:p>
            <a:r>
              <a:rPr lang="en-US" sz="2000" b="1" dirty="0" smtClean="0"/>
              <a:t>    &lt;input type="text" id="</a:t>
            </a:r>
            <a:r>
              <a:rPr lang="en-US" sz="2000" b="1" dirty="0" err="1" smtClean="0"/>
              <a:t>txtName</a:t>
            </a:r>
            <a:r>
              <a:rPr lang="en-US" sz="2000" b="1" dirty="0" smtClean="0"/>
              <a:t>" value="enter Name"&gt;&lt;</a:t>
            </a:r>
            <a:r>
              <a:rPr lang="en-US" sz="2000" b="1" dirty="0" err="1" smtClean="0"/>
              <a:t>br</a:t>
            </a:r>
            <a:r>
              <a:rPr lang="en-US" sz="2000" b="1" dirty="0" smtClean="0"/>
              <a:t>&gt;&lt;</a:t>
            </a:r>
            <a:r>
              <a:rPr lang="en-US" sz="2000" b="1" dirty="0" err="1" smtClean="0"/>
              <a:t>br</a:t>
            </a:r>
            <a:r>
              <a:rPr lang="en-US" sz="2000" b="1" dirty="0" smtClean="0"/>
              <a:t>&gt;</a:t>
            </a:r>
          </a:p>
          <a:p>
            <a:r>
              <a:rPr lang="en-US" sz="2000" b="1" dirty="0" smtClean="0"/>
              <a:t>    &lt;label for="radio"&gt;Select Your Course &lt;/label&gt;</a:t>
            </a:r>
          </a:p>
          <a:p>
            <a:r>
              <a:rPr lang="en-US" sz="2000" b="1" dirty="0" smtClean="0"/>
              <a:t>    &lt;input type="radio" id="course1" name ="Course" value="</a:t>
            </a:r>
            <a:r>
              <a:rPr lang="en-US" sz="2000" b="1" dirty="0" err="1" smtClean="0"/>
              <a:t>B.Tech</a:t>
            </a:r>
            <a:r>
              <a:rPr lang="en-US" sz="2000" b="1" dirty="0" smtClean="0"/>
              <a:t>"&gt;</a:t>
            </a:r>
            <a:r>
              <a:rPr lang="en-US" sz="2000" b="1" dirty="0" err="1" smtClean="0"/>
              <a:t>B.Tech</a:t>
            </a:r>
            <a:r>
              <a:rPr lang="en-US" sz="2000" b="1" dirty="0" smtClean="0"/>
              <a:t>&lt;/input&gt;</a:t>
            </a:r>
          </a:p>
          <a:p>
            <a:r>
              <a:rPr lang="en-US" sz="2000" b="1" dirty="0" smtClean="0"/>
              <a:t>    &lt;input type="radio" id="course2" name ="Course" value="</a:t>
            </a:r>
            <a:r>
              <a:rPr lang="en-US" sz="2000" b="1" dirty="0" err="1" smtClean="0"/>
              <a:t>M.Tech</a:t>
            </a:r>
            <a:r>
              <a:rPr lang="en-US" sz="2000" b="1" dirty="0" smtClean="0"/>
              <a:t>"&gt;</a:t>
            </a:r>
            <a:r>
              <a:rPr lang="en-US" sz="2000" b="1" dirty="0" err="1" smtClean="0"/>
              <a:t>M.Tech</a:t>
            </a:r>
            <a:r>
              <a:rPr lang="en-US" sz="2000" b="1" dirty="0" smtClean="0"/>
              <a:t>&lt;/input&gt;</a:t>
            </a:r>
          </a:p>
          <a:p>
            <a:r>
              <a:rPr lang="en-US" sz="2000" b="1" dirty="0" smtClean="0"/>
              <a:t>    &lt;input type="radio" id="course3" name ="Course" value="MCA"&gt;MCA&lt;/input&gt;&lt;</a:t>
            </a:r>
            <a:r>
              <a:rPr lang="en-US" sz="2000" b="1" dirty="0" err="1" smtClean="0"/>
              <a:t>br</a:t>
            </a:r>
            <a:r>
              <a:rPr lang="en-US" sz="2000" b="1" dirty="0" smtClean="0"/>
              <a:t>&gt;&lt;</a:t>
            </a:r>
            <a:r>
              <a:rPr lang="en-US" sz="2000" b="1" dirty="0" err="1" smtClean="0"/>
              <a:t>br</a:t>
            </a:r>
            <a:r>
              <a:rPr lang="en-US" sz="2000" b="1" dirty="0" smtClean="0"/>
              <a:t>&gt;</a:t>
            </a:r>
          </a:p>
          <a:p>
            <a:r>
              <a:rPr lang="en-US" sz="2000" b="1" dirty="0" smtClean="0"/>
              <a:t>    &lt;label for="check"&gt;Your Next Goal&lt;/label&gt;</a:t>
            </a:r>
          </a:p>
          <a:p>
            <a:r>
              <a:rPr lang="en-US" sz="2000" b="1" dirty="0" smtClean="0"/>
              <a:t>   </a:t>
            </a:r>
            <a:r>
              <a:rPr lang="en-US" sz="1900" b="1" dirty="0" smtClean="0"/>
              <a:t> &lt;input type="checkbox" id="goal1" name ="Goal" value="Job"&gt;Placement&lt;/input&gt;</a:t>
            </a:r>
          </a:p>
          <a:p>
            <a:r>
              <a:rPr lang="en-US" sz="1900" b="1" dirty="0" smtClean="0"/>
              <a:t>    &lt;input type="checkbox" id="goal2" name ="Goal" value="Research"&gt;Research&lt;/input&gt;&lt;</a:t>
            </a:r>
            <a:r>
              <a:rPr lang="en-US" sz="1900" b="1" dirty="0" err="1" smtClean="0"/>
              <a:t>br</a:t>
            </a:r>
            <a:r>
              <a:rPr lang="en-US" sz="1900" b="1" dirty="0" smtClean="0"/>
              <a:t>&gt;&lt;</a:t>
            </a:r>
            <a:r>
              <a:rPr lang="en-US" sz="1900" b="1" dirty="0" err="1" smtClean="0"/>
              <a:t>br</a:t>
            </a:r>
            <a:r>
              <a:rPr lang="en-US" sz="1900" b="1" dirty="0" smtClean="0"/>
              <a:t>&gt;</a:t>
            </a:r>
          </a:p>
          <a:p>
            <a:r>
              <a:rPr lang="en-US" sz="2000" b="1" dirty="0" smtClean="0"/>
              <a:t>    &lt;label for="</a:t>
            </a:r>
            <a:r>
              <a:rPr lang="en-US" sz="2000" b="1" dirty="0" err="1" smtClean="0"/>
              <a:t>txarea</a:t>
            </a:r>
            <a:r>
              <a:rPr lang="en-US" sz="2000" b="1" dirty="0" smtClean="0"/>
              <a:t>"&gt;List of Names &lt;/label&gt;</a:t>
            </a:r>
          </a:p>
          <a:p>
            <a:r>
              <a:rPr lang="en-US" sz="2000" b="1" dirty="0" smtClean="0"/>
              <a:t>    &lt;</a:t>
            </a:r>
            <a:r>
              <a:rPr lang="en-US" sz="2000" b="1" dirty="0" err="1" smtClean="0"/>
              <a:t>textarea</a:t>
            </a:r>
            <a:r>
              <a:rPr lang="en-US" sz="2000" b="1" dirty="0" smtClean="0"/>
              <a:t> id="</a:t>
            </a:r>
            <a:r>
              <a:rPr lang="en-US" sz="2000" b="1" dirty="0" err="1" smtClean="0"/>
              <a:t>txarea</a:t>
            </a:r>
            <a:r>
              <a:rPr lang="en-US" sz="2000" b="1" dirty="0" smtClean="0"/>
              <a:t>"&gt;&lt;/</a:t>
            </a:r>
            <a:r>
              <a:rPr lang="en-US" sz="2000" b="1" dirty="0" err="1" smtClean="0"/>
              <a:t>textarea</a:t>
            </a:r>
            <a:r>
              <a:rPr lang="en-US" sz="2000" b="1" dirty="0" smtClean="0"/>
              <a:t>&gt;</a:t>
            </a:r>
          </a:p>
          <a:p>
            <a:r>
              <a:rPr lang="en-US" sz="2000" b="1" dirty="0" smtClean="0"/>
              <a:t>    &lt;button id="btn4"&gt; Add Name to List &lt;/button&gt;   </a:t>
            </a:r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Retrieve values from forms  - 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80" y="980728"/>
            <a:ext cx="11760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&lt;script&gt;</a:t>
            </a:r>
          </a:p>
          <a:p>
            <a:r>
              <a:rPr lang="en-US" b="1" dirty="0" smtClean="0"/>
              <a:t>    </a:t>
            </a:r>
            <a:r>
              <a:rPr lang="en-US" b="1" dirty="0" err="1" smtClean="0"/>
              <a:t>var</a:t>
            </a:r>
            <a:r>
              <a:rPr lang="en-US" b="1" dirty="0" smtClean="0"/>
              <a:t> txt=</a:t>
            </a:r>
            <a:r>
              <a:rPr lang="en-US" b="1" dirty="0" err="1" smtClean="0"/>
              <a:t>document.getElementById</a:t>
            </a:r>
            <a:r>
              <a:rPr lang="en-US" b="1" dirty="0" smtClean="0"/>
              <a:t>("</a:t>
            </a:r>
            <a:r>
              <a:rPr lang="en-US" b="1" dirty="0" err="1" smtClean="0"/>
              <a:t>txtName</a:t>
            </a:r>
            <a:r>
              <a:rPr lang="en-US" b="1" dirty="0" smtClean="0"/>
              <a:t>");</a:t>
            </a:r>
          </a:p>
          <a:p>
            <a:r>
              <a:rPr lang="en-US" b="1" dirty="0" smtClean="0"/>
              <a:t>   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 smtClean="0"/>
              <a:t>txarea</a:t>
            </a:r>
            <a:r>
              <a:rPr lang="en-US" b="1" dirty="0" smtClean="0"/>
              <a:t>=</a:t>
            </a:r>
            <a:r>
              <a:rPr lang="en-US" b="1" dirty="0" err="1" smtClean="0"/>
              <a:t>document.getElementById</a:t>
            </a:r>
            <a:r>
              <a:rPr lang="en-US" b="1" dirty="0" smtClean="0"/>
              <a:t>("</a:t>
            </a:r>
            <a:r>
              <a:rPr lang="en-US" b="1" dirty="0" err="1" smtClean="0"/>
              <a:t>txarea</a:t>
            </a:r>
            <a:r>
              <a:rPr lang="en-US" b="1" dirty="0" smtClean="0"/>
              <a:t>");</a:t>
            </a:r>
          </a:p>
          <a:p>
            <a:r>
              <a:rPr lang="en-US" b="1" dirty="0" smtClean="0"/>
              <a:t>   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 smtClean="0"/>
              <a:t>rdbutton</a:t>
            </a:r>
            <a:r>
              <a:rPr lang="en-US" b="1" dirty="0" smtClean="0"/>
              <a:t>= </a:t>
            </a:r>
            <a:r>
              <a:rPr lang="en-US" b="1" dirty="0" err="1" smtClean="0"/>
              <a:t>document.getElementsByName</a:t>
            </a:r>
            <a:r>
              <a:rPr lang="en-US" b="1" dirty="0" smtClean="0"/>
              <a:t>("Course");</a:t>
            </a:r>
          </a:p>
          <a:p>
            <a:r>
              <a:rPr lang="en-US" b="1" dirty="0" smtClean="0"/>
              <a:t>   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 smtClean="0"/>
              <a:t>chkGoal</a:t>
            </a:r>
            <a:r>
              <a:rPr lang="en-US" b="1" dirty="0" smtClean="0"/>
              <a:t>= </a:t>
            </a:r>
            <a:r>
              <a:rPr lang="en-US" b="1" dirty="0" err="1" smtClean="0"/>
              <a:t>document.getElementsByName</a:t>
            </a:r>
            <a:r>
              <a:rPr lang="en-US" b="1" dirty="0" smtClean="0"/>
              <a:t>("Goal");</a:t>
            </a:r>
          </a:p>
          <a:p>
            <a:r>
              <a:rPr lang="en-US" b="1" dirty="0" smtClean="0"/>
              <a:t> </a:t>
            </a:r>
            <a:r>
              <a:rPr lang="en-US" b="1" dirty="0" smtClean="0">
                <a:solidFill>
                  <a:srgbClr val="0070C0"/>
                </a:solidFill>
              </a:rPr>
              <a:t>function </a:t>
            </a:r>
            <a:r>
              <a:rPr lang="en-US" b="1" dirty="0" err="1" smtClean="0">
                <a:solidFill>
                  <a:srgbClr val="0070C0"/>
                </a:solidFill>
              </a:rPr>
              <a:t>addNames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b="1" dirty="0" smtClean="0"/>
              <a:t>    { </a:t>
            </a:r>
          </a:p>
          <a:p>
            <a:r>
              <a:rPr lang="en-US" b="1" dirty="0" smtClean="0"/>
              <a:t>    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 smtClean="0"/>
              <a:t>radioVal,chkVal</a:t>
            </a:r>
            <a:r>
              <a:rPr lang="en-US" b="1" dirty="0" smtClean="0"/>
              <a:t>='';</a:t>
            </a:r>
          </a:p>
          <a:p>
            <a:r>
              <a:rPr lang="en-US" b="1" dirty="0" smtClean="0"/>
              <a:t>      for(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rdbutton.length;i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          if(</a:t>
            </a:r>
            <a:r>
              <a:rPr lang="en-US" b="1" dirty="0" err="1" smtClean="0"/>
              <a:t>rdbutton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].checked)</a:t>
            </a:r>
          </a:p>
          <a:p>
            <a:r>
              <a:rPr lang="en-US" b="1" dirty="0" smtClean="0"/>
              <a:t>               </a:t>
            </a:r>
            <a:r>
              <a:rPr lang="en-US" b="1" dirty="0" err="1" smtClean="0"/>
              <a:t>radioVal</a:t>
            </a:r>
            <a:r>
              <a:rPr lang="en-US" b="1" dirty="0" smtClean="0"/>
              <a:t>=</a:t>
            </a:r>
            <a:r>
              <a:rPr lang="en-US" b="1" dirty="0" err="1" smtClean="0"/>
              <a:t>rdbutton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].value;</a:t>
            </a:r>
          </a:p>
          <a:p>
            <a:r>
              <a:rPr lang="en-US" b="1" dirty="0" smtClean="0"/>
              <a:t>      for(</a:t>
            </a:r>
            <a:r>
              <a:rPr lang="en-US" b="1" dirty="0" err="1" smtClean="0"/>
              <a:t>i</a:t>
            </a:r>
            <a:r>
              <a:rPr lang="en-US" b="1" dirty="0" smtClean="0"/>
              <a:t>=0;i&lt;</a:t>
            </a:r>
            <a:r>
              <a:rPr lang="en-US" b="1" dirty="0" err="1" smtClean="0"/>
              <a:t>chkGoal.length;i</a:t>
            </a:r>
            <a:r>
              <a:rPr lang="en-US" b="1" dirty="0" smtClean="0"/>
              <a:t>++)</a:t>
            </a:r>
          </a:p>
          <a:p>
            <a:r>
              <a:rPr lang="en-US" b="1" dirty="0" smtClean="0"/>
              <a:t>          if(</a:t>
            </a:r>
            <a:r>
              <a:rPr lang="en-US" b="1" dirty="0" err="1" smtClean="0"/>
              <a:t>chkGoal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].checked)</a:t>
            </a:r>
          </a:p>
          <a:p>
            <a:r>
              <a:rPr lang="en-US" b="1" dirty="0" smtClean="0"/>
              <a:t>              </a:t>
            </a:r>
            <a:r>
              <a:rPr lang="en-US" b="1" dirty="0" err="1" smtClean="0"/>
              <a:t>chkVal</a:t>
            </a:r>
            <a:r>
              <a:rPr lang="en-US" b="1" dirty="0" smtClean="0"/>
              <a:t>=</a:t>
            </a:r>
            <a:r>
              <a:rPr lang="en-US" b="1" dirty="0" err="1" smtClean="0"/>
              <a:t>chkVal</a:t>
            </a:r>
            <a:r>
              <a:rPr lang="en-US" b="1" dirty="0" smtClean="0"/>
              <a:t> + ',' + </a:t>
            </a:r>
            <a:r>
              <a:rPr lang="en-US" b="1" dirty="0" err="1" smtClean="0"/>
              <a:t>chkGoal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].value;</a:t>
            </a:r>
          </a:p>
          <a:p>
            <a:r>
              <a:rPr lang="en-US" b="1" dirty="0" smtClean="0"/>
              <a:t> </a:t>
            </a:r>
            <a:r>
              <a:rPr lang="en-US" sz="1600" b="1" dirty="0" smtClean="0">
                <a:solidFill>
                  <a:srgbClr val="0070C0"/>
                </a:solidFill>
              </a:rPr>
              <a:t>   </a:t>
            </a:r>
            <a:r>
              <a:rPr lang="en-US" sz="1600" b="1" dirty="0" err="1" smtClean="0">
                <a:solidFill>
                  <a:srgbClr val="0070C0"/>
                </a:solidFill>
              </a:rPr>
              <a:t>txarea.textContent</a:t>
            </a:r>
            <a:r>
              <a:rPr lang="en-US" sz="1600" b="1" dirty="0" smtClean="0">
                <a:solidFill>
                  <a:srgbClr val="0070C0"/>
                </a:solidFill>
              </a:rPr>
              <a:t>=</a:t>
            </a:r>
            <a:r>
              <a:rPr lang="en-US" sz="1600" b="1" dirty="0" err="1" smtClean="0">
                <a:solidFill>
                  <a:srgbClr val="0070C0"/>
                </a:solidFill>
              </a:rPr>
              <a:t>txarea.textContent</a:t>
            </a:r>
            <a:r>
              <a:rPr lang="en-US" sz="1600" b="1" dirty="0" smtClean="0">
                <a:solidFill>
                  <a:srgbClr val="0070C0"/>
                </a:solidFill>
              </a:rPr>
              <a:t> + '\n'+ </a:t>
            </a:r>
            <a:r>
              <a:rPr lang="en-US" sz="1600" b="1" dirty="0" err="1" smtClean="0">
                <a:solidFill>
                  <a:srgbClr val="0070C0"/>
                </a:solidFill>
              </a:rPr>
              <a:t>txt.value</a:t>
            </a:r>
            <a:r>
              <a:rPr lang="en-US" sz="1600" b="1" dirty="0" smtClean="0">
                <a:solidFill>
                  <a:srgbClr val="0070C0"/>
                </a:solidFill>
              </a:rPr>
              <a:t> + '\n doing ' + 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                                                                                                    </a:t>
            </a:r>
            <a:r>
              <a:rPr lang="en-US" sz="1600" b="1" dirty="0" err="1" smtClean="0">
                <a:solidFill>
                  <a:srgbClr val="0070C0"/>
                </a:solidFill>
              </a:rPr>
              <a:t>radioVal</a:t>
            </a:r>
            <a:r>
              <a:rPr lang="en-US" sz="1600" b="1" dirty="0" smtClean="0">
                <a:solidFill>
                  <a:srgbClr val="0070C0"/>
                </a:solidFill>
              </a:rPr>
              <a:t> + ' at SASTRA would like to do \n'+ </a:t>
            </a:r>
            <a:r>
              <a:rPr lang="en-US" sz="1600" b="1" dirty="0" err="1" smtClean="0">
                <a:solidFill>
                  <a:srgbClr val="0070C0"/>
                </a:solidFill>
              </a:rPr>
              <a:t>chkVal</a:t>
            </a:r>
            <a:r>
              <a:rPr lang="en-US" sz="1600" b="1" dirty="0" smtClean="0">
                <a:solidFill>
                  <a:srgbClr val="0070C0"/>
                </a:solidFill>
              </a:rPr>
              <a:t>; </a:t>
            </a:r>
          </a:p>
          <a:p>
            <a:r>
              <a:rPr lang="en-US" sz="1600" b="1" dirty="0" smtClean="0">
                <a:solidFill>
                  <a:srgbClr val="0070C0"/>
                </a:solidFill>
              </a:rPr>
              <a:t> 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  }</a:t>
            </a:r>
          </a:p>
          <a:p>
            <a:r>
              <a:rPr lang="en-US" b="1" dirty="0" smtClean="0"/>
              <a:t>    </a:t>
            </a:r>
            <a:r>
              <a:rPr lang="en-US" b="1" dirty="0" err="1" smtClean="0"/>
              <a:t>document.getElementById</a:t>
            </a:r>
            <a:r>
              <a:rPr lang="en-US" b="1" dirty="0" smtClean="0"/>
              <a:t>("btn4").</a:t>
            </a:r>
            <a:r>
              <a:rPr lang="en-US" b="1" dirty="0" err="1" smtClean="0"/>
              <a:t>addEventListener</a:t>
            </a:r>
            <a:r>
              <a:rPr lang="en-US" b="1" dirty="0" smtClean="0"/>
              <a:t>("</a:t>
            </a:r>
            <a:r>
              <a:rPr lang="en-US" b="1" dirty="0" err="1" smtClean="0"/>
              <a:t>click",addNames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 </a:t>
            </a:r>
            <a:r>
              <a:rPr lang="en-US" b="1" dirty="0" smtClean="0">
                <a:solidFill>
                  <a:srgbClr val="FF0000"/>
                </a:solidFill>
              </a:rPr>
              <a:t>   &lt;/script&gt;</a:t>
            </a:r>
          </a:p>
          <a:p>
            <a:r>
              <a:rPr lang="en-US" b="1" dirty="0" smtClean="0"/>
              <a:t>&lt;/body&gt; &lt;/html&gt;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Text in an Alert Dialog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8023795" cy="421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9896" y="4941168"/>
            <a:ext cx="65436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Retrieve values from forms  - JS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416" y="980728"/>
            <a:ext cx="8424936" cy="525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arrval</a:t>
            </a:r>
            <a:r>
              <a:rPr lang="en-US" dirty="0" smtClean="0"/>
              <a:t>=[10,20,30];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arrval.length</a:t>
            </a:r>
            <a:r>
              <a:rPr lang="en-US" b="1" dirty="0" smtClean="0">
                <a:solidFill>
                  <a:srgbClr val="FF0000"/>
                </a:solidFill>
              </a:rPr>
              <a:t>; 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 3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Array pop():   </a:t>
            </a:r>
            <a:r>
              <a:rPr lang="en-US" dirty="0" smtClean="0"/>
              <a:t>to remove values into array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Array push() </a:t>
            </a:r>
            <a:r>
              <a:rPr lang="en-US" dirty="0" smtClean="0"/>
              <a:t>: to push values into array</a:t>
            </a:r>
          </a:p>
          <a:p>
            <a:r>
              <a:rPr lang="en-US" b="1" dirty="0" smtClean="0"/>
              <a:t>Arrays are data structures consisting of related data items. JavaScript arrays are </a:t>
            </a:r>
            <a:r>
              <a:rPr lang="en-US" b="1" dirty="0" smtClean="0">
                <a:solidFill>
                  <a:srgbClr val="FF0000"/>
                </a:solidFill>
              </a:rPr>
              <a:t>“dynamic”  </a:t>
            </a:r>
            <a:r>
              <a:rPr lang="en-US" b="1" dirty="0" smtClean="0"/>
              <a:t>entities in that they can change size after they’re created </a:t>
            </a:r>
            <a:br>
              <a:rPr lang="en-US" b="1" dirty="0" smtClean="0"/>
            </a:br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948690"/>
            <a:ext cx="76081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arrayInsertion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  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('pg1');</a:t>
            </a:r>
          </a:p>
          <a:p>
            <a:r>
              <a:rPr lang="en-US" dirty="0" smtClean="0"/>
              <a:t>    </a:t>
            </a:r>
            <a:r>
              <a:rPr lang="en-US" dirty="0" err="1" smtClean="0"/>
              <a:t>para.textContent</a:t>
            </a:r>
            <a:r>
              <a:rPr lang="en-US" dirty="0" smtClean="0"/>
              <a:t>=''</a:t>
            </a:r>
          </a:p>
          <a:p>
            <a:r>
              <a:rPr lang="en-US" dirty="0" smtClean="0"/>
              <a:t>    </a:t>
            </a:r>
            <a:r>
              <a:rPr lang="en-US" dirty="0" err="1" smtClean="0"/>
              <a:t>var</a:t>
            </a:r>
            <a:r>
              <a:rPr lang="en-US" dirty="0" smtClean="0"/>
              <a:t> str1=</a:t>
            </a:r>
            <a:r>
              <a:rPr lang="en-US" dirty="0" err="1" smtClean="0"/>
              <a:t>window.prompt</a:t>
            </a:r>
            <a:r>
              <a:rPr lang="en-US" dirty="0" smtClean="0"/>
              <a:t>('enter a value to be added in the array');</a:t>
            </a:r>
          </a:p>
          <a:p>
            <a:r>
              <a:rPr lang="en-US" dirty="0" smtClean="0"/>
              <a:t>   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arrval.push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(str1);</a:t>
            </a:r>
          </a:p>
          <a:p>
            <a:r>
              <a:rPr lang="en-US" dirty="0" smtClean="0"/>
              <a:t>    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arrval.length;i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para.textContent</a:t>
            </a:r>
            <a:r>
              <a:rPr lang="en-US" dirty="0" smtClean="0"/>
              <a:t>=</a:t>
            </a:r>
            <a:r>
              <a:rPr lang="en-US" dirty="0" err="1" smtClean="0"/>
              <a:t>para.textContent</a:t>
            </a:r>
            <a:r>
              <a:rPr lang="en-US" dirty="0" smtClean="0"/>
              <a:t> + ' ' + </a:t>
            </a:r>
            <a:r>
              <a:rPr lang="en-US" dirty="0" err="1" smtClean="0"/>
              <a:t>arrval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344" y="3356992"/>
            <a:ext cx="8856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arraySearch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   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= </a:t>
            </a:r>
            <a:r>
              <a:rPr lang="en-US" dirty="0" err="1" smtClean="0"/>
              <a:t>document.getElementById</a:t>
            </a:r>
            <a:r>
              <a:rPr lang="en-US" dirty="0" smtClean="0"/>
              <a:t>('pg1');</a:t>
            </a:r>
          </a:p>
          <a:p>
            <a:r>
              <a:rPr lang="en-US" dirty="0" smtClean="0"/>
              <a:t>    </a:t>
            </a:r>
            <a:r>
              <a:rPr lang="en-US" dirty="0" err="1" smtClean="0"/>
              <a:t>searchVal</a:t>
            </a:r>
            <a:r>
              <a:rPr lang="en-US" dirty="0" smtClean="0"/>
              <a:t>=</a:t>
            </a:r>
            <a:r>
              <a:rPr lang="en-US" dirty="0" err="1" smtClean="0"/>
              <a:t>parseInt</a:t>
            </a:r>
            <a:r>
              <a:rPr lang="en-US" dirty="0" smtClean="0"/>
              <a:t>(</a:t>
            </a:r>
            <a:r>
              <a:rPr lang="en-US" dirty="0" err="1" smtClean="0"/>
              <a:t>window.prompt</a:t>
            </a:r>
            <a:r>
              <a:rPr lang="en-US" dirty="0" smtClean="0"/>
              <a:t>('enter a value to be searched'));</a:t>
            </a:r>
          </a:p>
          <a:p>
            <a:r>
              <a:rPr lang="en-US" dirty="0" smtClean="0"/>
              <a:t>    for(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arrval.length;i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    {   </a:t>
            </a:r>
          </a:p>
          <a:p>
            <a:r>
              <a:rPr lang="en-US" dirty="0" smtClean="0"/>
              <a:t>        if(</a:t>
            </a:r>
            <a:r>
              <a:rPr lang="en-US" dirty="0" err="1" smtClean="0"/>
              <a:t>arrval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]==</a:t>
            </a:r>
            <a:r>
              <a:rPr lang="en-US" dirty="0" err="1" smtClean="0"/>
              <a:t>searchVal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            { </a:t>
            </a:r>
            <a:r>
              <a:rPr lang="en-US" dirty="0" err="1" smtClean="0"/>
              <a:t>para.textContent</a:t>
            </a:r>
            <a:r>
              <a:rPr lang="en-US" dirty="0" smtClean="0"/>
              <a:t>='the element </a:t>
            </a:r>
            <a:r>
              <a:rPr lang="en-US" dirty="0" err="1" smtClean="0"/>
              <a:t>found';break</a:t>
            </a:r>
            <a:r>
              <a:rPr lang="en-US" dirty="0" smtClean="0"/>
              <a:t>;}</a:t>
            </a:r>
          </a:p>
          <a:p>
            <a:r>
              <a:rPr lang="en-US" dirty="0" smtClean="0"/>
              <a:t>        else</a:t>
            </a:r>
          </a:p>
          <a:p>
            <a:r>
              <a:rPr lang="en-US" dirty="0" smtClean="0"/>
              <a:t>            </a:t>
            </a:r>
            <a:r>
              <a:rPr lang="en-US" dirty="0" err="1" smtClean="0"/>
              <a:t>para.textContent</a:t>
            </a:r>
            <a:r>
              <a:rPr lang="en-US" dirty="0" smtClean="0"/>
              <a:t>='the element not found';</a:t>
            </a:r>
          </a:p>
          <a:p>
            <a:r>
              <a:rPr lang="en-US" dirty="0" smtClean="0"/>
              <a:t>   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It’s also possible to reserve a space in an array for a value to be specified later by using a comma as a </a:t>
            </a:r>
            <a:r>
              <a:rPr lang="en-US" b="1" dirty="0" smtClean="0"/>
              <a:t>place holder </a:t>
            </a:r>
            <a:r>
              <a:rPr lang="en-US" dirty="0" smtClean="0"/>
              <a:t>in the </a:t>
            </a:r>
            <a:r>
              <a:rPr lang="en-US" dirty="0" err="1" smtClean="0"/>
              <a:t>initializer</a:t>
            </a:r>
            <a:r>
              <a:rPr lang="en-US" dirty="0" smtClean="0"/>
              <a:t> list. </a:t>
            </a:r>
          </a:p>
          <a:p>
            <a:pPr lvl="1"/>
            <a:r>
              <a:rPr lang="pt-BR" b="1" dirty="0" smtClean="0"/>
              <a:t>var </a:t>
            </a:r>
            <a:r>
              <a:rPr lang="pt-BR" dirty="0" smtClean="0"/>
              <a:t>n = [ </a:t>
            </a:r>
            <a:r>
              <a:rPr lang="pt-BR" b="1" dirty="0" smtClean="0"/>
              <a:t>10</a:t>
            </a:r>
            <a:r>
              <a:rPr lang="pt-BR" dirty="0" smtClean="0"/>
              <a:t>, </a:t>
            </a:r>
            <a:r>
              <a:rPr lang="pt-BR" b="1" dirty="0" smtClean="0"/>
              <a:t>20</a:t>
            </a:r>
            <a:r>
              <a:rPr lang="pt-BR" dirty="0" smtClean="0">
                <a:solidFill>
                  <a:srgbClr val="FF0000"/>
                </a:solidFill>
              </a:rPr>
              <a:t>, , </a:t>
            </a:r>
            <a:r>
              <a:rPr lang="pt-BR" b="1" dirty="0" smtClean="0"/>
              <a:t>40</a:t>
            </a:r>
            <a:r>
              <a:rPr lang="pt-BR" dirty="0" smtClean="0"/>
              <a:t>, </a:t>
            </a:r>
            <a:r>
              <a:rPr lang="pt-BR" b="1" dirty="0" smtClean="0"/>
              <a:t>50 </a:t>
            </a:r>
            <a:r>
              <a:rPr lang="pt-BR" dirty="0" smtClean="0"/>
              <a:t>]; </a:t>
            </a:r>
            <a:br>
              <a:rPr lang="pt-BR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408" y="3284984"/>
            <a:ext cx="4110385" cy="257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744072" y="3429000"/>
            <a:ext cx="4515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JS code to get values using Arrays</a:t>
            </a:r>
          </a:p>
          <a:p>
            <a:r>
              <a:rPr lang="en-I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Sorting an Array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Math </a:t>
            </a:r>
            <a:r>
              <a:rPr lang="en-US" dirty="0" smtClean="0"/>
              <a:t>object’s methods enable you to conveniently perform many common mathematical calculations </a:t>
            </a:r>
            <a:br>
              <a:rPr lang="en-US" dirty="0" smtClean="0"/>
            </a:br>
            <a:r>
              <a:rPr lang="en-US" dirty="0" smtClean="0"/>
              <a:t>				</a:t>
            </a:r>
            <a:r>
              <a:rPr lang="en-US" b="1" dirty="0" err="1" smtClean="0">
                <a:solidFill>
                  <a:srgbClr val="C00000"/>
                </a:solidFill>
              </a:rPr>
              <a:t>var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result = </a:t>
            </a:r>
            <a:r>
              <a:rPr lang="en-US" dirty="0" err="1" smtClean="0">
                <a:solidFill>
                  <a:srgbClr val="C00000"/>
                </a:solidFill>
              </a:rPr>
              <a:t>Math.sqrt</a:t>
            </a:r>
            <a:r>
              <a:rPr lang="en-US" dirty="0" smtClean="0">
                <a:solidFill>
                  <a:srgbClr val="C00000"/>
                </a:solidFill>
              </a:rPr>
              <a:t>( </a:t>
            </a:r>
            <a:r>
              <a:rPr lang="en-US" b="1" dirty="0" smtClean="0">
                <a:solidFill>
                  <a:srgbClr val="C00000"/>
                </a:solidFill>
              </a:rPr>
              <a:t>900 </a:t>
            </a:r>
            <a:r>
              <a:rPr lang="en-US" dirty="0" smtClean="0">
                <a:solidFill>
                  <a:srgbClr val="C00000"/>
                </a:solidFill>
              </a:rPr>
              <a:t>);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48681"/>
          <a:stretch>
            <a:fillRect/>
          </a:stretch>
        </p:blipFill>
        <p:spPr bwMode="auto">
          <a:xfrm>
            <a:off x="263352" y="2348880"/>
            <a:ext cx="583264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50737"/>
          <a:stretch>
            <a:fillRect/>
          </a:stretch>
        </p:blipFill>
        <p:spPr bwMode="auto">
          <a:xfrm>
            <a:off x="6168008" y="2420888"/>
            <a:ext cx="5832648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sng" dirty="0"/>
              <a:t>String Methods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b="1" u="sng" dirty="0" smtClean="0"/>
              <a:t>Method </a:t>
            </a:r>
            <a:r>
              <a:rPr lang="en-US" sz="2400" b="1" u="sng" dirty="0"/>
              <a:t>		Description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charAt</a:t>
            </a:r>
            <a:r>
              <a:rPr lang="en-US" sz="2400" dirty="0"/>
              <a:t>() 		Returns the character at the specified index (position)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charCodeAt</a:t>
            </a:r>
            <a:r>
              <a:rPr lang="en-US" sz="2400" dirty="0"/>
              <a:t>() 	Returns the Unicode of the character at the specified </a:t>
            </a:r>
            <a:r>
              <a:rPr lang="en-US" sz="2400" dirty="0" smtClean="0"/>
              <a:t>					index</a:t>
            </a:r>
            <a:endParaRPr lang="en-US" sz="2400" dirty="0"/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concat</a:t>
            </a:r>
            <a:r>
              <a:rPr lang="en-US" sz="2400" dirty="0"/>
              <a:t>() 		Joins two or more strings, and returns a new joined strings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endsWith</a:t>
            </a:r>
            <a:r>
              <a:rPr lang="en-US" sz="2400" dirty="0"/>
              <a:t>() 	</a:t>
            </a:r>
            <a:r>
              <a:rPr lang="en-US" sz="2400" dirty="0" smtClean="0"/>
              <a:t>	Checks </a:t>
            </a:r>
            <a:r>
              <a:rPr lang="en-US" sz="2400" dirty="0"/>
              <a:t>whether a string ends with specified </a:t>
            </a:r>
            <a:r>
              <a:rPr lang="en-US" sz="2400" dirty="0" smtClean="0"/>
              <a:t>						string/characters</a:t>
            </a:r>
            <a:endParaRPr lang="en-US" sz="2400" dirty="0"/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fromCharCode</a:t>
            </a:r>
            <a:r>
              <a:rPr lang="en-US" sz="2400" dirty="0"/>
              <a:t>() 	Converts Unicode values to characters</a:t>
            </a:r>
          </a:p>
          <a:p>
            <a:pPr marL="21722" indent="0">
              <a:buNone/>
            </a:pPr>
            <a:r>
              <a:rPr lang="en-US" sz="2400" dirty="0" smtClean="0"/>
              <a:t>	includes</a:t>
            </a:r>
            <a:r>
              <a:rPr lang="en-US" sz="2400" dirty="0"/>
              <a:t>() 	</a:t>
            </a:r>
            <a:r>
              <a:rPr lang="en-US" sz="2400" dirty="0" smtClean="0"/>
              <a:t>	Checks </a:t>
            </a:r>
            <a:r>
              <a:rPr lang="en-US" sz="2400" dirty="0"/>
              <a:t>whether a string contains the specified </a:t>
            </a:r>
            <a:r>
              <a:rPr lang="en-US" sz="2400" dirty="0" smtClean="0"/>
              <a:t>						string/characters</a:t>
            </a:r>
            <a:endParaRPr lang="en-US" sz="2400" dirty="0"/>
          </a:p>
          <a:p>
            <a:pPr marL="21722" indent="0">
              <a:buNone/>
            </a:pPr>
            <a:r>
              <a:rPr lang="en-US" sz="2400" dirty="0" smtClean="0"/>
              <a:t>	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2405333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Object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sz="2400" b="1" dirty="0"/>
              <a:t>	</a:t>
            </a:r>
            <a:r>
              <a:rPr lang="en-US" sz="2400" b="1" u="sng" dirty="0" smtClean="0"/>
              <a:t>Method </a:t>
            </a:r>
            <a:r>
              <a:rPr lang="en-US" sz="2400" b="1" u="sng" dirty="0"/>
              <a:t>		Description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indexOf</a:t>
            </a:r>
            <a:r>
              <a:rPr lang="en-US" sz="2400" dirty="0"/>
              <a:t>() 		Returns the position of the first found occurrence of a 					specified value in a string</a:t>
            </a:r>
          </a:p>
          <a:p>
            <a:pPr marL="21722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lastIndexOf</a:t>
            </a:r>
            <a:r>
              <a:rPr lang="en-US" sz="2400" dirty="0"/>
              <a:t>() 	Returns the position of the last found occurrence of a 					specified value in a string</a:t>
            </a:r>
            <a:endParaRPr lang="en-IN" sz="2400" dirty="0"/>
          </a:p>
          <a:p>
            <a:pPr marL="21722" indent="0">
              <a:buNone/>
            </a:pPr>
            <a:r>
              <a:rPr lang="en-US" sz="2400" dirty="0" smtClean="0"/>
              <a:t>	match</a:t>
            </a:r>
            <a:r>
              <a:rPr lang="en-US" sz="2400" dirty="0"/>
              <a:t>() 		Searches a string for a match against a regular </a:t>
            </a:r>
            <a:r>
              <a:rPr lang="en-US" sz="2400" dirty="0" smtClean="0"/>
              <a:t>					expression</a:t>
            </a:r>
            <a:r>
              <a:rPr lang="en-US" sz="2400" dirty="0"/>
              <a:t>, and returns the matches</a:t>
            </a:r>
          </a:p>
          <a:p>
            <a:pPr marL="21722" indent="0">
              <a:buNone/>
            </a:pPr>
            <a:r>
              <a:rPr lang="en-US" sz="2400" dirty="0" smtClean="0"/>
              <a:t>	repeat</a:t>
            </a:r>
            <a:r>
              <a:rPr lang="en-US" sz="2400" dirty="0"/>
              <a:t>() 		Returns a new string with a specified number of copies of </a:t>
            </a:r>
            <a:r>
              <a:rPr lang="en-US" sz="2400" dirty="0" smtClean="0"/>
              <a:t>				an </a:t>
            </a:r>
            <a:r>
              <a:rPr lang="en-US" sz="2400" dirty="0"/>
              <a:t>existing string</a:t>
            </a:r>
          </a:p>
          <a:p>
            <a:pPr marL="21722" indent="0">
              <a:buNone/>
            </a:pPr>
            <a:r>
              <a:rPr lang="en-US" sz="2400" dirty="0" smtClean="0"/>
              <a:t>	replace</a:t>
            </a:r>
            <a:r>
              <a:rPr lang="en-US" sz="2400" dirty="0"/>
              <a:t>() 		Searches a string for a specified value, or a regular </a:t>
            </a:r>
            <a:r>
              <a:rPr lang="en-US" sz="2400" dirty="0" smtClean="0"/>
              <a:t>					expression</a:t>
            </a:r>
            <a:r>
              <a:rPr lang="en-US" sz="2400" dirty="0"/>
              <a:t>, and returns a new string where the specified </a:t>
            </a:r>
            <a:r>
              <a:rPr lang="en-US" sz="2400" dirty="0" smtClean="0"/>
              <a:t>				values </a:t>
            </a:r>
            <a:r>
              <a:rPr lang="en-US" sz="2400" dirty="0"/>
              <a:t>are </a:t>
            </a:r>
            <a:r>
              <a:rPr lang="en-US" sz="2400" dirty="0" smtClean="0"/>
              <a:t>replaced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2274372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sz="2400" b="1" dirty="0" smtClean="0"/>
              <a:t>	</a:t>
            </a:r>
            <a:r>
              <a:rPr lang="en-US" sz="2400" b="1" u="sng" dirty="0" smtClean="0"/>
              <a:t>Method </a:t>
            </a:r>
            <a:r>
              <a:rPr lang="en-US" sz="2400" b="1" u="sng" dirty="0"/>
              <a:t>		Description</a:t>
            </a:r>
          </a:p>
          <a:p>
            <a:pPr marL="21722" indent="0">
              <a:buNone/>
            </a:pPr>
            <a:r>
              <a:rPr lang="en-US" sz="2400" dirty="0" smtClean="0"/>
              <a:t>	search</a:t>
            </a:r>
            <a:r>
              <a:rPr lang="en-US" sz="2400" dirty="0"/>
              <a:t>() 		Searches a string for a specified value, or regular </a:t>
            </a:r>
            <a:r>
              <a:rPr lang="en-US" sz="2400" dirty="0" smtClean="0"/>
              <a:t>					expression</a:t>
            </a:r>
            <a:r>
              <a:rPr lang="en-US" sz="2400" dirty="0"/>
              <a:t>, and returns the position of the match</a:t>
            </a:r>
          </a:p>
          <a:p>
            <a:pPr marL="21722" indent="0">
              <a:buNone/>
            </a:pPr>
            <a:r>
              <a:rPr lang="en-US" sz="2400" dirty="0" smtClean="0"/>
              <a:t>	slice</a:t>
            </a:r>
            <a:r>
              <a:rPr lang="en-US" sz="2400" dirty="0"/>
              <a:t>() 		</a:t>
            </a:r>
            <a:r>
              <a:rPr lang="en-US" sz="2400" dirty="0" smtClean="0"/>
              <a:t>	Extracts </a:t>
            </a:r>
            <a:r>
              <a:rPr lang="en-US" sz="2400" dirty="0"/>
              <a:t>a part of a string and returns a new string</a:t>
            </a:r>
            <a:endParaRPr lang="en-IN" sz="2400" dirty="0"/>
          </a:p>
          <a:p>
            <a:pPr marL="21722" indent="0">
              <a:buNone/>
            </a:pPr>
            <a:r>
              <a:rPr lang="en-US" sz="2400" dirty="0" smtClean="0"/>
              <a:t>	split</a:t>
            </a:r>
            <a:r>
              <a:rPr lang="en-US" sz="2400" dirty="0"/>
              <a:t>() 		</a:t>
            </a:r>
            <a:r>
              <a:rPr lang="en-US" sz="2400" dirty="0" smtClean="0"/>
              <a:t>	Splits </a:t>
            </a:r>
            <a:r>
              <a:rPr lang="en-US" sz="2400" dirty="0"/>
              <a:t>a string into an array of substrings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startsWith</a:t>
            </a:r>
            <a:r>
              <a:rPr lang="en-US" sz="2400" dirty="0"/>
              <a:t>() 	</a:t>
            </a:r>
            <a:r>
              <a:rPr lang="en-US" sz="2400" dirty="0" smtClean="0"/>
              <a:t>	Checks </a:t>
            </a:r>
            <a:r>
              <a:rPr lang="en-US" sz="2400" dirty="0"/>
              <a:t>whether a string begins with specified characters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substr</a:t>
            </a:r>
            <a:r>
              <a:rPr lang="en-US" sz="2400" dirty="0"/>
              <a:t>() 		Extracts the characters from a string, beginning at a </a:t>
            </a:r>
            <a:r>
              <a:rPr lang="en-US" sz="2400" dirty="0" smtClean="0"/>
              <a:t>					specified </a:t>
            </a:r>
            <a:r>
              <a:rPr lang="en-US" sz="2400" dirty="0"/>
              <a:t>start position, and through the specified number </a:t>
            </a:r>
            <a:r>
              <a:rPr lang="en-US" sz="2400" dirty="0" smtClean="0"/>
              <a:t>				of character</a:t>
            </a:r>
          </a:p>
          <a:p>
            <a:pPr marL="21722" indent="0">
              <a:buNone/>
            </a:pPr>
            <a:r>
              <a:rPr lang="en-US" sz="2400" dirty="0" smtClean="0"/>
              <a:t>	substring</a:t>
            </a:r>
            <a:r>
              <a:rPr lang="en-US" sz="2400" dirty="0"/>
              <a:t>() 	</a:t>
            </a:r>
            <a:r>
              <a:rPr lang="en-US" sz="2400" dirty="0" smtClean="0"/>
              <a:t>	Extracts </a:t>
            </a:r>
            <a:r>
              <a:rPr lang="en-US" sz="2400" dirty="0"/>
              <a:t>the characters from a string, between two </a:t>
            </a:r>
            <a:r>
              <a:rPr lang="en-US" sz="2400" dirty="0" smtClean="0"/>
              <a:t>					specified </a:t>
            </a:r>
            <a:r>
              <a:rPr lang="en-US" sz="2400" dirty="0"/>
              <a:t>indices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8818269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sz="2400" b="1" dirty="0" smtClean="0"/>
              <a:t>	</a:t>
            </a:r>
            <a:r>
              <a:rPr lang="en-US" sz="2400" b="1" u="sng" dirty="0" smtClean="0"/>
              <a:t>Method </a:t>
            </a:r>
            <a:r>
              <a:rPr lang="en-US" sz="2400" b="1" u="sng" dirty="0"/>
              <a:t>		Description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toLowerCase</a:t>
            </a:r>
            <a:r>
              <a:rPr lang="en-US" sz="2400" dirty="0"/>
              <a:t>() 	Converts a string to lowercase letters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toString</a:t>
            </a:r>
            <a:r>
              <a:rPr lang="en-US" sz="2400" dirty="0"/>
              <a:t>() 		Returns the value of a String object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toUpperCase</a:t>
            </a:r>
            <a:r>
              <a:rPr lang="en-US" sz="2400" dirty="0"/>
              <a:t>() 	Converts a string to uppercase letters</a:t>
            </a:r>
          </a:p>
          <a:p>
            <a:pPr marL="21722" indent="0">
              <a:buNone/>
            </a:pPr>
            <a:r>
              <a:rPr lang="en-US" sz="2400" dirty="0" smtClean="0"/>
              <a:t>	trim</a:t>
            </a:r>
            <a:r>
              <a:rPr lang="en-US" sz="2400" dirty="0"/>
              <a:t>() 		</a:t>
            </a:r>
            <a:r>
              <a:rPr lang="en-US" sz="2400" dirty="0" smtClean="0"/>
              <a:t>	Removes </a:t>
            </a:r>
            <a:r>
              <a:rPr lang="en-US" sz="2400" dirty="0"/>
              <a:t>whitespace from both ends of a string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valueOf</a:t>
            </a:r>
            <a:r>
              <a:rPr lang="en-US" sz="2400" dirty="0"/>
              <a:t>() 		Returns the primitive value of a String object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6667867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Date object is used to work with dates and times.</a:t>
            </a:r>
          </a:p>
          <a:p>
            <a:r>
              <a:rPr lang="en-US" sz="2400" dirty="0" smtClean="0"/>
              <a:t>Date </a:t>
            </a:r>
            <a:r>
              <a:rPr lang="en-US" sz="2400" dirty="0"/>
              <a:t>objects are created with new Date().</a:t>
            </a:r>
          </a:p>
          <a:p>
            <a:r>
              <a:rPr lang="en-US" sz="2400" dirty="0" smtClean="0"/>
              <a:t>There </a:t>
            </a:r>
            <a:r>
              <a:rPr lang="en-US" sz="2400" dirty="0"/>
              <a:t>are four ways of instantiating a date:</a:t>
            </a:r>
          </a:p>
          <a:p>
            <a:pPr marL="1260917" lvl="2" indent="-457200">
              <a:buFont typeface="+mj-lt"/>
              <a:buAutoNum type="arabicPeriod"/>
            </a:pPr>
            <a:r>
              <a:rPr lang="en-US" sz="2400" dirty="0" err="1"/>
              <a:t>var</a:t>
            </a:r>
            <a:r>
              <a:rPr lang="en-US" sz="2400" dirty="0"/>
              <a:t> d = new Date();</a:t>
            </a:r>
          </a:p>
          <a:p>
            <a:pPr marL="1260917" lvl="2" indent="-457200">
              <a:buFont typeface="+mj-lt"/>
              <a:buAutoNum type="arabicPeriod"/>
            </a:pPr>
            <a:r>
              <a:rPr lang="en-US" sz="2400" dirty="0" err="1"/>
              <a:t>var</a:t>
            </a:r>
            <a:r>
              <a:rPr lang="en-US" sz="2400" dirty="0"/>
              <a:t> d = new Date(milliseconds);</a:t>
            </a:r>
          </a:p>
          <a:p>
            <a:pPr marL="1260917" lvl="2" indent="-457200">
              <a:buFont typeface="+mj-lt"/>
              <a:buAutoNum type="arabicPeriod"/>
            </a:pPr>
            <a:r>
              <a:rPr lang="en-US" sz="2400" dirty="0" err="1"/>
              <a:t>var</a:t>
            </a:r>
            <a:r>
              <a:rPr lang="en-US" sz="2400" dirty="0"/>
              <a:t> d = new Date(</a:t>
            </a:r>
            <a:r>
              <a:rPr lang="en-US" sz="2400" dirty="0" err="1"/>
              <a:t>dateString</a:t>
            </a:r>
            <a:r>
              <a:rPr lang="en-US" sz="2400" dirty="0"/>
              <a:t>);</a:t>
            </a:r>
          </a:p>
          <a:p>
            <a:pPr marL="1260917" lvl="2" indent="-457200">
              <a:buFont typeface="+mj-lt"/>
              <a:buAutoNum type="arabicPeriod"/>
            </a:pPr>
            <a:r>
              <a:rPr lang="en-US" sz="2400" dirty="0" err="1"/>
              <a:t>var</a:t>
            </a:r>
            <a:r>
              <a:rPr lang="en-US" sz="2400" dirty="0"/>
              <a:t> d = new Date(year, month, day, hours, minutes, seconds, milliseconds);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2922496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escape sequence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488" y="980728"/>
            <a:ext cx="9389807" cy="514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Date Object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Object Methods</a:t>
            </a:r>
          </a:p>
          <a:p>
            <a:pPr marL="21722" indent="0">
              <a:buNone/>
            </a:pPr>
            <a:r>
              <a:rPr lang="en-US" b="1" u="sng" dirty="0"/>
              <a:t>Method 	</a:t>
            </a:r>
            <a:r>
              <a:rPr lang="en-US" b="1" u="sng" dirty="0" smtClean="0"/>
              <a:t>	Description</a:t>
            </a:r>
            <a:endParaRPr lang="en-US" b="1" u="sng" dirty="0"/>
          </a:p>
          <a:p>
            <a:pPr marL="21722" indent="0">
              <a:buNone/>
            </a:pPr>
            <a:r>
              <a:rPr lang="en-US" sz="2400" dirty="0" err="1"/>
              <a:t>getDate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day of the month (from 1-31)</a:t>
            </a:r>
          </a:p>
          <a:p>
            <a:pPr marL="21722" indent="0">
              <a:buNone/>
            </a:pPr>
            <a:r>
              <a:rPr lang="en-US" sz="2400" dirty="0" err="1"/>
              <a:t>getDay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day of the week (from 0-6)</a:t>
            </a:r>
          </a:p>
          <a:p>
            <a:pPr marL="21722" indent="0">
              <a:buNone/>
            </a:pPr>
            <a:r>
              <a:rPr lang="en-US" sz="2400" dirty="0" err="1"/>
              <a:t>getFullYear</a:t>
            </a:r>
            <a:r>
              <a:rPr lang="en-US" sz="2400" dirty="0"/>
              <a:t>() 	Returns the year</a:t>
            </a:r>
          </a:p>
          <a:p>
            <a:pPr marL="21722" indent="0">
              <a:buNone/>
            </a:pPr>
            <a:r>
              <a:rPr lang="en-US" sz="2400" dirty="0" err="1"/>
              <a:t>getHours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hour (from 0-23)</a:t>
            </a:r>
          </a:p>
          <a:p>
            <a:pPr marL="21722" indent="0">
              <a:buNone/>
            </a:pPr>
            <a:r>
              <a:rPr lang="en-US" sz="2400" dirty="0" err="1"/>
              <a:t>getMilliseconds</a:t>
            </a:r>
            <a:r>
              <a:rPr lang="en-US" sz="2400" dirty="0"/>
              <a:t>() </a:t>
            </a:r>
            <a:r>
              <a:rPr lang="en-US" sz="2400" dirty="0" smtClean="0"/>
              <a:t>	Returns </a:t>
            </a:r>
            <a:r>
              <a:rPr lang="en-US" sz="2400" dirty="0"/>
              <a:t>the milliseconds (from 0-999</a:t>
            </a:r>
            <a:r>
              <a:rPr lang="en-US" sz="2400" dirty="0" smtClean="0"/>
              <a:t>)</a:t>
            </a:r>
          </a:p>
          <a:p>
            <a:pPr marL="21722" indent="0">
              <a:buNone/>
            </a:pPr>
            <a:r>
              <a:rPr lang="en-US" sz="2400" dirty="0" err="1"/>
              <a:t>getMinutes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minutes (from 0-59)</a:t>
            </a:r>
          </a:p>
          <a:p>
            <a:pPr marL="21722" indent="0">
              <a:buNone/>
            </a:pPr>
            <a:r>
              <a:rPr lang="en-US" sz="2400" dirty="0" err="1"/>
              <a:t>getMonth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month (from 0-11)</a:t>
            </a:r>
          </a:p>
          <a:p>
            <a:pPr marL="21722" indent="0">
              <a:buNone/>
            </a:pPr>
            <a:r>
              <a:rPr lang="en-US" sz="2400" dirty="0" err="1"/>
              <a:t>getSeconds</a:t>
            </a:r>
            <a:r>
              <a:rPr lang="en-US" sz="2400" dirty="0"/>
              <a:t>() 	Returns the seconds (from 0-59)</a:t>
            </a:r>
          </a:p>
          <a:p>
            <a:pPr marL="21722" indent="0">
              <a:buNone/>
            </a:pPr>
            <a:r>
              <a:rPr lang="en-US" sz="2400" dirty="0" err="1"/>
              <a:t>getTime</a:t>
            </a:r>
            <a:r>
              <a:rPr lang="en-US" sz="2400" dirty="0"/>
              <a:t>() 	</a:t>
            </a:r>
            <a:r>
              <a:rPr lang="en-US" sz="2400" dirty="0" smtClean="0"/>
              <a:t>	Returns </a:t>
            </a:r>
            <a:r>
              <a:rPr lang="en-US" sz="2400" dirty="0"/>
              <a:t>the number of milliseconds since midnight Jan 1 1970, </a:t>
            </a:r>
            <a:r>
              <a:rPr lang="en-US" sz="2400" dirty="0" smtClean="0"/>
              <a:t>			and </a:t>
            </a:r>
            <a:r>
              <a:rPr lang="en-US" sz="2400" dirty="0"/>
              <a:t>a specified date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2481022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sz="2400" b="1" u="sng" dirty="0"/>
              <a:t>Method 		Description</a:t>
            </a:r>
          </a:p>
          <a:p>
            <a:pPr marL="21722" indent="0">
              <a:buNone/>
            </a:pPr>
            <a:r>
              <a:rPr lang="en-US" sz="2400" dirty="0" err="1" smtClean="0"/>
              <a:t>setMinutes</a:t>
            </a:r>
            <a:r>
              <a:rPr lang="en-US" sz="2400" dirty="0"/>
              <a:t>() 	</a:t>
            </a:r>
            <a:r>
              <a:rPr lang="en-US" sz="2400" dirty="0" smtClean="0"/>
              <a:t>	Set </a:t>
            </a:r>
            <a:r>
              <a:rPr lang="en-US" sz="2400" dirty="0"/>
              <a:t>the minutes of a date object</a:t>
            </a:r>
          </a:p>
          <a:p>
            <a:pPr marL="21722" indent="0">
              <a:buNone/>
            </a:pPr>
            <a:r>
              <a:rPr lang="en-US" sz="2400" dirty="0" err="1"/>
              <a:t>setMonth</a:t>
            </a:r>
            <a:r>
              <a:rPr lang="en-US" sz="2400" dirty="0"/>
              <a:t>() 	</a:t>
            </a:r>
            <a:r>
              <a:rPr lang="en-US" sz="2400" dirty="0" smtClean="0"/>
              <a:t>	Sets </a:t>
            </a:r>
            <a:r>
              <a:rPr lang="en-US" sz="2400" dirty="0"/>
              <a:t>the month of a date object</a:t>
            </a:r>
          </a:p>
          <a:p>
            <a:pPr marL="21722" indent="0">
              <a:buNone/>
            </a:pPr>
            <a:r>
              <a:rPr lang="en-US" sz="2400" dirty="0" err="1"/>
              <a:t>setSeconds</a:t>
            </a:r>
            <a:r>
              <a:rPr lang="en-US" sz="2400" dirty="0"/>
              <a:t>() 	Sets the seconds of a date object</a:t>
            </a:r>
          </a:p>
          <a:p>
            <a:pPr marL="21722" indent="0">
              <a:buNone/>
            </a:pPr>
            <a:r>
              <a:rPr lang="en-US" sz="2400" dirty="0" err="1"/>
              <a:t>setTime</a:t>
            </a:r>
            <a:r>
              <a:rPr lang="en-US" sz="2400" dirty="0"/>
              <a:t>() 	</a:t>
            </a:r>
            <a:r>
              <a:rPr lang="en-US" sz="2400" dirty="0" smtClean="0"/>
              <a:t>	Sets </a:t>
            </a:r>
            <a:r>
              <a:rPr lang="en-US" sz="2400" dirty="0"/>
              <a:t>a date to a specified number of milliseconds after/before </a:t>
            </a:r>
            <a:r>
              <a:rPr lang="en-US" sz="2400" dirty="0" smtClean="0"/>
              <a:t>			January </a:t>
            </a:r>
            <a:r>
              <a:rPr lang="en-US" sz="2400" dirty="0"/>
              <a:t>1, 1970</a:t>
            </a:r>
          </a:p>
          <a:p>
            <a:pPr marL="21722" indent="0">
              <a:buNone/>
            </a:pPr>
            <a:r>
              <a:rPr lang="en-US" sz="2400" dirty="0" err="1"/>
              <a:t>setUTCDate</a:t>
            </a:r>
            <a:r>
              <a:rPr lang="en-US" sz="2400" dirty="0"/>
              <a:t>() 	Sets the day of the month of a date object, according to universal </a:t>
            </a:r>
            <a:r>
              <a:rPr lang="en-US" sz="2400" dirty="0" smtClean="0"/>
              <a:t>			time</a:t>
            </a:r>
            <a:endParaRPr lang="en-US" sz="2400" dirty="0"/>
          </a:p>
          <a:p>
            <a:pPr marL="21722" indent="0">
              <a:buNone/>
            </a:pPr>
            <a:r>
              <a:rPr lang="en-US" sz="2400" dirty="0" err="1"/>
              <a:t>setUTCFullYear</a:t>
            </a:r>
            <a:r>
              <a:rPr lang="en-US" sz="2400" dirty="0"/>
              <a:t>() 	Sets the year of a date object, according to universal time</a:t>
            </a:r>
          </a:p>
          <a:p>
            <a:pPr marL="21722" indent="0">
              <a:buNone/>
            </a:pPr>
            <a:r>
              <a:rPr lang="en-US" sz="2400" dirty="0" err="1"/>
              <a:t>setUTCHours</a:t>
            </a:r>
            <a:r>
              <a:rPr lang="en-US" sz="2400" dirty="0"/>
              <a:t>() 	Sets the hour of a date object, according to universal </a:t>
            </a:r>
            <a:r>
              <a:rPr lang="en-US" sz="2400" dirty="0" smtClean="0"/>
              <a:t>time</a:t>
            </a:r>
          </a:p>
          <a:p>
            <a:pPr marL="21722" indent="0">
              <a:buNone/>
            </a:pPr>
            <a:r>
              <a:rPr lang="en-US" sz="2400" dirty="0" err="1"/>
              <a:t>setUTCMilliseconds</a:t>
            </a:r>
            <a:r>
              <a:rPr lang="en-US" sz="2400" dirty="0"/>
              <a:t>() 	Sets the milliseconds of a date object, according to </a:t>
            </a:r>
            <a:r>
              <a:rPr lang="en-US" sz="2400" dirty="0" smtClean="0"/>
              <a:t>					universal </a:t>
            </a:r>
            <a:r>
              <a:rPr lang="en-US" sz="2400" dirty="0"/>
              <a:t>time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091226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Objects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1302" r="2479" b="2379"/>
          <a:stretch>
            <a:fillRect/>
          </a:stretch>
        </p:blipFill>
        <p:spPr bwMode="auto">
          <a:xfrm>
            <a:off x="335360" y="955582"/>
            <a:ext cx="9361040" cy="549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360" y="1268760"/>
            <a:ext cx="9406712" cy="292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35360" y="4437112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JavaScript Objects</a:t>
            </a:r>
          </a:p>
          <a:p>
            <a:r>
              <a:rPr lang="en-US" dirty="0" smtClean="0"/>
              <a:t>Objects are variables too. But objects can contain many values.</a:t>
            </a:r>
          </a:p>
          <a:p>
            <a:r>
              <a:rPr lang="en-US" dirty="0" smtClean="0"/>
              <a:t>This code assigns </a:t>
            </a:r>
            <a:r>
              <a:rPr lang="en-US" b="1" dirty="0" smtClean="0"/>
              <a:t>many values</a:t>
            </a:r>
            <a:r>
              <a:rPr lang="en-US" dirty="0" smtClean="0"/>
              <a:t> (Fiat, 500, white) to an </a:t>
            </a:r>
            <a:r>
              <a:rPr lang="en-US" b="1" dirty="0" smtClean="0"/>
              <a:t>object</a:t>
            </a:r>
            <a:r>
              <a:rPr lang="en-US" dirty="0" smtClean="0"/>
              <a:t> named car: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3912" y="5589240"/>
            <a:ext cx="6277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 car = {type:"Fiat", model:"500", color:"white"};</a:t>
            </a:r>
            <a:endParaRPr 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344" y="1268760"/>
            <a:ext cx="8856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script&gt;</a:t>
            </a:r>
          </a:p>
          <a:p>
            <a:r>
              <a:rPr lang="en-US" b="1" dirty="0" smtClean="0"/>
              <a:t>        </a:t>
            </a:r>
            <a:r>
              <a:rPr lang="en-US" b="1" dirty="0" smtClean="0">
                <a:solidFill>
                  <a:srgbClr val="0070C0"/>
                </a:solidFill>
              </a:rPr>
              <a:t>const person={};</a:t>
            </a:r>
          </a:p>
          <a:p>
            <a:r>
              <a:rPr lang="en-US" b="1" dirty="0" smtClean="0"/>
              <a:t>        </a:t>
            </a:r>
            <a:r>
              <a:rPr lang="en-US" b="1" dirty="0" err="1" smtClean="0"/>
              <a:t>person.firstname</a:t>
            </a:r>
            <a:r>
              <a:rPr lang="en-US" b="1" dirty="0" smtClean="0"/>
              <a:t>='</a:t>
            </a:r>
            <a:r>
              <a:rPr lang="en-US" b="1" dirty="0" err="1" smtClean="0"/>
              <a:t>Jeeva</a:t>
            </a:r>
            <a:r>
              <a:rPr lang="en-US" b="1" dirty="0" smtClean="0"/>
              <a:t>';</a:t>
            </a:r>
          </a:p>
          <a:p>
            <a:r>
              <a:rPr lang="en-US" b="1" dirty="0" smtClean="0"/>
              <a:t>        </a:t>
            </a:r>
            <a:r>
              <a:rPr lang="en-US" b="1" dirty="0" err="1" smtClean="0"/>
              <a:t>person.lastname</a:t>
            </a:r>
            <a:r>
              <a:rPr lang="en-US" b="1" dirty="0" smtClean="0"/>
              <a:t>='</a:t>
            </a:r>
            <a:r>
              <a:rPr lang="en-US" b="1" dirty="0" err="1" smtClean="0"/>
              <a:t>Venkat</a:t>
            </a:r>
            <a:r>
              <a:rPr lang="en-US" b="1" dirty="0" smtClean="0"/>
              <a:t>';</a:t>
            </a:r>
          </a:p>
          <a:p>
            <a:r>
              <a:rPr lang="en-US" b="1" dirty="0" smtClean="0"/>
              <a:t>        </a:t>
            </a:r>
            <a:r>
              <a:rPr lang="en-US" b="1" dirty="0" err="1" smtClean="0"/>
              <a:t>document.writeln</a:t>
            </a:r>
            <a:r>
              <a:rPr lang="en-US" b="1" dirty="0" smtClean="0"/>
              <a:t>('</a:t>
            </a:r>
            <a:r>
              <a:rPr lang="en-US" b="1" dirty="0" smtClean="0">
                <a:solidFill>
                  <a:srgbClr val="0070C0"/>
                </a:solidFill>
              </a:rPr>
              <a:t>&lt;h1 style=</a:t>
            </a:r>
            <a:r>
              <a:rPr lang="en-US" b="1" dirty="0" err="1" smtClean="0">
                <a:solidFill>
                  <a:srgbClr val="0070C0"/>
                </a:solidFill>
              </a:rPr>
              <a:t>color:blue</a:t>
            </a:r>
            <a:r>
              <a:rPr lang="en-US" b="1" dirty="0" smtClean="0">
                <a:solidFill>
                  <a:srgbClr val="0070C0"/>
                </a:solidFill>
              </a:rPr>
              <a:t>;&gt; </a:t>
            </a:r>
            <a:r>
              <a:rPr lang="en-US" b="1" dirty="0" smtClean="0"/>
              <a:t>person details:\n' + </a:t>
            </a:r>
          </a:p>
          <a:p>
            <a:r>
              <a:rPr lang="en-US" b="1" dirty="0" smtClean="0"/>
              <a:t>                                           </a:t>
            </a:r>
            <a:r>
              <a:rPr lang="en-US" b="1" dirty="0" err="1" smtClean="0"/>
              <a:t>person.firstname</a:t>
            </a:r>
            <a:r>
              <a:rPr lang="en-US" b="1" dirty="0" smtClean="0"/>
              <a:t> +'\n'+ </a:t>
            </a:r>
            <a:r>
              <a:rPr lang="en-US" b="1" dirty="0" err="1" smtClean="0"/>
              <a:t>person.lastname</a:t>
            </a:r>
            <a:r>
              <a:rPr lang="en-US" b="1" dirty="0" smtClean="0"/>
              <a:t> + '&lt;/h1&gt;'); </a:t>
            </a:r>
          </a:p>
          <a:p>
            <a:r>
              <a:rPr lang="en-US" b="1" dirty="0" smtClean="0"/>
              <a:t>&lt;/script&gt;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2104" y="3717032"/>
            <a:ext cx="46291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flipV="1">
            <a:off x="2567608" y="1196752"/>
            <a:ext cx="2520280" cy="43204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59896" y="98072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JS Object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5400" y="4509120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person.firstname</a:t>
            </a:r>
            <a:r>
              <a:rPr lang="en-US" b="1" dirty="0" smtClean="0">
                <a:solidFill>
                  <a:srgbClr val="C00000"/>
                </a:solidFill>
              </a:rPr>
              <a:t>=prompt('enter Your </a:t>
            </a:r>
            <a:r>
              <a:rPr lang="en-US" b="1" dirty="0" err="1" smtClean="0">
                <a:solidFill>
                  <a:srgbClr val="C00000"/>
                </a:solidFill>
              </a:rPr>
              <a:t>firstName</a:t>
            </a:r>
            <a:r>
              <a:rPr lang="en-US" b="1" dirty="0" smtClean="0">
                <a:solidFill>
                  <a:srgbClr val="C00000"/>
                </a:solidFill>
              </a:rPr>
              <a:t>');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 </a:t>
            </a:r>
            <a:r>
              <a:rPr lang="en-US" b="1" dirty="0" err="1" smtClean="0">
                <a:solidFill>
                  <a:srgbClr val="C00000"/>
                </a:solidFill>
              </a:rPr>
              <a:t>person.lastname</a:t>
            </a:r>
            <a:r>
              <a:rPr lang="en-US" b="1" dirty="0" smtClean="0">
                <a:solidFill>
                  <a:srgbClr val="C00000"/>
                </a:solidFill>
              </a:rPr>
              <a:t>=prompt('enter Your </a:t>
            </a:r>
            <a:r>
              <a:rPr lang="en-US" b="1" dirty="0" err="1" smtClean="0">
                <a:solidFill>
                  <a:srgbClr val="C00000"/>
                </a:solidFill>
              </a:rPr>
              <a:t>lastName</a:t>
            </a:r>
            <a:r>
              <a:rPr lang="en-US" b="1" dirty="0" smtClean="0">
                <a:solidFill>
                  <a:srgbClr val="C00000"/>
                </a:solidFill>
              </a:rPr>
              <a:t>');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Object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352" y="1340768"/>
            <a:ext cx="1154895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76" y="1196752"/>
            <a:ext cx="11888980" cy="4470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DHTML with JavaScript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28" y="990600"/>
            <a:ext cx="5388744" cy="3734543"/>
          </a:xfrm>
          <a:solidFill>
            <a:schemeClr val="accent1"/>
          </a:solidFill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DHTML stands for Dynamic HTML. </a:t>
            </a:r>
          </a:p>
          <a:p>
            <a:pPr lvl="1">
              <a:buNone/>
            </a:pPr>
            <a:r>
              <a:rPr lang="en-US" sz="2400" dirty="0" smtClean="0"/>
              <a:t>Dynamic : the content of the web page can be customized or changed according to user inputs.</a:t>
            </a:r>
          </a:p>
          <a:p>
            <a:pPr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DHTML included</a:t>
            </a:r>
            <a:r>
              <a:rPr lang="en-US" sz="2400" dirty="0" smtClean="0"/>
              <a:t> JavaScript along with HTML and CSS to make the page dynamic.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7928" y="1484784"/>
            <a:ext cx="674407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392144" y="1196752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Document Object Modeling (DOM)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55440" y="5301208"/>
            <a:ext cx="10513168" cy="10801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390997" marR="0" lvl="0" indent="-369275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&lt;h1&gt;   welcome CSBS  &lt;/h1&gt; </a:t>
            </a:r>
          </a:p>
          <a:p>
            <a:pPr marL="390997" marR="0" lvl="0" indent="-369275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&lt;p id = “p1"&gt;      Hello Students..!   &lt;/p&gt; </a:t>
            </a:r>
          </a:p>
          <a:p>
            <a:pPr marL="390997" marR="0" lvl="0" indent="-369275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&lt;script&gt;      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document.getElementById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(“p1").</a:t>
            </a:r>
            <a:r>
              <a:rPr kumimoji="0" lang="en-US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=  “example for DOM“ ;  &lt;/script&gt;          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98" y="181742"/>
            <a:ext cx="9538810" cy="542160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Add, Remove elements in document using DOM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008" y="908720"/>
            <a:ext cx="11208568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  </a:t>
            </a:r>
            <a:r>
              <a:rPr lang="en-US" sz="1600" dirty="0" smtClean="0"/>
              <a:t> </a:t>
            </a:r>
            <a:r>
              <a:rPr lang="en-US" sz="1600" b="1" dirty="0" smtClean="0"/>
              <a:t> &lt;h1 id="h1tag"&gt; </a:t>
            </a:r>
            <a:r>
              <a:rPr lang="en-US" sz="1600" b="1" dirty="0" smtClean="0">
                <a:solidFill>
                  <a:srgbClr val="00B0F0"/>
                </a:solidFill>
              </a:rPr>
              <a:t>welcome to CSBS - Demo on Dynamic Style Application</a:t>
            </a:r>
            <a:r>
              <a:rPr lang="en-US" sz="1600" b="1" dirty="0" smtClean="0"/>
              <a:t>&lt;/h1&gt;</a:t>
            </a:r>
          </a:p>
          <a:p>
            <a:r>
              <a:rPr lang="en-US" sz="1600" b="1" dirty="0" smtClean="0"/>
              <a:t>    &lt;button id="</a:t>
            </a:r>
            <a:r>
              <a:rPr lang="en-US" sz="1600" b="1" dirty="0" err="1" smtClean="0"/>
              <a:t>btn</a:t>
            </a:r>
            <a:r>
              <a:rPr lang="en-US" sz="1600" b="1" dirty="0" smtClean="0"/>
              <a:t>"&gt;</a:t>
            </a:r>
            <a:r>
              <a:rPr lang="en-US" sz="1600" b="1" dirty="0" smtClean="0">
                <a:solidFill>
                  <a:srgbClr val="00B0F0"/>
                </a:solidFill>
              </a:rPr>
              <a:t>Remove H1</a:t>
            </a:r>
            <a:r>
              <a:rPr lang="en-US" sz="1600" b="1" dirty="0" smtClean="0"/>
              <a:t>&lt;/button&gt;   &lt;button id="</a:t>
            </a:r>
            <a:r>
              <a:rPr lang="en-US" sz="1600" b="1" dirty="0" err="1" smtClean="0"/>
              <a:t>btn_add</a:t>
            </a:r>
            <a:r>
              <a:rPr lang="en-US" sz="1600" b="1" dirty="0" smtClean="0"/>
              <a:t>"&gt;</a:t>
            </a:r>
            <a:r>
              <a:rPr lang="en-US" sz="1600" b="1" dirty="0" smtClean="0">
                <a:solidFill>
                  <a:srgbClr val="00B0F0"/>
                </a:solidFill>
              </a:rPr>
              <a:t>Add H1</a:t>
            </a:r>
            <a:r>
              <a:rPr lang="en-US" sz="1600" b="1" dirty="0" smtClean="0"/>
              <a:t>&lt;/button&gt;</a:t>
            </a:r>
          </a:p>
          <a:p>
            <a:r>
              <a:rPr lang="en-US" dirty="0" smtClean="0"/>
              <a:t>    &lt;script&gt;</a:t>
            </a:r>
          </a:p>
          <a:p>
            <a:r>
              <a:rPr lang="en-US" dirty="0" smtClean="0"/>
              <a:t>       </a:t>
            </a:r>
            <a:r>
              <a:rPr lang="en-US" b="1" dirty="0" smtClean="0">
                <a:solidFill>
                  <a:srgbClr val="00B050"/>
                </a:solidFill>
              </a:rPr>
              <a:t> function </a:t>
            </a:r>
            <a:r>
              <a:rPr lang="en-US" b="1" dirty="0" err="1" smtClean="0">
                <a:solidFill>
                  <a:srgbClr val="00B050"/>
                </a:solidFill>
              </a:rPr>
              <a:t>changeBGcolor</a:t>
            </a:r>
            <a:r>
              <a:rPr lang="en-US" b="1" dirty="0" smtClean="0">
                <a:solidFill>
                  <a:srgbClr val="00B050"/>
                </a:solidFill>
              </a:rPr>
              <a:t>()         {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        </a:t>
            </a:r>
            <a:r>
              <a:rPr lang="en-US" b="1" dirty="0" err="1" smtClean="0">
                <a:solidFill>
                  <a:srgbClr val="00B050"/>
                </a:solidFill>
              </a:rPr>
              <a:t>var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inputColor</a:t>
            </a:r>
            <a:r>
              <a:rPr lang="en-US" b="1" dirty="0" smtClean="0">
                <a:solidFill>
                  <a:srgbClr val="00B050"/>
                </a:solidFill>
              </a:rPr>
              <a:t> = prompt("Enter a color name for the " + "background of this page", "" );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        </a:t>
            </a:r>
            <a:r>
              <a:rPr lang="en-US" b="1" dirty="0" err="1" smtClean="0">
                <a:solidFill>
                  <a:srgbClr val="00B050"/>
                </a:solidFill>
              </a:rPr>
              <a:t>document.body.setAttribute</a:t>
            </a:r>
            <a:r>
              <a:rPr lang="en-US" b="1" dirty="0" smtClean="0">
                <a:solidFill>
                  <a:srgbClr val="00B050"/>
                </a:solidFill>
              </a:rPr>
              <a:t>( "</a:t>
            </a:r>
            <a:r>
              <a:rPr lang="en-US" b="1" dirty="0" err="1" smtClean="0">
                <a:solidFill>
                  <a:srgbClr val="00B050"/>
                </a:solidFill>
              </a:rPr>
              <a:t>style","background</a:t>
            </a:r>
            <a:r>
              <a:rPr lang="en-US" b="1" dirty="0" smtClean="0">
                <a:solidFill>
                  <a:srgbClr val="00B050"/>
                </a:solidFill>
              </a:rPr>
              <a:t>-color: " + </a:t>
            </a:r>
            <a:r>
              <a:rPr lang="en-US" b="1" dirty="0" err="1" smtClean="0">
                <a:solidFill>
                  <a:srgbClr val="00B050"/>
                </a:solidFill>
              </a:rPr>
              <a:t>inputColor</a:t>
            </a:r>
            <a:r>
              <a:rPr lang="en-US" b="1" dirty="0" smtClean="0">
                <a:solidFill>
                  <a:srgbClr val="00B050"/>
                </a:solidFill>
              </a:rPr>
              <a:t> );           }</a:t>
            </a:r>
          </a:p>
          <a:p>
            <a:r>
              <a:rPr lang="en-US" dirty="0" smtClean="0"/>
              <a:t>        </a:t>
            </a:r>
            <a:r>
              <a:rPr lang="en-US" b="1" dirty="0" smtClean="0">
                <a:solidFill>
                  <a:srgbClr val="FF0066"/>
                </a:solidFill>
              </a:rPr>
              <a:t>function removeH1Tag()          {</a:t>
            </a:r>
          </a:p>
          <a:p>
            <a:r>
              <a:rPr lang="en-US" b="1" dirty="0" smtClean="0">
                <a:solidFill>
                  <a:srgbClr val="FF0066"/>
                </a:solidFill>
              </a:rPr>
              <a:t>        const </a:t>
            </a:r>
            <a:r>
              <a:rPr lang="en-US" b="1" dirty="0" err="1" smtClean="0">
                <a:solidFill>
                  <a:srgbClr val="FF0066"/>
                </a:solidFill>
              </a:rPr>
              <a:t>ele</a:t>
            </a:r>
            <a:r>
              <a:rPr lang="en-US" b="1" dirty="0" smtClean="0">
                <a:solidFill>
                  <a:srgbClr val="FF0066"/>
                </a:solidFill>
              </a:rPr>
              <a:t>=</a:t>
            </a:r>
            <a:r>
              <a:rPr lang="en-US" b="1" dirty="0" err="1" smtClean="0">
                <a:solidFill>
                  <a:srgbClr val="FF0066"/>
                </a:solidFill>
              </a:rPr>
              <a:t>document.getElementById</a:t>
            </a:r>
            <a:r>
              <a:rPr lang="en-US" b="1" dirty="0" smtClean="0">
                <a:solidFill>
                  <a:srgbClr val="FF0066"/>
                </a:solidFill>
              </a:rPr>
              <a:t>('h1tag');</a:t>
            </a:r>
          </a:p>
          <a:p>
            <a:r>
              <a:rPr lang="en-US" b="1" dirty="0" smtClean="0">
                <a:solidFill>
                  <a:srgbClr val="FF0066"/>
                </a:solidFill>
              </a:rPr>
              <a:t>        </a:t>
            </a:r>
            <a:r>
              <a:rPr lang="en-US" b="1" dirty="0" err="1" smtClean="0">
                <a:solidFill>
                  <a:srgbClr val="FF0066"/>
                </a:solidFill>
              </a:rPr>
              <a:t>ele.remove</a:t>
            </a:r>
            <a:r>
              <a:rPr lang="en-US" b="1" dirty="0" smtClean="0">
                <a:solidFill>
                  <a:srgbClr val="FF0066"/>
                </a:solidFill>
              </a:rPr>
              <a:t>();           }</a:t>
            </a:r>
          </a:p>
          <a:p>
            <a:r>
              <a:rPr lang="en-US" dirty="0" smtClean="0"/>
              <a:t>      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US" dirty="0" smtClean="0">
                <a:solidFill>
                  <a:srgbClr val="0070C0"/>
                </a:solidFill>
              </a:rPr>
              <a:t>function addH1tag() {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        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el=</a:t>
            </a:r>
            <a:r>
              <a:rPr lang="en-US" dirty="0" err="1" smtClean="0">
                <a:solidFill>
                  <a:srgbClr val="0070C0"/>
                </a:solidFill>
              </a:rPr>
              <a:t>document.createElement</a:t>
            </a:r>
            <a:r>
              <a:rPr lang="en-US" dirty="0" smtClean="0">
                <a:solidFill>
                  <a:srgbClr val="0070C0"/>
                </a:solidFill>
              </a:rPr>
              <a:t>("h1");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         </a:t>
            </a:r>
            <a:r>
              <a:rPr lang="en-US" dirty="0" err="1" smtClean="0">
                <a:solidFill>
                  <a:srgbClr val="0070C0"/>
                </a:solidFill>
              </a:rPr>
              <a:t>el.setAttribute</a:t>
            </a:r>
            <a:r>
              <a:rPr lang="en-US" dirty="0" smtClean="0">
                <a:solidFill>
                  <a:srgbClr val="0070C0"/>
                </a:solidFill>
              </a:rPr>
              <a:t>('id','h1tag');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        </a:t>
            </a:r>
            <a:r>
              <a:rPr lang="en-US" dirty="0" err="1" smtClean="0">
                <a:solidFill>
                  <a:srgbClr val="0070C0"/>
                </a:solidFill>
              </a:rPr>
              <a:t>el.textContent</a:t>
            </a:r>
            <a:r>
              <a:rPr lang="en-US" dirty="0" smtClean="0">
                <a:solidFill>
                  <a:srgbClr val="0070C0"/>
                </a:solidFill>
              </a:rPr>
              <a:t>='this is new element added';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        </a:t>
            </a:r>
            <a:r>
              <a:rPr lang="en-US" dirty="0" err="1" smtClean="0">
                <a:solidFill>
                  <a:srgbClr val="0070C0"/>
                </a:solidFill>
              </a:rPr>
              <a:t>document.body.appendChild</a:t>
            </a:r>
            <a:r>
              <a:rPr lang="en-US" dirty="0" smtClean="0">
                <a:solidFill>
                  <a:srgbClr val="0070C0"/>
                </a:solidFill>
              </a:rPr>
              <a:t>(el);    }</a:t>
            </a:r>
          </a:p>
          <a:p>
            <a:r>
              <a:rPr lang="en-US" dirty="0" err="1" smtClean="0"/>
              <a:t>window.addEventListener</a:t>
            </a:r>
            <a:r>
              <a:rPr lang="en-US" dirty="0" smtClean="0"/>
              <a:t>( "load", </a:t>
            </a:r>
            <a:r>
              <a:rPr lang="en-US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changeBGcolor</a:t>
            </a:r>
            <a:r>
              <a:rPr lang="en-US" dirty="0" smtClean="0"/>
              <a:t>, false );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=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btn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btn.addEventListener</a:t>
            </a:r>
            <a:r>
              <a:rPr lang="en-US" dirty="0" smtClean="0"/>
              <a:t>( "click", </a:t>
            </a:r>
            <a:r>
              <a:rPr 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removeH1Tag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smtClean="0"/>
              <a:t>false );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btnadd</a:t>
            </a:r>
            <a:r>
              <a:rPr lang="en-US" dirty="0" smtClean="0"/>
              <a:t>=</a:t>
            </a:r>
            <a:r>
              <a:rPr lang="en-US" dirty="0" err="1" smtClean="0"/>
              <a:t>document.getElementById</a:t>
            </a:r>
            <a:r>
              <a:rPr lang="en-US" dirty="0" smtClean="0"/>
              <a:t>("</a:t>
            </a:r>
            <a:r>
              <a:rPr lang="en-US" dirty="0" err="1" smtClean="0"/>
              <a:t>btn_add</a:t>
            </a:r>
            <a:r>
              <a:rPr lang="en-US" dirty="0" smtClean="0"/>
              <a:t>");</a:t>
            </a:r>
          </a:p>
          <a:p>
            <a:r>
              <a:rPr lang="en-US" dirty="0" smtClean="0"/>
              <a:t> </a:t>
            </a:r>
            <a:r>
              <a:rPr lang="en-US" dirty="0" err="1" smtClean="0"/>
              <a:t>btnadd.addEventListener</a:t>
            </a:r>
            <a:r>
              <a:rPr lang="en-US" dirty="0" smtClean="0"/>
              <a:t>( "click", </a:t>
            </a:r>
            <a:r>
              <a:rPr lang="en-US" b="1" dirty="0" smtClean="0">
                <a:solidFill>
                  <a:srgbClr val="00B0F0"/>
                </a:solidFill>
              </a:rPr>
              <a:t>addH1tag</a:t>
            </a:r>
            <a:r>
              <a:rPr lang="en-US" dirty="0" smtClean="0">
                <a:solidFill>
                  <a:srgbClr val="00B0F0"/>
                </a:solidFill>
              </a:rPr>
              <a:t>,</a:t>
            </a:r>
            <a:r>
              <a:rPr lang="en-US" dirty="0" smtClean="0"/>
              <a:t> false );  &lt;/script&gt; &lt;/body&gt;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label, Textbox, button - DOM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352" y="980728"/>
            <a:ext cx="64087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&lt;script&gt;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   function start(){</a:t>
            </a:r>
          </a:p>
          <a:p>
            <a:r>
              <a:rPr lang="en-US" dirty="0" smtClean="0"/>
              <a:t>     const </a:t>
            </a:r>
            <a:r>
              <a:rPr lang="en-US" b="1" dirty="0" err="1" smtClean="0"/>
              <a:t>lable</a:t>
            </a:r>
            <a:r>
              <a:rPr lang="en-US" dirty="0" smtClean="0"/>
              <a:t> = </a:t>
            </a:r>
            <a:r>
              <a:rPr lang="en-US" dirty="0" err="1" smtClean="0"/>
              <a:t>document.createElement</a:t>
            </a:r>
            <a:r>
              <a:rPr lang="en-US" dirty="0" smtClean="0"/>
              <a:t>("label");</a:t>
            </a:r>
          </a:p>
          <a:p>
            <a:r>
              <a:rPr lang="en-US" dirty="0" smtClean="0"/>
              <a:t>     </a:t>
            </a:r>
            <a:r>
              <a:rPr lang="en-US" b="1" dirty="0" err="1" smtClean="0"/>
              <a:t>lable.innerHTML</a:t>
            </a:r>
            <a:r>
              <a:rPr lang="en-US" b="1" dirty="0" smtClean="0"/>
              <a:t> </a:t>
            </a:r>
            <a:r>
              <a:rPr lang="en-US" dirty="0" smtClean="0"/>
              <a:t>= "Type your Name:";</a:t>
            </a:r>
          </a:p>
          <a:p>
            <a:r>
              <a:rPr lang="en-US" dirty="0" smtClean="0"/>
              <a:t>     const </a:t>
            </a:r>
            <a:r>
              <a:rPr lang="en-US" b="1" dirty="0" err="1" smtClean="0"/>
              <a:t>txtbox</a:t>
            </a:r>
            <a:r>
              <a:rPr lang="en-US" dirty="0" smtClean="0"/>
              <a:t> = </a:t>
            </a:r>
            <a:r>
              <a:rPr lang="en-US" dirty="0" err="1" smtClean="0"/>
              <a:t>document.createElement</a:t>
            </a:r>
            <a:r>
              <a:rPr lang="en-US" dirty="0" smtClean="0"/>
              <a:t>("input");</a:t>
            </a:r>
          </a:p>
          <a:p>
            <a:r>
              <a:rPr lang="en-US" dirty="0" smtClean="0"/>
              <a:t>     </a:t>
            </a:r>
            <a:r>
              <a:rPr lang="en-US" b="1" dirty="0" err="1" smtClean="0"/>
              <a:t>txtbox.type</a:t>
            </a:r>
            <a:r>
              <a:rPr lang="en-US" b="1" dirty="0" smtClean="0"/>
              <a:t> </a:t>
            </a:r>
            <a:r>
              <a:rPr lang="en-US" dirty="0" smtClean="0"/>
              <a:t>= "text";</a:t>
            </a:r>
          </a:p>
          <a:p>
            <a:r>
              <a:rPr lang="en-US" dirty="0" smtClean="0"/>
              <a:t>     </a:t>
            </a:r>
            <a:r>
              <a:rPr lang="en-US" b="1" dirty="0" err="1" smtClean="0"/>
              <a:t>txtbox.value</a:t>
            </a:r>
            <a:r>
              <a:rPr lang="en-US" b="1" dirty="0" smtClean="0"/>
              <a:t> </a:t>
            </a:r>
            <a:r>
              <a:rPr lang="en-US" dirty="0" smtClean="0"/>
              <a:t>= 'enter a text';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dirty="0" smtClean="0"/>
              <a:t>     const </a:t>
            </a:r>
            <a:r>
              <a:rPr lang="en-US" dirty="0" err="1" smtClean="0"/>
              <a:t>btn</a:t>
            </a:r>
            <a:r>
              <a:rPr lang="en-US" dirty="0" smtClean="0"/>
              <a:t> = </a:t>
            </a:r>
            <a:r>
              <a:rPr lang="en-US" dirty="0" err="1" smtClean="0"/>
              <a:t>document.createElement</a:t>
            </a:r>
            <a:r>
              <a:rPr lang="en-US" dirty="0" smtClean="0"/>
              <a:t>('button');</a:t>
            </a:r>
          </a:p>
          <a:p>
            <a:r>
              <a:rPr lang="en-US" dirty="0" smtClean="0"/>
              <a:t>     </a:t>
            </a:r>
            <a:r>
              <a:rPr lang="en-US" dirty="0" err="1" smtClean="0"/>
              <a:t>btn.innerHTML</a:t>
            </a:r>
            <a:r>
              <a:rPr lang="en-US" dirty="0" smtClean="0"/>
              <a:t>='Submit';</a:t>
            </a:r>
          </a:p>
          <a:p>
            <a:r>
              <a:rPr lang="en-US" dirty="0" smtClean="0"/>
              <a:t>     </a:t>
            </a:r>
            <a:r>
              <a:rPr lang="en-US" dirty="0" err="1" smtClean="0">
                <a:solidFill>
                  <a:srgbClr val="FF0000"/>
                </a:solidFill>
              </a:rPr>
              <a:t>document.body.appendChild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lable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     </a:t>
            </a:r>
            <a:r>
              <a:rPr lang="en-US" dirty="0" err="1" smtClean="0">
                <a:solidFill>
                  <a:srgbClr val="FF0000"/>
                </a:solidFill>
              </a:rPr>
              <a:t>document.body.appendChild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txtbox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     </a:t>
            </a:r>
            <a:r>
              <a:rPr lang="en-US" dirty="0" err="1" smtClean="0">
                <a:solidFill>
                  <a:srgbClr val="FF0000"/>
                </a:solidFill>
              </a:rPr>
              <a:t>document.body.appendChild</a:t>
            </a:r>
            <a:r>
              <a:rPr lang="en-US" dirty="0" smtClean="0">
                <a:solidFill>
                  <a:srgbClr val="FF0000"/>
                </a:solidFill>
              </a:rPr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btn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dirty="0" smtClean="0"/>
              <a:t>     </a:t>
            </a:r>
            <a:r>
              <a:rPr lang="en-US" dirty="0" err="1" smtClean="0">
                <a:solidFill>
                  <a:srgbClr val="0070C0"/>
                </a:solidFill>
              </a:rPr>
              <a:t>btn.addEventListener</a:t>
            </a:r>
            <a:r>
              <a:rPr lang="en-US" dirty="0" smtClean="0">
                <a:solidFill>
                  <a:srgbClr val="0070C0"/>
                </a:solidFill>
              </a:rPr>
              <a:t>("click", </a:t>
            </a:r>
            <a:r>
              <a:rPr lang="en-US" b="1" dirty="0" smtClean="0">
                <a:solidFill>
                  <a:srgbClr val="0070C0"/>
                </a:solidFill>
              </a:rPr>
              <a:t>prog1</a:t>
            </a:r>
            <a:r>
              <a:rPr lang="en-US" dirty="0" smtClean="0">
                <a:solidFill>
                  <a:srgbClr val="0070C0"/>
                </a:solidFill>
              </a:rPr>
              <a:t>);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  }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function prog1()  </a:t>
            </a:r>
          </a:p>
          <a:p>
            <a:r>
              <a:rPr lang="en-US" dirty="0" smtClean="0"/>
              <a:t>     {  </a:t>
            </a:r>
            <a:r>
              <a:rPr lang="en-US" dirty="0" err="1" smtClean="0"/>
              <a:t>window.alert</a:t>
            </a:r>
            <a:r>
              <a:rPr lang="en-US" dirty="0" smtClean="0"/>
              <a:t>('button clicked');    }</a:t>
            </a:r>
          </a:p>
          <a:p>
            <a:endParaRPr lang="en-US" dirty="0" smtClean="0"/>
          </a:p>
          <a:p>
            <a:r>
              <a:rPr lang="en-US" dirty="0" smtClean="0"/>
              <a:t>    </a:t>
            </a:r>
            <a:r>
              <a:rPr lang="en-US" dirty="0" err="1" smtClean="0"/>
              <a:t>window.addEventListener</a:t>
            </a:r>
            <a:r>
              <a:rPr lang="en-US" dirty="0" smtClean="0"/>
              <a:t>( "load", start, false );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2024" y="2348880"/>
            <a:ext cx="546735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2144" y="4437112"/>
            <a:ext cx="44862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4103662"/>
          </a:xfrm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Script in &lt;head&gt;...&lt;/head&gt; section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&lt;head&gt;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&lt;script type = "text/</a:t>
            </a:r>
            <a:r>
              <a:rPr lang="en-US" sz="2000" dirty="0" err="1" smtClean="0">
                <a:solidFill>
                  <a:srgbClr val="FF0000"/>
                </a:solidFill>
              </a:rPr>
              <a:t>javascript</a:t>
            </a:r>
            <a:r>
              <a:rPr lang="en-US" sz="2000" dirty="0" smtClean="0">
                <a:solidFill>
                  <a:srgbClr val="FF0000"/>
                </a:solidFill>
              </a:rPr>
              <a:t>"&gt;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</a:t>
            </a:r>
            <a:r>
              <a:rPr lang="en-US" sz="2000" dirty="0" err="1" smtClean="0">
                <a:solidFill>
                  <a:srgbClr val="0070C0"/>
                </a:solidFill>
              </a:rPr>
              <a:t>document.writeln</a:t>
            </a:r>
            <a:r>
              <a:rPr lang="en-US" sz="2000" dirty="0" smtClean="0">
                <a:solidFill>
                  <a:srgbClr val="0070C0"/>
                </a:solidFill>
              </a:rPr>
              <a:t>(“welcome CSBS");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….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&lt;/html&gt;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4103662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Script in &lt;body&gt;...&lt;/body&gt; section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&lt;html&gt;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&lt;head&gt;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&lt;/script&gt;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&lt;/head&gt;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&lt;body&gt;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&lt;script type = "text/</a:t>
            </a:r>
            <a:r>
              <a:rPr lang="en-US" sz="2000" dirty="0" err="1" smtClean="0">
                <a:solidFill>
                  <a:srgbClr val="FF0000"/>
                </a:solidFill>
              </a:rPr>
              <a:t>javascript</a:t>
            </a:r>
            <a:r>
              <a:rPr lang="en-US" sz="2000" dirty="0" smtClean="0">
                <a:solidFill>
                  <a:srgbClr val="FF0000"/>
                </a:solidFill>
              </a:rPr>
              <a:t>"&gt;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       </a:t>
            </a:r>
            <a:r>
              <a:rPr lang="en-US" sz="2000" dirty="0" err="1" smtClean="0">
                <a:solidFill>
                  <a:srgbClr val="0070C0"/>
                </a:solidFill>
              </a:rPr>
              <a:t>document.writeln</a:t>
            </a:r>
            <a:r>
              <a:rPr lang="en-US" sz="2000" dirty="0" smtClean="0">
                <a:solidFill>
                  <a:srgbClr val="0070C0"/>
                </a:solidFill>
              </a:rPr>
              <a:t>(“welcome CSBS"); 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&lt;/body&gt;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&lt;/html&gt;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Placement in HTML File</a:t>
            </a:r>
            <a:br>
              <a:rPr lang="en-US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1544" y="5661248"/>
            <a:ext cx="887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I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can be written in &lt;head&gt;, &lt;body&gt; or both in sections, depends on the need</a:t>
            </a:r>
            <a:endParaRPr lang="en-US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xplosion 2 5"/>
          <p:cNvSpPr/>
          <p:nvPr/>
        </p:nvSpPr>
        <p:spPr>
          <a:xfrm>
            <a:off x="2639616" y="3645024"/>
            <a:ext cx="2520280" cy="13681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</a:rPr>
              <a:t>Script within &lt;Head&gt;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7" name="Explosion 2 6"/>
          <p:cNvSpPr/>
          <p:nvPr/>
        </p:nvSpPr>
        <p:spPr>
          <a:xfrm>
            <a:off x="8688288" y="3861048"/>
            <a:ext cx="2520280" cy="136815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>
                <a:solidFill>
                  <a:srgbClr val="002060"/>
                </a:solidFill>
              </a:rPr>
              <a:t>Script within &lt;Body&gt;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Swap two values - DOM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352" y="1124744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&lt;body&gt;</a:t>
            </a:r>
          </a:p>
          <a:p>
            <a:r>
              <a:rPr lang="en-US" sz="2000" dirty="0" smtClean="0"/>
              <a:t>    &lt;script&gt;</a:t>
            </a:r>
          </a:p>
          <a:p>
            <a:r>
              <a:rPr lang="en-US" sz="2000" dirty="0" smtClean="0"/>
              <a:t>       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labl1</a:t>
            </a:r>
            <a:r>
              <a:rPr lang="en-US" sz="2000" dirty="0" smtClean="0"/>
              <a:t> = </a:t>
            </a:r>
            <a:r>
              <a:rPr lang="en-US" sz="2000" dirty="0" err="1" smtClean="0"/>
              <a:t>document.createElement</a:t>
            </a:r>
            <a:r>
              <a:rPr lang="en-US" sz="2000" dirty="0" smtClean="0"/>
              <a:t>('label');</a:t>
            </a:r>
          </a:p>
          <a:p>
            <a:r>
              <a:rPr lang="en-US" sz="2000" dirty="0" smtClean="0"/>
              <a:t>        </a:t>
            </a:r>
            <a:r>
              <a:rPr lang="en-US" sz="2000" dirty="0" smtClean="0">
                <a:solidFill>
                  <a:srgbClr val="FF0000"/>
                </a:solidFill>
              </a:rPr>
              <a:t>labl1</a:t>
            </a:r>
            <a:r>
              <a:rPr lang="en-US" sz="2000" dirty="0" smtClean="0"/>
              <a:t>.innerHTML="enter a text 1";</a:t>
            </a:r>
          </a:p>
          <a:p>
            <a:r>
              <a:rPr lang="en-US" sz="2000" dirty="0" smtClean="0"/>
              <a:t>       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txt1</a:t>
            </a:r>
            <a:r>
              <a:rPr lang="en-US" sz="2000" dirty="0" smtClean="0"/>
              <a:t>=</a:t>
            </a:r>
            <a:r>
              <a:rPr lang="en-US" sz="2000" dirty="0" err="1" smtClean="0"/>
              <a:t>document.createElement</a:t>
            </a:r>
            <a:r>
              <a:rPr lang="en-US" sz="2000" dirty="0" smtClean="0"/>
              <a:t>('input');</a:t>
            </a:r>
          </a:p>
          <a:p>
            <a:r>
              <a:rPr lang="en-US" sz="2000" dirty="0" smtClean="0"/>
              <a:t>       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labl2</a:t>
            </a:r>
            <a:r>
              <a:rPr lang="en-US" sz="2000" dirty="0" smtClean="0"/>
              <a:t> = </a:t>
            </a:r>
            <a:r>
              <a:rPr lang="en-US" sz="2000" dirty="0" err="1" smtClean="0"/>
              <a:t>document.createElement</a:t>
            </a:r>
            <a:r>
              <a:rPr lang="en-US" sz="2000" dirty="0" smtClean="0"/>
              <a:t>('label');</a:t>
            </a:r>
          </a:p>
          <a:p>
            <a:r>
              <a:rPr lang="en-US" sz="2000" dirty="0" smtClean="0"/>
              <a:t>        </a:t>
            </a:r>
            <a:r>
              <a:rPr lang="en-US" sz="2000" dirty="0" smtClean="0">
                <a:solidFill>
                  <a:srgbClr val="FF0000"/>
                </a:solidFill>
              </a:rPr>
              <a:t>labl2</a:t>
            </a:r>
            <a:r>
              <a:rPr lang="en-US" sz="2000" dirty="0" smtClean="0"/>
              <a:t>.innerHTML="enter a text 2";</a:t>
            </a:r>
          </a:p>
          <a:p>
            <a:r>
              <a:rPr lang="en-US" sz="2000" dirty="0" smtClean="0"/>
              <a:t>       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txt2</a:t>
            </a:r>
            <a:r>
              <a:rPr lang="en-US" sz="2000" dirty="0" smtClean="0"/>
              <a:t>=</a:t>
            </a:r>
            <a:r>
              <a:rPr lang="en-US" sz="2000" dirty="0" err="1" smtClean="0"/>
              <a:t>document.createElement</a:t>
            </a:r>
            <a:r>
              <a:rPr lang="en-US" sz="2000" dirty="0" smtClean="0"/>
              <a:t>('input');</a:t>
            </a:r>
          </a:p>
          <a:p>
            <a:r>
              <a:rPr lang="en-US" sz="2000" dirty="0" smtClean="0"/>
              <a:t>       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btn</a:t>
            </a:r>
            <a:r>
              <a:rPr lang="en-US" sz="2000" dirty="0" smtClean="0"/>
              <a:t>=</a:t>
            </a:r>
            <a:r>
              <a:rPr lang="en-US" sz="2000" dirty="0" err="1" smtClean="0"/>
              <a:t>document.createElement</a:t>
            </a:r>
            <a:r>
              <a:rPr lang="en-US" sz="2000" dirty="0" smtClean="0"/>
              <a:t>('button');       </a:t>
            </a:r>
          </a:p>
          <a:p>
            <a:r>
              <a:rPr lang="en-US" sz="2000" dirty="0" smtClean="0"/>
              <a:t>        </a:t>
            </a:r>
            <a:r>
              <a:rPr lang="en-US" sz="2000" dirty="0" err="1" smtClean="0"/>
              <a:t>btn.innerHTML</a:t>
            </a:r>
            <a:r>
              <a:rPr lang="en-US" sz="2000" dirty="0" smtClean="0"/>
              <a:t>='Swap Values';</a:t>
            </a:r>
          </a:p>
          <a:p>
            <a:r>
              <a:rPr lang="en-US" sz="2000" dirty="0" smtClean="0"/>
              <a:t>        </a:t>
            </a:r>
            <a:r>
              <a:rPr lang="en-US" sz="2000" dirty="0" err="1" smtClean="0"/>
              <a:t>document.body.appendChild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labl1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       </a:t>
            </a:r>
            <a:r>
              <a:rPr lang="en-US" sz="2000" dirty="0" err="1" smtClean="0"/>
              <a:t>document.body.appendChild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txt1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       </a:t>
            </a:r>
            <a:r>
              <a:rPr lang="en-US" sz="2000" dirty="0" err="1" smtClean="0"/>
              <a:t>document.body.appendChild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labl2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       </a:t>
            </a:r>
            <a:r>
              <a:rPr lang="en-US" sz="2000" dirty="0" err="1" smtClean="0"/>
              <a:t>document.body.appendChild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txt2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       </a:t>
            </a:r>
            <a:r>
              <a:rPr lang="en-US" sz="2000" dirty="0" err="1" smtClean="0"/>
              <a:t>document.body.appendChild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rgbClr val="FF0000"/>
                </a:solidFill>
              </a:rPr>
              <a:t>btn</a:t>
            </a:r>
            <a:r>
              <a:rPr lang="en-US" sz="2000" dirty="0" smtClean="0"/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8048" y="1052736"/>
            <a:ext cx="49685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function swap() </a:t>
            </a:r>
            <a:r>
              <a:rPr lang="en-US" dirty="0" smtClean="0"/>
              <a:t> {</a:t>
            </a:r>
          </a:p>
          <a:p>
            <a:r>
              <a:rPr lang="en-US" dirty="0" smtClean="0"/>
              <a:t>            </a:t>
            </a:r>
            <a:r>
              <a:rPr lang="en-US" dirty="0" err="1" smtClean="0"/>
              <a:t>var</a:t>
            </a:r>
            <a:r>
              <a:rPr lang="en-US" dirty="0" smtClean="0"/>
              <a:t> temp=txt1.value;</a:t>
            </a:r>
          </a:p>
          <a:p>
            <a:r>
              <a:rPr lang="en-US" dirty="0" smtClean="0"/>
              <a:t>            txt1.value=txt2.value;</a:t>
            </a:r>
          </a:p>
          <a:p>
            <a:r>
              <a:rPr lang="en-US" dirty="0" smtClean="0"/>
              <a:t>            txt2.value=temp;  }</a:t>
            </a:r>
          </a:p>
          <a:p>
            <a:endParaRPr lang="en-US" dirty="0" smtClean="0"/>
          </a:p>
          <a:p>
            <a:r>
              <a:rPr lang="en-US" dirty="0" smtClean="0"/>
              <a:t>        </a:t>
            </a:r>
            <a:r>
              <a:rPr lang="en-US" dirty="0" err="1" smtClean="0"/>
              <a:t>btn.addEventListener</a:t>
            </a:r>
            <a:r>
              <a:rPr lang="en-US" dirty="0" smtClean="0"/>
              <a:t>("</a:t>
            </a:r>
            <a:r>
              <a:rPr lang="en-US" dirty="0" err="1" smtClean="0"/>
              <a:t>click",</a:t>
            </a:r>
            <a:r>
              <a:rPr lang="en-US" b="1" dirty="0" err="1" smtClean="0">
                <a:solidFill>
                  <a:srgbClr val="FF0000"/>
                </a:solidFill>
              </a:rPr>
              <a:t>swap</a:t>
            </a:r>
            <a:r>
              <a:rPr lang="en-US" dirty="0" smtClean="0"/>
              <a:t>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&lt;/body&gt;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521653"/>
            <a:ext cx="5904656" cy="140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5013176"/>
            <a:ext cx="5888038" cy="1344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488488" y="306896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Before swap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488488" y="465313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After swap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Change text </a:t>
            </a:r>
            <a:r>
              <a:rPr lang="en-IN" dirty="0" err="1" smtClean="0"/>
              <a:t>color</a:t>
            </a:r>
            <a:r>
              <a:rPr lang="en-IN" dirty="0" smtClean="0"/>
              <a:t> - DOM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352" y="1052736"/>
            <a:ext cx="684076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="en"&gt;  &lt;head&gt; &lt;/head&gt;</a:t>
            </a:r>
          </a:p>
          <a:p>
            <a:r>
              <a:rPr lang="en-US" dirty="0" smtClean="0"/>
              <a:t>&lt;body&gt;  </a:t>
            </a:r>
            <a:r>
              <a:rPr lang="en-US" dirty="0" smtClean="0">
                <a:solidFill>
                  <a:schemeClr val="accent2"/>
                </a:solidFill>
              </a:rPr>
              <a:t>&lt;H1&gt;CHANGE TEXT COLOR USING -  DOM &lt;/H1&gt;</a:t>
            </a:r>
          </a:p>
          <a:p>
            <a:r>
              <a:rPr lang="en-US" dirty="0" smtClean="0"/>
              <a:t>   </a:t>
            </a:r>
            <a:r>
              <a:rPr lang="en-US" b="1" dirty="0" smtClean="0">
                <a:solidFill>
                  <a:schemeClr val="accent2"/>
                </a:solidFill>
              </a:rPr>
              <a:t> &lt;</a:t>
            </a:r>
            <a:r>
              <a:rPr lang="en-US" b="1" dirty="0" err="1" smtClean="0">
                <a:solidFill>
                  <a:schemeClr val="accent2"/>
                </a:solidFill>
              </a:rPr>
              <a:t>SCript</a:t>
            </a:r>
            <a:r>
              <a:rPr lang="en-US" b="1" dirty="0" smtClean="0">
                <a:solidFill>
                  <a:schemeClr val="accent2"/>
                </a:solidFill>
              </a:rPr>
              <a:t>&gt;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var</a:t>
            </a:r>
            <a:r>
              <a:rPr lang="en-US" dirty="0" smtClean="0"/>
              <a:t> label1=</a:t>
            </a:r>
            <a:r>
              <a:rPr lang="en-US" dirty="0" err="1" smtClean="0"/>
              <a:t>document.createElement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66"/>
                </a:solidFill>
              </a:rPr>
              <a:t>'label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        label1.innerHTML="enter a color name";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document.body.appendChild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66"/>
                </a:solidFill>
              </a:rPr>
              <a:t>label1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var</a:t>
            </a:r>
            <a:r>
              <a:rPr lang="en-US" dirty="0" smtClean="0"/>
              <a:t> txt1=</a:t>
            </a:r>
            <a:r>
              <a:rPr lang="en-US" dirty="0" err="1" smtClean="0"/>
              <a:t>document.createElement</a:t>
            </a:r>
            <a:r>
              <a:rPr lang="en-US" dirty="0" smtClean="0"/>
              <a:t> ('</a:t>
            </a:r>
            <a:r>
              <a:rPr lang="en-US" b="1" dirty="0" smtClean="0">
                <a:solidFill>
                  <a:srgbClr val="FF0066"/>
                </a:solidFill>
              </a:rPr>
              <a:t>input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document.body.appendChild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66"/>
                </a:solidFill>
              </a:rPr>
              <a:t>txt1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=</a:t>
            </a:r>
            <a:r>
              <a:rPr lang="en-US" dirty="0" err="1" smtClean="0"/>
              <a:t>document.createElement</a:t>
            </a:r>
            <a:r>
              <a:rPr lang="en-US" dirty="0" smtClean="0"/>
              <a:t> ('</a:t>
            </a:r>
            <a:r>
              <a:rPr lang="en-US" b="1" dirty="0" smtClean="0">
                <a:solidFill>
                  <a:srgbClr val="FF0066"/>
                </a:solidFill>
              </a:rPr>
              <a:t>button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btn.innerHTML</a:t>
            </a:r>
            <a:r>
              <a:rPr lang="en-US" dirty="0" smtClean="0"/>
              <a:t>="</a:t>
            </a:r>
            <a:r>
              <a:rPr lang="en-US" dirty="0" err="1" smtClean="0"/>
              <a:t>changeColor</a:t>
            </a:r>
            <a:r>
              <a:rPr lang="en-US" dirty="0" smtClean="0"/>
              <a:t>";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document.body.appendChild</a:t>
            </a:r>
            <a:r>
              <a:rPr lang="en-US" dirty="0" smtClean="0"/>
              <a:t> (</a:t>
            </a:r>
            <a:r>
              <a:rPr lang="en-US" b="1" dirty="0" err="1" smtClean="0">
                <a:solidFill>
                  <a:srgbClr val="FF0066"/>
                </a:solidFill>
              </a:rPr>
              <a:t>btn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btn.addEventListener</a:t>
            </a:r>
            <a:r>
              <a:rPr lang="en-US" dirty="0" smtClean="0"/>
              <a:t>("click", </a:t>
            </a:r>
            <a:r>
              <a:rPr lang="en-US" b="1" dirty="0" err="1" smtClean="0">
                <a:solidFill>
                  <a:srgbClr val="FF0066"/>
                </a:solidFill>
              </a:rPr>
              <a:t>changeColor</a:t>
            </a:r>
            <a:r>
              <a:rPr lang="en-US" dirty="0" smtClean="0"/>
              <a:t>);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   </a:t>
            </a:r>
            <a:r>
              <a:rPr lang="en-US" b="1" dirty="0" smtClean="0">
                <a:solidFill>
                  <a:srgbClr val="FF0066"/>
                </a:solidFill>
              </a:rPr>
              <a:t> function </a:t>
            </a:r>
            <a:r>
              <a:rPr lang="en-US" b="1" dirty="0" err="1" smtClean="0">
                <a:solidFill>
                  <a:srgbClr val="FF0066"/>
                </a:solidFill>
              </a:rPr>
              <a:t>changeColor</a:t>
            </a:r>
            <a:r>
              <a:rPr lang="en-US" b="1" dirty="0" smtClean="0">
                <a:solidFill>
                  <a:srgbClr val="FF0066"/>
                </a:solidFill>
              </a:rPr>
              <a:t>(){</a:t>
            </a:r>
          </a:p>
          <a:p>
            <a:r>
              <a:rPr lang="en-US" b="1" dirty="0" smtClean="0">
                <a:solidFill>
                  <a:srgbClr val="FF0066"/>
                </a:solidFill>
              </a:rPr>
              <a:t>            txt1.style.color=txt1.value;</a:t>
            </a:r>
          </a:p>
          <a:p>
            <a:r>
              <a:rPr lang="en-US" dirty="0" smtClean="0"/>
              <a:t>            </a:t>
            </a:r>
            <a:r>
              <a:rPr lang="en-US" b="1" dirty="0" err="1" smtClean="0">
                <a:solidFill>
                  <a:srgbClr val="FF0000"/>
                </a:solidFill>
              </a:rPr>
              <a:t>btn.style.background</a:t>
            </a:r>
            <a:r>
              <a:rPr lang="en-US" b="1" dirty="0" smtClean="0">
                <a:solidFill>
                  <a:srgbClr val="FF0000"/>
                </a:solidFill>
              </a:rPr>
              <a:t>='yellow';</a:t>
            </a:r>
          </a:p>
          <a:p>
            <a:endParaRPr lang="en-US" b="1" dirty="0" smtClean="0">
              <a:solidFill>
                <a:srgbClr val="FF0066"/>
              </a:solidFill>
            </a:endParaRPr>
          </a:p>
          <a:p>
            <a:r>
              <a:rPr lang="en-US" b="1" dirty="0" smtClean="0">
                <a:solidFill>
                  <a:srgbClr val="FF0066"/>
                </a:solidFill>
              </a:rPr>
              <a:t>        }</a:t>
            </a:r>
          </a:p>
          <a:p>
            <a:r>
              <a:rPr lang="en-US" dirty="0" smtClean="0"/>
              <a:t>  </a:t>
            </a:r>
            <a:r>
              <a:rPr lang="en-US" b="1" dirty="0" smtClean="0">
                <a:solidFill>
                  <a:schemeClr val="accent2"/>
                </a:solidFill>
              </a:rPr>
              <a:t>  &lt;/</a:t>
            </a:r>
            <a:r>
              <a:rPr lang="en-US" b="1" dirty="0" err="1" smtClean="0">
                <a:solidFill>
                  <a:schemeClr val="accent2"/>
                </a:solidFill>
              </a:rPr>
              <a:t>SCript</a:t>
            </a:r>
            <a:r>
              <a:rPr lang="en-US" b="1" dirty="0" smtClean="0">
                <a:solidFill>
                  <a:schemeClr val="accent2"/>
                </a:solidFill>
              </a:rPr>
              <a:t>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7968" y="2132856"/>
            <a:ext cx="6173788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920536" y="1628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72936" y="414908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0610" y="4491186"/>
            <a:ext cx="5888038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</a:t>
            </a:r>
            <a:r>
              <a:rPr lang="en-IN" dirty="0" err="1" smtClean="0"/>
              <a:t>DropDown</a:t>
            </a:r>
            <a:r>
              <a:rPr lang="en-IN" dirty="0" smtClean="0"/>
              <a:t> – using DOM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360" y="11247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="en"&gt;</a:t>
            </a:r>
          </a:p>
          <a:p>
            <a:r>
              <a:rPr lang="en-US" dirty="0" smtClean="0"/>
              <a:t>&lt;head</a:t>
            </a:r>
            <a:r>
              <a:rPr lang="en-US" dirty="0" smtClean="0"/>
              <a:t>&gt; &lt;/</a:t>
            </a:r>
            <a:r>
              <a:rPr lang="en-US" dirty="0" smtClean="0"/>
              <a:t>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    &lt;script&gt;</a:t>
            </a:r>
          </a:p>
          <a:p>
            <a:r>
              <a:rPr lang="en-US" dirty="0" smtClean="0"/>
              <a:t>       </a:t>
            </a:r>
            <a:r>
              <a:rPr lang="en-US" b="1" dirty="0" smtClean="0"/>
              <a:t> function </a:t>
            </a:r>
            <a:r>
              <a:rPr lang="en-US" b="1" dirty="0" err="1" smtClean="0"/>
              <a:t>addOption</a:t>
            </a:r>
            <a:r>
              <a:rPr lang="en-US" b="1" dirty="0" smtClean="0"/>
              <a:t>() {</a:t>
            </a:r>
          </a:p>
          <a:p>
            <a:r>
              <a:rPr lang="en-US" dirty="0" smtClean="0"/>
              <a:t>           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dd</a:t>
            </a:r>
            <a:r>
              <a:rPr lang="en-US" dirty="0" smtClean="0"/>
              <a:t> = </a:t>
            </a:r>
            <a:r>
              <a:rPr lang="en-US" dirty="0" err="1" smtClean="0"/>
              <a:t>document.createElement</a:t>
            </a:r>
            <a:r>
              <a:rPr lang="en-US" dirty="0" smtClean="0"/>
              <a:t>(</a:t>
            </a:r>
            <a:r>
              <a:rPr lang="en-US" b="1" dirty="0" smtClean="0"/>
              <a:t>"select"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           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=2020;i&lt;2040;i++)</a:t>
            </a:r>
          </a:p>
          <a:p>
            <a:r>
              <a:rPr lang="en-US" dirty="0" smtClean="0"/>
              <a:t>            { </a:t>
            </a:r>
          </a:p>
          <a:p>
            <a:r>
              <a:rPr lang="en-US" dirty="0" smtClean="0"/>
              <a:t>               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1" dirty="0" smtClean="0"/>
              <a:t>op1</a:t>
            </a:r>
            <a:r>
              <a:rPr lang="en-US" dirty="0" smtClean="0"/>
              <a:t> = </a:t>
            </a:r>
            <a:r>
              <a:rPr lang="en-US" dirty="0" err="1" smtClean="0"/>
              <a:t>document.createElement</a:t>
            </a:r>
            <a:r>
              <a:rPr lang="en-US" dirty="0" smtClean="0"/>
              <a:t>(</a:t>
            </a:r>
            <a:r>
              <a:rPr lang="en-US" b="1" dirty="0" smtClean="0"/>
              <a:t>"option"</a:t>
            </a:r>
            <a:r>
              <a:rPr lang="en-US" dirty="0" smtClean="0"/>
              <a:t>);  </a:t>
            </a:r>
          </a:p>
          <a:p>
            <a:r>
              <a:rPr lang="en-US" dirty="0" smtClean="0"/>
              <a:t>                op1.value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               op1.text =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               </a:t>
            </a:r>
            <a:r>
              <a:rPr lang="en-US" dirty="0" err="1" smtClean="0"/>
              <a:t>dd.appendChild</a:t>
            </a:r>
            <a:r>
              <a:rPr lang="en-US" dirty="0" smtClean="0"/>
              <a:t>(</a:t>
            </a:r>
            <a:r>
              <a:rPr lang="en-US" b="1" dirty="0" smtClean="0"/>
              <a:t>op1</a:t>
            </a:r>
            <a:r>
              <a:rPr lang="en-US" dirty="0" smtClean="0"/>
              <a:t>);    </a:t>
            </a:r>
          </a:p>
          <a:p>
            <a:r>
              <a:rPr lang="en-US" dirty="0" smtClean="0"/>
              <a:t>        }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document.body.appendChild</a:t>
            </a:r>
            <a:r>
              <a:rPr lang="en-US" dirty="0" smtClean="0"/>
              <a:t>(</a:t>
            </a:r>
            <a:r>
              <a:rPr lang="en-US" dirty="0" err="1" smtClean="0"/>
              <a:t>dd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       }</a:t>
            </a:r>
          </a:p>
          <a:p>
            <a:r>
              <a:rPr lang="en-US" b="1" dirty="0" smtClean="0"/>
              <a:t>        </a:t>
            </a:r>
            <a:r>
              <a:rPr lang="en-US" b="1" dirty="0" err="1" smtClean="0"/>
              <a:t>addOption</a:t>
            </a:r>
            <a:r>
              <a:rPr lang="en-US" b="1" dirty="0" smtClean="0"/>
              <a:t>();</a:t>
            </a:r>
          </a:p>
          <a:p>
            <a:r>
              <a:rPr lang="en-US" dirty="0" smtClean="0"/>
              <a:t>    &lt;/script&gt;</a:t>
            </a:r>
          </a:p>
          <a:p>
            <a:r>
              <a:rPr lang="en-US" dirty="0" smtClean="0"/>
              <a:t>&lt;/</a:t>
            </a:r>
            <a:r>
              <a:rPr lang="en-US" dirty="0" smtClean="0"/>
              <a:t>body</a:t>
            </a:r>
            <a:r>
              <a:rPr lang="en-US" dirty="0" smtClean="0"/>
              <a:t>&gt; &lt;/</a:t>
            </a:r>
            <a:r>
              <a:rPr lang="en-US" dirty="0" smtClean="0"/>
              <a:t>html&gt;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3776" b="29667"/>
          <a:stretch>
            <a:fillRect/>
          </a:stretch>
        </p:blipFill>
        <p:spPr bwMode="auto">
          <a:xfrm>
            <a:off x="8040216" y="1196752"/>
            <a:ext cx="3412406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 Text into DD - DOM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352" y="1124744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/>
              <a:t>&lt;html </a:t>
            </a:r>
            <a:r>
              <a:rPr lang="en-US" dirty="0" err="1" smtClean="0"/>
              <a:t>lang</a:t>
            </a:r>
            <a:r>
              <a:rPr lang="en-US" dirty="0" smtClean="0"/>
              <a:t>="en"&gt;</a:t>
            </a:r>
          </a:p>
          <a:p>
            <a:r>
              <a:rPr lang="en-US" dirty="0" smtClean="0"/>
              <a:t>&lt;head</a:t>
            </a:r>
            <a:r>
              <a:rPr lang="en-US" dirty="0" smtClean="0"/>
              <a:t>&gt;  &lt;/</a:t>
            </a:r>
            <a:r>
              <a:rPr lang="en-US" dirty="0" smtClean="0"/>
              <a:t>head&gt;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    </a:t>
            </a:r>
            <a:r>
              <a:rPr lang="en-US" b="1" dirty="0" smtClean="0"/>
              <a:t>&lt;script&gt;</a:t>
            </a:r>
          </a:p>
          <a:p>
            <a:r>
              <a:rPr lang="en-US" b="1" dirty="0" smtClean="0"/>
              <a:t>    </a:t>
            </a:r>
            <a:r>
              <a:rPr lang="en-US" dirty="0" smtClean="0"/>
              <a:t>   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1" dirty="0" err="1" smtClean="0"/>
              <a:t>labl</a:t>
            </a:r>
            <a:r>
              <a:rPr lang="en-US" dirty="0" smtClean="0"/>
              <a:t>=</a:t>
            </a:r>
            <a:r>
              <a:rPr lang="en-US" dirty="0" err="1" smtClean="0"/>
              <a:t>document.createElement</a:t>
            </a:r>
            <a:r>
              <a:rPr lang="en-US" dirty="0" smtClean="0"/>
              <a:t>(</a:t>
            </a:r>
            <a:r>
              <a:rPr lang="en-US" b="1" dirty="0" smtClean="0"/>
              <a:t>"label"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       </a:t>
            </a:r>
            <a:r>
              <a:rPr lang="en-US" b="1" dirty="0" err="1" smtClean="0"/>
              <a:t>labl</a:t>
            </a:r>
            <a:r>
              <a:rPr lang="en-US" dirty="0" err="1" smtClean="0"/>
              <a:t>.innerHTML</a:t>
            </a:r>
            <a:r>
              <a:rPr lang="en-US" dirty="0" smtClean="0"/>
              <a:t>="enter a City  ";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1" dirty="0" smtClean="0"/>
              <a:t>txt</a:t>
            </a:r>
            <a:r>
              <a:rPr lang="en-US" dirty="0" smtClean="0"/>
              <a:t>=</a:t>
            </a:r>
            <a:r>
              <a:rPr lang="en-US" dirty="0" err="1" smtClean="0"/>
              <a:t>document.createElement</a:t>
            </a:r>
            <a:r>
              <a:rPr lang="en-US" dirty="0" smtClean="0"/>
              <a:t>(</a:t>
            </a:r>
            <a:r>
              <a:rPr lang="en-US" b="1" dirty="0" smtClean="0"/>
              <a:t>'input'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1" dirty="0" smtClean="0"/>
              <a:t>labl2</a:t>
            </a:r>
            <a:r>
              <a:rPr lang="en-US" dirty="0" smtClean="0"/>
              <a:t>=</a:t>
            </a:r>
            <a:r>
              <a:rPr lang="en-US" dirty="0" err="1" smtClean="0"/>
              <a:t>document.createElement</a:t>
            </a:r>
            <a:r>
              <a:rPr lang="en-US" dirty="0" smtClean="0"/>
              <a:t>(</a:t>
            </a:r>
            <a:r>
              <a:rPr lang="en-US" b="1" dirty="0" smtClean="0"/>
              <a:t>"label"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       </a:t>
            </a:r>
            <a:r>
              <a:rPr lang="en-US" b="1" dirty="0" smtClean="0"/>
              <a:t>labl2</a:t>
            </a:r>
            <a:r>
              <a:rPr lang="en-US" dirty="0" smtClean="0"/>
              <a:t>.innerHTML="  City:  ";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1" dirty="0" err="1" smtClean="0"/>
              <a:t>dd</a:t>
            </a:r>
            <a:r>
              <a:rPr lang="en-US" dirty="0" smtClean="0"/>
              <a:t>=</a:t>
            </a:r>
            <a:r>
              <a:rPr lang="en-US" dirty="0" err="1" smtClean="0"/>
              <a:t>document.createElement</a:t>
            </a:r>
            <a:r>
              <a:rPr lang="en-US" dirty="0" smtClean="0"/>
              <a:t>(</a:t>
            </a:r>
            <a:r>
              <a:rPr lang="en-US" b="1" dirty="0" smtClean="0"/>
              <a:t>"select"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1" dirty="0" err="1" smtClean="0"/>
              <a:t>btn</a:t>
            </a:r>
            <a:r>
              <a:rPr lang="en-US" dirty="0" smtClean="0"/>
              <a:t>=</a:t>
            </a:r>
            <a:r>
              <a:rPr lang="en-US" dirty="0" err="1" smtClean="0"/>
              <a:t>document.createElement</a:t>
            </a:r>
            <a:r>
              <a:rPr lang="en-US" dirty="0" smtClean="0"/>
              <a:t>(</a:t>
            </a:r>
            <a:r>
              <a:rPr lang="en-US" b="1" dirty="0" smtClean="0"/>
              <a:t>"button"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       </a:t>
            </a:r>
            <a:r>
              <a:rPr lang="en-US" b="1" dirty="0" err="1" smtClean="0"/>
              <a:t>btn</a:t>
            </a:r>
            <a:r>
              <a:rPr lang="en-US" dirty="0" err="1" smtClean="0"/>
              <a:t>.innerHTML</a:t>
            </a:r>
            <a:r>
              <a:rPr lang="en-US" dirty="0" smtClean="0"/>
              <a:t>="Add to DD";</a:t>
            </a:r>
          </a:p>
          <a:p>
            <a:r>
              <a:rPr lang="en-US" dirty="0" smtClean="0"/>
              <a:t>        function </a:t>
            </a:r>
            <a:r>
              <a:rPr lang="en-US" b="1" dirty="0" err="1" smtClean="0"/>
              <a:t>addCity</a:t>
            </a:r>
            <a:r>
              <a:rPr lang="en-US" b="1" dirty="0" smtClean="0"/>
              <a:t>() {</a:t>
            </a:r>
            <a:endParaRPr lang="en-US" b="1" dirty="0" smtClean="0"/>
          </a:p>
          <a:p>
            <a:r>
              <a:rPr lang="en-US" dirty="0" smtClean="0"/>
              <a:t>           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b="1" dirty="0" smtClean="0"/>
              <a:t>opt</a:t>
            </a:r>
            <a:r>
              <a:rPr lang="en-US" dirty="0" smtClean="0"/>
              <a:t>=</a:t>
            </a:r>
            <a:r>
              <a:rPr lang="en-US" dirty="0" err="1" smtClean="0"/>
              <a:t>document.createElement</a:t>
            </a:r>
            <a:r>
              <a:rPr lang="en-US" dirty="0" smtClean="0"/>
              <a:t>(</a:t>
            </a:r>
            <a:r>
              <a:rPr lang="en-US" b="1" dirty="0" smtClean="0"/>
              <a:t>"option"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           </a:t>
            </a:r>
            <a:r>
              <a:rPr lang="en-US" b="1" dirty="0" err="1" smtClean="0"/>
              <a:t>opt</a:t>
            </a:r>
            <a:r>
              <a:rPr lang="en-US" dirty="0" err="1" smtClean="0"/>
              <a:t>.value</a:t>
            </a:r>
            <a:r>
              <a:rPr lang="en-US" dirty="0" smtClean="0"/>
              <a:t>=</a:t>
            </a:r>
            <a:r>
              <a:rPr lang="en-US" dirty="0" err="1" smtClean="0"/>
              <a:t>txt.value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           </a:t>
            </a:r>
            <a:r>
              <a:rPr lang="en-US" b="1" dirty="0" err="1" smtClean="0"/>
              <a:t>opt.</a:t>
            </a:r>
            <a:r>
              <a:rPr lang="en-US" dirty="0" err="1" smtClean="0"/>
              <a:t>text</a:t>
            </a:r>
            <a:r>
              <a:rPr lang="en-US" dirty="0" smtClean="0"/>
              <a:t>=</a:t>
            </a:r>
            <a:r>
              <a:rPr lang="en-US" dirty="0" err="1" smtClean="0"/>
              <a:t>txt.value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           </a:t>
            </a:r>
            <a:r>
              <a:rPr lang="en-US" b="1" dirty="0" err="1" smtClean="0"/>
              <a:t>dd</a:t>
            </a:r>
            <a:r>
              <a:rPr lang="en-US" dirty="0" err="1" smtClean="0"/>
              <a:t>.appendChild</a:t>
            </a:r>
            <a:r>
              <a:rPr lang="en-US" dirty="0" smtClean="0"/>
              <a:t>(opt);</a:t>
            </a:r>
          </a:p>
          <a:p>
            <a:r>
              <a:rPr lang="en-US" dirty="0" smtClean="0"/>
              <a:t>        </a:t>
            </a:r>
            <a:r>
              <a:rPr lang="en-US" b="1" dirty="0" smtClean="0"/>
              <a:t>}</a:t>
            </a:r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6240016" y="1124744"/>
            <a:ext cx="50405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</a:t>
            </a:r>
            <a:r>
              <a:rPr lang="en-US" dirty="0" err="1" smtClean="0"/>
              <a:t>document.body.appendChild</a:t>
            </a:r>
            <a:r>
              <a:rPr lang="en-US" dirty="0" smtClean="0"/>
              <a:t>(</a:t>
            </a:r>
            <a:r>
              <a:rPr lang="en-US" dirty="0" err="1" smtClean="0"/>
              <a:t>labl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document.body.appendChild</a:t>
            </a:r>
            <a:r>
              <a:rPr lang="en-US" dirty="0" smtClean="0"/>
              <a:t>(txt);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document.body.appendChild</a:t>
            </a:r>
            <a:r>
              <a:rPr lang="en-US" dirty="0" smtClean="0"/>
              <a:t>(labl2);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document.body.appendChild</a:t>
            </a:r>
            <a:r>
              <a:rPr lang="en-US" dirty="0" smtClean="0"/>
              <a:t>(</a:t>
            </a:r>
            <a:r>
              <a:rPr lang="en-US" dirty="0" err="1" smtClean="0"/>
              <a:t>btn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       </a:t>
            </a:r>
            <a:r>
              <a:rPr lang="en-US" dirty="0" err="1" smtClean="0"/>
              <a:t>document.body.appendChild</a:t>
            </a:r>
            <a:r>
              <a:rPr lang="en-US" dirty="0" smtClean="0"/>
              <a:t>(</a:t>
            </a:r>
            <a:r>
              <a:rPr lang="en-US" dirty="0" err="1" smtClean="0"/>
              <a:t>dd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        </a:t>
            </a:r>
            <a:r>
              <a:rPr lang="en-US" b="1" dirty="0" err="1" smtClean="0"/>
              <a:t>btn.addEventListener</a:t>
            </a:r>
            <a:r>
              <a:rPr lang="en-US" b="1" dirty="0" smtClean="0"/>
              <a:t>("</a:t>
            </a:r>
            <a:r>
              <a:rPr lang="en-US" b="1" dirty="0" err="1" smtClean="0"/>
              <a:t>click",addCity</a:t>
            </a:r>
            <a:r>
              <a:rPr lang="en-US" b="1" dirty="0" smtClean="0"/>
              <a:t>);</a:t>
            </a:r>
          </a:p>
          <a:p>
            <a:r>
              <a:rPr lang="en-US" dirty="0" smtClean="0"/>
              <a:t>    </a:t>
            </a:r>
            <a:r>
              <a:rPr lang="en-US" b="1" dirty="0" smtClean="0"/>
              <a:t>&lt;/script&gt;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4152" y="4293096"/>
            <a:ext cx="473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The City entered in the textbox will be added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To </a:t>
            </a:r>
            <a:r>
              <a:rPr lang="en-IN" dirty="0" err="1" smtClean="0">
                <a:solidFill>
                  <a:srgbClr val="FF0000"/>
                </a:solidFill>
              </a:rPr>
              <a:t>DropDown</a:t>
            </a:r>
            <a:r>
              <a:rPr lang="en-IN" dirty="0" smtClean="0">
                <a:solidFill>
                  <a:srgbClr val="FF0000"/>
                </a:solidFill>
              </a:rPr>
              <a:t> (selection) by Button Click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 for previous program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456" y="2109626"/>
            <a:ext cx="8352927" cy="318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76120" y="5517232"/>
            <a:ext cx="473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The City entered in the textbox will be added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To </a:t>
            </a:r>
            <a:r>
              <a:rPr lang="en-IN" dirty="0" err="1" smtClean="0">
                <a:solidFill>
                  <a:srgbClr val="FF0000"/>
                </a:solidFill>
              </a:rPr>
              <a:t>DropDown</a:t>
            </a:r>
            <a:r>
              <a:rPr lang="en-IN" dirty="0" smtClean="0">
                <a:solidFill>
                  <a:srgbClr val="FF0000"/>
                </a:solidFill>
              </a:rPr>
              <a:t> (selection) by Button Click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07369" y="1125538"/>
            <a:ext cx="11530632" cy="5256212"/>
          </a:xfrm>
        </p:spPr>
        <p:txBody>
          <a:bodyPr/>
          <a:lstStyle/>
          <a:p>
            <a:pPr marL="43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&lt;html&gt;</a:t>
            </a:r>
          </a:p>
          <a:p>
            <a:pPr marL="43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&lt;head&gt;</a:t>
            </a:r>
          </a:p>
          <a:p>
            <a:pPr marL="43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C00000"/>
                </a:solidFill>
              </a:rPr>
              <a:t>&lt;script type = "text/</a:t>
            </a:r>
            <a:r>
              <a:rPr lang="en-US" sz="2000" dirty="0" err="1" smtClean="0">
                <a:solidFill>
                  <a:srgbClr val="C00000"/>
                </a:solidFill>
              </a:rPr>
              <a:t>javascript</a:t>
            </a:r>
            <a:r>
              <a:rPr lang="en-US" sz="2000" dirty="0" smtClean="0">
                <a:solidFill>
                  <a:srgbClr val="C00000"/>
                </a:solidFill>
              </a:rPr>
              <a:t>"&gt;</a:t>
            </a:r>
          </a:p>
          <a:p>
            <a:pPr marL="43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 function </a:t>
            </a:r>
            <a:r>
              <a:rPr lang="en-US" sz="2000" dirty="0" err="1" smtClean="0">
                <a:solidFill>
                  <a:srgbClr val="C00000"/>
                </a:solidFill>
              </a:rPr>
              <a:t>sayHello</a:t>
            </a:r>
            <a:r>
              <a:rPr lang="en-US" sz="2000" dirty="0" smtClean="0">
                <a:solidFill>
                  <a:srgbClr val="C00000"/>
                </a:solidFill>
              </a:rPr>
              <a:t>() {</a:t>
            </a:r>
          </a:p>
          <a:p>
            <a:pPr marL="43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     alert("Hello World")</a:t>
            </a:r>
          </a:p>
          <a:p>
            <a:pPr marL="43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	  }</a:t>
            </a:r>
          </a:p>
          <a:p>
            <a:pPr marL="43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&lt;/script&gt;</a:t>
            </a:r>
          </a:p>
          <a:p>
            <a:pPr marL="43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&lt;/head&gt;</a:t>
            </a:r>
          </a:p>
          <a:p>
            <a:pPr marL="43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  </a:t>
            </a:r>
          </a:p>
          <a:p>
            <a:pPr marL="43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&lt;body&gt;</a:t>
            </a:r>
          </a:p>
          <a:p>
            <a:pPr marL="43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C00000"/>
                </a:solidFill>
              </a:rPr>
              <a:t>&lt;script type = "text/</a:t>
            </a:r>
            <a:r>
              <a:rPr lang="en-US" sz="2000" dirty="0" err="1" smtClean="0">
                <a:solidFill>
                  <a:srgbClr val="C00000"/>
                </a:solidFill>
              </a:rPr>
              <a:t>javascript</a:t>
            </a:r>
            <a:r>
              <a:rPr lang="en-US" sz="2000" dirty="0" smtClean="0">
                <a:solidFill>
                  <a:srgbClr val="C00000"/>
                </a:solidFill>
              </a:rPr>
              <a:t>"&gt;</a:t>
            </a:r>
          </a:p>
          <a:p>
            <a:pPr marL="43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   </a:t>
            </a:r>
            <a:r>
              <a:rPr lang="en-US" sz="2000" dirty="0" err="1" smtClean="0">
                <a:solidFill>
                  <a:srgbClr val="C00000"/>
                </a:solidFill>
              </a:rPr>
              <a:t>document.write</a:t>
            </a:r>
            <a:r>
              <a:rPr lang="en-US" sz="2000" dirty="0" smtClean="0">
                <a:solidFill>
                  <a:srgbClr val="C00000"/>
                </a:solidFill>
              </a:rPr>
              <a:t>("Hello World")</a:t>
            </a:r>
          </a:p>
          <a:p>
            <a:pPr marL="43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   &lt;/script&gt;</a:t>
            </a:r>
          </a:p>
          <a:p>
            <a:pPr marL="43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   &lt;input type = "button" </a:t>
            </a:r>
            <a:r>
              <a:rPr lang="en-US" sz="2000" dirty="0" err="1" smtClean="0"/>
              <a:t>onclick</a:t>
            </a:r>
            <a:r>
              <a:rPr lang="en-US" sz="2000" dirty="0" smtClean="0"/>
              <a:t> = "</a:t>
            </a:r>
            <a:r>
              <a:rPr lang="en-US" sz="2000" dirty="0" err="1" smtClean="0"/>
              <a:t>sayHello</a:t>
            </a:r>
            <a:r>
              <a:rPr lang="en-US" sz="2000" dirty="0" smtClean="0"/>
              <a:t>()" value = "Say Hello" /&gt;</a:t>
            </a:r>
          </a:p>
          <a:p>
            <a:pPr marL="43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&lt;/body&gt;</a:t>
            </a:r>
          </a:p>
          <a:p>
            <a:pPr marL="43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&lt;/html&gt;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JavaScript given in both &lt;head&gt; &amp; &lt;body&gt;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0016" y="1484784"/>
            <a:ext cx="5544616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 &lt;head&gt; </a:t>
            </a:r>
          </a:p>
          <a:p>
            <a:r>
              <a:rPr lang="en-US" b="1" dirty="0" smtClean="0"/>
              <a:t>&lt;script </a:t>
            </a:r>
            <a:r>
              <a:rPr lang="en-US" dirty="0" smtClean="0"/>
              <a:t>type = "text/</a:t>
            </a:r>
            <a:r>
              <a:rPr lang="en-US" dirty="0" err="1" smtClean="0"/>
              <a:t>javascript</a:t>
            </a:r>
            <a:r>
              <a:rPr lang="en-US" dirty="0" smtClean="0"/>
              <a:t>" </a:t>
            </a:r>
            <a:r>
              <a:rPr lang="en-US" dirty="0" err="1" smtClean="0"/>
              <a:t>src</a:t>
            </a:r>
            <a:r>
              <a:rPr lang="en-US" dirty="0" smtClean="0"/>
              <a:t> = "</a:t>
            </a:r>
            <a:r>
              <a:rPr lang="en-US" b="1" i="1" dirty="0" smtClean="0">
                <a:solidFill>
                  <a:srgbClr val="C00000"/>
                </a:solidFill>
              </a:rPr>
              <a:t>filename.js</a:t>
            </a:r>
            <a:r>
              <a:rPr lang="en-US" dirty="0" smtClean="0"/>
              <a:t>" 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&lt;/script&gt; </a:t>
            </a:r>
          </a:p>
          <a:p>
            <a:r>
              <a:rPr lang="en-US" dirty="0" smtClean="0"/>
              <a:t>&lt;/head&gt; </a:t>
            </a:r>
          </a:p>
          <a:p>
            <a:r>
              <a:rPr lang="en-US" dirty="0" smtClean="0"/>
              <a:t>&lt;body&gt; ... &lt;/body&gt; 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480376" y="3212976"/>
            <a:ext cx="540060" cy="69394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8248" y="393305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</a:t>
            </a:r>
            <a:r>
              <a:rPr lang="en-IN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Variable Declaration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r>
              <a:rPr lang="en-US" dirty="0" smtClean="0"/>
              <a:t> name = “Dear"; </a:t>
            </a:r>
          </a:p>
          <a:p>
            <a:r>
              <a:rPr lang="en-US" dirty="0" smtClean="0"/>
              <a:t>const greeting = "Hello "; </a:t>
            </a:r>
          </a:p>
          <a:p>
            <a:r>
              <a:rPr lang="en-US" dirty="0" smtClean="0"/>
              <a:t>console.log(greeting + name); // → Hello Dear</a:t>
            </a:r>
          </a:p>
          <a:p>
            <a:r>
              <a:rPr lang="en-US" dirty="0" smtClean="0"/>
              <a:t>The first, </a:t>
            </a:r>
            <a:r>
              <a:rPr lang="en-US" b="1" dirty="0" err="1" smtClean="0"/>
              <a:t>var</a:t>
            </a:r>
            <a:r>
              <a:rPr lang="en-US" b="1" dirty="0" smtClean="0"/>
              <a:t> </a:t>
            </a:r>
            <a:r>
              <a:rPr lang="en-US" dirty="0" smtClean="0"/>
              <a:t>(short for “variable”), is the way bindings were declared in </a:t>
            </a:r>
            <a:r>
              <a:rPr lang="en-US" b="1" dirty="0" smtClean="0"/>
              <a:t>pre-2015 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word </a:t>
            </a:r>
            <a:r>
              <a:rPr lang="en-US" b="1" dirty="0" smtClean="0"/>
              <a:t>const </a:t>
            </a:r>
            <a:r>
              <a:rPr lang="en-US" dirty="0" smtClean="0"/>
              <a:t>stands for constant. It defines a </a:t>
            </a:r>
            <a:r>
              <a:rPr lang="en-US" b="1" dirty="0" smtClean="0"/>
              <a:t>constant binding</a:t>
            </a:r>
            <a:r>
              <a:rPr lang="en-US" dirty="0" smtClean="0"/>
              <a:t>, which points at the same value for as long as it lives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83707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4274</TotalTime>
  <Words>2220</Words>
  <Application>Microsoft Office PowerPoint</Application>
  <PresentationFormat>Custom</PresentationFormat>
  <Paragraphs>751</Paragraphs>
  <Slides>74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Workshop_PPT_Template</vt:lpstr>
      <vt:lpstr>1_Workshop_PPT_Template</vt:lpstr>
      <vt:lpstr>History</vt:lpstr>
      <vt:lpstr>Client-Side JavaScript</vt:lpstr>
      <vt:lpstr>Start JavaScript</vt:lpstr>
      <vt:lpstr>Sample 2</vt:lpstr>
      <vt:lpstr>Display Text in an Alert Dialog</vt:lpstr>
      <vt:lpstr>Common escape sequence</vt:lpstr>
      <vt:lpstr>JavaScript Placement in HTML File </vt:lpstr>
      <vt:lpstr>JavaScript given in both &lt;head&gt; &amp; &lt;body&gt;</vt:lpstr>
      <vt:lpstr>Variable Declaration</vt:lpstr>
      <vt:lpstr>Obtaining user input with prompt Dialog</vt:lpstr>
      <vt:lpstr>Sample Program</vt:lpstr>
      <vt:lpstr>Data Types in JavaScript</vt:lpstr>
      <vt:lpstr>Comments</vt:lpstr>
      <vt:lpstr>Primitive (atomic) values</vt:lpstr>
      <vt:lpstr>string</vt:lpstr>
      <vt:lpstr>string</vt:lpstr>
      <vt:lpstr>Automatic type conversion</vt:lpstr>
      <vt:lpstr>Bindings (variables)</vt:lpstr>
      <vt:lpstr>Binding names</vt:lpstr>
      <vt:lpstr>Arithmetic Operators</vt:lpstr>
      <vt:lpstr>Equality and Relational Operators</vt:lpstr>
      <vt:lpstr>Precedence and associativity of operators</vt:lpstr>
      <vt:lpstr>Precedence and associativity of operators</vt:lpstr>
      <vt:lpstr>Reserved Key Words</vt:lpstr>
      <vt:lpstr>control statements  </vt:lpstr>
      <vt:lpstr>Control Statements</vt:lpstr>
      <vt:lpstr>Sample JavaScript Programming</vt:lpstr>
      <vt:lpstr>Output</vt:lpstr>
      <vt:lpstr>Switch Case</vt:lpstr>
      <vt:lpstr>for Repetition Statement  </vt:lpstr>
      <vt:lpstr>Using Loop – Generate Table</vt:lpstr>
      <vt:lpstr>Get ‘N’ voters and check their eligibility</vt:lpstr>
      <vt:lpstr>do…while Repetition Statement  </vt:lpstr>
      <vt:lpstr>Output of previous program</vt:lpstr>
      <vt:lpstr>While   loop</vt:lpstr>
      <vt:lpstr>Exercise</vt:lpstr>
      <vt:lpstr>Break and Continue</vt:lpstr>
      <vt:lpstr>JavaScript - Function</vt:lpstr>
      <vt:lpstr>Function parameters and return</vt:lpstr>
      <vt:lpstr>Function assignment</vt:lpstr>
      <vt:lpstr>Math function</vt:lpstr>
      <vt:lpstr>JS with Button Event</vt:lpstr>
      <vt:lpstr>Button with inline function call</vt:lpstr>
      <vt:lpstr>Button with AddEventListener</vt:lpstr>
      <vt:lpstr>Output of Previous Program</vt:lpstr>
      <vt:lpstr>Access element’s property</vt:lpstr>
      <vt:lpstr>Check Odd/Even</vt:lpstr>
      <vt:lpstr>Retrieve values from forms  - JS</vt:lpstr>
      <vt:lpstr>Retrieve values from forms  - JS</vt:lpstr>
      <vt:lpstr>Retrieve values from forms  - JS</vt:lpstr>
      <vt:lpstr>Arrays</vt:lpstr>
      <vt:lpstr>Arrays  </vt:lpstr>
      <vt:lpstr>Arrays  </vt:lpstr>
      <vt:lpstr>JavaScript Objects</vt:lpstr>
      <vt:lpstr>String Methods</vt:lpstr>
      <vt:lpstr>String Object  </vt:lpstr>
      <vt:lpstr>String Methods</vt:lpstr>
      <vt:lpstr>String Methods</vt:lpstr>
      <vt:lpstr>Date Object</vt:lpstr>
      <vt:lpstr>Date Object</vt:lpstr>
      <vt:lpstr>Slide 61</vt:lpstr>
      <vt:lpstr>String Objects</vt:lpstr>
      <vt:lpstr>Javascript Objects</vt:lpstr>
      <vt:lpstr>Example Code</vt:lpstr>
      <vt:lpstr>document Object  </vt:lpstr>
      <vt:lpstr>JSON</vt:lpstr>
      <vt:lpstr>DHTML with JavaScript</vt:lpstr>
      <vt:lpstr>Add, Remove elements in document using DOM</vt:lpstr>
      <vt:lpstr>Add label, Textbox, button - DOM</vt:lpstr>
      <vt:lpstr>Swap two values - DOM</vt:lpstr>
      <vt:lpstr>Change text color - DOM</vt:lpstr>
      <vt:lpstr>Add DropDown – using DOM</vt:lpstr>
      <vt:lpstr>Add Text into DD - DOM</vt:lpstr>
      <vt:lpstr>Output for previous program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SASTRA</cp:lastModifiedBy>
  <cp:revision>569</cp:revision>
  <dcterms:created xsi:type="dcterms:W3CDTF">2021-08-26T10:17:20Z</dcterms:created>
  <dcterms:modified xsi:type="dcterms:W3CDTF">2024-09-02T11:54:08Z</dcterms:modified>
</cp:coreProperties>
</file>