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0"/>
  </p:notesMasterIdLst>
  <p:handoutMasterIdLst>
    <p:handoutMasterId r:id="rId21"/>
  </p:handoutMasterIdLst>
  <p:sldIdLst>
    <p:sldId id="673" r:id="rId2"/>
    <p:sldId id="674" r:id="rId3"/>
    <p:sldId id="675" r:id="rId4"/>
    <p:sldId id="676" r:id="rId5"/>
    <p:sldId id="677" r:id="rId6"/>
    <p:sldId id="678" r:id="rId7"/>
    <p:sldId id="679" r:id="rId8"/>
    <p:sldId id="680" r:id="rId9"/>
    <p:sldId id="681" r:id="rId10"/>
    <p:sldId id="682" r:id="rId11"/>
    <p:sldId id="683" r:id="rId12"/>
    <p:sldId id="684" r:id="rId13"/>
    <p:sldId id="685" r:id="rId14"/>
    <p:sldId id="686" r:id="rId15"/>
    <p:sldId id="688" r:id="rId16"/>
    <p:sldId id="687" r:id="rId17"/>
    <p:sldId id="689" r:id="rId18"/>
    <p:sldId id="6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AB29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979" autoAdjust="0"/>
  </p:normalViewPr>
  <p:slideViewPr>
    <p:cSldViewPr>
      <p:cViewPr varScale="1">
        <p:scale>
          <a:sx n="72" d="100"/>
          <a:sy n="72" d="100"/>
        </p:scale>
        <p:origin x="-660" y="-9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pPr/>
              <a:t>30-09-2024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pPr/>
              <a:t>‹#›</a:t>
            </a:fld>
            <a:endParaRPr lang="en-IN" dirty="0"/>
          </a:p>
        </p:txBody>
      </p:sp>
    </p:spTree>
    <p:extLst>
      <p:ext uri="{BB962C8B-B14F-4D97-AF65-F5344CB8AC3E}">
        <p14:creationId xmlns:p14="http://schemas.microsoft.com/office/powerpoint/2010/main" xmlns="" val="455338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pPr/>
              <a:t>30-09-2024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pPr/>
              <a:t>‹#›</a:t>
            </a:fld>
            <a:endParaRPr lang="en-IN" dirty="0"/>
          </a:p>
        </p:txBody>
      </p:sp>
    </p:spTree>
    <p:extLst>
      <p:ext uri="{BB962C8B-B14F-4D97-AF65-F5344CB8AC3E}">
        <p14:creationId xmlns:p14="http://schemas.microsoft.com/office/powerpoint/2010/main" xmlns=""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dirty="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dirty="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dirty="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dirty="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xmlns="" val="689293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9/30/2024</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xmlns="" val="19076604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197" b="0" i="0" u="none" strike="noStrike" kern="1200" cap="none" spc="0" normalizeH="0" baseline="0" noProof="0" dirty="0">
              <a:ln>
                <a:noFill/>
              </a:ln>
              <a:solidFill>
                <a:srgbClr val="FFFFFF"/>
              </a:solidFill>
              <a:effectLst/>
              <a:uLnTx/>
              <a:uFillTx/>
              <a:latin typeface="Arial"/>
              <a:cs typeface="Arial"/>
              <a:sym typeface="Arial"/>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E031832-36F5-4DF4-BA02-44C6886A1F16}" type="slidenum">
              <a:rPr kumimoji="0" lang="en-US" alt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400"/>
            </a:lvl1pPr>
            <a:lvl2pPr marL="914400" indent="-400050">
              <a:lnSpc>
                <a:spcPct val="100000"/>
              </a:lnSpc>
              <a:spcBef>
                <a:spcPts val="600"/>
              </a:spcBef>
              <a:spcAft>
                <a:spcPts val="600"/>
              </a:spcAft>
              <a:buFont typeface="Wingdings" panose="05000000000000000000" pitchFamily="2" charset="2"/>
              <a:buChar char="Ø"/>
              <a:defRPr sz="2400">
                <a:solidFill>
                  <a:schemeClr val="tx1"/>
                </a:solidFill>
              </a:defRPr>
            </a:lvl2pPr>
            <a:lvl3pPr marL="1371600" indent="-374650">
              <a:lnSpc>
                <a:spcPct val="100000"/>
              </a:lnSpc>
              <a:spcBef>
                <a:spcPts val="600"/>
              </a:spcBef>
              <a:spcAft>
                <a:spcPts val="600"/>
              </a:spcAft>
              <a:buFont typeface="Wingdings" panose="05000000000000000000" pitchFamily="2" charset="2"/>
              <a:buChar char="v"/>
              <a:defRPr sz="2400">
                <a:solidFill>
                  <a:schemeClr val="tx1"/>
                </a:solidFill>
              </a:defRPr>
            </a:lvl3pPr>
            <a:lvl4pPr>
              <a:lnSpc>
                <a:spcPct val="100000"/>
              </a:lnSpc>
              <a:spcBef>
                <a:spcPts val="600"/>
              </a:spcBef>
              <a:spcAft>
                <a:spcPts val="600"/>
              </a:spcAft>
              <a:defRPr sz="2400">
                <a:solidFill>
                  <a:schemeClr val="tx1"/>
                </a:solidFill>
              </a:defRPr>
            </a:lvl4pPr>
            <a:lvl5pPr>
              <a:lnSpc>
                <a:spcPct val="100000"/>
              </a:lnSpc>
              <a:spcBef>
                <a:spcPts val="600"/>
              </a:spcBef>
              <a:spcAft>
                <a:spcPts val="600"/>
              </a:spcAft>
              <a:defRPr sz="24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3238840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98CBE09-2349-4EE1-A219-AB8DA39AFE09}" type="slidenum">
              <a:rPr kumimoji="0" lang="en-US" altLang="en-US" sz="1368"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xmlns="" val="280051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9/30/2024</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xmlns="" val="3046697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9/30/2024</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cstate="print">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dirty="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xmlns="" val="108104609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Querying a MySQL Database with PHP</a:t>
            </a:r>
            <a:endParaRPr lang="en-IN" dirty="0"/>
          </a:p>
        </p:txBody>
      </p:sp>
      <p:sp>
        <p:nvSpPr>
          <p:cNvPr id="3" name="Text Placeholder 2"/>
          <p:cNvSpPr>
            <a:spLocks noGrp="1"/>
          </p:cNvSpPr>
          <p:nvPr>
            <p:ph type="body" sz="quarter" idx="13"/>
          </p:nvPr>
        </p:nvSpPr>
        <p:spPr/>
        <p:txBody>
          <a:bodyPr/>
          <a:lstStyle/>
          <a:p>
            <a:r>
              <a:rPr lang="en-IN" dirty="0"/>
              <a:t>The Process</a:t>
            </a:r>
          </a:p>
          <a:p>
            <a:pPr lvl="1"/>
            <a:r>
              <a:rPr lang="en-US" dirty="0"/>
              <a:t>The process of using MySQL with PHP is as follows:</a:t>
            </a:r>
          </a:p>
          <a:p>
            <a:pPr marL="996950" lvl="2" indent="0">
              <a:buNone/>
            </a:pPr>
            <a:r>
              <a:rPr lang="en-US" dirty="0"/>
              <a:t>1. Connect to MySQL and select the database to use.</a:t>
            </a:r>
          </a:p>
          <a:p>
            <a:pPr marL="996950" lvl="2" indent="0">
              <a:buNone/>
            </a:pPr>
            <a:r>
              <a:rPr lang="en-IN" dirty="0"/>
              <a:t>2. Prepare a query string.</a:t>
            </a:r>
          </a:p>
          <a:p>
            <a:pPr marL="996950" lvl="2" indent="0">
              <a:buNone/>
            </a:pPr>
            <a:r>
              <a:rPr lang="en-IN" dirty="0"/>
              <a:t>3. Perform the query.</a:t>
            </a:r>
          </a:p>
          <a:p>
            <a:pPr marL="996950" lvl="2" indent="0">
              <a:buNone/>
            </a:pPr>
            <a:r>
              <a:rPr lang="en-US" dirty="0"/>
              <a:t>4. Retrieve the results and output them to a web page.</a:t>
            </a:r>
          </a:p>
          <a:p>
            <a:pPr marL="996950" lvl="2" indent="0">
              <a:buNone/>
            </a:pPr>
            <a:r>
              <a:rPr lang="en-US" dirty="0"/>
              <a:t>5. Repeat steps 2 to 4 until all desired data has been retrieved.</a:t>
            </a:r>
          </a:p>
          <a:p>
            <a:pPr marL="996950" lvl="2" indent="0">
              <a:buNone/>
            </a:pPr>
            <a:r>
              <a:rPr lang="en-IN" dirty="0"/>
              <a:t>6. Disconnect from MySQL.</a:t>
            </a:r>
          </a:p>
        </p:txBody>
      </p:sp>
    </p:spTree>
    <p:extLst>
      <p:ext uri="{BB962C8B-B14F-4D97-AF65-F5344CB8AC3E}">
        <p14:creationId xmlns:p14="http://schemas.microsoft.com/office/powerpoint/2010/main" xmlns="" val="13379638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Closing a </a:t>
            </a:r>
            <a:r>
              <a:rPr lang="en-IN" dirty="0" smtClean="0"/>
              <a:t>connection	</a:t>
            </a:r>
          </a:p>
          <a:p>
            <a:pPr lvl="1"/>
            <a:r>
              <a:rPr lang="en-IN" dirty="0" smtClean="0"/>
              <a:t>Closing of connection object and result object is important</a:t>
            </a:r>
          </a:p>
          <a:p>
            <a:pPr lvl="1"/>
            <a:endParaRPr lang="en-IN" dirty="0"/>
          </a:p>
          <a:p>
            <a:pPr marL="1854200" lvl="4" indent="0">
              <a:buNone/>
            </a:pPr>
            <a:r>
              <a:rPr lang="en-IN" dirty="0"/>
              <a:t>$result-&gt;close();</a:t>
            </a:r>
          </a:p>
          <a:p>
            <a:pPr marL="1854200" lvl="4" indent="0">
              <a:buNone/>
            </a:pPr>
            <a:r>
              <a:rPr lang="en-IN" dirty="0"/>
              <a:t>$conn-&gt;close();</a:t>
            </a:r>
            <a:endParaRPr lang="en-IN" dirty="0" smtClean="0"/>
          </a:p>
          <a:p>
            <a:pPr lvl="1"/>
            <a:endParaRPr lang="en-IN" dirty="0"/>
          </a:p>
        </p:txBody>
      </p:sp>
    </p:spTree>
    <p:extLst>
      <p:ext uri="{BB962C8B-B14F-4D97-AF65-F5344CB8AC3E}">
        <p14:creationId xmlns:p14="http://schemas.microsoft.com/office/powerpoint/2010/main" xmlns="" val="188326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Important Steps</a:t>
            </a:r>
            <a:endParaRPr lang="en-IN" dirty="0"/>
          </a:p>
        </p:txBody>
      </p:sp>
      <p:sp>
        <p:nvSpPr>
          <p:cNvPr id="3" name="Text Placeholder 2"/>
          <p:cNvSpPr>
            <a:spLocks noGrp="1"/>
          </p:cNvSpPr>
          <p:nvPr>
            <p:ph type="body" sz="quarter" idx="13"/>
          </p:nvPr>
        </p:nvSpPr>
        <p:spPr/>
        <p:txBody>
          <a:bodyPr/>
          <a:lstStyle/>
          <a:p>
            <a:r>
              <a:rPr lang="en-IN" dirty="0" smtClean="0"/>
              <a:t>To check the method type of form submission</a:t>
            </a:r>
          </a:p>
          <a:p>
            <a:pPr marL="25400" indent="0">
              <a:buNone/>
            </a:pPr>
            <a:r>
              <a:rPr lang="en-IN" dirty="0" smtClean="0"/>
              <a:t>		$_</a:t>
            </a:r>
            <a:r>
              <a:rPr lang="en-IN" dirty="0"/>
              <a:t>SERVER["REQUEST_METHOD"] == "</a:t>
            </a:r>
            <a:r>
              <a:rPr lang="en-IN" dirty="0" smtClean="0"/>
              <a:t>POST“</a:t>
            </a:r>
          </a:p>
          <a:p>
            <a:endParaRPr lang="en-IN" dirty="0" smtClean="0"/>
          </a:p>
          <a:p>
            <a:pPr marL="25400" indent="0">
              <a:buNone/>
            </a:pPr>
            <a:r>
              <a:rPr lang="en-IN" dirty="0"/>
              <a:t>	</a:t>
            </a:r>
          </a:p>
        </p:txBody>
      </p:sp>
    </p:spTree>
    <p:extLst>
      <p:ext uri="{BB962C8B-B14F-4D97-AF65-F5344CB8AC3E}">
        <p14:creationId xmlns:p14="http://schemas.microsoft.com/office/powerpoint/2010/main" xmlns="" val="10623890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200" dirty="0"/>
              <a:t>The </a:t>
            </a:r>
            <a:r>
              <a:rPr lang="en-US" sz="2200" dirty="0" err="1"/>
              <a:t>isset</a:t>
            </a:r>
            <a:r>
              <a:rPr lang="en-US" sz="2200" dirty="0"/>
              <a:t>() function is an inbuilt function in PHP which checks whether a variable is set and is not NULL. </a:t>
            </a:r>
            <a:endParaRPr lang="en-US" sz="2200" dirty="0" smtClean="0"/>
          </a:p>
          <a:p>
            <a:r>
              <a:rPr lang="en-US" sz="2200" dirty="0" smtClean="0"/>
              <a:t>This </a:t>
            </a:r>
            <a:r>
              <a:rPr lang="en-US" sz="2200" dirty="0"/>
              <a:t>function also checks if a declared variable, array or array key has null value, if it does, </a:t>
            </a:r>
            <a:r>
              <a:rPr lang="en-US" sz="2200" dirty="0" err="1"/>
              <a:t>isset</a:t>
            </a:r>
            <a:r>
              <a:rPr lang="en-US" sz="2200" dirty="0"/>
              <a:t>() returns false, it returns true in all other possible cases.</a:t>
            </a:r>
            <a:endParaRPr lang="en-IN" sz="2200" dirty="0"/>
          </a:p>
          <a:p>
            <a:pPr marL="25400" indent="0">
              <a:buNone/>
            </a:pPr>
            <a:r>
              <a:rPr lang="en-IN" sz="2200" dirty="0" smtClean="0"/>
              <a:t>Example usage:</a:t>
            </a:r>
          </a:p>
          <a:p>
            <a:pPr marL="25400" indent="0">
              <a:buNone/>
            </a:pPr>
            <a:r>
              <a:rPr lang="en-IN" sz="2200" dirty="0" err="1" smtClean="0"/>
              <a:t>isset</a:t>
            </a:r>
            <a:r>
              <a:rPr lang="en-IN" sz="2200" dirty="0" smtClean="0"/>
              <a:t>($_POST[“</a:t>
            </a:r>
            <a:r>
              <a:rPr lang="en-IN" sz="2200" dirty="0" err="1" smtClean="0"/>
              <a:t>form_field_name</a:t>
            </a:r>
            <a:r>
              <a:rPr lang="en-IN" sz="2200" dirty="0" smtClean="0"/>
              <a:t>”])</a:t>
            </a:r>
          </a:p>
          <a:p>
            <a:pPr marL="25400" indent="0">
              <a:buNone/>
            </a:pPr>
            <a:endParaRPr lang="en-IN" sz="2200" dirty="0"/>
          </a:p>
          <a:p>
            <a:pPr marL="25400" indent="0">
              <a:buNone/>
            </a:pPr>
            <a:r>
              <a:rPr lang="en-IN" sz="2200" dirty="0" err="1"/>
              <a:t>i</a:t>
            </a:r>
            <a:r>
              <a:rPr lang="en-IN" sz="2200" dirty="0" err="1" smtClean="0"/>
              <a:t>sset</a:t>
            </a:r>
            <a:r>
              <a:rPr lang="en-IN" sz="2200" dirty="0" smtClean="0"/>
              <a:t>($_POST[“</a:t>
            </a:r>
            <a:r>
              <a:rPr lang="en-IN" sz="2200" dirty="0" err="1" smtClean="0"/>
              <a:t>cgpa</a:t>
            </a:r>
            <a:r>
              <a:rPr lang="en-IN" sz="2200" dirty="0" smtClean="0"/>
              <a:t>”])</a:t>
            </a:r>
            <a:endParaRPr lang="en-IN" sz="2200" dirty="0"/>
          </a:p>
          <a:p>
            <a:pPr marL="25400" indent="0">
              <a:buNone/>
            </a:pPr>
            <a:r>
              <a:rPr lang="en-IN" dirty="0"/>
              <a:t>	</a:t>
            </a:r>
          </a:p>
        </p:txBody>
      </p:sp>
      <p:sp>
        <p:nvSpPr>
          <p:cNvPr id="4" name="Title 3"/>
          <p:cNvSpPr>
            <a:spLocks noGrp="1"/>
          </p:cNvSpPr>
          <p:nvPr>
            <p:ph type="title"/>
          </p:nvPr>
        </p:nvSpPr>
        <p:spPr/>
        <p:txBody>
          <a:bodyPr/>
          <a:lstStyle/>
          <a:p>
            <a:r>
              <a:rPr lang="en-IN" dirty="0" err="1" smtClean="0"/>
              <a:t>isset</a:t>
            </a:r>
            <a:r>
              <a:rPr lang="en-IN" dirty="0" smtClean="0"/>
              <a:t>() function</a:t>
            </a:r>
            <a:endParaRPr lang="en-IN" dirty="0"/>
          </a:p>
        </p:txBody>
      </p:sp>
      <p:sp>
        <p:nvSpPr>
          <p:cNvPr id="6" name="Rectangle 1"/>
          <p:cNvSpPr>
            <a:spLocks noGrp="1" noChangeArrowheads="1"/>
          </p:cNvSpPr>
          <p:nvPr>
            <p:ph type="body" sz="quarter" idx="13"/>
          </p:nvPr>
        </p:nvSpPr>
        <p:spPr bwMode="auto">
          <a:xfrm>
            <a:off x="6024563" y="1168320"/>
            <a:ext cx="5904085"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&lt;?</a:t>
            </a:r>
            <a:r>
              <a:rPr kumimoji="0" lang="en-US" altLang="en-US" sz="2200" b="0" i="0" u="none" strike="noStrike" cap="none" normalizeH="0" baseline="0" dirty="0" err="1" smtClean="0">
                <a:ln>
                  <a:noFill/>
                </a:ln>
                <a:solidFill>
                  <a:schemeClr val="tx1"/>
                </a:solidFill>
                <a:effectLst/>
                <a:latin typeface="+mn-lt"/>
              </a:rPr>
              <a:t>php</a:t>
            </a:r>
            <a:endParaRPr kumimoji="0" lang="en-US" altLang="en-US" sz="2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 PHP program to illustrate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if(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print_r</a:t>
            </a: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is set &lt;</a:t>
            </a:r>
            <a:r>
              <a:rPr kumimoji="0" lang="en-US" altLang="en-US" sz="2200" b="0" i="0" u="none" strike="noStrike" cap="none" normalizeH="0" baseline="0" dirty="0" err="1" smtClean="0">
                <a:ln>
                  <a:noFill/>
                </a:ln>
                <a:solidFill>
                  <a:schemeClr val="tx1"/>
                </a:solidFill>
                <a:effectLst/>
                <a:latin typeface="+mn-lt"/>
              </a:rPr>
              <a:t>br</a:t>
            </a:r>
            <a:r>
              <a:rPr kumimoji="0" lang="en-US" altLang="en-US" sz="2200" b="0" i="0" u="none" strike="noStrike" cap="none" normalizeH="0" baseline="0" dirty="0" smtClean="0">
                <a:ln>
                  <a:noFill/>
                </a:ln>
                <a:solidFill>
                  <a:schemeClr val="tx1"/>
                </a:solidFill>
                <a:effectLst/>
                <a:latin typeface="+mn-l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Declare an empty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$array =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Use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echo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($array['geeks'])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'array is set.' :  'array is not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?&gt;</a:t>
            </a:r>
          </a:p>
        </p:txBody>
      </p:sp>
    </p:spTree>
    <p:extLst>
      <p:ext uri="{BB962C8B-B14F-4D97-AF65-F5344CB8AC3E}">
        <p14:creationId xmlns:p14="http://schemas.microsoft.com/office/powerpoint/2010/main" xmlns="" val="20417140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2200" dirty="0"/>
              <a:t>The empty() function is a language construct to determine whether the given variable is empty or NULL. </a:t>
            </a:r>
            <a:endParaRPr lang="en-US" sz="2200" dirty="0" smtClean="0"/>
          </a:p>
          <a:p>
            <a:r>
              <a:rPr lang="en-US" sz="2200" dirty="0" smtClean="0"/>
              <a:t>The </a:t>
            </a:r>
            <a:r>
              <a:rPr lang="en-US" sz="2200" dirty="0"/>
              <a:t>!empty() function is the negation or complement of empty() function. </a:t>
            </a:r>
            <a:endParaRPr lang="en-US" sz="2200" dirty="0" smtClean="0"/>
          </a:p>
          <a:p>
            <a:r>
              <a:rPr lang="en-US" sz="2200" dirty="0" smtClean="0"/>
              <a:t>The </a:t>
            </a:r>
            <a:r>
              <a:rPr lang="en-US" sz="2200" dirty="0"/>
              <a:t>empty() function is considerably equal to !</a:t>
            </a:r>
            <a:r>
              <a:rPr lang="en-US" sz="2200" dirty="0" err="1"/>
              <a:t>isset</a:t>
            </a:r>
            <a:r>
              <a:rPr lang="en-US" sz="2200" dirty="0"/>
              <a:t>() function and !empty() function is equal to </a:t>
            </a:r>
            <a:r>
              <a:rPr lang="en-US" sz="2200" dirty="0" err="1"/>
              <a:t>isset</a:t>
            </a:r>
            <a:r>
              <a:rPr lang="en-US" sz="2200" dirty="0"/>
              <a:t>() function.</a:t>
            </a:r>
            <a:endParaRPr lang="en-IN" sz="2200" dirty="0"/>
          </a:p>
        </p:txBody>
      </p:sp>
      <p:sp>
        <p:nvSpPr>
          <p:cNvPr id="4" name="Title 3"/>
          <p:cNvSpPr>
            <a:spLocks noGrp="1"/>
          </p:cNvSpPr>
          <p:nvPr>
            <p:ph type="title"/>
          </p:nvPr>
        </p:nvSpPr>
        <p:spPr/>
        <p:txBody>
          <a:bodyPr/>
          <a:lstStyle/>
          <a:p>
            <a:r>
              <a:rPr lang="en-IN" dirty="0" smtClean="0"/>
              <a:t>empty() function</a:t>
            </a:r>
            <a:endParaRPr lang="en-IN" dirty="0"/>
          </a:p>
        </p:txBody>
      </p:sp>
      <p:sp>
        <p:nvSpPr>
          <p:cNvPr id="5" name="Rectangle 1"/>
          <p:cNvSpPr>
            <a:spLocks noGrp="1" noChangeArrowheads="1"/>
          </p:cNvSpPr>
          <p:nvPr>
            <p:ph type="body" sz="quarter" idx="13"/>
          </p:nvPr>
        </p:nvSpPr>
        <p:spPr bwMode="auto">
          <a:xfrm>
            <a:off x="6024563" y="1245264"/>
            <a:ext cx="5904085"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&lt;?</a:t>
            </a:r>
            <a:r>
              <a:rPr kumimoji="0" lang="en-US" altLang="en-US" sz="2000" b="0" i="0" u="none" strike="noStrike" cap="none" normalizeH="0" baseline="0" dirty="0" err="1" smtClean="0">
                <a:ln>
                  <a:noFill/>
                </a:ln>
                <a:solidFill>
                  <a:schemeClr val="tx1"/>
                </a:solidFill>
                <a:effectLst/>
                <a:latin typeface="+mn-lt"/>
              </a:rPr>
              <a:t>php</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PHP program to illustrate empty()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$temp =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It returns true because $temp is empty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if (empty($temp))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echo $temp . ' is considered empty';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It returns true since $new exist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$new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if (!empty($new))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echo $new . ' is considered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?&gt;</a:t>
            </a:r>
          </a:p>
        </p:txBody>
      </p:sp>
    </p:spTree>
    <p:extLst>
      <p:ext uri="{BB962C8B-B14F-4D97-AF65-F5344CB8AC3E}">
        <p14:creationId xmlns:p14="http://schemas.microsoft.com/office/powerpoint/2010/main" xmlns="" val="3947710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Insert Data</a:t>
            </a:r>
            <a:endParaRPr lang="en-IN" dirty="0"/>
          </a:p>
        </p:txBody>
      </p:sp>
      <p:sp>
        <p:nvSpPr>
          <p:cNvPr id="6" name="Text Placeholder 5"/>
          <p:cNvSpPr>
            <a:spLocks noGrp="1"/>
          </p:cNvSpPr>
          <p:nvPr>
            <p:ph type="body" sz="quarter" idx="13"/>
          </p:nvPr>
        </p:nvSpPr>
        <p:spPr/>
        <p:txBody>
          <a:bodyPr/>
          <a:lstStyle/>
          <a:p>
            <a:r>
              <a:rPr lang="en-US" dirty="0" smtClean="0"/>
              <a:t>To insert values into table query() method of conn object can be used.</a:t>
            </a:r>
          </a:p>
          <a:p>
            <a:pPr marL="25400" indent="0">
              <a:buNone/>
            </a:pPr>
            <a:r>
              <a:rPr lang="en-US" dirty="0"/>
              <a:t>	</a:t>
            </a:r>
            <a:endParaRPr lang="en-US" dirty="0" smtClean="0"/>
          </a:p>
          <a:p>
            <a:pPr marL="25400" indent="0">
              <a:buNone/>
            </a:pPr>
            <a:r>
              <a:rPr lang="en-US" dirty="0"/>
              <a:t>	</a:t>
            </a:r>
            <a:r>
              <a:rPr lang="en-US" dirty="0" smtClean="0"/>
              <a:t>$</a:t>
            </a:r>
            <a:r>
              <a:rPr lang="en-US" dirty="0"/>
              <a:t>conn = new </a:t>
            </a:r>
            <a:r>
              <a:rPr lang="en-US" dirty="0" err="1"/>
              <a:t>mysqli</a:t>
            </a:r>
            <a:r>
              <a:rPr lang="en-US" dirty="0"/>
              <a:t>($</a:t>
            </a:r>
            <a:r>
              <a:rPr lang="en-US" dirty="0" err="1"/>
              <a:t>hn</a:t>
            </a:r>
            <a:r>
              <a:rPr lang="en-US" dirty="0"/>
              <a:t>, $un, $pw, $</a:t>
            </a:r>
            <a:r>
              <a:rPr lang="en-US" dirty="0" err="1"/>
              <a:t>db</a:t>
            </a:r>
            <a:r>
              <a:rPr lang="en-US" dirty="0"/>
              <a:t>);</a:t>
            </a:r>
            <a:endParaRPr lang="en-US" dirty="0" smtClean="0"/>
          </a:p>
          <a:p>
            <a:pPr marL="25400" indent="0">
              <a:buNone/>
            </a:pPr>
            <a:r>
              <a:rPr lang="en-US" dirty="0"/>
              <a:t>	</a:t>
            </a:r>
            <a:r>
              <a:rPr lang="en-US" dirty="0" smtClean="0"/>
              <a:t>$</a:t>
            </a:r>
            <a:r>
              <a:rPr lang="en-US" dirty="0"/>
              <a:t>query = "INSERT INTO </a:t>
            </a:r>
            <a:r>
              <a:rPr lang="en-US" dirty="0" smtClean="0"/>
              <a:t>cats VALUES(101, </a:t>
            </a:r>
            <a:r>
              <a:rPr lang="en-US" dirty="0"/>
              <a:t>'Lion', 'Leo', 4)";</a:t>
            </a:r>
          </a:p>
          <a:p>
            <a:pPr marL="25400" indent="0">
              <a:buNone/>
            </a:pPr>
            <a:r>
              <a:rPr lang="en-US" dirty="0" smtClean="0"/>
              <a:t>	</a:t>
            </a:r>
            <a:r>
              <a:rPr lang="en-US" dirty="0" smtClean="0">
                <a:solidFill>
                  <a:srgbClr val="C00000"/>
                </a:solidFill>
              </a:rPr>
              <a:t>$</a:t>
            </a:r>
            <a:r>
              <a:rPr lang="en-US" dirty="0">
                <a:solidFill>
                  <a:srgbClr val="C00000"/>
                </a:solidFill>
              </a:rPr>
              <a:t>result = $conn-&gt;query($query);</a:t>
            </a:r>
          </a:p>
          <a:p>
            <a:pPr marL="25400" indent="0">
              <a:buNone/>
            </a:pPr>
            <a:r>
              <a:rPr lang="en-US" dirty="0" smtClean="0"/>
              <a:t>	if </a:t>
            </a:r>
            <a:r>
              <a:rPr lang="en-US" dirty="0"/>
              <a:t>(!$result) die ("Database access failed");</a:t>
            </a:r>
            <a:endParaRPr lang="en-IN" dirty="0"/>
          </a:p>
        </p:txBody>
      </p:sp>
    </p:spTree>
    <p:extLst>
      <p:ext uri="{BB962C8B-B14F-4D97-AF65-F5344CB8AC3E}">
        <p14:creationId xmlns:p14="http://schemas.microsoft.com/office/powerpoint/2010/main" xmlns="" val="16933004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Prepared Statement</a:t>
            </a:r>
            <a:r>
              <a:rPr lang="en-IN" dirty="0" smtClean="0"/>
              <a:t>:</a:t>
            </a:r>
            <a:endParaRPr lang="en-US" dirty="0" smtClean="0"/>
          </a:p>
          <a:p>
            <a:pPr lvl="1"/>
            <a:r>
              <a:rPr lang="en-US" dirty="0" smtClean="0"/>
              <a:t>A </a:t>
            </a:r>
            <a:r>
              <a:rPr lang="en-US" dirty="0"/>
              <a:t>prepared statement is a feature used to execute the same (or similar) SQL statements repeatedly with high efficiency.</a:t>
            </a:r>
          </a:p>
          <a:p>
            <a:pPr lvl="1"/>
            <a:r>
              <a:rPr lang="en-US" dirty="0"/>
              <a:t>Prepared statements basically work like this:</a:t>
            </a:r>
          </a:p>
          <a:p>
            <a:pPr lvl="2"/>
            <a:r>
              <a:rPr lang="en-US" dirty="0"/>
              <a:t>Prepare: An SQL statement template is created and sent to the database. Certain values are left unspecified, called parameters (labeled "?"). Example: INSERT INTO </a:t>
            </a:r>
            <a:r>
              <a:rPr lang="en-US" dirty="0" err="1"/>
              <a:t>MyGuests</a:t>
            </a:r>
            <a:r>
              <a:rPr lang="en-US" dirty="0"/>
              <a:t> VALUES(?, ?, ?)</a:t>
            </a:r>
          </a:p>
          <a:p>
            <a:pPr lvl="2"/>
            <a:r>
              <a:rPr lang="en-US" dirty="0"/>
              <a:t>The database parses, compiles, and performs query optimization on the SQL statement template, and stores the result without executing it</a:t>
            </a:r>
          </a:p>
          <a:p>
            <a:pPr lvl="2"/>
            <a:r>
              <a:rPr lang="en-US" dirty="0"/>
              <a:t>Execute: At a later time, the application binds the values to the parameters, and the database executes the statement. The application may execute the statement as many times as it wants with different values</a:t>
            </a:r>
          </a:p>
          <a:p>
            <a:endParaRPr lang="en-IN" dirty="0"/>
          </a:p>
        </p:txBody>
      </p:sp>
    </p:spTree>
    <p:extLst>
      <p:ext uri="{BB962C8B-B14F-4D97-AF65-F5344CB8AC3E}">
        <p14:creationId xmlns:p14="http://schemas.microsoft.com/office/powerpoint/2010/main" xmlns="" val="1192424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Example:</a:t>
            </a:r>
          </a:p>
          <a:p>
            <a:pPr marL="25400" indent="0">
              <a:buNone/>
            </a:pPr>
            <a:r>
              <a:rPr lang="en-IN" dirty="0" smtClean="0"/>
              <a:t>	$</a:t>
            </a:r>
            <a:r>
              <a:rPr lang="en-IN" dirty="0"/>
              <a:t>conn = new </a:t>
            </a:r>
            <a:r>
              <a:rPr lang="en-IN" dirty="0" err="1"/>
              <a:t>mysqli</a:t>
            </a:r>
            <a:r>
              <a:rPr lang="en-IN" dirty="0"/>
              <a:t>($</a:t>
            </a:r>
            <a:r>
              <a:rPr lang="en-IN" dirty="0" err="1"/>
              <a:t>servername</a:t>
            </a:r>
            <a:r>
              <a:rPr lang="en-IN" dirty="0"/>
              <a:t>, $username, $password, $</a:t>
            </a:r>
            <a:r>
              <a:rPr lang="en-IN" dirty="0" err="1"/>
              <a:t>dbname</a:t>
            </a:r>
            <a:r>
              <a:rPr lang="en-IN" dirty="0"/>
              <a:t>);</a:t>
            </a:r>
            <a:br>
              <a:rPr lang="en-IN" dirty="0"/>
            </a:br>
            <a:r>
              <a:rPr lang="en-IN" dirty="0" smtClean="0"/>
              <a:t>	if </a:t>
            </a:r>
            <a:r>
              <a:rPr lang="en-IN" dirty="0"/>
              <a:t>($conn-&gt;</a:t>
            </a:r>
            <a:r>
              <a:rPr lang="en-IN" dirty="0" err="1"/>
              <a:t>connect_error</a:t>
            </a:r>
            <a:r>
              <a:rPr lang="en-IN" dirty="0"/>
              <a:t>) {</a:t>
            </a:r>
            <a:br>
              <a:rPr lang="en-IN" dirty="0"/>
            </a:br>
            <a:r>
              <a:rPr lang="en-IN" dirty="0"/>
              <a:t>  </a:t>
            </a:r>
            <a:r>
              <a:rPr lang="en-IN" dirty="0" smtClean="0"/>
              <a:t>		die</a:t>
            </a:r>
            <a:r>
              <a:rPr lang="en-IN" dirty="0"/>
              <a:t>("Connection failed: " . $conn-&gt;</a:t>
            </a:r>
            <a:r>
              <a:rPr lang="en-IN" dirty="0" err="1"/>
              <a:t>connect_error</a:t>
            </a:r>
            <a:r>
              <a:rPr lang="en-IN" dirty="0"/>
              <a:t>);</a:t>
            </a:r>
            <a:br>
              <a:rPr lang="en-IN" dirty="0"/>
            </a:br>
            <a:r>
              <a:rPr lang="en-IN" dirty="0" smtClean="0"/>
              <a:t>	}</a:t>
            </a:r>
            <a:r>
              <a:rPr lang="en-IN" dirty="0"/>
              <a:t/>
            </a:r>
            <a:br>
              <a:rPr lang="en-IN" dirty="0"/>
            </a:br>
            <a:r>
              <a:rPr lang="en-IN" dirty="0"/>
              <a:t/>
            </a:r>
            <a:br>
              <a:rPr lang="en-IN" dirty="0"/>
            </a:br>
            <a:r>
              <a:rPr lang="en-IN" dirty="0" smtClean="0"/>
              <a:t>	$</a:t>
            </a:r>
            <a:r>
              <a:rPr lang="en-IN" dirty="0" err="1"/>
              <a:t>stmt</a:t>
            </a:r>
            <a:r>
              <a:rPr lang="en-IN" dirty="0"/>
              <a:t> = $conn-&gt;prepare("INSERT INTO </a:t>
            </a:r>
            <a:r>
              <a:rPr lang="en-IN" dirty="0" err="1"/>
              <a:t>MyGuests</a:t>
            </a:r>
            <a:r>
              <a:rPr lang="en-IN" dirty="0"/>
              <a:t> (</a:t>
            </a:r>
            <a:r>
              <a:rPr lang="en-IN" dirty="0" err="1"/>
              <a:t>firstname</a:t>
            </a:r>
            <a:r>
              <a:rPr lang="en-IN" dirty="0"/>
              <a:t>, </a:t>
            </a:r>
            <a:r>
              <a:rPr lang="en-IN" dirty="0" err="1"/>
              <a:t>lastname</a:t>
            </a:r>
            <a:r>
              <a:rPr lang="en-IN" dirty="0"/>
              <a:t>, </a:t>
            </a:r>
            <a:r>
              <a:rPr lang="en-IN" dirty="0" smtClean="0"/>
              <a:t>				email</a:t>
            </a:r>
            <a:r>
              <a:rPr lang="en-IN" dirty="0"/>
              <a:t>) VALUES (?, ?, ?)");</a:t>
            </a:r>
            <a:br>
              <a:rPr lang="en-IN" dirty="0"/>
            </a:br>
            <a:r>
              <a:rPr lang="en-IN" dirty="0" smtClean="0"/>
              <a:t>	$</a:t>
            </a:r>
            <a:r>
              <a:rPr lang="en-IN" dirty="0" err="1"/>
              <a:t>stmt</a:t>
            </a:r>
            <a:r>
              <a:rPr lang="en-IN" dirty="0"/>
              <a:t>-&gt;</a:t>
            </a:r>
            <a:r>
              <a:rPr lang="en-IN" dirty="0" err="1"/>
              <a:t>bind_param</a:t>
            </a:r>
            <a:r>
              <a:rPr lang="en-IN" dirty="0"/>
              <a:t>("</a:t>
            </a:r>
            <a:r>
              <a:rPr lang="en-IN" dirty="0" err="1"/>
              <a:t>sss</a:t>
            </a:r>
            <a:r>
              <a:rPr lang="en-IN" dirty="0"/>
              <a:t>", $</a:t>
            </a:r>
            <a:r>
              <a:rPr lang="en-IN" dirty="0" err="1"/>
              <a:t>firstname</a:t>
            </a:r>
            <a:r>
              <a:rPr lang="en-IN" dirty="0"/>
              <a:t>, $</a:t>
            </a:r>
            <a:r>
              <a:rPr lang="en-IN" dirty="0" err="1"/>
              <a:t>lastname</a:t>
            </a:r>
            <a:r>
              <a:rPr lang="en-IN" dirty="0"/>
              <a:t>, $email);</a:t>
            </a:r>
            <a:br>
              <a:rPr lang="en-IN" dirty="0"/>
            </a:br>
            <a:r>
              <a:rPr lang="en-IN" dirty="0"/>
              <a:t/>
            </a:r>
            <a:br>
              <a:rPr lang="en-IN" dirty="0"/>
            </a:br>
            <a:r>
              <a:rPr lang="en-IN" dirty="0" smtClean="0"/>
              <a:t>	$</a:t>
            </a:r>
            <a:r>
              <a:rPr lang="en-IN" dirty="0" err="1"/>
              <a:t>firstname</a:t>
            </a:r>
            <a:r>
              <a:rPr lang="en-IN" dirty="0"/>
              <a:t> = "John";</a:t>
            </a:r>
            <a:br>
              <a:rPr lang="en-IN" dirty="0"/>
            </a:br>
            <a:r>
              <a:rPr lang="en-IN" dirty="0" smtClean="0"/>
              <a:t>	$</a:t>
            </a:r>
            <a:r>
              <a:rPr lang="en-IN" dirty="0" err="1"/>
              <a:t>lastname</a:t>
            </a:r>
            <a:r>
              <a:rPr lang="en-IN" dirty="0"/>
              <a:t> = "Doe";</a:t>
            </a:r>
            <a:br>
              <a:rPr lang="en-IN" dirty="0"/>
            </a:br>
            <a:r>
              <a:rPr lang="en-IN" dirty="0" smtClean="0"/>
              <a:t>	$</a:t>
            </a:r>
            <a:r>
              <a:rPr lang="en-IN" dirty="0"/>
              <a:t>email = "john@example.com";</a:t>
            </a:r>
            <a:br>
              <a:rPr lang="en-IN" dirty="0"/>
            </a:br>
            <a:r>
              <a:rPr lang="en-IN" dirty="0" smtClean="0"/>
              <a:t>	$</a:t>
            </a:r>
            <a:r>
              <a:rPr lang="en-IN" dirty="0" err="1"/>
              <a:t>stmt</a:t>
            </a:r>
            <a:r>
              <a:rPr lang="en-IN" dirty="0"/>
              <a:t>-&gt;execute();</a:t>
            </a:r>
          </a:p>
        </p:txBody>
      </p:sp>
      <p:sp>
        <p:nvSpPr>
          <p:cNvPr id="4" name="Rounded Rectangular Callout 3"/>
          <p:cNvSpPr/>
          <p:nvPr/>
        </p:nvSpPr>
        <p:spPr>
          <a:xfrm>
            <a:off x="6816080" y="4797152"/>
            <a:ext cx="2088232" cy="1368152"/>
          </a:xfrm>
          <a:prstGeom prst="wedgeRoundRectCallout">
            <a:avLst>
              <a:gd name="adj1" fmla="val -171390"/>
              <a:gd name="adj2" fmla="val -599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err="1">
                <a:solidFill>
                  <a:srgbClr val="C00000"/>
                </a:solidFill>
              </a:rPr>
              <a:t>i</a:t>
            </a:r>
            <a:r>
              <a:rPr lang="en-IN" sz="2400" dirty="0">
                <a:solidFill>
                  <a:srgbClr val="C00000"/>
                </a:solidFill>
              </a:rPr>
              <a:t> - integer</a:t>
            </a:r>
          </a:p>
          <a:p>
            <a:r>
              <a:rPr lang="en-IN" sz="2400" dirty="0">
                <a:solidFill>
                  <a:srgbClr val="C00000"/>
                </a:solidFill>
              </a:rPr>
              <a:t>d - double</a:t>
            </a:r>
          </a:p>
          <a:p>
            <a:r>
              <a:rPr lang="en-IN" sz="2400" dirty="0">
                <a:solidFill>
                  <a:srgbClr val="C00000"/>
                </a:solidFill>
              </a:rPr>
              <a:t>s - </a:t>
            </a:r>
            <a:r>
              <a:rPr lang="en-IN" sz="2400" dirty="0" smtClean="0">
                <a:solidFill>
                  <a:srgbClr val="C00000"/>
                </a:solidFill>
              </a:rPr>
              <a:t>string</a:t>
            </a:r>
            <a:endParaRPr lang="en-IN" sz="2400" dirty="0">
              <a:solidFill>
                <a:srgbClr val="C00000"/>
              </a:solidFill>
            </a:endParaRPr>
          </a:p>
        </p:txBody>
      </p:sp>
    </p:spTree>
    <p:extLst>
      <p:ext uri="{BB962C8B-B14F-4D97-AF65-F5344CB8AC3E}">
        <p14:creationId xmlns:p14="http://schemas.microsoft.com/office/powerpoint/2010/main" xmlns="" val="42009867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Data</a:t>
            </a:r>
            <a:br>
              <a:rPr lang="en-IN" dirty="0"/>
            </a:br>
            <a:endParaRPr lang="en-IN" dirty="0"/>
          </a:p>
        </p:txBody>
      </p:sp>
      <p:sp>
        <p:nvSpPr>
          <p:cNvPr id="3" name="Text Placeholder 2"/>
          <p:cNvSpPr>
            <a:spLocks noGrp="1"/>
          </p:cNvSpPr>
          <p:nvPr>
            <p:ph type="body" sz="quarter" idx="13"/>
          </p:nvPr>
        </p:nvSpPr>
        <p:spPr/>
        <p:txBody>
          <a:bodyPr/>
          <a:lstStyle/>
          <a:p>
            <a:r>
              <a:rPr lang="en-US" dirty="0" smtClean="0"/>
              <a:t>Changing </a:t>
            </a:r>
            <a:r>
              <a:rPr lang="en-US" dirty="0"/>
              <a:t>data that you have already inserted is also quite </a:t>
            </a:r>
            <a:r>
              <a:rPr lang="en-US" dirty="0" smtClean="0"/>
              <a:t>simple</a:t>
            </a:r>
          </a:p>
          <a:p>
            <a:endParaRPr lang="en-US" i="1" dirty="0"/>
          </a:p>
          <a:p>
            <a:pPr marL="1397000" lvl="3" indent="0">
              <a:spcBef>
                <a:spcPts val="0"/>
              </a:spcBef>
              <a:spcAft>
                <a:spcPts val="0"/>
              </a:spcAft>
              <a:buNone/>
            </a:pPr>
            <a:r>
              <a:rPr lang="en-IN" dirty="0"/>
              <a:t>&lt;?</a:t>
            </a:r>
            <a:r>
              <a:rPr lang="en-IN" dirty="0" err="1"/>
              <a:t>php</a:t>
            </a:r>
            <a:endParaRPr lang="en-IN" dirty="0"/>
          </a:p>
          <a:p>
            <a:pPr marL="1397000" lvl="3" indent="0">
              <a:spcBef>
                <a:spcPts val="0"/>
              </a:spcBef>
              <a:spcAft>
                <a:spcPts val="0"/>
              </a:spcAft>
              <a:buNone/>
            </a:pPr>
            <a:r>
              <a:rPr lang="en-IN" dirty="0" smtClean="0"/>
              <a:t>	</a:t>
            </a:r>
            <a:r>
              <a:rPr lang="en-IN" dirty="0" err="1" smtClean="0"/>
              <a:t>require_once</a:t>
            </a:r>
            <a:r>
              <a:rPr lang="en-IN" dirty="0" smtClean="0"/>
              <a:t> </a:t>
            </a:r>
            <a:r>
              <a:rPr lang="en-IN" dirty="0"/>
              <a:t>'</a:t>
            </a:r>
            <a:r>
              <a:rPr lang="en-IN" dirty="0" err="1"/>
              <a:t>login.php</a:t>
            </a:r>
            <a:r>
              <a:rPr lang="en-IN" dirty="0"/>
              <a:t>';</a:t>
            </a:r>
          </a:p>
          <a:p>
            <a:pPr marL="1397000" lvl="3" indent="0">
              <a:spcBef>
                <a:spcPts val="0"/>
              </a:spcBef>
              <a:spcAft>
                <a:spcPts val="0"/>
              </a:spcAft>
              <a:buNone/>
            </a:pPr>
            <a:r>
              <a:rPr lang="en-IN" dirty="0" smtClean="0"/>
              <a:t>	$</a:t>
            </a:r>
            <a:r>
              <a:rPr lang="en-IN" dirty="0"/>
              <a:t>conn = new </a:t>
            </a:r>
            <a:r>
              <a:rPr lang="en-IN" dirty="0" err="1"/>
              <a:t>mysqli</a:t>
            </a:r>
            <a:r>
              <a:rPr lang="en-IN" dirty="0"/>
              <a:t>($</a:t>
            </a:r>
            <a:r>
              <a:rPr lang="en-IN" dirty="0" err="1"/>
              <a:t>hn</a:t>
            </a:r>
            <a:r>
              <a:rPr lang="en-IN" dirty="0"/>
              <a:t>, $un, $</a:t>
            </a:r>
            <a:r>
              <a:rPr lang="en-IN" dirty="0" err="1"/>
              <a:t>pw</a:t>
            </a:r>
            <a:r>
              <a:rPr lang="en-IN" dirty="0"/>
              <a:t>, $</a:t>
            </a:r>
            <a:r>
              <a:rPr lang="en-IN" dirty="0" err="1"/>
              <a:t>db</a:t>
            </a:r>
            <a:r>
              <a:rPr lang="en-IN" dirty="0"/>
              <a:t>);</a:t>
            </a:r>
          </a:p>
          <a:p>
            <a:pPr marL="1397000" lvl="3" indent="0">
              <a:spcBef>
                <a:spcPts val="0"/>
              </a:spcBef>
              <a:spcAft>
                <a:spcPts val="0"/>
              </a:spcAft>
              <a:buNone/>
            </a:pPr>
            <a:r>
              <a:rPr lang="en-US" dirty="0" smtClean="0"/>
              <a:t>	if </a:t>
            </a:r>
            <a:r>
              <a:rPr lang="en-US" dirty="0"/>
              <a:t>($conn-&gt;</a:t>
            </a:r>
            <a:r>
              <a:rPr lang="en-US" dirty="0" err="1"/>
              <a:t>connect_error</a:t>
            </a:r>
            <a:r>
              <a:rPr lang="en-US" dirty="0"/>
              <a:t>) die("Fatal Error");</a:t>
            </a:r>
          </a:p>
          <a:p>
            <a:pPr marL="1397000" lvl="3" indent="0">
              <a:spcBef>
                <a:spcPts val="0"/>
              </a:spcBef>
              <a:spcAft>
                <a:spcPts val="0"/>
              </a:spcAft>
              <a:buNone/>
            </a:pPr>
            <a:r>
              <a:rPr lang="en-US" dirty="0" smtClean="0"/>
              <a:t>		$</a:t>
            </a:r>
            <a:r>
              <a:rPr lang="en-US" dirty="0"/>
              <a:t>query = "</a:t>
            </a:r>
            <a:r>
              <a:rPr lang="en-US" b="1" dirty="0"/>
              <a:t>UPDATE cats SET name='Charlie' WHERE </a:t>
            </a:r>
            <a:r>
              <a:rPr lang="en-US" b="1" dirty="0" smtClean="0"/>
              <a:t>				name</a:t>
            </a:r>
            <a:r>
              <a:rPr lang="en-US" b="1" dirty="0"/>
              <a:t>='</a:t>
            </a:r>
            <a:r>
              <a:rPr lang="en-US" b="1" dirty="0" err="1"/>
              <a:t>Charly</a:t>
            </a:r>
            <a:r>
              <a:rPr lang="en-US" b="1" dirty="0"/>
              <a:t>'</a:t>
            </a:r>
            <a:r>
              <a:rPr lang="en-US" dirty="0"/>
              <a:t>";</a:t>
            </a:r>
          </a:p>
          <a:p>
            <a:pPr marL="1397000" lvl="3" indent="0">
              <a:spcBef>
                <a:spcPts val="0"/>
              </a:spcBef>
              <a:spcAft>
                <a:spcPts val="0"/>
              </a:spcAft>
              <a:buNone/>
            </a:pPr>
            <a:r>
              <a:rPr lang="en-IN" dirty="0" smtClean="0"/>
              <a:t>	$</a:t>
            </a:r>
            <a:r>
              <a:rPr lang="en-IN" dirty="0"/>
              <a:t>result = $conn-&gt;query($query);</a:t>
            </a:r>
          </a:p>
          <a:p>
            <a:pPr marL="1397000" lvl="3" indent="0">
              <a:spcBef>
                <a:spcPts val="0"/>
              </a:spcBef>
              <a:spcAft>
                <a:spcPts val="0"/>
              </a:spcAft>
              <a:buNone/>
            </a:pPr>
            <a:r>
              <a:rPr lang="en-US" dirty="0" smtClean="0"/>
              <a:t>	if </a:t>
            </a:r>
            <a:r>
              <a:rPr lang="en-US" dirty="0"/>
              <a:t>(!$result) die ("Database access failed");</a:t>
            </a:r>
          </a:p>
          <a:p>
            <a:pPr marL="1397000" lvl="3" indent="0">
              <a:spcBef>
                <a:spcPts val="0"/>
              </a:spcBef>
              <a:spcAft>
                <a:spcPts val="0"/>
              </a:spcAft>
              <a:buNone/>
            </a:pPr>
            <a:r>
              <a:rPr lang="en-IN" dirty="0"/>
              <a:t>?&gt;</a:t>
            </a:r>
          </a:p>
        </p:txBody>
      </p:sp>
    </p:spTree>
    <p:extLst>
      <p:ext uri="{BB962C8B-B14F-4D97-AF65-F5344CB8AC3E}">
        <p14:creationId xmlns:p14="http://schemas.microsoft.com/office/powerpoint/2010/main" xmlns="" val="39818264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Deleting Data</a:t>
            </a:r>
            <a:br>
              <a:rPr lang="en-IN" dirty="0"/>
            </a:br>
            <a:endParaRPr lang="en-IN" dirty="0"/>
          </a:p>
        </p:txBody>
      </p:sp>
      <p:sp>
        <p:nvSpPr>
          <p:cNvPr id="3" name="Text Placeholder 2"/>
          <p:cNvSpPr>
            <a:spLocks noGrp="1"/>
          </p:cNvSpPr>
          <p:nvPr>
            <p:ph type="body" sz="quarter" idx="13"/>
          </p:nvPr>
        </p:nvSpPr>
        <p:spPr/>
        <p:txBody>
          <a:bodyPr/>
          <a:lstStyle/>
          <a:p>
            <a:pPr marL="939800" lvl="2" indent="0">
              <a:spcBef>
                <a:spcPts val="0"/>
              </a:spcBef>
              <a:spcAft>
                <a:spcPts val="0"/>
              </a:spcAft>
              <a:buNone/>
            </a:pPr>
            <a:endParaRPr lang="en-IN" dirty="0" smtClean="0"/>
          </a:p>
          <a:p>
            <a:pPr marL="939800" lvl="2" indent="0">
              <a:spcBef>
                <a:spcPts val="0"/>
              </a:spcBef>
              <a:spcAft>
                <a:spcPts val="0"/>
              </a:spcAft>
              <a:buNone/>
            </a:pPr>
            <a:r>
              <a:rPr lang="en-IN" dirty="0" smtClean="0"/>
              <a:t>&lt;?</a:t>
            </a:r>
            <a:r>
              <a:rPr lang="en-IN" dirty="0" err="1"/>
              <a:t>php</a:t>
            </a:r>
            <a:endParaRPr lang="en-IN" dirty="0"/>
          </a:p>
          <a:p>
            <a:pPr marL="939800" lvl="2" indent="0">
              <a:spcBef>
                <a:spcPts val="0"/>
              </a:spcBef>
              <a:spcAft>
                <a:spcPts val="0"/>
              </a:spcAft>
              <a:buNone/>
            </a:pPr>
            <a:r>
              <a:rPr lang="en-IN" dirty="0" err="1"/>
              <a:t>require_once</a:t>
            </a:r>
            <a:r>
              <a:rPr lang="en-IN" dirty="0"/>
              <a:t> '</a:t>
            </a:r>
            <a:r>
              <a:rPr lang="en-IN" dirty="0" err="1"/>
              <a:t>login.php</a:t>
            </a:r>
            <a:r>
              <a:rPr lang="en-IN" dirty="0"/>
              <a:t>';</a:t>
            </a:r>
          </a:p>
          <a:p>
            <a:pPr marL="939800" lvl="2" indent="0">
              <a:spcBef>
                <a:spcPts val="0"/>
              </a:spcBef>
              <a:spcAft>
                <a:spcPts val="0"/>
              </a:spcAft>
              <a:buNone/>
            </a:pPr>
            <a:r>
              <a:rPr lang="en-IN" dirty="0"/>
              <a:t>$conn = new </a:t>
            </a:r>
            <a:r>
              <a:rPr lang="en-IN" dirty="0" err="1"/>
              <a:t>mysqli</a:t>
            </a:r>
            <a:r>
              <a:rPr lang="en-IN" dirty="0"/>
              <a:t>($</a:t>
            </a:r>
            <a:r>
              <a:rPr lang="en-IN" dirty="0" err="1"/>
              <a:t>hn</a:t>
            </a:r>
            <a:r>
              <a:rPr lang="en-IN" dirty="0"/>
              <a:t>, $un, $</a:t>
            </a:r>
            <a:r>
              <a:rPr lang="en-IN" dirty="0" err="1"/>
              <a:t>pw</a:t>
            </a:r>
            <a:r>
              <a:rPr lang="en-IN" dirty="0"/>
              <a:t>, $</a:t>
            </a:r>
            <a:r>
              <a:rPr lang="en-IN" dirty="0" err="1"/>
              <a:t>db</a:t>
            </a:r>
            <a:r>
              <a:rPr lang="en-IN" dirty="0"/>
              <a:t>);</a:t>
            </a:r>
          </a:p>
          <a:p>
            <a:pPr marL="939800" lvl="2" indent="0">
              <a:spcBef>
                <a:spcPts val="0"/>
              </a:spcBef>
              <a:spcAft>
                <a:spcPts val="0"/>
              </a:spcAft>
              <a:buNone/>
            </a:pPr>
            <a:r>
              <a:rPr lang="en-US" dirty="0"/>
              <a:t>if ($conn-&gt;</a:t>
            </a:r>
            <a:r>
              <a:rPr lang="en-US" dirty="0" err="1"/>
              <a:t>connect_error</a:t>
            </a:r>
            <a:r>
              <a:rPr lang="en-US" dirty="0"/>
              <a:t>) die("Fatal Error");</a:t>
            </a:r>
          </a:p>
          <a:p>
            <a:pPr marL="939800" lvl="2" indent="0">
              <a:spcBef>
                <a:spcPts val="0"/>
              </a:spcBef>
              <a:spcAft>
                <a:spcPts val="0"/>
              </a:spcAft>
              <a:buNone/>
            </a:pPr>
            <a:r>
              <a:rPr lang="en-US" dirty="0"/>
              <a:t>$query = "</a:t>
            </a:r>
            <a:r>
              <a:rPr lang="en-US" b="1" dirty="0"/>
              <a:t>DELETE FROM cats WHERE name='Growler'</a:t>
            </a:r>
            <a:r>
              <a:rPr lang="en-US" dirty="0"/>
              <a:t>";</a:t>
            </a:r>
          </a:p>
          <a:p>
            <a:pPr marL="939800" lvl="2" indent="0">
              <a:spcBef>
                <a:spcPts val="0"/>
              </a:spcBef>
              <a:spcAft>
                <a:spcPts val="0"/>
              </a:spcAft>
              <a:buNone/>
            </a:pPr>
            <a:r>
              <a:rPr lang="en-IN" dirty="0"/>
              <a:t>$result = $conn-&gt;query($query);</a:t>
            </a:r>
          </a:p>
          <a:p>
            <a:pPr marL="939800" lvl="2" indent="0">
              <a:spcBef>
                <a:spcPts val="0"/>
              </a:spcBef>
              <a:spcAft>
                <a:spcPts val="0"/>
              </a:spcAft>
              <a:buNone/>
            </a:pPr>
            <a:r>
              <a:rPr lang="en-US" dirty="0"/>
              <a:t>if (!$result) die ("Database access failed");</a:t>
            </a:r>
          </a:p>
          <a:p>
            <a:pPr marL="939800" lvl="2" indent="0">
              <a:spcBef>
                <a:spcPts val="0"/>
              </a:spcBef>
              <a:spcAft>
                <a:spcPts val="0"/>
              </a:spcAft>
              <a:buNone/>
            </a:pPr>
            <a:r>
              <a:rPr lang="en-IN" dirty="0"/>
              <a:t>?&gt;</a:t>
            </a:r>
          </a:p>
        </p:txBody>
      </p:sp>
    </p:spTree>
    <p:extLst>
      <p:ext uri="{BB962C8B-B14F-4D97-AF65-F5344CB8AC3E}">
        <p14:creationId xmlns:p14="http://schemas.microsoft.com/office/powerpoint/2010/main" xmlns="" val="281477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Creating a Login File</a:t>
            </a:r>
          </a:p>
          <a:p>
            <a:pPr lvl="1"/>
            <a:r>
              <a:rPr lang="en-US" dirty="0"/>
              <a:t>Most websites developed with PHP contain multiple program files that will </a:t>
            </a:r>
            <a:r>
              <a:rPr lang="en-US" dirty="0" smtClean="0"/>
              <a:t>require access </a:t>
            </a:r>
            <a:r>
              <a:rPr lang="en-US" dirty="0"/>
              <a:t>to MySQL and will thus need the login and password details. </a:t>
            </a:r>
            <a:endParaRPr lang="en-US" dirty="0" smtClean="0"/>
          </a:p>
          <a:p>
            <a:pPr lvl="1"/>
            <a:r>
              <a:rPr lang="en-US" dirty="0" smtClean="0"/>
              <a:t>Therefore</a:t>
            </a:r>
            <a:r>
              <a:rPr lang="en-US" dirty="0"/>
              <a:t>, </a:t>
            </a:r>
            <a:r>
              <a:rPr lang="en-US" dirty="0" smtClean="0"/>
              <a:t>it’s sensible </a:t>
            </a:r>
            <a:r>
              <a:rPr lang="en-US" dirty="0"/>
              <a:t>to create a single file to store these and then include that file wherever </a:t>
            </a:r>
            <a:r>
              <a:rPr lang="en-US" dirty="0" smtClean="0"/>
              <a:t>it’s needed</a:t>
            </a:r>
          </a:p>
          <a:p>
            <a:pPr lvl="1"/>
            <a:r>
              <a:rPr lang="en-US" i="1" dirty="0" err="1" smtClean="0"/>
              <a:t>login.php</a:t>
            </a:r>
            <a:r>
              <a:rPr lang="en-US" dirty="0"/>
              <a:t>.</a:t>
            </a:r>
          </a:p>
          <a:p>
            <a:pPr marL="1885950" lvl="4" indent="0">
              <a:spcBef>
                <a:spcPts val="0"/>
              </a:spcBef>
              <a:spcAft>
                <a:spcPts val="0"/>
              </a:spcAft>
              <a:buNone/>
            </a:pPr>
            <a:r>
              <a:rPr lang="en-IN" dirty="0" smtClean="0"/>
              <a:t>&lt;?</a:t>
            </a:r>
            <a:r>
              <a:rPr lang="en-IN" dirty="0" err="1"/>
              <a:t>php</a:t>
            </a:r>
            <a:r>
              <a:rPr lang="en-IN" dirty="0"/>
              <a:t> // </a:t>
            </a:r>
            <a:r>
              <a:rPr lang="en-IN" dirty="0" err="1"/>
              <a:t>login.php</a:t>
            </a:r>
            <a:endParaRPr lang="en-IN" dirty="0"/>
          </a:p>
          <a:p>
            <a:pPr marL="1885950" lvl="4" indent="0">
              <a:spcBef>
                <a:spcPts val="0"/>
              </a:spcBef>
              <a:spcAft>
                <a:spcPts val="0"/>
              </a:spcAft>
              <a:buNone/>
            </a:pPr>
            <a:r>
              <a:rPr lang="en-IN" dirty="0" smtClean="0"/>
              <a:t>	$</a:t>
            </a:r>
            <a:r>
              <a:rPr lang="en-IN" dirty="0" err="1"/>
              <a:t>hn</a:t>
            </a:r>
            <a:r>
              <a:rPr lang="en-IN" dirty="0"/>
              <a:t> = 'localhost';</a:t>
            </a:r>
          </a:p>
          <a:p>
            <a:pPr marL="1885950" lvl="4" indent="0">
              <a:spcBef>
                <a:spcPts val="0"/>
              </a:spcBef>
              <a:spcAft>
                <a:spcPts val="0"/>
              </a:spcAft>
              <a:buNone/>
            </a:pPr>
            <a:r>
              <a:rPr lang="en-IN" dirty="0" smtClean="0"/>
              <a:t>	$</a:t>
            </a:r>
            <a:r>
              <a:rPr lang="en-IN" dirty="0" err="1"/>
              <a:t>db</a:t>
            </a:r>
            <a:r>
              <a:rPr lang="en-IN" dirty="0"/>
              <a:t> = 'publications';</a:t>
            </a:r>
          </a:p>
          <a:p>
            <a:pPr marL="1885950" lvl="4" indent="0">
              <a:spcBef>
                <a:spcPts val="0"/>
              </a:spcBef>
              <a:spcAft>
                <a:spcPts val="0"/>
              </a:spcAft>
              <a:buNone/>
            </a:pPr>
            <a:r>
              <a:rPr lang="en-IN" dirty="0" smtClean="0"/>
              <a:t>	$</a:t>
            </a:r>
            <a:r>
              <a:rPr lang="en-IN" dirty="0"/>
              <a:t>un = '</a:t>
            </a:r>
            <a:r>
              <a:rPr lang="en-IN" i="1" dirty="0"/>
              <a:t>username</a:t>
            </a:r>
            <a:r>
              <a:rPr lang="en-IN" dirty="0"/>
              <a:t>';</a:t>
            </a:r>
          </a:p>
          <a:p>
            <a:pPr marL="1885950" lvl="4" indent="0">
              <a:spcBef>
                <a:spcPts val="0"/>
              </a:spcBef>
              <a:spcAft>
                <a:spcPts val="0"/>
              </a:spcAft>
              <a:buNone/>
            </a:pPr>
            <a:r>
              <a:rPr lang="en-IN" dirty="0" smtClean="0"/>
              <a:t>	$</a:t>
            </a:r>
            <a:r>
              <a:rPr lang="en-IN" dirty="0" err="1"/>
              <a:t>pw</a:t>
            </a:r>
            <a:r>
              <a:rPr lang="en-IN" dirty="0"/>
              <a:t> = '</a:t>
            </a:r>
            <a:r>
              <a:rPr lang="en-IN" i="1" dirty="0"/>
              <a:t>password</a:t>
            </a:r>
            <a:r>
              <a:rPr lang="en-IN" dirty="0"/>
              <a:t>';</a:t>
            </a:r>
          </a:p>
          <a:p>
            <a:pPr marL="1885950" lvl="4" indent="0">
              <a:spcBef>
                <a:spcPts val="0"/>
              </a:spcBef>
              <a:spcAft>
                <a:spcPts val="0"/>
              </a:spcAft>
              <a:buNone/>
            </a:pPr>
            <a:r>
              <a:rPr lang="en-IN" dirty="0"/>
              <a:t>?&gt;</a:t>
            </a:r>
          </a:p>
        </p:txBody>
      </p:sp>
    </p:spTree>
    <p:extLst>
      <p:ext uri="{BB962C8B-B14F-4D97-AF65-F5344CB8AC3E}">
        <p14:creationId xmlns:p14="http://schemas.microsoft.com/office/powerpoint/2010/main" xmlns="" val="1146714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Connect to database</a:t>
            </a:r>
          </a:p>
          <a:p>
            <a:pPr lvl="1"/>
            <a:r>
              <a:rPr lang="en-US" dirty="0" smtClean="0"/>
              <a:t>Create $conn object by </a:t>
            </a:r>
            <a:r>
              <a:rPr lang="en-US" dirty="0"/>
              <a:t>calling a new instance of </a:t>
            </a:r>
            <a:r>
              <a:rPr lang="en-US" dirty="0" smtClean="0"/>
              <a:t>the </a:t>
            </a:r>
            <a:r>
              <a:rPr lang="en-US" dirty="0" err="1" smtClean="0"/>
              <a:t>mysqli</a:t>
            </a:r>
            <a:r>
              <a:rPr lang="en-US" dirty="0" smtClean="0"/>
              <a:t> </a:t>
            </a:r>
            <a:r>
              <a:rPr lang="en-US" dirty="0"/>
              <a:t>method, passing all the values retrieved from the </a:t>
            </a:r>
            <a:r>
              <a:rPr lang="en-US" i="1" dirty="0" err="1"/>
              <a:t>login.php</a:t>
            </a:r>
            <a:r>
              <a:rPr lang="en-US" i="1" dirty="0"/>
              <a:t> </a:t>
            </a:r>
            <a:r>
              <a:rPr lang="en-US" dirty="0"/>
              <a:t>file. </a:t>
            </a:r>
          </a:p>
          <a:p>
            <a:pPr lvl="1"/>
            <a:r>
              <a:rPr lang="en-US" dirty="0" smtClean="0"/>
              <a:t>Error </a:t>
            </a:r>
            <a:r>
              <a:rPr lang="en-US" dirty="0"/>
              <a:t>checking </a:t>
            </a:r>
            <a:r>
              <a:rPr lang="en-US" dirty="0" smtClean="0"/>
              <a:t>is achieved by </a:t>
            </a:r>
            <a:r>
              <a:rPr lang="en-US" dirty="0"/>
              <a:t>referencing the $conn-&gt;</a:t>
            </a:r>
            <a:r>
              <a:rPr lang="en-US" dirty="0" err="1"/>
              <a:t>connect_error</a:t>
            </a:r>
            <a:r>
              <a:rPr lang="en-US" dirty="0"/>
              <a:t> property</a:t>
            </a:r>
            <a:r>
              <a:rPr lang="en-US" dirty="0" smtClean="0"/>
              <a:t>.</a:t>
            </a:r>
          </a:p>
          <a:p>
            <a:pPr marL="1397000" lvl="3" indent="0">
              <a:spcBef>
                <a:spcPts val="0"/>
              </a:spcBef>
              <a:spcAft>
                <a:spcPts val="0"/>
              </a:spcAft>
              <a:buNone/>
            </a:pPr>
            <a:endParaRPr lang="en-IN" dirty="0" smtClean="0"/>
          </a:p>
          <a:p>
            <a:pPr marL="1397000" lvl="3" indent="0">
              <a:spcBef>
                <a:spcPts val="0"/>
              </a:spcBef>
              <a:spcAft>
                <a:spcPts val="0"/>
              </a:spcAft>
              <a:buNone/>
            </a:pPr>
            <a:r>
              <a:rPr lang="en-IN" dirty="0" smtClean="0"/>
              <a:t>&lt;?</a:t>
            </a:r>
            <a:r>
              <a:rPr lang="en-IN" dirty="0" err="1" smtClean="0"/>
              <a:t>php</a:t>
            </a:r>
            <a:endParaRPr lang="en-IN" dirty="0" smtClean="0"/>
          </a:p>
          <a:p>
            <a:pPr marL="1397000" lvl="3" indent="0">
              <a:spcBef>
                <a:spcPts val="0"/>
              </a:spcBef>
              <a:spcAft>
                <a:spcPts val="0"/>
              </a:spcAft>
              <a:buNone/>
            </a:pPr>
            <a:r>
              <a:rPr lang="en-IN" dirty="0" smtClean="0"/>
              <a:t>	</a:t>
            </a:r>
            <a:r>
              <a:rPr lang="en-IN" dirty="0" err="1" smtClean="0"/>
              <a:t>require_once</a:t>
            </a:r>
            <a:r>
              <a:rPr lang="en-IN" dirty="0" smtClean="0"/>
              <a:t> '</a:t>
            </a:r>
            <a:r>
              <a:rPr lang="en-IN" dirty="0" err="1" smtClean="0"/>
              <a:t>login.php</a:t>
            </a:r>
            <a:r>
              <a:rPr lang="en-IN" dirty="0" smtClean="0"/>
              <a:t>';</a:t>
            </a:r>
          </a:p>
          <a:p>
            <a:pPr marL="1397000" lvl="3" indent="0">
              <a:spcBef>
                <a:spcPts val="0"/>
              </a:spcBef>
              <a:spcAft>
                <a:spcPts val="0"/>
              </a:spcAft>
              <a:buNone/>
            </a:pPr>
            <a:r>
              <a:rPr lang="en-IN" dirty="0" smtClean="0"/>
              <a:t>	$conn = new </a:t>
            </a:r>
            <a:r>
              <a:rPr lang="en-IN" dirty="0" err="1" smtClean="0"/>
              <a:t>mysqli</a:t>
            </a:r>
            <a:r>
              <a:rPr lang="en-IN" dirty="0" smtClean="0"/>
              <a:t>($</a:t>
            </a:r>
            <a:r>
              <a:rPr lang="en-IN" dirty="0" err="1" smtClean="0"/>
              <a:t>hn</a:t>
            </a:r>
            <a:r>
              <a:rPr lang="en-IN" dirty="0" smtClean="0"/>
              <a:t>, $un, $</a:t>
            </a:r>
            <a:r>
              <a:rPr lang="en-IN" dirty="0" err="1" smtClean="0"/>
              <a:t>pw</a:t>
            </a:r>
            <a:r>
              <a:rPr lang="en-IN" dirty="0" smtClean="0"/>
              <a:t>, $</a:t>
            </a:r>
            <a:r>
              <a:rPr lang="en-IN" dirty="0" err="1" smtClean="0"/>
              <a:t>db</a:t>
            </a:r>
            <a:r>
              <a:rPr lang="en-IN" dirty="0" smtClean="0"/>
              <a:t>);</a:t>
            </a:r>
          </a:p>
          <a:p>
            <a:pPr marL="1397000" lvl="3" indent="0">
              <a:spcBef>
                <a:spcPts val="0"/>
              </a:spcBef>
              <a:spcAft>
                <a:spcPts val="0"/>
              </a:spcAft>
              <a:buNone/>
            </a:pPr>
            <a:r>
              <a:rPr lang="en-US" dirty="0" smtClean="0"/>
              <a:t>	if ($conn-&gt;</a:t>
            </a:r>
            <a:r>
              <a:rPr lang="en-US" dirty="0" err="1" smtClean="0"/>
              <a:t>connect_error</a:t>
            </a:r>
            <a:r>
              <a:rPr lang="en-US" dirty="0" smtClean="0"/>
              <a:t>) die("Fatal Error");</a:t>
            </a:r>
          </a:p>
          <a:p>
            <a:pPr marL="1397000" lvl="3" indent="0">
              <a:spcBef>
                <a:spcPts val="0"/>
              </a:spcBef>
              <a:spcAft>
                <a:spcPts val="0"/>
              </a:spcAft>
              <a:buNone/>
            </a:pPr>
            <a:r>
              <a:rPr lang="en-IN" dirty="0" smtClean="0"/>
              <a:t>?&gt;</a:t>
            </a:r>
            <a:endParaRPr lang="en-IN" dirty="0"/>
          </a:p>
        </p:txBody>
      </p:sp>
    </p:spTree>
    <p:extLst>
      <p:ext uri="{BB962C8B-B14F-4D97-AF65-F5344CB8AC3E}">
        <p14:creationId xmlns:p14="http://schemas.microsoft.com/office/powerpoint/2010/main" xmlns="" val="2241011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Building and executing a query</a:t>
            </a:r>
          </a:p>
          <a:p>
            <a:pPr lvl="1"/>
            <a:r>
              <a:rPr lang="en-US" dirty="0"/>
              <a:t>Sending a query to MySQL from PHP is as simple as including the relevant SQL </a:t>
            </a:r>
            <a:r>
              <a:rPr lang="en-US" dirty="0" smtClean="0"/>
              <a:t>in the </a:t>
            </a:r>
            <a:r>
              <a:rPr lang="en-US" dirty="0"/>
              <a:t>query method of a connection object. </a:t>
            </a:r>
            <a:endParaRPr lang="en-US" dirty="0" smtClean="0"/>
          </a:p>
          <a:p>
            <a:pPr lvl="1"/>
            <a:r>
              <a:rPr lang="en-US" dirty="0" smtClean="0"/>
              <a:t>query() method in $conn object is used to execute the query</a:t>
            </a:r>
          </a:p>
          <a:p>
            <a:pPr lvl="1"/>
            <a:endParaRPr lang="en-US" dirty="0"/>
          </a:p>
          <a:p>
            <a:pPr marL="1885950" lvl="4" indent="0">
              <a:spcBef>
                <a:spcPts val="0"/>
              </a:spcBef>
              <a:spcAft>
                <a:spcPts val="0"/>
              </a:spcAft>
              <a:buNone/>
            </a:pPr>
            <a:r>
              <a:rPr lang="en-IN" dirty="0" smtClean="0"/>
              <a:t>&lt;?</a:t>
            </a:r>
            <a:r>
              <a:rPr lang="en-IN" dirty="0" err="1"/>
              <a:t>php</a:t>
            </a:r>
            <a:endParaRPr lang="en-IN" dirty="0"/>
          </a:p>
          <a:p>
            <a:pPr marL="1397000" lvl="3" indent="0">
              <a:spcBef>
                <a:spcPts val="0"/>
              </a:spcBef>
              <a:spcAft>
                <a:spcPts val="0"/>
              </a:spcAft>
              <a:buNone/>
            </a:pPr>
            <a:r>
              <a:rPr lang="en-IN" dirty="0" smtClean="0"/>
              <a:t>		$</a:t>
            </a:r>
            <a:r>
              <a:rPr lang="en-IN" dirty="0"/>
              <a:t>query = "SELECT * FROM classics";</a:t>
            </a:r>
          </a:p>
          <a:p>
            <a:pPr marL="1397000" lvl="3" indent="0">
              <a:spcBef>
                <a:spcPts val="0"/>
              </a:spcBef>
              <a:spcAft>
                <a:spcPts val="0"/>
              </a:spcAft>
              <a:buNone/>
            </a:pPr>
            <a:r>
              <a:rPr lang="en-IN" dirty="0" smtClean="0"/>
              <a:t>		$</a:t>
            </a:r>
            <a:r>
              <a:rPr lang="en-IN" dirty="0"/>
              <a:t>result = $conn-&gt;query($query);</a:t>
            </a:r>
          </a:p>
          <a:p>
            <a:pPr marL="1397000" lvl="3" indent="0">
              <a:spcBef>
                <a:spcPts val="0"/>
              </a:spcBef>
              <a:spcAft>
                <a:spcPts val="0"/>
              </a:spcAft>
              <a:buNone/>
            </a:pPr>
            <a:r>
              <a:rPr lang="en-US" dirty="0" smtClean="0"/>
              <a:t>		if </a:t>
            </a:r>
            <a:r>
              <a:rPr lang="en-US" dirty="0"/>
              <a:t>(!$result) die("Fatal Error");</a:t>
            </a:r>
          </a:p>
          <a:p>
            <a:pPr marL="1397000" lvl="3" indent="0">
              <a:spcBef>
                <a:spcPts val="0"/>
              </a:spcBef>
              <a:spcAft>
                <a:spcPts val="0"/>
              </a:spcAft>
              <a:buNone/>
            </a:pPr>
            <a:r>
              <a:rPr lang="en-IN" dirty="0" smtClean="0"/>
              <a:t>	?&gt;</a:t>
            </a:r>
            <a:endParaRPr lang="en-IN" dirty="0"/>
          </a:p>
        </p:txBody>
      </p:sp>
    </p:spTree>
    <p:extLst>
      <p:ext uri="{BB962C8B-B14F-4D97-AF65-F5344CB8AC3E}">
        <p14:creationId xmlns:p14="http://schemas.microsoft.com/office/powerpoint/2010/main" xmlns="" val="3064682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Here the variable $query is assigned a string containing the </a:t>
            </a:r>
            <a:r>
              <a:rPr lang="en-US" dirty="0" smtClean="0"/>
              <a:t>query</a:t>
            </a:r>
          </a:p>
          <a:p>
            <a:pPr lvl="1"/>
            <a:r>
              <a:rPr lang="en-US" dirty="0" smtClean="0"/>
              <a:t>$query is then </a:t>
            </a:r>
            <a:r>
              <a:rPr lang="en-US" dirty="0"/>
              <a:t>passed to the query method of the $conn </a:t>
            </a:r>
            <a:r>
              <a:rPr lang="en-US" dirty="0" smtClean="0"/>
              <a:t>object query method</a:t>
            </a:r>
          </a:p>
          <a:p>
            <a:pPr lvl="1"/>
            <a:r>
              <a:rPr lang="en-US" dirty="0" smtClean="0"/>
              <a:t>query() method of $conn object returns </a:t>
            </a:r>
            <a:r>
              <a:rPr lang="en-US" dirty="0"/>
              <a:t>a </a:t>
            </a:r>
            <a:r>
              <a:rPr lang="en-US" dirty="0" smtClean="0"/>
              <a:t>result which is placed </a:t>
            </a:r>
            <a:r>
              <a:rPr lang="en-US" dirty="0"/>
              <a:t>in the object $result. </a:t>
            </a:r>
            <a:endParaRPr lang="en-US" dirty="0" smtClean="0"/>
          </a:p>
          <a:p>
            <a:pPr lvl="1"/>
            <a:r>
              <a:rPr lang="en-US" dirty="0" smtClean="0"/>
              <a:t>If </a:t>
            </a:r>
            <a:r>
              <a:rPr lang="en-US" dirty="0"/>
              <a:t>$result is FALSE</a:t>
            </a:r>
            <a:r>
              <a:rPr lang="en-US" dirty="0" smtClean="0"/>
              <a:t>, </a:t>
            </a:r>
            <a:r>
              <a:rPr lang="en-US" dirty="0"/>
              <a:t>there was a problem and the </a:t>
            </a:r>
            <a:r>
              <a:rPr lang="en-US" dirty="0" smtClean="0"/>
              <a:t>error property </a:t>
            </a:r>
            <a:r>
              <a:rPr lang="en-US" dirty="0"/>
              <a:t>of the connection object will contain the details, so the die function is </a:t>
            </a:r>
            <a:r>
              <a:rPr lang="en-US" dirty="0" smtClean="0"/>
              <a:t>called </a:t>
            </a:r>
            <a:r>
              <a:rPr lang="en-IN" dirty="0" smtClean="0"/>
              <a:t>to </a:t>
            </a:r>
            <a:r>
              <a:rPr lang="en-IN" dirty="0"/>
              <a:t>display that error.</a:t>
            </a:r>
          </a:p>
        </p:txBody>
      </p:sp>
    </p:spTree>
    <p:extLst>
      <p:ext uri="{BB962C8B-B14F-4D97-AF65-F5344CB8AC3E}">
        <p14:creationId xmlns:p14="http://schemas.microsoft.com/office/powerpoint/2010/main" xmlns="" val="6701540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Fetching a result</a:t>
            </a:r>
          </a:p>
          <a:p>
            <a:pPr lvl="1"/>
            <a:r>
              <a:rPr lang="en-US" dirty="0" smtClean="0"/>
              <a:t>The result object,  </a:t>
            </a:r>
            <a:r>
              <a:rPr lang="en-US" dirty="0"/>
              <a:t>$</a:t>
            </a:r>
            <a:r>
              <a:rPr lang="en-US" dirty="0" smtClean="0"/>
              <a:t>result, contains the result of the query.</a:t>
            </a:r>
          </a:p>
          <a:p>
            <a:pPr lvl="1"/>
            <a:r>
              <a:rPr lang="en-US" dirty="0" smtClean="0"/>
              <a:t>To extract data from $result object, </a:t>
            </a:r>
            <a:r>
              <a:rPr lang="en-US" dirty="0" err="1" smtClean="0"/>
              <a:t>fetch_assoc</a:t>
            </a:r>
            <a:r>
              <a:rPr lang="en-US" dirty="0" smtClean="0"/>
              <a:t> method is used</a:t>
            </a:r>
            <a:endParaRPr lang="en-IN" dirty="0"/>
          </a:p>
        </p:txBody>
      </p:sp>
    </p:spTree>
    <p:extLst>
      <p:ext uri="{BB962C8B-B14F-4D97-AF65-F5344CB8AC3E}">
        <p14:creationId xmlns:p14="http://schemas.microsoft.com/office/powerpoint/2010/main" xmlns="" val="32750751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dirty="0"/>
              <a:t>$rows = $result-&gt;</a:t>
            </a:r>
            <a:r>
              <a:rPr lang="en-IN" dirty="0" err="1"/>
              <a:t>num_rows</a:t>
            </a:r>
            <a:r>
              <a:rPr lang="en-IN" dirty="0"/>
              <a:t>;</a:t>
            </a:r>
          </a:p>
          <a:p>
            <a:pPr marL="25400" indent="0">
              <a:spcBef>
                <a:spcPts val="0"/>
              </a:spcBef>
              <a:spcAft>
                <a:spcPts val="0"/>
              </a:spcAft>
              <a:buNone/>
            </a:pPr>
            <a:r>
              <a:rPr lang="en-IN" dirty="0"/>
              <a:t>for ($j = 0 ; $j &lt; $rows ; ++$j</a:t>
            </a:r>
            <a:r>
              <a:rPr lang="en-IN" dirty="0" smtClean="0"/>
              <a:t>)  {</a:t>
            </a:r>
            <a:endParaRPr lang="en-IN" dirty="0"/>
          </a:p>
          <a:p>
            <a:pPr marL="25400" indent="0">
              <a:spcBef>
                <a:spcPts val="0"/>
              </a:spcBef>
              <a:spcAft>
                <a:spcPts val="0"/>
              </a:spcAft>
              <a:buNone/>
            </a:pPr>
            <a:r>
              <a:rPr lang="en-IN" dirty="0" smtClean="0"/>
              <a:t>	</a:t>
            </a:r>
            <a:r>
              <a:rPr lang="en-IN" dirty="0" smtClean="0">
                <a:solidFill>
                  <a:srgbClr val="C00000"/>
                </a:solidFill>
              </a:rPr>
              <a:t>$</a:t>
            </a:r>
            <a:r>
              <a:rPr lang="en-IN" dirty="0">
                <a:solidFill>
                  <a:srgbClr val="C00000"/>
                </a:solidFill>
              </a:rPr>
              <a:t>result-&gt;</a:t>
            </a:r>
            <a:r>
              <a:rPr lang="en-IN" dirty="0" err="1">
                <a:solidFill>
                  <a:srgbClr val="C00000"/>
                </a:solidFill>
              </a:rPr>
              <a:t>data_seek</a:t>
            </a:r>
            <a:r>
              <a:rPr lang="en-IN" dirty="0">
                <a:solidFill>
                  <a:srgbClr val="C00000"/>
                </a:solidFill>
              </a:rPr>
              <a:t>($j);</a:t>
            </a:r>
          </a:p>
          <a:p>
            <a:pPr marL="25400" indent="0">
              <a:spcBef>
                <a:spcPts val="0"/>
              </a:spcBef>
              <a:spcAft>
                <a:spcPts val="0"/>
              </a:spcAft>
              <a:buNone/>
            </a:pPr>
            <a:r>
              <a:rPr lang="en-US" dirty="0" smtClean="0"/>
              <a:t>	echo </a:t>
            </a:r>
            <a:r>
              <a:rPr lang="en-US" dirty="0"/>
              <a:t>'Author: ' .</a:t>
            </a:r>
            <a:r>
              <a:rPr lang="en-US" dirty="0" err="1"/>
              <a:t>htmlspecialchars</a:t>
            </a:r>
            <a:r>
              <a:rPr lang="en-US" dirty="0">
                <a:solidFill>
                  <a:srgbClr val="C00000"/>
                </a:solidFill>
              </a:rPr>
              <a:t>($result-&gt;</a:t>
            </a:r>
            <a:r>
              <a:rPr lang="en-US" dirty="0" err="1">
                <a:solidFill>
                  <a:srgbClr val="C00000"/>
                </a:solidFill>
              </a:rPr>
              <a:t>fetch_assoc</a:t>
            </a:r>
            <a:r>
              <a:rPr lang="en-US" dirty="0">
                <a:solidFill>
                  <a:srgbClr val="C00000"/>
                </a:solidFill>
              </a:rPr>
              <a:t>()['author']) </a:t>
            </a:r>
            <a:r>
              <a:rPr lang="en-US" dirty="0"/>
              <a:t>.'&lt;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'Title: ' .</a:t>
            </a:r>
            <a:r>
              <a:rPr lang="en-US" dirty="0" err="1"/>
              <a:t>htmlspecialchars</a:t>
            </a:r>
            <a:r>
              <a:rPr lang="en-US" dirty="0">
                <a:solidFill>
                  <a:srgbClr val="C00000"/>
                </a:solidFill>
              </a:rPr>
              <a:t>($result-&gt;</a:t>
            </a:r>
            <a:r>
              <a:rPr lang="en-US" dirty="0" err="1">
                <a:solidFill>
                  <a:srgbClr val="C00000"/>
                </a:solidFill>
              </a:rPr>
              <a:t>fetch_assoc</a:t>
            </a:r>
            <a:r>
              <a:rPr lang="en-US" dirty="0">
                <a:solidFill>
                  <a:srgbClr val="C00000"/>
                </a:solidFill>
              </a:rPr>
              <a:t>()['title'])</a:t>
            </a:r>
            <a:r>
              <a:rPr lang="en-US" dirty="0"/>
              <a:t> .'&lt;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'Category: '.</a:t>
            </a:r>
            <a:r>
              <a:rPr lang="en-US" dirty="0" err="1"/>
              <a:t>htmlspecialchars</a:t>
            </a:r>
            <a:r>
              <a:rPr lang="en-US" dirty="0"/>
              <a:t>($result-&gt;</a:t>
            </a:r>
            <a:r>
              <a:rPr lang="en-US" dirty="0" err="1"/>
              <a:t>fetch_assoc</a:t>
            </a:r>
            <a:r>
              <a:rPr lang="en-US" dirty="0"/>
              <a:t>()['category']).'&lt;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'Year: ' .</a:t>
            </a:r>
            <a:r>
              <a:rPr lang="en-US" dirty="0" err="1"/>
              <a:t>htmlspecialchars</a:t>
            </a:r>
            <a:r>
              <a:rPr lang="en-US" dirty="0"/>
              <a:t>($result-&gt;</a:t>
            </a:r>
            <a:r>
              <a:rPr lang="en-US" dirty="0" err="1"/>
              <a:t>fetch_assoc</a:t>
            </a:r>
            <a:r>
              <a:rPr lang="en-US" dirty="0"/>
              <a:t>()['year']) .'&lt;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IN" dirty="0" smtClean="0"/>
              <a:t>	echo </a:t>
            </a:r>
            <a:r>
              <a:rPr lang="en-IN" dirty="0"/>
              <a:t>'ISBN: ' .</a:t>
            </a:r>
            <a:r>
              <a:rPr lang="en-IN" dirty="0" err="1"/>
              <a:t>htmlspecialchars</a:t>
            </a:r>
            <a:r>
              <a:rPr lang="en-IN" dirty="0"/>
              <a:t>($result-&gt;</a:t>
            </a:r>
            <a:r>
              <a:rPr lang="en-IN" dirty="0" err="1"/>
              <a:t>fetch_assoc</a:t>
            </a:r>
            <a:r>
              <a:rPr lang="en-IN" dirty="0"/>
              <a:t>()['</a:t>
            </a:r>
            <a:r>
              <a:rPr lang="en-IN" dirty="0" err="1"/>
              <a:t>isbn</a:t>
            </a:r>
            <a:r>
              <a:rPr lang="en-IN" dirty="0"/>
              <a:t>']) .'&lt;</a:t>
            </a:r>
            <a:r>
              <a:rPr lang="en-IN" dirty="0" err="1"/>
              <a:t>br</a:t>
            </a:r>
            <a:r>
              <a:rPr lang="en-IN" dirty="0"/>
              <a:t>&gt;&lt;</a:t>
            </a:r>
            <a:r>
              <a:rPr lang="en-IN" dirty="0" err="1"/>
              <a:t>br</a:t>
            </a:r>
            <a:r>
              <a:rPr lang="en-IN" dirty="0"/>
              <a:t>&gt;';</a:t>
            </a:r>
          </a:p>
          <a:p>
            <a:pPr marL="25400" indent="0">
              <a:spcBef>
                <a:spcPts val="0"/>
              </a:spcBef>
              <a:spcAft>
                <a:spcPts val="0"/>
              </a:spcAft>
              <a:buNone/>
            </a:pPr>
            <a:r>
              <a:rPr lang="en-IN" dirty="0"/>
              <a:t>}</a:t>
            </a:r>
          </a:p>
        </p:txBody>
      </p:sp>
    </p:spTree>
    <p:extLst>
      <p:ext uri="{BB962C8B-B14F-4D97-AF65-F5344CB8AC3E}">
        <p14:creationId xmlns:p14="http://schemas.microsoft.com/office/powerpoint/2010/main" xmlns="" val="17554036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smtClean="0"/>
              <a:t>Another method to fetch data from $result:</a:t>
            </a:r>
          </a:p>
          <a:p>
            <a:pPr marL="25400" indent="0">
              <a:buNone/>
            </a:pPr>
            <a:endParaRPr lang="en-IN" dirty="0"/>
          </a:p>
          <a:p>
            <a:pPr marL="25400" indent="0">
              <a:buNone/>
            </a:pPr>
            <a:r>
              <a:rPr lang="en-IN" dirty="0" smtClean="0"/>
              <a:t>if </a:t>
            </a:r>
            <a:r>
              <a:rPr lang="en-IN" dirty="0"/>
              <a:t>($result-&gt;</a:t>
            </a:r>
            <a:r>
              <a:rPr lang="en-IN" dirty="0" err="1"/>
              <a:t>num_rows</a:t>
            </a:r>
            <a:r>
              <a:rPr lang="en-IN" dirty="0"/>
              <a:t> &gt; 0) {</a:t>
            </a:r>
            <a:br>
              <a:rPr lang="en-IN" dirty="0"/>
            </a:br>
            <a:r>
              <a:rPr lang="en-IN" dirty="0"/>
              <a:t>  </a:t>
            </a:r>
            <a:r>
              <a:rPr lang="en-IN" dirty="0" smtClean="0"/>
              <a:t>// </a:t>
            </a:r>
            <a:r>
              <a:rPr lang="en-IN" dirty="0"/>
              <a:t>output data of each row</a:t>
            </a:r>
            <a:br>
              <a:rPr lang="en-IN" dirty="0"/>
            </a:br>
            <a:r>
              <a:rPr lang="en-IN" dirty="0"/>
              <a:t>  </a:t>
            </a:r>
            <a:r>
              <a:rPr lang="en-IN" dirty="0" smtClean="0"/>
              <a:t>while</a:t>
            </a:r>
            <a:r>
              <a:rPr lang="en-IN" dirty="0">
                <a:solidFill>
                  <a:srgbClr val="C00000"/>
                </a:solidFill>
              </a:rPr>
              <a:t>($row = $result-&gt;</a:t>
            </a:r>
            <a:r>
              <a:rPr lang="en-IN" dirty="0" err="1">
                <a:solidFill>
                  <a:srgbClr val="C00000"/>
                </a:solidFill>
              </a:rPr>
              <a:t>fetch_assoc</a:t>
            </a:r>
            <a:r>
              <a:rPr lang="en-IN" dirty="0">
                <a:solidFill>
                  <a:srgbClr val="C00000"/>
                </a:solidFill>
              </a:rPr>
              <a:t>()) </a:t>
            </a:r>
            <a:r>
              <a:rPr lang="en-IN" dirty="0"/>
              <a:t>{</a:t>
            </a:r>
            <a:br>
              <a:rPr lang="en-IN" dirty="0"/>
            </a:br>
            <a:r>
              <a:rPr lang="en-IN" dirty="0"/>
              <a:t>    echo "id: " . $row</a:t>
            </a:r>
            <a:r>
              <a:rPr lang="en-IN" dirty="0" smtClean="0"/>
              <a:t>[“author"]. </a:t>
            </a:r>
            <a:r>
              <a:rPr lang="en-IN" dirty="0"/>
              <a:t>" - Name: " . $row</a:t>
            </a:r>
            <a:r>
              <a:rPr lang="en-IN" dirty="0" smtClean="0"/>
              <a:t>[“title"]. </a:t>
            </a:r>
            <a:r>
              <a:rPr lang="en-IN" dirty="0"/>
              <a:t>" " . $row</a:t>
            </a:r>
            <a:r>
              <a:rPr lang="en-IN" dirty="0" smtClean="0"/>
              <a:t>[“year"]. </a:t>
            </a:r>
            <a:r>
              <a:rPr lang="en-IN" dirty="0"/>
              <a:t>"&lt;</a:t>
            </a:r>
            <a:r>
              <a:rPr lang="en-IN" dirty="0" err="1"/>
              <a:t>br</a:t>
            </a:r>
            <a:r>
              <a:rPr lang="en-IN" dirty="0"/>
              <a:t>&gt;";</a:t>
            </a:r>
            <a:br>
              <a:rPr lang="en-IN" dirty="0"/>
            </a:br>
            <a:r>
              <a:rPr lang="en-IN" dirty="0"/>
              <a:t>  }</a:t>
            </a:r>
            <a:br>
              <a:rPr lang="en-IN" dirty="0"/>
            </a:br>
            <a:r>
              <a:rPr lang="en-IN" dirty="0"/>
              <a:t>} else {</a:t>
            </a:r>
            <a:br>
              <a:rPr lang="en-IN" dirty="0"/>
            </a:br>
            <a:r>
              <a:rPr lang="en-IN" dirty="0"/>
              <a:t>  echo "0 results";</a:t>
            </a:r>
            <a:br>
              <a:rPr lang="en-IN" dirty="0"/>
            </a:br>
            <a:r>
              <a:rPr lang="en-IN" dirty="0"/>
              <a:t>}</a:t>
            </a:r>
          </a:p>
        </p:txBody>
      </p:sp>
    </p:spTree>
    <p:extLst>
      <p:ext uri="{BB962C8B-B14F-4D97-AF65-F5344CB8AC3E}">
        <p14:creationId xmlns:p14="http://schemas.microsoft.com/office/powerpoint/2010/main" xmlns="" val="217648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a:t>Another method to fetch data from $result:</a:t>
            </a:r>
          </a:p>
          <a:p>
            <a:pPr marL="25400" indent="0">
              <a:spcBef>
                <a:spcPts val="0"/>
              </a:spcBef>
              <a:spcAft>
                <a:spcPts val="0"/>
              </a:spcAft>
              <a:buNone/>
            </a:pPr>
            <a:endParaRPr lang="en-IN" dirty="0"/>
          </a:p>
          <a:p>
            <a:pPr marL="25400" indent="0">
              <a:spcBef>
                <a:spcPts val="0"/>
              </a:spcBef>
              <a:spcAft>
                <a:spcPts val="0"/>
              </a:spcAft>
              <a:buNone/>
            </a:pPr>
            <a:r>
              <a:rPr lang="en-IN" dirty="0" smtClean="0"/>
              <a:t>$</a:t>
            </a:r>
            <a:r>
              <a:rPr lang="en-IN" dirty="0"/>
              <a:t>rows = $result-&gt;</a:t>
            </a:r>
            <a:r>
              <a:rPr lang="en-IN" dirty="0" err="1"/>
              <a:t>num_rows</a:t>
            </a:r>
            <a:r>
              <a:rPr lang="en-IN" dirty="0"/>
              <a:t>;</a:t>
            </a:r>
          </a:p>
          <a:p>
            <a:pPr marL="25400" indent="0">
              <a:spcBef>
                <a:spcPts val="0"/>
              </a:spcBef>
              <a:spcAft>
                <a:spcPts val="0"/>
              </a:spcAft>
              <a:buNone/>
            </a:pPr>
            <a:r>
              <a:rPr lang="en-IN" dirty="0"/>
              <a:t>for ($j = 0 ; $j &lt; $rows ; ++$j)</a:t>
            </a:r>
          </a:p>
          <a:p>
            <a:pPr marL="25400" indent="0">
              <a:spcBef>
                <a:spcPts val="0"/>
              </a:spcBef>
              <a:spcAft>
                <a:spcPts val="0"/>
              </a:spcAft>
              <a:buNone/>
            </a:pPr>
            <a:r>
              <a:rPr lang="en-IN" dirty="0"/>
              <a:t>{</a:t>
            </a:r>
          </a:p>
          <a:p>
            <a:pPr marL="25400" indent="0">
              <a:spcBef>
                <a:spcPts val="0"/>
              </a:spcBef>
              <a:spcAft>
                <a:spcPts val="0"/>
              </a:spcAft>
              <a:buNone/>
            </a:pPr>
            <a:r>
              <a:rPr lang="en-IN" dirty="0" smtClean="0"/>
              <a:t>	</a:t>
            </a:r>
            <a:r>
              <a:rPr lang="en-IN" dirty="0" smtClean="0">
                <a:solidFill>
                  <a:srgbClr val="C00000"/>
                </a:solidFill>
              </a:rPr>
              <a:t>$</a:t>
            </a:r>
            <a:r>
              <a:rPr lang="en-IN" dirty="0">
                <a:solidFill>
                  <a:srgbClr val="C00000"/>
                </a:solidFill>
              </a:rPr>
              <a:t>row = $result-&gt;</a:t>
            </a:r>
            <a:r>
              <a:rPr lang="en-IN" dirty="0" err="1">
                <a:solidFill>
                  <a:srgbClr val="C00000"/>
                </a:solidFill>
              </a:rPr>
              <a:t>fetch_array</a:t>
            </a:r>
            <a:r>
              <a:rPr lang="en-IN" dirty="0">
                <a:solidFill>
                  <a:srgbClr val="C00000"/>
                </a:solidFill>
              </a:rPr>
              <a:t>(MYSQLI_ASSOC);</a:t>
            </a:r>
          </a:p>
          <a:p>
            <a:pPr marL="25400" indent="0">
              <a:spcBef>
                <a:spcPts val="0"/>
              </a:spcBef>
              <a:spcAft>
                <a:spcPts val="0"/>
              </a:spcAft>
              <a:buNone/>
            </a:pPr>
            <a:r>
              <a:rPr lang="en-US" dirty="0" smtClean="0"/>
              <a:t>	echo </a:t>
            </a:r>
            <a:r>
              <a:rPr lang="en-US" dirty="0"/>
              <a:t>'Author: ' . </a:t>
            </a:r>
            <a:r>
              <a:rPr lang="en-US" dirty="0" err="1"/>
              <a:t>htmlspecialchars</a:t>
            </a:r>
            <a:r>
              <a:rPr lang="en-US" dirty="0"/>
              <a:t>($row['author']) . '&lt;</a:t>
            </a:r>
            <a:r>
              <a:rPr lang="en-US" dirty="0" err="1"/>
              <a:t>br</a:t>
            </a:r>
            <a:r>
              <a:rPr lang="en-US" dirty="0"/>
              <a:t>&gt;';</a:t>
            </a:r>
          </a:p>
          <a:p>
            <a:pPr marL="25400" indent="0">
              <a:spcBef>
                <a:spcPts val="0"/>
              </a:spcBef>
              <a:spcAft>
                <a:spcPts val="0"/>
              </a:spcAft>
              <a:buNone/>
            </a:pPr>
            <a:r>
              <a:rPr lang="en-US" dirty="0" smtClean="0"/>
              <a:t>	echo </a:t>
            </a:r>
            <a:r>
              <a:rPr lang="en-US" dirty="0"/>
              <a:t>'Title: ' . </a:t>
            </a:r>
            <a:r>
              <a:rPr lang="en-US" dirty="0" err="1"/>
              <a:t>htmlspecialchars</a:t>
            </a:r>
            <a:r>
              <a:rPr lang="en-US" dirty="0"/>
              <a:t>($row['title']) . '&lt;</a:t>
            </a:r>
            <a:r>
              <a:rPr lang="en-US" dirty="0" err="1"/>
              <a:t>br</a:t>
            </a:r>
            <a:r>
              <a:rPr lang="en-US" dirty="0"/>
              <a:t>&gt;';</a:t>
            </a:r>
          </a:p>
          <a:p>
            <a:pPr marL="25400" indent="0">
              <a:spcBef>
                <a:spcPts val="0"/>
              </a:spcBef>
              <a:spcAft>
                <a:spcPts val="0"/>
              </a:spcAft>
              <a:buNone/>
            </a:pPr>
            <a:r>
              <a:rPr lang="en-US" dirty="0" smtClean="0"/>
              <a:t>	echo </a:t>
            </a:r>
            <a:r>
              <a:rPr lang="en-US" dirty="0"/>
              <a:t>'Category: ' . </a:t>
            </a:r>
            <a:r>
              <a:rPr lang="en-US" dirty="0" err="1"/>
              <a:t>htmlspecialchars</a:t>
            </a:r>
            <a:r>
              <a:rPr lang="en-US" dirty="0"/>
              <a:t>($row['category']) . '&lt;</a:t>
            </a:r>
            <a:r>
              <a:rPr lang="en-US" dirty="0" err="1"/>
              <a:t>br</a:t>
            </a:r>
            <a:r>
              <a:rPr lang="en-US" dirty="0"/>
              <a:t>&gt;';</a:t>
            </a:r>
          </a:p>
          <a:p>
            <a:pPr marL="25400" indent="0">
              <a:spcBef>
                <a:spcPts val="0"/>
              </a:spcBef>
              <a:spcAft>
                <a:spcPts val="0"/>
              </a:spcAft>
              <a:buNone/>
            </a:pPr>
            <a:r>
              <a:rPr lang="en-US" dirty="0" smtClean="0"/>
              <a:t>	echo </a:t>
            </a:r>
            <a:r>
              <a:rPr lang="en-US" dirty="0"/>
              <a:t>'Year: ' . </a:t>
            </a:r>
            <a:r>
              <a:rPr lang="en-US" dirty="0" err="1"/>
              <a:t>htmlspecialchars</a:t>
            </a:r>
            <a:r>
              <a:rPr lang="en-US" dirty="0"/>
              <a:t>($row['year']) . '&lt;</a:t>
            </a:r>
            <a:r>
              <a:rPr lang="en-US" dirty="0" err="1"/>
              <a:t>br</a:t>
            </a:r>
            <a:r>
              <a:rPr lang="en-US" dirty="0"/>
              <a:t>&gt;';</a:t>
            </a:r>
          </a:p>
          <a:p>
            <a:pPr marL="25400" indent="0">
              <a:spcBef>
                <a:spcPts val="0"/>
              </a:spcBef>
              <a:spcAft>
                <a:spcPts val="0"/>
              </a:spcAft>
              <a:buNone/>
            </a:pPr>
            <a:r>
              <a:rPr lang="en-IN" dirty="0" smtClean="0"/>
              <a:t>	echo </a:t>
            </a:r>
            <a:r>
              <a:rPr lang="en-IN" dirty="0"/>
              <a:t>'ISBN: ' . </a:t>
            </a:r>
            <a:r>
              <a:rPr lang="en-IN" dirty="0" err="1"/>
              <a:t>htmlspecialchars</a:t>
            </a:r>
            <a:r>
              <a:rPr lang="en-IN" dirty="0"/>
              <a:t>($row['</a:t>
            </a:r>
            <a:r>
              <a:rPr lang="en-IN" dirty="0" err="1"/>
              <a:t>isbn</a:t>
            </a:r>
            <a:r>
              <a:rPr lang="en-IN" dirty="0"/>
              <a:t>']) . '&lt;</a:t>
            </a:r>
            <a:r>
              <a:rPr lang="en-IN" dirty="0" err="1"/>
              <a:t>br</a:t>
            </a:r>
            <a:r>
              <a:rPr lang="en-IN" dirty="0"/>
              <a:t>&gt;&lt;</a:t>
            </a:r>
            <a:r>
              <a:rPr lang="en-IN" dirty="0" err="1"/>
              <a:t>br</a:t>
            </a:r>
            <a:r>
              <a:rPr lang="en-IN" dirty="0"/>
              <a:t>&gt;';</a:t>
            </a:r>
          </a:p>
          <a:p>
            <a:pPr marL="25400" indent="0">
              <a:spcBef>
                <a:spcPts val="0"/>
              </a:spcBef>
              <a:spcAft>
                <a:spcPts val="0"/>
              </a:spcAft>
              <a:buNone/>
            </a:pPr>
            <a:r>
              <a:rPr lang="en-IN" dirty="0"/>
              <a:t>}</a:t>
            </a:r>
          </a:p>
        </p:txBody>
      </p:sp>
      <p:sp>
        <p:nvSpPr>
          <p:cNvPr id="4" name="Rectangular Callout 3"/>
          <p:cNvSpPr/>
          <p:nvPr/>
        </p:nvSpPr>
        <p:spPr>
          <a:xfrm>
            <a:off x="6600056" y="1196752"/>
            <a:ext cx="5184576" cy="1152128"/>
          </a:xfrm>
          <a:prstGeom prst="wedgeRectCallout">
            <a:avLst>
              <a:gd name="adj1" fmla="val -47955"/>
              <a:gd name="adj2" fmla="val 1140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accent6"/>
                </a:solidFill>
              </a:rPr>
              <a:t>MYSQLI_NUM - </a:t>
            </a:r>
            <a:r>
              <a:rPr lang="en-IN" dirty="0">
                <a:solidFill>
                  <a:schemeClr val="accent6"/>
                </a:solidFill>
              </a:rPr>
              <a:t>Numeric array</a:t>
            </a:r>
            <a:endParaRPr lang="en-IN" dirty="0" smtClean="0">
              <a:solidFill>
                <a:schemeClr val="accent6"/>
              </a:solidFill>
            </a:endParaRPr>
          </a:p>
          <a:p>
            <a:r>
              <a:rPr lang="en-IN" dirty="0" smtClean="0">
                <a:solidFill>
                  <a:schemeClr val="accent6"/>
                </a:solidFill>
              </a:rPr>
              <a:t>MYSQLI_ASSOC - </a:t>
            </a:r>
            <a:r>
              <a:rPr lang="en-IN" dirty="0">
                <a:solidFill>
                  <a:schemeClr val="accent6"/>
                </a:solidFill>
              </a:rPr>
              <a:t>Associative array</a:t>
            </a:r>
            <a:r>
              <a:rPr lang="en-IN" dirty="0" smtClean="0">
                <a:solidFill>
                  <a:schemeClr val="accent6"/>
                </a:solidFill>
              </a:rPr>
              <a:t> </a:t>
            </a:r>
          </a:p>
          <a:p>
            <a:r>
              <a:rPr lang="en-IN" dirty="0" smtClean="0">
                <a:solidFill>
                  <a:schemeClr val="accent6"/>
                </a:solidFill>
              </a:rPr>
              <a:t>MYSQLI_BOTH - Associative </a:t>
            </a:r>
            <a:r>
              <a:rPr lang="en-IN" dirty="0">
                <a:solidFill>
                  <a:schemeClr val="accent6"/>
                </a:solidFill>
              </a:rPr>
              <a:t>and numeric array.</a:t>
            </a:r>
          </a:p>
        </p:txBody>
      </p:sp>
    </p:spTree>
    <p:extLst>
      <p:ext uri="{BB962C8B-B14F-4D97-AF65-F5344CB8AC3E}">
        <p14:creationId xmlns:p14="http://schemas.microsoft.com/office/powerpoint/2010/main" xmlns="" val="9526962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theme/theme1.xml><?xml version="1.0" encoding="utf-8"?>
<a:theme xmlns:a="http://schemas.openxmlformats.org/drawingml/2006/main" name="2_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4529</TotalTime>
  <Words>819</Words>
  <Application>Microsoft Office PowerPoint</Application>
  <PresentationFormat>Custom</PresentationFormat>
  <Paragraphs>167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2_Workshop_PPT_Template</vt:lpstr>
      <vt:lpstr>Querying a MySQL Database with PHP</vt:lpstr>
      <vt:lpstr>Slide 2</vt:lpstr>
      <vt:lpstr>Slide 3</vt:lpstr>
      <vt:lpstr>Slide 4</vt:lpstr>
      <vt:lpstr>Slide 5</vt:lpstr>
      <vt:lpstr>Slide 6</vt:lpstr>
      <vt:lpstr>Slide 7</vt:lpstr>
      <vt:lpstr>Slide 8</vt:lpstr>
      <vt:lpstr>Slide 9</vt:lpstr>
      <vt:lpstr>Slide 10</vt:lpstr>
      <vt:lpstr>Some Important Steps</vt:lpstr>
      <vt:lpstr>isset() function</vt:lpstr>
      <vt:lpstr>empty() function</vt:lpstr>
      <vt:lpstr>Insert Data</vt:lpstr>
      <vt:lpstr>Slide 15</vt:lpstr>
      <vt:lpstr>Slide 16</vt:lpstr>
      <vt:lpstr>Updating Data </vt:lpstr>
      <vt:lpstr>Deleting Data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SASTRA</cp:lastModifiedBy>
  <cp:revision>529</cp:revision>
  <dcterms:created xsi:type="dcterms:W3CDTF">2021-08-26T10:17:20Z</dcterms:created>
  <dcterms:modified xsi:type="dcterms:W3CDTF">2024-09-30T06:49:43Z</dcterms:modified>
</cp:coreProperties>
</file>