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6"/>
  </p:notesMasterIdLst>
  <p:handoutMasterIdLst>
    <p:handoutMasterId r:id="rId47"/>
  </p:handoutMasterIdLst>
  <p:sldIdLst>
    <p:sldId id="643" r:id="rId2"/>
    <p:sldId id="674" r:id="rId3"/>
    <p:sldId id="673" r:id="rId4"/>
    <p:sldId id="675" r:id="rId5"/>
    <p:sldId id="676" r:id="rId6"/>
    <p:sldId id="677" r:id="rId7"/>
    <p:sldId id="678" r:id="rId8"/>
    <p:sldId id="679" r:id="rId9"/>
    <p:sldId id="680" r:id="rId10"/>
    <p:sldId id="681" r:id="rId11"/>
    <p:sldId id="682" r:id="rId12"/>
    <p:sldId id="683" r:id="rId13"/>
    <p:sldId id="684" r:id="rId14"/>
    <p:sldId id="691" r:id="rId15"/>
    <p:sldId id="692" r:id="rId16"/>
    <p:sldId id="693" r:id="rId17"/>
    <p:sldId id="694" r:id="rId18"/>
    <p:sldId id="695" r:id="rId19"/>
    <p:sldId id="696" r:id="rId20"/>
    <p:sldId id="697" r:id="rId21"/>
    <p:sldId id="698" r:id="rId22"/>
    <p:sldId id="700" r:id="rId23"/>
    <p:sldId id="699" r:id="rId24"/>
    <p:sldId id="701" r:id="rId25"/>
    <p:sldId id="702" r:id="rId26"/>
    <p:sldId id="703" r:id="rId27"/>
    <p:sldId id="704" r:id="rId28"/>
    <p:sldId id="705" r:id="rId29"/>
    <p:sldId id="706" r:id="rId30"/>
    <p:sldId id="707" r:id="rId31"/>
    <p:sldId id="708" r:id="rId32"/>
    <p:sldId id="709" r:id="rId33"/>
    <p:sldId id="710" r:id="rId34"/>
    <p:sldId id="711" r:id="rId35"/>
    <p:sldId id="712" r:id="rId36"/>
    <p:sldId id="713" r:id="rId37"/>
    <p:sldId id="714" r:id="rId38"/>
    <p:sldId id="715" r:id="rId39"/>
    <p:sldId id="716" r:id="rId40"/>
    <p:sldId id="717" r:id="rId41"/>
    <p:sldId id="718" r:id="rId42"/>
    <p:sldId id="719" r:id="rId43"/>
    <p:sldId id="720" r:id="rId44"/>
    <p:sldId id="67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AB294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3979" autoAdjust="0"/>
  </p:normalViewPr>
  <p:slideViewPr>
    <p:cSldViewPr>
      <p:cViewPr varScale="1">
        <p:scale>
          <a:sx n="72" d="100"/>
          <a:sy n="72" d="100"/>
        </p:scale>
        <p:origin x="-660" y="-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A30CE7-D510-4936-8CEE-68A4FC0C0168}" type="datetimeFigureOut">
              <a:rPr lang="en-IN" smtClean="0"/>
              <a:pPr/>
              <a:t>26-09-2024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DE82A3-CED3-4790-980E-A3704CE709C5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553386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54C382-6CD3-4120-A69D-564C1242255E}" type="datetimeFigureOut">
              <a:rPr lang="en-IN" smtClean="0"/>
              <a:pPr/>
              <a:t>26-09-2024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6F28-CF6B-436A-8073-CB1086802043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49967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/>
          <p:nvPr/>
        </p:nvSpPr>
        <p:spPr>
          <a:xfrm>
            <a:off x="0" y="6286500"/>
            <a:ext cx="12192000" cy="6096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406400" y="2005522"/>
            <a:ext cx="11379200" cy="2663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Template for Preparing Presentation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1753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06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Session 2</a:t>
            </a:r>
            <a:endParaRPr kumimoji="0" sz="230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SASTRA University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3183467" y="6388102"/>
            <a:ext cx="5791200" cy="472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09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293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9/26/2024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076604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227392" y="6553200"/>
            <a:ext cx="1625600" cy="27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197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197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031832-36F5-4DF4-BA02-44C6886A1F16}" type="slidenum">
              <a:rPr kumimoji="0" lang="en-US" alt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27013" y="1052513"/>
            <a:ext cx="11772900" cy="5329237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 marL="914400" indent="-4000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>
                <a:solidFill>
                  <a:schemeClr val="tx1"/>
                </a:solidFill>
              </a:defRPr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3884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8CBE09-2349-4EE1-A219-AB8DA39AFE09}" type="slidenum">
              <a:rPr kumimoji="0" lang="en-US" altLang="en-US" sz="1368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00516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9/26/2024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63525" y="1125538"/>
            <a:ext cx="5688013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6024563" y="1125538"/>
            <a:ext cx="5913437" cy="525621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2pPr>
            <a:lvl3pPr marL="1371600" indent="-3746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Ø"/>
              <a:defRPr sz="2400"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sz="2400"/>
            </a:lvl5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N" dirty="0"/>
          </a:p>
        </p:txBody>
      </p:sp>
      <p:sp>
        <p:nvSpPr>
          <p:cNvPr id="9" name="Google Shape;22;p3"/>
          <p:cNvSpPr txBox="1">
            <a:spLocks noGrp="1"/>
          </p:cNvSpPr>
          <p:nvPr>
            <p:ph type="title"/>
          </p:nvPr>
        </p:nvSpPr>
        <p:spPr>
          <a:xfrm>
            <a:off x="229598" y="181742"/>
            <a:ext cx="9250777" cy="5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79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3046697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0" y="6480174"/>
            <a:ext cx="12192000" cy="419100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203200" y="952501"/>
            <a:ext cx="11785600" cy="52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457200" marR="0" lvl="0" indent="-431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0050" algn="l" rtl="0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–"/>
              <a:defRPr sz="27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74650" algn="l" rtl="0">
              <a:lnSpc>
                <a:spcPct val="19130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2300"/>
              <a:buFont typeface="Noto Sans Symbols"/>
              <a:buChar char="✔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rgbClr val="00009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244444"/>
              </a:lnSpc>
              <a:spcBef>
                <a:spcPts val="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rgbClr val="000097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/>
          <p:nvPr/>
        </p:nvSpPr>
        <p:spPr>
          <a:xfrm>
            <a:off x="0" y="826463"/>
            <a:ext cx="12192000" cy="120073"/>
          </a:xfrm>
          <a:prstGeom prst="rect">
            <a:avLst/>
          </a:prstGeom>
          <a:solidFill>
            <a:srgbClr val="262673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89180" tIns="44579" rIns="89180" bIns="44579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796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"/>
          <p:cNvSpPr txBox="1">
            <a:spLocks noGrp="1"/>
          </p:cNvSpPr>
          <p:nvPr>
            <p:ph type="dt" idx="10"/>
          </p:nvPr>
        </p:nvSpPr>
        <p:spPr>
          <a:xfrm>
            <a:off x="50802" y="6534150"/>
            <a:ext cx="173449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68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796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fld id="{5CA493BA-04C8-4574-ABFA-03E44AE531EB}" type="datetimeFigureOut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ts val="1400"/>
                <a:buFontTx/>
                <a:buNone/>
                <a:tabLst/>
                <a:defRPr/>
              </a:pPr>
              <a:t>9/26/2024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9093200" y="6553200"/>
            <a:ext cx="2844800" cy="282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275" tIns="52125" rIns="104275" bIns="521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368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FE0A883-076A-4371-A43F-43D4B3282AA6}" type="slidenum">
              <a:rPr kumimoji="0" lang="en-US" sz="1368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368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7" cstate="print">
            <a:alphaModFix/>
          </a:blip>
          <a:srcRect t="8147" b="8028"/>
          <a:stretch/>
        </p:blipFill>
        <p:spPr>
          <a:xfrm>
            <a:off x="9552384" y="62784"/>
            <a:ext cx="2567608" cy="727166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3183467" y="6467419"/>
            <a:ext cx="5791200" cy="48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180" tIns="44579" rIns="89180" bIns="44579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5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Pinyon Script"/>
                <a:ea typeface="Pinyon Script"/>
                <a:cs typeface="Pinyon Script"/>
                <a:sym typeface="Pinyon Script"/>
              </a:rPr>
              <a:t>Progress Through Quality Education</a:t>
            </a:r>
            <a:endParaRPr kumimoji="0" sz="153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8104609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</p:sldLayoutIdLst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600"/>
        </a:spcBef>
        <a:spcAft>
          <a:spcPts val="60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9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HP/default.asp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Introduction </a:t>
            </a:r>
            <a:r>
              <a:rPr lang="en-US" dirty="0"/>
              <a:t>to </a:t>
            </a:r>
            <a:r>
              <a:rPr lang="en-US" dirty="0" smtClean="0"/>
              <a:t>PHP</a:t>
            </a:r>
          </a:p>
          <a:p>
            <a:r>
              <a:rPr lang="en-US" dirty="0" smtClean="0"/>
              <a:t>Expressions </a:t>
            </a:r>
            <a:r>
              <a:rPr lang="en-US" dirty="0"/>
              <a:t>and Control </a:t>
            </a:r>
            <a:r>
              <a:rPr lang="en-US" dirty="0" smtClean="0"/>
              <a:t>flow</a:t>
            </a:r>
          </a:p>
          <a:p>
            <a:r>
              <a:rPr lang="en-US" dirty="0" smtClean="0"/>
              <a:t>PHP </a:t>
            </a:r>
            <a:r>
              <a:rPr lang="en-US" dirty="0"/>
              <a:t>functions and </a:t>
            </a:r>
            <a:r>
              <a:rPr lang="en-US" dirty="0" smtClean="0"/>
              <a:t>objects</a:t>
            </a:r>
          </a:p>
          <a:p>
            <a:r>
              <a:rPr lang="en-US" dirty="0" smtClean="0"/>
              <a:t>Arrays</a:t>
            </a:r>
          </a:p>
          <a:p>
            <a:r>
              <a:rPr lang="en-US" dirty="0" smtClean="0"/>
              <a:t>Form handling</a:t>
            </a:r>
          </a:p>
          <a:p>
            <a:r>
              <a:rPr lang="en-US" b="1" dirty="0" smtClean="0"/>
              <a:t>Introduction </a:t>
            </a:r>
            <a:r>
              <a:rPr lang="en-US" b="1" dirty="0"/>
              <a:t>to </a:t>
            </a:r>
            <a:r>
              <a:rPr lang="en-US" b="1" dirty="0" smtClean="0"/>
              <a:t>MySQL</a:t>
            </a:r>
          </a:p>
          <a:p>
            <a:r>
              <a:rPr lang="en-US" dirty="0" smtClean="0"/>
              <a:t>Accessing </a:t>
            </a:r>
            <a:r>
              <a:rPr lang="en-US" dirty="0"/>
              <a:t>MySQL using PHP </a:t>
            </a:r>
            <a:endParaRPr lang="en-US" dirty="0" smtClean="0"/>
          </a:p>
          <a:p>
            <a:r>
              <a:rPr lang="en-US" dirty="0"/>
              <a:t>Cookies, Sessions and Authentication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63024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Points to remember about </a:t>
            </a:r>
            <a:r>
              <a:rPr lang="en-IN" dirty="0"/>
              <a:t>MySQL commands:</a:t>
            </a:r>
          </a:p>
          <a:p>
            <a:pPr lvl="1"/>
            <a:r>
              <a:rPr lang="en-US" dirty="0" smtClean="0"/>
              <a:t>SQL </a:t>
            </a:r>
            <a:r>
              <a:rPr lang="en-US" dirty="0"/>
              <a:t>commands and keywords are case-insensitive. CREATE, create, and </a:t>
            </a:r>
            <a:r>
              <a:rPr lang="en-US" dirty="0" err="1" smtClean="0"/>
              <a:t>CrEaTe</a:t>
            </a:r>
            <a:r>
              <a:rPr lang="en-US" dirty="0" smtClean="0"/>
              <a:t> all </a:t>
            </a:r>
            <a:r>
              <a:rPr lang="en-US" dirty="0"/>
              <a:t>mean the same thing. However, for the sake of clarity, you may prefer to </a:t>
            </a:r>
            <a:r>
              <a:rPr lang="en-US" dirty="0" smtClean="0">
                <a:solidFill>
                  <a:srgbClr val="C00000"/>
                </a:solidFill>
              </a:rPr>
              <a:t>use </a:t>
            </a:r>
            <a:r>
              <a:rPr lang="en-IN" dirty="0" smtClean="0">
                <a:solidFill>
                  <a:srgbClr val="C00000"/>
                </a:solidFill>
              </a:rPr>
              <a:t>uppercase for commands.</a:t>
            </a:r>
            <a:endParaRPr lang="en-IN" dirty="0">
              <a:solidFill>
                <a:srgbClr val="C00000"/>
              </a:solidFill>
            </a:endParaRPr>
          </a:p>
          <a:p>
            <a:pPr lvl="1"/>
            <a:r>
              <a:rPr lang="en-US" dirty="0" smtClean="0"/>
              <a:t>Table </a:t>
            </a:r>
            <a:r>
              <a:rPr lang="en-US" dirty="0"/>
              <a:t>names are case-sensitive on Linux and </a:t>
            </a:r>
            <a:r>
              <a:rPr lang="en-US" dirty="0" err="1"/>
              <a:t>macOS</a:t>
            </a:r>
            <a:r>
              <a:rPr lang="en-US" dirty="0"/>
              <a:t>, but case-insensitive </a:t>
            </a:r>
            <a:r>
              <a:rPr lang="en-US" dirty="0" smtClean="0"/>
              <a:t>on Windows</a:t>
            </a:r>
            <a:r>
              <a:rPr lang="en-US" dirty="0"/>
              <a:t>. So, for the sake of portability, you should always choose a case </a:t>
            </a:r>
            <a:r>
              <a:rPr lang="en-US" dirty="0" smtClean="0"/>
              <a:t>and stick </a:t>
            </a:r>
            <a:r>
              <a:rPr lang="en-US" dirty="0"/>
              <a:t>to it. </a:t>
            </a:r>
            <a:r>
              <a:rPr lang="en-US" dirty="0">
                <a:solidFill>
                  <a:srgbClr val="C00000"/>
                </a:solidFill>
              </a:rPr>
              <a:t>The recommended style is to use lowercase for table names.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00671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database</a:t>
            </a:r>
          </a:p>
          <a:p>
            <a:pPr lvl="1"/>
            <a:r>
              <a:rPr lang="en-US" dirty="0" smtClean="0"/>
              <a:t>Before creating any tables, first database must be created</a:t>
            </a:r>
          </a:p>
          <a:p>
            <a:pPr marL="514350" lvl="1" indent="0">
              <a:buNone/>
            </a:pPr>
            <a:r>
              <a:rPr lang="en-IN" dirty="0" smtClean="0"/>
              <a:t>			CREATE </a:t>
            </a:r>
            <a:r>
              <a:rPr lang="en-IN" dirty="0"/>
              <a:t>DATABASE publications</a:t>
            </a:r>
            <a:r>
              <a:rPr lang="en-IN" dirty="0" smtClean="0"/>
              <a:t>;</a:t>
            </a:r>
          </a:p>
          <a:p>
            <a:pPr lvl="1"/>
            <a:r>
              <a:rPr lang="en-US" dirty="0"/>
              <a:t>A successful command will return a message </a:t>
            </a:r>
            <a:r>
              <a:rPr lang="en-US" dirty="0" smtClean="0"/>
              <a:t>“Query </a:t>
            </a:r>
            <a:r>
              <a:rPr lang="en-US" dirty="0"/>
              <a:t>OK</a:t>
            </a:r>
            <a:r>
              <a:rPr lang="en-US" dirty="0" smtClean="0"/>
              <a:t>, 1 </a:t>
            </a:r>
            <a:r>
              <a:rPr lang="en-US" dirty="0"/>
              <a:t>row affected (0.00 sec</a:t>
            </a:r>
            <a:r>
              <a:rPr lang="en-US" dirty="0" smtClean="0"/>
              <a:t>)”</a:t>
            </a:r>
            <a:endParaRPr lang="en-US" dirty="0"/>
          </a:p>
          <a:p>
            <a:pPr lvl="1"/>
            <a:r>
              <a:rPr lang="en-US" dirty="0" smtClean="0"/>
              <a:t>To </a:t>
            </a:r>
            <a:r>
              <a:rPr lang="en-US" dirty="0"/>
              <a:t>work with it</a:t>
            </a:r>
            <a:r>
              <a:rPr lang="en-US" dirty="0" smtClean="0"/>
              <a:t>, </a:t>
            </a:r>
            <a:r>
              <a:rPr lang="en-US" dirty="0"/>
              <a:t>issue the following command:</a:t>
            </a:r>
          </a:p>
          <a:p>
            <a:pPr marL="25400" indent="0">
              <a:buNone/>
            </a:pPr>
            <a:r>
              <a:rPr lang="en-IN" dirty="0" smtClean="0"/>
              <a:t>			USE </a:t>
            </a:r>
            <a:r>
              <a:rPr lang="en-IN" dirty="0"/>
              <a:t>publications;</a:t>
            </a:r>
          </a:p>
          <a:p>
            <a:pPr lvl="1"/>
            <a:r>
              <a:rPr lang="en-US" dirty="0" smtClean="0"/>
              <a:t>This will display the </a:t>
            </a:r>
            <a:r>
              <a:rPr lang="en-US" dirty="0"/>
              <a:t>message </a:t>
            </a:r>
            <a:r>
              <a:rPr lang="en-US" dirty="0" smtClean="0"/>
              <a:t>“Database changed”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0512808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</a:t>
            </a:r>
            <a:r>
              <a:rPr lang="en-IN" dirty="0" smtClean="0"/>
              <a:t>table</a:t>
            </a:r>
          </a:p>
          <a:p>
            <a:pPr lvl="1"/>
            <a:r>
              <a:rPr lang="en-US" dirty="0"/>
              <a:t>The CREATE TABLE statement is used to create a new table in a database.</a:t>
            </a:r>
            <a:endParaRPr lang="en-IN" dirty="0" smtClean="0"/>
          </a:p>
          <a:p>
            <a:pPr marL="1885950" lvl="4" indent="0">
              <a:buNone/>
            </a:pPr>
            <a:r>
              <a:rPr lang="en-US" dirty="0" smtClean="0"/>
              <a:t>CREATE </a:t>
            </a:r>
            <a:r>
              <a:rPr lang="en-US" dirty="0"/>
              <a:t>TABLE </a:t>
            </a:r>
            <a:r>
              <a:rPr lang="en-US" i="1" dirty="0" err="1"/>
              <a:t>table_name</a:t>
            </a:r>
            <a:r>
              <a:rPr lang="en-US" i="1" dirty="0"/>
              <a:t> </a:t>
            </a:r>
            <a:r>
              <a:rPr lang="en-US" dirty="0"/>
              <a:t>(</a:t>
            </a:r>
            <a:br>
              <a:rPr lang="en-US" dirty="0"/>
            </a:br>
            <a:r>
              <a:rPr lang="en-US" i="1" dirty="0"/>
              <a:t>    column1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column2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    column3 datatype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   ....</a:t>
            </a:r>
            <a:br>
              <a:rPr lang="en-US" dirty="0"/>
            </a:br>
            <a:r>
              <a:rPr lang="en-US" dirty="0"/>
              <a:t>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899049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Example: 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CREATE </a:t>
            </a:r>
            <a:r>
              <a:rPr lang="en-IN" dirty="0"/>
              <a:t>TABLE classics (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author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title </a:t>
            </a:r>
            <a:r>
              <a:rPr lang="en-IN" dirty="0"/>
              <a:t>VARCHAR(128),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type </a:t>
            </a:r>
            <a:r>
              <a:rPr lang="en-IN" dirty="0"/>
              <a:t>VARCHAR(16),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		year </a:t>
            </a:r>
            <a:r>
              <a:rPr lang="en-IN" dirty="0"/>
              <a:t>CHAR(4</a:t>
            </a:r>
            <a:r>
              <a:rPr lang="en-IN" dirty="0" smtClean="0"/>
              <a:t>) );</a:t>
            </a:r>
          </a:p>
          <a:p>
            <a:pPr lvl="1"/>
            <a:r>
              <a:rPr lang="en-US" dirty="0"/>
              <a:t>MySQL </a:t>
            </a:r>
            <a:r>
              <a:rPr lang="en-US" dirty="0" smtClean="0"/>
              <a:t>then issues </a:t>
            </a:r>
            <a:r>
              <a:rPr lang="en-US" dirty="0"/>
              <a:t>the response </a:t>
            </a:r>
            <a:r>
              <a:rPr lang="en-US" dirty="0" smtClean="0"/>
              <a:t>“Query </a:t>
            </a:r>
            <a:r>
              <a:rPr lang="en-US" dirty="0"/>
              <a:t>OK, 0 rows </a:t>
            </a:r>
            <a:r>
              <a:rPr lang="en-US" dirty="0" smtClean="0"/>
              <a:t>affected”</a:t>
            </a:r>
          </a:p>
          <a:p>
            <a:pPr lvl="1"/>
            <a:r>
              <a:rPr lang="en-US" dirty="0"/>
              <a:t>To check </a:t>
            </a:r>
            <a:r>
              <a:rPr lang="en-US" dirty="0" smtClean="0"/>
              <a:t>whether </a:t>
            </a:r>
            <a:r>
              <a:rPr lang="en-US" dirty="0"/>
              <a:t>new table has been created, type the following:</a:t>
            </a:r>
          </a:p>
          <a:p>
            <a:pPr marL="25400" indent="0">
              <a:buNone/>
            </a:pPr>
            <a:r>
              <a:rPr lang="en-IN" dirty="0" smtClean="0"/>
              <a:t>		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DESCRIBE </a:t>
            </a:r>
            <a:r>
              <a:rPr lang="en-IN" dirty="0"/>
              <a:t>classics;</a:t>
            </a:r>
          </a:p>
        </p:txBody>
      </p:sp>
    </p:spTree>
    <p:extLst>
      <p:ext uri="{BB962C8B-B14F-4D97-AF65-F5344CB8AC3E}">
        <p14:creationId xmlns:p14="http://schemas.microsoft.com/office/powerpoint/2010/main" xmlns="" val="19182828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Data Types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4553" y="1052513"/>
            <a:ext cx="7924800" cy="2724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63752" y="4105274"/>
            <a:ext cx="78486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5333905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344" y="1052736"/>
            <a:ext cx="7905229" cy="26991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51784" y="3745385"/>
            <a:ext cx="7818475" cy="2635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090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19536" y="1340768"/>
            <a:ext cx="82772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0890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1584" y="1556792"/>
            <a:ext cx="631507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073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to a table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To add data to </a:t>
            </a:r>
            <a:r>
              <a:rPr lang="en-US" dirty="0" smtClean="0"/>
              <a:t>a </a:t>
            </a:r>
            <a:r>
              <a:rPr lang="en-US" dirty="0"/>
              <a:t>table, use the INSERT command</a:t>
            </a:r>
            <a:r>
              <a:rPr lang="en-US" dirty="0" smtClean="0"/>
              <a:t>.</a:t>
            </a:r>
          </a:p>
          <a:p>
            <a:r>
              <a:rPr lang="en-US" dirty="0"/>
              <a:t>It is possible to write the INSERT INTO statement in two ways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Specifying </a:t>
            </a:r>
            <a:r>
              <a:rPr lang="en-US" dirty="0"/>
              <a:t>both the column names and the values to be inserted:</a:t>
            </a:r>
          </a:p>
          <a:p>
            <a:pPr marL="25400" indent="0">
              <a:buNone/>
            </a:pPr>
            <a:r>
              <a:rPr lang="en-US" dirty="0" smtClean="0"/>
              <a:t>		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r>
              <a:rPr lang="en-US" dirty="0"/>
              <a:t> (column1, column2, column3, ...)</a:t>
            </a:r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</a:t>
            </a:r>
            <a:r>
              <a:rPr lang="en-US" dirty="0" smtClean="0"/>
              <a:t>...);</a:t>
            </a:r>
            <a:endParaRPr lang="en-US" dirty="0"/>
          </a:p>
          <a:p>
            <a:pPr lvl="1"/>
            <a:r>
              <a:rPr lang="en-US" dirty="0" smtClean="0"/>
              <a:t>To add </a:t>
            </a:r>
            <a:r>
              <a:rPr lang="en-US" dirty="0"/>
              <a:t>values for all the </a:t>
            </a:r>
            <a:r>
              <a:rPr lang="en-US" dirty="0" smtClean="0"/>
              <a:t>columns, no need </a:t>
            </a:r>
            <a:r>
              <a:rPr lang="en-US" dirty="0"/>
              <a:t>to specify the column </a:t>
            </a:r>
            <a:r>
              <a:rPr lang="en-US" dirty="0" smtClean="0"/>
              <a:t>names. The </a:t>
            </a:r>
            <a:r>
              <a:rPr lang="en-US" dirty="0"/>
              <a:t>order of the values </a:t>
            </a:r>
            <a:r>
              <a:rPr lang="en-US" dirty="0" smtClean="0"/>
              <a:t>must be is </a:t>
            </a:r>
            <a:r>
              <a:rPr lang="en-US" dirty="0"/>
              <a:t>in the same order as the columns in the table.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INSERT </a:t>
            </a:r>
            <a:r>
              <a:rPr lang="en-US" dirty="0"/>
              <a:t>INTO </a:t>
            </a:r>
            <a:r>
              <a:rPr lang="en-US" dirty="0" err="1"/>
              <a:t>table_name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VALUES </a:t>
            </a:r>
            <a:r>
              <a:rPr lang="en-US" dirty="0"/>
              <a:t>(value1, value2, value3, ...);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85639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i="1" dirty="0"/>
              <a:t>Populating the classics table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INSERT 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VALUES('Mark </a:t>
            </a:r>
            <a:r>
              <a:rPr lang="en-US" sz="2000" dirty="0" err="1"/>
              <a:t>Twain','The</a:t>
            </a:r>
            <a:r>
              <a:rPr lang="en-US" sz="2000" dirty="0"/>
              <a:t> Adventures of Tom Sawyer','Fiction','1876');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VALUES('Jane </a:t>
            </a:r>
            <a:r>
              <a:rPr lang="en-US" sz="2000" dirty="0" err="1"/>
              <a:t>Austen','Pride</a:t>
            </a:r>
            <a:r>
              <a:rPr lang="en-US" sz="2000" dirty="0"/>
              <a:t> and Prejudice','Fiction','1811');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Darwin','The</a:t>
            </a:r>
            <a:r>
              <a:rPr lang="en-US" sz="2000" dirty="0"/>
              <a:t> Origin of Species','Non-Fiction','1856');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VALUES('Charles </a:t>
            </a:r>
            <a:r>
              <a:rPr lang="en-US" sz="2000" dirty="0" err="1"/>
              <a:t>Dickens','The</a:t>
            </a:r>
            <a:r>
              <a:rPr lang="en-US" sz="2000" dirty="0"/>
              <a:t> Old Curiosity Shop','Fiction','1841');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INSERT </a:t>
            </a:r>
            <a:r>
              <a:rPr lang="en-US" sz="2000" dirty="0"/>
              <a:t>INTO classics(author, title, type, year)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VALUES('William </a:t>
            </a:r>
            <a:r>
              <a:rPr lang="en-US" sz="2000" dirty="0" err="1"/>
              <a:t>Shakespeare','Romeo</a:t>
            </a:r>
            <a:r>
              <a:rPr lang="en-US" sz="2000" dirty="0"/>
              <a:t> and Juliet','Play','1594');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xmlns="" val="1287885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Basics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i="1" dirty="0"/>
              <a:t>database </a:t>
            </a:r>
            <a:r>
              <a:rPr lang="en-US" dirty="0"/>
              <a:t>is a structured collection of records or data stored in a computer </a:t>
            </a:r>
            <a:r>
              <a:rPr lang="en-US" dirty="0" smtClean="0"/>
              <a:t>system and </a:t>
            </a:r>
            <a:r>
              <a:rPr lang="en-US" dirty="0"/>
              <a:t>organized in such a way that it can be quickly searched and information can </a:t>
            </a:r>
            <a:r>
              <a:rPr lang="en-US" dirty="0" smtClean="0"/>
              <a:t>be </a:t>
            </a:r>
            <a:r>
              <a:rPr lang="en-IN" dirty="0" smtClean="0"/>
              <a:t>rapidly </a:t>
            </a:r>
            <a:r>
              <a:rPr lang="en-IN" dirty="0"/>
              <a:t>retrieved.</a:t>
            </a:r>
          </a:p>
          <a:p>
            <a:r>
              <a:rPr lang="en-US" dirty="0"/>
              <a:t>MySQL is a widely used relational database management system (RDBMS).</a:t>
            </a:r>
          </a:p>
          <a:p>
            <a:r>
              <a:rPr lang="en-US" dirty="0"/>
              <a:t>MySQL is free and open-source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</a:t>
            </a:r>
            <a:r>
              <a:rPr lang="en-US" i="1" dirty="0"/>
              <a:t>SQL </a:t>
            </a:r>
            <a:r>
              <a:rPr lang="en-US" dirty="0"/>
              <a:t>in MySQL stands for </a:t>
            </a:r>
            <a:r>
              <a:rPr lang="en-US" i="1" dirty="0"/>
              <a:t>Structured Query Language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language is </a:t>
            </a:r>
            <a:r>
              <a:rPr lang="en-US" dirty="0" smtClean="0"/>
              <a:t>loosely based </a:t>
            </a:r>
            <a:r>
              <a:rPr lang="en-US" dirty="0"/>
              <a:t>on English and also used in other databases such as Oracle and Microsoft </a:t>
            </a:r>
            <a:r>
              <a:rPr lang="en-US" dirty="0" smtClean="0"/>
              <a:t>SQL Server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designed to allow simple requests from a database via commands such as: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/>
              <a:t>title FROM publications WHERE author = 'Charles Dickens';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32283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Querying a MySQL Database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SELECT</a:t>
            </a:r>
          </a:p>
          <a:p>
            <a:pPr lvl="1"/>
            <a:r>
              <a:rPr lang="en-US" dirty="0" smtClean="0"/>
              <a:t>SELECT </a:t>
            </a:r>
            <a:r>
              <a:rPr lang="en-US" dirty="0"/>
              <a:t>command is used to extract data from a table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		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</a:p>
          <a:p>
            <a:pPr lvl="1"/>
            <a:r>
              <a:rPr lang="en-US" dirty="0"/>
              <a:t>Here, column1, column2, ... are the field names of the table you want to select data from.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select all the fields available in the table</a:t>
            </a:r>
            <a:r>
              <a:rPr lang="en-US" dirty="0" smtClean="0"/>
              <a:t>,</a:t>
            </a:r>
            <a:endParaRPr lang="en-US" dirty="0"/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* FROM </a:t>
            </a:r>
            <a:r>
              <a:rPr lang="en-US" i="1" dirty="0" err="1"/>
              <a:t>table_name</a:t>
            </a:r>
            <a:r>
              <a:rPr lang="en-US" dirty="0"/>
              <a:t>; </a:t>
            </a:r>
            <a:endParaRPr lang="en-US" dirty="0" smtClean="0"/>
          </a:p>
          <a:p>
            <a:pPr lvl="1"/>
            <a:r>
              <a:rPr lang="en-IN" dirty="0"/>
              <a:t>Example:</a:t>
            </a:r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	SELECT </a:t>
            </a:r>
            <a:r>
              <a:rPr lang="en-IN" dirty="0" err="1"/>
              <a:t>author,title</a:t>
            </a:r>
            <a:r>
              <a:rPr lang="en-IN" dirty="0"/>
              <a:t> FROM classics;</a:t>
            </a:r>
          </a:p>
          <a:p>
            <a:pPr marL="25400" indent="0">
              <a:buNone/>
            </a:pPr>
            <a:endParaRPr lang="en-US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945176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SELECT </a:t>
            </a:r>
            <a:r>
              <a:rPr lang="en-IN" dirty="0"/>
              <a:t>COUNT</a:t>
            </a:r>
          </a:p>
          <a:p>
            <a:pPr lvl="1"/>
            <a:r>
              <a:rPr lang="en-US" dirty="0" smtClean="0"/>
              <a:t>It </a:t>
            </a:r>
            <a:r>
              <a:rPr lang="en-US" dirty="0"/>
              <a:t>displays the number of rows in the table by passing </a:t>
            </a:r>
            <a:r>
              <a:rPr lang="en-US" dirty="0" smtClean="0"/>
              <a:t>* as </a:t>
            </a:r>
            <a:r>
              <a:rPr lang="en-US" dirty="0"/>
              <a:t>a parameter, which means </a:t>
            </a:r>
            <a:r>
              <a:rPr lang="en-US" i="1" dirty="0"/>
              <a:t>all </a:t>
            </a:r>
            <a:r>
              <a:rPr lang="en-US" i="1" dirty="0" smtClean="0"/>
              <a:t>columns</a:t>
            </a:r>
            <a:endParaRPr lang="en-IN" i="1" dirty="0"/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COUNT(*) FROM classics</a:t>
            </a:r>
            <a:r>
              <a:rPr lang="en-IN" dirty="0" smtClean="0"/>
              <a:t>;</a:t>
            </a:r>
          </a:p>
          <a:p>
            <a:r>
              <a:rPr lang="en-IN" dirty="0"/>
              <a:t>SELECT DISTINCT</a:t>
            </a:r>
          </a:p>
          <a:p>
            <a:pPr lvl="1"/>
            <a:r>
              <a:rPr lang="en-IN" dirty="0"/>
              <a:t>Used to display data without duplicate </a:t>
            </a:r>
            <a:r>
              <a:rPr lang="en-IN" dirty="0" smtClean="0"/>
              <a:t>values</a:t>
            </a:r>
          </a:p>
          <a:p>
            <a:pPr marL="25400" indent="0">
              <a:buNone/>
            </a:pPr>
            <a:r>
              <a:rPr lang="en-IN" dirty="0" smtClean="0"/>
              <a:t>			SELECT </a:t>
            </a:r>
            <a:r>
              <a:rPr lang="en-IN" dirty="0"/>
              <a:t>author FROM classics;</a:t>
            </a:r>
          </a:p>
          <a:p>
            <a:pPr marL="25400" indent="0">
              <a:buNone/>
            </a:pPr>
            <a:r>
              <a:rPr lang="en-US" dirty="0" smtClean="0"/>
              <a:t>			SELECT </a:t>
            </a:r>
            <a:r>
              <a:rPr lang="en-US" dirty="0"/>
              <a:t>DISTINCT author FROM classics;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0388186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9416" y="1052513"/>
            <a:ext cx="10441160" cy="52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387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DELETE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remove a row from a </a:t>
            </a:r>
            <a:r>
              <a:rPr lang="en-US" dirty="0" smtClean="0"/>
              <a:t>table</a:t>
            </a:r>
          </a:p>
          <a:p>
            <a:pPr lvl="1"/>
            <a:r>
              <a:rPr lang="en-US" dirty="0" smtClean="0"/>
              <a:t>Its </a:t>
            </a:r>
            <a:r>
              <a:rPr lang="en-US" dirty="0"/>
              <a:t>syntax </a:t>
            </a:r>
            <a:r>
              <a:rPr lang="en-US" dirty="0" smtClean="0"/>
              <a:t>is similar </a:t>
            </a:r>
            <a:r>
              <a:rPr lang="en-US" dirty="0"/>
              <a:t>to the SELECT command and allows you to narrow down the exact row </a:t>
            </a:r>
            <a:r>
              <a:rPr lang="en-US" dirty="0" smtClean="0"/>
              <a:t>or rows </a:t>
            </a:r>
            <a:r>
              <a:rPr lang="en-US" dirty="0"/>
              <a:t>to delete using qualifiers such as WHERE and LIMIT</a:t>
            </a:r>
            <a:r>
              <a:rPr lang="en-US" dirty="0" smtClean="0"/>
              <a:t>.</a:t>
            </a:r>
          </a:p>
          <a:p>
            <a:pPr marL="996950" lvl="2" indent="0">
              <a:buNone/>
            </a:pPr>
            <a:r>
              <a:rPr lang="en-US" dirty="0" smtClean="0"/>
              <a:t>		DELETE FROM </a:t>
            </a:r>
            <a:r>
              <a:rPr lang="en-US" dirty="0" err="1" smtClean="0"/>
              <a:t>tablename</a:t>
            </a:r>
            <a:r>
              <a:rPr lang="en-US" dirty="0" smtClean="0"/>
              <a:t> WHERE condition;</a:t>
            </a:r>
          </a:p>
          <a:p>
            <a:pPr marL="996950" lvl="2" indent="0">
              <a:buNone/>
            </a:pPr>
            <a:endParaRPr lang="en-US" dirty="0"/>
          </a:p>
          <a:p>
            <a:pPr marL="996950" lvl="2" indent="0">
              <a:buNone/>
            </a:pPr>
            <a:r>
              <a:rPr lang="en-US" dirty="0" smtClean="0"/>
              <a:t>		DELETE </a:t>
            </a:r>
            <a:r>
              <a:rPr lang="en-US" dirty="0"/>
              <a:t>FROM classics WHERE title='Little </a:t>
            </a:r>
            <a:r>
              <a:rPr lang="en-US" dirty="0" err="1"/>
              <a:t>Dorrit</a:t>
            </a:r>
            <a:r>
              <a:rPr lang="en-US" dirty="0" smtClean="0"/>
              <a:t>';</a:t>
            </a:r>
          </a:p>
          <a:p>
            <a:pPr lvl="1"/>
            <a:r>
              <a:rPr lang="en-US" dirty="0"/>
              <a:t>This example issues a DELETE command for all rows whose </a:t>
            </a:r>
            <a:r>
              <a:rPr lang="en-US" i="1" dirty="0"/>
              <a:t>title </a:t>
            </a:r>
            <a:r>
              <a:rPr lang="en-US" dirty="0"/>
              <a:t>column contains </a:t>
            </a:r>
            <a:r>
              <a:rPr lang="en-US" dirty="0" smtClean="0"/>
              <a:t>the </a:t>
            </a:r>
            <a:r>
              <a:rPr lang="en-IN" dirty="0" smtClean="0"/>
              <a:t>string ‘Little </a:t>
            </a:r>
            <a:r>
              <a:rPr lang="en-IN" dirty="0" err="1" smtClean="0"/>
              <a:t>Dorrit</a:t>
            </a:r>
            <a:r>
              <a:rPr lang="en-IN" dirty="0" smtClean="0"/>
              <a:t>’.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49641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WHERE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WHERE </a:t>
            </a:r>
            <a:r>
              <a:rPr lang="en-US" dirty="0" smtClean="0"/>
              <a:t>keyword is used to </a:t>
            </a:r>
            <a:r>
              <a:rPr lang="en-US" dirty="0"/>
              <a:t>narrow down </a:t>
            </a:r>
            <a:r>
              <a:rPr lang="en-US" dirty="0" smtClean="0"/>
              <a:t>queries</a:t>
            </a:r>
          </a:p>
          <a:p>
            <a:pPr lvl="1"/>
            <a:r>
              <a:rPr lang="en-US" dirty="0" smtClean="0"/>
              <a:t>It returns rows only those where </a:t>
            </a:r>
            <a:r>
              <a:rPr lang="en-US" dirty="0"/>
              <a:t>a certain expression is true</a:t>
            </a:r>
            <a:r>
              <a:rPr lang="en-US" dirty="0" smtClean="0"/>
              <a:t>.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author="Mark Twain";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</a:t>
            </a:r>
            <a:r>
              <a:rPr lang="en-US" dirty="0" smtClean="0"/>
              <a:t>year=1857;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183337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LIKE</a:t>
            </a:r>
          </a:p>
          <a:p>
            <a:pPr lvl="1"/>
            <a:r>
              <a:rPr lang="en-US" dirty="0" smtClean="0"/>
              <a:t>Used to perform pattern </a:t>
            </a:r>
            <a:r>
              <a:rPr lang="en-US" dirty="0"/>
              <a:t>matching </a:t>
            </a:r>
            <a:r>
              <a:rPr lang="en-US" dirty="0" smtClean="0"/>
              <a:t>searches</a:t>
            </a:r>
          </a:p>
          <a:p>
            <a:pPr lvl="1"/>
            <a:r>
              <a:rPr lang="en-US" dirty="0" smtClean="0"/>
              <a:t>Allows </a:t>
            </a:r>
            <a:r>
              <a:rPr lang="en-US" dirty="0"/>
              <a:t>searches on parts of strings. </a:t>
            </a:r>
            <a:endParaRPr lang="en-US" dirty="0" smtClean="0"/>
          </a:p>
          <a:p>
            <a:pPr lvl="1"/>
            <a:r>
              <a:rPr lang="en-US" dirty="0" smtClean="0"/>
              <a:t>This </a:t>
            </a:r>
            <a:r>
              <a:rPr lang="en-US" dirty="0"/>
              <a:t>qualifier should be used with a % </a:t>
            </a:r>
            <a:r>
              <a:rPr lang="en-US" dirty="0" smtClean="0"/>
              <a:t>character before </a:t>
            </a:r>
            <a:r>
              <a:rPr lang="en-US" dirty="0"/>
              <a:t>or after some text.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placed before a keyword, % means </a:t>
            </a:r>
            <a:r>
              <a:rPr lang="en-US" i="1" dirty="0"/>
              <a:t>anything before</a:t>
            </a:r>
            <a:r>
              <a:rPr lang="en-US" dirty="0" smtClean="0"/>
              <a:t>.  After </a:t>
            </a:r>
            <a:r>
              <a:rPr lang="en-US" dirty="0"/>
              <a:t>a keyword, it means </a:t>
            </a:r>
            <a:r>
              <a:rPr lang="en-US" i="1" dirty="0"/>
              <a:t>anything after</a:t>
            </a:r>
            <a:r>
              <a:rPr lang="en-US" dirty="0"/>
              <a:t>. </a:t>
            </a:r>
            <a:endParaRPr lang="en-US" dirty="0" smtClean="0"/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author LIKE "Charles%";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"%Species";</a:t>
            </a:r>
          </a:p>
          <a:p>
            <a:pPr marL="25400" indent="0">
              <a:buNone/>
            </a:pPr>
            <a:r>
              <a:rPr lang="en-US" dirty="0" smtClean="0"/>
              <a:t>	SELECT </a:t>
            </a:r>
            <a:r>
              <a:rPr lang="en-US" dirty="0" err="1"/>
              <a:t>author,title</a:t>
            </a:r>
            <a:r>
              <a:rPr lang="en-US" dirty="0"/>
              <a:t> FROM classics WHERE title LIKE "%and%";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770622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LIMIT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choose how many rows to return in a query, </a:t>
            </a:r>
            <a:r>
              <a:rPr lang="en-US" dirty="0" smtClean="0"/>
              <a:t>and where </a:t>
            </a:r>
            <a:r>
              <a:rPr lang="en-US" dirty="0"/>
              <a:t>in the table to start returning them. </a:t>
            </a:r>
            <a:endParaRPr lang="en-US" dirty="0" smtClean="0"/>
          </a:p>
          <a:p>
            <a:pPr lvl="1"/>
            <a:r>
              <a:rPr lang="en-US" dirty="0" smtClean="0"/>
              <a:t>When </a:t>
            </a:r>
            <a:r>
              <a:rPr lang="en-US" dirty="0"/>
              <a:t>passed a single parameter, it </a:t>
            </a:r>
            <a:r>
              <a:rPr lang="en-US" dirty="0" smtClean="0"/>
              <a:t>tells MySQL </a:t>
            </a:r>
            <a:r>
              <a:rPr lang="en-US" dirty="0"/>
              <a:t>to start at the beginning of the results and just return the number of </a:t>
            </a:r>
            <a:r>
              <a:rPr lang="en-US" dirty="0" smtClean="0"/>
              <a:t>rows given </a:t>
            </a:r>
            <a:r>
              <a:rPr lang="en-US" dirty="0"/>
              <a:t>in that parameter. </a:t>
            </a:r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/>
              <a:t>you pass it two parameters, the first indicates the </a:t>
            </a:r>
            <a:r>
              <a:rPr lang="en-US" dirty="0" smtClean="0"/>
              <a:t>offset from </a:t>
            </a:r>
            <a:r>
              <a:rPr lang="en-US" dirty="0"/>
              <a:t>the start of the results where MySQL should start the display, and the </a:t>
            </a:r>
            <a:r>
              <a:rPr lang="en-US" dirty="0" smtClean="0"/>
              <a:t>second indicates </a:t>
            </a:r>
            <a:r>
              <a:rPr lang="en-US" dirty="0"/>
              <a:t>how many to return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1,2;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LIMIT 3,1;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9761553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UPDATE...SET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update the contents of a </a:t>
            </a:r>
            <a:r>
              <a:rPr lang="en-US" dirty="0" smtClean="0"/>
              <a:t>field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change </a:t>
            </a:r>
            <a:r>
              <a:rPr lang="en-US" dirty="0" smtClean="0"/>
              <a:t>the contents </a:t>
            </a:r>
            <a:r>
              <a:rPr lang="en-US" dirty="0"/>
              <a:t>of one or more fields, </a:t>
            </a:r>
            <a:r>
              <a:rPr lang="en-US" dirty="0" smtClean="0"/>
              <a:t>first </a:t>
            </a:r>
            <a:r>
              <a:rPr lang="en-US" dirty="0"/>
              <a:t>narrow in on just the field or fields </a:t>
            </a:r>
            <a:r>
              <a:rPr lang="en-US" dirty="0" smtClean="0"/>
              <a:t>to be </a:t>
            </a:r>
            <a:r>
              <a:rPr lang="en-US" dirty="0"/>
              <a:t>changed, in much the same </a:t>
            </a:r>
            <a:r>
              <a:rPr lang="en-US" dirty="0" smtClean="0"/>
              <a:t>way the </a:t>
            </a:r>
            <a:r>
              <a:rPr lang="en-US" dirty="0"/>
              <a:t>SELECT </a:t>
            </a:r>
            <a:r>
              <a:rPr lang="en-US" dirty="0" smtClean="0"/>
              <a:t>command</a:t>
            </a:r>
          </a:p>
          <a:p>
            <a:pPr marL="1397000" lvl="3" indent="0">
              <a:buNone/>
            </a:pPr>
            <a:r>
              <a:rPr lang="en-IN" dirty="0"/>
              <a:t>UPDATE classics SET author='Mark Twain (Samuel Langhorne Clemens)'</a:t>
            </a:r>
          </a:p>
          <a:p>
            <a:pPr marL="1397000" lvl="3" indent="0">
              <a:buNone/>
            </a:pPr>
            <a:r>
              <a:rPr lang="en-IN" dirty="0"/>
              <a:t>WHERE author='Mark Twain</a:t>
            </a:r>
            <a:r>
              <a:rPr lang="en-IN" dirty="0" smtClean="0"/>
              <a:t>';</a:t>
            </a:r>
          </a:p>
          <a:p>
            <a:pPr marL="1397000" lvl="3" indent="0">
              <a:buNone/>
            </a:pPr>
            <a:endParaRPr lang="en-IN" dirty="0"/>
          </a:p>
          <a:p>
            <a:pPr marL="1397000" lvl="3" indent="0">
              <a:buNone/>
            </a:pPr>
            <a:r>
              <a:rPr lang="en-US" dirty="0"/>
              <a:t>UPDATE classics SET category='Classic Fiction'</a:t>
            </a:r>
          </a:p>
          <a:p>
            <a:pPr marL="1397000" lvl="3" indent="0">
              <a:buNone/>
            </a:pPr>
            <a:r>
              <a:rPr lang="en-IN" dirty="0"/>
              <a:t>WHERE category='Fiction';</a:t>
            </a:r>
          </a:p>
        </p:txBody>
      </p:sp>
    </p:spTree>
    <p:extLst>
      <p:ext uri="{BB962C8B-B14F-4D97-AF65-F5344CB8AC3E}">
        <p14:creationId xmlns:p14="http://schemas.microsoft.com/office/powerpoint/2010/main" xmlns="" val="10820480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ORDER BY</a:t>
            </a:r>
          </a:p>
          <a:p>
            <a:pPr lvl="1"/>
            <a:r>
              <a:rPr lang="en-US" dirty="0" smtClean="0"/>
              <a:t>Used to sort the returned </a:t>
            </a:r>
            <a:r>
              <a:rPr lang="en-US" dirty="0"/>
              <a:t>results by one or more columns in ascending or </a:t>
            </a:r>
            <a:r>
              <a:rPr lang="en-US" dirty="0" smtClean="0"/>
              <a:t>descending </a:t>
            </a:r>
            <a:r>
              <a:rPr lang="en-IN" dirty="0" smtClean="0"/>
              <a:t>order.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author;</a:t>
            </a:r>
          </a:p>
          <a:p>
            <a:pPr marL="25400" indent="0">
              <a:buNone/>
            </a:pPr>
            <a:r>
              <a:rPr lang="en-US" dirty="0" smtClean="0"/>
              <a:t>		SELECT </a:t>
            </a:r>
            <a:r>
              <a:rPr lang="en-US" dirty="0" err="1"/>
              <a:t>author,title</a:t>
            </a:r>
            <a:r>
              <a:rPr lang="en-US" dirty="0"/>
              <a:t> FROM classics ORDER BY title DESC;</a:t>
            </a:r>
          </a:p>
          <a:p>
            <a:pPr marL="254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8516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GROUP BY</a:t>
            </a:r>
          </a:p>
          <a:p>
            <a:pPr lvl="1"/>
            <a:r>
              <a:rPr lang="en-US" dirty="0"/>
              <a:t>In a similar fashion to ORDER BY, </a:t>
            </a:r>
            <a:r>
              <a:rPr lang="en-US" dirty="0" smtClean="0"/>
              <a:t>results </a:t>
            </a:r>
            <a:r>
              <a:rPr lang="en-US" dirty="0"/>
              <a:t>returned from queries </a:t>
            </a:r>
            <a:r>
              <a:rPr lang="en-US" dirty="0" smtClean="0"/>
              <a:t>can be grouped using GROUP </a:t>
            </a:r>
            <a:r>
              <a:rPr lang="en-US" dirty="0"/>
              <a:t>BY, which is good for retrieving information about a group of data.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</a:t>
            </a:r>
            <a:r>
              <a:rPr lang="en-US" dirty="0" smtClean="0"/>
              <a:t>, to </a:t>
            </a:r>
            <a:r>
              <a:rPr lang="en-US" dirty="0"/>
              <a:t>know how many publications there are of each category in </a:t>
            </a:r>
            <a:r>
              <a:rPr lang="en-US" dirty="0" smtClean="0"/>
              <a:t>the </a:t>
            </a:r>
            <a:r>
              <a:rPr lang="en-US" i="1" dirty="0" smtClean="0"/>
              <a:t>classics </a:t>
            </a:r>
            <a:r>
              <a:rPr lang="en-US" dirty="0"/>
              <a:t>table, </a:t>
            </a:r>
            <a:r>
              <a:rPr lang="en-US" dirty="0" smtClean="0"/>
              <a:t>the </a:t>
            </a:r>
            <a:r>
              <a:rPr lang="en-US" dirty="0"/>
              <a:t>following </a:t>
            </a:r>
            <a:r>
              <a:rPr lang="en-US" dirty="0" smtClean="0"/>
              <a:t>query can be issued:</a:t>
            </a:r>
            <a:endParaRPr lang="en-US" dirty="0"/>
          </a:p>
          <a:p>
            <a:pPr marL="25400" indent="0">
              <a:buNone/>
            </a:pPr>
            <a:endParaRPr lang="en-US" dirty="0" smtClean="0"/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SELECT </a:t>
            </a:r>
            <a:r>
              <a:rPr lang="en-US" dirty="0" err="1"/>
              <a:t>category,COUNT</a:t>
            </a:r>
            <a:r>
              <a:rPr lang="en-US" dirty="0"/>
              <a:t>(author) FROM classics GROUP BY category;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229443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MySQL database contains one or more </a:t>
            </a:r>
            <a:r>
              <a:rPr lang="en-US" i="1" dirty="0"/>
              <a:t>tables</a:t>
            </a:r>
            <a:r>
              <a:rPr lang="en-US" dirty="0"/>
              <a:t>, each of which contains </a:t>
            </a:r>
            <a:r>
              <a:rPr lang="en-US" i="1" dirty="0"/>
              <a:t>records </a:t>
            </a:r>
            <a:r>
              <a:rPr lang="en-US" dirty="0" smtClean="0"/>
              <a:t>or </a:t>
            </a:r>
            <a:r>
              <a:rPr lang="en-US" i="1" dirty="0" smtClean="0"/>
              <a:t>rows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Within </a:t>
            </a:r>
            <a:r>
              <a:rPr lang="en-US" dirty="0"/>
              <a:t>these rows are various </a:t>
            </a:r>
            <a:r>
              <a:rPr lang="en-US" i="1" dirty="0"/>
              <a:t>columns </a:t>
            </a:r>
            <a:r>
              <a:rPr lang="en-US" dirty="0"/>
              <a:t>or </a:t>
            </a:r>
            <a:r>
              <a:rPr lang="en-US" i="1" dirty="0"/>
              <a:t>fields </a:t>
            </a:r>
            <a:r>
              <a:rPr lang="en-US" dirty="0"/>
              <a:t>that contain the data itself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71769" y="3140968"/>
            <a:ext cx="74104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8100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Using Logical Operators</a:t>
            </a:r>
          </a:p>
          <a:p>
            <a:pPr lvl="1"/>
            <a:r>
              <a:rPr lang="en-US" dirty="0" smtClean="0"/>
              <a:t>Logical </a:t>
            </a:r>
            <a:r>
              <a:rPr lang="en-US" dirty="0"/>
              <a:t>operators AND, OR, and NOT </a:t>
            </a:r>
            <a:r>
              <a:rPr lang="en-US" dirty="0" smtClean="0"/>
              <a:t>can be used in MySQL </a:t>
            </a:r>
            <a:r>
              <a:rPr lang="en-US" dirty="0"/>
              <a:t>WHERE </a:t>
            </a:r>
            <a:r>
              <a:rPr lang="en-US" dirty="0" smtClean="0"/>
              <a:t>queries to </a:t>
            </a:r>
            <a:r>
              <a:rPr lang="en-US" dirty="0"/>
              <a:t>further narrow down </a:t>
            </a:r>
            <a:r>
              <a:rPr lang="en-US" dirty="0" smtClean="0"/>
              <a:t>selections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LIKE "%Darwin";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"%Mark Twain%" OR author LIKE "%Samuel Langhorne Clemens%";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SELECT </a:t>
            </a:r>
            <a:r>
              <a:rPr lang="en-US" dirty="0" err="1"/>
              <a:t>author,title</a:t>
            </a:r>
            <a:r>
              <a:rPr lang="en-US" dirty="0"/>
              <a:t> FROM classics WHERE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author LIKE "Charles%" AND author NOT LIKE "%Darwin";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70186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Renaming a table</a:t>
            </a:r>
          </a:p>
          <a:p>
            <a:pPr lvl="1"/>
            <a:r>
              <a:rPr lang="en-US" dirty="0"/>
              <a:t>Renaming a table, like any other change to the structure or meta-information about </a:t>
            </a:r>
            <a:r>
              <a:rPr lang="en-US" dirty="0" smtClean="0"/>
              <a:t>a table</a:t>
            </a:r>
            <a:r>
              <a:rPr lang="en-US" dirty="0"/>
              <a:t>, is achieved via the ALTER command. </a:t>
            </a:r>
            <a:endParaRPr lang="en-US" dirty="0" smtClean="0"/>
          </a:p>
          <a:p>
            <a:pPr marL="25400" indent="0">
              <a:buNone/>
            </a:pPr>
            <a:endParaRPr lang="en-IN" dirty="0" smtClean="0"/>
          </a:p>
          <a:p>
            <a:pPr marL="25400" indent="0">
              <a:buNone/>
            </a:pPr>
            <a:r>
              <a:rPr lang="en-IN" dirty="0"/>
              <a:t>	</a:t>
            </a:r>
            <a:r>
              <a:rPr lang="en-IN" dirty="0" smtClean="0"/>
              <a:t>	ALTER </a:t>
            </a:r>
            <a:r>
              <a:rPr lang="en-IN" dirty="0"/>
              <a:t>TABLE classics RENAME pre1900;</a:t>
            </a:r>
          </a:p>
        </p:txBody>
      </p:sp>
    </p:spTree>
    <p:extLst>
      <p:ext uri="{BB962C8B-B14F-4D97-AF65-F5344CB8AC3E}">
        <p14:creationId xmlns:p14="http://schemas.microsoft.com/office/powerpoint/2010/main" xmlns="" val="19167118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Changing the data type of a column</a:t>
            </a:r>
          </a:p>
          <a:p>
            <a:pPr lvl="1"/>
            <a:r>
              <a:rPr lang="en-US" dirty="0"/>
              <a:t>Changing a column’s data type also makes use of the ALTER command, </a:t>
            </a:r>
            <a:r>
              <a:rPr lang="en-US" dirty="0" smtClean="0"/>
              <a:t>in conjunction </a:t>
            </a:r>
            <a:r>
              <a:rPr lang="en-US" dirty="0"/>
              <a:t>with the MODIFY keyword. </a:t>
            </a:r>
            <a:endParaRPr lang="en-US" dirty="0" smtClean="0"/>
          </a:p>
          <a:p>
            <a:pPr lvl="1"/>
            <a:r>
              <a:rPr lang="en-US" dirty="0" smtClean="0"/>
              <a:t>To </a:t>
            </a:r>
            <a:r>
              <a:rPr lang="en-US" dirty="0"/>
              <a:t>change the data type of the column </a:t>
            </a:r>
            <a:r>
              <a:rPr lang="en-US" i="1" dirty="0" smtClean="0"/>
              <a:t>year </a:t>
            </a:r>
            <a:r>
              <a:rPr lang="en-US" dirty="0" smtClean="0"/>
              <a:t>from </a:t>
            </a:r>
            <a:r>
              <a:rPr lang="en-US" dirty="0"/>
              <a:t>CHAR(4) to SMALLINT (which requires only 2 bytes of storage and so will </a:t>
            </a:r>
            <a:r>
              <a:rPr lang="en-US" dirty="0" smtClean="0"/>
              <a:t>save disk </a:t>
            </a:r>
            <a:r>
              <a:rPr lang="en-US" dirty="0"/>
              <a:t>space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  <a:p>
            <a:pPr marL="25400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MODIFY year SMALLINT;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16687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Adding a new column</a:t>
            </a:r>
          </a:p>
          <a:p>
            <a:pPr lvl="1"/>
            <a:r>
              <a:rPr lang="en-US" dirty="0" smtClean="0"/>
              <a:t>Used to add an additional column to already existing table.</a:t>
            </a:r>
            <a:endParaRPr lang="en-US" dirty="0"/>
          </a:p>
          <a:p>
            <a:pPr marL="25400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ADD pages SMALLINT UNSIGNED</a:t>
            </a:r>
            <a:r>
              <a:rPr lang="en-IN" dirty="0" smtClean="0"/>
              <a:t>;</a:t>
            </a:r>
          </a:p>
          <a:p>
            <a:r>
              <a:rPr lang="en-IN" dirty="0"/>
              <a:t>Renaming a column</a:t>
            </a:r>
          </a:p>
          <a:p>
            <a:pPr lvl="1"/>
            <a:r>
              <a:rPr lang="en-US" dirty="0" smtClean="0"/>
              <a:t>Used to change the column name of an already existing table</a:t>
            </a:r>
            <a:endParaRPr lang="en-US" dirty="0"/>
          </a:p>
          <a:p>
            <a:pPr marL="514350" lvl="1" indent="0">
              <a:buNone/>
            </a:pPr>
            <a:r>
              <a:rPr lang="en-IN" dirty="0" smtClean="0"/>
              <a:t>		ALTER </a:t>
            </a:r>
            <a:r>
              <a:rPr lang="en-IN" dirty="0"/>
              <a:t>TABLE classics CHANGE type category VARCHAR(16);</a:t>
            </a:r>
          </a:p>
        </p:txBody>
      </p:sp>
    </p:spTree>
    <p:extLst>
      <p:ext uri="{BB962C8B-B14F-4D97-AF65-F5344CB8AC3E}">
        <p14:creationId xmlns:p14="http://schemas.microsoft.com/office/powerpoint/2010/main" xmlns="" val="267065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Removing a column</a:t>
            </a:r>
          </a:p>
          <a:p>
            <a:pPr lvl="1"/>
            <a:r>
              <a:rPr lang="en-US" dirty="0" smtClean="0"/>
              <a:t>Used to delete a column from already existing table</a:t>
            </a:r>
            <a:endParaRPr lang="en-US" dirty="0"/>
          </a:p>
          <a:p>
            <a:pPr marL="25400" indent="0">
              <a:buNone/>
            </a:pPr>
            <a:r>
              <a:rPr lang="fr-FR" dirty="0" smtClean="0"/>
              <a:t>			ALTER </a:t>
            </a:r>
            <a:r>
              <a:rPr lang="fr-FR" dirty="0"/>
              <a:t>TABLE </a:t>
            </a:r>
            <a:r>
              <a:rPr lang="fr-FR" dirty="0" err="1"/>
              <a:t>classics</a:t>
            </a:r>
            <a:r>
              <a:rPr lang="fr-FR" dirty="0"/>
              <a:t> DROP pages</a:t>
            </a:r>
            <a:r>
              <a:rPr lang="fr-FR" dirty="0" smtClean="0"/>
              <a:t>;</a:t>
            </a:r>
          </a:p>
          <a:p>
            <a:r>
              <a:rPr lang="en-IN" dirty="0"/>
              <a:t>Deleting a table</a:t>
            </a:r>
          </a:p>
          <a:p>
            <a:pPr lvl="1"/>
            <a:r>
              <a:rPr lang="en-US" dirty="0"/>
              <a:t>Deleting a table is very easy indeed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pPr marL="1397000" lvl="3" indent="0">
              <a:buNone/>
            </a:pPr>
            <a:r>
              <a:rPr lang="en-IN" dirty="0"/>
              <a:t>CREATE TABLE </a:t>
            </a:r>
            <a:r>
              <a:rPr lang="en-IN" dirty="0" smtClean="0"/>
              <a:t>disposable(c1 </a:t>
            </a:r>
            <a:r>
              <a:rPr lang="en-IN" dirty="0" err="1" smtClean="0"/>
              <a:t>int</a:t>
            </a:r>
            <a:r>
              <a:rPr lang="en-IN" dirty="0" smtClean="0"/>
              <a:t>, c2 varchar(20));</a:t>
            </a:r>
            <a:endParaRPr lang="en-IN" dirty="0"/>
          </a:p>
          <a:p>
            <a:pPr marL="1397000" lvl="3" indent="0">
              <a:buNone/>
            </a:pPr>
            <a:r>
              <a:rPr lang="en-IN" dirty="0"/>
              <a:t>DESCRIBE disposable;</a:t>
            </a:r>
          </a:p>
          <a:p>
            <a:pPr marL="1397000" lvl="3" indent="0">
              <a:buNone/>
            </a:pPr>
            <a:r>
              <a:rPr lang="en-IN" dirty="0">
                <a:solidFill>
                  <a:srgbClr val="C00000"/>
                </a:solidFill>
              </a:rPr>
              <a:t>DROP TABLE disposable;</a:t>
            </a:r>
          </a:p>
          <a:p>
            <a:pPr marL="1397000" lvl="3" indent="0">
              <a:buNone/>
            </a:pPr>
            <a:r>
              <a:rPr lang="en-IN" dirty="0"/>
              <a:t>SHOW tables;</a:t>
            </a:r>
          </a:p>
        </p:txBody>
      </p:sp>
    </p:spTree>
    <p:extLst>
      <p:ext uri="{BB962C8B-B14F-4D97-AF65-F5344CB8AC3E}">
        <p14:creationId xmlns:p14="http://schemas.microsoft.com/office/powerpoint/2010/main" xmlns="" val="2020429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an Index</a:t>
            </a:r>
          </a:p>
          <a:p>
            <a:pPr lvl="1"/>
            <a:r>
              <a:rPr lang="en-US" dirty="0"/>
              <a:t>The way to achieve fast searches is to add an </a:t>
            </a:r>
            <a:r>
              <a:rPr lang="en-US" i="1" dirty="0"/>
              <a:t>index</a:t>
            </a:r>
            <a:r>
              <a:rPr lang="en-US" dirty="0"/>
              <a:t>, either when creating a table or </a:t>
            </a:r>
            <a:r>
              <a:rPr lang="en-US" dirty="0" smtClean="0"/>
              <a:t>at </a:t>
            </a:r>
            <a:r>
              <a:rPr lang="en-IN" dirty="0" smtClean="0"/>
              <a:t>any </a:t>
            </a:r>
            <a:r>
              <a:rPr lang="en-IN" dirty="0"/>
              <a:t>time </a:t>
            </a:r>
            <a:r>
              <a:rPr lang="en-IN" dirty="0" smtClean="0"/>
              <a:t>afterward</a:t>
            </a:r>
          </a:p>
          <a:p>
            <a:pPr marL="25400" indent="0">
              <a:buNone/>
            </a:pPr>
            <a:r>
              <a:rPr lang="en-US" dirty="0" smtClean="0"/>
              <a:t>		ALTER </a:t>
            </a:r>
            <a:r>
              <a:rPr lang="en-US" dirty="0"/>
              <a:t>TABLE classics ADD INDEX(author(20));</a:t>
            </a:r>
          </a:p>
          <a:p>
            <a:pPr marL="25400" indent="0">
              <a:buNone/>
            </a:pPr>
            <a:r>
              <a:rPr lang="en-US" dirty="0" smtClean="0"/>
              <a:t>		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CREATE </a:t>
            </a:r>
            <a:r>
              <a:rPr lang="en-US" dirty="0"/>
              <a:t>INDEX author ON classics (author(20));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1871869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Primary Keys</a:t>
            </a:r>
          </a:p>
          <a:p>
            <a:pPr lvl="1"/>
            <a:r>
              <a:rPr lang="en-US" dirty="0" smtClean="0"/>
              <a:t>Primary key is an attribute or set of attributes used to uniquely identify a </a:t>
            </a:r>
            <a:r>
              <a:rPr lang="en-US" dirty="0" err="1" smtClean="0"/>
              <a:t>rown</a:t>
            </a:r>
            <a:r>
              <a:rPr lang="en-US" dirty="0" smtClean="0"/>
              <a:t> in a table.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	ALTER </a:t>
            </a:r>
            <a:r>
              <a:rPr lang="en-US" dirty="0"/>
              <a:t>TABLE classics ADD </a:t>
            </a:r>
            <a:r>
              <a:rPr lang="en-US" dirty="0" err="1"/>
              <a:t>isbn</a:t>
            </a:r>
            <a:r>
              <a:rPr lang="en-US" dirty="0"/>
              <a:t> CHAR(13) PRIMARY KEY;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34999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a FULLTEXT index</a:t>
            </a:r>
          </a:p>
          <a:p>
            <a:pPr lvl="1"/>
            <a:r>
              <a:rPr lang="en-US" dirty="0" smtClean="0"/>
              <a:t>FULLTEXT index allows </a:t>
            </a:r>
            <a:r>
              <a:rPr lang="en-US" dirty="0"/>
              <a:t>super-fast searches of entire </a:t>
            </a:r>
            <a:r>
              <a:rPr lang="en-US" dirty="0" smtClean="0"/>
              <a:t>columns of </a:t>
            </a:r>
            <a:r>
              <a:rPr lang="en-US" dirty="0"/>
              <a:t>text. </a:t>
            </a:r>
            <a:endParaRPr lang="en-US" dirty="0" smtClean="0"/>
          </a:p>
          <a:p>
            <a:pPr lvl="1"/>
            <a:r>
              <a:rPr lang="en-US" dirty="0" smtClean="0"/>
              <a:t>It </a:t>
            </a:r>
            <a:r>
              <a:rPr lang="en-US" dirty="0"/>
              <a:t>stores every word in every data string in a special index that you </a:t>
            </a:r>
            <a:r>
              <a:rPr lang="en-US" dirty="0" smtClean="0"/>
              <a:t>can search </a:t>
            </a:r>
            <a:r>
              <a:rPr lang="en-US" dirty="0"/>
              <a:t>using “natural language,” in a similar manner to using a search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FULLTEXT indexes can be created for CHAR, VARCHAR, and TEXT columns only</a:t>
            </a:r>
            <a:r>
              <a:rPr lang="en-US" dirty="0" smtClean="0"/>
              <a:t>. </a:t>
            </a:r>
            <a:endParaRPr lang="en-US" dirty="0"/>
          </a:p>
          <a:p>
            <a:pPr lvl="1"/>
            <a:r>
              <a:rPr lang="en-US" dirty="0" smtClean="0"/>
              <a:t>A </a:t>
            </a:r>
            <a:r>
              <a:rPr lang="en-US" dirty="0"/>
              <a:t>FULLTEXT index definition can be given in the CREATE TABLE statement when </a:t>
            </a:r>
            <a:r>
              <a:rPr lang="en-US" dirty="0" smtClean="0"/>
              <a:t>a table </a:t>
            </a:r>
            <a:r>
              <a:rPr lang="en-US" dirty="0"/>
              <a:t>is created, or added later using ALTER TABLE (or CREATE INDEX</a:t>
            </a:r>
            <a:r>
              <a:rPr lang="en-US" dirty="0" smtClean="0"/>
              <a:t>).</a:t>
            </a:r>
          </a:p>
          <a:p>
            <a:pPr marL="514350" lvl="1" indent="0">
              <a:buNone/>
            </a:pPr>
            <a:r>
              <a:rPr lang="en-US" dirty="0" smtClean="0"/>
              <a:t>			ALTER </a:t>
            </a:r>
            <a:r>
              <a:rPr lang="en-US" dirty="0"/>
              <a:t>TABLE classics ADD FULLTEXT(</a:t>
            </a:r>
            <a:r>
              <a:rPr lang="en-US" dirty="0" err="1"/>
              <a:t>author,title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19495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Joining Tables Together</a:t>
            </a:r>
          </a:p>
          <a:p>
            <a:pPr lvl="1"/>
            <a:r>
              <a:rPr lang="en-US" dirty="0"/>
              <a:t>It is quite normal to maintain multiple tables within a database, each holding a </a:t>
            </a:r>
            <a:r>
              <a:rPr lang="en-US" dirty="0" smtClean="0"/>
              <a:t>different type </a:t>
            </a:r>
            <a:r>
              <a:rPr lang="en-US" dirty="0"/>
              <a:t>of information. </a:t>
            </a:r>
            <a:endParaRPr lang="en-US" dirty="0" smtClean="0"/>
          </a:p>
          <a:p>
            <a:pPr lvl="1"/>
            <a:r>
              <a:rPr lang="en-US" dirty="0" smtClean="0"/>
              <a:t>For </a:t>
            </a:r>
            <a:r>
              <a:rPr lang="en-US" dirty="0"/>
              <a:t>example, consider the case of a </a:t>
            </a:r>
            <a:r>
              <a:rPr lang="en-US" i="1" dirty="0"/>
              <a:t>customers </a:t>
            </a:r>
            <a:r>
              <a:rPr lang="en-US" dirty="0"/>
              <a:t>table that </a:t>
            </a:r>
            <a:r>
              <a:rPr lang="en-US" dirty="0" smtClean="0"/>
              <a:t>needs to </a:t>
            </a:r>
            <a:r>
              <a:rPr lang="en-US" dirty="0"/>
              <a:t>be able to be cross-referenced with publications purchased from the </a:t>
            </a:r>
            <a:r>
              <a:rPr lang="en-US" i="1" dirty="0"/>
              <a:t>classics </a:t>
            </a:r>
            <a:r>
              <a:rPr lang="en-US" dirty="0"/>
              <a:t>table</a:t>
            </a:r>
            <a:r>
              <a:rPr lang="en-US" dirty="0" smtClean="0"/>
              <a:t>.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CREATE </a:t>
            </a:r>
            <a:r>
              <a:rPr lang="en-IN" dirty="0"/>
              <a:t>TABLE customers (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name VARCHAR(128),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err="1"/>
              <a:t>isbn</a:t>
            </a:r>
            <a:r>
              <a:rPr lang="en-IN" dirty="0"/>
              <a:t> VARCHAR(13),</a:t>
            </a:r>
          </a:p>
          <a:p>
            <a:pPr marL="185420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PRIMARY KEY (</a:t>
            </a:r>
            <a:r>
              <a:rPr lang="en-US" dirty="0" err="1"/>
              <a:t>isbn</a:t>
            </a:r>
            <a:r>
              <a:rPr lang="en-US" dirty="0"/>
              <a:t>)) ENGINE </a:t>
            </a:r>
            <a:r>
              <a:rPr lang="en-US" dirty="0" err="1"/>
              <a:t>InnoDB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8499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INSERT 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VALUES('Joe Bloggs','9780099533474');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VALUES('Mary Smith','9780582506206');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INSERT </a:t>
            </a:r>
            <a:r>
              <a:rPr lang="en-IN" dirty="0"/>
              <a:t>INTO customers(</a:t>
            </a:r>
            <a:r>
              <a:rPr lang="en-IN" dirty="0" err="1"/>
              <a:t>name,isbn</a:t>
            </a:r>
            <a:r>
              <a:rPr lang="en-IN" dirty="0"/>
              <a:t>)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VALUES('Jack Wilson','9780517123201');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/>
              <a:t>* FROM customers;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05164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Summary of Database Terms</a:t>
            </a:r>
          </a:p>
          <a:p>
            <a:r>
              <a:rPr lang="en-US" dirty="0"/>
              <a:t>The main terms you need to acquaint yourself with for now are as follows:</a:t>
            </a:r>
          </a:p>
          <a:p>
            <a:pPr lvl="1"/>
            <a:r>
              <a:rPr lang="en-IN" i="1" dirty="0"/>
              <a:t>Database</a:t>
            </a:r>
          </a:p>
          <a:p>
            <a:pPr lvl="2"/>
            <a:r>
              <a:rPr lang="en-US" dirty="0"/>
              <a:t>The overall container for a collection of MySQL data</a:t>
            </a:r>
          </a:p>
          <a:p>
            <a:pPr lvl="1"/>
            <a:r>
              <a:rPr lang="en-IN" i="1" dirty="0"/>
              <a:t>Table</a:t>
            </a:r>
          </a:p>
          <a:p>
            <a:pPr lvl="2"/>
            <a:r>
              <a:rPr lang="en-US" dirty="0"/>
              <a:t>A </a:t>
            </a:r>
            <a:r>
              <a:rPr lang="en-US" dirty="0" err="1"/>
              <a:t>subcontainer</a:t>
            </a:r>
            <a:r>
              <a:rPr lang="en-US" dirty="0"/>
              <a:t> within a database that stores the actual data</a:t>
            </a:r>
          </a:p>
          <a:p>
            <a:pPr lvl="1"/>
            <a:r>
              <a:rPr lang="en-IN" i="1" dirty="0"/>
              <a:t>Row</a:t>
            </a:r>
          </a:p>
          <a:p>
            <a:pPr lvl="2"/>
            <a:r>
              <a:rPr lang="en-US" dirty="0"/>
              <a:t>A single record within a table, which may contain several fields</a:t>
            </a:r>
          </a:p>
          <a:p>
            <a:pPr lvl="1"/>
            <a:r>
              <a:rPr lang="en-IN" i="1" dirty="0"/>
              <a:t>Column</a:t>
            </a:r>
          </a:p>
          <a:p>
            <a:pPr lvl="2"/>
            <a:r>
              <a:rPr lang="en-US" dirty="0" smtClean="0"/>
              <a:t>The </a:t>
            </a:r>
            <a:r>
              <a:rPr lang="en-US" dirty="0"/>
              <a:t>name of a field within a row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64459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i="1" dirty="0"/>
              <a:t>Joining two tables into a single SELECT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</a:t>
            </a:r>
            <a:r>
              <a:rPr lang="en-IN" dirty="0" err="1"/>
              <a:t>customers,classics</a:t>
            </a:r>
            <a:endParaRPr lang="en-IN" dirty="0"/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WHERE </a:t>
            </a:r>
            <a:r>
              <a:rPr lang="en-IN" dirty="0" err="1">
                <a:solidFill>
                  <a:srgbClr val="C00000"/>
                </a:solidFill>
              </a:rPr>
              <a:t>customers.isbn</a:t>
            </a:r>
            <a:r>
              <a:rPr lang="en-IN" dirty="0">
                <a:solidFill>
                  <a:srgbClr val="C00000"/>
                </a:solidFill>
              </a:rPr>
              <a:t>=</a:t>
            </a:r>
            <a:r>
              <a:rPr lang="en-IN" dirty="0" err="1">
                <a:solidFill>
                  <a:srgbClr val="C00000"/>
                </a:solidFill>
              </a:rPr>
              <a:t>classics.isbn</a:t>
            </a:r>
            <a:r>
              <a:rPr lang="en-IN" dirty="0" smtClean="0">
                <a:solidFill>
                  <a:srgbClr val="C00000"/>
                </a:solidFill>
              </a:rPr>
              <a:t>;</a:t>
            </a:r>
          </a:p>
          <a:p>
            <a:pPr marL="19118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r>
              <a:rPr lang="en-IN" dirty="0"/>
              <a:t>NATURAL JOIN</a:t>
            </a:r>
          </a:p>
          <a:p>
            <a:pPr lvl="1"/>
            <a:r>
              <a:rPr lang="en-US" dirty="0" smtClean="0"/>
              <a:t>Natural join </a:t>
            </a:r>
            <a:r>
              <a:rPr lang="en-US" dirty="0"/>
              <a:t>takes two tables and automatically joins columns that </a:t>
            </a:r>
            <a:r>
              <a:rPr lang="en-US" dirty="0" smtClean="0"/>
              <a:t>have the </a:t>
            </a:r>
            <a:r>
              <a:rPr lang="en-US" dirty="0"/>
              <a:t>same name</a:t>
            </a:r>
            <a:r>
              <a:rPr lang="en-US" dirty="0" smtClean="0"/>
              <a:t>.</a:t>
            </a:r>
          </a:p>
          <a:p>
            <a:pPr marL="25400" indent="0">
              <a:buNone/>
            </a:pPr>
            <a:r>
              <a:rPr lang="en-US" dirty="0"/>
              <a:t>	</a:t>
            </a:r>
            <a:r>
              <a:rPr lang="en-US" dirty="0" smtClean="0"/>
              <a:t>	SELECT </a:t>
            </a:r>
            <a:r>
              <a:rPr lang="en-US" dirty="0" err="1"/>
              <a:t>name,author,title</a:t>
            </a:r>
            <a:r>
              <a:rPr lang="en-US" dirty="0"/>
              <a:t> FROM customers NATURAL JOIN classics;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7185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JOIN...ON</a:t>
            </a:r>
          </a:p>
          <a:p>
            <a:pPr lvl="1"/>
            <a:r>
              <a:rPr lang="en-US" dirty="0" smtClean="0"/>
              <a:t>Used to </a:t>
            </a:r>
            <a:r>
              <a:rPr lang="en-US" dirty="0"/>
              <a:t>specify the column on which to join two </a:t>
            </a:r>
            <a:r>
              <a:rPr lang="en-US" dirty="0" smtClean="0"/>
              <a:t>tables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 customers</a:t>
            </a:r>
          </a:p>
          <a:p>
            <a:pPr marL="1885950" lvl="4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JOIN classics ON </a:t>
            </a:r>
            <a:r>
              <a:rPr lang="en-IN" dirty="0" err="1"/>
              <a:t>customers.isbn</a:t>
            </a:r>
            <a:r>
              <a:rPr lang="en-IN" dirty="0"/>
              <a:t>=</a:t>
            </a:r>
            <a:r>
              <a:rPr lang="en-IN" dirty="0" err="1"/>
              <a:t>classics.isbn</a:t>
            </a:r>
            <a:r>
              <a:rPr lang="en-IN" dirty="0"/>
              <a:t>;</a:t>
            </a:r>
          </a:p>
          <a:p>
            <a:endParaRPr lang="en-IN" dirty="0" smtClean="0"/>
          </a:p>
          <a:p>
            <a:r>
              <a:rPr lang="en-IN" dirty="0" smtClean="0"/>
              <a:t>Using </a:t>
            </a:r>
            <a:r>
              <a:rPr lang="en-IN" dirty="0"/>
              <a:t>AS</a:t>
            </a:r>
          </a:p>
          <a:p>
            <a:pPr lvl="1"/>
            <a:r>
              <a:rPr lang="en-US" dirty="0" smtClean="0"/>
              <a:t>Used to create</a:t>
            </a:r>
            <a:r>
              <a:rPr lang="en-US" dirty="0"/>
              <a:t> </a:t>
            </a:r>
            <a:r>
              <a:rPr lang="en-US" dirty="0" smtClean="0"/>
              <a:t>aliases to the tables</a:t>
            </a:r>
          </a:p>
          <a:p>
            <a:pPr lvl="1"/>
            <a:endParaRPr lang="en-US" dirty="0" smtClean="0"/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SELECT </a:t>
            </a:r>
            <a:r>
              <a:rPr lang="en-IN" dirty="0" err="1"/>
              <a:t>name,author,title</a:t>
            </a:r>
            <a:r>
              <a:rPr lang="en-IN" dirty="0"/>
              <a:t> from</a:t>
            </a:r>
          </a:p>
          <a:p>
            <a:pPr marL="142875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customers AS </a:t>
            </a:r>
            <a:r>
              <a:rPr lang="en-US" dirty="0" err="1"/>
              <a:t>cust</a:t>
            </a:r>
            <a:r>
              <a:rPr lang="en-US" dirty="0"/>
              <a:t>, classics AS class WHERE </a:t>
            </a:r>
            <a:r>
              <a:rPr lang="en-US" dirty="0" err="1"/>
              <a:t>cust.isbn</a:t>
            </a:r>
            <a:r>
              <a:rPr lang="en-US" dirty="0"/>
              <a:t>=</a:t>
            </a:r>
            <a:r>
              <a:rPr lang="en-US" dirty="0" err="1"/>
              <a:t>class.isbn</a:t>
            </a:r>
            <a:r>
              <a:rPr lang="en-US" dirty="0"/>
              <a:t>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3065045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Creating users</a:t>
            </a:r>
          </a:p>
          <a:p>
            <a:pPr lvl="1"/>
            <a:r>
              <a:rPr lang="en-US" dirty="0"/>
              <a:t>To create a user, issue the GRANT command, which takes the following </a:t>
            </a:r>
            <a:r>
              <a:rPr lang="en-US" dirty="0" smtClean="0"/>
              <a:t>form.</a:t>
            </a:r>
          </a:p>
          <a:p>
            <a:pPr marL="514350" lvl="1" indent="0">
              <a:buNone/>
            </a:pPr>
            <a:r>
              <a:rPr lang="en-US" dirty="0"/>
              <a:t>	</a:t>
            </a:r>
            <a:r>
              <a:rPr lang="en-US" dirty="0" smtClean="0"/>
              <a:t>GRANT </a:t>
            </a:r>
            <a:r>
              <a:rPr lang="en-US" i="1" dirty="0"/>
              <a:t>PRIVILEGES </a:t>
            </a:r>
            <a:r>
              <a:rPr lang="en-US" dirty="0"/>
              <a:t>ON </a:t>
            </a:r>
            <a:r>
              <a:rPr lang="en-US" i="1" dirty="0" err="1"/>
              <a:t>database.object</a:t>
            </a:r>
            <a:r>
              <a:rPr lang="en-US" i="1" dirty="0"/>
              <a:t> </a:t>
            </a:r>
            <a:r>
              <a:rPr lang="en-US" dirty="0"/>
              <a:t>TO '</a:t>
            </a:r>
            <a:r>
              <a:rPr lang="en-US" i="1" dirty="0" err="1"/>
              <a:t>username</a:t>
            </a:r>
            <a:r>
              <a:rPr lang="en-US" dirty="0" err="1"/>
              <a:t>'@'</a:t>
            </a:r>
            <a:r>
              <a:rPr lang="en-US" i="1" dirty="0" err="1"/>
              <a:t>hostname</a:t>
            </a:r>
            <a:r>
              <a:rPr lang="en-US" dirty="0"/>
              <a:t>'</a:t>
            </a:r>
          </a:p>
          <a:p>
            <a:pPr marL="25400" indent="0">
              <a:buNone/>
            </a:pPr>
            <a:r>
              <a:rPr lang="en-IN" dirty="0" smtClean="0"/>
              <a:t>	IDENTIFIED </a:t>
            </a:r>
            <a:r>
              <a:rPr lang="en-IN" dirty="0"/>
              <a:t>BY '</a:t>
            </a:r>
            <a:r>
              <a:rPr lang="en-IN" i="1" dirty="0"/>
              <a:t>password</a:t>
            </a:r>
            <a:r>
              <a:rPr lang="en-IN" dirty="0" smtClean="0"/>
              <a:t>';</a:t>
            </a:r>
          </a:p>
          <a:p>
            <a:r>
              <a:rPr lang="en-US" i="1" dirty="0" smtClean="0"/>
              <a:t>Example </a:t>
            </a:r>
            <a:r>
              <a:rPr lang="en-US" i="1" dirty="0"/>
              <a:t>parameters for the GRANT command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endParaRPr lang="en-IN" dirty="0" smtClean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Arguments 		Meaning</a:t>
            </a:r>
            <a:endParaRPr lang="en-IN" dirty="0"/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*.* </a:t>
            </a:r>
            <a:r>
              <a:rPr lang="en-US" dirty="0" smtClean="0"/>
              <a:t>			All </a:t>
            </a:r>
            <a:r>
              <a:rPr lang="en-US" dirty="0"/>
              <a:t>databases and all their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/>
              <a:t>database</a:t>
            </a:r>
            <a:r>
              <a:rPr lang="en-US" dirty="0"/>
              <a:t>.* </a:t>
            </a:r>
            <a:r>
              <a:rPr lang="en-US" dirty="0" smtClean="0"/>
              <a:t>		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all its objects</a:t>
            </a:r>
          </a:p>
          <a:p>
            <a:pPr marL="93980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err="1"/>
              <a:t>database</a:t>
            </a:r>
            <a:r>
              <a:rPr lang="en-US" dirty="0" err="1"/>
              <a:t>.</a:t>
            </a:r>
            <a:r>
              <a:rPr lang="en-US" i="1" dirty="0" err="1"/>
              <a:t>object</a:t>
            </a:r>
            <a:r>
              <a:rPr lang="en-US" i="1" dirty="0"/>
              <a:t> </a:t>
            </a:r>
            <a:r>
              <a:rPr lang="en-US" i="1" dirty="0" smtClean="0"/>
              <a:t>	</a:t>
            </a:r>
            <a:r>
              <a:rPr lang="en-US" dirty="0" smtClean="0"/>
              <a:t>Only </a:t>
            </a:r>
            <a:r>
              <a:rPr lang="en-US" dirty="0"/>
              <a:t>the database called </a:t>
            </a:r>
            <a:r>
              <a:rPr lang="en-US" i="1" dirty="0"/>
              <a:t>database </a:t>
            </a:r>
            <a:r>
              <a:rPr lang="en-US" dirty="0"/>
              <a:t>and its object called </a:t>
            </a:r>
            <a:r>
              <a:rPr lang="en-US" dirty="0" smtClean="0"/>
              <a:t>			</a:t>
            </a:r>
            <a:r>
              <a:rPr lang="en-US" i="1" dirty="0" smtClean="0"/>
              <a:t>object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76584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US" dirty="0" smtClean="0"/>
              <a:t>Let’s </a:t>
            </a:r>
            <a:r>
              <a:rPr lang="en-US" dirty="0"/>
              <a:t>create a user who can access just the new </a:t>
            </a:r>
            <a:r>
              <a:rPr lang="en-US" i="1" dirty="0"/>
              <a:t>publications </a:t>
            </a:r>
            <a:r>
              <a:rPr lang="en-US" dirty="0"/>
              <a:t>database and all </a:t>
            </a:r>
            <a:r>
              <a:rPr lang="en-US" dirty="0" smtClean="0"/>
              <a:t>its objects</a:t>
            </a:r>
            <a:r>
              <a:rPr lang="en-US" dirty="0"/>
              <a:t>, by entering the following (replacing the username </a:t>
            </a:r>
            <a:r>
              <a:rPr lang="en-US" i="1" dirty="0" err="1"/>
              <a:t>jim</a:t>
            </a:r>
            <a:r>
              <a:rPr lang="en-US" i="1" dirty="0"/>
              <a:t> </a:t>
            </a:r>
            <a:r>
              <a:rPr lang="en-US" dirty="0"/>
              <a:t>and also the </a:t>
            </a:r>
            <a:r>
              <a:rPr lang="en-US" dirty="0" smtClean="0"/>
              <a:t>password </a:t>
            </a:r>
            <a:r>
              <a:rPr lang="en-US" i="1" dirty="0" err="1" smtClean="0"/>
              <a:t>mypasswd</a:t>
            </a:r>
            <a:r>
              <a:rPr lang="en-US" i="1" dirty="0" smtClean="0"/>
              <a:t> </a:t>
            </a:r>
            <a:r>
              <a:rPr lang="en-US" dirty="0"/>
              <a:t>with ones of your choosing):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GRANT </a:t>
            </a:r>
            <a:r>
              <a:rPr lang="en-US" dirty="0"/>
              <a:t>ALL ON publications.* TO '</a:t>
            </a:r>
            <a:r>
              <a:rPr lang="en-US" dirty="0" err="1"/>
              <a:t>jim</a:t>
            </a:r>
            <a:r>
              <a:rPr lang="en-US" dirty="0"/>
              <a:t>'@'localhost'</a:t>
            </a:r>
          </a:p>
          <a:p>
            <a:pPr marL="13970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IDENTIFIED BY '</a:t>
            </a:r>
            <a:r>
              <a:rPr lang="en-IN" dirty="0" err="1"/>
              <a:t>mypasswd</a:t>
            </a:r>
            <a:r>
              <a:rPr lang="en-IN" dirty="0"/>
              <a:t>';</a:t>
            </a:r>
          </a:p>
        </p:txBody>
      </p:sp>
    </p:spTree>
    <p:extLst>
      <p:ext uri="{BB962C8B-B14F-4D97-AF65-F5344CB8AC3E}">
        <p14:creationId xmlns:p14="http://schemas.microsoft.com/office/powerpoint/2010/main" xmlns="" val="12751047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</a:t>
            </a:r>
            <a:r>
              <a:rPr lang="en-IN" dirty="0" smtClean="0">
                <a:hlinkClick r:id="rId2"/>
              </a:rPr>
              <a:t>www.w3schools.com/PHP/default.asp</a:t>
            </a:r>
            <a:endParaRPr lang="en-IN" dirty="0"/>
          </a:p>
          <a:p>
            <a:r>
              <a:rPr lang="en-IN" dirty="0"/>
              <a:t>Robin Nixon, Learning PHP, MySQL, JavaScript, CSS &amp; HTML5, </a:t>
            </a:r>
            <a:r>
              <a:rPr lang="en-IN" dirty="0" err="1"/>
              <a:t>Oreilly</a:t>
            </a:r>
            <a:r>
              <a:rPr lang="en-IN" dirty="0"/>
              <a:t>, Third Edition, 2014. </a:t>
            </a:r>
          </a:p>
        </p:txBody>
      </p:sp>
    </p:spTree>
    <p:extLst>
      <p:ext uri="{BB962C8B-B14F-4D97-AF65-F5344CB8AC3E}">
        <p14:creationId xmlns:p14="http://schemas.microsoft.com/office/powerpoint/2010/main" xmlns="" val="18649739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 smtClean="0"/>
              <a:t>Command-Line Interface</a:t>
            </a:r>
          </a:p>
          <a:p>
            <a:pPr lvl="1"/>
            <a:r>
              <a:rPr lang="en-US" dirty="0" smtClean="0"/>
              <a:t>To display all databases in </a:t>
            </a:r>
            <a:r>
              <a:rPr lang="en-US" dirty="0" err="1" smtClean="0"/>
              <a:t>mysql</a:t>
            </a:r>
            <a:r>
              <a:rPr lang="en-US" dirty="0" smtClean="0"/>
              <a:t> use the following command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SHOW databases;</a:t>
            </a:r>
          </a:p>
        </p:txBody>
      </p:sp>
    </p:spTree>
    <p:extLst>
      <p:ext uri="{BB962C8B-B14F-4D97-AF65-F5344CB8AC3E}">
        <p14:creationId xmlns:p14="http://schemas.microsoft.com/office/powerpoint/2010/main" xmlns="" val="1911839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/>
              <a:t>The semicolon</a:t>
            </a:r>
          </a:p>
          <a:p>
            <a:pPr lvl="2"/>
            <a:r>
              <a:rPr lang="en-US" dirty="0"/>
              <a:t>The semicolon is used by MySQL to separate or end commands. </a:t>
            </a:r>
          </a:p>
          <a:p>
            <a:pPr lvl="2"/>
            <a:r>
              <a:rPr lang="en-US" dirty="0"/>
              <a:t>If you forget to enter it, MySQL will issue a prompt and wait for you to do so. </a:t>
            </a:r>
          </a:p>
          <a:p>
            <a:pPr lvl="2"/>
            <a:r>
              <a:rPr lang="en-US" dirty="0"/>
              <a:t>The required semicolon was made part of the syntax to let you enter multiple-line commands, which can be convenient because some commands get quite long. </a:t>
            </a:r>
          </a:p>
          <a:p>
            <a:pPr lvl="2"/>
            <a:r>
              <a:rPr lang="en-US" dirty="0"/>
              <a:t>It also allows you to issue more than one command at a time by placing a semicolon after each one. </a:t>
            </a:r>
          </a:p>
          <a:p>
            <a:pPr lvl="2"/>
            <a:r>
              <a:rPr lang="en-US" dirty="0"/>
              <a:t>The interpreter gets them all in a batch when you press the Enter (or Return) key and executes them in order.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56430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There are six different </a:t>
            </a:r>
            <a:r>
              <a:rPr lang="en-US" dirty="0" smtClean="0"/>
              <a:t>prompts in </a:t>
            </a:r>
            <a:r>
              <a:rPr lang="en-US" dirty="0"/>
              <a:t>MySQL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87488" y="1988840"/>
            <a:ext cx="7896225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235735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1"/>
            <a:r>
              <a:rPr lang="en-IN" dirty="0" err="1"/>
              <a:t>Canceling</a:t>
            </a:r>
            <a:r>
              <a:rPr lang="en-IN" dirty="0"/>
              <a:t> a command</a:t>
            </a:r>
          </a:p>
          <a:p>
            <a:pPr lvl="2"/>
            <a:r>
              <a:rPr lang="en-US" dirty="0" smtClean="0"/>
              <a:t>To cancel current command in prompt enter </a:t>
            </a:r>
            <a:r>
              <a:rPr lang="en-US" dirty="0"/>
              <a:t>\c and press </a:t>
            </a:r>
            <a:r>
              <a:rPr lang="en-US" dirty="0" smtClean="0"/>
              <a:t>Return. </a:t>
            </a:r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meaningless </a:t>
            </a:r>
            <a:r>
              <a:rPr lang="en-US" dirty="0"/>
              <a:t>gibberish to </a:t>
            </a:r>
            <a:r>
              <a:rPr lang="en-US" dirty="0" err="1"/>
              <a:t>mysql</a:t>
            </a:r>
            <a:r>
              <a:rPr lang="en-US" dirty="0"/>
              <a:t> \c</a:t>
            </a:r>
          </a:p>
          <a:p>
            <a:pPr lvl="2"/>
            <a:r>
              <a:rPr lang="en-US" dirty="0"/>
              <a:t>When you type that line, MySQL will ignore everything you typed and issue a </a:t>
            </a:r>
            <a:r>
              <a:rPr lang="en-US" dirty="0" smtClean="0"/>
              <a:t>new prompt</a:t>
            </a:r>
            <a:r>
              <a:rPr lang="en-US" dirty="0"/>
              <a:t>. </a:t>
            </a:r>
            <a:endParaRPr lang="en-US" dirty="0" smtClean="0"/>
          </a:p>
          <a:p>
            <a:pPr lvl="2"/>
            <a:r>
              <a:rPr lang="en-US" dirty="0" smtClean="0"/>
              <a:t>Without </a:t>
            </a:r>
            <a:r>
              <a:rPr lang="en-US" dirty="0"/>
              <a:t>the \c, it would have displayed an error message. </a:t>
            </a:r>
            <a:endParaRPr lang="en-US" dirty="0" smtClean="0"/>
          </a:p>
          <a:p>
            <a:pPr lvl="2"/>
            <a:r>
              <a:rPr lang="en-US" dirty="0" smtClean="0"/>
              <a:t>If </a:t>
            </a:r>
            <a:r>
              <a:rPr lang="en-US" dirty="0"/>
              <a:t>you have opened a string or comment, close it first before using the \c </a:t>
            </a:r>
            <a:r>
              <a:rPr lang="en-US" dirty="0" smtClean="0"/>
              <a:t>or MySQL </a:t>
            </a:r>
            <a:r>
              <a:rPr lang="en-US" dirty="0"/>
              <a:t>will think the \c is just part of the string. </a:t>
            </a:r>
            <a:endParaRPr lang="en-US" dirty="0" smtClean="0"/>
          </a:p>
          <a:p>
            <a:pPr marL="996950" lvl="2" indent="0">
              <a:buNone/>
            </a:pPr>
            <a:r>
              <a:rPr lang="en-US" dirty="0"/>
              <a:t>	</a:t>
            </a:r>
            <a:r>
              <a:rPr lang="en-US" dirty="0" smtClean="0"/>
              <a:t>		this is "meaningless gibberish to </a:t>
            </a:r>
            <a:r>
              <a:rPr lang="en-US" dirty="0" err="1" smtClean="0"/>
              <a:t>mysql</a:t>
            </a:r>
            <a:r>
              <a:rPr lang="en-US" dirty="0" smtClean="0"/>
              <a:t>" \c</a:t>
            </a:r>
          </a:p>
          <a:p>
            <a:pPr lvl="2"/>
            <a:r>
              <a:rPr lang="en-US" dirty="0" smtClean="0"/>
              <a:t>Also note that using \c after a semicolon will not cancel the preceding command, as it </a:t>
            </a:r>
            <a:r>
              <a:rPr lang="en-US" dirty="0"/>
              <a:t>is then a new statement.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77414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 u="sng" dirty="0"/>
              <a:t>Command </a:t>
            </a:r>
            <a:r>
              <a:rPr lang="en-IN" sz="2000" b="1" u="sng" dirty="0" smtClean="0"/>
              <a:t>	Action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IN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ALTER 	</a:t>
            </a:r>
            <a:r>
              <a:rPr lang="en-IN" sz="2000" dirty="0" smtClean="0"/>
              <a:t>Alter </a:t>
            </a:r>
            <a:r>
              <a:rPr lang="en-IN" sz="2000" dirty="0"/>
              <a:t>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BACKUP 	</a:t>
            </a:r>
            <a:r>
              <a:rPr lang="en-IN" sz="2000" dirty="0" smtClean="0"/>
              <a:t>Back </a:t>
            </a:r>
            <a:r>
              <a:rPr lang="en-IN" sz="2000" dirty="0"/>
              <a:t>up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\c 		Cancel input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CREATE 	</a:t>
            </a:r>
            <a:r>
              <a:rPr lang="en-IN" sz="2000" dirty="0" smtClean="0"/>
              <a:t>Create </a:t>
            </a:r>
            <a:r>
              <a:rPr lang="en-IN" sz="2000" dirty="0"/>
              <a:t>a database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DELETE 	</a:t>
            </a:r>
            <a:r>
              <a:rPr lang="en-IN" sz="2000" dirty="0" smtClean="0"/>
              <a:t>Delete </a:t>
            </a:r>
            <a:r>
              <a:rPr lang="en-IN" sz="2000" dirty="0"/>
              <a:t>a row from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DESCRIBE 	Describe a table’s columns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DROP 		Delete a database or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EXIT (Ctrl-C) 	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GRANT 	</a:t>
            </a:r>
            <a:r>
              <a:rPr lang="en-IN" sz="2000" dirty="0" smtClean="0"/>
              <a:t>Change </a:t>
            </a:r>
            <a:r>
              <a:rPr lang="en-IN" sz="2000" dirty="0"/>
              <a:t>user privileges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HELP (\h, \?) 	Display help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INSERT 	</a:t>
            </a:r>
            <a:r>
              <a:rPr lang="en-IN" sz="2000" dirty="0" smtClean="0"/>
              <a:t>Insert </a:t>
            </a:r>
            <a:r>
              <a:rPr lang="en-IN" sz="2000" dirty="0"/>
              <a:t>data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/>
              <a:t>LOCK 		Lock table(s)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 smtClean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/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smtClean="0"/>
              <a:t>QUIT </a:t>
            </a:r>
            <a:r>
              <a:rPr lang="en-US" sz="2000" dirty="0"/>
              <a:t>(\q) 	</a:t>
            </a:r>
            <a:r>
              <a:rPr lang="en-US" sz="2000" dirty="0" smtClean="0"/>
              <a:t>Same </a:t>
            </a:r>
            <a:r>
              <a:rPr lang="en-US" sz="2000" dirty="0"/>
              <a:t>as EXIT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RENAME 	Rename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SHOW 		List details about an object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SOURCE 	Execute a file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STATUS (\s) 	Display the current status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TRUNCATE 	Empty a table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UNLOCK 	</a:t>
            </a:r>
            <a:r>
              <a:rPr lang="en-US" sz="2000" dirty="0" smtClean="0"/>
              <a:t>Unlock </a:t>
            </a:r>
            <a:r>
              <a:rPr lang="en-US" sz="2000" dirty="0"/>
              <a:t>table(s)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UPDATE 	</a:t>
            </a:r>
            <a:r>
              <a:rPr lang="en-US" sz="2000" dirty="0" smtClean="0"/>
              <a:t>Update </a:t>
            </a:r>
            <a:r>
              <a:rPr lang="en-US" sz="2000" dirty="0"/>
              <a:t>an existing record</a:t>
            </a:r>
          </a:p>
          <a:p>
            <a:pPr marL="2540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USE 		Use a database</a:t>
            </a:r>
            <a:endParaRPr lang="en-IN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MySQL Commands</a:t>
            </a:r>
          </a:p>
        </p:txBody>
      </p:sp>
    </p:spTree>
    <p:extLst>
      <p:ext uri="{BB962C8B-B14F-4D97-AF65-F5344CB8AC3E}">
        <p14:creationId xmlns:p14="http://schemas.microsoft.com/office/powerpoint/2010/main" xmlns="" val="40556039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_Workshop_PPT_Template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4065</TotalTime>
  <Words>1637</Words>
  <Application>Microsoft Office PowerPoint</Application>
  <PresentationFormat>Custom</PresentationFormat>
  <Paragraphs>284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2_Workshop_PPT_Template</vt:lpstr>
      <vt:lpstr>Contents</vt:lpstr>
      <vt:lpstr>MySQL Basics</vt:lpstr>
      <vt:lpstr>Slide 3</vt:lpstr>
      <vt:lpstr>Slide 4</vt:lpstr>
      <vt:lpstr>Slide 5</vt:lpstr>
      <vt:lpstr>Slide 6</vt:lpstr>
      <vt:lpstr>Slide 7</vt:lpstr>
      <vt:lpstr>Slide 8</vt:lpstr>
      <vt:lpstr>MySQL Commands</vt:lpstr>
      <vt:lpstr>Slide 10</vt:lpstr>
      <vt:lpstr>Slide 11</vt:lpstr>
      <vt:lpstr>Slide 12</vt:lpstr>
      <vt:lpstr>Slide 13</vt:lpstr>
      <vt:lpstr>Data Types</vt:lpstr>
      <vt:lpstr>Slide 15</vt:lpstr>
      <vt:lpstr>Slide 16</vt:lpstr>
      <vt:lpstr>Slide 17</vt:lpstr>
      <vt:lpstr>Adding data to a table</vt:lpstr>
      <vt:lpstr>Slide 19</vt:lpstr>
      <vt:lpstr>Querying a MySQL Database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References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SASTRA</cp:lastModifiedBy>
  <cp:revision>507</cp:revision>
  <dcterms:created xsi:type="dcterms:W3CDTF">2021-08-26T10:17:20Z</dcterms:created>
  <dcterms:modified xsi:type="dcterms:W3CDTF">2024-09-26T08:56:16Z</dcterms:modified>
</cp:coreProperties>
</file>