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ink/ink14.xml" ContentType="application/inkml+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ink/ink1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5.xml" ContentType="application/inkml+xml"/>
  <Override PartName="/ppt/ink/ink15.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22.xml" ContentType="application/inkml+xml"/>
  <Override PartName="/ppt/ink/ink1.xml" ContentType="application/inkml+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ink/ink16.xml" ContentType="application/inkml+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103"/>
  </p:notesMasterIdLst>
  <p:handoutMasterIdLst>
    <p:handoutMasterId r:id="rId104"/>
  </p:handoutMasterIdLst>
  <p:sldIdLst>
    <p:sldId id="290" r:id="rId3"/>
    <p:sldId id="687" r:id="rId4"/>
    <p:sldId id="688" r:id="rId5"/>
    <p:sldId id="689" r:id="rId6"/>
    <p:sldId id="690" r:id="rId7"/>
    <p:sldId id="691" r:id="rId8"/>
    <p:sldId id="692" r:id="rId9"/>
    <p:sldId id="693" r:id="rId10"/>
    <p:sldId id="643" r:id="rId11"/>
    <p:sldId id="644" r:id="rId12"/>
    <p:sldId id="686" r:id="rId13"/>
    <p:sldId id="646" r:id="rId14"/>
    <p:sldId id="647" r:id="rId15"/>
    <p:sldId id="694" r:id="rId16"/>
    <p:sldId id="648" r:id="rId17"/>
    <p:sldId id="649" r:id="rId18"/>
    <p:sldId id="650" r:id="rId19"/>
    <p:sldId id="695" r:id="rId20"/>
    <p:sldId id="696" r:id="rId21"/>
    <p:sldId id="699" r:id="rId22"/>
    <p:sldId id="698" r:id="rId23"/>
    <p:sldId id="651" r:id="rId24"/>
    <p:sldId id="652" r:id="rId25"/>
    <p:sldId id="653" r:id="rId26"/>
    <p:sldId id="654" r:id="rId27"/>
    <p:sldId id="655" r:id="rId28"/>
    <p:sldId id="656" r:id="rId29"/>
    <p:sldId id="697" r:id="rId30"/>
    <p:sldId id="657" r:id="rId31"/>
    <p:sldId id="658" r:id="rId32"/>
    <p:sldId id="659" r:id="rId33"/>
    <p:sldId id="660" r:id="rId34"/>
    <p:sldId id="661" r:id="rId35"/>
    <p:sldId id="662" r:id="rId36"/>
    <p:sldId id="667" r:id="rId37"/>
    <p:sldId id="668" r:id="rId38"/>
    <p:sldId id="669" r:id="rId39"/>
    <p:sldId id="670" r:id="rId40"/>
    <p:sldId id="671" r:id="rId41"/>
    <p:sldId id="672" r:id="rId42"/>
    <p:sldId id="673" r:id="rId43"/>
    <p:sldId id="674" r:id="rId44"/>
    <p:sldId id="701" r:id="rId45"/>
    <p:sldId id="675" r:id="rId46"/>
    <p:sldId id="677" r:id="rId47"/>
    <p:sldId id="676" r:id="rId48"/>
    <p:sldId id="678" r:id="rId49"/>
    <p:sldId id="679" r:id="rId50"/>
    <p:sldId id="680" r:id="rId51"/>
    <p:sldId id="681" r:id="rId52"/>
    <p:sldId id="682" r:id="rId53"/>
    <p:sldId id="683" r:id="rId54"/>
    <p:sldId id="700" r:id="rId55"/>
    <p:sldId id="703" r:id="rId56"/>
    <p:sldId id="702" r:id="rId57"/>
    <p:sldId id="704" r:id="rId58"/>
    <p:sldId id="705" r:id="rId59"/>
    <p:sldId id="706" r:id="rId60"/>
    <p:sldId id="707" r:id="rId61"/>
    <p:sldId id="708" r:id="rId62"/>
    <p:sldId id="709" r:id="rId63"/>
    <p:sldId id="710" r:id="rId64"/>
    <p:sldId id="711" r:id="rId65"/>
    <p:sldId id="712" r:id="rId66"/>
    <p:sldId id="713" r:id="rId67"/>
    <p:sldId id="714" r:id="rId68"/>
    <p:sldId id="715" r:id="rId69"/>
    <p:sldId id="716" r:id="rId70"/>
    <p:sldId id="717" r:id="rId71"/>
    <p:sldId id="718" r:id="rId72"/>
    <p:sldId id="719" r:id="rId73"/>
    <p:sldId id="720" r:id="rId74"/>
    <p:sldId id="721" r:id="rId75"/>
    <p:sldId id="722" r:id="rId76"/>
    <p:sldId id="723" r:id="rId77"/>
    <p:sldId id="724" r:id="rId78"/>
    <p:sldId id="725" r:id="rId79"/>
    <p:sldId id="726" r:id="rId80"/>
    <p:sldId id="727" r:id="rId81"/>
    <p:sldId id="728" r:id="rId82"/>
    <p:sldId id="729" r:id="rId83"/>
    <p:sldId id="730" r:id="rId84"/>
    <p:sldId id="731" r:id="rId85"/>
    <p:sldId id="732" r:id="rId86"/>
    <p:sldId id="733" r:id="rId87"/>
    <p:sldId id="734" r:id="rId88"/>
    <p:sldId id="735" r:id="rId89"/>
    <p:sldId id="736" r:id="rId90"/>
    <p:sldId id="737" r:id="rId91"/>
    <p:sldId id="738" r:id="rId92"/>
    <p:sldId id="739" r:id="rId93"/>
    <p:sldId id="740" r:id="rId94"/>
    <p:sldId id="741" r:id="rId95"/>
    <p:sldId id="743" r:id="rId96"/>
    <p:sldId id="742" r:id="rId97"/>
    <p:sldId id="744" r:id="rId98"/>
    <p:sldId id="745" r:id="rId99"/>
    <p:sldId id="746" r:id="rId100"/>
    <p:sldId id="747" r:id="rId101"/>
    <p:sldId id="684"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66"/>
    <a:srgbClr val="FAB29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979" autoAdjust="0"/>
  </p:normalViewPr>
  <p:slideViewPr>
    <p:cSldViewPr>
      <p:cViewPr>
        <p:scale>
          <a:sx n="66" d="100"/>
          <a:sy n="66" d="100"/>
        </p:scale>
        <p:origin x="-900" y="-23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75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theme" Target="theme/theme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pPr/>
              <a:t>03-10-2024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pPr/>
              <a:t>‹#›</a:t>
            </a:fld>
            <a:endParaRPr lang="en-IN"/>
          </a:p>
        </p:txBody>
      </p:sp>
    </p:spTree>
    <p:extLst>
      <p:ext uri="{BB962C8B-B14F-4D97-AF65-F5344CB8AC3E}">
        <p14:creationId xmlns:p14="http://schemas.microsoft.com/office/powerpoint/2010/main" xmlns="" val="4553386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7T05:04:10.925"/>
    </inkml:context>
    <inkml:brush xml:id="br0">
      <inkml:brushProperty name="width" value="0.05292" units="cm"/>
      <inkml:brushProperty name="height" value="0.05292" units="cm"/>
      <inkml:brushProperty name="color" value="#92D050"/>
    </inkml:brush>
  </inkml:definitions>
  <inkml:trace contextRef="#ctx0" brushRef="#br0">10495 11994 0,'-17'0'0,"-19"0"16,19 0 0,-19 18-16,19 0 15,-1-1-15,18 1 16,-18 0-16,1-18 16,-1 17-16,0 19 15,-17-19 1,18 18-1,-1 71 17,-17 71-1,17 34 0,18-122-15,0-19-1,0-35 1,0 1-16,0-1 16,0 36-1,18 52 1,52-52 15,-35-1-15,-17 1-1,53 17 1,-36-53 0,36 18-1,17 18-15,-18-36 16,-34-18 0,-19-17-16,89 18 15,-18-18 1,-35 18-16,-18-18 15,18 0-15,-17 0 16,52 0-16,18 0 16,-53 0-1,88 0 1,-88 0 0,88 0-1,-88 0-15,-18 0 16,18 0-1,35 0-15,0-36 16,-53 1-16,54 35 16,34 0-1,1 0 1,-36-53 0,-35 36-1,17-19 1,-17-17-1,0 1 1,-18 34 0,-35-17-1,0-1 1,0 1 0,18-18-1,0 36-15,-18-1 16,0 0-1,0-52 1,0 34 0,0 1-1,0-35 1,0-19 0,-36 1-1,36 35 1,-53-35-1,-35 18 1,18-19 0,34 54-1,-17 0 1,18 17 15,-18-35-15,0 36-1,-17-19 1,17 1 0,18-18-1,-36 18 1,36 17 0,17 18-16,-52-35 15,52 35 1,-17 0-16,-1-18 15,-34-35 1,-1 36 0,-35-19 15,-17 36-31,35-35 31,-106 18-15,123 17-1,18-18 1,0 18 0,18 0-1,-18 0 1,18 0 0,-36 0-1,1 0 1,-36 0-1,71 0 1,-36 0 0,18 0-1,0 0 1,36 0 15,-19 0-15,-69 0-1,87 0 1,0 0 0,-35 0-16,36 0 15,-19 0-15,19 0 16,-1 18 0,1-18-1</inkml:trace>
  <inkml:trace contextRef="#ctx0" brushRef="#br0" timeOffset="12555.699">14199 10548 0,'36'0'93,"105"0"-77,106 0-16,-36 0 16,36 0-16,0 53 15,-35-53 1,35 0-16,35 0 15,141 0-15,353 0 16,1253-18 31,-512-105-16,-1217 123-15,-265 0 15,-53 0 188</inkml:trace>
  <inkml:trace contextRef="#ctx0" brushRef="#br0" timeOffset="16701.2697">3475 10372 0,'17'0'0,"19"0"16,-1 0-16,71 0 16,-36 0-16,36 0 15,35 0-15,124 0 16,70 0 31,-141 0-16,282 35 0,-211-35-15,-18 0-1,35 0 1,-88 0 0,-35 0-1,-18 0 1,-35 0 0,-53 0-1,0 0 1,-36-18-1,1 18 17,53 0-17,-1-17 1,-35-1 0,1 18-1,-19 0 1,1 0-16,0-18 15,-1 18 1,1 0 78,-1 0-79,19 0-15,-19-17 16,1 17 62,-18-18-62,18 18-1,-1 0-15,1 0 47</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2:50.226"/>
    </inkml:context>
    <inkml:brush xml:id="br0">
      <inkml:brushProperty name="width" value="0.05292" units="cm"/>
      <inkml:brushProperty name="height" value="0.05292" units="cm"/>
      <inkml:brushProperty name="color" value="#00B050"/>
    </inkml:brush>
  </inkml:definitions>
  <inkml:trace contextRef="#ctx0" brushRef="#br0">5838 5521 0,'36'0'78,"52"-35"-62,18 35-16,17-18 16,54 0-16,105-17 31,282 18 0,-423-1 0,-105 0 1</inkml:trace>
  <inkml:trace contextRef="#ctx0" brushRef="#br0" timeOffset="721.5412">5803 6491 0,'18'0'63,"17"0"-48,36 0-15,52 0 16,54 0-16,-1-18 15,0 18-15,36 0 16,-36 0 0,-35 0-16,177 0 31,-283 0-31,-17 0 16,-18-35 93,0 18-109</inkml:trace>
  <inkml:trace contextRef="#ctx0" brushRef="#br0" timeOffset="1579.7581">6262 7285 0,'0'17'94,"17"-17"-94,19 0 15,70 0-15,141 0 32,-1 0-1,-140 0-31,124-17 15,-125 17 1,-34 0-16,17 0 16,-53 0-16</inkml:trace>
  <inkml:trace contextRef="#ctx0" brushRef="#br0" timeOffset="5736.7448">5592 11430 0,'35'0'62,"0"0"-46,-17 0 0,35 0-1,52-35 17,-34-36-1,-36 18-31,1 18 31,-36 17 0,0 1 47,-18 17-78,-17 0 32,17 0-32,-35 0 15,-35 0 1,53 0-16,17 0 16,-35 35-16,18-17 15,17-18-15,1 53 16,-19-1-1,19-34-15,-1 35 16,18-35 0,-18 17-16,18 0 31,0 36-15,0-36-1,0-17 1,0 17-1,18 18 1,17-18 0,-17-17-16,105 17 15,-87-35 1,-1 18-16,18-1 16,-18-17-1,-17 0 1,-1 0-1,1 0-15,-18-17 16,0-1 0,0-17-16,0 0 15,0 17 17</inkml:trace>
  <inkml:trace contextRef="#ctx0" brushRef="#br0" timeOffset="6837.0127">6385 11007 0,'0'17'94,"0"19"-79,0-19 1,0 1-1,0 17-15,0 0 16,0 18 0,0 0 15,0 0-15,0 0-1,0-18 1,0 36-16,0-53 15,0-1 1,0 36 0,18-35-1,0-1-15,-1-17 32,1 0-17,17 0 1,36 0-1,-54 0 1,1-17-16,0-1 16,-1 0-16,-17 1 31,0-1 0,0 1 0,0-1 16,0-17-31</inkml:trace>
  <inkml:trace contextRef="#ctx0" brushRef="#br0" timeOffset="8125.5211">6368 10107 0,'17'18'16,"19"17"-1,-19 0-15,36 71 16,0-53-16,53 141 15,-18-70 1,0 175 15,-17-228 1,-71-1-1,17-52-16,19 35 1,-36-18 15,0 1-31,17-19 16,1 1 31,0 0-47,-18-54 125,0-34-125,0 34 15,0 19 1,0-54-16,0 54 16,0-1-1,0-17-15,0 17 16,0 0 0,0-17-1,0-18 1,0 36-1,0-1 17,0 0-17,17-17 1,1 17-16,0 18 47,-1 18-32,1 0-15,52 35 16,-52 35 0,0-35 15,-1-53-31</inkml:trace>
  <inkml:trace contextRef="#ctx0" brushRef="#br0" timeOffset="10119.7147">7497 10389 0,'-18'0'63,"18"18"-48,0 0 1,0 35-16,0 193 63,0-210-63,0 52 31,0-53-31,0-17 15,0 35 1,0-36 0,18 1-1,-1 0 1,1-1 0,-1-17 30,1 0-46,0-17 47,-1-1-31,-17-17-16,0 17 16,18 0-16,0 1 15,-1-1 1,1 1-1,0-1 32,-18-17-31,0 17-16,0 0 16,0 1-16,17-19 15,-17 19 1,0-18-16,0 17 15,0 0-15,0-17 32,0 17 15,-17-35-16,-1 18 0,18 18 16,-18-1 31,1 18-15,-1 0 15,-17 0-47,17 0-31,0 0 16,1 0 15,-36 0-31,-18 0 31,18 0-15,0 18-16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3:24.108"/>
    </inkml:context>
    <inkml:brush xml:id="br0">
      <inkml:brushProperty name="width" value="0.05292" units="cm"/>
      <inkml:brushProperty name="height" value="0.05292" units="cm"/>
      <inkml:brushProperty name="color" value="#00B050"/>
    </inkml:brush>
  </inkml:definitions>
  <inkml:trace contextRef="#ctx0" brushRef="#br0">8855 12718 0,'106'0'79,"-18"0"-79,18 0 15,70 0-15,0 0 16,1 0-16,-1 0 15,71 0 1,212 0 0,264 0 15,-582 0 0,-123 0 125,-1 0-124,1 0-17,0 0-15,-1 0 32,1 0-32</inkml:trace>
  <inkml:trace contextRef="#ctx0" brushRef="#br0" timeOffset="1142.0631">12259 12612 0,'18'0'94,"35"0"-79,88 0-15,35 0 16,-35 0-16,71 0 16,-71-35-16,141 35 15,-70-18-15,35 18 16,353-35 15,-530 35-15</inkml:trace>
  <inkml:trace contextRef="#ctx0" brushRef="#br0" timeOffset="7880.0338">16651 12435 0,'-18'-17'78,"18"-1"-62,18 0-16,70-70 15,1 35-15,-54 36 16,18-19-16,17 1 16,36-18-1,-35 36 16,-54-1 1</inkml:trace>
  <inkml:trace contextRef="#ctx0" brushRef="#br0" timeOffset="8936.996">9137 14429 0,'18'0'94,"35"0"-79,-1 0-15,90-36 31,52 1 1,-142 17-1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4:26.044"/>
    </inkml:context>
    <inkml:brush xml:id="br0">
      <inkml:brushProperty name="width" value="0.05292" units="cm"/>
      <inkml:brushProperty name="height" value="0.05292" units="cm"/>
      <inkml:brushProperty name="color" value="#00B050"/>
    </inkml:brush>
  </inkml:definitions>
  <inkml:trace contextRef="#ctx0" brushRef="#br0">7126 10478 0,'18'17'62,"-18"1"-46,0 52-16,0-52 15,0 158 17,0-158-1,17-18 31,1-18-46,35-35-16,0 18 16,35-53-1,88 17 1,89-17-1,-141 0 1,-36 53 0,-88 17 15</inkml:trace>
  <inkml:trace contextRef="#ctx0" brushRef="#br0" timeOffset="969.6035">7514 11765 0,'0'18'62,"0"35"-46,0-18-16,0 18 16,0 35-1,35-70-15,-35 17 16,0 0-16,0 18 31,36-53 32,-1-35-63,159-124 15,106 0 17,-18 36-17,-70 35 1,-124 35-1,-17 53 1,-54 0 0,1 0 46,-1 0-46,-17 17-16,0 1 15,-35 17 1</inkml:trace>
  <inkml:trace contextRef="#ctx0" brushRef="#br0" timeOffset="2021.988">7302 13282 0,'0'53'79,"18"0"-79,-18-18 15,18 0-15,-1 36 16,1-36-16,17-17 47,-17-18-16,0 0-15,52-18 15,89-105-16,-18 35 1,35-18 0,-34 53-1,-37-18 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14:52.348"/>
    </inkml:context>
    <inkml:brush xml:id="br0">
      <inkml:brushProperty name="width" value="0.05292" units="cm"/>
      <inkml:brushProperty name="height" value="0.05292" units="cm"/>
      <inkml:brushProperty name="color" value="#00B050"/>
    </inkml:brush>
  </inkml:definitions>
  <inkml:trace contextRef="#ctx0" brushRef="#br0">4974 6897 0,'35'0'110,"18"0"-95,36 0 1,-19 0-16,336 0 31,-106 17 1,-247-17-17,141 53 16,-177-53-31,71 18 0,-70-18 16,0 0 0,35 0-16,-18 18 15,-17-18-15,17 17 0,35-17 16,1 18 0,52 0-1,-87-18 1,122 0-1,-52 0 1,-35 0 0,35 0-16,-18 0 15,53 0 1,-35 0 0,17 0 15,18 0-16,18 0 1,-124 0 0,18 0-1,0 0 1,0 0 0,18 0-1,-54 0 1,1 0-1,0 0 110,-1 0-109</inkml:trace>
  <inkml:trace contextRef="#ctx0" brushRef="#br0" timeOffset="4518.4436">8608 12136 0,'0'17'16,"17"1"46,1-18-46,0 0-1,-1 0-15,195 0 32,-106 0-1,-18 0-16,0 0 1,-35 0 0,0 0-16,-35 0 15,17 0-15,18 0 16,-18 0 0,-17 0-1,17 0 1,-17 0-1,-1 0 1,1 0 0,17 0-1,-17 0 17,0 0-17</inkml:trace>
  <inkml:trace contextRef="#ctx0" brushRef="#br0" timeOffset="7926.3327">14358 11148 0,'-18'0'125,"36"0"-109,70 0-16,71-18 15,-18 18-15,-35 0 16,70 0-1,-17 0-15,388-35 32,-441 17-32,70 18 31,-88-17 0,-52 17-15,-19-18-1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21:57.233"/>
    </inkml:context>
    <inkml:brush xml:id="br0">
      <inkml:brushProperty name="width" value="0.05292" units="cm"/>
      <inkml:brushProperty name="height" value="0.05292" units="cm"/>
      <inkml:brushProperty name="color" value="#00B050"/>
    </inkml:brush>
  </inkml:definitions>
  <inkml:trace contextRef="#ctx0" brushRef="#br0">2611 4974 0,'0'-17'47,"52"17"-31,1 0-1,159 0-15,-36 0 16,107 0-16,-36 0 15,70 0-15,-35 0 16,36 0-16,-1 0 16,-34 0-1,299 0 17,-441-18-1,-124 18 0</inkml:trace>
  <inkml:trace contextRef="#ctx0" brushRef="#br0" timeOffset="1302.067">2681 6862 0,'0'-18'63,"35"0"-63,71 1 16,71-19-16,246 36 15,424 0 32,-283 0-31,-105 0-1,-230 0 1,-123 0 0,-71-17-1</inkml:trace>
  <inkml:trace contextRef="#ctx0" brushRef="#br0" timeOffset="4502.1307">2699 9313 0,'-18'-17'16,"18"-1"15,0-17-31,71 17 16,35 18-16,140 0 16,107-17 15,335-36 0,-317 17 0,-301 19-15,-52 17 0,17 0-16,-17-36 15</inkml:trace>
  <inkml:trace contextRef="#ctx0" brushRef="#br0" timeOffset="5383.103">3034 9984 0,'18'0'63,"34"0"-63,54 0 15,-18-18-15,636-123 32,140 0-1,-723 141-31,-17-71 16,17 54-1,-106 17-15</inkml:trace>
  <inkml:trace contextRef="#ctx0" brushRef="#br0" timeOffset="6360.9101">3069 10566 0,'0'17'62,"18"-17"-46,-1 0-1,1 36-15,0-36 16,140 0 15,125 0 0,246-18 1,-194-35-17,-141 18 1,-123 0 0,-19 17-1</inkml:trace>
  <inkml:trace contextRef="#ctx0" brushRef="#br0" timeOffset="7195.8268">3140 11589 0,'0'-18'47,"53"0"-32,282-87 1,600 52 15,-406 0 0,-106 35-15,-123-17 0,-177 35-1</inkml:trace>
  <inkml:trace contextRef="#ctx0" brushRef="#br0" timeOffset="8178.4671">3228 12577 0,'0'17'31,"18"-17"-15,34 0-16,1 0 15,141 0-15,0-17 16,671-125 15,87 72 1,-617 35-1,-246-1-16,-37 19 1,-16 17 0</inkml:trace>
  <inkml:trace contextRef="#ctx0" brushRef="#br0" timeOffset="8987.9418">3422 13176 0,'0'18'63,"35"-18"-47,36 0-1,105 0-15,142 0 31,634-53 1,-493 53-17,-71 0 1,-177 0 0,-193 0-1</inkml:trace>
  <inkml:trace contextRef="#ctx0" brushRef="#br0" timeOffset="10006.48">2805 15328 0,'0'-17'47,"17"17"-47,71-89 15,71 72-15,18-36 16,17 18-16,176-36 31,247 0 0,-405 71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10-04T09:00:10.861"/>
    </inkml:context>
    <inkml:brush xml:id="br0">
      <inkml:brushProperty name="width" value="0.05292" units="cm"/>
      <inkml:brushProperty name="height" value="0.05292" units="cm"/>
      <inkml:brushProperty name="color" value="#00B050"/>
    </inkml:brush>
  </inkml:definitions>
  <inkml:trace contextRef="#ctx0" brushRef="#br0">24747 9331 0,'-17'0'187,"34"0"-171,54 0 0,-1 0-1,-17 0-15,194 18 47,-123-18-16,-36 0 1,35 0-1,124 0 0,-123 0-15,-18 0-1,-53 0 1,-18 0 0,0 0-1,0 0 1,1 0 0,-19 0-1,19 0 1,34 0-1,-35 0 1,18 0 0,-17 0-16,-19 0 15,1 0-15,17 0 16,1 0-16,52 0 16,-18 0-1,18 0 1,18 0-1,-35 0 1,-1-18 15,-34 18-31,-19 0 16,19 0-16,-1-35 0,0 35 16,-17 0-1,52-18 1,-52 18-1,17 0-15,18 0 16,-35 0 0,17 0-16,53-18 15,0 18 1,-17-17 0,35-1-1,0 18 1,-36-17-1,-52 17 17,35-18-17,-18 18 17,0-18-17,-17 18 79,0 0-78,-1 0 30,1-35 79</inkml:trace>
  <inkml:trace contextRef="#ctx0" brushRef="#br0" timeOffset="4147.5061">11218 8220 0,'-17'-18'78,"-1"53"-62,18 1-16,0-1 16,0 141 15,0-88 0,0 36 0,0-106-15,18-18 46,-1 0-30,1 0-32,35 0 15,-18 0 1,36 0 0,-54 0-1,1 0-15,17 0 16,1 0-1,-19 0 17,18-18-17,-17 0 1,-18-17 0,18 0-16,-18-18 15,17 18-15,-17-1 0,0 19 16,0-1-1,0 0 1,0-17 0,0 17-1,0 1 1,0-1 15,0-17-15,-53 17 15,36 18-15,-18-35-1,17 17 1</inkml:trace>
  <inkml:trace contextRef="#ctx0" brushRef="#br0" timeOffset="7200.0109">28099 8431 0,'0'18'31,"0"53"-15,0-36-16,0 18 15,0 17-15,0-34 16,0 17 0,0-36 15,0 18 0,17-17 0,19-18-15,52 0 0,0 0-1,-53 0 1,18 0-16,-35 0 15,17 0 1,-17 0 0,-1-18-1,-17 1 1,18-18 0,-18 17-16,0-17 15,0 17-15,0-17 0,0-1 16,0 19-1,0-1 1,0 0 0,0-17-1,0 18 1,0-19 0,-18 19 15,-17-36-16,0 17 1,0-16 0,35 34-1,-18 0 1,0 18 0,1-17-1,-19 17 1,19-18 15,-1 18 16,1 0-31</inkml:trace>
  <inkml:trace contextRef="#ctx0" brushRef="#br0" timeOffset="21133.1602">10583 11748 0,'18'0'125,"0"0"-110,-1 0-15,54 0 16,-36 0-16,0-18 16,1 18-1,52-35 16,-53 17-15,0 0 15,1 18 1,-19 0-32,1-17 15,0 17 16,-1 0 1,1-18-32</inkml:trace>
  <inkml:trace contextRef="#ctx0" brushRef="#br0" timeOffset="23229.5066">29739 11765 0,'35'0'62,"1"0"-46,-19 0-16,54 0 15,-53 0-15,70 0 16,-18 0-16,36 0 31,-18-35 0</inkml:trace>
  <inkml:trace contextRef="#ctx0" brushRef="#br0" timeOffset="25555.8895">15117 12188 0,'17'0'109,"54"0"-109,35 0 16,-36 0-16,71 0 15,36 0-15,158 71 16,159-71 31,-230 18-16,-158-18 0,-88 0-15,-1 0-16,1 0 16,53 0-1,-19 0 1,19 0 0,17-18-1,-17 18 1,-54 0-1,1-18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pPr/>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pPr/>
              <a:t>‹#›</a:t>
            </a:fld>
            <a:endParaRPr lang="en-IN"/>
          </a:p>
        </p:txBody>
      </p:sp>
    </p:spTree>
    <p:extLst>
      <p:ext uri="{BB962C8B-B14F-4D97-AF65-F5344CB8AC3E}">
        <p14:creationId xmlns:p14="http://schemas.microsoft.com/office/powerpoint/2010/main" xmlns=""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23907844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10/3/2024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xmlns="" val="6900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10/3/2024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xmlns="" val="28166986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689293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10/3/2024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1907660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400">
                <a:solidFill>
                  <a:schemeClr val="tx1"/>
                </a:solidFill>
              </a:defRPr>
            </a:lvl3pPr>
            <a:lvl4pPr>
              <a:lnSpc>
                <a:spcPct val="100000"/>
              </a:lnSpc>
              <a:spcBef>
                <a:spcPts val="600"/>
              </a:spcBef>
              <a:spcAft>
                <a:spcPts val="600"/>
              </a:spcAft>
              <a:defRPr sz="2400">
                <a:solidFill>
                  <a:schemeClr val="tx1"/>
                </a:solidFill>
              </a:defRPr>
            </a:lvl4pPr>
            <a:lvl5pPr>
              <a:lnSpc>
                <a:spcPct val="100000"/>
              </a:lnSpc>
              <a:spcBef>
                <a:spcPts val="600"/>
              </a:spcBef>
              <a:spcAft>
                <a:spcPts val="60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323884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98CBE09-2349-4EE1-A219-AB8DA39AFE09}" type="slidenum">
              <a:rPr kumimoji="0" lang="en-US" altLang="en-US" sz="1368"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xmlns="" val="280051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10/3/2024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xmlns="" val="30466976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10/3/2024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6" cstate="print">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8" r:id="rId3"/>
    <p:sldLayoutId id="2147483669" r:id="rId4"/>
  </p:sldLayoutIdLst>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10/3/2024</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cstate="print">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xmlns="" val="10810460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hyperlink" Target="https://www.w3schools.com/PHP/default.as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p:cNvSpPr txBox="1">
            <a:spLocks/>
          </p:cNvSpPr>
          <p:nvPr/>
        </p:nvSpPr>
        <p:spPr>
          <a:xfrm>
            <a:off x="1343472" y="2204864"/>
            <a:ext cx="9649072" cy="201622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chemeClr val="accent6"/>
                </a:solidFill>
                <a:effectLst/>
                <a:uLnTx/>
                <a:uFillTx/>
                <a:latin typeface="Arial"/>
                <a:ea typeface="+mn-ea"/>
                <a:cs typeface="+mn-cs"/>
              </a:rPr>
              <a:t>INT316 – </a:t>
            </a:r>
            <a:r>
              <a:rPr kumimoji="0" lang="en-IN" sz="4000" b="1" i="0" u="none" strike="noStrike" kern="1200" cap="none" spc="0" normalizeH="0" baseline="0" noProof="0" dirty="0" smtClean="0">
                <a:ln>
                  <a:noFill/>
                </a:ln>
                <a:solidFill>
                  <a:schemeClr val="accent6"/>
                </a:solidFill>
                <a:effectLst/>
                <a:uLnTx/>
                <a:uFillTx/>
                <a:latin typeface="Arial"/>
                <a:ea typeface="+mn-ea"/>
                <a:cs typeface="+mn-cs"/>
              </a:rPr>
              <a:t>Modern</a:t>
            </a:r>
            <a:r>
              <a:rPr kumimoji="0" lang="en-IN" sz="4000" b="1" i="0" u="none" strike="noStrike" kern="1200" cap="none" spc="0" normalizeH="0" noProof="0" dirty="0" smtClean="0">
                <a:ln>
                  <a:noFill/>
                </a:ln>
                <a:solidFill>
                  <a:schemeClr val="accent6"/>
                </a:solidFill>
                <a:effectLst/>
                <a:uLnTx/>
                <a:uFillTx/>
                <a:latin typeface="Arial"/>
                <a:ea typeface="+mn-ea"/>
                <a:cs typeface="+mn-cs"/>
              </a:rPr>
              <a:t> Web Applications</a:t>
            </a:r>
            <a:endParaRPr kumimoji="0" lang="en-IN" sz="4000" b="1" i="0" u="none" strike="noStrike" kern="1200" cap="none" spc="0" normalizeH="0" baseline="0" noProof="0" dirty="0">
              <a:ln>
                <a:noFill/>
              </a:ln>
              <a:solidFill>
                <a:schemeClr val="accent6"/>
              </a:solidFill>
              <a:effectLst/>
              <a:uLnTx/>
              <a:uFillTx/>
              <a:latin typeface="Arial"/>
              <a:ea typeface="+mn-ea"/>
              <a:cs typeface="+mn-cs"/>
            </a:endParaRP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III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xmlns=""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PHP Introduction</a:t>
            </a:r>
            <a:endParaRPr lang="en-IN" dirty="0"/>
          </a:p>
        </p:txBody>
      </p:sp>
      <p:sp>
        <p:nvSpPr>
          <p:cNvPr id="3" name="Text Placeholder 2"/>
          <p:cNvSpPr>
            <a:spLocks noGrp="1"/>
          </p:cNvSpPr>
          <p:nvPr>
            <p:ph type="body" sz="quarter" idx="13"/>
          </p:nvPr>
        </p:nvSpPr>
        <p:spPr/>
        <p:txBody>
          <a:bodyPr/>
          <a:lstStyle/>
          <a:p>
            <a:r>
              <a:rPr lang="en-US" sz="3200" dirty="0" smtClean="0"/>
              <a:t>What is PHP?</a:t>
            </a:r>
          </a:p>
          <a:p>
            <a:pPr lvl="1"/>
            <a:r>
              <a:rPr lang="en-US" dirty="0" smtClean="0"/>
              <a:t>PHP is an acronym for "PHP: Hypertext Preprocessor"</a:t>
            </a:r>
          </a:p>
          <a:p>
            <a:pPr lvl="1"/>
            <a:r>
              <a:rPr lang="en-US" dirty="0" smtClean="0"/>
              <a:t>PHP is a widely-used, open source scripting language</a:t>
            </a:r>
          </a:p>
          <a:p>
            <a:pPr lvl="1"/>
            <a:r>
              <a:rPr lang="en-US" dirty="0" smtClean="0"/>
              <a:t>PHP scripts are executed on the server</a:t>
            </a:r>
          </a:p>
          <a:p>
            <a:r>
              <a:rPr lang="en-US" sz="3200" dirty="0" smtClean="0"/>
              <a:t>What is a PHP File?</a:t>
            </a:r>
          </a:p>
          <a:p>
            <a:pPr lvl="1"/>
            <a:r>
              <a:rPr lang="en-US" dirty="0" smtClean="0"/>
              <a:t>PHP files can contain text, HTML, CSS, JavaScript, and PHP code</a:t>
            </a:r>
          </a:p>
          <a:p>
            <a:pPr lvl="1"/>
            <a:r>
              <a:rPr lang="en-US" dirty="0" smtClean="0"/>
              <a:t>PHP code is executed on the server, and the result is returned to the browser as plain HTML</a:t>
            </a:r>
          </a:p>
          <a:p>
            <a:pPr lvl="1"/>
            <a:r>
              <a:rPr lang="en-US" dirty="0" smtClean="0"/>
              <a:t>PHP files have extension ".</a:t>
            </a:r>
            <a:r>
              <a:rPr lang="en-US" dirty="0" err="1" smtClean="0"/>
              <a:t>php</a:t>
            </a:r>
            <a:r>
              <a:rPr lang="en-US" dirty="0" smtClean="0"/>
              <a:t>“</a:t>
            </a:r>
          </a:p>
        </p:txBody>
      </p:sp>
    </p:spTree>
    <p:extLst>
      <p:ext uri="{BB962C8B-B14F-4D97-AF65-F5344CB8AC3E}">
        <p14:creationId xmlns:p14="http://schemas.microsoft.com/office/powerpoint/2010/main" xmlns="" val="21019231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sz="quarter" idx="13"/>
          </p:nvPr>
        </p:nvSpPr>
        <p:spPr/>
        <p:txBody>
          <a:bodyPr/>
          <a:lstStyle/>
          <a:p>
            <a:r>
              <a:rPr lang="en-IN" dirty="0">
                <a:hlinkClick r:id="rId2"/>
              </a:rPr>
              <a:t>https://</a:t>
            </a:r>
            <a:r>
              <a:rPr lang="en-IN" dirty="0" smtClean="0">
                <a:hlinkClick r:id="rId2"/>
              </a:rPr>
              <a:t>www.w3schools.com/PHP/default.asp</a:t>
            </a:r>
            <a:endParaRPr lang="en-IN" dirty="0"/>
          </a:p>
          <a:p>
            <a:r>
              <a:rPr lang="en-IN" dirty="0"/>
              <a:t>Robin Nixon, Learning PHP, MySQL, JavaScript, CSS &amp; HTML5, </a:t>
            </a:r>
            <a:r>
              <a:rPr lang="en-IN" dirty="0" err="1"/>
              <a:t>Oreilly</a:t>
            </a:r>
            <a:r>
              <a:rPr lang="en-IN" dirty="0"/>
              <a:t>, Third Edition, 2014. </a:t>
            </a:r>
          </a:p>
        </p:txBody>
      </p:sp>
    </p:spTree>
    <p:extLst>
      <p:ext uri="{BB962C8B-B14F-4D97-AF65-F5344CB8AC3E}">
        <p14:creationId xmlns:p14="http://schemas.microsoft.com/office/powerpoint/2010/main" xmlns="" val="16997422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PHP Introduction</a:t>
            </a:r>
            <a:endParaRPr lang="en-US" dirty="0"/>
          </a:p>
        </p:txBody>
      </p:sp>
      <p:sp>
        <p:nvSpPr>
          <p:cNvPr id="3" name="Text Placeholder 2"/>
          <p:cNvSpPr>
            <a:spLocks noGrp="1"/>
          </p:cNvSpPr>
          <p:nvPr>
            <p:ph type="body" sz="quarter" idx="13"/>
          </p:nvPr>
        </p:nvSpPr>
        <p:spPr/>
        <p:txBody>
          <a:bodyPr/>
          <a:lstStyle/>
          <a:p>
            <a:r>
              <a:rPr lang="en-US" sz="3200" dirty="0" smtClean="0"/>
              <a:t>What Can PHP Do?</a:t>
            </a:r>
          </a:p>
          <a:p>
            <a:pPr lvl="1"/>
            <a:r>
              <a:rPr lang="en-US" dirty="0" smtClean="0"/>
              <a:t>PHP can generate dynamic page content</a:t>
            </a:r>
          </a:p>
          <a:p>
            <a:pPr lvl="1"/>
            <a:r>
              <a:rPr lang="en-US" dirty="0" smtClean="0"/>
              <a:t>PHP can create, open, read, write, delete, and close files on the server</a:t>
            </a:r>
          </a:p>
          <a:p>
            <a:pPr lvl="1"/>
            <a:r>
              <a:rPr lang="en-US" dirty="0" smtClean="0"/>
              <a:t>PHP can collect form data</a:t>
            </a:r>
          </a:p>
          <a:p>
            <a:pPr lvl="1"/>
            <a:r>
              <a:rPr lang="en-US" dirty="0" smtClean="0"/>
              <a:t>PHP can send and receive cookies</a:t>
            </a:r>
          </a:p>
          <a:p>
            <a:pPr lvl="1"/>
            <a:r>
              <a:rPr lang="en-US" dirty="0" smtClean="0"/>
              <a:t>PHP can add, delete, modify data in your database</a:t>
            </a:r>
          </a:p>
          <a:p>
            <a:pPr lvl="1"/>
            <a:r>
              <a:rPr lang="en-US" dirty="0" smtClean="0"/>
              <a:t>PHP can be used to control user-access</a:t>
            </a:r>
          </a:p>
          <a:p>
            <a:pPr lvl="1"/>
            <a:r>
              <a:rPr lang="en-US" dirty="0" smtClean="0"/>
              <a:t>PHP can encrypt data</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Structure of PHP</a:t>
            </a:r>
          </a:p>
        </p:txBody>
      </p:sp>
      <p:sp>
        <p:nvSpPr>
          <p:cNvPr id="3" name="Text Placeholder 2"/>
          <p:cNvSpPr>
            <a:spLocks noGrp="1"/>
          </p:cNvSpPr>
          <p:nvPr>
            <p:ph type="body" sz="quarter" idx="13"/>
          </p:nvPr>
        </p:nvSpPr>
        <p:spPr/>
        <p:txBody>
          <a:bodyPr/>
          <a:lstStyle/>
          <a:p>
            <a:r>
              <a:rPr lang="en-IN" dirty="0"/>
              <a:t>PHP tag</a:t>
            </a:r>
          </a:p>
          <a:p>
            <a:pPr marL="514350" lvl="1" indent="0">
              <a:buNone/>
            </a:pPr>
            <a:r>
              <a:rPr lang="en-IN" dirty="0"/>
              <a:t>	&lt;?</a:t>
            </a:r>
            <a:r>
              <a:rPr lang="en-IN" dirty="0" err="1"/>
              <a:t>php</a:t>
            </a:r>
            <a:r>
              <a:rPr lang="en-IN" dirty="0"/>
              <a:t>		Start tag</a:t>
            </a:r>
          </a:p>
          <a:p>
            <a:pPr marL="514350" lvl="1" indent="0">
              <a:buNone/>
            </a:pPr>
            <a:r>
              <a:rPr lang="en-IN" dirty="0"/>
              <a:t>	?&gt;		End tag</a:t>
            </a:r>
          </a:p>
          <a:p>
            <a:r>
              <a:rPr lang="en-US" dirty="0"/>
              <a:t>The entire sections of PHP should be placed inside these tags</a:t>
            </a:r>
          </a:p>
          <a:p>
            <a:r>
              <a:rPr lang="en-US" dirty="0"/>
              <a:t>Simple Example</a:t>
            </a:r>
          </a:p>
          <a:p>
            <a:pPr marL="1397000" lvl="3" indent="0">
              <a:buNone/>
            </a:pPr>
            <a:r>
              <a:rPr lang="en-IN" dirty="0"/>
              <a:t>&lt;?</a:t>
            </a:r>
            <a:r>
              <a:rPr lang="en-IN" dirty="0" err="1"/>
              <a:t>php</a:t>
            </a:r>
            <a:endParaRPr lang="en-IN" dirty="0"/>
          </a:p>
          <a:p>
            <a:pPr marL="1397000" lvl="3" indent="0">
              <a:buNone/>
            </a:pPr>
            <a:r>
              <a:rPr lang="en-IN" dirty="0"/>
              <a:t>echo "Hello world";</a:t>
            </a:r>
          </a:p>
          <a:p>
            <a:pPr marL="1397000" lvl="3" indent="0">
              <a:buNone/>
            </a:pPr>
            <a:r>
              <a:rPr lang="en-IN" dirty="0"/>
              <a:t>?&gt;</a:t>
            </a:r>
          </a:p>
          <a:p>
            <a:endParaRPr lang="en-IN" dirty="0"/>
          </a:p>
        </p:txBody>
      </p:sp>
    </p:spTree>
    <p:extLst>
      <p:ext uri="{BB962C8B-B14F-4D97-AF65-F5344CB8AC3E}">
        <p14:creationId xmlns:p14="http://schemas.microsoft.com/office/powerpoint/2010/main" xmlns="" val="10647842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Comments</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Using Comments</a:t>
            </a:r>
          </a:p>
          <a:p>
            <a:pPr lvl="1"/>
            <a:r>
              <a:rPr lang="en-US" dirty="0" smtClean="0"/>
              <a:t>Single </a:t>
            </a:r>
            <a:r>
              <a:rPr lang="en-US" dirty="0"/>
              <a:t>line </a:t>
            </a:r>
            <a:r>
              <a:rPr lang="en-US" dirty="0" smtClean="0"/>
              <a:t>comment - //</a:t>
            </a:r>
          </a:p>
          <a:p>
            <a:pPr lvl="1"/>
            <a:r>
              <a:rPr lang="en-IN" dirty="0"/>
              <a:t>multiple-line </a:t>
            </a:r>
            <a:r>
              <a:rPr lang="en-IN" dirty="0" smtClean="0"/>
              <a:t>comments - /*  */</a:t>
            </a:r>
          </a:p>
          <a:p>
            <a:pPr lvl="1"/>
            <a:r>
              <a:rPr lang="en-IN" dirty="0" smtClean="0"/>
              <a:t>Example:</a:t>
            </a:r>
          </a:p>
          <a:p>
            <a:pPr marL="1397000" lvl="3" indent="0">
              <a:spcBef>
                <a:spcPts val="0"/>
              </a:spcBef>
              <a:spcAft>
                <a:spcPts val="0"/>
              </a:spcAft>
              <a:buNone/>
            </a:pPr>
            <a:r>
              <a:rPr lang="en-IN" sz="2000" dirty="0" smtClean="0"/>
              <a:t>&lt;?</a:t>
            </a:r>
            <a:r>
              <a:rPr lang="en-IN" sz="2000" dirty="0" err="1" smtClean="0"/>
              <a:t>php</a:t>
            </a:r>
            <a:endParaRPr lang="en-IN" sz="2000" dirty="0" smtClean="0"/>
          </a:p>
          <a:p>
            <a:pPr marL="514350" lvl="1" indent="0">
              <a:spcBef>
                <a:spcPts val="0"/>
              </a:spcBef>
              <a:spcAft>
                <a:spcPts val="0"/>
              </a:spcAft>
              <a:buNone/>
            </a:pPr>
            <a:r>
              <a:rPr lang="en-IN" sz="2000" dirty="0" smtClean="0"/>
              <a:t>		// </a:t>
            </a:r>
            <a:r>
              <a:rPr lang="en-IN" sz="2000" dirty="0"/>
              <a:t>This is a </a:t>
            </a:r>
            <a:r>
              <a:rPr lang="en-IN" sz="2000" dirty="0" smtClean="0"/>
              <a:t>comment</a:t>
            </a:r>
          </a:p>
          <a:p>
            <a:pPr marL="514350" lvl="1" indent="0">
              <a:spcBef>
                <a:spcPts val="0"/>
              </a:spcBef>
              <a:spcAft>
                <a:spcPts val="0"/>
              </a:spcAft>
              <a:buNone/>
            </a:pPr>
            <a:r>
              <a:rPr lang="en-IN" sz="2000" dirty="0"/>
              <a:t>	</a:t>
            </a:r>
            <a:r>
              <a:rPr lang="en-IN" sz="2000" dirty="0" smtClean="0"/>
              <a:t>	// </a:t>
            </a:r>
            <a:r>
              <a:rPr lang="en-IN" sz="2000" dirty="0"/>
              <a:t>echo "X equals $x";</a:t>
            </a:r>
          </a:p>
          <a:p>
            <a:pPr marL="514350" lvl="1" indent="0">
              <a:spcBef>
                <a:spcPts val="0"/>
              </a:spcBef>
              <a:spcAft>
                <a:spcPts val="0"/>
              </a:spcAft>
              <a:buNone/>
            </a:pPr>
            <a:r>
              <a:rPr lang="en-US" sz="2000" dirty="0" smtClean="0"/>
              <a:t>		$</a:t>
            </a:r>
            <a:r>
              <a:rPr lang="en-US" sz="2000" dirty="0"/>
              <a:t>x += 10; // Increment $x by </a:t>
            </a:r>
            <a:r>
              <a:rPr lang="en-US" sz="2000" dirty="0" smtClean="0"/>
              <a:t>10</a:t>
            </a:r>
            <a:endParaRPr lang="en-IN" sz="2000" dirty="0"/>
          </a:p>
          <a:p>
            <a:pPr marL="1397000" lvl="3" indent="0">
              <a:spcBef>
                <a:spcPts val="0"/>
              </a:spcBef>
              <a:spcAft>
                <a:spcPts val="0"/>
              </a:spcAft>
              <a:buNone/>
            </a:pPr>
            <a:r>
              <a:rPr lang="en-IN" sz="2000" dirty="0" smtClean="0"/>
              <a:t>	/* </a:t>
            </a:r>
            <a:r>
              <a:rPr lang="en-IN" sz="2000" dirty="0"/>
              <a:t>This is a section</a:t>
            </a:r>
          </a:p>
          <a:p>
            <a:pPr marL="1397000" lvl="3" indent="0">
              <a:spcBef>
                <a:spcPts val="0"/>
              </a:spcBef>
              <a:spcAft>
                <a:spcPts val="0"/>
              </a:spcAft>
              <a:buNone/>
            </a:pPr>
            <a:r>
              <a:rPr lang="en-IN" sz="2000" dirty="0" smtClean="0"/>
              <a:t>		of </a:t>
            </a:r>
            <a:r>
              <a:rPr lang="en-IN" sz="2000" dirty="0"/>
              <a:t>multiline comments</a:t>
            </a:r>
          </a:p>
          <a:p>
            <a:pPr marL="1397000" lvl="3" indent="0">
              <a:spcBef>
                <a:spcPts val="0"/>
              </a:spcBef>
              <a:spcAft>
                <a:spcPts val="0"/>
              </a:spcAft>
              <a:buNone/>
            </a:pPr>
            <a:r>
              <a:rPr lang="en-IN" sz="2000" dirty="0" smtClean="0"/>
              <a:t>		which </a:t>
            </a:r>
            <a:r>
              <a:rPr lang="en-IN" sz="2000" dirty="0"/>
              <a:t>will not be</a:t>
            </a:r>
          </a:p>
          <a:p>
            <a:pPr marL="1397000" lvl="3" indent="0">
              <a:spcBef>
                <a:spcPts val="0"/>
              </a:spcBef>
              <a:spcAft>
                <a:spcPts val="0"/>
              </a:spcAft>
              <a:buNone/>
            </a:pPr>
            <a:r>
              <a:rPr lang="en-IN" sz="2000" dirty="0" smtClean="0"/>
              <a:t>		interpreted </a:t>
            </a:r>
            <a:r>
              <a:rPr lang="en-IN" sz="2000" dirty="0"/>
              <a:t>*/</a:t>
            </a:r>
          </a:p>
          <a:p>
            <a:pPr marL="1397000" lvl="3" indent="0">
              <a:spcBef>
                <a:spcPts val="0"/>
              </a:spcBef>
              <a:spcAft>
                <a:spcPts val="0"/>
              </a:spcAft>
              <a:buNone/>
            </a:pPr>
            <a:r>
              <a:rPr lang="en-IN" sz="2000" dirty="0"/>
              <a:t>?&gt;</a:t>
            </a:r>
          </a:p>
          <a:p>
            <a:pPr lvl="1">
              <a:spcBef>
                <a:spcPts val="0"/>
              </a:spcBef>
              <a:spcAft>
                <a:spcPts val="0"/>
              </a:spcAft>
            </a:pPr>
            <a:endParaRPr lang="en-IN" sz="2000" dirty="0"/>
          </a:p>
        </p:txBody>
      </p:sp>
    </p:spTree>
    <p:extLst>
      <p:ext uri="{BB962C8B-B14F-4D97-AF65-F5344CB8AC3E}">
        <p14:creationId xmlns:p14="http://schemas.microsoft.com/office/powerpoint/2010/main" xmlns="" val="1319197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1</a:t>
            </a:r>
            <a:endParaRPr lang="en-US" dirty="0"/>
          </a:p>
        </p:txBody>
      </p:sp>
      <p:sp>
        <p:nvSpPr>
          <p:cNvPr id="3" name="Text Placeholder 2"/>
          <p:cNvSpPr>
            <a:spLocks noGrp="1"/>
          </p:cNvSpPr>
          <p:nvPr>
            <p:ph type="body" sz="quarter" idx="13"/>
          </p:nvPr>
        </p:nvSpPr>
        <p:spPr/>
        <p:txBody>
          <a:bodyPr/>
          <a:lstStyle/>
          <a:p>
            <a:pPr>
              <a:buNone/>
            </a:pPr>
            <a:r>
              <a:rPr lang="en-US" b="1" dirty="0" smtClean="0"/>
              <a:t>&lt;?</a:t>
            </a:r>
            <a:r>
              <a:rPr lang="en-US" b="1" dirty="0" err="1" smtClean="0"/>
              <a:t>php</a:t>
            </a:r>
            <a:endParaRPr lang="en-US" b="1" dirty="0" smtClean="0"/>
          </a:p>
          <a:p>
            <a:pPr>
              <a:buNone/>
            </a:pPr>
            <a:r>
              <a:rPr lang="en-US" b="1" dirty="0" smtClean="0"/>
              <a:t>echo </a:t>
            </a:r>
            <a:r>
              <a:rPr lang="en-US" dirty="0" smtClean="0"/>
              <a:t>"&lt;h1 style=</a:t>
            </a:r>
            <a:r>
              <a:rPr lang="en-US" dirty="0" err="1" smtClean="0"/>
              <a:t>color:blue</a:t>
            </a:r>
            <a:r>
              <a:rPr lang="en-US" dirty="0" smtClean="0"/>
              <a:t>;&gt; welcome to our first PHP program &lt;/h1&gt;"</a:t>
            </a:r>
            <a:r>
              <a:rPr lang="en-US" b="1" dirty="0" smtClean="0"/>
              <a:t>;</a:t>
            </a:r>
          </a:p>
          <a:p>
            <a:pPr>
              <a:buNone/>
            </a:pPr>
            <a:r>
              <a:rPr lang="en-US" b="1" dirty="0" smtClean="0"/>
              <a:t>echo </a:t>
            </a:r>
            <a:r>
              <a:rPr lang="en-US" dirty="0" smtClean="0"/>
              <a:t>"welcome to </a:t>
            </a:r>
            <a:r>
              <a:rPr lang="en-US" dirty="0" err="1" smtClean="0"/>
              <a:t>sastra</a:t>
            </a:r>
            <a:r>
              <a:rPr lang="en-US" dirty="0" smtClean="0"/>
              <a:t>"</a:t>
            </a:r>
            <a:r>
              <a:rPr lang="en-US" b="1" dirty="0" smtClean="0"/>
              <a:t>;</a:t>
            </a:r>
          </a:p>
          <a:p>
            <a:pPr>
              <a:buNone/>
            </a:pPr>
            <a:r>
              <a:rPr lang="en-US" b="1" dirty="0" smtClean="0"/>
              <a:t>?&gt;</a:t>
            </a:r>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Syntax and structure</a:t>
            </a:r>
            <a:br>
              <a:rPr lang="en-IN" dirty="0" smtClean="0"/>
            </a:br>
            <a:endParaRPr lang="en-IN" dirty="0"/>
          </a:p>
        </p:txBody>
      </p:sp>
      <p:sp>
        <p:nvSpPr>
          <p:cNvPr id="3" name="Text Placeholder 2"/>
          <p:cNvSpPr>
            <a:spLocks noGrp="1"/>
          </p:cNvSpPr>
          <p:nvPr>
            <p:ph type="body" sz="quarter" idx="13"/>
          </p:nvPr>
        </p:nvSpPr>
        <p:spPr/>
        <p:txBody>
          <a:bodyPr/>
          <a:lstStyle/>
          <a:p>
            <a:r>
              <a:rPr lang="en-IN" b="1" dirty="0" smtClean="0"/>
              <a:t>Syntax and structure</a:t>
            </a:r>
          </a:p>
          <a:p>
            <a:pPr lvl="1"/>
            <a:r>
              <a:rPr lang="en-IN" dirty="0"/>
              <a:t>PHP commands </a:t>
            </a:r>
            <a:r>
              <a:rPr lang="en-IN" dirty="0" smtClean="0"/>
              <a:t>and statements ends with a semicolon</a:t>
            </a:r>
          </a:p>
          <a:p>
            <a:pPr marL="514350" lvl="1" indent="0">
              <a:buNone/>
            </a:pPr>
            <a:r>
              <a:rPr lang="en-IN" dirty="0" smtClean="0"/>
              <a:t>			$</a:t>
            </a:r>
            <a:r>
              <a:rPr lang="en-IN" dirty="0"/>
              <a:t>x </a:t>
            </a:r>
            <a:r>
              <a:rPr lang="en-IN" dirty="0" smtClean="0"/>
              <a:t>+= </a:t>
            </a:r>
            <a:r>
              <a:rPr lang="en-IN" dirty="0"/>
              <a:t>10</a:t>
            </a:r>
            <a:r>
              <a:rPr lang="en-IN" dirty="0" smtClean="0"/>
              <a:t>;</a:t>
            </a:r>
          </a:p>
          <a:p>
            <a:pPr lvl="1"/>
            <a:r>
              <a:rPr lang="en-US" dirty="0" smtClean="0"/>
              <a:t>All the variables must be preceded by $ symbol</a:t>
            </a:r>
          </a:p>
          <a:p>
            <a:pPr marL="2311400" lvl="5" indent="0">
              <a:spcBef>
                <a:spcPts val="0"/>
              </a:spcBef>
              <a:buNone/>
            </a:pPr>
            <a:r>
              <a:rPr lang="en-IN" sz="2400" dirty="0"/>
              <a:t>&lt;?</a:t>
            </a:r>
            <a:r>
              <a:rPr lang="en-IN" sz="2400" dirty="0" err="1"/>
              <a:t>php</a:t>
            </a:r>
            <a:endParaRPr lang="en-IN" sz="2400" dirty="0"/>
          </a:p>
          <a:p>
            <a:pPr marL="2311400" lvl="5" indent="0">
              <a:spcBef>
                <a:spcPts val="0"/>
              </a:spcBef>
              <a:buNone/>
            </a:pPr>
            <a:r>
              <a:rPr lang="en-IN" sz="2400" dirty="0" smtClean="0"/>
              <a:t>	$</a:t>
            </a:r>
            <a:r>
              <a:rPr lang="en-IN" sz="2400" dirty="0" err="1"/>
              <a:t>mycounter</a:t>
            </a:r>
            <a:r>
              <a:rPr lang="en-IN" sz="2400" dirty="0"/>
              <a:t> = 1;</a:t>
            </a:r>
          </a:p>
          <a:p>
            <a:pPr marL="2311400" lvl="5" indent="0">
              <a:spcBef>
                <a:spcPts val="0"/>
              </a:spcBef>
              <a:buNone/>
            </a:pPr>
            <a:r>
              <a:rPr lang="en-IN" sz="2400" dirty="0" smtClean="0"/>
              <a:t>	$</a:t>
            </a:r>
            <a:r>
              <a:rPr lang="en-IN" sz="2400" dirty="0" err="1"/>
              <a:t>mystring</a:t>
            </a:r>
            <a:r>
              <a:rPr lang="en-IN" sz="2400" dirty="0"/>
              <a:t> = "Hello";</a:t>
            </a:r>
          </a:p>
          <a:p>
            <a:pPr marL="2311400" lvl="5" indent="0">
              <a:spcBef>
                <a:spcPts val="0"/>
              </a:spcBef>
              <a:buNone/>
            </a:pPr>
            <a:r>
              <a:rPr lang="en-US" sz="2400" dirty="0" smtClean="0"/>
              <a:t>	$</a:t>
            </a:r>
            <a:r>
              <a:rPr lang="en-US" sz="2400" dirty="0" err="1"/>
              <a:t>myarray</a:t>
            </a:r>
            <a:r>
              <a:rPr lang="en-US" sz="2400" dirty="0"/>
              <a:t> = array("One", "Two", "Three");</a:t>
            </a:r>
          </a:p>
          <a:p>
            <a:pPr marL="2311400" lvl="5" indent="0">
              <a:spcBef>
                <a:spcPts val="0"/>
              </a:spcBef>
              <a:buNone/>
            </a:pPr>
            <a:r>
              <a:rPr lang="en-IN" sz="2400" dirty="0" smtClean="0"/>
              <a:t>?&gt;</a:t>
            </a:r>
          </a:p>
          <a:p>
            <a:pPr lvl="1"/>
            <a:r>
              <a:rPr lang="en-US" dirty="0"/>
              <a:t>PHP leaves you completely free to use (or not use) all the indenting and </a:t>
            </a:r>
            <a:r>
              <a:rPr lang="en-US" dirty="0" smtClean="0"/>
              <a:t>spacing </a:t>
            </a:r>
            <a:r>
              <a:rPr lang="en-IN" dirty="0" smtClean="0"/>
              <a:t>you </a:t>
            </a:r>
            <a:r>
              <a:rPr lang="en-IN" dirty="0"/>
              <a:t>like</a:t>
            </a:r>
            <a:endParaRPr lang="en-IN" sz="6000" dirty="0"/>
          </a:p>
        </p:txBody>
      </p:sp>
    </p:spTree>
    <p:extLst>
      <p:ext uri="{BB962C8B-B14F-4D97-AF65-F5344CB8AC3E}">
        <p14:creationId xmlns:p14="http://schemas.microsoft.com/office/powerpoint/2010/main" xmlns="" val="26799646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Text Placeholder 2"/>
          <p:cNvSpPr>
            <a:spLocks noGrp="1"/>
          </p:cNvSpPr>
          <p:nvPr>
            <p:ph type="body" sz="quarter" idx="13"/>
          </p:nvPr>
        </p:nvSpPr>
        <p:spPr/>
        <p:txBody>
          <a:bodyPr/>
          <a:lstStyle/>
          <a:p>
            <a:pPr lvl="1"/>
            <a:r>
              <a:rPr lang="en-IN" b="1" dirty="0" smtClean="0"/>
              <a:t>Variables</a:t>
            </a:r>
          </a:p>
          <a:p>
            <a:pPr lvl="1"/>
            <a:r>
              <a:rPr lang="en-IN" dirty="0" smtClean="0"/>
              <a:t>Variable declarations should be preceded with $ symbol.  No need to specify any data types.  </a:t>
            </a:r>
          </a:p>
          <a:p>
            <a:pPr lvl="1"/>
            <a:r>
              <a:rPr lang="en-IN" dirty="0" smtClean="0"/>
              <a:t>Strings </a:t>
            </a:r>
            <a:r>
              <a:rPr lang="en-IN" dirty="0"/>
              <a:t>can be surrounded by single quotes or double quotes.</a:t>
            </a:r>
          </a:p>
          <a:p>
            <a:pPr marL="514350" lvl="1" indent="0">
              <a:buNone/>
            </a:pPr>
            <a:r>
              <a:rPr lang="en-IN" dirty="0" smtClean="0"/>
              <a:t>		$</a:t>
            </a:r>
            <a:r>
              <a:rPr lang="en-IN" dirty="0"/>
              <a:t>username = "Fred Smith</a:t>
            </a:r>
            <a:r>
              <a:rPr lang="en-IN" dirty="0" smtClean="0"/>
              <a:t>";	// string variable</a:t>
            </a:r>
          </a:p>
          <a:p>
            <a:pPr marL="514350" lvl="1" indent="0">
              <a:buNone/>
            </a:pPr>
            <a:r>
              <a:rPr lang="en-IN" dirty="0" smtClean="0"/>
              <a:t>		$</a:t>
            </a:r>
            <a:r>
              <a:rPr lang="en-IN" dirty="0"/>
              <a:t>count = 17</a:t>
            </a:r>
            <a:r>
              <a:rPr lang="en-IN" dirty="0" smtClean="0"/>
              <a:t>;				// numeric variable</a:t>
            </a:r>
          </a:p>
          <a:p>
            <a:pPr marL="514350" lvl="1" indent="0">
              <a:buNone/>
            </a:pPr>
            <a:r>
              <a:rPr lang="en-IN" dirty="0" smtClean="0"/>
              <a:t>		$</a:t>
            </a:r>
            <a:r>
              <a:rPr lang="en-IN" dirty="0"/>
              <a:t>count = 17.5</a:t>
            </a:r>
            <a:r>
              <a:rPr lang="en-IN" dirty="0" smtClean="0"/>
              <a:t>;			// floating point numeric</a:t>
            </a:r>
          </a:p>
          <a:p>
            <a:pPr lvl="1"/>
            <a:r>
              <a:rPr lang="en-IN" dirty="0" smtClean="0"/>
              <a:t>Arrays can be created using array() function</a:t>
            </a:r>
          </a:p>
          <a:p>
            <a:pPr marL="996950" lvl="2" indent="0">
              <a:buNone/>
            </a:pPr>
            <a:r>
              <a:rPr lang="en-IN" dirty="0"/>
              <a:t>	</a:t>
            </a:r>
            <a:r>
              <a:rPr lang="en-US" dirty="0"/>
              <a:t> $team = array</a:t>
            </a:r>
            <a:r>
              <a:rPr lang="en-US" dirty="0" smtClean="0"/>
              <a:t>(‘CSK', ‘RCB', ‘SRH', ‘MI', ‘DD‘, ‘KKR’, ‘RR’, ‘PK’);</a:t>
            </a:r>
            <a:endParaRPr lang="en-IN" dirty="0"/>
          </a:p>
        </p:txBody>
      </p:sp>
    </p:spTree>
    <p:extLst>
      <p:ext uri="{BB962C8B-B14F-4D97-AF65-F5344CB8AC3E}">
        <p14:creationId xmlns:p14="http://schemas.microsoft.com/office/powerpoint/2010/main" xmlns="" val="327441370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Variable-naming rules</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Variable-naming rules</a:t>
            </a:r>
          </a:p>
          <a:p>
            <a:pPr lvl="1"/>
            <a:r>
              <a:rPr lang="en-US" dirty="0"/>
              <a:t>When creating PHP variables, </a:t>
            </a:r>
            <a:r>
              <a:rPr lang="en-US" dirty="0" smtClean="0"/>
              <a:t>the below mentioned four rules must be followed:</a:t>
            </a:r>
            <a:endParaRPr lang="en-US" dirty="0"/>
          </a:p>
          <a:p>
            <a:pPr lvl="2"/>
            <a:r>
              <a:rPr lang="en-US" sz="2200" dirty="0" smtClean="0"/>
              <a:t>Variable </a:t>
            </a:r>
            <a:r>
              <a:rPr lang="en-US" sz="2200" dirty="0"/>
              <a:t>names, after the dollar sign, must start with a letter of the alphabet </a:t>
            </a:r>
            <a:r>
              <a:rPr lang="en-US" sz="2200" dirty="0" smtClean="0"/>
              <a:t>or </a:t>
            </a:r>
            <a:r>
              <a:rPr lang="en-IN" sz="2200" dirty="0" smtClean="0"/>
              <a:t>the </a:t>
            </a:r>
            <a:r>
              <a:rPr lang="en-IN" sz="2200" i="1" dirty="0"/>
              <a:t>_ </a:t>
            </a:r>
            <a:r>
              <a:rPr lang="en-IN" sz="2200" dirty="0"/>
              <a:t>(underscore) character.</a:t>
            </a:r>
          </a:p>
          <a:p>
            <a:pPr lvl="2"/>
            <a:r>
              <a:rPr lang="en-US" sz="2200" dirty="0" smtClean="0"/>
              <a:t>Variable </a:t>
            </a:r>
            <a:r>
              <a:rPr lang="en-US" sz="2200" dirty="0"/>
              <a:t>names can contain only the characters a-z, A-Z, 0-9, and _ (underscore).</a:t>
            </a:r>
          </a:p>
          <a:p>
            <a:pPr lvl="2"/>
            <a:r>
              <a:rPr lang="en-US" sz="2200" dirty="0" smtClean="0"/>
              <a:t>Variable </a:t>
            </a:r>
            <a:r>
              <a:rPr lang="en-US" sz="2200" dirty="0"/>
              <a:t>names may not contain spaces. If a variable name must comprise </a:t>
            </a:r>
            <a:r>
              <a:rPr lang="en-US" sz="2200" dirty="0" smtClean="0"/>
              <a:t>more than </a:t>
            </a:r>
            <a:r>
              <a:rPr lang="en-US" sz="2200" dirty="0"/>
              <a:t>one word, a good idea is to separate the words with the _ </a:t>
            </a:r>
            <a:r>
              <a:rPr lang="en-US" sz="2200" b="1" dirty="0"/>
              <a:t>(</a:t>
            </a:r>
            <a:r>
              <a:rPr lang="en-US" sz="2200" dirty="0"/>
              <a:t>underscore</a:t>
            </a:r>
            <a:r>
              <a:rPr lang="en-US" sz="2200" b="1" dirty="0"/>
              <a:t>) </a:t>
            </a:r>
            <a:r>
              <a:rPr lang="en-US" sz="2200" dirty="0"/>
              <a:t>character</a:t>
            </a:r>
          </a:p>
          <a:p>
            <a:pPr marL="25400" indent="0">
              <a:buNone/>
            </a:pPr>
            <a:r>
              <a:rPr lang="en-IN" sz="2200" dirty="0" smtClean="0"/>
              <a:t>				(</a:t>
            </a:r>
            <a:r>
              <a:rPr lang="en-IN" sz="2200" dirty="0"/>
              <a:t>e.g., $</a:t>
            </a:r>
            <a:r>
              <a:rPr lang="en-IN" sz="2200" dirty="0" err="1"/>
              <a:t>user_name</a:t>
            </a:r>
            <a:r>
              <a:rPr lang="en-IN" sz="2200" dirty="0"/>
              <a:t>).</a:t>
            </a:r>
          </a:p>
          <a:p>
            <a:pPr lvl="2"/>
            <a:r>
              <a:rPr lang="en-US" sz="2200" dirty="0" smtClean="0"/>
              <a:t>Variable </a:t>
            </a:r>
            <a:r>
              <a:rPr lang="en-US" sz="2200" dirty="0"/>
              <a:t>names are case-sensitive. The variable $</a:t>
            </a:r>
            <a:r>
              <a:rPr lang="en-US" sz="2200" dirty="0" err="1"/>
              <a:t>High_Score</a:t>
            </a:r>
            <a:r>
              <a:rPr lang="en-US" sz="2200" dirty="0"/>
              <a:t> is not the same </a:t>
            </a:r>
            <a:r>
              <a:rPr lang="en-US" sz="2200" dirty="0" smtClean="0"/>
              <a:t>as </a:t>
            </a:r>
            <a:r>
              <a:rPr lang="en-IN" sz="2200" dirty="0" smtClean="0"/>
              <a:t>the </a:t>
            </a:r>
            <a:r>
              <a:rPr lang="en-IN" sz="2200" dirty="0"/>
              <a:t>variable $</a:t>
            </a:r>
            <a:r>
              <a:rPr lang="en-IN" sz="2200" dirty="0" err="1"/>
              <a:t>high_score</a:t>
            </a:r>
            <a:r>
              <a:rPr lang="en-IN" sz="2200" dirty="0"/>
              <a:t>.</a:t>
            </a:r>
          </a:p>
        </p:txBody>
      </p:sp>
    </p:spTree>
    <p:extLst>
      <p:ext uri="{BB962C8B-B14F-4D97-AF65-F5344CB8AC3E}">
        <p14:creationId xmlns:p14="http://schemas.microsoft.com/office/powerpoint/2010/main" xmlns="" val="29853323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2</a:t>
            </a:r>
            <a:endParaRPr lang="en-US" dirty="0"/>
          </a:p>
        </p:txBody>
      </p:sp>
      <p:sp>
        <p:nvSpPr>
          <p:cNvPr id="3" name="Text Placeholder 2"/>
          <p:cNvSpPr>
            <a:spLocks noGrp="1"/>
          </p:cNvSpPr>
          <p:nvPr>
            <p:ph type="body" sz="quarter" idx="13"/>
          </p:nvPr>
        </p:nvSpPr>
        <p:spPr/>
        <p:txBody>
          <a:bodyPr/>
          <a:lstStyle/>
          <a:p>
            <a:pPr>
              <a:buNone/>
            </a:pPr>
            <a:r>
              <a:rPr lang="en-US" sz="1800" dirty="0" smtClean="0"/>
              <a:t>&lt;!DOCTYPE html&gt;</a:t>
            </a:r>
          </a:p>
          <a:p>
            <a:pPr>
              <a:buNone/>
            </a:pPr>
            <a:r>
              <a:rPr lang="en-US" sz="1800" dirty="0" smtClean="0"/>
              <a:t>&lt;html </a:t>
            </a:r>
            <a:r>
              <a:rPr lang="en-US" sz="1800" dirty="0" err="1" smtClean="0"/>
              <a:t>lang</a:t>
            </a:r>
            <a:r>
              <a:rPr lang="en-US" sz="1800" dirty="0" smtClean="0"/>
              <a:t>="en"&gt;</a:t>
            </a:r>
          </a:p>
          <a:p>
            <a:pPr>
              <a:spcBef>
                <a:spcPts val="0"/>
              </a:spcBef>
              <a:spcAft>
                <a:spcPts val="0"/>
              </a:spcAft>
              <a:buNone/>
            </a:pPr>
            <a:r>
              <a:rPr lang="en-US" sz="1800" dirty="0" smtClean="0"/>
              <a:t>   </a:t>
            </a:r>
            <a:r>
              <a:rPr lang="en-US" sz="1800" b="1" dirty="0" smtClean="0">
                <a:solidFill>
                  <a:srgbClr val="FF0066"/>
                </a:solidFill>
              </a:rPr>
              <a:t> &lt;?</a:t>
            </a:r>
            <a:r>
              <a:rPr lang="en-US" sz="1800" b="1" dirty="0" err="1" smtClean="0">
                <a:solidFill>
                  <a:srgbClr val="FF0066"/>
                </a:solidFill>
              </a:rPr>
              <a:t>php</a:t>
            </a:r>
            <a:endParaRPr lang="en-US" sz="1800" b="1" dirty="0" smtClean="0">
              <a:solidFill>
                <a:srgbClr val="FF0066"/>
              </a:solidFill>
            </a:endParaRPr>
          </a:p>
          <a:p>
            <a:pPr>
              <a:spcBef>
                <a:spcPts val="0"/>
              </a:spcBef>
              <a:spcAft>
                <a:spcPts val="0"/>
              </a:spcAft>
              <a:buNone/>
            </a:pPr>
            <a:r>
              <a:rPr lang="en-US" sz="1800" b="1" dirty="0" smtClean="0">
                <a:solidFill>
                  <a:srgbClr val="FF0066"/>
                </a:solidFill>
              </a:rPr>
              <a:t>    $variable="</a:t>
            </a:r>
            <a:r>
              <a:rPr lang="en-US" sz="1800" b="1" dirty="0" err="1" smtClean="0">
                <a:solidFill>
                  <a:srgbClr val="FF0066"/>
                </a:solidFill>
              </a:rPr>
              <a:t>Dr.L.Prabaharan</a:t>
            </a:r>
            <a:r>
              <a:rPr lang="en-US" sz="1800" b="1" dirty="0" smtClean="0">
                <a:solidFill>
                  <a:srgbClr val="FF0066"/>
                </a:solidFill>
              </a:rPr>
              <a:t>";  // variable declaration and initialization</a:t>
            </a:r>
          </a:p>
          <a:p>
            <a:pPr>
              <a:spcBef>
                <a:spcPts val="0"/>
              </a:spcBef>
              <a:spcAft>
                <a:spcPts val="0"/>
              </a:spcAft>
              <a:buNone/>
            </a:pPr>
            <a:r>
              <a:rPr lang="en-US" sz="1800" b="1" dirty="0" smtClean="0">
                <a:solidFill>
                  <a:srgbClr val="FF0066"/>
                </a:solidFill>
              </a:rPr>
              <a:t>    ?&gt;</a:t>
            </a:r>
          </a:p>
          <a:p>
            <a:pPr>
              <a:spcBef>
                <a:spcPts val="0"/>
              </a:spcBef>
              <a:spcAft>
                <a:spcPts val="0"/>
              </a:spcAft>
              <a:buNone/>
            </a:pPr>
            <a:r>
              <a:rPr lang="en-US" sz="1800" dirty="0" smtClean="0"/>
              <a:t>&lt;head&gt;</a:t>
            </a:r>
          </a:p>
          <a:p>
            <a:pPr>
              <a:spcBef>
                <a:spcPts val="0"/>
              </a:spcBef>
              <a:spcAft>
                <a:spcPts val="0"/>
              </a:spcAft>
              <a:buNone/>
            </a:pPr>
            <a:r>
              <a:rPr lang="en-US" sz="1800" dirty="0" smtClean="0"/>
              <a:t>    &lt;meta </a:t>
            </a:r>
            <a:r>
              <a:rPr lang="en-US" sz="1800" dirty="0" err="1" smtClean="0"/>
              <a:t>charset</a:t>
            </a:r>
            <a:r>
              <a:rPr lang="en-US" sz="1800" dirty="0" smtClean="0"/>
              <a:t>="UTF-8"&gt;</a:t>
            </a:r>
          </a:p>
          <a:p>
            <a:pPr>
              <a:spcBef>
                <a:spcPts val="0"/>
              </a:spcBef>
              <a:spcAft>
                <a:spcPts val="0"/>
              </a:spcAft>
              <a:buNone/>
            </a:pPr>
            <a:r>
              <a:rPr lang="en-US" sz="1800" dirty="0" smtClean="0"/>
              <a:t>    &lt;meta name="viewport" content="width=device-width, initial-scale=1.0"&gt;</a:t>
            </a:r>
          </a:p>
          <a:p>
            <a:pPr>
              <a:spcBef>
                <a:spcPts val="0"/>
              </a:spcBef>
              <a:spcAft>
                <a:spcPts val="0"/>
              </a:spcAft>
              <a:buNone/>
            </a:pPr>
            <a:r>
              <a:rPr lang="en-US" sz="1800" dirty="0" smtClean="0"/>
              <a:t>    &lt;title&gt;Document&lt;/title&gt;</a:t>
            </a:r>
          </a:p>
          <a:p>
            <a:pPr>
              <a:spcBef>
                <a:spcPts val="0"/>
              </a:spcBef>
              <a:spcAft>
                <a:spcPts val="0"/>
              </a:spcAft>
              <a:buNone/>
            </a:pPr>
            <a:r>
              <a:rPr lang="en-US" sz="1800" dirty="0" smtClean="0"/>
              <a:t>&lt;/head&gt;</a:t>
            </a:r>
          </a:p>
          <a:p>
            <a:pPr>
              <a:spcBef>
                <a:spcPts val="0"/>
              </a:spcBef>
              <a:spcAft>
                <a:spcPts val="0"/>
              </a:spcAft>
              <a:buNone/>
            </a:pPr>
            <a:r>
              <a:rPr lang="en-US" sz="1800" dirty="0" smtClean="0"/>
              <a:t>&lt;body&gt;</a:t>
            </a:r>
          </a:p>
          <a:p>
            <a:pPr>
              <a:spcBef>
                <a:spcPts val="0"/>
              </a:spcBef>
              <a:spcAft>
                <a:spcPts val="0"/>
              </a:spcAft>
              <a:buNone/>
            </a:pPr>
            <a:r>
              <a:rPr lang="en-US" sz="1800" dirty="0" smtClean="0"/>
              <a:t>    &lt;h1&gt;</a:t>
            </a:r>
          </a:p>
          <a:p>
            <a:pPr>
              <a:spcBef>
                <a:spcPts val="0"/>
              </a:spcBef>
              <a:spcAft>
                <a:spcPts val="0"/>
              </a:spcAft>
              <a:buNone/>
            </a:pPr>
            <a:r>
              <a:rPr lang="en-US" sz="1800" dirty="0" smtClean="0"/>
              <a:t>       </a:t>
            </a:r>
            <a:r>
              <a:rPr lang="en-US" sz="1800" b="1" dirty="0" smtClean="0">
                <a:solidFill>
                  <a:srgbClr val="FF0066"/>
                </a:solidFill>
              </a:rPr>
              <a:t> &lt;?</a:t>
            </a:r>
            <a:r>
              <a:rPr lang="en-US" sz="1800" b="1" dirty="0" err="1" smtClean="0">
                <a:solidFill>
                  <a:srgbClr val="FF0066"/>
                </a:solidFill>
              </a:rPr>
              <a:t>php</a:t>
            </a:r>
            <a:endParaRPr lang="en-US" sz="1800" b="1" dirty="0" smtClean="0">
              <a:solidFill>
                <a:srgbClr val="FF0066"/>
              </a:solidFill>
            </a:endParaRPr>
          </a:p>
          <a:p>
            <a:pPr>
              <a:spcBef>
                <a:spcPts val="0"/>
              </a:spcBef>
              <a:spcAft>
                <a:spcPts val="0"/>
              </a:spcAft>
              <a:buNone/>
            </a:pPr>
            <a:r>
              <a:rPr lang="en-US" sz="1800" b="1" dirty="0" smtClean="0">
                <a:solidFill>
                  <a:srgbClr val="FF0066"/>
                </a:solidFill>
              </a:rPr>
              <a:t>        print("Your faculty is: $variable");  //output statement</a:t>
            </a:r>
          </a:p>
          <a:p>
            <a:pPr>
              <a:spcBef>
                <a:spcPts val="0"/>
              </a:spcBef>
              <a:spcAft>
                <a:spcPts val="0"/>
              </a:spcAft>
              <a:buNone/>
            </a:pPr>
            <a:r>
              <a:rPr lang="en-US" sz="1800" b="1" dirty="0" smtClean="0">
                <a:solidFill>
                  <a:srgbClr val="FF0066"/>
                </a:solidFill>
              </a:rPr>
              <a:t>        ?&gt;</a:t>
            </a:r>
          </a:p>
          <a:p>
            <a:pPr>
              <a:spcBef>
                <a:spcPts val="0"/>
              </a:spcBef>
              <a:spcAft>
                <a:spcPts val="0"/>
              </a:spcAft>
              <a:buNone/>
            </a:pPr>
            <a:r>
              <a:rPr lang="en-US" sz="1800" dirty="0" smtClean="0"/>
              <a:t>    &lt;/h1&gt;</a:t>
            </a:r>
          </a:p>
          <a:p>
            <a:pPr>
              <a:spcBef>
                <a:spcPts val="0"/>
              </a:spcBef>
              <a:spcAft>
                <a:spcPts val="0"/>
              </a:spcAft>
              <a:buNone/>
            </a:pPr>
            <a:r>
              <a:rPr lang="en-US" sz="1800" dirty="0" smtClean="0"/>
              <a:t>&lt;/body&gt;</a:t>
            </a:r>
          </a:p>
          <a:p>
            <a:pPr>
              <a:spcBef>
                <a:spcPts val="0"/>
              </a:spcBef>
              <a:spcAft>
                <a:spcPts val="0"/>
              </a:spcAft>
              <a:buNone/>
            </a:pPr>
            <a:r>
              <a:rPr lang="en-US" sz="1800" dirty="0" smtClean="0"/>
              <a:t>&lt;/html&gt;</a:t>
            </a:r>
          </a:p>
          <a:p>
            <a:pPr>
              <a:buNone/>
            </a:pPr>
            <a:endParaRPr lang="en-US" sz="18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PHP types</a:t>
            </a:r>
            <a:endParaRPr lang="en-US" dirty="0"/>
          </a:p>
        </p:txBody>
      </p:sp>
      <p:pic>
        <p:nvPicPr>
          <p:cNvPr id="62466" name="Picture 2"/>
          <p:cNvPicPr>
            <a:picLocks noChangeAspect="1" noChangeArrowheads="1"/>
          </p:cNvPicPr>
          <p:nvPr/>
        </p:nvPicPr>
        <p:blipFill>
          <a:blip r:embed="rId2" cstate="print"/>
          <a:srcRect/>
          <a:stretch>
            <a:fillRect/>
          </a:stretch>
        </p:blipFill>
        <p:spPr bwMode="auto">
          <a:xfrm>
            <a:off x="911424" y="1196752"/>
            <a:ext cx="10269782" cy="479896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Web Server – Web Client</a:t>
            </a:r>
            <a:endParaRPr lang="en-US" dirty="0">
              <a:solidFill>
                <a:srgbClr val="0070C0"/>
              </a:solidFill>
            </a:endParaRPr>
          </a:p>
        </p:txBody>
      </p:sp>
      <p:sp>
        <p:nvSpPr>
          <p:cNvPr id="3" name="Text Placeholder 2"/>
          <p:cNvSpPr>
            <a:spLocks noGrp="1"/>
          </p:cNvSpPr>
          <p:nvPr>
            <p:ph type="body" sz="quarter" idx="13"/>
          </p:nvPr>
        </p:nvSpPr>
        <p:spPr/>
        <p:txBody>
          <a:bodyPr/>
          <a:lstStyle/>
          <a:p>
            <a:r>
              <a:rPr lang="en-US" dirty="0" smtClean="0"/>
              <a:t>The fundamentals of web-based interactions between a client web browser and a web server. </a:t>
            </a:r>
            <a:r>
              <a:rPr lang="en-US" b="1" i="1" dirty="0" smtClean="0">
                <a:solidFill>
                  <a:srgbClr val="FF0066"/>
                </a:solidFill>
              </a:rPr>
              <a:t>Making a Request and Receiving a Response</a:t>
            </a:r>
            <a:r>
              <a:rPr lang="en-US" b="1" dirty="0" smtClean="0">
                <a:solidFill>
                  <a:srgbClr val="FF0066"/>
                </a:solidFill>
              </a:rPr>
              <a:t> </a:t>
            </a:r>
            <a:r>
              <a:rPr lang="en-US" dirty="0" smtClean="0"/>
              <a:t/>
            </a:r>
            <a:br>
              <a:rPr lang="en-US" dirty="0" smtClean="0"/>
            </a:br>
            <a:r>
              <a:rPr lang="en-US" dirty="0" smtClean="0"/>
              <a:t/>
            </a:r>
            <a:br>
              <a:rPr lang="en-US" dirty="0" smtClean="0"/>
            </a:br>
            <a:endParaRPr lang="en-US" dirty="0"/>
          </a:p>
        </p:txBody>
      </p:sp>
      <p:pic>
        <p:nvPicPr>
          <p:cNvPr id="57346" name="Picture 2"/>
          <p:cNvPicPr>
            <a:picLocks noChangeAspect="1" noChangeArrowheads="1"/>
          </p:cNvPicPr>
          <p:nvPr/>
        </p:nvPicPr>
        <p:blipFill>
          <a:blip r:embed="rId2" cstate="print"/>
          <a:srcRect/>
          <a:stretch>
            <a:fillRect/>
          </a:stretch>
        </p:blipFill>
        <p:spPr bwMode="auto">
          <a:xfrm>
            <a:off x="623392" y="2276872"/>
            <a:ext cx="9171645" cy="3600400"/>
          </a:xfrm>
          <a:prstGeom prst="rect">
            <a:avLst/>
          </a:prstGeom>
          <a:noFill/>
          <a:ln w="9525">
            <a:noFill/>
            <a:miter lim="800000"/>
            <a:headEnd/>
            <a:tailEnd/>
          </a:ln>
          <a:effectLst/>
        </p:spPr>
      </p:pic>
      <p:sp>
        <p:nvSpPr>
          <p:cNvPr id="5" name="TextBox 4"/>
          <p:cNvSpPr txBox="1"/>
          <p:nvPr/>
        </p:nvSpPr>
        <p:spPr>
          <a:xfrm>
            <a:off x="1487488" y="5877272"/>
            <a:ext cx="7992888"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Client interacting with web server. </a:t>
            </a:r>
            <a:r>
              <a:rPr lang="en-US" sz="2000" b="1" i="1" dirty="0" smtClean="0">
                <a:solidFill>
                  <a:srgbClr val="FF0000"/>
                </a:solidFill>
                <a:effectLst>
                  <a:outerShdw blurRad="38100" dist="38100" dir="2700000" algn="tl">
                    <a:srgbClr val="000000">
                      <a:alpha val="43137"/>
                    </a:srgbClr>
                  </a:outerShdw>
                </a:effectLst>
              </a:rPr>
              <a:t>Step 1: </a:t>
            </a:r>
            <a:r>
              <a:rPr lang="en-US" sz="2000" b="1" dirty="0" smtClean="0">
                <a:solidFill>
                  <a:srgbClr val="FF0000"/>
                </a:solidFill>
                <a:effectLst>
                  <a:outerShdw blurRad="38100" dist="38100" dir="2700000" algn="tl">
                    <a:srgbClr val="000000">
                      <a:alpha val="43137"/>
                    </a:srgbClr>
                  </a:outerShdw>
                </a:effectLst>
              </a:rPr>
              <a:t>The GET request </a:t>
            </a:r>
            <a:endParaRPr lang="en-US" sz="2000" b="1"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 precedence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567608" y="1052736"/>
            <a:ext cx="6552728" cy="522441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with key-value pairs</a:t>
            </a:r>
            <a:endParaRPr lang="en-US" dirty="0"/>
          </a:p>
        </p:txBody>
      </p:sp>
      <p:sp>
        <p:nvSpPr>
          <p:cNvPr id="4" name="Rectangle 3"/>
          <p:cNvSpPr/>
          <p:nvPr/>
        </p:nvSpPr>
        <p:spPr>
          <a:xfrm>
            <a:off x="6096000" y="1412776"/>
            <a:ext cx="5472608" cy="4247317"/>
          </a:xfrm>
          <a:prstGeom prst="rect">
            <a:avLst/>
          </a:prstGeom>
        </p:spPr>
        <p:txBody>
          <a:bodyPr wrap="square">
            <a:spAutoFit/>
          </a:bodyPr>
          <a:lstStyle/>
          <a:p>
            <a:r>
              <a:rPr lang="en-US" b="1" dirty="0" smtClean="0"/>
              <a:t>&lt;?</a:t>
            </a:r>
            <a:r>
              <a:rPr lang="en-US" b="1" dirty="0" err="1" smtClean="0"/>
              <a:t>php</a:t>
            </a:r>
            <a:endParaRPr lang="en-US" b="1" dirty="0" smtClean="0"/>
          </a:p>
          <a:p>
            <a:r>
              <a:rPr lang="en-US" b="1" dirty="0" smtClean="0"/>
              <a:t>// Associative array with key-value pairs</a:t>
            </a:r>
          </a:p>
          <a:p>
            <a:r>
              <a:rPr lang="en-US" b="1" dirty="0" smtClean="0"/>
              <a:t>$student = array(</a:t>
            </a:r>
          </a:p>
          <a:p>
            <a:r>
              <a:rPr lang="en-US" b="1" dirty="0" smtClean="0"/>
              <a:t>    "name" </a:t>
            </a:r>
            <a:r>
              <a:rPr lang="en-US" b="1" dirty="0" smtClean="0">
                <a:solidFill>
                  <a:srgbClr val="FF0000"/>
                </a:solidFill>
              </a:rPr>
              <a:t>=&gt;</a:t>
            </a:r>
            <a:r>
              <a:rPr lang="en-US" b="1" dirty="0" smtClean="0"/>
              <a:t> "Prabaharan",</a:t>
            </a:r>
          </a:p>
          <a:p>
            <a:r>
              <a:rPr lang="en-US" b="1" dirty="0" smtClean="0"/>
              <a:t>    "age" </a:t>
            </a:r>
            <a:r>
              <a:rPr lang="en-US" b="1" dirty="0" smtClean="0">
                <a:solidFill>
                  <a:srgbClr val="FF0000"/>
                </a:solidFill>
              </a:rPr>
              <a:t>=&gt;</a:t>
            </a:r>
            <a:r>
              <a:rPr lang="en-US" b="1" dirty="0" smtClean="0"/>
              <a:t> 21,</a:t>
            </a:r>
          </a:p>
          <a:p>
            <a:r>
              <a:rPr lang="en-US" b="1" dirty="0" smtClean="0"/>
              <a:t>    "major" </a:t>
            </a:r>
            <a:r>
              <a:rPr lang="en-US" b="1" dirty="0" smtClean="0">
                <a:solidFill>
                  <a:srgbClr val="FF0000"/>
                </a:solidFill>
              </a:rPr>
              <a:t>=&gt;</a:t>
            </a:r>
            <a:r>
              <a:rPr lang="en-US" b="1" dirty="0" smtClean="0"/>
              <a:t> "Computer Science",</a:t>
            </a:r>
          </a:p>
          <a:p>
            <a:r>
              <a:rPr lang="en-US" b="1" dirty="0" smtClean="0"/>
              <a:t>    "grade" </a:t>
            </a:r>
            <a:r>
              <a:rPr lang="en-US" b="1" dirty="0" smtClean="0">
                <a:solidFill>
                  <a:srgbClr val="FF0000"/>
                </a:solidFill>
              </a:rPr>
              <a:t>=&gt;</a:t>
            </a:r>
            <a:r>
              <a:rPr lang="en-US" b="1" dirty="0" smtClean="0"/>
              <a:t> "A"</a:t>
            </a:r>
          </a:p>
          <a:p>
            <a:r>
              <a:rPr lang="en-US" b="1" dirty="0" smtClean="0"/>
              <a:t>);</a:t>
            </a:r>
          </a:p>
          <a:p>
            <a:r>
              <a:rPr lang="en-US" b="1" dirty="0" smtClean="0"/>
              <a:t/>
            </a:r>
            <a:br>
              <a:rPr lang="en-US" b="1" dirty="0" smtClean="0"/>
            </a:br>
            <a:r>
              <a:rPr lang="en-US" b="1" dirty="0" smtClean="0"/>
              <a:t>// Accessing values using keys</a:t>
            </a:r>
          </a:p>
          <a:p>
            <a:r>
              <a:rPr lang="en-US" b="1" dirty="0" smtClean="0"/>
              <a:t>echo "Name: " . $student["name"] . "&lt;</a:t>
            </a:r>
            <a:r>
              <a:rPr lang="en-US" b="1" dirty="0" err="1" smtClean="0"/>
              <a:t>br</a:t>
            </a:r>
            <a:r>
              <a:rPr lang="en-US" b="1" dirty="0" smtClean="0"/>
              <a:t>&gt;";</a:t>
            </a:r>
          </a:p>
          <a:p>
            <a:r>
              <a:rPr lang="en-US" b="1" dirty="0" smtClean="0"/>
              <a:t>echo "Age: " . $student["age"] . "&lt;</a:t>
            </a:r>
            <a:r>
              <a:rPr lang="en-US" b="1" dirty="0" err="1" smtClean="0"/>
              <a:t>br</a:t>
            </a:r>
            <a:r>
              <a:rPr lang="en-US" b="1" dirty="0" smtClean="0"/>
              <a:t>&gt;";</a:t>
            </a:r>
          </a:p>
          <a:p>
            <a:r>
              <a:rPr lang="en-US" b="1" dirty="0" smtClean="0"/>
              <a:t>echo "Major: " . $student["major"] . "&lt;</a:t>
            </a:r>
            <a:r>
              <a:rPr lang="en-US" b="1" dirty="0" err="1" smtClean="0"/>
              <a:t>br</a:t>
            </a:r>
            <a:r>
              <a:rPr lang="en-US" b="1" dirty="0" smtClean="0"/>
              <a:t>&gt;";</a:t>
            </a:r>
          </a:p>
          <a:p>
            <a:r>
              <a:rPr lang="en-US" b="1" dirty="0" smtClean="0"/>
              <a:t>echo "Grade: " . $student["grade"];</a:t>
            </a:r>
          </a:p>
          <a:p>
            <a:r>
              <a:rPr lang="en-US" b="1" dirty="0" smtClean="0"/>
              <a:t>?&gt;</a:t>
            </a:r>
            <a:endParaRPr lang="en-US" b="1" dirty="0"/>
          </a:p>
        </p:txBody>
      </p:sp>
      <p:pic>
        <p:nvPicPr>
          <p:cNvPr id="2050" name="Picture 2"/>
          <p:cNvPicPr>
            <a:picLocks noChangeAspect="1" noChangeArrowheads="1"/>
          </p:cNvPicPr>
          <p:nvPr/>
        </p:nvPicPr>
        <p:blipFill>
          <a:blip r:embed="rId2" cstate="print"/>
          <a:srcRect/>
          <a:stretch>
            <a:fillRect/>
          </a:stretch>
        </p:blipFill>
        <p:spPr bwMode="auto">
          <a:xfrm>
            <a:off x="407368" y="2132856"/>
            <a:ext cx="5421585" cy="3243481"/>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3" name="Text Placeholder 2"/>
          <p:cNvSpPr>
            <a:spLocks noGrp="1"/>
          </p:cNvSpPr>
          <p:nvPr>
            <p:ph type="body" sz="quarter" idx="13"/>
          </p:nvPr>
        </p:nvSpPr>
        <p:spPr/>
        <p:txBody>
          <a:bodyPr/>
          <a:lstStyle/>
          <a:p>
            <a:r>
              <a:rPr lang="en-IN" b="1" dirty="0" smtClean="0"/>
              <a:t>Operators</a:t>
            </a:r>
          </a:p>
          <a:p>
            <a:pPr lvl="1"/>
            <a:r>
              <a:rPr lang="en-IN" b="1" dirty="0" smtClean="0"/>
              <a:t>Arithmetic operators</a:t>
            </a:r>
          </a:p>
          <a:p>
            <a:pPr marL="482600" lvl="1" indent="0">
              <a:spcBef>
                <a:spcPts val="0"/>
              </a:spcBef>
              <a:spcAft>
                <a:spcPts val="0"/>
              </a:spcAft>
              <a:buNone/>
            </a:pPr>
            <a:r>
              <a:rPr lang="en-IN" sz="2200" b="1" u="sng" dirty="0"/>
              <a:t>Operator </a:t>
            </a:r>
            <a:r>
              <a:rPr lang="en-IN" sz="2200" b="1" u="sng" dirty="0" smtClean="0"/>
              <a:t>	Description 								Example</a:t>
            </a:r>
            <a:endParaRPr lang="en-IN" sz="2200" b="1" u="sng" dirty="0"/>
          </a:p>
          <a:p>
            <a:pPr marL="482600" lvl="1" indent="0">
              <a:spcBef>
                <a:spcPts val="0"/>
              </a:spcBef>
              <a:spcAft>
                <a:spcPts val="0"/>
              </a:spcAft>
              <a:buNone/>
            </a:pPr>
            <a:r>
              <a:rPr lang="en-IN" sz="2200" dirty="0" smtClean="0"/>
              <a:t>	+ 	Addition 								$</a:t>
            </a:r>
            <a:r>
              <a:rPr lang="en-IN" sz="2200" dirty="0"/>
              <a:t>j </a:t>
            </a:r>
            <a:r>
              <a:rPr lang="en-IN" sz="2200" b="1" dirty="0"/>
              <a:t>+ </a:t>
            </a:r>
            <a:r>
              <a:rPr lang="en-IN" sz="2200" dirty="0"/>
              <a:t>1</a:t>
            </a:r>
          </a:p>
          <a:p>
            <a:pPr marL="482600" lvl="1" indent="0">
              <a:spcBef>
                <a:spcPts val="0"/>
              </a:spcBef>
              <a:spcAft>
                <a:spcPts val="0"/>
              </a:spcAft>
              <a:buNone/>
            </a:pPr>
            <a:r>
              <a:rPr lang="en-IN" sz="2200" dirty="0" smtClean="0"/>
              <a:t>	- 	Subtraction 								$</a:t>
            </a:r>
            <a:r>
              <a:rPr lang="en-IN" sz="2200" dirty="0"/>
              <a:t>j </a:t>
            </a:r>
            <a:r>
              <a:rPr lang="en-IN" sz="2200" b="1" dirty="0"/>
              <a:t>- </a:t>
            </a:r>
            <a:r>
              <a:rPr lang="en-IN" sz="2200" dirty="0"/>
              <a:t>6</a:t>
            </a:r>
          </a:p>
          <a:p>
            <a:pPr marL="482600" lvl="1" indent="0">
              <a:spcBef>
                <a:spcPts val="0"/>
              </a:spcBef>
              <a:spcAft>
                <a:spcPts val="0"/>
              </a:spcAft>
              <a:buNone/>
            </a:pPr>
            <a:r>
              <a:rPr lang="en-IN" sz="2200" dirty="0" smtClean="0"/>
              <a:t>	* 	Multiplication 								$</a:t>
            </a:r>
            <a:r>
              <a:rPr lang="en-IN" sz="2200" dirty="0"/>
              <a:t>j </a:t>
            </a:r>
            <a:r>
              <a:rPr lang="en-IN" sz="2200" b="1" dirty="0"/>
              <a:t>* </a:t>
            </a:r>
            <a:r>
              <a:rPr lang="en-IN" sz="2200" dirty="0"/>
              <a:t>11</a:t>
            </a:r>
          </a:p>
          <a:p>
            <a:pPr marL="482600" lvl="1" indent="0">
              <a:spcBef>
                <a:spcPts val="0"/>
              </a:spcBef>
              <a:spcAft>
                <a:spcPts val="0"/>
              </a:spcAft>
              <a:buNone/>
            </a:pPr>
            <a:r>
              <a:rPr lang="en-IN" sz="2200" dirty="0" smtClean="0"/>
              <a:t>	/ 	Division 								$</a:t>
            </a:r>
            <a:r>
              <a:rPr lang="en-IN" sz="2200" dirty="0"/>
              <a:t>j </a:t>
            </a:r>
            <a:r>
              <a:rPr lang="en-IN" sz="2200" b="1" dirty="0"/>
              <a:t>/ </a:t>
            </a:r>
            <a:r>
              <a:rPr lang="en-IN" sz="2200" dirty="0"/>
              <a:t>4</a:t>
            </a:r>
          </a:p>
          <a:p>
            <a:pPr marL="482600" lvl="1" indent="0">
              <a:spcBef>
                <a:spcPts val="0"/>
              </a:spcBef>
              <a:spcAft>
                <a:spcPts val="0"/>
              </a:spcAft>
              <a:buNone/>
            </a:pPr>
            <a:r>
              <a:rPr lang="en-US" sz="2200" dirty="0" smtClean="0"/>
              <a:t>	% 	Modulus </a:t>
            </a:r>
            <a:r>
              <a:rPr lang="en-US" sz="2200" dirty="0"/>
              <a:t>(the remainder after a division is performed) </a:t>
            </a:r>
            <a:r>
              <a:rPr lang="en-US" sz="2200" dirty="0" smtClean="0"/>
              <a:t>		$</a:t>
            </a:r>
            <a:r>
              <a:rPr lang="en-US" sz="2200" dirty="0"/>
              <a:t>j </a:t>
            </a:r>
            <a:r>
              <a:rPr lang="en-US" sz="2200" b="1" dirty="0"/>
              <a:t>% </a:t>
            </a:r>
            <a:r>
              <a:rPr lang="en-US" sz="2200" dirty="0"/>
              <a:t>9</a:t>
            </a:r>
          </a:p>
          <a:p>
            <a:pPr marL="482600" lvl="1" indent="0">
              <a:spcBef>
                <a:spcPts val="0"/>
              </a:spcBef>
              <a:spcAft>
                <a:spcPts val="0"/>
              </a:spcAft>
              <a:buNone/>
            </a:pPr>
            <a:r>
              <a:rPr lang="en-IN" sz="2200" dirty="0" smtClean="0"/>
              <a:t>	++ 	Increment 								</a:t>
            </a:r>
            <a:r>
              <a:rPr lang="en-IN" sz="2200" b="1" dirty="0" smtClean="0"/>
              <a:t>++</a:t>
            </a:r>
            <a:r>
              <a:rPr lang="en-IN" sz="2200" dirty="0" smtClean="0"/>
              <a:t>$</a:t>
            </a:r>
            <a:r>
              <a:rPr lang="en-IN" sz="2200" dirty="0"/>
              <a:t>j</a:t>
            </a:r>
          </a:p>
          <a:p>
            <a:pPr marL="482600" lvl="1" indent="0">
              <a:spcBef>
                <a:spcPts val="0"/>
              </a:spcBef>
              <a:spcAft>
                <a:spcPts val="0"/>
              </a:spcAft>
              <a:buNone/>
            </a:pPr>
            <a:r>
              <a:rPr lang="en-IN" sz="2200" dirty="0" smtClean="0"/>
              <a:t>	-- 	Decrement 								</a:t>
            </a:r>
            <a:r>
              <a:rPr lang="en-IN" sz="2200" b="1" dirty="0" smtClean="0"/>
              <a:t>--</a:t>
            </a:r>
            <a:r>
              <a:rPr lang="en-IN" sz="2200" dirty="0" smtClean="0"/>
              <a:t>$</a:t>
            </a:r>
            <a:r>
              <a:rPr lang="en-IN" sz="2200" dirty="0"/>
              <a:t>j</a:t>
            </a:r>
          </a:p>
          <a:p>
            <a:pPr marL="482600" lvl="1" indent="0">
              <a:spcBef>
                <a:spcPts val="0"/>
              </a:spcBef>
              <a:spcAft>
                <a:spcPts val="0"/>
              </a:spcAft>
              <a:buNone/>
            </a:pPr>
            <a:r>
              <a:rPr lang="en-US" sz="2200" dirty="0" smtClean="0"/>
              <a:t>	** 	Exponentiation </a:t>
            </a:r>
            <a:r>
              <a:rPr lang="en-US" sz="2200" dirty="0"/>
              <a:t>(or power) </a:t>
            </a:r>
            <a:r>
              <a:rPr lang="en-US" sz="2200" dirty="0" smtClean="0"/>
              <a:t>						$</a:t>
            </a:r>
            <a:r>
              <a:rPr lang="en-US" sz="2200" dirty="0"/>
              <a:t>j</a:t>
            </a:r>
            <a:r>
              <a:rPr lang="en-US" sz="2200" b="1" dirty="0"/>
              <a:t>**</a:t>
            </a:r>
            <a:r>
              <a:rPr lang="en-US" sz="2200" dirty="0" smtClean="0"/>
              <a:t>2</a:t>
            </a:r>
          </a:p>
          <a:p>
            <a:pPr marL="482600" lvl="1" indent="0">
              <a:spcBef>
                <a:spcPts val="0"/>
              </a:spcBef>
              <a:spcAft>
                <a:spcPts val="0"/>
              </a:spcAft>
              <a:buNone/>
            </a:pPr>
            <a:r>
              <a:rPr lang="en-US" sz="2200" dirty="0"/>
              <a:t>	</a:t>
            </a:r>
            <a:r>
              <a:rPr lang="en-US" sz="2200" dirty="0" smtClean="0"/>
              <a:t>.	String concatenation							$s1.$s2</a:t>
            </a:r>
            <a:endParaRPr lang="en-IN" sz="2200" dirty="0"/>
          </a:p>
        </p:txBody>
      </p:sp>
    </p:spTree>
    <p:extLst>
      <p:ext uri="{BB962C8B-B14F-4D97-AF65-F5344CB8AC3E}">
        <p14:creationId xmlns:p14="http://schemas.microsoft.com/office/powerpoint/2010/main" xmlns="" val="21433548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Assignment operators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Assignment </a:t>
            </a:r>
            <a:r>
              <a:rPr lang="en-IN" b="1" dirty="0" smtClean="0"/>
              <a:t>operators</a:t>
            </a:r>
          </a:p>
          <a:p>
            <a:pPr marL="482600" lvl="1" indent="0">
              <a:spcBef>
                <a:spcPts val="0"/>
              </a:spcBef>
              <a:spcAft>
                <a:spcPts val="0"/>
              </a:spcAft>
              <a:buNone/>
            </a:pPr>
            <a:r>
              <a:rPr lang="en-IN" b="1" u="sng" dirty="0"/>
              <a:t>Operator </a:t>
            </a:r>
            <a:r>
              <a:rPr lang="en-IN" b="1" u="sng" dirty="0" smtClean="0"/>
              <a:t>			Example 			Equivalent </a:t>
            </a:r>
            <a:r>
              <a:rPr lang="en-IN" b="1" u="sng" dirty="0"/>
              <a:t>to</a:t>
            </a:r>
          </a:p>
          <a:p>
            <a:pPr marL="482600" lvl="1" indent="0">
              <a:spcBef>
                <a:spcPts val="0"/>
              </a:spcBef>
              <a:spcAft>
                <a:spcPts val="0"/>
              </a:spcAft>
              <a:buNone/>
            </a:pPr>
            <a:r>
              <a:rPr lang="en-IN" dirty="0" smtClean="0"/>
              <a:t>	= 			$</a:t>
            </a:r>
            <a:r>
              <a:rPr lang="en-IN" dirty="0"/>
              <a:t>j </a:t>
            </a:r>
            <a:r>
              <a:rPr lang="en-IN" b="1" dirty="0"/>
              <a:t>= </a:t>
            </a:r>
            <a:r>
              <a:rPr lang="en-IN" dirty="0"/>
              <a:t>15 </a:t>
            </a:r>
            <a:r>
              <a:rPr lang="en-IN" dirty="0" smtClean="0"/>
              <a:t>			$</a:t>
            </a:r>
            <a:r>
              <a:rPr lang="en-IN" dirty="0"/>
              <a:t>j = 15</a:t>
            </a:r>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5 </a:t>
            </a:r>
            <a:r>
              <a:rPr lang="en-IN" dirty="0" smtClean="0"/>
              <a:t>			</a:t>
            </a:r>
            <a:r>
              <a:rPr lang="pl-PL" dirty="0" smtClean="0"/>
              <a:t>$</a:t>
            </a:r>
            <a:r>
              <a:rPr lang="pl-PL" dirty="0"/>
              <a:t>j = $j + 5</a:t>
            </a:r>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3 </a:t>
            </a:r>
            <a:r>
              <a:rPr lang="en-IN" dirty="0" smtClean="0"/>
              <a:t>			</a:t>
            </a:r>
            <a:r>
              <a:rPr lang="pl-PL" dirty="0" smtClean="0"/>
              <a:t>$</a:t>
            </a:r>
            <a:r>
              <a:rPr lang="pl-PL" dirty="0"/>
              <a:t>j = $j - 3</a:t>
            </a:r>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8 </a:t>
            </a:r>
            <a:r>
              <a:rPr lang="en-IN" dirty="0" smtClean="0"/>
              <a:t>			</a:t>
            </a:r>
            <a:r>
              <a:rPr lang="pl-PL" dirty="0" smtClean="0"/>
              <a:t>$</a:t>
            </a:r>
            <a:r>
              <a:rPr lang="pl-PL" dirty="0"/>
              <a:t>j = $j * 8</a:t>
            </a:r>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16 </a:t>
            </a:r>
            <a:r>
              <a:rPr lang="en-IN" dirty="0" smtClean="0"/>
              <a:t>			</a:t>
            </a:r>
            <a:r>
              <a:rPr lang="pl-PL" dirty="0" smtClean="0"/>
              <a:t>$</a:t>
            </a:r>
            <a:r>
              <a:rPr lang="pl-PL" dirty="0"/>
              <a:t>j = $j / 16</a:t>
            </a:r>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$k </a:t>
            </a:r>
            <a:r>
              <a:rPr lang="en-IN" dirty="0" smtClean="0"/>
              <a:t>			</a:t>
            </a:r>
            <a:r>
              <a:rPr lang="pl-PL" dirty="0" smtClean="0"/>
              <a:t>$</a:t>
            </a:r>
            <a:r>
              <a:rPr lang="pl-PL" dirty="0"/>
              <a:t>j = $j . $k</a:t>
            </a:r>
          </a:p>
          <a:p>
            <a:pPr marL="482600" lvl="1" indent="0">
              <a:spcBef>
                <a:spcPts val="0"/>
              </a:spcBef>
              <a:spcAft>
                <a:spcPts val="0"/>
              </a:spcAft>
              <a:buNone/>
            </a:pPr>
            <a:r>
              <a:rPr lang="en-IN" dirty="0" smtClean="0"/>
              <a:t>	</a:t>
            </a:r>
            <a:r>
              <a:rPr lang="pl-PL" dirty="0" smtClean="0"/>
              <a:t>%= </a:t>
            </a:r>
            <a:r>
              <a:rPr lang="en-IN" dirty="0" smtClean="0"/>
              <a:t>			</a:t>
            </a:r>
            <a:r>
              <a:rPr lang="pl-PL" dirty="0" smtClean="0"/>
              <a:t>$</a:t>
            </a:r>
            <a:r>
              <a:rPr lang="pl-PL" dirty="0"/>
              <a:t>j </a:t>
            </a:r>
            <a:r>
              <a:rPr lang="pl-PL" b="1" dirty="0"/>
              <a:t>%= </a:t>
            </a:r>
            <a:r>
              <a:rPr lang="pl-PL" dirty="0"/>
              <a:t>4 </a:t>
            </a:r>
            <a:r>
              <a:rPr lang="en-IN" dirty="0" smtClean="0"/>
              <a:t>			</a:t>
            </a:r>
            <a:r>
              <a:rPr lang="pl-PL" dirty="0" smtClean="0"/>
              <a:t>$</a:t>
            </a:r>
            <a:r>
              <a:rPr lang="pl-PL" dirty="0"/>
              <a:t>j = $j % 4</a:t>
            </a:r>
            <a:endParaRPr lang="en-IN" dirty="0"/>
          </a:p>
        </p:txBody>
      </p:sp>
    </p:spTree>
    <p:extLst>
      <p:ext uri="{BB962C8B-B14F-4D97-AF65-F5344CB8AC3E}">
        <p14:creationId xmlns:p14="http://schemas.microsoft.com/office/powerpoint/2010/main" xmlns="" val="395086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Comparison operators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Comparison operators</a:t>
            </a:r>
          </a:p>
          <a:p>
            <a:pPr marL="939800" lvl="2" indent="0">
              <a:spcBef>
                <a:spcPts val="0"/>
              </a:spcBef>
              <a:spcAft>
                <a:spcPts val="0"/>
              </a:spcAft>
              <a:buNone/>
            </a:pPr>
            <a:r>
              <a:rPr lang="en-IN" b="1" u="sng" dirty="0"/>
              <a:t>Operator </a:t>
            </a:r>
            <a:r>
              <a:rPr lang="en-IN" b="1" u="sng" dirty="0" smtClean="0"/>
              <a:t>		Description 			Example</a:t>
            </a:r>
            <a:endParaRPr lang="en-IN" b="1" u="sng" dirty="0"/>
          </a:p>
          <a:p>
            <a:pPr marL="939800" lvl="2" indent="0">
              <a:spcBef>
                <a:spcPts val="0"/>
              </a:spcBef>
              <a:spcAft>
                <a:spcPts val="0"/>
              </a:spcAft>
              <a:buNone/>
            </a:pPr>
            <a:r>
              <a:rPr lang="en-US" dirty="0" smtClean="0"/>
              <a:t>== 			Is </a:t>
            </a:r>
            <a:r>
              <a:rPr lang="en-US" i="1" dirty="0"/>
              <a:t>equal </a:t>
            </a:r>
            <a:r>
              <a:rPr lang="en-US" dirty="0"/>
              <a:t>to </a:t>
            </a:r>
            <a:r>
              <a:rPr lang="en-US" dirty="0" smtClean="0"/>
              <a:t>			$</a:t>
            </a:r>
            <a:r>
              <a:rPr lang="en-US" dirty="0"/>
              <a:t>j </a:t>
            </a:r>
            <a:r>
              <a:rPr lang="en-US" b="1" dirty="0"/>
              <a:t>== </a:t>
            </a:r>
            <a:r>
              <a:rPr lang="en-US" dirty="0"/>
              <a:t>4</a:t>
            </a:r>
          </a:p>
          <a:p>
            <a:pPr marL="939800" lvl="2" indent="0">
              <a:spcBef>
                <a:spcPts val="0"/>
              </a:spcBef>
              <a:spcAft>
                <a:spcPts val="0"/>
              </a:spcAft>
              <a:buNone/>
            </a:pPr>
            <a:r>
              <a:rPr lang="en-US" dirty="0"/>
              <a:t>!= </a:t>
            </a:r>
            <a:r>
              <a:rPr lang="en-US" dirty="0" smtClean="0"/>
              <a:t>			Is </a:t>
            </a:r>
            <a:r>
              <a:rPr lang="en-US" i="1" dirty="0"/>
              <a:t>not equal </a:t>
            </a:r>
            <a:r>
              <a:rPr lang="en-US" dirty="0"/>
              <a:t>to </a:t>
            </a:r>
            <a:r>
              <a:rPr lang="en-US" dirty="0" smtClean="0"/>
              <a:t>		$</a:t>
            </a:r>
            <a:r>
              <a:rPr lang="en-US" dirty="0"/>
              <a:t>j </a:t>
            </a:r>
            <a:r>
              <a:rPr lang="en-US" b="1" dirty="0"/>
              <a:t>!= </a:t>
            </a:r>
            <a:r>
              <a:rPr lang="en-US" dirty="0"/>
              <a:t>21</a:t>
            </a:r>
          </a:p>
          <a:p>
            <a:pPr marL="939800" lvl="2" indent="0">
              <a:spcBef>
                <a:spcPts val="0"/>
              </a:spcBef>
              <a:spcAft>
                <a:spcPts val="0"/>
              </a:spcAft>
              <a:buNone/>
            </a:pPr>
            <a:r>
              <a:rPr lang="en-US" dirty="0"/>
              <a:t>&gt; </a:t>
            </a:r>
            <a:r>
              <a:rPr lang="en-US" dirty="0" smtClean="0"/>
              <a:t>			Is </a:t>
            </a:r>
            <a:r>
              <a:rPr lang="en-US" i="1" dirty="0"/>
              <a:t>greater than </a:t>
            </a:r>
            <a:r>
              <a:rPr lang="en-US" i="1" dirty="0" smtClean="0"/>
              <a:t>		</a:t>
            </a:r>
            <a:r>
              <a:rPr lang="en-US" dirty="0" smtClean="0"/>
              <a:t>$</a:t>
            </a:r>
            <a:r>
              <a:rPr lang="en-US" dirty="0"/>
              <a:t>j </a:t>
            </a:r>
            <a:r>
              <a:rPr lang="en-US" b="1" dirty="0"/>
              <a:t>&gt; </a:t>
            </a:r>
            <a:r>
              <a:rPr lang="en-US" dirty="0"/>
              <a:t>3</a:t>
            </a:r>
          </a:p>
          <a:p>
            <a:pPr marL="939800" lvl="2" indent="0">
              <a:spcBef>
                <a:spcPts val="0"/>
              </a:spcBef>
              <a:spcAft>
                <a:spcPts val="0"/>
              </a:spcAft>
              <a:buNone/>
            </a:pPr>
            <a:r>
              <a:rPr lang="en-US" dirty="0"/>
              <a:t>&lt; </a:t>
            </a:r>
            <a:r>
              <a:rPr lang="en-US" dirty="0" smtClean="0"/>
              <a:t>			Is </a:t>
            </a:r>
            <a:r>
              <a:rPr lang="en-US" i="1" dirty="0"/>
              <a:t>less than </a:t>
            </a:r>
            <a:r>
              <a:rPr lang="en-US" i="1" dirty="0" smtClean="0"/>
              <a:t>			</a:t>
            </a:r>
            <a:r>
              <a:rPr lang="en-US" dirty="0" smtClean="0"/>
              <a:t>$</a:t>
            </a:r>
            <a:r>
              <a:rPr lang="en-US" dirty="0"/>
              <a:t>j </a:t>
            </a:r>
            <a:r>
              <a:rPr lang="en-US" b="1" dirty="0"/>
              <a:t>&lt; </a:t>
            </a:r>
            <a:r>
              <a:rPr lang="en-US" dirty="0"/>
              <a:t>100</a:t>
            </a:r>
          </a:p>
          <a:p>
            <a:pPr marL="939800" lvl="2" indent="0">
              <a:spcBef>
                <a:spcPts val="0"/>
              </a:spcBef>
              <a:spcAft>
                <a:spcPts val="0"/>
              </a:spcAft>
              <a:buNone/>
            </a:pPr>
            <a:r>
              <a:rPr lang="en-US" dirty="0"/>
              <a:t>&gt;= </a:t>
            </a:r>
            <a:r>
              <a:rPr lang="en-US" dirty="0" smtClean="0"/>
              <a:t>			Is </a:t>
            </a:r>
            <a:r>
              <a:rPr lang="en-US" i="1" dirty="0"/>
              <a:t>greater than or equal </a:t>
            </a:r>
            <a:r>
              <a:rPr lang="en-US" dirty="0"/>
              <a:t>to </a:t>
            </a:r>
            <a:r>
              <a:rPr lang="en-US" dirty="0" smtClean="0"/>
              <a:t>	$</a:t>
            </a:r>
            <a:r>
              <a:rPr lang="en-US" dirty="0"/>
              <a:t>j </a:t>
            </a:r>
            <a:r>
              <a:rPr lang="en-US" b="1" dirty="0"/>
              <a:t>&gt;= </a:t>
            </a:r>
            <a:r>
              <a:rPr lang="en-US" dirty="0"/>
              <a:t>15</a:t>
            </a:r>
          </a:p>
          <a:p>
            <a:pPr marL="939800" lvl="2" indent="0">
              <a:spcBef>
                <a:spcPts val="0"/>
              </a:spcBef>
              <a:spcAft>
                <a:spcPts val="0"/>
              </a:spcAft>
              <a:buNone/>
            </a:pPr>
            <a:r>
              <a:rPr lang="en-US" dirty="0"/>
              <a:t>&lt;= </a:t>
            </a:r>
            <a:r>
              <a:rPr lang="en-US" dirty="0" smtClean="0"/>
              <a:t>			Is </a:t>
            </a:r>
            <a:r>
              <a:rPr lang="en-US" i="1" dirty="0"/>
              <a:t>less than or equal </a:t>
            </a:r>
            <a:r>
              <a:rPr lang="en-US" dirty="0"/>
              <a:t>to </a:t>
            </a:r>
            <a:r>
              <a:rPr lang="en-US" dirty="0" smtClean="0"/>
              <a:t>	$j </a:t>
            </a:r>
            <a:r>
              <a:rPr lang="en-US" b="1" dirty="0"/>
              <a:t>&lt;= </a:t>
            </a:r>
            <a:r>
              <a:rPr lang="en-US" dirty="0"/>
              <a:t>8</a:t>
            </a:r>
          </a:p>
          <a:p>
            <a:pPr marL="939800" lvl="2" indent="0">
              <a:spcBef>
                <a:spcPts val="0"/>
              </a:spcBef>
              <a:spcAft>
                <a:spcPts val="0"/>
              </a:spcAft>
              <a:buNone/>
            </a:pPr>
            <a:r>
              <a:rPr lang="en-US" dirty="0"/>
              <a:t>&lt;&gt; </a:t>
            </a:r>
            <a:r>
              <a:rPr lang="en-US" dirty="0" smtClean="0"/>
              <a:t>			Is </a:t>
            </a:r>
            <a:r>
              <a:rPr lang="en-US" i="1" dirty="0"/>
              <a:t>not equal to </a:t>
            </a:r>
            <a:r>
              <a:rPr lang="en-US" dirty="0" err="1"/>
              <a:t>to</a:t>
            </a:r>
            <a:r>
              <a:rPr lang="en-US" dirty="0"/>
              <a:t> </a:t>
            </a:r>
            <a:r>
              <a:rPr lang="en-US" dirty="0" smtClean="0"/>
              <a:t>		$</a:t>
            </a:r>
            <a:r>
              <a:rPr lang="en-US" dirty="0"/>
              <a:t>j </a:t>
            </a:r>
            <a:r>
              <a:rPr lang="en-US" b="1" dirty="0"/>
              <a:t>&lt;&gt; </a:t>
            </a:r>
            <a:r>
              <a:rPr lang="en-US" dirty="0"/>
              <a:t>23</a:t>
            </a:r>
          </a:p>
          <a:p>
            <a:pPr marL="939800" lvl="2" indent="0">
              <a:spcBef>
                <a:spcPts val="0"/>
              </a:spcBef>
              <a:spcAft>
                <a:spcPts val="0"/>
              </a:spcAft>
              <a:buNone/>
            </a:pPr>
            <a:r>
              <a:rPr lang="en-US" dirty="0"/>
              <a:t>=== </a:t>
            </a:r>
            <a:r>
              <a:rPr lang="en-US" dirty="0" smtClean="0"/>
              <a:t>			Is </a:t>
            </a:r>
            <a:r>
              <a:rPr lang="en-US" i="1" dirty="0"/>
              <a:t>identical to </a:t>
            </a:r>
            <a:r>
              <a:rPr lang="en-US" dirty="0" err="1"/>
              <a:t>to</a:t>
            </a:r>
            <a:r>
              <a:rPr lang="en-US" dirty="0"/>
              <a:t> </a:t>
            </a:r>
            <a:r>
              <a:rPr lang="en-US" dirty="0" smtClean="0"/>
              <a:t>		$</a:t>
            </a:r>
            <a:r>
              <a:rPr lang="en-US" dirty="0"/>
              <a:t>j </a:t>
            </a:r>
            <a:r>
              <a:rPr lang="en-US" b="1" dirty="0"/>
              <a:t>=== </a:t>
            </a:r>
            <a:r>
              <a:rPr lang="en-US" dirty="0"/>
              <a:t>"987"</a:t>
            </a:r>
          </a:p>
          <a:p>
            <a:pPr marL="939800" lvl="2" indent="0">
              <a:spcBef>
                <a:spcPts val="0"/>
              </a:spcBef>
              <a:spcAft>
                <a:spcPts val="0"/>
              </a:spcAft>
              <a:buNone/>
            </a:pPr>
            <a:r>
              <a:rPr lang="en-US" dirty="0"/>
              <a:t>!== </a:t>
            </a:r>
            <a:r>
              <a:rPr lang="en-US" dirty="0" smtClean="0"/>
              <a:t>			Is </a:t>
            </a:r>
            <a:r>
              <a:rPr lang="en-US" i="1" dirty="0"/>
              <a:t>not identical to </a:t>
            </a:r>
            <a:r>
              <a:rPr lang="en-US" dirty="0" err="1"/>
              <a:t>to</a:t>
            </a:r>
            <a:r>
              <a:rPr lang="en-US" dirty="0"/>
              <a:t> </a:t>
            </a:r>
            <a:r>
              <a:rPr lang="en-US" dirty="0" smtClean="0"/>
              <a:t>		$</a:t>
            </a:r>
            <a:r>
              <a:rPr lang="en-US" dirty="0"/>
              <a:t>j </a:t>
            </a:r>
            <a:r>
              <a:rPr lang="en-US" b="1" dirty="0"/>
              <a:t>!== </a:t>
            </a:r>
            <a:r>
              <a:rPr lang="en-US" dirty="0"/>
              <a:t>"1.2e3"</a:t>
            </a:r>
            <a:endParaRPr lang="en-IN" dirty="0"/>
          </a:p>
        </p:txBody>
      </p:sp>
    </p:spTree>
    <p:extLst>
      <p:ext uri="{BB962C8B-B14F-4D97-AF65-F5344CB8AC3E}">
        <p14:creationId xmlns:p14="http://schemas.microsoft.com/office/powerpoint/2010/main" xmlns="" val="34505457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Logical operators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smtClean="0"/>
              <a:t>Logical operators</a:t>
            </a:r>
            <a:endParaRPr lang="en-IN" b="1" dirty="0"/>
          </a:p>
          <a:p>
            <a:pPr marL="939800" lvl="2" indent="0">
              <a:spcBef>
                <a:spcPts val="0"/>
              </a:spcBef>
              <a:spcAft>
                <a:spcPts val="0"/>
              </a:spcAft>
              <a:buNone/>
            </a:pPr>
            <a:r>
              <a:rPr lang="en-IN" b="1" u="sng" dirty="0"/>
              <a:t>Operator </a:t>
            </a:r>
            <a:r>
              <a:rPr lang="en-IN" b="1" u="sng" dirty="0" smtClean="0"/>
              <a:t>	Description 				Example</a:t>
            </a:r>
            <a:endParaRPr lang="en-IN" b="1" u="sng" dirty="0"/>
          </a:p>
          <a:p>
            <a:pPr marL="939800" lvl="2" indent="0">
              <a:spcBef>
                <a:spcPts val="0"/>
              </a:spcBef>
              <a:spcAft>
                <a:spcPts val="0"/>
              </a:spcAft>
              <a:buNone/>
            </a:pPr>
            <a:r>
              <a:rPr lang="en-US" dirty="0"/>
              <a:t>&amp;&amp; </a:t>
            </a:r>
            <a:r>
              <a:rPr lang="en-US" dirty="0" smtClean="0"/>
              <a:t>		</a:t>
            </a:r>
            <a:r>
              <a:rPr lang="en-US" i="1" dirty="0" smtClean="0"/>
              <a:t>And					 </a:t>
            </a:r>
            <a:r>
              <a:rPr lang="en-US" dirty="0"/>
              <a:t>$j == 3 </a:t>
            </a:r>
            <a:r>
              <a:rPr lang="en-US" b="1" dirty="0"/>
              <a:t>&amp;&amp; </a:t>
            </a:r>
            <a:r>
              <a:rPr lang="en-US" dirty="0"/>
              <a:t>$k == 2</a:t>
            </a:r>
          </a:p>
          <a:p>
            <a:pPr marL="939800" lvl="2" indent="0">
              <a:spcBef>
                <a:spcPts val="0"/>
              </a:spcBef>
              <a:spcAft>
                <a:spcPts val="0"/>
              </a:spcAft>
              <a:buNone/>
            </a:pPr>
            <a:r>
              <a:rPr lang="en-US" dirty="0"/>
              <a:t>and </a:t>
            </a:r>
            <a:r>
              <a:rPr lang="en-US" dirty="0" smtClean="0"/>
              <a:t>		Low-precedence </a:t>
            </a:r>
            <a:r>
              <a:rPr lang="en-US" i="1" dirty="0"/>
              <a:t>and </a:t>
            </a:r>
            <a:r>
              <a:rPr lang="en-US" i="1" dirty="0" smtClean="0"/>
              <a:t>		</a:t>
            </a:r>
            <a:r>
              <a:rPr lang="en-US" dirty="0" smtClean="0"/>
              <a:t>$</a:t>
            </a:r>
            <a:r>
              <a:rPr lang="en-US" dirty="0"/>
              <a:t>j == 3 </a:t>
            </a:r>
            <a:r>
              <a:rPr lang="en-US" b="1" dirty="0"/>
              <a:t>and </a:t>
            </a:r>
            <a:r>
              <a:rPr lang="en-US" dirty="0"/>
              <a:t>$k == 2</a:t>
            </a:r>
          </a:p>
          <a:p>
            <a:pPr marL="939800" lvl="2" indent="0">
              <a:spcBef>
                <a:spcPts val="0"/>
              </a:spcBef>
              <a:spcAft>
                <a:spcPts val="0"/>
              </a:spcAft>
              <a:buNone/>
            </a:pPr>
            <a:r>
              <a:rPr lang="en-US" dirty="0"/>
              <a:t>|| </a:t>
            </a:r>
            <a:r>
              <a:rPr lang="en-US" dirty="0" smtClean="0"/>
              <a:t>		</a:t>
            </a:r>
            <a:r>
              <a:rPr lang="en-US" i="1" dirty="0" smtClean="0"/>
              <a:t>Or 					</a:t>
            </a:r>
            <a:r>
              <a:rPr lang="en-US" dirty="0" smtClean="0"/>
              <a:t>$</a:t>
            </a:r>
            <a:r>
              <a:rPr lang="en-US" dirty="0"/>
              <a:t>j &lt; 5 </a:t>
            </a:r>
            <a:r>
              <a:rPr lang="en-US" b="1" dirty="0"/>
              <a:t>|| </a:t>
            </a:r>
            <a:r>
              <a:rPr lang="en-US" dirty="0"/>
              <a:t>$j &gt; 10</a:t>
            </a:r>
          </a:p>
          <a:p>
            <a:pPr marL="939800" lvl="2" indent="0">
              <a:spcBef>
                <a:spcPts val="0"/>
              </a:spcBef>
              <a:spcAft>
                <a:spcPts val="0"/>
              </a:spcAft>
              <a:buNone/>
            </a:pPr>
            <a:r>
              <a:rPr lang="en-US" dirty="0"/>
              <a:t>or </a:t>
            </a:r>
            <a:r>
              <a:rPr lang="en-US" dirty="0" smtClean="0"/>
              <a:t>		Low-precedence </a:t>
            </a:r>
            <a:r>
              <a:rPr lang="en-US" i="1" dirty="0"/>
              <a:t>or </a:t>
            </a:r>
            <a:r>
              <a:rPr lang="en-US" i="1" dirty="0" smtClean="0"/>
              <a:t>			</a:t>
            </a:r>
            <a:r>
              <a:rPr lang="en-US" dirty="0" smtClean="0"/>
              <a:t>$</a:t>
            </a:r>
            <a:r>
              <a:rPr lang="en-US" dirty="0"/>
              <a:t>j &lt; 5 </a:t>
            </a:r>
            <a:r>
              <a:rPr lang="en-US" b="1" dirty="0"/>
              <a:t>or </a:t>
            </a:r>
            <a:r>
              <a:rPr lang="en-US" dirty="0"/>
              <a:t>$j &gt; 10</a:t>
            </a:r>
          </a:p>
          <a:p>
            <a:pPr marL="939800" lvl="2" indent="0">
              <a:spcBef>
                <a:spcPts val="0"/>
              </a:spcBef>
              <a:spcAft>
                <a:spcPts val="0"/>
              </a:spcAft>
              <a:buNone/>
            </a:pPr>
            <a:r>
              <a:rPr lang="en-IN" dirty="0"/>
              <a:t>! </a:t>
            </a:r>
            <a:r>
              <a:rPr lang="en-IN" dirty="0" smtClean="0"/>
              <a:t>		</a:t>
            </a:r>
            <a:r>
              <a:rPr lang="en-IN" i="1" dirty="0" smtClean="0"/>
              <a:t>Not 					</a:t>
            </a:r>
            <a:r>
              <a:rPr lang="en-IN" dirty="0" smtClean="0"/>
              <a:t>! </a:t>
            </a:r>
            <a:r>
              <a:rPr lang="en-IN" dirty="0"/>
              <a:t>($j </a:t>
            </a:r>
            <a:r>
              <a:rPr lang="en-IN" b="1" dirty="0"/>
              <a:t>== </a:t>
            </a:r>
            <a:r>
              <a:rPr lang="en-IN" dirty="0"/>
              <a:t>$k)</a:t>
            </a:r>
          </a:p>
          <a:p>
            <a:pPr marL="939800" lvl="2" indent="0">
              <a:spcBef>
                <a:spcPts val="0"/>
              </a:spcBef>
              <a:spcAft>
                <a:spcPts val="0"/>
              </a:spcAft>
              <a:buNone/>
            </a:pPr>
            <a:r>
              <a:rPr lang="en-IN" dirty="0" err="1"/>
              <a:t>xor</a:t>
            </a:r>
            <a:r>
              <a:rPr lang="en-IN" dirty="0"/>
              <a:t> </a:t>
            </a:r>
            <a:r>
              <a:rPr lang="en-IN" dirty="0" smtClean="0"/>
              <a:t>		</a:t>
            </a:r>
            <a:r>
              <a:rPr lang="en-IN" i="1" dirty="0" smtClean="0"/>
              <a:t>Exclusive </a:t>
            </a:r>
            <a:r>
              <a:rPr lang="en-IN" i="1" dirty="0"/>
              <a:t>or </a:t>
            </a:r>
            <a:r>
              <a:rPr lang="en-IN" i="1" dirty="0" smtClean="0"/>
              <a:t>				</a:t>
            </a:r>
            <a:r>
              <a:rPr lang="en-IN" dirty="0" smtClean="0"/>
              <a:t>$</a:t>
            </a:r>
            <a:r>
              <a:rPr lang="en-IN" dirty="0"/>
              <a:t>j </a:t>
            </a:r>
            <a:r>
              <a:rPr lang="en-IN" b="1" dirty="0" err="1"/>
              <a:t>xor</a:t>
            </a:r>
            <a:r>
              <a:rPr lang="en-IN" b="1" dirty="0"/>
              <a:t> </a:t>
            </a:r>
            <a:r>
              <a:rPr lang="en-IN" dirty="0"/>
              <a:t>$k</a:t>
            </a:r>
          </a:p>
        </p:txBody>
      </p:sp>
    </p:spTree>
    <p:extLst>
      <p:ext uri="{BB962C8B-B14F-4D97-AF65-F5344CB8AC3E}">
        <p14:creationId xmlns:p14="http://schemas.microsoft.com/office/powerpoint/2010/main" xmlns="" val="29266461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Assignment</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Variable Assignment</a:t>
            </a:r>
          </a:p>
          <a:p>
            <a:pPr lvl="1"/>
            <a:r>
              <a:rPr lang="en-US" dirty="0"/>
              <a:t>The syntax to assign a value to a variable is always </a:t>
            </a:r>
          </a:p>
          <a:p>
            <a:pPr marL="514350" lvl="1" indent="0">
              <a:buNone/>
            </a:pPr>
            <a:r>
              <a:rPr lang="en-US" i="1" dirty="0" smtClean="0"/>
              <a:t>		variable </a:t>
            </a:r>
            <a:r>
              <a:rPr lang="en-US" i="1" dirty="0"/>
              <a:t>= </a:t>
            </a:r>
            <a:r>
              <a:rPr lang="en-US" i="1" dirty="0" smtClean="0"/>
              <a:t>value</a:t>
            </a:r>
          </a:p>
          <a:p>
            <a:pPr marL="514350" lvl="1" indent="0">
              <a:buNone/>
            </a:pPr>
            <a:r>
              <a:rPr lang="en-US" i="1" dirty="0"/>
              <a:t>	</a:t>
            </a:r>
            <a:r>
              <a:rPr lang="en-US" i="1" dirty="0" smtClean="0"/>
              <a:t>	</a:t>
            </a:r>
            <a:r>
              <a:rPr lang="en-US" i="1" dirty="0" err="1" smtClean="0"/>
              <a:t>other_variable</a:t>
            </a:r>
            <a:r>
              <a:rPr lang="en-US" i="1" dirty="0" smtClean="0"/>
              <a:t> </a:t>
            </a:r>
            <a:r>
              <a:rPr lang="en-US" i="1" dirty="0"/>
              <a:t>= variable</a:t>
            </a:r>
            <a:r>
              <a:rPr lang="en-US" dirty="0" smtClean="0"/>
              <a:t>.</a:t>
            </a:r>
          </a:p>
          <a:p>
            <a:pPr marL="514350" lvl="1" indent="0">
              <a:buNone/>
            </a:pPr>
            <a:r>
              <a:rPr lang="en-US" dirty="0"/>
              <a:t>	</a:t>
            </a:r>
            <a:r>
              <a:rPr lang="en-US" dirty="0" smtClean="0"/>
              <a:t>	</a:t>
            </a:r>
            <a:r>
              <a:rPr lang="en-IN" dirty="0" smtClean="0"/>
              <a:t>$</a:t>
            </a:r>
            <a:r>
              <a:rPr lang="en-IN" dirty="0"/>
              <a:t>x </a:t>
            </a:r>
            <a:r>
              <a:rPr lang="en-IN" dirty="0" smtClean="0"/>
              <a:t>= </a:t>
            </a:r>
            <a:r>
              <a:rPr lang="en-IN" dirty="0"/>
              <a:t>10</a:t>
            </a:r>
            <a:r>
              <a:rPr lang="en-IN" dirty="0" smtClean="0"/>
              <a:t>;</a:t>
            </a:r>
          </a:p>
          <a:p>
            <a:pPr marL="514350" lvl="1" indent="0">
              <a:buNone/>
            </a:pPr>
            <a:r>
              <a:rPr lang="en-IN" dirty="0"/>
              <a:t>	</a:t>
            </a:r>
            <a:r>
              <a:rPr lang="en-IN" dirty="0" smtClean="0"/>
              <a:t>	$</a:t>
            </a:r>
            <a:r>
              <a:rPr lang="en-IN" dirty="0"/>
              <a:t>x += </a:t>
            </a:r>
            <a:r>
              <a:rPr lang="en-IN" dirty="0" smtClean="0"/>
              <a:t>100;</a:t>
            </a:r>
          </a:p>
          <a:p>
            <a:pPr lvl="1"/>
            <a:r>
              <a:rPr lang="en-IN" dirty="0" smtClean="0"/>
              <a:t>Increment / decrement operators</a:t>
            </a:r>
          </a:p>
          <a:p>
            <a:pPr marL="1854200" lvl="4" indent="0">
              <a:buNone/>
            </a:pPr>
            <a:r>
              <a:rPr lang="en-IN" dirty="0"/>
              <a:t>++$x</a:t>
            </a:r>
            <a:r>
              <a:rPr lang="en-IN" dirty="0" smtClean="0"/>
              <a:t>;			$x--;</a:t>
            </a:r>
            <a:endParaRPr lang="en-IN" dirty="0"/>
          </a:p>
          <a:p>
            <a:pPr marL="1854200" lvl="4" indent="0">
              <a:buNone/>
            </a:pPr>
            <a:r>
              <a:rPr lang="en-IN" dirty="0"/>
              <a:t>--$y</a:t>
            </a:r>
            <a:r>
              <a:rPr lang="en-IN" dirty="0" smtClean="0"/>
              <a:t>;			$y--;	</a:t>
            </a:r>
            <a:endParaRPr lang="en-IN" dirty="0"/>
          </a:p>
        </p:txBody>
      </p:sp>
    </p:spTree>
    <p:extLst>
      <p:ext uri="{BB962C8B-B14F-4D97-AF65-F5344CB8AC3E}">
        <p14:creationId xmlns:p14="http://schemas.microsoft.com/office/powerpoint/2010/main" xmlns="" val="4528180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String concatenation</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String concatenation</a:t>
            </a:r>
          </a:p>
          <a:p>
            <a:pPr lvl="1"/>
            <a:r>
              <a:rPr lang="en-US" dirty="0" smtClean="0"/>
              <a:t>String </a:t>
            </a:r>
            <a:r>
              <a:rPr lang="en-US" dirty="0"/>
              <a:t>concatenation uses the period (.) to append one string of characters </a:t>
            </a:r>
            <a:r>
              <a:rPr lang="en-US" dirty="0" smtClean="0"/>
              <a:t>to another</a:t>
            </a:r>
            <a:r>
              <a:rPr lang="en-US" dirty="0"/>
              <a:t>. </a:t>
            </a:r>
            <a:endParaRPr lang="en-US" dirty="0" smtClean="0"/>
          </a:p>
          <a:p>
            <a:pPr lvl="1"/>
            <a:r>
              <a:rPr lang="en-US" dirty="0" smtClean="0"/>
              <a:t>The </a:t>
            </a:r>
            <a:r>
              <a:rPr lang="en-US" dirty="0"/>
              <a:t>simplest way to do this is as follows</a:t>
            </a:r>
            <a:r>
              <a:rPr lang="en-US" dirty="0" smtClean="0"/>
              <a:t>:</a:t>
            </a:r>
          </a:p>
          <a:p>
            <a:pPr marL="1485900" lvl="3" indent="0">
              <a:buNone/>
            </a:pPr>
            <a:r>
              <a:rPr lang="en-US" dirty="0"/>
              <a:t>	</a:t>
            </a:r>
            <a:r>
              <a:rPr lang="en-US" dirty="0" smtClean="0"/>
              <a:t>	$</a:t>
            </a:r>
            <a:r>
              <a:rPr lang="en-US" dirty="0" err="1" smtClean="0"/>
              <a:t>msgs</a:t>
            </a:r>
            <a:r>
              <a:rPr lang="en-US" dirty="0" smtClean="0"/>
              <a:t> = 5;</a:t>
            </a:r>
            <a:endParaRPr lang="en-US" dirty="0"/>
          </a:p>
          <a:p>
            <a:pPr marL="25400" indent="0">
              <a:buNone/>
            </a:pPr>
            <a:r>
              <a:rPr lang="en-US" dirty="0" smtClean="0"/>
              <a:t>			echo </a:t>
            </a:r>
            <a:r>
              <a:rPr lang="en-US" dirty="0"/>
              <a:t>"You have " . $</a:t>
            </a:r>
            <a:r>
              <a:rPr lang="en-US" dirty="0" err="1"/>
              <a:t>msgs</a:t>
            </a:r>
            <a:r>
              <a:rPr lang="en-US" dirty="0"/>
              <a:t> . " messages.";</a:t>
            </a:r>
          </a:p>
          <a:p>
            <a:pPr lvl="1"/>
            <a:r>
              <a:rPr lang="en-US" dirty="0" smtClean="0"/>
              <a:t>The </a:t>
            </a:r>
            <a:r>
              <a:rPr lang="en-US" dirty="0"/>
              <a:t>output from this line </a:t>
            </a:r>
            <a:r>
              <a:rPr lang="en-US" dirty="0" smtClean="0"/>
              <a:t>of code </a:t>
            </a:r>
            <a:r>
              <a:rPr lang="en-US" dirty="0"/>
              <a:t>will be the following:</a:t>
            </a:r>
          </a:p>
          <a:p>
            <a:pPr marL="25400" indent="0">
              <a:buNone/>
            </a:pPr>
            <a:r>
              <a:rPr lang="en-IN" b="1" dirty="0" smtClean="0"/>
              <a:t>				You </a:t>
            </a:r>
            <a:r>
              <a:rPr lang="en-IN" b="1" dirty="0"/>
              <a:t>have 5 messages.</a:t>
            </a:r>
          </a:p>
          <a:p>
            <a:pPr lvl="1"/>
            <a:r>
              <a:rPr lang="en-US" dirty="0"/>
              <a:t>Just as you can add a value to a numeric variable with the += operator, you </a:t>
            </a:r>
            <a:r>
              <a:rPr lang="en-US" dirty="0" smtClean="0"/>
              <a:t>can append </a:t>
            </a:r>
            <a:r>
              <a:rPr lang="en-US" dirty="0"/>
              <a:t>one string to another using </a:t>
            </a:r>
            <a:r>
              <a:rPr lang="en-US" i="1" dirty="0" smtClean="0"/>
              <a:t>.=</a:t>
            </a:r>
            <a:endParaRPr lang="en-IN" dirty="0"/>
          </a:p>
        </p:txBody>
      </p:sp>
    </p:spTree>
    <p:extLst>
      <p:ext uri="{BB962C8B-B14F-4D97-AF65-F5344CB8AC3E}">
        <p14:creationId xmlns:p14="http://schemas.microsoft.com/office/powerpoint/2010/main" xmlns="" val="23428168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3</a:t>
            </a:r>
            <a:endParaRPr lang="en-US" dirty="0"/>
          </a:p>
        </p:txBody>
      </p:sp>
      <p:pic>
        <p:nvPicPr>
          <p:cNvPr id="63490" name="Picture 2"/>
          <p:cNvPicPr>
            <a:picLocks noChangeAspect="1" noChangeArrowheads="1"/>
          </p:cNvPicPr>
          <p:nvPr/>
        </p:nvPicPr>
        <p:blipFill>
          <a:blip r:embed="rId2" cstate="print"/>
          <a:srcRect/>
          <a:stretch>
            <a:fillRect/>
          </a:stretch>
        </p:blipFill>
        <p:spPr bwMode="auto">
          <a:xfrm>
            <a:off x="6453039" y="3573016"/>
            <a:ext cx="5738961" cy="2728524"/>
          </a:xfrm>
          <a:prstGeom prst="rect">
            <a:avLst/>
          </a:prstGeom>
          <a:noFill/>
          <a:ln w="9525">
            <a:noFill/>
            <a:miter lim="800000"/>
            <a:headEnd/>
            <a:tailEnd/>
          </a:ln>
          <a:effectLst/>
        </p:spPr>
      </p:pic>
      <p:sp>
        <p:nvSpPr>
          <p:cNvPr id="5" name="Rectangle 4"/>
          <p:cNvSpPr/>
          <p:nvPr/>
        </p:nvSpPr>
        <p:spPr>
          <a:xfrm>
            <a:off x="335360" y="1340768"/>
            <a:ext cx="7560840" cy="1938992"/>
          </a:xfrm>
          <a:prstGeom prst="rect">
            <a:avLst/>
          </a:prstGeom>
        </p:spPr>
        <p:txBody>
          <a:bodyPr wrap="square">
            <a:spAutoFit/>
          </a:bodyPr>
          <a:lstStyle/>
          <a:p>
            <a:r>
              <a:rPr lang="en-US" sz="2400" b="1" dirty="0" smtClean="0"/>
              <a:t>&lt;h1&gt; </a:t>
            </a:r>
            <a:r>
              <a:rPr lang="en-US" sz="2400" dirty="0" smtClean="0"/>
              <a:t>data conversion </a:t>
            </a:r>
            <a:r>
              <a:rPr lang="en-US" sz="2400" b="1" dirty="0" smtClean="0"/>
              <a:t>&lt;/h1&gt;</a:t>
            </a:r>
          </a:p>
          <a:p>
            <a:r>
              <a:rPr lang="en-US" sz="2400" dirty="0" smtClean="0"/>
              <a:t>   </a:t>
            </a:r>
            <a:r>
              <a:rPr lang="en-US" sz="2400" b="1" dirty="0" smtClean="0">
                <a:solidFill>
                  <a:srgbClr val="FF0066"/>
                </a:solidFill>
              </a:rPr>
              <a:t> &lt;?</a:t>
            </a:r>
            <a:r>
              <a:rPr lang="en-US" sz="2400" b="1" dirty="0" err="1" smtClean="0">
                <a:solidFill>
                  <a:srgbClr val="FF0066"/>
                </a:solidFill>
              </a:rPr>
              <a:t>php</a:t>
            </a:r>
            <a:endParaRPr lang="en-US" sz="2400" b="1" dirty="0" smtClean="0">
              <a:solidFill>
                <a:srgbClr val="FF0066"/>
              </a:solidFill>
            </a:endParaRPr>
          </a:p>
          <a:p>
            <a:r>
              <a:rPr lang="en-US" sz="2400" dirty="0" smtClean="0"/>
              <a:t>    $</a:t>
            </a:r>
            <a:r>
              <a:rPr lang="en-US" sz="2400" dirty="0" err="1" smtClean="0"/>
              <a:t>floatVar</a:t>
            </a:r>
            <a:r>
              <a:rPr lang="en-US" sz="2400" dirty="0" smtClean="0"/>
              <a:t> = 100.123;</a:t>
            </a:r>
          </a:p>
          <a:p>
            <a:r>
              <a:rPr lang="en-US" sz="2400" dirty="0" smtClean="0"/>
              <a:t>    print(</a:t>
            </a:r>
            <a:r>
              <a:rPr lang="en-US" sz="2400" dirty="0" smtClean="0">
                <a:solidFill>
                  <a:srgbClr val="FF0066"/>
                </a:solidFill>
              </a:rPr>
              <a:t>“</a:t>
            </a:r>
            <a:r>
              <a:rPr lang="en-US" sz="2400" dirty="0" smtClean="0"/>
              <a:t> $</a:t>
            </a:r>
            <a:r>
              <a:rPr lang="en-US" sz="2400" dirty="0" err="1" smtClean="0"/>
              <a:t>floatVar</a:t>
            </a:r>
            <a:r>
              <a:rPr lang="en-US" sz="2400" dirty="0" smtClean="0"/>
              <a:t> : is </a:t>
            </a:r>
            <a:r>
              <a:rPr lang="en-US" sz="2400" dirty="0" smtClean="0">
                <a:solidFill>
                  <a:srgbClr val="FF0066"/>
                </a:solidFill>
              </a:rPr>
              <a:t>"</a:t>
            </a:r>
            <a:r>
              <a:rPr lang="en-US" sz="2400" b="1" dirty="0" smtClean="0">
                <a:solidFill>
                  <a:srgbClr val="FF0066"/>
                </a:solidFill>
              </a:rPr>
              <a:t> . </a:t>
            </a:r>
            <a:r>
              <a:rPr lang="en-US" sz="2400" dirty="0" err="1" smtClean="0"/>
              <a:t>gettype</a:t>
            </a:r>
            <a:r>
              <a:rPr lang="en-US" sz="2400" dirty="0" smtClean="0"/>
              <a:t>($</a:t>
            </a:r>
            <a:r>
              <a:rPr lang="en-US" sz="2400" dirty="0" err="1" smtClean="0"/>
              <a:t>floatVar</a:t>
            </a:r>
            <a:r>
              <a:rPr lang="en-US" sz="2400" dirty="0" smtClean="0"/>
              <a:t>) );</a:t>
            </a:r>
          </a:p>
          <a:p>
            <a:r>
              <a:rPr lang="en-US" sz="2400" dirty="0" smtClean="0"/>
              <a:t>  </a:t>
            </a:r>
            <a:r>
              <a:rPr lang="en-US" sz="2400" b="1" dirty="0" smtClean="0">
                <a:solidFill>
                  <a:srgbClr val="FF0066"/>
                </a:solidFill>
              </a:rPr>
              <a:t>  ?&gt;</a:t>
            </a:r>
            <a:endParaRPr lang="en-US" sz="2400" b="1" dirty="0">
              <a:solidFill>
                <a:srgbClr val="FF0066"/>
              </a:solidFill>
            </a:endParaRPr>
          </a:p>
        </p:txBody>
      </p:sp>
      <p:cxnSp>
        <p:nvCxnSpPr>
          <p:cNvPr id="9" name="Straight Arrow Connector 8"/>
          <p:cNvCxnSpPr/>
          <p:nvPr/>
        </p:nvCxnSpPr>
        <p:spPr>
          <a:xfrm flipV="1">
            <a:off x="3503712" y="2924944"/>
            <a:ext cx="0" cy="93610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23592" y="4005064"/>
            <a:ext cx="2787943" cy="369332"/>
          </a:xfrm>
          <a:prstGeom prst="rect">
            <a:avLst/>
          </a:prstGeom>
          <a:noFill/>
        </p:spPr>
        <p:txBody>
          <a:bodyPr wrap="none" rtlCol="0">
            <a:spAutoFit/>
          </a:bodyPr>
          <a:lstStyle/>
          <a:p>
            <a:r>
              <a:rPr lang="en-IN" dirty="0" smtClean="0"/>
              <a:t>(dot) string concatenation</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IN" b="1" dirty="0"/>
              <a:t>String types </a:t>
            </a:r>
            <a:endParaRPr lang="en-IN" b="1" dirty="0" smtClean="0"/>
          </a:p>
          <a:p>
            <a:pPr lvl="1">
              <a:spcBef>
                <a:spcPts val="0"/>
              </a:spcBef>
              <a:spcAft>
                <a:spcPts val="0"/>
              </a:spcAft>
            </a:pPr>
            <a:r>
              <a:rPr lang="en-US" dirty="0" smtClean="0"/>
              <a:t>PHP </a:t>
            </a:r>
            <a:r>
              <a:rPr lang="en-US" dirty="0"/>
              <a:t>supports two types of strings that are denoted by the type of quotation </a:t>
            </a:r>
            <a:r>
              <a:rPr lang="en-US" dirty="0" smtClean="0"/>
              <a:t>mark </a:t>
            </a:r>
          </a:p>
          <a:p>
            <a:pPr lvl="1">
              <a:spcBef>
                <a:spcPts val="0"/>
              </a:spcBef>
              <a:spcAft>
                <a:spcPts val="0"/>
              </a:spcAft>
            </a:pPr>
            <a:r>
              <a:rPr lang="en-US" dirty="0" smtClean="0"/>
              <a:t>To </a:t>
            </a:r>
            <a:r>
              <a:rPr lang="en-US" dirty="0"/>
              <a:t>assign a literal string, preserving the exact contents, </a:t>
            </a:r>
            <a:r>
              <a:rPr lang="en-US" dirty="0" smtClean="0"/>
              <a:t>single </a:t>
            </a:r>
            <a:r>
              <a:rPr lang="en-US" dirty="0"/>
              <a:t>quotation marks (apostrophes</a:t>
            </a:r>
            <a:r>
              <a:rPr lang="en-US" dirty="0" smtClean="0"/>
              <a:t>) should be used, </a:t>
            </a:r>
            <a:r>
              <a:rPr lang="en-US" dirty="0"/>
              <a:t>like this:</a:t>
            </a:r>
          </a:p>
          <a:p>
            <a:pPr marL="25400" indent="0">
              <a:spcBef>
                <a:spcPts val="0"/>
              </a:spcBef>
              <a:spcAft>
                <a:spcPts val="0"/>
              </a:spcAft>
              <a:buNone/>
            </a:pPr>
            <a:r>
              <a:rPr lang="en-US" dirty="0" smtClean="0"/>
              <a:t>			$</a:t>
            </a:r>
            <a:r>
              <a:rPr lang="en-US" dirty="0"/>
              <a:t>info = 'Preface variables with a $ like this: $variable';</a:t>
            </a:r>
          </a:p>
          <a:p>
            <a:pPr lvl="1">
              <a:spcBef>
                <a:spcPts val="0"/>
              </a:spcBef>
              <a:spcAft>
                <a:spcPts val="0"/>
              </a:spcAft>
            </a:pPr>
            <a:r>
              <a:rPr lang="en-US" dirty="0" smtClean="0"/>
              <a:t>On </a:t>
            </a:r>
            <a:r>
              <a:rPr lang="en-US" dirty="0"/>
              <a:t>the other hand, </a:t>
            </a:r>
            <a:r>
              <a:rPr lang="en-US" dirty="0" smtClean="0"/>
              <a:t>to </a:t>
            </a:r>
            <a:r>
              <a:rPr lang="en-US" dirty="0"/>
              <a:t>include the value of a variable inside a string</a:t>
            </a:r>
            <a:r>
              <a:rPr lang="en-US" dirty="0" smtClean="0"/>
              <a:t>, double-quotes should be used</a:t>
            </a:r>
            <a:endParaRPr lang="en-US" dirty="0"/>
          </a:p>
          <a:p>
            <a:pPr marL="25400" indent="0">
              <a:spcBef>
                <a:spcPts val="0"/>
              </a:spcBef>
              <a:spcAft>
                <a:spcPts val="0"/>
              </a:spcAft>
              <a:buNone/>
            </a:pPr>
            <a:r>
              <a:rPr lang="en-US" dirty="0" smtClean="0"/>
              <a:t>			echo </a:t>
            </a:r>
            <a:r>
              <a:rPr lang="en-US" dirty="0"/>
              <a:t>"This week $count people have viewed your profile";</a:t>
            </a:r>
          </a:p>
          <a:p>
            <a:pPr lvl="1">
              <a:spcBef>
                <a:spcPts val="0"/>
              </a:spcBef>
              <a:spcAft>
                <a:spcPts val="0"/>
              </a:spcAft>
            </a:pPr>
            <a:r>
              <a:rPr lang="en-US" dirty="0" smtClean="0"/>
              <a:t>This </a:t>
            </a:r>
            <a:r>
              <a:rPr lang="en-US" dirty="0"/>
              <a:t>syntax </a:t>
            </a:r>
            <a:r>
              <a:rPr lang="en-US" dirty="0" smtClean="0"/>
              <a:t>offers </a:t>
            </a:r>
            <a:r>
              <a:rPr lang="en-US" dirty="0"/>
              <a:t>a simpler option to </a:t>
            </a:r>
            <a:r>
              <a:rPr lang="en-US" dirty="0" smtClean="0"/>
              <a:t>concatenation without period(.)</a:t>
            </a:r>
            <a:endParaRPr lang="en-US" dirty="0"/>
          </a:p>
          <a:p>
            <a:pPr lvl="1">
              <a:spcBef>
                <a:spcPts val="0"/>
              </a:spcBef>
              <a:spcAft>
                <a:spcPts val="0"/>
              </a:spcAft>
            </a:pPr>
            <a:r>
              <a:rPr lang="en-US" dirty="0" smtClean="0"/>
              <a:t>This </a:t>
            </a:r>
            <a:r>
              <a:rPr lang="en-US" dirty="0"/>
              <a:t>is called </a:t>
            </a:r>
            <a:r>
              <a:rPr lang="en-US" i="1" dirty="0"/>
              <a:t>variable </a:t>
            </a:r>
            <a:r>
              <a:rPr lang="en-US" i="1" dirty="0" smtClean="0"/>
              <a:t>substitution</a:t>
            </a:r>
            <a:endParaRPr lang="en-IN"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3809880" y="2952720"/>
              <a:ext cx="7086960" cy="1467360"/>
            </p14:xfrm>
          </p:contentPart>
        </mc:Choice>
        <mc:Fallback>
          <p:pic>
            <p:nvPicPr>
              <p:cNvPr id="4" name="Ink 3"/>
              <p:cNvPicPr/>
              <p:nvPr/>
            </p:nvPicPr>
            <p:blipFill>
              <a:blip r:embed="rId3" cstate="print"/>
              <a:stretch>
                <a:fillRect/>
              </a:stretch>
            </p:blipFill>
            <p:spPr>
              <a:xfrm>
                <a:off x="3800520" y="2943360"/>
                <a:ext cx="7105680" cy="1486080"/>
              </a:xfrm>
              <a:prstGeom prst="rect">
                <a:avLst/>
              </a:prstGeom>
            </p:spPr>
          </p:pic>
        </mc:Fallback>
      </mc:AlternateContent>
    </p:spTree>
    <p:extLst>
      <p:ext uri="{BB962C8B-B14F-4D97-AF65-F5344CB8AC3E}">
        <p14:creationId xmlns:p14="http://schemas.microsoft.com/office/powerpoint/2010/main" xmlns="" val="37762680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263352" y="1988840"/>
            <a:ext cx="10109297" cy="3710327"/>
          </a:xfrm>
          <a:prstGeom prst="rect">
            <a:avLst/>
          </a:prstGeom>
          <a:noFill/>
          <a:ln w="9525">
            <a:noFill/>
            <a:miter lim="800000"/>
            <a:headEnd/>
            <a:tailEnd/>
          </a:ln>
        </p:spPr>
      </p:pic>
      <p:sp>
        <p:nvSpPr>
          <p:cNvPr id="5" name="Rectangle 4"/>
          <p:cNvSpPr/>
          <p:nvPr/>
        </p:nvSpPr>
        <p:spPr>
          <a:xfrm>
            <a:off x="2207568" y="1052736"/>
            <a:ext cx="5756704" cy="400110"/>
          </a:xfrm>
          <a:prstGeom prst="rect">
            <a:avLst/>
          </a:prstGeom>
        </p:spPr>
        <p:txBody>
          <a:bodyPr wrap="none">
            <a:spAutoFit/>
          </a:bodyPr>
          <a:lstStyle/>
          <a:p>
            <a:r>
              <a:rPr lang="en-US" sz="2000" b="1" i="1" dirty="0" smtClean="0">
                <a:solidFill>
                  <a:srgbClr val="FF0066"/>
                </a:solidFill>
              </a:rPr>
              <a:t>Making a Request and Receiving a Response</a:t>
            </a:r>
            <a:r>
              <a:rPr lang="en-US" sz="2000" b="1" dirty="0" smtClean="0">
                <a:solidFill>
                  <a:srgbClr val="FF0066"/>
                </a:solidFill>
              </a:rPr>
              <a:t> </a:t>
            </a:r>
            <a:endParaRPr lang="en-US" sz="2000" dirty="0"/>
          </a:p>
        </p:txBody>
      </p:sp>
      <p:sp>
        <p:nvSpPr>
          <p:cNvPr id="6" name="TextBox 5"/>
          <p:cNvSpPr txBox="1"/>
          <p:nvPr/>
        </p:nvSpPr>
        <p:spPr>
          <a:xfrm>
            <a:off x="1487488" y="5877272"/>
            <a:ext cx="7992888" cy="400110"/>
          </a:xfrm>
          <a:prstGeom prst="rect">
            <a:avLst/>
          </a:prstGeom>
          <a:noFill/>
        </p:spPr>
        <p:txBody>
          <a:bodyPr wrap="square" rtlCol="0">
            <a:spAutoFit/>
          </a:bodyPr>
          <a:lstStyle/>
          <a:p>
            <a:r>
              <a:rPr lang="en-US" sz="2000" b="1" dirty="0" smtClean="0">
                <a:solidFill>
                  <a:srgbClr val="FF0000"/>
                </a:solidFill>
                <a:effectLst>
                  <a:outerShdw blurRad="38100" dist="38100" dir="2700000" algn="tl">
                    <a:srgbClr val="000000">
                      <a:alpha val="43137"/>
                    </a:srgbClr>
                  </a:outerShdw>
                </a:effectLst>
              </a:rPr>
              <a:t>Client interacting with web server. </a:t>
            </a:r>
            <a:r>
              <a:rPr lang="en-US" sz="2000" b="1" i="1" dirty="0" smtClean="0">
                <a:solidFill>
                  <a:srgbClr val="FF0000"/>
                </a:solidFill>
                <a:effectLst>
                  <a:outerShdw blurRad="38100" dist="38100" dir="2700000" algn="tl">
                    <a:srgbClr val="000000">
                      <a:alpha val="43137"/>
                    </a:srgbClr>
                  </a:outerShdw>
                </a:effectLst>
              </a:rPr>
              <a:t>Step 2: </a:t>
            </a:r>
            <a:r>
              <a:rPr lang="en-US" sz="2000" b="1" dirty="0" smtClean="0">
                <a:solidFill>
                  <a:srgbClr val="FF0000"/>
                </a:solidFill>
                <a:effectLst>
                  <a:outerShdw blurRad="38100" dist="38100" dir="2700000" algn="tl">
                    <a:srgbClr val="000000">
                      <a:alpha val="43137"/>
                    </a:srgbClr>
                  </a:outerShdw>
                </a:effectLst>
              </a:rPr>
              <a:t>The HTTP response</a:t>
            </a:r>
            <a:endParaRPr lang="en-US" sz="2000" b="1" dirty="0">
              <a:solidFill>
                <a:srgbClr val="FF0000"/>
              </a:solidFill>
              <a:effectLst>
                <a:outerShdw blurRad="38100" dist="38100" dir="2700000" algn="tl">
                  <a:srgbClr val="000000">
                    <a:alpha val="43137"/>
                  </a:srgbClr>
                </a:outerShdw>
              </a:effectLst>
            </a:endParaRPr>
          </a:p>
        </p:txBody>
      </p:sp>
      <p:sp>
        <p:nvSpPr>
          <p:cNvPr id="7" name="Title 1"/>
          <p:cNvSpPr>
            <a:spLocks noGrp="1"/>
          </p:cNvSpPr>
          <p:nvPr>
            <p:ph type="title"/>
          </p:nvPr>
        </p:nvSpPr>
        <p:spPr>
          <a:xfrm>
            <a:off x="229598" y="181742"/>
            <a:ext cx="9250777" cy="542160"/>
          </a:xfrm>
        </p:spPr>
        <p:txBody>
          <a:bodyPr/>
          <a:lstStyle/>
          <a:p>
            <a:r>
              <a:rPr lang="en-IN" dirty="0" smtClean="0">
                <a:solidFill>
                  <a:srgbClr val="0070C0"/>
                </a:solidFill>
              </a:rPr>
              <a:t>Web Server – Web Client</a:t>
            </a:r>
            <a:endParaRPr lang="en-US" dirty="0">
              <a:solidFill>
                <a:srgbClr val="0070C0"/>
              </a:solidFill>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IN" b="1" dirty="0"/>
              <a:t>Escaping characters </a:t>
            </a:r>
            <a:endParaRPr lang="en-IN" b="1" dirty="0" smtClean="0"/>
          </a:p>
          <a:p>
            <a:pPr lvl="1"/>
            <a:r>
              <a:rPr lang="en-US" dirty="0" smtClean="0"/>
              <a:t>Sometimes </a:t>
            </a:r>
            <a:r>
              <a:rPr lang="en-US" dirty="0"/>
              <a:t>a string needs to contain characters with special meanings that might </a:t>
            </a:r>
            <a:r>
              <a:rPr lang="en-US" dirty="0" smtClean="0"/>
              <a:t>be interpreted </a:t>
            </a:r>
            <a:r>
              <a:rPr lang="en-US" dirty="0"/>
              <a:t>incorrectly. </a:t>
            </a:r>
            <a:endParaRPr lang="en-US" dirty="0" smtClean="0"/>
          </a:p>
          <a:p>
            <a:pPr lvl="1"/>
            <a:r>
              <a:rPr lang="en-US" dirty="0" smtClean="0"/>
              <a:t>For </a:t>
            </a:r>
            <a:r>
              <a:rPr lang="en-US" dirty="0"/>
              <a:t>example, the following line of code will not work, </a:t>
            </a:r>
            <a:r>
              <a:rPr lang="en-US" dirty="0" smtClean="0"/>
              <a:t>because the </a:t>
            </a:r>
            <a:r>
              <a:rPr lang="en-US" dirty="0"/>
              <a:t>second quotation mark encountered in the word </a:t>
            </a:r>
            <a:r>
              <a:rPr lang="en-US" b="1" i="1" dirty="0"/>
              <a:t>spelling’s</a:t>
            </a:r>
            <a:r>
              <a:rPr lang="en-US" i="1" dirty="0"/>
              <a:t> </a:t>
            </a:r>
            <a:r>
              <a:rPr lang="en-US" dirty="0"/>
              <a:t>will tell the PHP </a:t>
            </a:r>
            <a:r>
              <a:rPr lang="en-US" dirty="0" smtClean="0"/>
              <a:t>parser that </a:t>
            </a:r>
            <a:r>
              <a:rPr lang="en-US" dirty="0"/>
              <a:t>the string’s end has been reached. </a:t>
            </a:r>
            <a:endParaRPr lang="en-US" dirty="0" smtClean="0"/>
          </a:p>
          <a:p>
            <a:pPr lvl="1"/>
            <a:r>
              <a:rPr lang="en-US" dirty="0" smtClean="0"/>
              <a:t>Consequently</a:t>
            </a:r>
            <a:r>
              <a:rPr lang="en-US" dirty="0"/>
              <a:t>, the rest of the line will be </a:t>
            </a:r>
            <a:r>
              <a:rPr lang="en-US" dirty="0" smtClean="0"/>
              <a:t>rejected </a:t>
            </a:r>
            <a:r>
              <a:rPr lang="en-IN" dirty="0" smtClean="0"/>
              <a:t>as </a:t>
            </a:r>
            <a:r>
              <a:rPr lang="en-IN" dirty="0"/>
              <a:t>an error</a:t>
            </a:r>
            <a:r>
              <a:rPr lang="en-IN" dirty="0" smtClean="0"/>
              <a:t>:</a:t>
            </a:r>
          </a:p>
          <a:p>
            <a:pPr marL="514350" lvl="1" indent="0">
              <a:buNone/>
            </a:pPr>
            <a:r>
              <a:rPr lang="en-US" dirty="0" smtClean="0"/>
              <a:t>		$</a:t>
            </a:r>
            <a:r>
              <a:rPr lang="en-US" dirty="0"/>
              <a:t>text = 'My spelling's </a:t>
            </a:r>
            <a:r>
              <a:rPr lang="en-US" dirty="0" err="1"/>
              <a:t>atroshus</a:t>
            </a:r>
            <a:r>
              <a:rPr lang="en-US" dirty="0"/>
              <a:t>'; // Erroneous </a:t>
            </a:r>
            <a:r>
              <a:rPr lang="en-US" dirty="0" smtClean="0"/>
              <a:t>syntax</a:t>
            </a:r>
          </a:p>
          <a:p>
            <a:pPr lvl="1"/>
            <a:r>
              <a:rPr lang="en-US" dirty="0"/>
              <a:t>To correct this, </a:t>
            </a:r>
            <a:r>
              <a:rPr lang="en-US" dirty="0" smtClean="0"/>
              <a:t>add a </a:t>
            </a:r>
            <a:r>
              <a:rPr lang="en-US" dirty="0"/>
              <a:t>backslash directly before the offending quotation </a:t>
            </a:r>
            <a:r>
              <a:rPr lang="en-US" dirty="0" smtClean="0"/>
              <a:t>mark to </a:t>
            </a:r>
            <a:r>
              <a:rPr lang="en-US" dirty="0"/>
              <a:t>tell PHP to treat the character literally and not to interpret it:</a:t>
            </a:r>
          </a:p>
          <a:p>
            <a:pPr marL="25400" indent="0">
              <a:buNone/>
            </a:pPr>
            <a:r>
              <a:rPr lang="en-US" dirty="0" smtClean="0"/>
              <a:t>		$</a:t>
            </a:r>
            <a:r>
              <a:rPr lang="en-US" dirty="0"/>
              <a:t>text = 'My spelling\'s still </a:t>
            </a:r>
            <a:r>
              <a:rPr lang="en-US" dirty="0" err="1"/>
              <a:t>atroshus</a:t>
            </a:r>
            <a:r>
              <a:rPr lang="en-US" dirty="0"/>
              <a:t>';</a:t>
            </a:r>
            <a:endParaRPr lang="en-IN" dirty="0"/>
          </a:p>
        </p:txBody>
      </p:sp>
    </p:spTree>
    <p:extLst>
      <p:ext uri="{BB962C8B-B14F-4D97-AF65-F5344CB8AC3E}">
        <p14:creationId xmlns:p14="http://schemas.microsoft.com/office/powerpoint/2010/main" xmlns="" val="567232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Widely used Escape Sequences in PHP</a:t>
            </a:r>
          </a:p>
          <a:p>
            <a:pPr lvl="2"/>
            <a:r>
              <a:rPr lang="en-US" dirty="0" smtClean="0"/>
              <a:t>\’ </a:t>
            </a:r>
            <a:r>
              <a:rPr lang="en-US" dirty="0"/>
              <a:t>– To escape ‘ within single quoted string.</a:t>
            </a:r>
          </a:p>
          <a:p>
            <a:pPr lvl="2"/>
            <a:r>
              <a:rPr lang="en-US" dirty="0" smtClean="0"/>
              <a:t>\” </a:t>
            </a:r>
            <a:r>
              <a:rPr lang="en-US" dirty="0"/>
              <a:t>– To escape “ within double quoted string.</a:t>
            </a:r>
          </a:p>
          <a:p>
            <a:pPr lvl="2"/>
            <a:r>
              <a:rPr lang="en-US" dirty="0" smtClean="0"/>
              <a:t>\\ </a:t>
            </a:r>
            <a:r>
              <a:rPr lang="en-US" dirty="0"/>
              <a:t>– To escape the backslash.</a:t>
            </a:r>
          </a:p>
          <a:p>
            <a:pPr lvl="2"/>
            <a:r>
              <a:rPr lang="en-US" dirty="0" smtClean="0"/>
              <a:t>\$ </a:t>
            </a:r>
            <a:r>
              <a:rPr lang="en-US" dirty="0"/>
              <a:t>– To escape $.</a:t>
            </a:r>
          </a:p>
          <a:p>
            <a:pPr lvl="2"/>
            <a:r>
              <a:rPr lang="en-US" dirty="0" smtClean="0"/>
              <a:t>\</a:t>
            </a:r>
            <a:r>
              <a:rPr lang="en-US" dirty="0"/>
              <a:t>n – To add line breaks between string.</a:t>
            </a:r>
          </a:p>
          <a:p>
            <a:pPr lvl="2"/>
            <a:r>
              <a:rPr lang="en-US" dirty="0" smtClean="0"/>
              <a:t>\</a:t>
            </a:r>
            <a:r>
              <a:rPr lang="en-US" dirty="0"/>
              <a:t>t – To add tab space.</a:t>
            </a:r>
          </a:p>
          <a:p>
            <a:pPr lvl="2"/>
            <a:r>
              <a:rPr lang="en-US" dirty="0" smtClean="0"/>
              <a:t>\</a:t>
            </a:r>
            <a:r>
              <a:rPr lang="en-US" dirty="0"/>
              <a:t>r – For carriage return.</a:t>
            </a:r>
            <a:endParaRPr lang="en-IN" dirty="0"/>
          </a:p>
        </p:txBody>
      </p:sp>
    </p:spTree>
    <p:extLst>
      <p:ext uri="{BB962C8B-B14F-4D97-AF65-F5344CB8AC3E}">
        <p14:creationId xmlns:p14="http://schemas.microsoft.com/office/powerpoint/2010/main" xmlns="" val="7454801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Multiple-Line Commands</a:t>
            </a:r>
          </a:p>
          <a:p>
            <a:pPr lvl="1"/>
            <a:r>
              <a:rPr lang="en-US" dirty="0"/>
              <a:t>There are times when you need to output quite a lot of text from PHP, and using </a:t>
            </a:r>
            <a:r>
              <a:rPr lang="en-US" dirty="0" smtClean="0"/>
              <a:t>several echo </a:t>
            </a:r>
            <a:r>
              <a:rPr lang="en-US" dirty="0"/>
              <a:t>(or print) statements would be time-consuming and messy. </a:t>
            </a:r>
            <a:endParaRPr lang="en-US" dirty="0" smtClean="0"/>
          </a:p>
          <a:p>
            <a:pPr lvl="1"/>
            <a:r>
              <a:rPr lang="en-US" dirty="0" smtClean="0"/>
              <a:t>To overcome this</a:t>
            </a:r>
            <a:r>
              <a:rPr lang="en-US" dirty="0"/>
              <a:t>, PHP offers two conveniences. </a:t>
            </a:r>
            <a:endParaRPr lang="en-US" dirty="0" smtClean="0"/>
          </a:p>
          <a:p>
            <a:pPr lvl="1"/>
            <a:r>
              <a:rPr lang="en-US" dirty="0" smtClean="0"/>
              <a:t>The </a:t>
            </a:r>
            <a:r>
              <a:rPr lang="en-US" dirty="0"/>
              <a:t>first is just to put multiple lines </a:t>
            </a:r>
            <a:r>
              <a:rPr lang="en-US" dirty="0" smtClean="0"/>
              <a:t>between quotes</a:t>
            </a:r>
            <a:r>
              <a:rPr lang="en-US" dirty="0"/>
              <a:t>, </a:t>
            </a:r>
          </a:p>
          <a:p>
            <a:pPr marL="1454150" lvl="3" indent="0">
              <a:spcBef>
                <a:spcPts val="0"/>
              </a:spcBef>
              <a:spcAft>
                <a:spcPts val="0"/>
              </a:spcAft>
              <a:buNone/>
            </a:pPr>
            <a:r>
              <a:rPr lang="en-IN" dirty="0" smtClean="0"/>
              <a:t>&lt;?</a:t>
            </a:r>
            <a:r>
              <a:rPr lang="en-IN" dirty="0" err="1"/>
              <a:t>php</a:t>
            </a:r>
            <a:endParaRPr lang="en-IN" dirty="0"/>
          </a:p>
          <a:p>
            <a:pPr marL="1454150" lvl="3" indent="0">
              <a:spcBef>
                <a:spcPts val="0"/>
              </a:spcBef>
              <a:spcAft>
                <a:spcPts val="0"/>
              </a:spcAft>
              <a:buNone/>
            </a:pPr>
            <a:r>
              <a:rPr lang="en-IN" dirty="0" smtClean="0"/>
              <a:t>	$</a:t>
            </a:r>
            <a:r>
              <a:rPr lang="en-IN" dirty="0"/>
              <a:t>author = "Steve Ballmer";</a:t>
            </a:r>
          </a:p>
          <a:p>
            <a:pPr marL="1454150" lvl="3" indent="0">
              <a:spcBef>
                <a:spcPts val="0"/>
              </a:spcBef>
              <a:spcAft>
                <a:spcPts val="0"/>
              </a:spcAft>
              <a:buNone/>
            </a:pPr>
            <a:r>
              <a:rPr lang="en-IN" dirty="0" smtClean="0"/>
              <a:t>	echo </a:t>
            </a:r>
            <a:r>
              <a:rPr lang="en-IN" dirty="0"/>
              <a:t>"Developers, developers, developers, developers, developers,</a:t>
            </a:r>
          </a:p>
          <a:p>
            <a:pPr marL="1454150" lvl="3" indent="0">
              <a:spcBef>
                <a:spcPts val="0"/>
              </a:spcBef>
              <a:spcAft>
                <a:spcPts val="0"/>
              </a:spcAft>
              <a:buNone/>
            </a:pPr>
            <a:r>
              <a:rPr lang="en-IN" dirty="0" smtClean="0"/>
              <a:t>		developers</a:t>
            </a:r>
            <a:r>
              <a:rPr lang="en-IN" dirty="0"/>
              <a:t>, developers, developers, developers!</a:t>
            </a:r>
          </a:p>
          <a:p>
            <a:pPr marL="1454150" lvl="3" indent="0">
              <a:spcBef>
                <a:spcPts val="0"/>
              </a:spcBef>
              <a:spcAft>
                <a:spcPts val="0"/>
              </a:spcAft>
              <a:buNone/>
            </a:pPr>
            <a:r>
              <a:rPr lang="en-IN" dirty="0" smtClean="0"/>
              <a:t>		- </a:t>
            </a:r>
            <a:r>
              <a:rPr lang="en-IN" dirty="0"/>
              <a:t>$author.";</a:t>
            </a:r>
          </a:p>
          <a:p>
            <a:pPr marL="1454150" lvl="3" indent="0">
              <a:spcBef>
                <a:spcPts val="0"/>
              </a:spcBef>
              <a:spcAft>
                <a:spcPts val="0"/>
              </a:spcAft>
              <a:buNone/>
            </a:pPr>
            <a:r>
              <a:rPr lang="en-IN" dirty="0"/>
              <a:t>?&gt;</a:t>
            </a:r>
          </a:p>
        </p:txBody>
      </p:sp>
    </p:spTree>
    <p:extLst>
      <p:ext uri="{BB962C8B-B14F-4D97-AF65-F5344CB8AC3E}">
        <p14:creationId xmlns:p14="http://schemas.microsoft.com/office/powerpoint/2010/main" xmlns="" val="16793555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Variables can also be </a:t>
            </a:r>
            <a:r>
              <a:rPr lang="en-US" dirty="0" smtClean="0"/>
              <a:t>assigned</a:t>
            </a:r>
          </a:p>
          <a:p>
            <a:pPr marL="1397000" lvl="3" indent="0">
              <a:spcBef>
                <a:spcPts val="0"/>
              </a:spcBef>
              <a:spcAft>
                <a:spcPts val="0"/>
              </a:spcAft>
              <a:buNone/>
            </a:pPr>
            <a:r>
              <a:rPr lang="en-IN" dirty="0"/>
              <a:t>&lt;?</a:t>
            </a:r>
            <a:r>
              <a:rPr lang="en-IN" dirty="0" err="1"/>
              <a:t>php</a:t>
            </a:r>
            <a:endParaRPr lang="en-IN" dirty="0"/>
          </a:p>
          <a:p>
            <a:pPr marL="1397000" lvl="3" indent="0">
              <a:spcBef>
                <a:spcPts val="0"/>
              </a:spcBef>
              <a:spcAft>
                <a:spcPts val="0"/>
              </a:spcAft>
              <a:buNone/>
            </a:pPr>
            <a:r>
              <a:rPr lang="en-IN" dirty="0"/>
              <a:t>$author = "Bill Gates</a:t>
            </a:r>
            <a:r>
              <a:rPr lang="en-IN" dirty="0" smtClean="0"/>
              <a:t>";</a:t>
            </a:r>
          </a:p>
          <a:p>
            <a:pPr marL="1397000" lvl="3" indent="0">
              <a:spcBef>
                <a:spcPts val="0"/>
              </a:spcBef>
              <a:spcAft>
                <a:spcPts val="0"/>
              </a:spcAft>
              <a:buNone/>
            </a:pPr>
            <a:r>
              <a:rPr lang="en-US" dirty="0"/>
              <a:t>$text = "Measuring programming progress by lines of code is like</a:t>
            </a:r>
          </a:p>
          <a:p>
            <a:pPr marL="1397000" lvl="3" indent="0">
              <a:spcBef>
                <a:spcPts val="0"/>
              </a:spcBef>
              <a:spcAft>
                <a:spcPts val="0"/>
              </a:spcAft>
              <a:buNone/>
            </a:pPr>
            <a:r>
              <a:rPr lang="en-US" dirty="0" smtClean="0"/>
              <a:t>		Measuring </a:t>
            </a:r>
            <a:r>
              <a:rPr lang="en-US" dirty="0"/>
              <a:t>aircraft building progress by weight.</a:t>
            </a:r>
          </a:p>
          <a:p>
            <a:pPr marL="1397000" lvl="3" indent="0">
              <a:spcBef>
                <a:spcPts val="0"/>
              </a:spcBef>
              <a:spcAft>
                <a:spcPts val="0"/>
              </a:spcAft>
              <a:buNone/>
            </a:pPr>
            <a:r>
              <a:rPr lang="en-IN" dirty="0" smtClean="0"/>
              <a:t>		- $</a:t>
            </a:r>
            <a:r>
              <a:rPr lang="en-IN" dirty="0"/>
              <a:t>author</a:t>
            </a:r>
            <a:r>
              <a:rPr lang="en-IN" dirty="0" smtClean="0"/>
              <a:t>.";</a:t>
            </a:r>
          </a:p>
          <a:p>
            <a:pPr marL="1397000" lvl="3" indent="0">
              <a:spcBef>
                <a:spcPts val="0"/>
              </a:spcBef>
              <a:spcAft>
                <a:spcPts val="0"/>
              </a:spcAft>
              <a:buNone/>
            </a:pPr>
            <a:r>
              <a:rPr lang="en-IN" dirty="0" smtClean="0"/>
              <a:t>echo $text;</a:t>
            </a:r>
            <a:endParaRPr lang="en-IN" dirty="0"/>
          </a:p>
          <a:p>
            <a:pPr marL="1397000" lvl="3" indent="0">
              <a:spcBef>
                <a:spcPts val="0"/>
              </a:spcBef>
              <a:spcAft>
                <a:spcPts val="0"/>
              </a:spcAft>
              <a:buNone/>
            </a:pPr>
            <a:r>
              <a:rPr lang="en-IN" dirty="0"/>
              <a:t>?&gt;</a:t>
            </a:r>
          </a:p>
        </p:txBody>
      </p:sp>
    </p:spTree>
    <p:extLst>
      <p:ext uri="{BB962C8B-B14F-4D97-AF65-F5344CB8AC3E}">
        <p14:creationId xmlns:p14="http://schemas.microsoft.com/office/powerpoint/2010/main" xmlns="" val="29974796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US" dirty="0"/>
              <a:t>PHP also offers a multiline sequence using the </a:t>
            </a:r>
            <a:r>
              <a:rPr lang="en-US" dirty="0">
                <a:solidFill>
                  <a:srgbClr val="C00000"/>
                </a:solidFill>
              </a:rPr>
              <a:t>&lt;&lt;&lt; operator</a:t>
            </a:r>
            <a:r>
              <a:rPr lang="en-US" dirty="0"/>
              <a:t>—commonly referred </a:t>
            </a:r>
            <a:r>
              <a:rPr lang="en-US" dirty="0" smtClean="0"/>
              <a:t>to as </a:t>
            </a:r>
            <a:r>
              <a:rPr lang="en-US" dirty="0"/>
              <a:t>a </a:t>
            </a:r>
            <a:r>
              <a:rPr lang="en-US" i="1" dirty="0"/>
              <a:t>here-document </a:t>
            </a:r>
            <a:r>
              <a:rPr lang="en-US" dirty="0"/>
              <a:t>or </a:t>
            </a:r>
            <a:r>
              <a:rPr lang="en-US" i="1" dirty="0" err="1" smtClean="0"/>
              <a:t>heredoc</a:t>
            </a:r>
            <a:r>
              <a:rPr lang="en-US" i="1" dirty="0" smtClean="0"/>
              <a:t> - </a:t>
            </a:r>
            <a:r>
              <a:rPr lang="en-US" dirty="0" smtClean="0"/>
              <a:t>as </a:t>
            </a:r>
            <a:r>
              <a:rPr lang="en-US" dirty="0"/>
              <a:t>a way of specifying a string literal, preserving </a:t>
            </a:r>
            <a:r>
              <a:rPr lang="en-US" dirty="0" smtClean="0"/>
              <a:t>the line </a:t>
            </a:r>
            <a:r>
              <a:rPr lang="en-US" dirty="0"/>
              <a:t>breaks and other whitespace (including indentation) in the text. </a:t>
            </a:r>
            <a:endParaRPr lang="en-IN" i="1" dirty="0"/>
          </a:p>
          <a:p>
            <a:pPr marL="1854200" lvl="4" indent="0">
              <a:spcBef>
                <a:spcPts val="0"/>
              </a:spcBef>
              <a:spcAft>
                <a:spcPts val="0"/>
              </a:spcAft>
              <a:buNone/>
            </a:pPr>
            <a:r>
              <a:rPr lang="en-IN" dirty="0"/>
              <a:t>&lt;?</a:t>
            </a:r>
            <a:r>
              <a:rPr lang="en-IN" dirty="0" err="1"/>
              <a:t>php</a:t>
            </a:r>
            <a:endParaRPr lang="en-IN" dirty="0"/>
          </a:p>
          <a:p>
            <a:pPr marL="1854200" lvl="4" indent="0">
              <a:spcBef>
                <a:spcPts val="0"/>
              </a:spcBef>
              <a:spcAft>
                <a:spcPts val="0"/>
              </a:spcAft>
              <a:buNone/>
            </a:pPr>
            <a:r>
              <a:rPr lang="en-IN" dirty="0" smtClean="0"/>
              <a:t>	$</a:t>
            </a:r>
            <a:r>
              <a:rPr lang="en-IN" dirty="0"/>
              <a:t>author = "Brian W. Kernighan";</a:t>
            </a:r>
          </a:p>
          <a:p>
            <a:pPr marL="1854200" lvl="4" indent="0">
              <a:spcBef>
                <a:spcPts val="0"/>
              </a:spcBef>
              <a:spcAft>
                <a:spcPts val="0"/>
              </a:spcAft>
              <a:buNone/>
            </a:pPr>
            <a:r>
              <a:rPr lang="en-IN" dirty="0" smtClean="0"/>
              <a:t>	echo &lt;&lt;&lt;_</a:t>
            </a:r>
            <a:r>
              <a:rPr lang="en-IN" dirty="0" err="1" smtClean="0"/>
              <a:t>abc</a:t>
            </a:r>
            <a:endParaRPr lang="en-IN" dirty="0"/>
          </a:p>
          <a:p>
            <a:pPr marL="1854200" lvl="4" indent="0">
              <a:spcBef>
                <a:spcPts val="0"/>
              </a:spcBef>
              <a:spcAft>
                <a:spcPts val="0"/>
              </a:spcAft>
              <a:buNone/>
            </a:pPr>
            <a:r>
              <a:rPr lang="en-US" dirty="0" smtClean="0"/>
              <a:t>		Debugging </a:t>
            </a:r>
            <a:r>
              <a:rPr lang="en-US" dirty="0"/>
              <a:t>is twice as hard as writing the code in the first </a:t>
            </a:r>
            <a:r>
              <a:rPr lang="en-US" dirty="0" smtClean="0"/>
              <a:t>		place.  Therefore</a:t>
            </a:r>
            <a:r>
              <a:rPr lang="en-US" dirty="0"/>
              <a:t>, if you write the code as cleverly as </a:t>
            </a:r>
            <a:r>
              <a:rPr lang="en-US" dirty="0" smtClean="0"/>
              <a:t>			possible</a:t>
            </a:r>
            <a:r>
              <a:rPr lang="en-US" dirty="0"/>
              <a:t>, you are</a:t>
            </a:r>
            <a:r>
              <a:rPr lang="en-US" dirty="0" smtClean="0"/>
              <a:t>, by </a:t>
            </a:r>
            <a:r>
              <a:rPr lang="en-US" dirty="0"/>
              <a:t>definition, not smart enough to </a:t>
            </a:r>
            <a:r>
              <a:rPr lang="en-US" dirty="0" smtClean="0"/>
              <a:t>			debug </a:t>
            </a:r>
            <a:r>
              <a:rPr lang="en-US" dirty="0"/>
              <a:t>it.</a:t>
            </a:r>
          </a:p>
          <a:p>
            <a:pPr marL="1854200" lvl="4" indent="0">
              <a:spcBef>
                <a:spcPts val="0"/>
              </a:spcBef>
              <a:spcAft>
                <a:spcPts val="0"/>
              </a:spcAft>
              <a:buNone/>
            </a:pPr>
            <a:r>
              <a:rPr lang="en-IN" dirty="0" smtClean="0"/>
              <a:t>		- </a:t>
            </a:r>
            <a:r>
              <a:rPr lang="en-IN" dirty="0"/>
              <a:t>$author.</a:t>
            </a:r>
          </a:p>
          <a:p>
            <a:pPr marL="1854200" lvl="4" indent="0">
              <a:spcBef>
                <a:spcPts val="0"/>
              </a:spcBef>
              <a:spcAft>
                <a:spcPts val="0"/>
              </a:spcAft>
              <a:buNone/>
            </a:pPr>
            <a:r>
              <a:rPr lang="en-IN" dirty="0" smtClean="0"/>
              <a:t>	_</a:t>
            </a:r>
            <a:r>
              <a:rPr lang="en-IN" dirty="0" err="1" smtClean="0"/>
              <a:t>abc</a:t>
            </a:r>
            <a:r>
              <a:rPr lang="en-IN" dirty="0" smtClean="0"/>
              <a:t>;</a:t>
            </a:r>
            <a:endParaRPr lang="en-IN" dirty="0"/>
          </a:p>
          <a:p>
            <a:pPr marL="1854200" lvl="4" indent="0">
              <a:spcBef>
                <a:spcPts val="0"/>
              </a:spcBef>
              <a:spcAft>
                <a:spcPts val="0"/>
              </a:spcAft>
              <a:buNone/>
            </a:pPr>
            <a:r>
              <a:rPr lang="en-IN" dirty="0"/>
              <a:t>?&gt;</a:t>
            </a:r>
          </a:p>
        </p:txBody>
      </p:sp>
    </p:spTree>
    <p:extLst>
      <p:ext uri="{BB962C8B-B14F-4D97-AF65-F5344CB8AC3E}">
        <p14:creationId xmlns:p14="http://schemas.microsoft.com/office/powerpoint/2010/main" xmlns="" val="10743478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Constants</a:t>
            </a:r>
            <a:endParaRPr lang="en-IN" dirty="0"/>
          </a:p>
        </p:txBody>
      </p:sp>
      <p:sp>
        <p:nvSpPr>
          <p:cNvPr id="3" name="Text Placeholder 2"/>
          <p:cNvSpPr>
            <a:spLocks noGrp="1"/>
          </p:cNvSpPr>
          <p:nvPr>
            <p:ph type="body" sz="quarter" idx="13"/>
          </p:nvPr>
        </p:nvSpPr>
        <p:spPr/>
        <p:txBody>
          <a:bodyPr/>
          <a:lstStyle/>
          <a:p>
            <a:r>
              <a:rPr lang="en-IN" b="1" dirty="0"/>
              <a:t>Constants</a:t>
            </a:r>
          </a:p>
          <a:p>
            <a:pPr lvl="1"/>
            <a:r>
              <a:rPr lang="en-US" i="1" dirty="0"/>
              <a:t>Constants </a:t>
            </a:r>
            <a:r>
              <a:rPr lang="en-US" dirty="0"/>
              <a:t>are similar to variables, holding information to be accessed later, </a:t>
            </a:r>
            <a:r>
              <a:rPr lang="en-US" dirty="0" smtClean="0"/>
              <a:t>except that </a:t>
            </a:r>
            <a:r>
              <a:rPr lang="en-US" dirty="0"/>
              <a:t>they are what they sound like—constant. </a:t>
            </a:r>
            <a:endParaRPr lang="en-US" dirty="0" smtClean="0"/>
          </a:p>
          <a:p>
            <a:pPr lvl="1"/>
            <a:r>
              <a:rPr lang="en-US" dirty="0" smtClean="0"/>
              <a:t>Once defined, its </a:t>
            </a:r>
            <a:r>
              <a:rPr lang="en-US" dirty="0"/>
              <a:t>value is set for the remainder of the program and cannot be altered</a:t>
            </a:r>
            <a:r>
              <a:rPr lang="en-US" dirty="0" smtClean="0"/>
              <a:t>. </a:t>
            </a:r>
            <a:endParaRPr lang="en-US" dirty="0"/>
          </a:p>
          <a:p>
            <a:pPr lvl="1"/>
            <a:r>
              <a:rPr lang="en-US" dirty="0"/>
              <a:t>One example of a use for a constant is to hold the </a:t>
            </a:r>
            <a:r>
              <a:rPr lang="en-US" dirty="0" smtClean="0"/>
              <a:t>location</a:t>
            </a:r>
          </a:p>
          <a:p>
            <a:pPr marL="514350" lvl="1" indent="0">
              <a:buNone/>
            </a:pPr>
            <a:r>
              <a:rPr lang="en-IN" dirty="0" smtClean="0"/>
              <a:t>		define</a:t>
            </a:r>
            <a:r>
              <a:rPr lang="en-IN" dirty="0"/>
              <a:t>("ROOT_LOCATION", "/</a:t>
            </a:r>
            <a:r>
              <a:rPr lang="en-IN" dirty="0" err="1"/>
              <a:t>usr</a:t>
            </a:r>
            <a:r>
              <a:rPr lang="en-IN" dirty="0"/>
              <a:t>/local/www</a:t>
            </a:r>
            <a:r>
              <a:rPr lang="en-IN" dirty="0" smtClean="0"/>
              <a:t>/");</a:t>
            </a:r>
          </a:p>
          <a:p>
            <a:pPr lvl="1"/>
            <a:r>
              <a:rPr lang="en-US" dirty="0"/>
              <a:t>R</a:t>
            </a:r>
            <a:r>
              <a:rPr lang="en-US" dirty="0" smtClean="0"/>
              <a:t>ead </a:t>
            </a:r>
            <a:r>
              <a:rPr lang="en-US" dirty="0"/>
              <a:t>the contents of the variable, </a:t>
            </a:r>
            <a:r>
              <a:rPr lang="en-US" dirty="0" smtClean="0"/>
              <a:t>just like </a:t>
            </a:r>
            <a:r>
              <a:rPr lang="en-US" dirty="0"/>
              <a:t>a regular </a:t>
            </a:r>
            <a:r>
              <a:rPr lang="en-US" dirty="0" smtClean="0"/>
              <a:t>variable (</a:t>
            </a:r>
            <a:r>
              <a:rPr lang="en-US" dirty="0"/>
              <a:t>but it isn’t preceded by a dollar sign):</a:t>
            </a:r>
          </a:p>
          <a:p>
            <a:pPr marL="25400" indent="0">
              <a:buNone/>
            </a:pPr>
            <a:r>
              <a:rPr lang="en-IN" dirty="0" smtClean="0"/>
              <a:t>		$</a:t>
            </a:r>
            <a:r>
              <a:rPr lang="en-IN" dirty="0"/>
              <a:t>directory = ROOT_LOCATION;</a:t>
            </a:r>
          </a:p>
        </p:txBody>
      </p:sp>
    </p:spTree>
    <p:extLst>
      <p:ext uri="{BB962C8B-B14F-4D97-AF65-F5344CB8AC3E}">
        <p14:creationId xmlns:p14="http://schemas.microsoft.com/office/powerpoint/2010/main" xmlns="" val="1080663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IN" b="1" dirty="0" smtClean="0"/>
              <a:t>Predefined Constants</a:t>
            </a:r>
            <a:br>
              <a:rPr lang="en-IN" b="1" dirty="0" smtClean="0"/>
            </a:br>
            <a:endParaRPr lang="en-IN" dirty="0"/>
          </a:p>
        </p:txBody>
      </p:sp>
      <p:sp>
        <p:nvSpPr>
          <p:cNvPr id="3" name="Text Placeholder 2"/>
          <p:cNvSpPr>
            <a:spLocks noGrp="1"/>
          </p:cNvSpPr>
          <p:nvPr>
            <p:ph type="body" sz="quarter" idx="13"/>
          </p:nvPr>
        </p:nvSpPr>
        <p:spPr/>
        <p:txBody>
          <a:bodyPr/>
          <a:lstStyle/>
          <a:p>
            <a:pPr lvl="1"/>
            <a:r>
              <a:rPr lang="en-IN" b="1" dirty="0"/>
              <a:t>Predefined Constants</a:t>
            </a:r>
          </a:p>
          <a:p>
            <a:pPr lvl="1"/>
            <a:r>
              <a:rPr lang="en-US" dirty="0"/>
              <a:t>PHP comes ready-made with dozens of predefined constants that you won’t </a:t>
            </a:r>
            <a:r>
              <a:rPr lang="en-US" dirty="0" smtClean="0"/>
              <a:t>generally use </a:t>
            </a:r>
            <a:r>
              <a:rPr lang="en-US" dirty="0"/>
              <a:t>as a beginner. </a:t>
            </a:r>
            <a:endParaRPr lang="en-US" dirty="0" smtClean="0"/>
          </a:p>
          <a:p>
            <a:pPr lvl="1"/>
            <a:r>
              <a:rPr lang="en-US" i="1" dirty="0"/>
              <a:t>m</a:t>
            </a:r>
            <a:r>
              <a:rPr lang="en-US" i="1" dirty="0" smtClean="0"/>
              <a:t>agic constants, </a:t>
            </a:r>
            <a:r>
              <a:rPr lang="en-US" dirty="0" smtClean="0"/>
              <a:t>that will be very useful</a:t>
            </a:r>
            <a:r>
              <a:rPr lang="en-US" dirty="0"/>
              <a:t>. The names of the magic constants always have two underscores at </a:t>
            </a:r>
            <a:r>
              <a:rPr lang="en-US" dirty="0" smtClean="0"/>
              <a:t>the beginning </a:t>
            </a:r>
            <a:r>
              <a:rPr lang="en-US" dirty="0"/>
              <a:t>and two at the end</a:t>
            </a:r>
            <a:endParaRPr lang="en-IN" dirty="0"/>
          </a:p>
        </p:txBody>
      </p:sp>
    </p:spTree>
    <p:extLst>
      <p:ext uri="{BB962C8B-B14F-4D97-AF65-F5344CB8AC3E}">
        <p14:creationId xmlns:p14="http://schemas.microsoft.com/office/powerpoint/2010/main" xmlns="" val="32326580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000" b="1" u="sng" dirty="0"/>
              <a:t>Magic constant </a:t>
            </a:r>
            <a:r>
              <a:rPr lang="en-US" sz="2000" b="1" u="sng" dirty="0" smtClean="0"/>
              <a:t>	Description</a:t>
            </a:r>
            <a:endParaRPr lang="en-US" sz="2000" b="1" u="sng" dirty="0"/>
          </a:p>
          <a:p>
            <a:pPr marL="25400" indent="0">
              <a:spcBef>
                <a:spcPts val="0"/>
              </a:spcBef>
              <a:spcAft>
                <a:spcPts val="0"/>
              </a:spcAft>
              <a:buNone/>
            </a:pPr>
            <a:r>
              <a:rPr lang="en-US" sz="2000" dirty="0"/>
              <a:t>__LINE__ </a:t>
            </a:r>
            <a:r>
              <a:rPr lang="en-US" sz="2000" dirty="0" smtClean="0"/>
              <a:t>		The </a:t>
            </a:r>
            <a:r>
              <a:rPr lang="en-US" sz="2000" dirty="0"/>
              <a:t>current line number of the file.</a:t>
            </a:r>
          </a:p>
          <a:p>
            <a:pPr marL="25400" indent="0">
              <a:spcBef>
                <a:spcPts val="0"/>
              </a:spcBef>
              <a:spcAft>
                <a:spcPts val="0"/>
              </a:spcAft>
              <a:buNone/>
            </a:pPr>
            <a:r>
              <a:rPr lang="en-US" sz="2000" dirty="0"/>
              <a:t>__FILE__ </a:t>
            </a:r>
            <a:r>
              <a:rPr lang="en-US" sz="2000" dirty="0" smtClean="0"/>
              <a:t>		The </a:t>
            </a:r>
            <a:r>
              <a:rPr lang="en-US" sz="2000" dirty="0"/>
              <a:t>full path and filename of the file. If used inside an include, the name of the </a:t>
            </a:r>
            <a:r>
              <a:rPr lang="en-US" sz="2000" dirty="0" smtClean="0"/>
              <a:t>			included </a:t>
            </a:r>
            <a:r>
              <a:rPr lang="en-US" sz="2000" dirty="0"/>
              <a:t>file </a:t>
            </a:r>
            <a:r>
              <a:rPr lang="en-US" sz="2000" dirty="0" smtClean="0"/>
              <a:t>is returned</a:t>
            </a:r>
            <a:r>
              <a:rPr lang="en-US" sz="2000" dirty="0"/>
              <a:t>. Some operating systems allow aliases for directories, </a:t>
            </a:r>
            <a:r>
              <a:rPr lang="en-US" sz="2000" dirty="0" smtClean="0"/>
              <a:t>			called </a:t>
            </a:r>
            <a:r>
              <a:rPr lang="en-US" sz="2000" dirty="0"/>
              <a:t>symbolic links; in __FILE</a:t>
            </a:r>
            <a:r>
              <a:rPr lang="en-US" sz="2000" dirty="0" smtClean="0"/>
              <a:t>__ these </a:t>
            </a:r>
            <a:r>
              <a:rPr lang="en-US" sz="2000" dirty="0"/>
              <a:t>are always changed to the actual </a:t>
            </a:r>
            <a:r>
              <a:rPr lang="en-US" sz="2000" dirty="0" smtClean="0"/>
              <a:t>			directories</a:t>
            </a:r>
            <a:r>
              <a:rPr lang="en-US" sz="2000" dirty="0"/>
              <a:t>.</a:t>
            </a:r>
          </a:p>
          <a:p>
            <a:pPr marL="25400" indent="0">
              <a:spcBef>
                <a:spcPts val="0"/>
              </a:spcBef>
              <a:spcAft>
                <a:spcPts val="0"/>
              </a:spcAft>
              <a:buNone/>
            </a:pPr>
            <a:r>
              <a:rPr lang="en-US" sz="2000" dirty="0"/>
              <a:t>__DIR__ </a:t>
            </a:r>
            <a:r>
              <a:rPr lang="en-US" sz="2000" dirty="0" smtClean="0"/>
              <a:t>		The </a:t>
            </a:r>
            <a:r>
              <a:rPr lang="en-US" sz="2000" dirty="0"/>
              <a:t>directory of the file. (Added in PHP 5.3.0.) If used inside an include, the </a:t>
            </a:r>
            <a:r>
              <a:rPr lang="en-US" sz="2000" dirty="0" smtClean="0"/>
              <a:t>			directory </a:t>
            </a:r>
            <a:r>
              <a:rPr lang="en-US" sz="2000" dirty="0"/>
              <a:t>of the </a:t>
            </a:r>
            <a:r>
              <a:rPr lang="en-US" sz="2000" dirty="0" smtClean="0"/>
              <a:t>included file </a:t>
            </a:r>
            <a:r>
              <a:rPr lang="en-US" sz="2000" dirty="0"/>
              <a:t>is returned. This is equivalent </a:t>
            </a:r>
            <a:r>
              <a:rPr lang="en-US" sz="2000" dirty="0" smtClean="0"/>
              <a:t>to 					</a:t>
            </a:r>
            <a:r>
              <a:rPr lang="en-US" sz="2000" dirty="0" err="1" smtClean="0"/>
              <a:t>dirname</a:t>
            </a:r>
            <a:r>
              <a:rPr lang="en-US" sz="2000" dirty="0"/>
              <a:t>(__FILE__). This directory name does not have </a:t>
            </a:r>
            <a:r>
              <a:rPr lang="en-US" sz="2000" dirty="0" smtClean="0"/>
              <a:t>a trailing </a:t>
            </a:r>
            <a:r>
              <a:rPr lang="en-US" sz="2000" dirty="0"/>
              <a:t>slash unless </a:t>
            </a:r>
            <a:r>
              <a:rPr lang="en-US" sz="2000" dirty="0" smtClean="0"/>
              <a:t>			it </a:t>
            </a:r>
            <a:r>
              <a:rPr lang="en-US" sz="2000" dirty="0"/>
              <a:t>is the root directory.</a:t>
            </a:r>
          </a:p>
          <a:p>
            <a:pPr marL="25400" indent="0">
              <a:spcBef>
                <a:spcPts val="0"/>
              </a:spcBef>
              <a:spcAft>
                <a:spcPts val="0"/>
              </a:spcAft>
              <a:buNone/>
            </a:pPr>
            <a:r>
              <a:rPr lang="en-US" sz="2000" dirty="0"/>
              <a:t>__FUNCTION__ </a:t>
            </a:r>
            <a:r>
              <a:rPr lang="en-US" sz="2000" dirty="0" smtClean="0"/>
              <a:t>	Returns </a:t>
            </a:r>
            <a:r>
              <a:rPr lang="en-US" sz="2000" dirty="0"/>
              <a:t>the function name as it was </a:t>
            </a:r>
            <a:r>
              <a:rPr lang="en-US" sz="2000" dirty="0" smtClean="0"/>
              <a:t>declared</a:t>
            </a:r>
          </a:p>
          <a:p>
            <a:pPr marL="25400" indent="0">
              <a:spcBef>
                <a:spcPts val="0"/>
              </a:spcBef>
              <a:spcAft>
                <a:spcPts val="0"/>
              </a:spcAft>
              <a:buNone/>
            </a:pPr>
            <a:r>
              <a:rPr lang="en-US" sz="2000" dirty="0" smtClean="0"/>
              <a:t>__</a:t>
            </a:r>
            <a:r>
              <a:rPr lang="en-US" sz="2000" dirty="0"/>
              <a:t>CLASS__ </a:t>
            </a:r>
            <a:r>
              <a:rPr lang="en-US" sz="2000" dirty="0" smtClean="0"/>
              <a:t>		Returns </a:t>
            </a:r>
            <a:r>
              <a:rPr lang="en-US" sz="2000" dirty="0"/>
              <a:t>the class name as it was declared </a:t>
            </a:r>
          </a:p>
          <a:p>
            <a:pPr marL="25400" indent="0">
              <a:spcBef>
                <a:spcPts val="0"/>
              </a:spcBef>
              <a:spcAft>
                <a:spcPts val="0"/>
              </a:spcAft>
              <a:buNone/>
            </a:pPr>
            <a:r>
              <a:rPr lang="en-US" sz="2000" dirty="0" smtClean="0"/>
              <a:t>__</a:t>
            </a:r>
            <a:r>
              <a:rPr lang="en-US" sz="2000" dirty="0"/>
              <a:t>METHOD__ </a:t>
            </a:r>
            <a:r>
              <a:rPr lang="en-US" sz="2000" dirty="0" smtClean="0"/>
              <a:t>		The </a:t>
            </a:r>
            <a:r>
              <a:rPr lang="en-US" sz="2000" dirty="0"/>
              <a:t>method name is returned as it was declared </a:t>
            </a:r>
          </a:p>
          <a:p>
            <a:pPr marL="25400" indent="0">
              <a:spcBef>
                <a:spcPts val="0"/>
              </a:spcBef>
              <a:spcAft>
                <a:spcPts val="0"/>
              </a:spcAft>
              <a:buNone/>
            </a:pPr>
            <a:r>
              <a:rPr lang="en-US" sz="2000" dirty="0" smtClean="0"/>
              <a:t>__</a:t>
            </a:r>
            <a:r>
              <a:rPr lang="en-US" sz="2000" dirty="0"/>
              <a:t>NAMESPACE__ </a:t>
            </a:r>
            <a:r>
              <a:rPr lang="en-US" sz="2000" dirty="0" smtClean="0"/>
              <a:t>	The </a:t>
            </a:r>
            <a:r>
              <a:rPr lang="en-US" sz="2000" dirty="0"/>
              <a:t>name of the current </a:t>
            </a:r>
            <a:r>
              <a:rPr lang="en-US" sz="2000" dirty="0" smtClean="0"/>
              <a:t>namespace.  This </a:t>
            </a:r>
            <a:r>
              <a:rPr lang="en-US" sz="2000" dirty="0"/>
              <a:t>constant is defined at compile time</a:t>
            </a:r>
          </a:p>
          <a:p>
            <a:pPr marL="25400" indent="0">
              <a:spcBef>
                <a:spcPts val="0"/>
              </a:spcBef>
              <a:spcAft>
                <a:spcPts val="0"/>
              </a:spcAft>
              <a:buNone/>
            </a:pPr>
            <a:endParaRPr lang="en-IN" sz="2000" dirty="0"/>
          </a:p>
        </p:txBody>
      </p:sp>
    </p:spTree>
    <p:extLst>
      <p:ext uri="{BB962C8B-B14F-4D97-AF65-F5344CB8AC3E}">
        <p14:creationId xmlns:p14="http://schemas.microsoft.com/office/powerpoint/2010/main" xmlns="" val="3146795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One handy use of these variables is for debugging, when you need to insert a line </a:t>
            </a:r>
            <a:r>
              <a:rPr lang="en-US" dirty="0" smtClean="0"/>
              <a:t>of code </a:t>
            </a:r>
            <a:r>
              <a:rPr lang="en-US" dirty="0"/>
              <a:t>to see whether the program flow reaches it:</a:t>
            </a:r>
          </a:p>
          <a:p>
            <a:pPr marL="25400" indent="0">
              <a:buNone/>
            </a:pPr>
            <a:r>
              <a:rPr lang="en-US" dirty="0" smtClean="0"/>
              <a:t>		echo </a:t>
            </a:r>
            <a:r>
              <a:rPr lang="en-US" dirty="0"/>
              <a:t>"This is line " . __LINE__ . " of file " . __FILE__;</a:t>
            </a:r>
          </a:p>
          <a:p>
            <a:pPr lvl="1"/>
            <a:r>
              <a:rPr lang="en-US" dirty="0"/>
              <a:t>This prints the current program line in the current file (including the path) to </a:t>
            </a:r>
            <a:r>
              <a:rPr lang="en-US" dirty="0" smtClean="0"/>
              <a:t>the </a:t>
            </a:r>
            <a:r>
              <a:rPr lang="en-IN" dirty="0" smtClean="0"/>
              <a:t>web </a:t>
            </a:r>
            <a:r>
              <a:rPr lang="en-IN" dirty="0"/>
              <a:t>browser.</a:t>
            </a:r>
          </a:p>
        </p:txBody>
      </p:sp>
    </p:spTree>
    <p:extLst>
      <p:ext uri="{BB962C8B-B14F-4D97-AF65-F5344CB8AC3E}">
        <p14:creationId xmlns:p14="http://schemas.microsoft.com/office/powerpoint/2010/main" xmlns="" val="41647393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echo and print Commands</a:t>
            </a:r>
            <a:endParaRPr lang="en-IN" dirty="0"/>
          </a:p>
        </p:txBody>
      </p:sp>
      <p:sp>
        <p:nvSpPr>
          <p:cNvPr id="3" name="Text Placeholder 2"/>
          <p:cNvSpPr>
            <a:spLocks noGrp="1"/>
          </p:cNvSpPr>
          <p:nvPr>
            <p:ph type="body" sz="quarter" idx="13"/>
          </p:nvPr>
        </p:nvSpPr>
        <p:spPr/>
        <p:txBody>
          <a:bodyPr/>
          <a:lstStyle/>
          <a:p>
            <a:r>
              <a:rPr lang="en-US" b="1" dirty="0"/>
              <a:t>The Difference Between </a:t>
            </a:r>
            <a:r>
              <a:rPr lang="en-US" b="1" dirty="0" smtClean="0"/>
              <a:t>the </a:t>
            </a:r>
            <a:r>
              <a:rPr lang="en-US" b="1" dirty="0"/>
              <a:t>echo and print </a:t>
            </a:r>
            <a:r>
              <a:rPr lang="en-US" b="1" dirty="0" smtClean="0"/>
              <a:t>Commands</a:t>
            </a:r>
          </a:p>
          <a:p>
            <a:pPr lvl="1"/>
            <a:r>
              <a:rPr lang="en-US" dirty="0" smtClean="0"/>
              <a:t>echo and print both commands are quite similar</a:t>
            </a:r>
          </a:p>
          <a:p>
            <a:pPr lvl="1"/>
            <a:r>
              <a:rPr lang="en-US" dirty="0" smtClean="0"/>
              <a:t>print </a:t>
            </a:r>
            <a:r>
              <a:rPr lang="en-US" dirty="0"/>
              <a:t>is a function-like construct that takes a single parameter </a:t>
            </a:r>
            <a:r>
              <a:rPr lang="en-US" dirty="0" smtClean="0"/>
              <a:t>and has </a:t>
            </a:r>
            <a:r>
              <a:rPr lang="en-US" dirty="0"/>
              <a:t>a return value (which is always 1), whereas echo is purely a PHP language construct.</a:t>
            </a:r>
          </a:p>
          <a:p>
            <a:pPr lvl="1"/>
            <a:r>
              <a:rPr lang="en-US" dirty="0"/>
              <a:t>Since both commands are constructs, neither requires parentheses.</a:t>
            </a:r>
          </a:p>
          <a:p>
            <a:pPr lvl="1"/>
            <a:r>
              <a:rPr lang="en-US" dirty="0" smtClean="0"/>
              <a:t>echo </a:t>
            </a:r>
            <a:r>
              <a:rPr lang="en-US" dirty="0"/>
              <a:t>command usually will be </a:t>
            </a:r>
            <a:r>
              <a:rPr lang="en-US" dirty="0" smtClean="0"/>
              <a:t>faster </a:t>
            </a:r>
            <a:r>
              <a:rPr lang="en-US" dirty="0"/>
              <a:t>than print, because </a:t>
            </a:r>
            <a:r>
              <a:rPr lang="en-US" dirty="0" smtClean="0"/>
              <a:t>it doesn’t </a:t>
            </a:r>
            <a:r>
              <a:rPr lang="en-US" dirty="0"/>
              <a:t>set a return value. </a:t>
            </a:r>
            <a:endParaRPr lang="en-US" dirty="0" smtClean="0"/>
          </a:p>
          <a:p>
            <a:pPr lvl="1"/>
            <a:r>
              <a:rPr lang="en-US" dirty="0" smtClean="0"/>
              <a:t>Because echo </a:t>
            </a:r>
            <a:r>
              <a:rPr lang="en-US" dirty="0"/>
              <a:t>isn’t implemented like a function</a:t>
            </a:r>
            <a:r>
              <a:rPr lang="en-US" dirty="0" smtClean="0"/>
              <a:t>, echo </a:t>
            </a:r>
            <a:r>
              <a:rPr lang="en-US" dirty="0"/>
              <a:t>cannot be used as part of a more complex expression, whereas print can.</a:t>
            </a:r>
            <a:endParaRPr lang="en-IN" dirty="0"/>
          </a:p>
        </p:txBody>
      </p:sp>
    </p:spTree>
    <p:extLst>
      <p:ext uri="{BB962C8B-B14F-4D97-AF65-F5344CB8AC3E}">
        <p14:creationId xmlns:p14="http://schemas.microsoft.com/office/powerpoint/2010/main" xmlns="" val="36820740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HTTP- Request methods (Get or Post)</a:t>
            </a:r>
            <a:endParaRPr lang="en-US" dirty="0"/>
          </a:p>
        </p:txBody>
      </p:sp>
      <p:sp>
        <p:nvSpPr>
          <p:cNvPr id="3" name="Text Placeholder 2"/>
          <p:cNvSpPr>
            <a:spLocks noGrp="1"/>
          </p:cNvSpPr>
          <p:nvPr>
            <p:ph type="body" sz="quarter" idx="13"/>
          </p:nvPr>
        </p:nvSpPr>
        <p:spPr>
          <a:xfrm>
            <a:off x="227013" y="1052513"/>
            <a:ext cx="11772900" cy="4680743"/>
          </a:xfrm>
        </p:spPr>
        <p:txBody>
          <a:bodyPr/>
          <a:lstStyle/>
          <a:p>
            <a:r>
              <a:rPr lang="en-US" dirty="0" smtClean="0"/>
              <a:t>The two most common HTTP request types (also known as request methods) are </a:t>
            </a:r>
            <a:r>
              <a:rPr lang="en-US" dirty="0" smtClean="0">
                <a:solidFill>
                  <a:srgbClr val="0070C0"/>
                </a:solidFill>
              </a:rPr>
              <a:t>get </a:t>
            </a:r>
            <a:r>
              <a:rPr lang="en-US" dirty="0" smtClean="0">
                <a:solidFill>
                  <a:schemeClr val="tx1"/>
                </a:solidFill>
              </a:rPr>
              <a:t>and</a:t>
            </a:r>
            <a:r>
              <a:rPr lang="en-US" dirty="0" smtClean="0">
                <a:solidFill>
                  <a:srgbClr val="0070C0"/>
                </a:solidFill>
              </a:rPr>
              <a:t> post</a:t>
            </a:r>
            <a:r>
              <a:rPr lang="en-US" dirty="0" smtClean="0"/>
              <a:t>. </a:t>
            </a:r>
          </a:p>
          <a:p>
            <a:r>
              <a:rPr lang="en-US" dirty="0" smtClean="0"/>
              <a:t>A get request typically gets (or </a:t>
            </a:r>
            <a:r>
              <a:rPr lang="en-US" dirty="0" smtClean="0">
                <a:solidFill>
                  <a:srgbClr val="FF0066"/>
                </a:solidFill>
              </a:rPr>
              <a:t>retrieves</a:t>
            </a:r>
            <a:r>
              <a:rPr lang="en-US" dirty="0" smtClean="0"/>
              <a:t>) information from a server, </a:t>
            </a:r>
          </a:p>
          <a:p>
            <a:pPr lvl="1"/>
            <a:r>
              <a:rPr lang="en-US" dirty="0" smtClean="0"/>
              <a:t>such as an HTML document, </a:t>
            </a:r>
          </a:p>
          <a:p>
            <a:pPr lvl="1"/>
            <a:r>
              <a:rPr lang="en-US" dirty="0" smtClean="0"/>
              <a:t>an image or </a:t>
            </a:r>
          </a:p>
          <a:p>
            <a:pPr lvl="1"/>
            <a:r>
              <a:rPr lang="en-US" dirty="0" smtClean="0"/>
              <a:t>search results based on a user-submitted search term. </a:t>
            </a:r>
          </a:p>
          <a:p>
            <a:r>
              <a:rPr lang="en-US" dirty="0" smtClean="0"/>
              <a:t>A post request typically posts (or </a:t>
            </a:r>
            <a:r>
              <a:rPr lang="en-US" dirty="0" smtClean="0">
                <a:solidFill>
                  <a:srgbClr val="FF0066"/>
                </a:solidFill>
              </a:rPr>
              <a:t>sends</a:t>
            </a:r>
            <a:r>
              <a:rPr lang="en-US" dirty="0" smtClean="0"/>
              <a:t>) data to a server. </a:t>
            </a:r>
          </a:p>
          <a:p>
            <a:pPr lvl="1"/>
            <a:r>
              <a:rPr lang="en-US" dirty="0" smtClean="0"/>
              <a:t>Common uses of post requests are to send form data or documents to a server. </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buNone/>
            </a:pPr>
            <a:r>
              <a:rPr lang="en-US" dirty="0"/>
              <a:t>&lt;?</a:t>
            </a:r>
            <a:r>
              <a:rPr lang="en-US" dirty="0" err="1"/>
              <a:t>php</a:t>
            </a:r>
            <a:r>
              <a:rPr lang="en-US" dirty="0"/>
              <a:t/>
            </a:r>
            <a:br>
              <a:rPr lang="en-US" dirty="0"/>
            </a:br>
            <a:r>
              <a:rPr lang="en-US" dirty="0" smtClean="0"/>
              <a:t>	print </a:t>
            </a:r>
            <a:r>
              <a:rPr lang="en-US" dirty="0"/>
              <a:t>"&lt;h2&gt;PHP is Fun!&lt;/h2&gt;";</a:t>
            </a:r>
            <a:br>
              <a:rPr lang="en-US" dirty="0"/>
            </a:br>
            <a:r>
              <a:rPr lang="en-US" dirty="0" smtClean="0"/>
              <a:t>	print </a:t>
            </a:r>
            <a:r>
              <a:rPr lang="en-US" dirty="0"/>
              <a:t>"Hello world!&lt;</a:t>
            </a:r>
            <a:r>
              <a:rPr lang="en-US" dirty="0" err="1"/>
              <a:t>br</a:t>
            </a:r>
            <a:r>
              <a:rPr lang="en-US" dirty="0"/>
              <a:t>&gt;";</a:t>
            </a:r>
            <a:br>
              <a:rPr lang="en-US" dirty="0"/>
            </a:br>
            <a:r>
              <a:rPr lang="en-US" dirty="0" smtClean="0"/>
              <a:t>	print </a:t>
            </a:r>
            <a:r>
              <a:rPr lang="en-US" dirty="0"/>
              <a:t>"I'm about to learn PHP!";</a:t>
            </a:r>
            <a:br>
              <a:rPr lang="en-US" dirty="0"/>
            </a:br>
            <a:r>
              <a:rPr lang="en-US" dirty="0"/>
              <a:t>?&gt; </a:t>
            </a:r>
          </a:p>
          <a:p>
            <a:endParaRPr lang="en-IN"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1981080" y="1930320"/>
              <a:ext cx="794160" cy="2337120"/>
            </p14:xfrm>
          </p:contentPart>
        </mc:Choice>
        <mc:Fallback>
          <p:pic>
            <p:nvPicPr>
              <p:cNvPr id="4" name="Ink 3"/>
              <p:cNvPicPr/>
              <p:nvPr/>
            </p:nvPicPr>
            <p:blipFill>
              <a:blip r:embed="rId3" cstate="print"/>
              <a:stretch>
                <a:fillRect/>
              </a:stretch>
            </p:blipFill>
            <p:spPr>
              <a:xfrm>
                <a:off x="1971720" y="1920960"/>
                <a:ext cx="812880" cy="2355840"/>
              </a:xfrm>
              <a:prstGeom prst="rect">
                <a:avLst/>
              </a:prstGeom>
            </p:spPr>
          </p:pic>
        </mc:Fallback>
      </mc:AlternateContent>
    </p:spTree>
    <p:extLst>
      <p:ext uri="{BB962C8B-B14F-4D97-AF65-F5344CB8AC3E}">
        <p14:creationId xmlns:p14="http://schemas.microsoft.com/office/powerpoint/2010/main" xmlns="" val="2137574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Text Placeholder 2"/>
          <p:cNvSpPr>
            <a:spLocks noGrp="1"/>
          </p:cNvSpPr>
          <p:nvPr>
            <p:ph type="body" sz="quarter" idx="13"/>
          </p:nvPr>
        </p:nvSpPr>
        <p:spPr/>
        <p:txBody>
          <a:bodyPr/>
          <a:lstStyle/>
          <a:p>
            <a:r>
              <a:rPr lang="en-IN" b="1" dirty="0"/>
              <a:t>Functions</a:t>
            </a:r>
          </a:p>
          <a:p>
            <a:pPr lvl="1"/>
            <a:r>
              <a:rPr lang="en-US" i="1" dirty="0" smtClean="0"/>
              <a:t>Function </a:t>
            </a:r>
            <a:r>
              <a:rPr lang="en-US" dirty="0" smtClean="0"/>
              <a:t>is a</a:t>
            </a:r>
            <a:r>
              <a:rPr lang="en-US" i="1" dirty="0" smtClean="0"/>
              <a:t> </a:t>
            </a:r>
            <a:r>
              <a:rPr lang="en-US" dirty="0" smtClean="0"/>
              <a:t>separate </a:t>
            </a:r>
            <a:r>
              <a:rPr lang="en-US" dirty="0"/>
              <a:t>sections of code that perform a particular task</a:t>
            </a:r>
            <a:r>
              <a:rPr lang="en-US" dirty="0" smtClean="0"/>
              <a:t>.</a:t>
            </a:r>
          </a:p>
          <a:p>
            <a:pPr lvl="1"/>
            <a:r>
              <a:rPr lang="en-US" dirty="0" smtClean="0"/>
              <a:t>Creating functions </a:t>
            </a:r>
            <a:r>
              <a:rPr lang="en-US" dirty="0"/>
              <a:t>not only shortens </a:t>
            </a:r>
            <a:r>
              <a:rPr lang="en-US" dirty="0" smtClean="0"/>
              <a:t>program </a:t>
            </a:r>
            <a:r>
              <a:rPr lang="en-US" dirty="0"/>
              <a:t>and makes it </a:t>
            </a:r>
            <a:r>
              <a:rPr lang="en-US" dirty="0" smtClean="0"/>
              <a:t>more readable</a:t>
            </a:r>
            <a:r>
              <a:rPr lang="en-US" dirty="0"/>
              <a:t>, but also adds extra </a:t>
            </a:r>
            <a:r>
              <a:rPr lang="en-US" dirty="0" smtClean="0"/>
              <a:t>functionality, </a:t>
            </a:r>
            <a:r>
              <a:rPr lang="en-US" dirty="0"/>
              <a:t>because functions can </a:t>
            </a:r>
            <a:r>
              <a:rPr lang="en-US" dirty="0" smtClean="0"/>
              <a:t>be passed </a:t>
            </a:r>
            <a:r>
              <a:rPr lang="en-US" dirty="0"/>
              <a:t>parameters to make them perform differently. </a:t>
            </a:r>
            <a:endParaRPr lang="en-US" dirty="0" smtClean="0"/>
          </a:p>
          <a:p>
            <a:pPr lvl="1"/>
            <a:r>
              <a:rPr lang="en-US" dirty="0" smtClean="0"/>
              <a:t>Functions can </a:t>
            </a:r>
            <a:r>
              <a:rPr lang="en-US" dirty="0"/>
              <a:t>also return values </a:t>
            </a:r>
            <a:r>
              <a:rPr lang="en-US" dirty="0" smtClean="0"/>
              <a:t>to </a:t>
            </a:r>
            <a:r>
              <a:rPr lang="en-IN" dirty="0" smtClean="0"/>
              <a:t>the </a:t>
            </a:r>
            <a:r>
              <a:rPr lang="en-IN" dirty="0"/>
              <a:t>calling code.</a:t>
            </a:r>
          </a:p>
        </p:txBody>
      </p:sp>
    </p:spTree>
    <p:extLst>
      <p:ext uri="{BB962C8B-B14F-4D97-AF65-F5344CB8AC3E}">
        <p14:creationId xmlns:p14="http://schemas.microsoft.com/office/powerpoint/2010/main" xmlns="" val="4286058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Text Placeholder 2"/>
          <p:cNvSpPr>
            <a:spLocks noGrp="1"/>
          </p:cNvSpPr>
          <p:nvPr>
            <p:ph type="body" sz="quarter" idx="13"/>
          </p:nvPr>
        </p:nvSpPr>
        <p:spPr/>
        <p:txBody>
          <a:bodyPr/>
          <a:lstStyle/>
          <a:p>
            <a:pPr lvl="1"/>
            <a:r>
              <a:rPr lang="en-US" dirty="0"/>
              <a:t>A user-defined function declaration starts with the word function</a:t>
            </a:r>
            <a:r>
              <a:rPr lang="en-US" dirty="0" smtClean="0"/>
              <a:t>:</a:t>
            </a:r>
          </a:p>
          <a:p>
            <a:pPr marL="2343150" lvl="5" indent="0">
              <a:spcBef>
                <a:spcPts val="0"/>
              </a:spcBef>
              <a:buNone/>
            </a:pPr>
            <a:r>
              <a:rPr lang="en-US" sz="2400" b="1" u="sng" dirty="0" smtClean="0"/>
              <a:t>General format:</a:t>
            </a:r>
          </a:p>
          <a:p>
            <a:pPr marL="2343150" lvl="5" indent="0">
              <a:spcBef>
                <a:spcPts val="0"/>
              </a:spcBef>
              <a:buNone/>
            </a:pPr>
            <a:r>
              <a:rPr lang="en-US" sz="2400" dirty="0" smtClean="0"/>
              <a:t>function </a:t>
            </a:r>
            <a:r>
              <a:rPr lang="en-US" sz="2400" dirty="0" err="1"/>
              <a:t>functionName</a:t>
            </a:r>
            <a:r>
              <a:rPr lang="en-US" sz="2400" dirty="0"/>
              <a:t>() {</a:t>
            </a:r>
          </a:p>
          <a:p>
            <a:pPr marL="2343150" lvl="5" indent="0">
              <a:spcBef>
                <a:spcPts val="0"/>
              </a:spcBef>
              <a:buNone/>
            </a:pPr>
            <a:r>
              <a:rPr lang="en-US" sz="2400" dirty="0"/>
              <a:t>  </a:t>
            </a:r>
            <a:r>
              <a:rPr lang="en-US" sz="2400" dirty="0" smtClean="0"/>
              <a:t>	code </a:t>
            </a:r>
            <a:r>
              <a:rPr lang="en-US" sz="2400" dirty="0"/>
              <a:t>to be executed;</a:t>
            </a:r>
          </a:p>
          <a:p>
            <a:pPr marL="2343150" lvl="5" indent="0">
              <a:spcBef>
                <a:spcPts val="0"/>
              </a:spcBef>
              <a:buNone/>
            </a:pPr>
            <a:r>
              <a:rPr lang="en-US" sz="2400" dirty="0" smtClean="0"/>
              <a:t>}</a:t>
            </a:r>
          </a:p>
          <a:p>
            <a:pPr marL="2343150" lvl="5" indent="0">
              <a:spcBef>
                <a:spcPts val="0"/>
              </a:spcBef>
              <a:buNone/>
            </a:pPr>
            <a:r>
              <a:rPr lang="en-US" sz="2400" dirty="0" smtClean="0"/>
              <a:t> </a:t>
            </a:r>
          </a:p>
          <a:p>
            <a:pPr marL="2343150" lvl="5" indent="0">
              <a:spcBef>
                <a:spcPts val="0"/>
              </a:spcBef>
              <a:buNone/>
            </a:pPr>
            <a:r>
              <a:rPr lang="en-US" sz="2400" b="1" u="sng" dirty="0" smtClean="0"/>
              <a:t>Example:</a:t>
            </a:r>
            <a:endParaRPr lang="en-US" sz="2400" b="1" u="sng" dirty="0"/>
          </a:p>
          <a:p>
            <a:pPr marL="2343150" lvl="5" indent="0">
              <a:spcBef>
                <a:spcPts val="0"/>
              </a:spcBef>
              <a:buNone/>
            </a:pPr>
            <a:r>
              <a:rPr lang="en-US" sz="2400" dirty="0"/>
              <a:t>&lt;?</a:t>
            </a:r>
            <a:r>
              <a:rPr lang="en-US" sz="2400" dirty="0" err="1"/>
              <a:t>php</a:t>
            </a:r>
            <a:r>
              <a:rPr lang="en-US" sz="2400" dirty="0"/>
              <a:t/>
            </a:r>
            <a:br>
              <a:rPr lang="en-US" sz="2400" dirty="0"/>
            </a:br>
            <a:r>
              <a:rPr lang="en-US" sz="2400" dirty="0" smtClean="0"/>
              <a:t>	function </a:t>
            </a:r>
            <a:r>
              <a:rPr lang="en-US" sz="2400" dirty="0" err="1"/>
              <a:t>writeMsg</a:t>
            </a:r>
            <a:r>
              <a:rPr lang="en-US" sz="2400" dirty="0"/>
              <a:t>() {</a:t>
            </a:r>
            <a:br>
              <a:rPr lang="en-US" sz="2400" dirty="0"/>
            </a:br>
            <a:r>
              <a:rPr lang="en-US" sz="2400" dirty="0"/>
              <a:t>  </a:t>
            </a:r>
            <a:r>
              <a:rPr lang="en-US" sz="2400" dirty="0" smtClean="0"/>
              <a:t>		echo </a:t>
            </a:r>
            <a:r>
              <a:rPr lang="en-US" sz="2400" dirty="0"/>
              <a:t>"Hello world!";</a:t>
            </a:r>
            <a:br>
              <a:rPr lang="en-US" sz="2400" dirty="0"/>
            </a:br>
            <a:r>
              <a:rPr lang="en-US" sz="2400" dirty="0" smtClean="0"/>
              <a:t>	}</a:t>
            </a:r>
            <a:r>
              <a:rPr lang="en-US" sz="2400" dirty="0"/>
              <a:t/>
            </a:r>
            <a:br>
              <a:rPr lang="en-US" sz="2400" dirty="0"/>
            </a:br>
            <a:r>
              <a:rPr lang="en-US" sz="2400" dirty="0" smtClean="0"/>
              <a:t>	</a:t>
            </a:r>
            <a:r>
              <a:rPr lang="en-US" sz="2400" dirty="0" err="1" smtClean="0"/>
              <a:t>writeMsg</a:t>
            </a:r>
            <a:r>
              <a:rPr lang="en-US" sz="2400" dirty="0"/>
              <a:t>(); // call the function</a:t>
            </a:r>
            <a:br>
              <a:rPr lang="en-US" sz="2400" dirty="0"/>
            </a:br>
            <a:r>
              <a:rPr lang="en-US" sz="2400" dirty="0"/>
              <a:t>?&gt; </a:t>
            </a:r>
          </a:p>
          <a:p>
            <a:pPr marL="2343150" lvl="5" indent="0">
              <a:spcBef>
                <a:spcPts val="0"/>
              </a:spcBef>
              <a:buNone/>
            </a:pPr>
            <a:endParaRPr lang="en-IN" sz="2400"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3187800" y="4343400"/>
              <a:ext cx="2997360" cy="851400"/>
            </p14:xfrm>
          </p:contentPart>
        </mc:Choice>
        <mc:Fallback>
          <p:pic>
            <p:nvPicPr>
              <p:cNvPr id="4" name="Ink 3"/>
              <p:cNvPicPr/>
              <p:nvPr/>
            </p:nvPicPr>
            <p:blipFill>
              <a:blip r:embed="rId3" cstate="print"/>
              <a:stretch>
                <a:fillRect/>
              </a:stretch>
            </p:blipFill>
            <p:spPr>
              <a:xfrm>
                <a:off x="3178440" y="4334040"/>
                <a:ext cx="3016080" cy="870120"/>
              </a:xfrm>
              <a:prstGeom prst="rect">
                <a:avLst/>
              </a:prstGeom>
            </p:spPr>
          </p:pic>
        </mc:Fallback>
      </mc:AlternateContent>
    </p:spTree>
    <p:extLst>
      <p:ext uri="{BB962C8B-B14F-4D97-AF65-F5344CB8AC3E}">
        <p14:creationId xmlns:p14="http://schemas.microsoft.com/office/powerpoint/2010/main" xmlns="" val="3893652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Program</a:t>
            </a:r>
            <a:endParaRPr lang="en-US" dirty="0"/>
          </a:p>
        </p:txBody>
      </p:sp>
      <p:sp>
        <p:nvSpPr>
          <p:cNvPr id="4" name="Rectangle 3"/>
          <p:cNvSpPr/>
          <p:nvPr/>
        </p:nvSpPr>
        <p:spPr>
          <a:xfrm>
            <a:off x="263352" y="1052736"/>
            <a:ext cx="6096000" cy="4801314"/>
          </a:xfrm>
          <a:prstGeom prst="rect">
            <a:avLst/>
          </a:prstGeom>
        </p:spPr>
        <p:txBody>
          <a:bodyPr>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   &lt;title&gt;Document&lt;/title&gt;  &lt;/head&gt;</a:t>
            </a:r>
          </a:p>
          <a:p>
            <a:r>
              <a:rPr lang="en-US" dirty="0" smtClean="0"/>
              <a:t>&lt;body&gt;</a:t>
            </a:r>
          </a:p>
          <a:p>
            <a:r>
              <a:rPr lang="en-US" dirty="0" smtClean="0"/>
              <a:t>    </a:t>
            </a:r>
            <a:r>
              <a:rPr lang="en-US" b="1" dirty="0" smtClean="0">
                <a:solidFill>
                  <a:srgbClr val="0070C0"/>
                </a:solidFill>
              </a:rPr>
              <a:t>&lt;?</a:t>
            </a:r>
            <a:r>
              <a:rPr lang="en-US" b="1" dirty="0" err="1" smtClean="0">
                <a:solidFill>
                  <a:srgbClr val="0070C0"/>
                </a:solidFill>
              </a:rPr>
              <a:t>php</a:t>
            </a:r>
            <a:endParaRPr lang="en-US" b="1" dirty="0" smtClean="0">
              <a:solidFill>
                <a:srgbClr val="0070C0"/>
              </a:solidFill>
            </a:endParaRPr>
          </a:p>
          <a:p>
            <a:r>
              <a:rPr lang="en-US" b="1" dirty="0" smtClean="0">
                <a:solidFill>
                  <a:srgbClr val="0070C0"/>
                </a:solidFill>
              </a:rPr>
              <a:t>    function add($a, $b)</a:t>
            </a:r>
          </a:p>
          <a:p>
            <a:r>
              <a:rPr lang="en-US" b="1" dirty="0" smtClean="0">
                <a:solidFill>
                  <a:srgbClr val="0070C0"/>
                </a:solidFill>
              </a:rPr>
              <a:t>    {</a:t>
            </a:r>
          </a:p>
          <a:p>
            <a:r>
              <a:rPr lang="en-US" b="1" dirty="0" smtClean="0">
                <a:solidFill>
                  <a:srgbClr val="0070C0"/>
                </a:solidFill>
              </a:rPr>
              <a:t>        return $a+$b;</a:t>
            </a:r>
          </a:p>
          <a:p>
            <a:r>
              <a:rPr lang="en-US" b="1" dirty="0" smtClean="0">
                <a:solidFill>
                  <a:srgbClr val="0070C0"/>
                </a:solidFill>
              </a:rPr>
              <a:t>    }</a:t>
            </a:r>
          </a:p>
          <a:p>
            <a:r>
              <a:rPr lang="en-US" b="1" dirty="0" smtClean="0">
                <a:solidFill>
                  <a:srgbClr val="0070C0"/>
                </a:solidFill>
              </a:rPr>
              <a:t>    $num1=100;</a:t>
            </a:r>
          </a:p>
          <a:p>
            <a:r>
              <a:rPr lang="en-US" b="1" dirty="0" smtClean="0">
                <a:solidFill>
                  <a:srgbClr val="0070C0"/>
                </a:solidFill>
              </a:rPr>
              <a:t>    $num2=200;</a:t>
            </a:r>
          </a:p>
          <a:p>
            <a:r>
              <a:rPr lang="en-US" b="1" dirty="0" smtClean="0">
                <a:solidFill>
                  <a:srgbClr val="0070C0"/>
                </a:solidFill>
              </a:rPr>
              <a:t>    </a:t>
            </a:r>
            <a:r>
              <a:rPr lang="en-US" b="1" dirty="0" err="1" smtClean="0">
                <a:solidFill>
                  <a:srgbClr val="0070C0"/>
                </a:solidFill>
              </a:rPr>
              <a:t>echo"fun</a:t>
            </a:r>
            <a:r>
              <a:rPr lang="en-US" b="1" dirty="0" smtClean="0">
                <a:solidFill>
                  <a:srgbClr val="0070C0"/>
                </a:solidFill>
              </a:rPr>
              <a:t> call: addition()".</a:t>
            </a:r>
            <a:r>
              <a:rPr lang="en-US" b="1" dirty="0" smtClean="0">
                <a:solidFill>
                  <a:srgbClr val="FF0066"/>
                </a:solidFill>
              </a:rPr>
              <a:t>add($num1,$num2);</a:t>
            </a:r>
          </a:p>
          <a:p>
            <a:r>
              <a:rPr lang="en-US" b="1" dirty="0" smtClean="0">
                <a:solidFill>
                  <a:srgbClr val="0070C0"/>
                </a:solidFill>
              </a:rPr>
              <a:t>    echo"&lt;</a:t>
            </a:r>
            <a:r>
              <a:rPr lang="en-US" b="1" dirty="0" err="1" smtClean="0">
                <a:solidFill>
                  <a:srgbClr val="0070C0"/>
                </a:solidFill>
              </a:rPr>
              <a:t>br</a:t>
            </a:r>
            <a:r>
              <a:rPr lang="en-US" b="1" dirty="0" smtClean="0">
                <a:solidFill>
                  <a:srgbClr val="0070C0"/>
                </a:solidFill>
              </a:rPr>
              <a:t>&gt;&lt;</a:t>
            </a:r>
            <a:r>
              <a:rPr lang="en-US" b="1" dirty="0" err="1" smtClean="0">
                <a:solidFill>
                  <a:srgbClr val="0070C0"/>
                </a:solidFill>
              </a:rPr>
              <a:t>br</a:t>
            </a:r>
            <a:r>
              <a:rPr lang="en-US" b="1" dirty="0" smtClean="0">
                <a:solidFill>
                  <a:srgbClr val="0070C0"/>
                </a:solidFill>
              </a:rPr>
              <a:t>&gt;";</a:t>
            </a:r>
          </a:p>
          <a:p>
            <a:r>
              <a:rPr lang="en-US" b="1" dirty="0" smtClean="0">
                <a:solidFill>
                  <a:srgbClr val="0070C0"/>
                </a:solidFill>
              </a:rPr>
              <a:t>    print("fun call: addition()".</a:t>
            </a:r>
            <a:r>
              <a:rPr lang="en-US" b="1" dirty="0" smtClean="0">
                <a:solidFill>
                  <a:srgbClr val="FF0066"/>
                </a:solidFill>
              </a:rPr>
              <a:t>add($num1,$num2)</a:t>
            </a:r>
            <a:r>
              <a:rPr lang="en-US" b="1" dirty="0" smtClean="0">
                <a:solidFill>
                  <a:srgbClr val="0070C0"/>
                </a:solidFill>
              </a:rPr>
              <a:t>);</a:t>
            </a:r>
          </a:p>
          <a:p>
            <a:r>
              <a:rPr lang="en-US" b="1" dirty="0" smtClean="0">
                <a:solidFill>
                  <a:srgbClr val="0070C0"/>
                </a:solidFill>
              </a:rPr>
              <a:t>    ?&gt;</a:t>
            </a:r>
          </a:p>
          <a:p>
            <a:r>
              <a:rPr lang="en-US" dirty="0" smtClean="0"/>
              <a:t>&lt;/body&gt;</a:t>
            </a:r>
          </a:p>
          <a:p>
            <a:r>
              <a:rPr lang="en-US" dirty="0" smtClean="0"/>
              <a:t>&lt;/html&gt;</a:t>
            </a:r>
            <a:endParaRPr lang="en-US" dirty="0"/>
          </a:p>
        </p:txBody>
      </p:sp>
      <p:pic>
        <p:nvPicPr>
          <p:cNvPr id="1026" name="Picture 2"/>
          <p:cNvPicPr>
            <a:picLocks noChangeAspect="1" noChangeArrowheads="1"/>
          </p:cNvPicPr>
          <p:nvPr/>
        </p:nvPicPr>
        <p:blipFill>
          <a:blip r:embed="rId2" cstate="print"/>
          <a:srcRect r="17457"/>
          <a:stretch>
            <a:fillRect/>
          </a:stretch>
        </p:blipFill>
        <p:spPr bwMode="auto">
          <a:xfrm>
            <a:off x="6600056" y="2132856"/>
            <a:ext cx="5184576" cy="3027908"/>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Scope</a:t>
            </a:r>
            <a:br>
              <a:rPr lang="en-IN" dirty="0" smtClean="0"/>
            </a:br>
            <a:endParaRPr lang="en-IN" dirty="0"/>
          </a:p>
        </p:txBody>
      </p:sp>
      <p:sp>
        <p:nvSpPr>
          <p:cNvPr id="3" name="Text Placeholder 2"/>
          <p:cNvSpPr>
            <a:spLocks noGrp="1"/>
          </p:cNvSpPr>
          <p:nvPr>
            <p:ph type="body" sz="quarter" idx="13"/>
          </p:nvPr>
        </p:nvSpPr>
        <p:spPr/>
        <p:txBody>
          <a:bodyPr/>
          <a:lstStyle/>
          <a:p>
            <a:r>
              <a:rPr lang="en-IN" b="1" dirty="0"/>
              <a:t>Variable </a:t>
            </a:r>
            <a:r>
              <a:rPr lang="en-IN" b="1" dirty="0" smtClean="0"/>
              <a:t>Scope</a:t>
            </a:r>
          </a:p>
          <a:p>
            <a:pPr lvl="1"/>
            <a:r>
              <a:rPr lang="en-US" dirty="0"/>
              <a:t>In PHP, variables can be declared anywhere in the script.</a:t>
            </a:r>
          </a:p>
          <a:p>
            <a:pPr lvl="1"/>
            <a:r>
              <a:rPr lang="en-US" dirty="0"/>
              <a:t>The scope of a variable is the part of the script where the variable can be referenced/used.</a:t>
            </a:r>
          </a:p>
          <a:p>
            <a:pPr lvl="1"/>
            <a:r>
              <a:rPr lang="en-US" dirty="0"/>
              <a:t>PHP has three different variable scopes:</a:t>
            </a:r>
          </a:p>
          <a:p>
            <a:pPr marL="1454150" lvl="2" indent="-457200">
              <a:buFont typeface="+mj-lt"/>
              <a:buAutoNum type="arabicPeriod"/>
            </a:pPr>
            <a:r>
              <a:rPr lang="en-US" dirty="0"/>
              <a:t>local</a:t>
            </a:r>
          </a:p>
          <a:p>
            <a:pPr marL="1454150" lvl="2" indent="-457200">
              <a:buFont typeface="+mj-lt"/>
              <a:buAutoNum type="arabicPeriod"/>
            </a:pPr>
            <a:r>
              <a:rPr lang="en-US" dirty="0"/>
              <a:t>global</a:t>
            </a:r>
          </a:p>
          <a:p>
            <a:pPr marL="1454150" lvl="2" indent="-457200">
              <a:buFont typeface="+mj-lt"/>
              <a:buAutoNum type="arabicPeriod"/>
            </a:pPr>
            <a:r>
              <a:rPr lang="en-US" dirty="0"/>
              <a:t>static</a:t>
            </a:r>
          </a:p>
          <a:p>
            <a:endParaRPr lang="en-IN" dirty="0" smtClean="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2565360" y="3708360"/>
              <a:ext cx="609840" cy="1181520"/>
            </p14:xfrm>
          </p:contentPart>
        </mc:Choice>
        <mc:Fallback>
          <p:pic>
            <p:nvPicPr>
              <p:cNvPr id="4" name="Ink 3"/>
              <p:cNvPicPr/>
              <p:nvPr/>
            </p:nvPicPr>
            <p:blipFill>
              <a:blip r:embed="rId3" cstate="print"/>
              <a:stretch>
                <a:fillRect/>
              </a:stretch>
            </p:blipFill>
            <p:spPr>
              <a:xfrm>
                <a:off x="2556000" y="3699000"/>
                <a:ext cx="628560" cy="1200240"/>
              </a:xfrm>
              <a:prstGeom prst="rect">
                <a:avLst/>
              </a:prstGeom>
            </p:spPr>
          </p:pic>
        </mc:Fallback>
      </mc:AlternateContent>
    </p:spTree>
    <p:extLst>
      <p:ext uri="{BB962C8B-B14F-4D97-AF65-F5344CB8AC3E}">
        <p14:creationId xmlns:p14="http://schemas.microsoft.com/office/powerpoint/2010/main" xmlns="" val="36720017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 Scope</a:t>
            </a:r>
            <a:br>
              <a:rPr lang="en-IN" dirty="0" smtClean="0"/>
            </a:br>
            <a:endParaRPr lang="en-IN" dirty="0"/>
          </a:p>
        </p:txBody>
      </p:sp>
      <p:sp>
        <p:nvSpPr>
          <p:cNvPr id="3" name="Text Placeholder 2"/>
          <p:cNvSpPr>
            <a:spLocks noGrp="1"/>
          </p:cNvSpPr>
          <p:nvPr>
            <p:ph type="body" sz="quarter" idx="13"/>
          </p:nvPr>
        </p:nvSpPr>
        <p:spPr/>
        <p:txBody>
          <a:bodyPr/>
          <a:lstStyle/>
          <a:p>
            <a:pPr lvl="1"/>
            <a:r>
              <a:rPr lang="en-IN" b="1" dirty="0"/>
              <a:t>Local variables</a:t>
            </a:r>
          </a:p>
          <a:p>
            <a:pPr lvl="1"/>
            <a:r>
              <a:rPr lang="en-US" i="1" dirty="0"/>
              <a:t>Local variables </a:t>
            </a:r>
            <a:r>
              <a:rPr lang="en-US" dirty="0"/>
              <a:t>are variables that are created within, and can be accessed only by, a function. </a:t>
            </a:r>
          </a:p>
          <a:p>
            <a:pPr lvl="1"/>
            <a:r>
              <a:rPr lang="en-US" dirty="0"/>
              <a:t>They are generally temporary variables that are used to store partially processed results prior to the function’s return.</a:t>
            </a:r>
          </a:p>
          <a:p>
            <a:pPr marL="1428750" lvl="3" indent="0">
              <a:spcBef>
                <a:spcPts val="0"/>
              </a:spcBef>
              <a:spcAft>
                <a:spcPts val="0"/>
              </a:spcAft>
              <a:buNone/>
            </a:pPr>
            <a:r>
              <a:rPr lang="en-US" sz="2000" dirty="0"/>
              <a:t>&lt;?</a:t>
            </a:r>
            <a:r>
              <a:rPr lang="en-US" sz="2000" dirty="0" err="1"/>
              <a:t>php</a:t>
            </a:r>
            <a:r>
              <a:rPr lang="en-US" sz="2000" dirty="0"/>
              <a:t/>
            </a:r>
            <a:br>
              <a:rPr lang="en-US" sz="2000" dirty="0"/>
            </a:br>
            <a:r>
              <a:rPr lang="en-US" sz="2000" dirty="0"/>
              <a:t>	function </a:t>
            </a:r>
            <a:r>
              <a:rPr lang="en-US" sz="2000" dirty="0" err="1"/>
              <a:t>addNumbers</a:t>
            </a:r>
            <a:r>
              <a:rPr lang="en-US" sz="2000" dirty="0"/>
              <a:t>(</a:t>
            </a:r>
            <a:r>
              <a:rPr lang="en-US" sz="2000" dirty="0" err="1"/>
              <a:t>int</a:t>
            </a:r>
            <a:r>
              <a:rPr lang="en-US" sz="2000" dirty="0"/>
              <a:t> $a, </a:t>
            </a:r>
            <a:r>
              <a:rPr lang="en-US" sz="2000" dirty="0" err="1"/>
              <a:t>int</a:t>
            </a:r>
            <a:r>
              <a:rPr lang="en-US" sz="2000" dirty="0"/>
              <a:t> $b) {</a:t>
            </a:r>
          </a:p>
          <a:p>
            <a:pPr marL="1428750" lvl="3" indent="0">
              <a:spcBef>
                <a:spcPts val="0"/>
              </a:spcBef>
              <a:spcAft>
                <a:spcPts val="0"/>
              </a:spcAft>
              <a:buNone/>
            </a:pPr>
            <a:r>
              <a:rPr lang="en-US" sz="2000" dirty="0"/>
              <a:t>		$c = $a + $b;				// Here c is local variable</a:t>
            </a:r>
            <a:br>
              <a:rPr lang="en-US" sz="2000" dirty="0"/>
            </a:br>
            <a:r>
              <a:rPr lang="en-US" sz="2000" dirty="0"/>
              <a:t>  		return $c;</a:t>
            </a:r>
            <a:br>
              <a:rPr lang="en-US" sz="2000" dirty="0"/>
            </a:br>
            <a:r>
              <a:rPr lang="en-US" sz="2000" dirty="0"/>
              <a:t>	}</a:t>
            </a:r>
            <a:br>
              <a:rPr lang="en-US" sz="2000" dirty="0"/>
            </a:br>
            <a:r>
              <a:rPr lang="en-US" sz="2000" dirty="0"/>
              <a:t>	echo </a:t>
            </a:r>
            <a:r>
              <a:rPr lang="en-US" sz="2000" dirty="0" err="1"/>
              <a:t>addNumbers</a:t>
            </a:r>
            <a:r>
              <a:rPr lang="en-US" sz="2000" dirty="0"/>
              <a:t>(5, 20); </a:t>
            </a:r>
            <a:br>
              <a:rPr lang="en-US" sz="2000" dirty="0"/>
            </a:br>
            <a:r>
              <a:rPr lang="en-US" sz="2000" dirty="0"/>
              <a:t>?&gt; </a:t>
            </a:r>
          </a:p>
          <a:p>
            <a:pPr lvl="1"/>
            <a:endParaRPr lang="en-IN" dirty="0"/>
          </a:p>
          <a:p>
            <a:endParaRPr lang="en-IN"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1790640" y="2482920"/>
              <a:ext cx="4026240" cy="1899000"/>
            </p14:xfrm>
          </p:contentPart>
        </mc:Choice>
        <mc:Fallback>
          <p:pic>
            <p:nvPicPr>
              <p:cNvPr id="4" name="Ink 3"/>
              <p:cNvPicPr/>
              <p:nvPr/>
            </p:nvPicPr>
            <p:blipFill>
              <a:blip r:embed="rId3" cstate="print"/>
              <a:stretch>
                <a:fillRect/>
              </a:stretch>
            </p:blipFill>
            <p:spPr>
              <a:xfrm>
                <a:off x="1781280" y="2473560"/>
                <a:ext cx="4044960" cy="1917720"/>
              </a:xfrm>
              <a:prstGeom prst="rect">
                <a:avLst/>
              </a:prstGeom>
            </p:spPr>
          </p:pic>
        </mc:Fallback>
      </mc:AlternateContent>
    </p:spTree>
    <p:extLst>
      <p:ext uri="{BB962C8B-B14F-4D97-AF65-F5344CB8AC3E}">
        <p14:creationId xmlns:p14="http://schemas.microsoft.com/office/powerpoint/2010/main" xmlns="" val="14147122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smtClean="0"/>
              <a:t>Variables </a:t>
            </a:r>
            <a:r>
              <a:rPr lang="en-US" dirty="0"/>
              <a:t>created outside of any functions can be accessed only </a:t>
            </a:r>
            <a:r>
              <a:rPr lang="en-US" dirty="0" smtClean="0"/>
              <a:t>by </a:t>
            </a:r>
            <a:r>
              <a:rPr lang="en-IN" dirty="0" err="1" smtClean="0"/>
              <a:t>nonfunction</a:t>
            </a:r>
            <a:r>
              <a:rPr lang="en-IN" dirty="0" smtClean="0"/>
              <a:t> </a:t>
            </a:r>
            <a:r>
              <a:rPr lang="en-IN" dirty="0"/>
              <a:t>code</a:t>
            </a:r>
            <a:r>
              <a:rPr lang="en-IN" dirty="0" smtClean="0"/>
              <a:t>.</a:t>
            </a:r>
          </a:p>
          <a:p>
            <a:pPr marL="1854200" lvl="4" indent="0">
              <a:spcBef>
                <a:spcPts val="0"/>
              </a:spcBef>
              <a:spcAft>
                <a:spcPts val="0"/>
              </a:spcAft>
              <a:buNone/>
            </a:pPr>
            <a:r>
              <a:rPr lang="en-US" dirty="0"/>
              <a:t>&lt;?</a:t>
            </a:r>
            <a:r>
              <a:rPr lang="en-US" dirty="0" err="1"/>
              <a:t>php</a:t>
            </a:r>
            <a:endParaRPr lang="en-US" dirty="0"/>
          </a:p>
          <a:p>
            <a:pPr marL="1854200" lvl="4" indent="0">
              <a:spcBef>
                <a:spcPts val="0"/>
              </a:spcBef>
              <a:spcAft>
                <a:spcPts val="0"/>
              </a:spcAft>
              <a:buNone/>
            </a:pPr>
            <a:r>
              <a:rPr lang="en-US" dirty="0"/>
              <a:t>    $result = "The output is ";</a:t>
            </a:r>
          </a:p>
          <a:p>
            <a:pPr marL="1854200" lvl="4" indent="0">
              <a:spcBef>
                <a:spcPts val="0"/>
              </a:spcBef>
              <a:spcAft>
                <a:spcPts val="0"/>
              </a:spcAft>
              <a:buNone/>
            </a:pPr>
            <a:r>
              <a:rPr lang="en-US" dirty="0"/>
              <a:t>    echo </a:t>
            </a:r>
            <a:r>
              <a:rPr lang="en-US" dirty="0" err="1"/>
              <a:t>addnumbers</a:t>
            </a:r>
            <a:r>
              <a:rPr lang="en-US" dirty="0"/>
              <a:t>(20,40);</a:t>
            </a:r>
          </a:p>
          <a:p>
            <a:pPr marL="1854200" lvl="4" indent="0">
              <a:spcBef>
                <a:spcPts val="0"/>
              </a:spcBef>
              <a:spcAft>
                <a:spcPts val="0"/>
              </a:spcAft>
              <a:buNone/>
            </a:pPr>
            <a:r>
              <a:rPr lang="en-US" dirty="0"/>
              <a:t>    function </a:t>
            </a:r>
            <a:r>
              <a:rPr lang="en-US" dirty="0" err="1"/>
              <a:t>addnumbers</a:t>
            </a:r>
            <a:r>
              <a:rPr lang="en-US" dirty="0"/>
              <a:t>($a, $b) {</a:t>
            </a:r>
          </a:p>
          <a:p>
            <a:pPr marL="1854200" lvl="4" indent="0">
              <a:spcBef>
                <a:spcPts val="0"/>
              </a:spcBef>
              <a:spcAft>
                <a:spcPts val="0"/>
              </a:spcAft>
              <a:buNone/>
            </a:pPr>
            <a:r>
              <a:rPr lang="en-US" dirty="0"/>
              <a:t>        return $result.($a+$b);</a:t>
            </a:r>
          </a:p>
          <a:p>
            <a:pPr marL="1854200" lvl="4" indent="0">
              <a:spcBef>
                <a:spcPts val="0"/>
              </a:spcBef>
              <a:spcAft>
                <a:spcPts val="0"/>
              </a:spcAft>
              <a:buNone/>
            </a:pPr>
            <a:r>
              <a:rPr lang="en-US" dirty="0"/>
              <a:t>    }</a:t>
            </a:r>
          </a:p>
          <a:p>
            <a:pPr marL="1854200" lvl="4" indent="0">
              <a:spcBef>
                <a:spcPts val="0"/>
              </a:spcBef>
              <a:spcAft>
                <a:spcPts val="0"/>
              </a:spcAft>
              <a:buNone/>
            </a:pPr>
            <a:r>
              <a:rPr lang="en-US" dirty="0" smtClean="0"/>
              <a:t>?&gt;</a:t>
            </a:r>
          </a:p>
          <a:p>
            <a:pPr lvl="1"/>
            <a:r>
              <a:rPr lang="en-US" dirty="0"/>
              <a:t>The above code will give “undefined variable error”.  Because, $result created outside the function, and it can be accessed only by the code which is outside of any function.</a:t>
            </a:r>
          </a:p>
          <a:p>
            <a:pPr lvl="1"/>
            <a:endParaRPr lang="en-IN" dirty="0"/>
          </a:p>
        </p:txBody>
      </p:sp>
    </p:spTree>
    <p:extLst>
      <p:ext uri="{BB962C8B-B14F-4D97-AF65-F5344CB8AC3E}">
        <p14:creationId xmlns:p14="http://schemas.microsoft.com/office/powerpoint/2010/main" xmlns="" val="41170038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t>Global variables</a:t>
            </a:r>
            <a:br>
              <a:rPr lang="en-US" b="1" dirty="0" smtClean="0"/>
            </a:br>
            <a:endParaRPr lang="en-IN" dirty="0"/>
          </a:p>
        </p:txBody>
      </p:sp>
      <p:sp>
        <p:nvSpPr>
          <p:cNvPr id="3" name="Text Placeholder 2"/>
          <p:cNvSpPr>
            <a:spLocks noGrp="1"/>
          </p:cNvSpPr>
          <p:nvPr>
            <p:ph type="body" sz="quarter" idx="13"/>
          </p:nvPr>
        </p:nvSpPr>
        <p:spPr/>
        <p:txBody>
          <a:bodyPr/>
          <a:lstStyle/>
          <a:p>
            <a:pPr lvl="1"/>
            <a:r>
              <a:rPr lang="en-US" b="1" dirty="0" smtClean="0"/>
              <a:t>Global variables</a:t>
            </a:r>
          </a:p>
          <a:p>
            <a:pPr lvl="1"/>
            <a:r>
              <a:rPr lang="en-US" dirty="0" smtClean="0"/>
              <a:t>A </a:t>
            </a:r>
            <a:r>
              <a:rPr lang="en-US" dirty="0"/>
              <a:t>variable declared </a:t>
            </a:r>
            <a:r>
              <a:rPr lang="en-US" b="1" dirty="0"/>
              <a:t>outside</a:t>
            </a:r>
            <a:r>
              <a:rPr lang="en-US" dirty="0"/>
              <a:t> a function has a GLOBAL SCOPE and can only be accessed outside a </a:t>
            </a:r>
            <a:r>
              <a:rPr lang="en-US" dirty="0" smtClean="0"/>
              <a:t>function</a:t>
            </a:r>
          </a:p>
          <a:p>
            <a:pPr lvl="1"/>
            <a:r>
              <a:rPr lang="en-US" dirty="0"/>
              <a:t>The global keyword is used to access a global variable from within a function</a:t>
            </a:r>
            <a:r>
              <a:rPr lang="en-US" dirty="0" smtClean="0"/>
              <a:t>.</a:t>
            </a:r>
            <a:endParaRPr lang="en-US" dirty="0"/>
          </a:p>
          <a:p>
            <a:pPr marL="514350" lvl="1" indent="0">
              <a:buNone/>
            </a:pPr>
            <a:r>
              <a:rPr lang="es-ES" dirty="0"/>
              <a:t> </a:t>
            </a:r>
            <a:endParaRPr lang="en-IN" dirty="0"/>
          </a:p>
        </p:txBody>
      </p:sp>
    </p:spTree>
    <p:extLst>
      <p:ext uri="{BB962C8B-B14F-4D97-AF65-F5344CB8AC3E}">
        <p14:creationId xmlns:p14="http://schemas.microsoft.com/office/powerpoint/2010/main" xmlns="" val="5704984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t>Global variables</a:t>
            </a:r>
            <a:br>
              <a:rPr lang="en-US" b="1" dirty="0" smtClean="0"/>
            </a:br>
            <a:endParaRPr lang="en-IN" dirty="0"/>
          </a:p>
        </p:txBody>
      </p:sp>
      <p:sp>
        <p:nvSpPr>
          <p:cNvPr id="3" name="Text Placeholder 2"/>
          <p:cNvSpPr>
            <a:spLocks noGrp="1"/>
          </p:cNvSpPr>
          <p:nvPr>
            <p:ph type="body" sz="quarter" idx="13"/>
          </p:nvPr>
        </p:nvSpPr>
        <p:spPr>
          <a:xfrm>
            <a:off x="227013" y="1052513"/>
            <a:ext cx="11772900" cy="4320703"/>
          </a:xfrm>
        </p:spPr>
        <p:txBody>
          <a:bodyPr/>
          <a:lstStyle/>
          <a:p>
            <a:pPr marL="2343150" lvl="5" indent="0">
              <a:spcBef>
                <a:spcPts val="0"/>
              </a:spcBef>
              <a:buNone/>
            </a:pPr>
            <a:r>
              <a:rPr lang="es-ES" sz="2800" dirty="0"/>
              <a:t>&lt;?</a:t>
            </a:r>
            <a:r>
              <a:rPr lang="es-ES" sz="2800" dirty="0" err="1"/>
              <a:t>php</a:t>
            </a:r>
            <a:endParaRPr lang="es-ES" sz="2800" dirty="0"/>
          </a:p>
          <a:p>
            <a:pPr marL="2343150" lvl="5" indent="0">
              <a:spcBef>
                <a:spcPts val="0"/>
              </a:spcBef>
              <a:buNone/>
            </a:pPr>
            <a:r>
              <a:rPr lang="es-ES" sz="2800" dirty="0" smtClean="0"/>
              <a:t>	$</a:t>
            </a:r>
            <a:r>
              <a:rPr lang="es-ES" sz="2800" dirty="0"/>
              <a:t>x = 5</a:t>
            </a:r>
            <a:r>
              <a:rPr lang="es-ES" sz="2800" dirty="0" smtClean="0"/>
              <a:t>;		// global </a:t>
            </a:r>
            <a:r>
              <a:rPr lang="es-ES" sz="2800" dirty="0" err="1" smtClean="0"/>
              <a:t>scope</a:t>
            </a:r>
            <a:endParaRPr lang="es-ES" sz="2800" dirty="0"/>
          </a:p>
          <a:p>
            <a:pPr marL="2343150" lvl="5" indent="0">
              <a:spcBef>
                <a:spcPts val="0"/>
              </a:spcBef>
              <a:buNone/>
            </a:pPr>
            <a:r>
              <a:rPr lang="es-ES" sz="2800" dirty="0" smtClean="0"/>
              <a:t>	$</a:t>
            </a:r>
            <a:r>
              <a:rPr lang="es-ES" sz="2800" dirty="0"/>
              <a:t>y = 10</a:t>
            </a:r>
            <a:r>
              <a:rPr lang="es-ES" sz="2800" dirty="0" smtClean="0"/>
              <a:t>;		// global </a:t>
            </a:r>
            <a:r>
              <a:rPr lang="es-ES" sz="2800" dirty="0" err="1" smtClean="0"/>
              <a:t>scope</a:t>
            </a:r>
            <a:endParaRPr lang="es-ES" sz="2800" dirty="0"/>
          </a:p>
          <a:p>
            <a:pPr marL="2343150" lvl="5" indent="0">
              <a:spcBef>
                <a:spcPts val="0"/>
              </a:spcBef>
              <a:buNone/>
            </a:pPr>
            <a:r>
              <a:rPr lang="es-ES" sz="2800" dirty="0" smtClean="0"/>
              <a:t>	</a:t>
            </a:r>
            <a:r>
              <a:rPr lang="es-ES" sz="2800" dirty="0" err="1" smtClean="0"/>
              <a:t>function</a:t>
            </a:r>
            <a:r>
              <a:rPr lang="es-ES" sz="2800" dirty="0" smtClean="0"/>
              <a:t> </a:t>
            </a:r>
            <a:r>
              <a:rPr lang="es-ES" sz="2800" dirty="0" err="1"/>
              <a:t>myTest</a:t>
            </a:r>
            <a:r>
              <a:rPr lang="es-ES" sz="2800" dirty="0"/>
              <a:t>() {</a:t>
            </a:r>
          </a:p>
          <a:p>
            <a:pPr marL="2343150" lvl="5" indent="0">
              <a:spcBef>
                <a:spcPts val="0"/>
              </a:spcBef>
              <a:buNone/>
            </a:pPr>
            <a:r>
              <a:rPr lang="es-ES" sz="2800" dirty="0"/>
              <a:t> </a:t>
            </a:r>
            <a:r>
              <a:rPr lang="es-ES" sz="2800" dirty="0" smtClean="0"/>
              <a:t>		</a:t>
            </a:r>
            <a:r>
              <a:rPr lang="es-ES" sz="2800" dirty="0" smtClean="0">
                <a:solidFill>
                  <a:srgbClr val="C00000"/>
                </a:solidFill>
              </a:rPr>
              <a:t>global</a:t>
            </a:r>
            <a:r>
              <a:rPr lang="es-ES" sz="2800" dirty="0" smtClean="0"/>
              <a:t> </a:t>
            </a:r>
            <a:r>
              <a:rPr lang="es-ES" sz="2800" dirty="0"/>
              <a:t>$x, $y</a:t>
            </a:r>
            <a:r>
              <a:rPr lang="es-ES" sz="2800" dirty="0" smtClean="0"/>
              <a:t>;		// global </a:t>
            </a:r>
            <a:r>
              <a:rPr lang="es-ES" sz="2800" dirty="0" err="1" smtClean="0"/>
              <a:t>key</a:t>
            </a:r>
            <a:r>
              <a:rPr lang="es-ES" sz="2800" dirty="0" smtClean="0"/>
              <a:t> </a:t>
            </a:r>
            <a:r>
              <a:rPr lang="es-ES" sz="2800" dirty="0" err="1" smtClean="0"/>
              <a:t>word</a:t>
            </a:r>
            <a:r>
              <a:rPr lang="es-ES" sz="2800" dirty="0" smtClean="0"/>
              <a:t> </a:t>
            </a:r>
            <a:r>
              <a:rPr lang="es-ES" sz="2800" dirty="0" err="1" smtClean="0"/>
              <a:t>usage</a:t>
            </a:r>
            <a:endParaRPr lang="es-ES" sz="2800" dirty="0"/>
          </a:p>
          <a:p>
            <a:pPr marL="2343150" lvl="5" indent="0">
              <a:spcBef>
                <a:spcPts val="0"/>
              </a:spcBef>
              <a:buNone/>
            </a:pPr>
            <a:r>
              <a:rPr lang="es-ES" sz="2800" dirty="0"/>
              <a:t>  </a:t>
            </a:r>
            <a:r>
              <a:rPr lang="es-ES" sz="2800" dirty="0" smtClean="0"/>
              <a:t>		$</a:t>
            </a:r>
            <a:r>
              <a:rPr lang="es-ES" sz="2800" dirty="0"/>
              <a:t>y = $x + $y;</a:t>
            </a:r>
          </a:p>
          <a:p>
            <a:pPr marL="2343150" lvl="5" indent="0">
              <a:spcBef>
                <a:spcPts val="0"/>
              </a:spcBef>
              <a:buNone/>
            </a:pPr>
            <a:r>
              <a:rPr lang="es-ES" sz="2800" dirty="0" smtClean="0"/>
              <a:t>	}</a:t>
            </a:r>
            <a:endParaRPr lang="es-ES" sz="2800" dirty="0"/>
          </a:p>
          <a:p>
            <a:pPr marL="2343150" lvl="5" indent="0">
              <a:spcBef>
                <a:spcPts val="0"/>
              </a:spcBef>
              <a:buNone/>
            </a:pPr>
            <a:r>
              <a:rPr lang="es-ES" sz="2800" dirty="0" smtClean="0"/>
              <a:t>	</a:t>
            </a:r>
            <a:r>
              <a:rPr lang="es-ES" sz="2800" dirty="0" err="1" smtClean="0"/>
              <a:t>myTest</a:t>
            </a:r>
            <a:r>
              <a:rPr lang="es-ES" sz="2800" dirty="0"/>
              <a:t>();</a:t>
            </a:r>
          </a:p>
          <a:p>
            <a:pPr marL="2343150" lvl="5" indent="0">
              <a:spcBef>
                <a:spcPts val="0"/>
              </a:spcBef>
              <a:buNone/>
            </a:pPr>
            <a:r>
              <a:rPr lang="es-ES" sz="2800" dirty="0" smtClean="0"/>
              <a:t>	echo </a:t>
            </a:r>
            <a:r>
              <a:rPr lang="es-ES" sz="2800" dirty="0"/>
              <a:t>$y; // outputs 15</a:t>
            </a:r>
          </a:p>
          <a:p>
            <a:pPr marL="2343150" lvl="5" indent="0">
              <a:spcBef>
                <a:spcPts val="0"/>
              </a:spcBef>
              <a:buNone/>
            </a:pPr>
            <a:r>
              <a:rPr lang="es-ES" sz="2800" dirty="0" smtClean="0"/>
              <a:t>?&gt; </a:t>
            </a:r>
          </a:p>
          <a:p>
            <a:pPr lvl="4">
              <a:spcBef>
                <a:spcPts val="0"/>
              </a:spcBef>
              <a:spcAft>
                <a:spcPts val="0"/>
              </a:spcAft>
              <a:buNone/>
            </a:pPr>
            <a:endParaRPr lang="en-IN" sz="2800" dirty="0"/>
          </a:p>
        </p:txBody>
      </p:sp>
    </p:spTree>
    <p:extLst>
      <p:ext uri="{BB962C8B-B14F-4D97-AF65-F5344CB8AC3E}">
        <p14:creationId xmlns:p14="http://schemas.microsoft.com/office/powerpoint/2010/main" xmlns="" val="4288351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b="1" dirty="0" smtClean="0"/>
              <a:t>Static variables</a:t>
            </a:r>
            <a:br>
              <a:rPr lang="en-US" b="1" dirty="0" smtClean="0"/>
            </a:br>
            <a:endParaRPr lang="en-IN" dirty="0"/>
          </a:p>
        </p:txBody>
      </p:sp>
      <p:sp>
        <p:nvSpPr>
          <p:cNvPr id="3" name="Text Placeholder 2"/>
          <p:cNvSpPr>
            <a:spLocks noGrp="1"/>
          </p:cNvSpPr>
          <p:nvPr>
            <p:ph type="body" sz="quarter" idx="13"/>
          </p:nvPr>
        </p:nvSpPr>
        <p:spPr/>
        <p:txBody>
          <a:bodyPr/>
          <a:lstStyle/>
          <a:p>
            <a:pPr lvl="1"/>
            <a:r>
              <a:rPr lang="en-US" b="1" dirty="0" smtClean="0"/>
              <a:t>Static variables</a:t>
            </a:r>
          </a:p>
          <a:p>
            <a:pPr lvl="1"/>
            <a:r>
              <a:rPr lang="en-US" dirty="0" smtClean="0"/>
              <a:t>Normally</a:t>
            </a:r>
            <a:r>
              <a:rPr lang="en-US" dirty="0"/>
              <a:t>, when a function is completed/executed, all of its variables are deleted. However, sometimes we want a local variable NOT to be deleted. We need it for a further job.</a:t>
            </a:r>
          </a:p>
          <a:p>
            <a:pPr lvl="1"/>
            <a:r>
              <a:rPr lang="en-US" dirty="0" smtClean="0"/>
              <a:t>To </a:t>
            </a:r>
            <a:r>
              <a:rPr lang="en-US" dirty="0"/>
              <a:t>do this, use the static keyword when you first declare the </a:t>
            </a:r>
            <a:r>
              <a:rPr lang="en-US" dirty="0" smtClean="0"/>
              <a:t>variable.</a:t>
            </a:r>
          </a:p>
          <a:p>
            <a:pPr lvl="1"/>
            <a:r>
              <a:rPr lang="en-US" dirty="0" smtClean="0"/>
              <a:t>Static variables cannot be assigned with </a:t>
            </a:r>
            <a:r>
              <a:rPr lang="en-US" dirty="0"/>
              <a:t>the result </a:t>
            </a:r>
            <a:r>
              <a:rPr lang="en-US" dirty="0" smtClean="0"/>
              <a:t>of an </a:t>
            </a:r>
            <a:r>
              <a:rPr lang="en-US" dirty="0"/>
              <a:t>expression in their definitions. They can be initialized only with </a:t>
            </a:r>
            <a:r>
              <a:rPr lang="en-US" dirty="0" smtClean="0"/>
              <a:t>predetermined </a:t>
            </a:r>
            <a:r>
              <a:rPr lang="en-IN" dirty="0" smtClean="0"/>
              <a:t>values</a:t>
            </a:r>
            <a:endParaRPr lang="en-IN" dirty="0"/>
          </a:p>
        </p:txBody>
      </p:sp>
    </p:spTree>
    <p:extLst>
      <p:ext uri="{BB962C8B-B14F-4D97-AF65-F5344CB8AC3E}">
        <p14:creationId xmlns:p14="http://schemas.microsoft.com/office/powerpoint/2010/main" xmlns="" val="39819679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66"/>
                </a:solidFill>
              </a:rPr>
              <a:t>Three-tier architecture</a:t>
            </a:r>
            <a:endParaRPr lang="en-US" dirty="0">
              <a:solidFill>
                <a:srgbClr val="FF0066"/>
              </a:solidFill>
            </a:endParaRPr>
          </a:p>
        </p:txBody>
      </p:sp>
      <p:pic>
        <p:nvPicPr>
          <p:cNvPr id="59394" name="Picture 2"/>
          <p:cNvPicPr>
            <a:picLocks noChangeAspect="1" noChangeArrowheads="1"/>
          </p:cNvPicPr>
          <p:nvPr/>
        </p:nvPicPr>
        <p:blipFill>
          <a:blip r:embed="rId2" cstate="print"/>
          <a:srcRect t="9071"/>
          <a:stretch>
            <a:fillRect/>
          </a:stretch>
        </p:blipFill>
        <p:spPr bwMode="auto">
          <a:xfrm>
            <a:off x="73091" y="1484784"/>
            <a:ext cx="10993007" cy="439248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355600" lvl="4" indent="0">
              <a:buNone/>
            </a:pPr>
            <a:r>
              <a:rPr lang="en-IN" b="1" u="sng" dirty="0" smtClean="0"/>
              <a:t>Example:</a:t>
            </a:r>
          </a:p>
          <a:p>
            <a:pPr marL="355600" lvl="4" indent="0">
              <a:buNone/>
            </a:pPr>
            <a:r>
              <a:rPr lang="en-IN" dirty="0" smtClean="0"/>
              <a:t>&lt;?</a:t>
            </a:r>
            <a:r>
              <a:rPr lang="en-IN" dirty="0" err="1"/>
              <a:t>php</a:t>
            </a:r>
            <a:r>
              <a:rPr lang="en-IN" dirty="0"/>
              <a:t/>
            </a:r>
            <a:br>
              <a:rPr lang="en-IN" dirty="0"/>
            </a:br>
            <a:r>
              <a:rPr lang="en-IN" dirty="0" smtClean="0"/>
              <a:t>	function </a:t>
            </a:r>
            <a:r>
              <a:rPr lang="en-IN" dirty="0" err="1"/>
              <a:t>myTest</a:t>
            </a:r>
            <a:r>
              <a:rPr lang="en-IN" dirty="0"/>
              <a:t>() {</a:t>
            </a:r>
            <a:br>
              <a:rPr lang="en-IN" dirty="0"/>
            </a:br>
            <a:r>
              <a:rPr lang="en-IN" dirty="0"/>
              <a:t>  </a:t>
            </a:r>
            <a:r>
              <a:rPr lang="en-IN" dirty="0" smtClean="0"/>
              <a:t>		static </a:t>
            </a:r>
            <a:r>
              <a:rPr lang="en-IN" dirty="0"/>
              <a:t>$x = 0;</a:t>
            </a:r>
            <a:br>
              <a:rPr lang="en-IN" dirty="0"/>
            </a:br>
            <a:r>
              <a:rPr lang="en-IN" dirty="0"/>
              <a:t>  </a:t>
            </a:r>
            <a:r>
              <a:rPr lang="en-IN" dirty="0" smtClean="0"/>
              <a:t>		echo </a:t>
            </a:r>
            <a:r>
              <a:rPr lang="en-IN" dirty="0"/>
              <a:t>$x;</a:t>
            </a:r>
            <a:br>
              <a:rPr lang="en-IN" dirty="0"/>
            </a:br>
            <a:r>
              <a:rPr lang="en-IN" dirty="0"/>
              <a:t>  </a:t>
            </a:r>
            <a:r>
              <a:rPr lang="en-IN" dirty="0" smtClean="0"/>
              <a:t>		$</a:t>
            </a:r>
            <a:r>
              <a:rPr lang="en-IN" dirty="0"/>
              <a:t>x++;</a:t>
            </a:r>
            <a:br>
              <a:rPr lang="en-IN" dirty="0"/>
            </a:br>
            <a:r>
              <a:rPr lang="en-IN" dirty="0" smtClean="0"/>
              <a:t>	}</a:t>
            </a:r>
            <a:r>
              <a:rPr lang="en-IN" dirty="0"/>
              <a:t/>
            </a:r>
            <a:br>
              <a:rPr lang="en-IN" dirty="0"/>
            </a:br>
            <a:r>
              <a:rPr lang="en-IN" dirty="0"/>
              <a:t/>
            </a:r>
            <a:br>
              <a:rPr lang="en-IN" dirty="0"/>
            </a:br>
            <a:r>
              <a:rPr lang="en-IN" dirty="0" smtClean="0"/>
              <a:t>	</a:t>
            </a:r>
            <a:r>
              <a:rPr lang="en-IN" dirty="0" err="1" smtClean="0"/>
              <a:t>myTest</a:t>
            </a:r>
            <a:r>
              <a:rPr lang="en-IN" dirty="0" smtClean="0"/>
              <a:t>();		// prints 0</a:t>
            </a:r>
            <a:r>
              <a:rPr lang="en-IN" dirty="0"/>
              <a:t/>
            </a:r>
            <a:br>
              <a:rPr lang="en-IN" dirty="0"/>
            </a:br>
            <a:r>
              <a:rPr lang="en-IN" dirty="0" smtClean="0"/>
              <a:t>	</a:t>
            </a:r>
            <a:r>
              <a:rPr lang="en-IN" dirty="0" err="1" smtClean="0"/>
              <a:t>myTest</a:t>
            </a:r>
            <a:r>
              <a:rPr lang="en-IN" dirty="0" smtClean="0"/>
              <a:t>();		// prints 1</a:t>
            </a:r>
            <a:r>
              <a:rPr lang="en-IN" dirty="0"/>
              <a:t/>
            </a:r>
            <a:br>
              <a:rPr lang="en-IN" dirty="0"/>
            </a:br>
            <a:r>
              <a:rPr lang="en-IN" dirty="0" smtClean="0"/>
              <a:t>	</a:t>
            </a:r>
            <a:r>
              <a:rPr lang="en-IN" dirty="0" err="1" smtClean="0"/>
              <a:t>myTest</a:t>
            </a:r>
            <a:r>
              <a:rPr lang="en-IN" dirty="0" smtClean="0"/>
              <a:t>();		// prints 2</a:t>
            </a:r>
            <a:r>
              <a:rPr lang="en-IN" dirty="0"/>
              <a:t/>
            </a:r>
            <a:br>
              <a:rPr lang="en-IN" dirty="0"/>
            </a:br>
            <a:r>
              <a:rPr lang="en-IN" dirty="0"/>
              <a:t>?&gt; </a:t>
            </a:r>
          </a:p>
          <a:p>
            <a:pPr marL="1854200" lvl="4" indent="0">
              <a:buNone/>
            </a:pPr>
            <a:endParaRPr lang="en-IN" dirty="0"/>
          </a:p>
        </p:txBody>
      </p:sp>
      <p:sp>
        <p:nvSpPr>
          <p:cNvPr id="5" name="Text Placeholder 4"/>
          <p:cNvSpPr>
            <a:spLocks noGrp="1"/>
          </p:cNvSpPr>
          <p:nvPr>
            <p:ph type="body" sz="quarter" idx="13"/>
          </p:nvPr>
        </p:nvSpPr>
        <p:spPr/>
        <p:txBody>
          <a:bodyPr/>
          <a:lstStyle/>
          <a:p>
            <a:pPr marL="25400" indent="0">
              <a:buNone/>
            </a:pPr>
            <a:r>
              <a:rPr lang="en-IN" b="1" u="sng" dirty="0" smtClean="0"/>
              <a:t>Example:</a:t>
            </a:r>
          </a:p>
          <a:p>
            <a:pPr marL="25400" indent="0">
              <a:buNone/>
            </a:pPr>
            <a:r>
              <a:rPr lang="en-IN" dirty="0" smtClean="0"/>
              <a:t>&lt;?</a:t>
            </a:r>
            <a:r>
              <a:rPr lang="en-IN" dirty="0" err="1"/>
              <a:t>php</a:t>
            </a:r>
            <a:r>
              <a:rPr lang="en-IN" dirty="0"/>
              <a:t/>
            </a:r>
            <a:br>
              <a:rPr lang="en-IN" dirty="0"/>
            </a:br>
            <a:r>
              <a:rPr lang="en-IN" dirty="0"/>
              <a:t> </a:t>
            </a:r>
            <a:r>
              <a:rPr lang="en-IN" dirty="0" smtClean="0"/>
              <a:t>   function </a:t>
            </a:r>
            <a:r>
              <a:rPr lang="en-IN" dirty="0" err="1"/>
              <a:t>myTest</a:t>
            </a:r>
            <a:r>
              <a:rPr lang="en-IN" dirty="0"/>
              <a:t>() {</a:t>
            </a:r>
            <a:br>
              <a:rPr lang="en-IN" dirty="0"/>
            </a:br>
            <a:r>
              <a:rPr lang="en-IN" dirty="0"/>
              <a:t>  </a:t>
            </a:r>
            <a:r>
              <a:rPr lang="en-IN" dirty="0" smtClean="0"/>
              <a:t>      static </a:t>
            </a:r>
            <a:r>
              <a:rPr lang="en-IN" dirty="0"/>
              <a:t>$</a:t>
            </a:r>
            <a:r>
              <a:rPr lang="en-IN" dirty="0" err="1"/>
              <a:t>int</a:t>
            </a:r>
            <a:r>
              <a:rPr lang="en-IN" dirty="0"/>
              <a:t> = 0; // </a:t>
            </a:r>
            <a:r>
              <a:rPr lang="en-IN" dirty="0" smtClean="0"/>
              <a:t>Allowed</a:t>
            </a:r>
          </a:p>
          <a:p>
            <a:pPr marL="25400" indent="0">
              <a:buNone/>
            </a:pPr>
            <a:r>
              <a:rPr lang="en-IN" dirty="0"/>
              <a:t> </a:t>
            </a:r>
            <a:r>
              <a:rPr lang="en-IN" dirty="0" smtClean="0"/>
              <a:t>       </a:t>
            </a:r>
            <a:r>
              <a:rPr lang="en-US" dirty="0" smtClean="0">
                <a:solidFill>
                  <a:srgbClr val="FF0000"/>
                </a:solidFill>
              </a:rPr>
              <a:t>static </a:t>
            </a:r>
            <a:r>
              <a:rPr lang="en-US" dirty="0">
                <a:solidFill>
                  <a:srgbClr val="FF0000"/>
                </a:solidFill>
              </a:rPr>
              <a:t>$</a:t>
            </a:r>
            <a:r>
              <a:rPr lang="en-US" dirty="0" err="1">
                <a:solidFill>
                  <a:srgbClr val="FF0000"/>
                </a:solidFill>
              </a:rPr>
              <a:t>int</a:t>
            </a:r>
            <a:r>
              <a:rPr lang="en-US" dirty="0">
                <a:solidFill>
                  <a:srgbClr val="FF0000"/>
                </a:solidFill>
              </a:rPr>
              <a:t> = 1+2; // </a:t>
            </a:r>
            <a:r>
              <a:rPr lang="en-US" dirty="0" smtClean="0">
                <a:solidFill>
                  <a:srgbClr val="FF0000"/>
                </a:solidFill>
              </a:rPr>
              <a:t>Disallowed</a:t>
            </a:r>
            <a:endParaRPr lang="en-US" dirty="0">
              <a:solidFill>
                <a:srgbClr val="FF0000"/>
              </a:solidFill>
            </a:endParaRPr>
          </a:p>
          <a:p>
            <a:pPr marL="25400" indent="0">
              <a:buNone/>
            </a:pPr>
            <a:r>
              <a:rPr lang="en-IN" dirty="0" smtClean="0">
                <a:solidFill>
                  <a:srgbClr val="FF0000"/>
                </a:solidFill>
              </a:rPr>
              <a:t>        static </a:t>
            </a:r>
            <a:r>
              <a:rPr lang="en-IN" dirty="0">
                <a:solidFill>
                  <a:srgbClr val="FF0000"/>
                </a:solidFill>
              </a:rPr>
              <a:t>$</a:t>
            </a:r>
            <a:r>
              <a:rPr lang="en-IN" dirty="0" err="1">
                <a:solidFill>
                  <a:srgbClr val="FF0000"/>
                </a:solidFill>
              </a:rPr>
              <a:t>int</a:t>
            </a:r>
            <a:r>
              <a:rPr lang="en-IN" dirty="0">
                <a:solidFill>
                  <a:srgbClr val="FF0000"/>
                </a:solidFill>
              </a:rPr>
              <a:t> = </a:t>
            </a:r>
            <a:r>
              <a:rPr lang="en-IN" dirty="0" err="1">
                <a:solidFill>
                  <a:srgbClr val="FF0000"/>
                </a:solidFill>
              </a:rPr>
              <a:t>sqrt</a:t>
            </a:r>
            <a:r>
              <a:rPr lang="en-IN" dirty="0">
                <a:solidFill>
                  <a:srgbClr val="FF0000"/>
                </a:solidFill>
              </a:rPr>
              <a:t>(144); // Disallowed</a:t>
            </a:r>
            <a:r>
              <a:rPr lang="en-IN" dirty="0"/>
              <a:t>	</a:t>
            </a:r>
            <a:endParaRPr lang="en-IN" dirty="0" smtClean="0"/>
          </a:p>
          <a:p>
            <a:pPr marL="25400" indent="0">
              <a:buNone/>
            </a:pPr>
            <a:r>
              <a:rPr lang="en-IN" dirty="0"/>
              <a:t> </a:t>
            </a:r>
            <a:r>
              <a:rPr lang="en-IN" dirty="0" smtClean="0"/>
              <a:t>   }</a:t>
            </a:r>
            <a:r>
              <a:rPr lang="en-IN" dirty="0"/>
              <a:t/>
            </a:r>
            <a:br>
              <a:rPr lang="en-IN" dirty="0"/>
            </a:br>
            <a:r>
              <a:rPr lang="en-IN" dirty="0"/>
              <a:t/>
            </a:r>
            <a:br>
              <a:rPr lang="en-IN" dirty="0"/>
            </a:br>
            <a:r>
              <a:rPr lang="en-IN" dirty="0" smtClean="0"/>
              <a:t>    </a:t>
            </a:r>
            <a:r>
              <a:rPr lang="en-IN" dirty="0" err="1" smtClean="0"/>
              <a:t>myTest</a:t>
            </a:r>
            <a:r>
              <a:rPr lang="en-IN" dirty="0"/>
              <a:t>();				</a:t>
            </a:r>
            <a:endParaRPr lang="en-IN" dirty="0" smtClean="0"/>
          </a:p>
          <a:p>
            <a:pPr marL="25400" indent="0">
              <a:buNone/>
            </a:pPr>
            <a:r>
              <a:rPr lang="en-IN" dirty="0" smtClean="0"/>
              <a:t>?&gt; </a:t>
            </a:r>
            <a:endParaRPr lang="en-IN" dirty="0"/>
          </a:p>
          <a:p>
            <a:pPr marL="25400" indent="0">
              <a:buNone/>
            </a:pPr>
            <a:endParaRPr lang="en-IN" dirty="0"/>
          </a:p>
        </p:txBody>
      </p:sp>
      <p:sp>
        <p:nvSpPr>
          <p:cNvPr id="4" name="Title 3"/>
          <p:cNvSpPr>
            <a:spLocks noGrp="1"/>
          </p:cNvSpPr>
          <p:nvPr>
            <p:ph type="title"/>
          </p:nvPr>
        </p:nvSpPr>
        <p:spPr/>
        <p:txBody>
          <a:bodyPr/>
          <a:lstStyle/>
          <a:p>
            <a:pPr lvl="1"/>
            <a:r>
              <a:rPr lang="en-US" b="1" dirty="0" smtClean="0"/>
              <a:t>Static variables</a:t>
            </a:r>
            <a:br>
              <a:rPr lang="en-US" b="1" dirty="0" smtClean="0"/>
            </a:br>
            <a:endParaRPr lang="en-IN" dirty="0"/>
          </a:p>
        </p:txBody>
      </p:sp>
    </p:spTree>
    <p:extLst>
      <p:ext uri="{BB962C8B-B14F-4D97-AF65-F5344CB8AC3E}">
        <p14:creationId xmlns:p14="http://schemas.microsoft.com/office/powerpoint/2010/main" xmlns="" val="2096039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lvl="1"/>
            <a:r>
              <a:rPr lang="en-IN" b="1" dirty="0" err="1" smtClean="0"/>
              <a:t>Superglobal</a:t>
            </a:r>
            <a:r>
              <a:rPr lang="en-IN" b="1" dirty="0" smtClean="0"/>
              <a:t> variables</a:t>
            </a:r>
            <a:br>
              <a:rPr lang="en-IN" b="1" dirty="0" smtClean="0"/>
            </a:br>
            <a:endParaRPr lang="en-IN" dirty="0"/>
          </a:p>
        </p:txBody>
      </p:sp>
      <p:sp>
        <p:nvSpPr>
          <p:cNvPr id="6" name="Text Placeholder 5"/>
          <p:cNvSpPr>
            <a:spLocks noGrp="1"/>
          </p:cNvSpPr>
          <p:nvPr>
            <p:ph type="body" sz="quarter" idx="13"/>
          </p:nvPr>
        </p:nvSpPr>
        <p:spPr/>
        <p:txBody>
          <a:bodyPr/>
          <a:lstStyle/>
          <a:p>
            <a:pPr lvl="1"/>
            <a:r>
              <a:rPr lang="en-IN" b="1" dirty="0" err="1"/>
              <a:t>Superglobal</a:t>
            </a:r>
            <a:r>
              <a:rPr lang="en-IN" b="1" dirty="0"/>
              <a:t> variables</a:t>
            </a:r>
          </a:p>
          <a:p>
            <a:pPr lvl="1"/>
            <a:r>
              <a:rPr lang="en-US" dirty="0" smtClean="0"/>
              <a:t>Several </a:t>
            </a:r>
            <a:r>
              <a:rPr lang="en-US" dirty="0"/>
              <a:t>predefined </a:t>
            </a:r>
            <a:r>
              <a:rPr lang="en-US" dirty="0" smtClean="0"/>
              <a:t>global variables </a:t>
            </a:r>
            <a:r>
              <a:rPr lang="en-US" dirty="0"/>
              <a:t>are available. These are </a:t>
            </a:r>
            <a:r>
              <a:rPr lang="en-US" dirty="0" smtClean="0"/>
              <a:t>known as </a:t>
            </a:r>
            <a:r>
              <a:rPr lang="en-US" i="1" dirty="0" err="1"/>
              <a:t>superglobal</a:t>
            </a:r>
            <a:r>
              <a:rPr lang="en-US" i="1" dirty="0"/>
              <a:t> </a:t>
            </a:r>
            <a:r>
              <a:rPr lang="en-US" i="1" dirty="0" smtClean="0"/>
              <a:t>variables</a:t>
            </a:r>
          </a:p>
          <a:p>
            <a:pPr lvl="1"/>
            <a:r>
              <a:rPr lang="en-US" dirty="0" smtClean="0"/>
              <a:t>These are provided </a:t>
            </a:r>
            <a:r>
              <a:rPr lang="en-US" dirty="0"/>
              <a:t>by the PHP </a:t>
            </a:r>
            <a:r>
              <a:rPr lang="en-US" dirty="0" smtClean="0"/>
              <a:t>environment but </a:t>
            </a:r>
            <a:r>
              <a:rPr lang="en-US" dirty="0"/>
              <a:t>are global within the program, accessible absolutely everywhere.</a:t>
            </a:r>
          </a:p>
          <a:p>
            <a:pPr lvl="1"/>
            <a:r>
              <a:rPr lang="en-US" dirty="0"/>
              <a:t>These </a:t>
            </a:r>
            <a:r>
              <a:rPr lang="en-US" dirty="0" err="1"/>
              <a:t>superglobals</a:t>
            </a:r>
            <a:r>
              <a:rPr lang="en-US" dirty="0"/>
              <a:t> contain lots of useful information about the currently </a:t>
            </a:r>
            <a:r>
              <a:rPr lang="en-US" dirty="0" smtClean="0"/>
              <a:t>running program </a:t>
            </a:r>
            <a:r>
              <a:rPr lang="en-US" dirty="0"/>
              <a:t>and its </a:t>
            </a:r>
            <a:r>
              <a:rPr lang="en-US" dirty="0" smtClean="0"/>
              <a:t>environment</a:t>
            </a:r>
            <a:endParaRPr lang="en-IN" dirty="0"/>
          </a:p>
        </p:txBody>
      </p:sp>
    </p:spTree>
    <p:extLst>
      <p:ext uri="{BB962C8B-B14F-4D97-AF65-F5344CB8AC3E}">
        <p14:creationId xmlns:p14="http://schemas.microsoft.com/office/powerpoint/2010/main" xmlns="" val="20223624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Superglobal</a:t>
            </a:r>
            <a:r>
              <a:rPr lang="en-IN" dirty="0" smtClean="0"/>
              <a:t> variables</a:t>
            </a:r>
            <a:br>
              <a:rPr lang="en-IN" dirty="0" smtClean="0"/>
            </a:b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IN" sz="2000" dirty="0" err="1"/>
              <a:t>Superglobal</a:t>
            </a:r>
            <a:r>
              <a:rPr lang="en-IN" sz="2000" dirty="0"/>
              <a:t> name </a:t>
            </a:r>
            <a:r>
              <a:rPr lang="en-IN" sz="2000" dirty="0" smtClean="0"/>
              <a:t>	Contents</a:t>
            </a:r>
            <a:endParaRPr lang="en-IN" sz="2000" dirty="0"/>
          </a:p>
          <a:p>
            <a:pPr>
              <a:spcBef>
                <a:spcPts val="0"/>
              </a:spcBef>
              <a:spcAft>
                <a:spcPts val="0"/>
              </a:spcAft>
            </a:pPr>
            <a:r>
              <a:rPr lang="en-US" sz="2000" dirty="0"/>
              <a:t>$GLOBALS </a:t>
            </a:r>
            <a:r>
              <a:rPr lang="en-US" sz="2000" dirty="0" smtClean="0"/>
              <a:t>	All </a:t>
            </a:r>
            <a:r>
              <a:rPr lang="en-US" sz="2000" dirty="0"/>
              <a:t>variables that are currently defined in the global scope of the script. The </a:t>
            </a:r>
            <a:r>
              <a:rPr lang="en-US" sz="2000" dirty="0" smtClean="0"/>
              <a:t>			variable </a:t>
            </a:r>
            <a:r>
              <a:rPr lang="en-US" sz="2000" dirty="0"/>
              <a:t>names are the </a:t>
            </a:r>
            <a:r>
              <a:rPr lang="en-US" sz="2000" dirty="0" smtClean="0"/>
              <a:t>keys </a:t>
            </a:r>
            <a:r>
              <a:rPr lang="en-IN" sz="2000" dirty="0" smtClean="0"/>
              <a:t>of </a:t>
            </a:r>
            <a:r>
              <a:rPr lang="en-IN" sz="2000" dirty="0"/>
              <a:t>the array.</a:t>
            </a:r>
          </a:p>
          <a:p>
            <a:pPr>
              <a:spcBef>
                <a:spcPts val="0"/>
              </a:spcBef>
              <a:spcAft>
                <a:spcPts val="0"/>
              </a:spcAft>
            </a:pPr>
            <a:r>
              <a:rPr lang="en-US" sz="2000" dirty="0"/>
              <a:t>$_SERVER </a:t>
            </a:r>
            <a:r>
              <a:rPr lang="en-US" sz="2000" dirty="0" smtClean="0"/>
              <a:t>	Information </a:t>
            </a:r>
            <a:r>
              <a:rPr lang="en-US" sz="2000" dirty="0"/>
              <a:t>such as headers, paths, and locations of scripts. The entries in </a:t>
            </a:r>
            <a:r>
              <a:rPr lang="en-US" sz="2000" dirty="0" smtClean="0"/>
              <a:t>			this </a:t>
            </a:r>
            <a:r>
              <a:rPr lang="en-US" sz="2000" dirty="0"/>
              <a:t>array are created by </a:t>
            </a:r>
            <a:r>
              <a:rPr lang="en-US" sz="2000" dirty="0" smtClean="0"/>
              <a:t>the web </a:t>
            </a:r>
            <a:r>
              <a:rPr lang="en-US" sz="2000" dirty="0"/>
              <a:t>server, and there is no guarantee that every </a:t>
            </a:r>
            <a:r>
              <a:rPr lang="en-US" sz="2000" dirty="0" smtClean="0"/>
              <a:t>			web </a:t>
            </a:r>
            <a:r>
              <a:rPr lang="en-US" sz="2000" dirty="0"/>
              <a:t>server will provide any or all of these</a:t>
            </a:r>
            <a:r>
              <a:rPr lang="en-US" sz="2000" dirty="0" smtClean="0"/>
              <a:t>.</a:t>
            </a:r>
          </a:p>
          <a:p>
            <a:pPr>
              <a:spcBef>
                <a:spcPts val="0"/>
              </a:spcBef>
              <a:spcAft>
                <a:spcPts val="0"/>
              </a:spcAft>
            </a:pPr>
            <a:r>
              <a:rPr lang="en-US" sz="2000" dirty="0"/>
              <a:t>$_</a:t>
            </a:r>
            <a:r>
              <a:rPr lang="en-US" sz="2000" dirty="0" smtClean="0"/>
              <a:t>GET		Variables </a:t>
            </a:r>
            <a:r>
              <a:rPr lang="en-US" sz="2000" dirty="0"/>
              <a:t>passed to the current script via the HTTP GET method.</a:t>
            </a:r>
          </a:p>
          <a:p>
            <a:pPr>
              <a:spcBef>
                <a:spcPts val="0"/>
              </a:spcBef>
              <a:spcAft>
                <a:spcPts val="0"/>
              </a:spcAft>
            </a:pPr>
            <a:r>
              <a:rPr lang="en-US" sz="2000" dirty="0"/>
              <a:t>$_POST </a:t>
            </a:r>
            <a:r>
              <a:rPr lang="en-US" sz="2000" dirty="0" smtClean="0"/>
              <a:t>		Variables </a:t>
            </a:r>
            <a:r>
              <a:rPr lang="en-US" sz="2000" dirty="0"/>
              <a:t>passed to the current script via the HTTP POST method.</a:t>
            </a:r>
          </a:p>
          <a:p>
            <a:pPr>
              <a:spcBef>
                <a:spcPts val="0"/>
              </a:spcBef>
              <a:spcAft>
                <a:spcPts val="0"/>
              </a:spcAft>
            </a:pPr>
            <a:r>
              <a:rPr lang="en-US" sz="2000" dirty="0"/>
              <a:t>$_FILES </a:t>
            </a:r>
            <a:r>
              <a:rPr lang="en-US" sz="2000" dirty="0" smtClean="0"/>
              <a:t>		Items </a:t>
            </a:r>
            <a:r>
              <a:rPr lang="en-US" sz="2000" dirty="0"/>
              <a:t>uploaded to the current script via the HTTP POST method.</a:t>
            </a:r>
          </a:p>
          <a:p>
            <a:pPr>
              <a:spcBef>
                <a:spcPts val="0"/>
              </a:spcBef>
              <a:spcAft>
                <a:spcPts val="0"/>
              </a:spcAft>
            </a:pPr>
            <a:r>
              <a:rPr lang="en-US" sz="2000" dirty="0"/>
              <a:t>$_COOKIE </a:t>
            </a:r>
            <a:r>
              <a:rPr lang="en-US" sz="2000" dirty="0" smtClean="0"/>
              <a:t>		Variables </a:t>
            </a:r>
            <a:r>
              <a:rPr lang="en-US" sz="2000" dirty="0"/>
              <a:t>passed to the current script via HTTP cookies.</a:t>
            </a:r>
          </a:p>
          <a:p>
            <a:pPr>
              <a:spcBef>
                <a:spcPts val="0"/>
              </a:spcBef>
              <a:spcAft>
                <a:spcPts val="0"/>
              </a:spcAft>
            </a:pPr>
            <a:r>
              <a:rPr lang="en-IN" sz="2000" dirty="0"/>
              <a:t>$_</a:t>
            </a:r>
            <a:r>
              <a:rPr lang="en-IN" sz="2000" dirty="0" smtClean="0"/>
              <a:t>SESSION	Session </a:t>
            </a:r>
            <a:r>
              <a:rPr lang="en-IN" sz="2000" dirty="0"/>
              <a:t>variables available to the current script.</a:t>
            </a:r>
          </a:p>
          <a:p>
            <a:pPr>
              <a:spcBef>
                <a:spcPts val="0"/>
              </a:spcBef>
              <a:spcAft>
                <a:spcPts val="0"/>
              </a:spcAft>
            </a:pPr>
            <a:r>
              <a:rPr lang="en-US" sz="2000" dirty="0"/>
              <a:t>$_REQUEST </a:t>
            </a:r>
            <a:r>
              <a:rPr lang="en-US" sz="2000" dirty="0" smtClean="0"/>
              <a:t>	Contents </a:t>
            </a:r>
            <a:r>
              <a:rPr lang="en-US" sz="2000" dirty="0"/>
              <a:t>of information passed from the browser; by default, $_GET, </a:t>
            </a:r>
            <a:r>
              <a:rPr lang="en-US" sz="2000" dirty="0" smtClean="0"/>
              <a:t>				$_</a:t>
            </a:r>
            <a:r>
              <a:rPr lang="en-US" sz="2000" dirty="0"/>
              <a:t>POST, and $_COOKIE.</a:t>
            </a:r>
          </a:p>
          <a:p>
            <a:pPr>
              <a:spcBef>
                <a:spcPts val="0"/>
              </a:spcBef>
              <a:spcAft>
                <a:spcPts val="0"/>
              </a:spcAft>
            </a:pPr>
            <a:r>
              <a:rPr lang="en-US" sz="2000" dirty="0"/>
              <a:t>$_ENV </a:t>
            </a:r>
            <a:r>
              <a:rPr lang="en-US" sz="2000" dirty="0" smtClean="0"/>
              <a:t>		Variables </a:t>
            </a:r>
            <a:r>
              <a:rPr lang="en-US" sz="2000" dirty="0"/>
              <a:t>passed to the current script via the environment method.</a:t>
            </a:r>
            <a:endParaRPr lang="en-IN" sz="2000" dirty="0"/>
          </a:p>
        </p:txBody>
      </p:sp>
      <mc:AlternateContent xmlns:mc="http://schemas.openxmlformats.org/markup-compatibility/2006">
        <mc:Choice xmlns:p14="http://schemas.microsoft.com/office/powerpoint/2010/main" xmlns="" Requires="p14">
          <p:contentPart p14:bwMode="auto" r:id="rId2">
            <p14:nvContentPartPr>
              <p14:cNvPr id="4" name="Ink 3"/>
              <p14:cNvContentPartPr/>
              <p14:nvPr/>
            </p14:nvContentPartPr>
            <p14:xfrm>
              <a:off x="939960" y="1778040"/>
              <a:ext cx="1244880" cy="3740400"/>
            </p14:xfrm>
          </p:contentPart>
        </mc:Choice>
        <mc:Fallback>
          <p:pic>
            <p:nvPicPr>
              <p:cNvPr id="4" name="Ink 3"/>
              <p:cNvPicPr/>
              <p:nvPr/>
            </p:nvPicPr>
            <p:blipFill>
              <a:blip r:embed="rId3" cstate="print"/>
              <a:stretch>
                <a:fillRect/>
              </a:stretch>
            </p:blipFill>
            <p:spPr>
              <a:xfrm>
                <a:off x="930600" y="1768680"/>
                <a:ext cx="1263600" cy="3759120"/>
              </a:xfrm>
              <a:prstGeom prst="rect">
                <a:avLst/>
              </a:prstGeom>
            </p:spPr>
          </p:pic>
        </mc:Fallback>
      </mc:AlternateContent>
    </p:spTree>
    <p:extLst>
      <p:ext uri="{BB962C8B-B14F-4D97-AF65-F5344CB8AC3E}">
        <p14:creationId xmlns:p14="http://schemas.microsoft.com/office/powerpoint/2010/main" xmlns="" val="18825568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5</a:t>
            </a:r>
            <a:endParaRPr lang="en-US" dirty="0"/>
          </a:p>
        </p:txBody>
      </p:sp>
      <p:sp>
        <p:nvSpPr>
          <p:cNvPr id="4" name="Rectangle 3"/>
          <p:cNvSpPr/>
          <p:nvPr/>
        </p:nvSpPr>
        <p:spPr>
          <a:xfrm>
            <a:off x="47328" y="1064925"/>
            <a:ext cx="6096000" cy="4524315"/>
          </a:xfrm>
          <a:prstGeom prst="rect">
            <a:avLst/>
          </a:prstGeom>
        </p:spPr>
        <p:txBody>
          <a:bodyPr>
            <a:spAutoFit/>
          </a:bodyPr>
          <a:lstStyle/>
          <a:p>
            <a:r>
              <a:rPr lang="en-US" dirty="0" smtClean="0"/>
              <a:t>&lt;!DOCTYPE html&gt;</a:t>
            </a:r>
          </a:p>
          <a:p>
            <a:r>
              <a:rPr lang="en-US" dirty="0" smtClean="0"/>
              <a:t>&lt;html </a:t>
            </a:r>
            <a:r>
              <a:rPr lang="en-US" dirty="0" err="1" smtClean="0"/>
              <a:t>lang</a:t>
            </a:r>
            <a:r>
              <a:rPr lang="en-US" dirty="0" smtClean="0"/>
              <a:t>="en"&gt;</a:t>
            </a:r>
          </a:p>
          <a:p>
            <a:r>
              <a:rPr lang="en-US" dirty="0" smtClean="0"/>
              <a:t>&lt;head&gt;</a:t>
            </a:r>
          </a:p>
          <a:p>
            <a:r>
              <a:rPr lang="en-US" dirty="0" smtClean="0"/>
              <a:t>    &lt;meta </a:t>
            </a:r>
            <a:r>
              <a:rPr lang="en-US" dirty="0" err="1" smtClean="0"/>
              <a:t>charset</a:t>
            </a:r>
            <a:r>
              <a:rPr lang="en-US" dirty="0" smtClean="0"/>
              <a:t>="UTF-8"&gt;</a:t>
            </a:r>
          </a:p>
          <a:p>
            <a:r>
              <a:rPr lang="en-US" dirty="0" smtClean="0"/>
              <a:t>    &lt;meta name="viewport" content="width=device-width, initial-scale=1.0"&gt;</a:t>
            </a:r>
          </a:p>
          <a:p>
            <a:r>
              <a:rPr lang="en-US" dirty="0" smtClean="0"/>
              <a:t>    &lt;title&gt;Odd or Even Checker&lt;/title&gt;</a:t>
            </a:r>
          </a:p>
          <a:p>
            <a:r>
              <a:rPr lang="en-US" dirty="0" smtClean="0"/>
              <a:t>&lt;/head&gt;</a:t>
            </a:r>
          </a:p>
          <a:p>
            <a:r>
              <a:rPr lang="en-US" dirty="0" smtClean="0"/>
              <a:t>&lt;body&gt;</a:t>
            </a:r>
          </a:p>
          <a:p>
            <a:r>
              <a:rPr lang="en-US" dirty="0" smtClean="0"/>
              <a:t/>
            </a:r>
            <a:br>
              <a:rPr lang="en-US" dirty="0" smtClean="0"/>
            </a:br>
            <a:r>
              <a:rPr lang="en-US" dirty="0" smtClean="0"/>
              <a:t>&lt;form method="post" action=""&gt;</a:t>
            </a:r>
          </a:p>
          <a:p>
            <a:r>
              <a:rPr lang="en-US" dirty="0" smtClean="0"/>
              <a:t>    &lt;label for="number"&gt;Enter a number:&lt;/label&gt;</a:t>
            </a:r>
          </a:p>
          <a:p>
            <a:r>
              <a:rPr lang="en-US" dirty="0" smtClean="0"/>
              <a:t>    &lt;input type="text" id="number" name="number" required&gt;</a:t>
            </a:r>
          </a:p>
          <a:p>
            <a:r>
              <a:rPr lang="en-US" dirty="0" smtClean="0"/>
              <a:t>    &lt;input type="submit" value="Check"&gt;</a:t>
            </a:r>
          </a:p>
          <a:p>
            <a:r>
              <a:rPr lang="en-US" dirty="0" smtClean="0"/>
              <a:t>&lt;/form&gt;</a:t>
            </a:r>
          </a:p>
        </p:txBody>
      </p:sp>
      <p:sp>
        <p:nvSpPr>
          <p:cNvPr id="5" name="Rectangle 4"/>
          <p:cNvSpPr/>
          <p:nvPr/>
        </p:nvSpPr>
        <p:spPr>
          <a:xfrm>
            <a:off x="6096000" y="948690"/>
            <a:ext cx="6096000" cy="5909310"/>
          </a:xfrm>
          <a:prstGeom prst="rect">
            <a:avLst/>
          </a:prstGeom>
        </p:spPr>
        <p:txBody>
          <a:bodyPr>
            <a:spAutoFit/>
          </a:bodyPr>
          <a:lstStyle/>
          <a:p>
            <a:r>
              <a:rPr lang="en-US" b="1" dirty="0" smtClean="0"/>
              <a:t>&lt;?</a:t>
            </a:r>
            <a:r>
              <a:rPr lang="en-US" b="1" dirty="0" err="1" smtClean="0"/>
              <a:t>php</a:t>
            </a:r>
            <a:endParaRPr lang="en-US" b="1" dirty="0" smtClean="0"/>
          </a:p>
          <a:p>
            <a:r>
              <a:rPr lang="en-US" dirty="0" smtClean="0"/>
              <a:t>if </a:t>
            </a:r>
            <a:r>
              <a:rPr lang="en-US" dirty="0" smtClean="0">
                <a:solidFill>
                  <a:srgbClr val="FF0000"/>
                </a:solidFill>
              </a:rPr>
              <a:t>($_SERVER["REQUEST_METHOD"] == "POST</a:t>
            </a:r>
            <a:r>
              <a:rPr lang="en-US" dirty="0" smtClean="0"/>
              <a:t>") {</a:t>
            </a:r>
          </a:p>
          <a:p>
            <a:r>
              <a:rPr lang="en-US" dirty="0" smtClean="0"/>
              <a:t>    // Get the value from the HTML text box</a:t>
            </a:r>
          </a:p>
          <a:p>
            <a:r>
              <a:rPr lang="en-US" dirty="0" smtClean="0"/>
              <a:t>    </a:t>
            </a:r>
            <a:r>
              <a:rPr lang="en-US" dirty="0" smtClean="0">
                <a:solidFill>
                  <a:srgbClr val="FF0000"/>
                </a:solidFill>
              </a:rPr>
              <a:t>$number = $_POST['number'];</a:t>
            </a:r>
          </a:p>
          <a:p>
            <a:r>
              <a:rPr lang="en-US" dirty="0" smtClean="0"/>
              <a:t/>
            </a:r>
            <a:br>
              <a:rPr lang="en-US" dirty="0" smtClean="0"/>
            </a:br>
            <a:r>
              <a:rPr lang="en-US" dirty="0" smtClean="0"/>
              <a:t>    // Check if the input is a number</a:t>
            </a:r>
          </a:p>
          <a:p>
            <a:r>
              <a:rPr lang="en-US" dirty="0" smtClean="0"/>
              <a:t>    if (</a:t>
            </a:r>
            <a:r>
              <a:rPr lang="en-US" dirty="0" err="1" smtClean="0"/>
              <a:t>is_numeric</a:t>
            </a:r>
            <a:r>
              <a:rPr lang="en-US" dirty="0" smtClean="0"/>
              <a:t>($number)) {</a:t>
            </a:r>
          </a:p>
          <a:p>
            <a:r>
              <a:rPr lang="en-US" dirty="0" smtClean="0"/>
              <a:t>        // Check if the number is even or odd</a:t>
            </a:r>
          </a:p>
          <a:p>
            <a:r>
              <a:rPr lang="en-US" dirty="0" smtClean="0"/>
              <a:t>        if ($number % 2 == 0) {</a:t>
            </a:r>
          </a:p>
          <a:p>
            <a:r>
              <a:rPr lang="en-US" dirty="0" smtClean="0"/>
              <a:t>            echo "&lt;p&gt;The number $number is Even.&lt;/p&gt;";</a:t>
            </a:r>
          </a:p>
          <a:p>
            <a:r>
              <a:rPr lang="en-US" dirty="0" smtClean="0"/>
              <a:t>        } else {</a:t>
            </a:r>
          </a:p>
          <a:p>
            <a:r>
              <a:rPr lang="en-US" dirty="0" smtClean="0"/>
              <a:t>            echo "&lt;p&gt;The number $number is Odd.&lt;/p&gt;";</a:t>
            </a:r>
          </a:p>
          <a:p>
            <a:r>
              <a:rPr lang="en-US" dirty="0" smtClean="0"/>
              <a:t>        }</a:t>
            </a:r>
          </a:p>
          <a:p>
            <a:r>
              <a:rPr lang="en-US" dirty="0" smtClean="0"/>
              <a:t>    } else {</a:t>
            </a:r>
          </a:p>
          <a:p>
            <a:r>
              <a:rPr lang="en-US" dirty="0" smtClean="0"/>
              <a:t>        echo "&lt;p&gt;Please enter a valid number.&lt;/p&gt;";</a:t>
            </a:r>
          </a:p>
          <a:p>
            <a:r>
              <a:rPr lang="en-US" dirty="0" smtClean="0"/>
              <a:t>    }</a:t>
            </a:r>
          </a:p>
          <a:p>
            <a:r>
              <a:rPr lang="en-US" dirty="0" smtClean="0"/>
              <a:t>}</a:t>
            </a:r>
          </a:p>
          <a:p>
            <a:r>
              <a:rPr lang="en-US" b="1" dirty="0" smtClean="0"/>
              <a:t>?&gt;</a:t>
            </a:r>
          </a:p>
          <a:p>
            <a:r>
              <a:rPr lang="en-US" dirty="0" smtClean="0"/>
              <a:t/>
            </a:r>
            <a:br>
              <a:rPr lang="en-US" dirty="0" smtClean="0"/>
            </a:br>
            <a:r>
              <a:rPr lang="en-US" dirty="0" smtClean="0"/>
              <a:t>&lt;/body&gt;</a:t>
            </a:r>
          </a:p>
          <a:p>
            <a:r>
              <a:rPr lang="en-US" dirty="0" smtClean="0"/>
              <a:t>&lt;/html&gt;</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Scenario</a:t>
            </a:r>
            <a:endParaRPr lang="en-US" dirty="0"/>
          </a:p>
        </p:txBody>
      </p:sp>
      <p:sp>
        <p:nvSpPr>
          <p:cNvPr id="3" name="Text Placeholder 2"/>
          <p:cNvSpPr>
            <a:spLocks noGrp="1"/>
          </p:cNvSpPr>
          <p:nvPr>
            <p:ph type="body" sz="quarter" idx="13"/>
          </p:nvPr>
        </p:nvSpPr>
        <p:spPr/>
        <p:txBody>
          <a:bodyPr/>
          <a:lstStyle/>
          <a:p>
            <a:pPr>
              <a:buNone/>
            </a:pPr>
            <a:r>
              <a:rPr lang="en-US" sz="3200" b="1" dirty="0" smtClean="0">
                <a:solidFill>
                  <a:srgbClr val="FF0066"/>
                </a:solidFill>
              </a:rPr>
              <a:t>Scenario:</a:t>
            </a:r>
          </a:p>
          <a:p>
            <a:pPr algn="just"/>
            <a:r>
              <a:rPr lang="en-US" sz="3200" dirty="0" smtClean="0">
                <a:solidFill>
                  <a:srgbClr val="FF0066"/>
                </a:solidFill>
              </a:rPr>
              <a:t>You are supposed to create a small PHP application that checks whether a person is listed as your friend.   The application displays a message indicating if the person's name is found in the predefined list of friends.  The user is prompted to enter their name, and if it matches any of the names in the list, a success message is displayed showing their position in the list.</a:t>
            </a:r>
          </a:p>
          <a:p>
            <a:pPr algn="just"/>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6</a:t>
            </a:r>
            <a:endParaRPr lang="en-US" dirty="0"/>
          </a:p>
        </p:txBody>
      </p:sp>
      <p:sp>
        <p:nvSpPr>
          <p:cNvPr id="4" name="Rectangle 3"/>
          <p:cNvSpPr/>
          <p:nvPr/>
        </p:nvSpPr>
        <p:spPr>
          <a:xfrm>
            <a:off x="263352" y="1041100"/>
            <a:ext cx="11665296" cy="5016758"/>
          </a:xfrm>
          <a:prstGeom prst="rect">
            <a:avLst/>
          </a:prstGeom>
        </p:spPr>
        <p:txBody>
          <a:bodyPr wrap="square">
            <a:spAutoFit/>
          </a:bodyPr>
          <a:lstStyle/>
          <a:p>
            <a:r>
              <a:rPr lang="en-US" sz="2000" dirty="0" smtClean="0"/>
              <a:t>&lt;!DOCTYPE html&gt;</a:t>
            </a:r>
          </a:p>
          <a:p>
            <a:r>
              <a:rPr lang="en-US" sz="2000" dirty="0" smtClean="0"/>
              <a:t>&lt;html </a:t>
            </a:r>
            <a:r>
              <a:rPr lang="en-US" sz="2000" dirty="0" err="1" smtClean="0"/>
              <a:t>lang</a:t>
            </a:r>
            <a:r>
              <a:rPr lang="en-US" sz="2000" dirty="0" smtClean="0"/>
              <a:t>="en"&gt;</a:t>
            </a:r>
          </a:p>
          <a:p>
            <a:r>
              <a:rPr lang="en-US" sz="2000" dirty="0" smtClean="0"/>
              <a:t>&lt;head&gt;</a:t>
            </a:r>
          </a:p>
          <a:p>
            <a:r>
              <a:rPr lang="en-US" sz="2000" dirty="0" smtClean="0"/>
              <a:t>    &lt;meta </a:t>
            </a:r>
            <a:r>
              <a:rPr lang="en-US" sz="2000" dirty="0" err="1" smtClean="0"/>
              <a:t>charset</a:t>
            </a:r>
            <a:r>
              <a:rPr lang="en-US" sz="2000" dirty="0" smtClean="0"/>
              <a:t>="UTF-8"&gt;</a:t>
            </a:r>
          </a:p>
          <a:p>
            <a:r>
              <a:rPr lang="en-US" sz="2000" dirty="0" smtClean="0"/>
              <a:t>    &lt;meta name="viewport" content="width=device-width, initial-scale=1.0"&gt;</a:t>
            </a:r>
          </a:p>
          <a:p>
            <a:r>
              <a:rPr lang="en-US" sz="2000" dirty="0" smtClean="0"/>
              <a:t>    &lt;title&gt;Document&lt;/title&gt;</a:t>
            </a:r>
          </a:p>
          <a:p>
            <a:r>
              <a:rPr lang="en-US" sz="2000" dirty="0" smtClean="0"/>
              <a:t>&lt;/head&gt;</a:t>
            </a:r>
          </a:p>
          <a:p>
            <a:r>
              <a:rPr lang="en-US" sz="2000" dirty="0" smtClean="0"/>
              <a:t>&lt;body&gt;</a:t>
            </a:r>
          </a:p>
          <a:p>
            <a:r>
              <a:rPr lang="en-US" sz="2000" dirty="0" smtClean="0"/>
              <a:t>    &lt;h2&gt;Checking...! Are you my Friend....?&lt;/h2&gt;</a:t>
            </a:r>
          </a:p>
          <a:p>
            <a:r>
              <a:rPr lang="en-US" sz="2000" dirty="0" smtClean="0"/>
              <a:t>    &lt;form method="post" action=""&gt;</a:t>
            </a:r>
          </a:p>
          <a:p>
            <a:r>
              <a:rPr lang="en-US" sz="2000" dirty="0" smtClean="0"/>
              <a:t>        &lt;label for="</a:t>
            </a:r>
            <a:r>
              <a:rPr lang="en-US" sz="2000" dirty="0" err="1" smtClean="0"/>
              <a:t>txtName</a:t>
            </a:r>
            <a:r>
              <a:rPr lang="en-US" sz="2000" dirty="0" smtClean="0"/>
              <a:t>"&gt;Enter Your Name [check you are my friend or not..?]: &lt;/label&gt;</a:t>
            </a:r>
          </a:p>
          <a:p>
            <a:r>
              <a:rPr lang="en-US" sz="2000" dirty="0" smtClean="0"/>
              <a:t>        &lt;input type="text" id="</a:t>
            </a:r>
            <a:r>
              <a:rPr lang="en-US" sz="2000" dirty="0" err="1" smtClean="0"/>
              <a:t>txtName</a:t>
            </a:r>
            <a:r>
              <a:rPr lang="en-US" sz="2000" dirty="0" smtClean="0"/>
              <a:t>" name="</a:t>
            </a:r>
            <a:r>
              <a:rPr lang="en-US" sz="2000" dirty="0" err="1" smtClean="0"/>
              <a:t>txtName</a:t>
            </a:r>
            <a:r>
              <a:rPr lang="en-US" sz="2000" dirty="0" smtClean="0"/>
              <a:t>" required&gt;</a:t>
            </a:r>
          </a:p>
          <a:p>
            <a:r>
              <a:rPr lang="en-US" sz="2000" dirty="0" smtClean="0"/>
              <a:t>        &lt;input type="submit" value="Submit"&gt;</a:t>
            </a:r>
          </a:p>
          <a:p>
            <a:r>
              <a:rPr lang="en-US" sz="2000" dirty="0" smtClean="0"/>
              <a:t>    &lt;/form&gt;</a:t>
            </a:r>
          </a:p>
          <a:p>
            <a:r>
              <a:rPr lang="en-US" sz="2000" dirty="0" smtClean="0"/>
              <a:t/>
            </a:r>
            <a:br>
              <a:rPr lang="en-US" sz="2000" dirty="0" smtClean="0"/>
            </a:br>
            <a:r>
              <a:rPr lang="en-US" sz="2000" dirty="0" smtClean="0"/>
              <a:t>   </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44" y="1052736"/>
            <a:ext cx="11521280" cy="4401205"/>
          </a:xfrm>
          <a:prstGeom prst="rect">
            <a:avLst/>
          </a:prstGeom>
        </p:spPr>
        <p:txBody>
          <a:bodyPr wrap="square">
            <a:spAutoFit/>
          </a:bodyPr>
          <a:lstStyle/>
          <a:p>
            <a:r>
              <a:rPr lang="en-US" sz="2000" dirty="0" smtClean="0"/>
              <a:t>&lt;?</a:t>
            </a:r>
            <a:r>
              <a:rPr lang="en-US" sz="2000" dirty="0" err="1" smtClean="0"/>
              <a:t>php</a:t>
            </a:r>
            <a:endParaRPr lang="en-US" sz="2000" dirty="0" smtClean="0"/>
          </a:p>
          <a:p>
            <a:r>
              <a:rPr lang="en-US" sz="2000" dirty="0" smtClean="0"/>
              <a:t>    $</a:t>
            </a:r>
            <a:r>
              <a:rPr lang="en-US" sz="2000" dirty="0" err="1" smtClean="0"/>
              <a:t>flg</a:t>
            </a:r>
            <a:r>
              <a:rPr lang="en-US" sz="2000" dirty="0" smtClean="0"/>
              <a:t>=FALSE;</a:t>
            </a:r>
          </a:p>
          <a:p>
            <a:r>
              <a:rPr lang="en-US" sz="2000" dirty="0" smtClean="0"/>
              <a:t>    $position=0;</a:t>
            </a:r>
          </a:p>
          <a:p>
            <a:r>
              <a:rPr lang="en-US" sz="2000" dirty="0" smtClean="0"/>
              <a:t>    $friend="" ;</a:t>
            </a:r>
          </a:p>
          <a:p>
            <a:r>
              <a:rPr lang="en-US" sz="2000" dirty="0" smtClean="0"/>
              <a:t>    $</a:t>
            </a:r>
            <a:r>
              <a:rPr lang="en-US" sz="2000" dirty="0" err="1" smtClean="0"/>
              <a:t>arrayFriends</a:t>
            </a:r>
            <a:r>
              <a:rPr lang="en-US" sz="2000" dirty="0" smtClean="0"/>
              <a:t> = array('</a:t>
            </a:r>
            <a:r>
              <a:rPr lang="en-US" sz="2000" dirty="0" err="1" smtClean="0"/>
              <a:t>Krupahari','Gowri','Keerthana','karthika','kruthika','Asma</a:t>
            </a:r>
            <a:r>
              <a:rPr lang="en-US" sz="2000" dirty="0" smtClean="0"/>
              <a:t>', 'kamala');</a:t>
            </a:r>
          </a:p>
          <a:p>
            <a:r>
              <a:rPr lang="en-US" sz="2000" dirty="0" smtClean="0"/>
              <a:t/>
            </a:r>
            <a:br>
              <a:rPr lang="en-US" sz="2000" dirty="0" smtClean="0"/>
            </a:br>
            <a:r>
              <a:rPr lang="en-US" sz="2000" dirty="0" smtClean="0"/>
              <a:t>    function </a:t>
            </a:r>
            <a:r>
              <a:rPr lang="en-US" sz="2000" dirty="0" err="1" smtClean="0"/>
              <a:t>showFriends</a:t>
            </a:r>
            <a:r>
              <a:rPr lang="en-US" sz="2000" dirty="0" smtClean="0"/>
              <a:t>()</a:t>
            </a:r>
          </a:p>
          <a:p>
            <a:r>
              <a:rPr lang="en-US" sz="2000" dirty="0" smtClean="0"/>
              <a:t>    {  global $</a:t>
            </a:r>
            <a:r>
              <a:rPr lang="en-US" sz="2000" dirty="0" err="1" smtClean="0"/>
              <a:t>arrayFriends</a:t>
            </a:r>
            <a:r>
              <a:rPr lang="en-US" sz="2000" dirty="0" smtClean="0"/>
              <a:t>;</a:t>
            </a:r>
          </a:p>
          <a:p>
            <a:r>
              <a:rPr lang="en-US" sz="2000" dirty="0" smtClean="0"/>
              <a:t>        for ($</a:t>
            </a:r>
            <a:r>
              <a:rPr lang="en-US" sz="2000" dirty="0" err="1" smtClean="0"/>
              <a:t>i</a:t>
            </a:r>
            <a:r>
              <a:rPr lang="en-US" sz="2000" dirty="0" smtClean="0"/>
              <a:t>=0; $</a:t>
            </a:r>
            <a:r>
              <a:rPr lang="en-US" sz="2000" dirty="0" err="1" smtClean="0"/>
              <a:t>i</a:t>
            </a:r>
            <a:r>
              <a:rPr lang="en-US" sz="2000" dirty="0" smtClean="0"/>
              <a:t>&lt; 5;$</a:t>
            </a:r>
            <a:r>
              <a:rPr lang="en-US" sz="2000" dirty="0" err="1" smtClean="0"/>
              <a:t>i</a:t>
            </a:r>
            <a:r>
              <a:rPr lang="en-US" sz="2000" dirty="0" smtClean="0"/>
              <a:t>++)</a:t>
            </a:r>
          </a:p>
          <a:p>
            <a:r>
              <a:rPr lang="en-US" sz="2000" dirty="0" smtClean="0"/>
              <a:t>            print("$</a:t>
            </a:r>
            <a:r>
              <a:rPr lang="en-US" sz="2000" dirty="0" err="1" smtClean="0"/>
              <a:t>arrayFriends</a:t>
            </a:r>
            <a:r>
              <a:rPr lang="en-US" sz="2000" dirty="0" smtClean="0"/>
              <a:t>[$</a:t>
            </a:r>
            <a:r>
              <a:rPr lang="en-US" sz="2000" dirty="0" err="1" smtClean="0"/>
              <a:t>i</a:t>
            </a:r>
            <a:r>
              <a:rPr lang="en-US" sz="2000" dirty="0" smtClean="0"/>
              <a:t>]&lt;</a:t>
            </a:r>
            <a:r>
              <a:rPr lang="en-US" sz="2000" dirty="0" err="1" smtClean="0"/>
              <a:t>br</a:t>
            </a:r>
            <a:r>
              <a:rPr lang="en-US" sz="2000" dirty="0" smtClean="0"/>
              <a:t>&gt;"); </a:t>
            </a:r>
          </a:p>
          <a:p>
            <a:r>
              <a:rPr lang="en-US" sz="2000" dirty="0" smtClean="0"/>
              <a:t>    }</a:t>
            </a:r>
          </a:p>
          <a:p>
            <a:r>
              <a:rPr lang="en-US" sz="2000" dirty="0" smtClean="0"/>
              <a:t/>
            </a:r>
            <a:br>
              <a:rPr lang="en-US" sz="2000" dirty="0" smtClean="0"/>
            </a:br>
            <a:r>
              <a:rPr lang="en-US" sz="2000" dirty="0" smtClean="0"/>
              <a:t>    if ($_SERVER["REQUEST_METHOD"] == "POST") {</a:t>
            </a:r>
          </a:p>
          <a:p>
            <a:r>
              <a:rPr lang="en-US" sz="2000" dirty="0" smtClean="0"/>
              <a:t>    $friend= $_POST['</a:t>
            </a:r>
            <a:r>
              <a:rPr lang="en-US" sz="2000" dirty="0" err="1" smtClean="0"/>
              <a:t>txtName</a:t>
            </a:r>
            <a:r>
              <a:rPr lang="en-US" sz="2000" dirty="0" smtClean="0"/>
              <a:t>'];</a:t>
            </a:r>
          </a:p>
        </p:txBody>
      </p:sp>
      <p:sp>
        <p:nvSpPr>
          <p:cNvPr id="6" name="Title 1"/>
          <p:cNvSpPr>
            <a:spLocks noGrp="1"/>
          </p:cNvSpPr>
          <p:nvPr>
            <p:ph type="title"/>
          </p:nvPr>
        </p:nvSpPr>
        <p:spPr>
          <a:xfrm>
            <a:off x="229598" y="181742"/>
            <a:ext cx="9250777" cy="542160"/>
          </a:xfrm>
        </p:spPr>
        <p:txBody>
          <a:bodyPr/>
          <a:lstStyle/>
          <a:p>
            <a:r>
              <a:rPr lang="en-IN" dirty="0" smtClean="0"/>
              <a:t>Program 6</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344" y="980728"/>
            <a:ext cx="11593288" cy="5632311"/>
          </a:xfrm>
          <a:prstGeom prst="rect">
            <a:avLst/>
          </a:prstGeom>
        </p:spPr>
        <p:txBody>
          <a:bodyPr wrap="square">
            <a:spAutoFit/>
          </a:bodyPr>
          <a:lstStyle/>
          <a:p>
            <a:r>
              <a:rPr lang="en-US" dirty="0" smtClean="0"/>
              <a:t>    for ($</a:t>
            </a:r>
            <a:r>
              <a:rPr lang="en-US" dirty="0" err="1" smtClean="0"/>
              <a:t>i</a:t>
            </a:r>
            <a:r>
              <a:rPr lang="en-US" dirty="0" smtClean="0"/>
              <a:t>=0;$</a:t>
            </a:r>
            <a:r>
              <a:rPr lang="en-US" dirty="0" err="1" smtClean="0"/>
              <a:t>i</a:t>
            </a:r>
            <a:r>
              <a:rPr lang="en-US" dirty="0" smtClean="0"/>
              <a:t>&lt;count($</a:t>
            </a:r>
            <a:r>
              <a:rPr lang="en-US" dirty="0" err="1" smtClean="0"/>
              <a:t>arrayFriends</a:t>
            </a:r>
            <a:r>
              <a:rPr lang="en-US" dirty="0" smtClean="0"/>
              <a:t>);$</a:t>
            </a:r>
            <a:r>
              <a:rPr lang="en-US" dirty="0" err="1" smtClean="0"/>
              <a:t>i</a:t>
            </a:r>
            <a:r>
              <a:rPr lang="en-US" dirty="0" smtClean="0"/>
              <a:t>++)</a:t>
            </a:r>
          </a:p>
          <a:p>
            <a:r>
              <a:rPr lang="en-US" dirty="0" smtClean="0"/>
              <a:t>    {</a:t>
            </a:r>
          </a:p>
          <a:p>
            <a:r>
              <a:rPr lang="en-US" dirty="0" smtClean="0"/>
              <a:t>    if( </a:t>
            </a:r>
            <a:r>
              <a:rPr lang="en-US" dirty="0" err="1" smtClean="0"/>
              <a:t>strtolower</a:t>
            </a:r>
            <a:r>
              <a:rPr lang="en-US" dirty="0" smtClean="0"/>
              <a:t>($friend)==</a:t>
            </a:r>
            <a:r>
              <a:rPr lang="en-US" dirty="0" err="1" smtClean="0"/>
              <a:t>strtolower</a:t>
            </a:r>
            <a:r>
              <a:rPr lang="en-US" dirty="0" smtClean="0"/>
              <a:t>($</a:t>
            </a:r>
            <a:r>
              <a:rPr lang="en-US" dirty="0" err="1" smtClean="0"/>
              <a:t>arrayFriends</a:t>
            </a:r>
            <a:r>
              <a:rPr lang="en-US" dirty="0" smtClean="0"/>
              <a:t>[$</a:t>
            </a:r>
            <a:r>
              <a:rPr lang="en-US" dirty="0" err="1" smtClean="0"/>
              <a:t>i</a:t>
            </a:r>
            <a:r>
              <a:rPr lang="en-US" dirty="0" smtClean="0"/>
              <a:t>]))</a:t>
            </a:r>
          </a:p>
          <a:p>
            <a:r>
              <a:rPr lang="en-US" dirty="0" smtClean="0"/>
              <a:t>    {   $</a:t>
            </a:r>
            <a:r>
              <a:rPr lang="en-US" dirty="0" err="1" smtClean="0"/>
              <a:t>flg</a:t>
            </a:r>
            <a:r>
              <a:rPr lang="en-US" dirty="0" smtClean="0"/>
              <a:t>=TRUE;</a:t>
            </a:r>
          </a:p>
          <a:p>
            <a:r>
              <a:rPr lang="en-US" dirty="0" smtClean="0"/>
              <a:t>        $position=$i+1;</a:t>
            </a:r>
          </a:p>
          <a:p>
            <a:r>
              <a:rPr lang="en-US" dirty="0" smtClean="0"/>
              <a:t>        break;  }</a:t>
            </a:r>
          </a:p>
          <a:p>
            <a:r>
              <a:rPr lang="en-US" dirty="0" smtClean="0"/>
              <a:t>    }</a:t>
            </a:r>
          </a:p>
          <a:p>
            <a:r>
              <a:rPr lang="en-US" dirty="0" smtClean="0"/>
              <a:t>    if ($</a:t>
            </a:r>
            <a:r>
              <a:rPr lang="en-US" dirty="0" err="1" smtClean="0"/>
              <a:t>flg</a:t>
            </a:r>
            <a:r>
              <a:rPr lang="en-US" dirty="0" smtClean="0"/>
              <a:t>==TRUE)</a:t>
            </a:r>
          </a:p>
          <a:p>
            <a:r>
              <a:rPr lang="en-US" dirty="0" smtClean="0"/>
              <a:t>        {</a:t>
            </a:r>
          </a:p>
          <a:p>
            <a:r>
              <a:rPr lang="en-US" dirty="0" smtClean="0"/>
              <a:t>            echo "&lt;p style=</a:t>
            </a:r>
            <a:r>
              <a:rPr lang="en-US" dirty="0" err="1" smtClean="0"/>
              <a:t>color:blue</a:t>
            </a:r>
            <a:r>
              <a:rPr lang="en-US" dirty="0" smtClean="0"/>
              <a:t>&gt; Congratulations..! you are my Friend, found @ $position &lt;/p&gt;";</a:t>
            </a:r>
          </a:p>
          <a:p>
            <a:r>
              <a:rPr lang="en-US" dirty="0" smtClean="0"/>
              <a:t>            </a:t>
            </a:r>
            <a:r>
              <a:rPr lang="en-US" dirty="0" err="1" smtClean="0"/>
              <a:t>showFriends</a:t>
            </a:r>
            <a:r>
              <a:rPr lang="en-US" dirty="0" smtClean="0"/>
              <a:t>();</a:t>
            </a:r>
          </a:p>
          <a:p>
            <a:r>
              <a:rPr lang="en-US" dirty="0" smtClean="0"/>
              <a:t>        }</a:t>
            </a:r>
          </a:p>
          <a:p>
            <a:r>
              <a:rPr lang="en-US" dirty="0" smtClean="0"/>
              <a:t>    else</a:t>
            </a:r>
          </a:p>
          <a:p>
            <a:r>
              <a:rPr lang="en-US" dirty="0" smtClean="0"/>
              <a:t>        {</a:t>
            </a:r>
          </a:p>
          <a:p>
            <a:r>
              <a:rPr lang="en-US" dirty="0" smtClean="0"/>
              <a:t>        echo "&lt;p style=</a:t>
            </a:r>
            <a:r>
              <a:rPr lang="en-US" dirty="0" err="1" smtClean="0"/>
              <a:t>color:blue</a:t>
            </a:r>
            <a:r>
              <a:rPr lang="en-US" dirty="0" smtClean="0"/>
              <a:t>&gt; Not found &lt;/p&gt;"; </a:t>
            </a:r>
          </a:p>
          <a:p>
            <a:r>
              <a:rPr lang="en-US" dirty="0" smtClean="0"/>
              <a:t>        </a:t>
            </a:r>
            <a:r>
              <a:rPr lang="en-US" dirty="0" err="1" smtClean="0"/>
              <a:t>showFriends</a:t>
            </a:r>
            <a:r>
              <a:rPr lang="en-US" dirty="0" smtClean="0"/>
              <a:t>();</a:t>
            </a:r>
          </a:p>
          <a:p>
            <a:r>
              <a:rPr lang="en-US" dirty="0" smtClean="0"/>
              <a:t>        }</a:t>
            </a:r>
          </a:p>
          <a:p>
            <a:r>
              <a:rPr lang="en-US" dirty="0" smtClean="0"/>
              <a:t>    }</a:t>
            </a:r>
          </a:p>
          <a:p>
            <a:r>
              <a:rPr lang="en-US" dirty="0" smtClean="0"/>
              <a:t>    ?&gt;</a:t>
            </a:r>
          </a:p>
          <a:p>
            <a:r>
              <a:rPr lang="en-US" dirty="0" smtClean="0"/>
              <a:t>&lt;/body&gt;  &lt;/html&gt;</a:t>
            </a:r>
            <a:endParaRPr lang="en-US" dirty="0"/>
          </a:p>
        </p:txBody>
      </p:sp>
      <p:sp>
        <p:nvSpPr>
          <p:cNvPr id="5" name="Title 1"/>
          <p:cNvSpPr>
            <a:spLocks noGrp="1"/>
          </p:cNvSpPr>
          <p:nvPr>
            <p:ph type="title"/>
          </p:nvPr>
        </p:nvSpPr>
        <p:spPr>
          <a:xfrm>
            <a:off x="229598" y="181742"/>
            <a:ext cx="9250777" cy="542160"/>
          </a:xfrm>
        </p:spPr>
        <p:txBody>
          <a:bodyPr/>
          <a:lstStyle/>
          <a:p>
            <a:r>
              <a:rPr lang="en-IN" dirty="0" smtClean="0"/>
              <a:t>Program 6</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55440" y="1124744"/>
            <a:ext cx="10297143" cy="5147387"/>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Client &amp; Server Scripting on the same Page</a:t>
            </a:r>
            <a:endParaRPr lang="en-US" dirty="0"/>
          </a:p>
        </p:txBody>
      </p:sp>
      <p:sp>
        <p:nvSpPr>
          <p:cNvPr id="3" name="Text Placeholder 2"/>
          <p:cNvSpPr>
            <a:spLocks noGrp="1"/>
          </p:cNvSpPr>
          <p:nvPr>
            <p:ph type="body" sz="quarter" idx="13"/>
          </p:nvPr>
        </p:nvSpPr>
        <p:spPr/>
        <p:txBody>
          <a:bodyPr/>
          <a:lstStyle/>
          <a:p>
            <a:r>
              <a:rPr lang="en-IN" dirty="0" smtClean="0"/>
              <a:t>Validate the form inputs:</a:t>
            </a:r>
          </a:p>
          <a:p>
            <a:pPr lvl="1"/>
            <a:r>
              <a:rPr lang="en-IN" dirty="0" smtClean="0"/>
              <a:t>Client side scripting:    Check whether the Textbox is empty or Not</a:t>
            </a:r>
          </a:p>
          <a:p>
            <a:pPr lvl="1"/>
            <a:r>
              <a:rPr lang="en-IN" dirty="0" smtClean="0"/>
              <a:t>Server side scripting: 	Check the textbox value is expected text</a:t>
            </a:r>
          </a:p>
          <a:p>
            <a:pPr lvl="1">
              <a:buNone/>
            </a:pP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Web Server &amp; </a:t>
            </a:r>
            <a:r>
              <a:rPr lang="en-IN" dirty="0" smtClean="0">
                <a:solidFill>
                  <a:srgbClr val="FF0066"/>
                </a:solidFill>
                <a:effectLst>
                  <a:outerShdw blurRad="38100" dist="38100" dir="2700000" algn="tl">
                    <a:srgbClr val="000000">
                      <a:alpha val="43137"/>
                    </a:srgbClr>
                  </a:outerShdw>
                </a:effectLst>
              </a:rPr>
              <a:t>XAMPP</a:t>
            </a:r>
            <a:endParaRPr lang="en-US" dirty="0">
              <a:solidFill>
                <a:srgbClr val="FF0066"/>
              </a:solidFill>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a:xfrm>
            <a:off x="227013" y="1052513"/>
            <a:ext cx="11772900" cy="5029693"/>
          </a:xfrm>
          <a:prstGeom prst="rect">
            <a:avLst/>
          </a:prstGeom>
        </p:spPr>
        <p:txBody>
          <a:bodyPr wrap="square">
            <a:spAutoFit/>
          </a:bodyPr>
          <a:lstStyle/>
          <a:p>
            <a:r>
              <a:rPr lang="en-US" dirty="0" smtClean="0"/>
              <a:t>Users can request documents </a:t>
            </a:r>
          </a:p>
          <a:p>
            <a:pPr lvl="1"/>
            <a:r>
              <a:rPr lang="en-US" dirty="0" smtClean="0"/>
              <a:t>from </a:t>
            </a:r>
            <a:r>
              <a:rPr lang="en-US" dirty="0" smtClean="0">
                <a:solidFill>
                  <a:srgbClr val="FF0066"/>
                </a:solidFill>
              </a:rPr>
              <a:t>local web servers</a:t>
            </a:r>
            <a:r>
              <a:rPr lang="en-US" dirty="0" smtClean="0"/>
              <a:t> (i.e., ones residing on users’ machines) </a:t>
            </a:r>
          </a:p>
          <a:p>
            <a:pPr lvl="2"/>
            <a:r>
              <a:rPr lang="en-US" dirty="0" smtClean="0"/>
              <a:t>Local web servers can be accessed through your computer’s name or through the name </a:t>
            </a:r>
            <a:r>
              <a:rPr lang="en-US" b="1" dirty="0" err="1" smtClean="0">
                <a:solidFill>
                  <a:srgbClr val="FF0066"/>
                </a:solidFill>
              </a:rPr>
              <a:t>localhost</a:t>
            </a:r>
            <a:endParaRPr lang="en-US" dirty="0" smtClean="0"/>
          </a:p>
          <a:p>
            <a:pPr lvl="1"/>
            <a:r>
              <a:rPr lang="en-US" dirty="0" smtClean="0">
                <a:solidFill>
                  <a:srgbClr val="FF0066"/>
                </a:solidFill>
              </a:rPr>
              <a:t>remote web servers</a:t>
            </a:r>
            <a:r>
              <a:rPr lang="en-US" dirty="0" smtClean="0"/>
              <a:t> (i.e., ones residing on different machines).</a:t>
            </a:r>
          </a:p>
          <a:p>
            <a:r>
              <a:rPr lang="en-US" b="1" dirty="0" smtClean="0">
                <a:solidFill>
                  <a:srgbClr val="FF0066"/>
                </a:solidFill>
                <a:effectLst>
                  <a:outerShdw blurRad="38100" dist="38100" dir="2700000" algn="tl">
                    <a:srgbClr val="000000">
                      <a:alpha val="43137"/>
                    </a:srgbClr>
                  </a:outerShdw>
                </a:effectLst>
              </a:rPr>
              <a:t>XAMPP integrated installer </a:t>
            </a:r>
            <a:r>
              <a:rPr lang="en-US" dirty="0" smtClean="0"/>
              <a:t>provided by the Apache Friends website (www.apachefriends.org) </a:t>
            </a:r>
          </a:p>
          <a:p>
            <a:pPr lvl="1"/>
            <a:r>
              <a:rPr lang="en-US" b="1" dirty="0" smtClean="0">
                <a:solidFill>
                  <a:srgbClr val="0070C0"/>
                </a:solidFill>
              </a:rPr>
              <a:t>Apache HTTP Server</a:t>
            </a:r>
            <a:r>
              <a:rPr lang="en-US" dirty="0" smtClean="0">
                <a:solidFill>
                  <a:srgbClr val="0070C0"/>
                </a:solidFill>
              </a:rPr>
              <a:t>, </a:t>
            </a:r>
          </a:p>
          <a:p>
            <a:pPr lvl="1"/>
            <a:r>
              <a:rPr lang="en-US" b="1" dirty="0" err="1" smtClean="0">
                <a:solidFill>
                  <a:srgbClr val="0070C0"/>
                </a:solidFill>
              </a:rPr>
              <a:t>MySQL</a:t>
            </a:r>
            <a:r>
              <a:rPr lang="en-US" b="1" dirty="0" smtClean="0">
                <a:solidFill>
                  <a:srgbClr val="0070C0"/>
                </a:solidFill>
              </a:rPr>
              <a:t> database server</a:t>
            </a:r>
            <a:r>
              <a:rPr lang="en-US" b="1" dirty="0" smtClean="0"/>
              <a:t> </a:t>
            </a:r>
            <a:r>
              <a:rPr lang="en-US" dirty="0" smtClean="0"/>
              <a:t>and </a:t>
            </a:r>
          </a:p>
          <a:p>
            <a:pPr lvl="1"/>
            <a:r>
              <a:rPr lang="en-US" b="1" dirty="0" smtClean="0">
                <a:solidFill>
                  <a:srgbClr val="0070C0"/>
                </a:solidFill>
              </a:rPr>
              <a:t>PHP </a:t>
            </a:r>
            <a:endParaRPr lang="en-US"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Sample  </a:t>
            </a:r>
            <a:endParaRPr lang="en-US" dirty="0"/>
          </a:p>
        </p:txBody>
      </p:sp>
      <p:sp>
        <p:nvSpPr>
          <p:cNvPr id="3" name="Text Placeholder 2"/>
          <p:cNvSpPr>
            <a:spLocks noGrp="1"/>
          </p:cNvSpPr>
          <p:nvPr>
            <p:ph type="body" sz="quarter" idx="13"/>
          </p:nvPr>
        </p:nvSpPr>
        <p:spPr>
          <a:xfrm>
            <a:off x="47328" y="908298"/>
            <a:ext cx="6157019" cy="5545038"/>
          </a:xfrm>
        </p:spPr>
        <p:txBody>
          <a:bodyPr/>
          <a:lstStyle/>
          <a:p>
            <a:pPr>
              <a:spcBef>
                <a:spcPts val="0"/>
              </a:spcBef>
              <a:spcAft>
                <a:spcPts val="0"/>
              </a:spcAft>
              <a:buNone/>
            </a:pPr>
            <a:r>
              <a:rPr lang="en-US" sz="1600" dirty="0" smtClean="0"/>
              <a:t>&lt;!DOCTYPE html&gt;</a:t>
            </a:r>
          </a:p>
          <a:p>
            <a:pPr>
              <a:spcBef>
                <a:spcPts val="0"/>
              </a:spcBef>
              <a:spcAft>
                <a:spcPts val="0"/>
              </a:spcAft>
              <a:buNone/>
            </a:pPr>
            <a:r>
              <a:rPr lang="en-US" sz="1600" dirty="0" smtClean="0"/>
              <a:t>&lt;html </a:t>
            </a:r>
            <a:r>
              <a:rPr lang="en-US" sz="1600" dirty="0" err="1" smtClean="0"/>
              <a:t>lang</a:t>
            </a:r>
            <a:r>
              <a:rPr lang="en-US" sz="1600" dirty="0" smtClean="0"/>
              <a:t>="en"&gt;</a:t>
            </a:r>
          </a:p>
          <a:p>
            <a:pPr>
              <a:spcBef>
                <a:spcPts val="0"/>
              </a:spcBef>
              <a:spcAft>
                <a:spcPts val="0"/>
              </a:spcAft>
              <a:buNone/>
            </a:pPr>
            <a:r>
              <a:rPr lang="en-US" sz="1600" dirty="0" smtClean="0"/>
              <a:t>&lt;head&gt;</a:t>
            </a:r>
          </a:p>
          <a:p>
            <a:pPr>
              <a:spcBef>
                <a:spcPts val="0"/>
              </a:spcBef>
              <a:spcAft>
                <a:spcPts val="0"/>
              </a:spcAft>
              <a:buNone/>
            </a:pPr>
            <a:r>
              <a:rPr lang="en-US" sz="1600" dirty="0" smtClean="0"/>
              <a:t>    </a:t>
            </a:r>
            <a:r>
              <a:rPr lang="en-US" sz="1200" dirty="0" smtClean="0"/>
              <a:t>&lt;meta </a:t>
            </a:r>
            <a:r>
              <a:rPr lang="en-US" sz="1200" dirty="0" err="1" smtClean="0"/>
              <a:t>charset</a:t>
            </a:r>
            <a:r>
              <a:rPr lang="en-US" sz="1200" dirty="0" smtClean="0"/>
              <a:t>="UTF-8"&gt;</a:t>
            </a:r>
          </a:p>
          <a:p>
            <a:pPr>
              <a:spcBef>
                <a:spcPts val="0"/>
              </a:spcBef>
              <a:spcAft>
                <a:spcPts val="0"/>
              </a:spcAft>
              <a:buNone/>
            </a:pPr>
            <a:r>
              <a:rPr lang="en-US" sz="1200" dirty="0" smtClean="0"/>
              <a:t>    &lt;meta name="viewport" content="width=device-width, initial-scale=1.0"&gt;</a:t>
            </a:r>
          </a:p>
          <a:p>
            <a:pPr>
              <a:spcBef>
                <a:spcPts val="0"/>
              </a:spcBef>
              <a:spcAft>
                <a:spcPts val="0"/>
              </a:spcAft>
              <a:buNone/>
            </a:pPr>
            <a:r>
              <a:rPr lang="en-US" sz="1200" dirty="0" smtClean="0"/>
              <a:t>    &lt;title&gt;Document&lt;/title&gt;</a:t>
            </a:r>
          </a:p>
          <a:p>
            <a:pPr>
              <a:spcBef>
                <a:spcPts val="0"/>
              </a:spcBef>
              <a:spcAft>
                <a:spcPts val="0"/>
              </a:spcAft>
              <a:buNone/>
            </a:pPr>
            <a:r>
              <a:rPr lang="en-US" sz="1600" dirty="0" smtClean="0"/>
              <a:t>&lt;/head&gt;</a:t>
            </a:r>
          </a:p>
          <a:p>
            <a:pPr>
              <a:spcBef>
                <a:spcPts val="0"/>
              </a:spcBef>
              <a:spcAft>
                <a:spcPts val="0"/>
              </a:spcAft>
              <a:buNone/>
            </a:pPr>
            <a:r>
              <a:rPr lang="en-US" sz="1600" dirty="0" smtClean="0"/>
              <a:t>&lt;body&gt;</a:t>
            </a:r>
            <a:endParaRPr lang="en-US" sz="1600" b="1" dirty="0" smtClean="0"/>
          </a:p>
          <a:p>
            <a:pPr>
              <a:spcBef>
                <a:spcPts val="0"/>
              </a:spcBef>
              <a:spcAft>
                <a:spcPts val="0"/>
              </a:spcAft>
              <a:buNone/>
            </a:pPr>
            <a:r>
              <a:rPr lang="en-US" sz="1600" b="1" dirty="0" smtClean="0">
                <a:solidFill>
                  <a:srgbClr val="FF0000"/>
                </a:solidFill>
              </a:rPr>
              <a:t>&lt;script&gt;</a:t>
            </a:r>
          </a:p>
          <a:p>
            <a:pPr>
              <a:spcBef>
                <a:spcPts val="0"/>
              </a:spcBef>
              <a:spcAft>
                <a:spcPts val="0"/>
              </a:spcAft>
              <a:buNone/>
            </a:pPr>
            <a:r>
              <a:rPr lang="en-US" sz="1600" b="1" dirty="0" smtClean="0"/>
              <a:t>  </a:t>
            </a:r>
            <a:r>
              <a:rPr lang="en-US" sz="1600" dirty="0" smtClean="0"/>
              <a:t>function </a:t>
            </a:r>
            <a:r>
              <a:rPr lang="en-US" sz="1600" dirty="0" err="1" smtClean="0"/>
              <a:t>validateForm</a:t>
            </a:r>
            <a:r>
              <a:rPr lang="en-US" sz="1600" dirty="0" smtClean="0"/>
              <a:t>() {</a:t>
            </a:r>
          </a:p>
          <a:p>
            <a:pPr>
              <a:spcBef>
                <a:spcPts val="0"/>
              </a:spcBef>
              <a:spcAft>
                <a:spcPts val="0"/>
              </a:spcAft>
              <a:buNone/>
            </a:pPr>
            <a:r>
              <a:rPr lang="en-US" sz="1600" dirty="0" smtClean="0"/>
              <a:t>       </a:t>
            </a:r>
            <a:r>
              <a:rPr lang="en-US" sz="1600" dirty="0" err="1" smtClean="0"/>
              <a:t>var</a:t>
            </a:r>
            <a:r>
              <a:rPr lang="en-US" sz="1600" dirty="0" smtClean="0"/>
              <a:t> </a:t>
            </a:r>
            <a:r>
              <a:rPr lang="en-US" sz="1600" dirty="0" err="1" smtClean="0"/>
              <a:t>inputText</a:t>
            </a:r>
            <a:r>
              <a:rPr lang="en-US" sz="1600" dirty="0" smtClean="0"/>
              <a:t> = </a:t>
            </a:r>
            <a:r>
              <a:rPr lang="en-US" sz="1600" dirty="0" err="1" smtClean="0"/>
              <a:t>document.getElementById</a:t>
            </a:r>
            <a:r>
              <a:rPr lang="en-US" sz="1600" dirty="0" smtClean="0"/>
              <a:t>("</a:t>
            </a:r>
            <a:r>
              <a:rPr lang="en-US" sz="1600" dirty="0" err="1" smtClean="0"/>
              <a:t>inputText</a:t>
            </a:r>
            <a:r>
              <a:rPr lang="en-US" sz="1600" dirty="0" smtClean="0"/>
              <a:t>").value;</a:t>
            </a:r>
          </a:p>
          <a:p>
            <a:pPr>
              <a:spcBef>
                <a:spcPts val="0"/>
              </a:spcBef>
              <a:spcAft>
                <a:spcPts val="0"/>
              </a:spcAft>
              <a:buNone/>
            </a:pPr>
            <a:r>
              <a:rPr lang="en-US" sz="1600" dirty="0" smtClean="0"/>
              <a:t>         if (</a:t>
            </a:r>
            <a:r>
              <a:rPr lang="en-US" sz="1600" dirty="0" err="1" smtClean="0"/>
              <a:t>inputText</a:t>
            </a:r>
            <a:r>
              <a:rPr lang="en-US" sz="1600" dirty="0" smtClean="0"/>
              <a:t> == "") {</a:t>
            </a:r>
          </a:p>
          <a:p>
            <a:pPr>
              <a:spcBef>
                <a:spcPts val="0"/>
              </a:spcBef>
              <a:spcAft>
                <a:spcPts val="0"/>
              </a:spcAft>
              <a:buNone/>
            </a:pPr>
            <a:r>
              <a:rPr lang="en-US" sz="1600" dirty="0" smtClean="0"/>
              <a:t>           alert("Text box cannot be empty");</a:t>
            </a:r>
          </a:p>
          <a:p>
            <a:pPr>
              <a:spcBef>
                <a:spcPts val="0"/>
              </a:spcBef>
              <a:spcAft>
                <a:spcPts val="0"/>
              </a:spcAft>
              <a:buNone/>
            </a:pPr>
            <a:r>
              <a:rPr lang="en-US" sz="1600" dirty="0" smtClean="0"/>
              <a:t>         }</a:t>
            </a:r>
          </a:p>
          <a:p>
            <a:pPr>
              <a:spcBef>
                <a:spcPts val="0"/>
              </a:spcBef>
              <a:spcAft>
                <a:spcPts val="0"/>
              </a:spcAft>
              <a:buNone/>
            </a:pPr>
            <a:r>
              <a:rPr lang="en-US" sz="1600" dirty="0" smtClean="0"/>
              <a:t>  }</a:t>
            </a:r>
          </a:p>
          <a:p>
            <a:pPr>
              <a:spcBef>
                <a:spcPts val="0"/>
              </a:spcBef>
              <a:spcAft>
                <a:spcPts val="0"/>
              </a:spcAft>
              <a:buNone/>
            </a:pPr>
            <a:r>
              <a:rPr lang="en-US" sz="1600" b="1" dirty="0" smtClean="0">
                <a:solidFill>
                  <a:srgbClr val="FF0000"/>
                </a:solidFill>
              </a:rPr>
              <a:t>&lt;/script&gt;</a:t>
            </a:r>
            <a:endParaRPr lang="en-US" sz="1600" b="1" dirty="0">
              <a:solidFill>
                <a:srgbClr val="FF0000"/>
              </a:solidFill>
            </a:endParaRPr>
          </a:p>
        </p:txBody>
      </p:sp>
      <p:sp>
        <p:nvSpPr>
          <p:cNvPr id="4" name="Rectangle 3"/>
          <p:cNvSpPr/>
          <p:nvPr/>
        </p:nvSpPr>
        <p:spPr>
          <a:xfrm>
            <a:off x="6312024" y="1052736"/>
            <a:ext cx="5879976" cy="3416320"/>
          </a:xfrm>
          <a:prstGeom prst="rect">
            <a:avLst/>
          </a:prstGeom>
        </p:spPr>
        <p:txBody>
          <a:bodyPr wrap="square">
            <a:spAutoFit/>
          </a:bodyPr>
          <a:lstStyle/>
          <a:p>
            <a:r>
              <a:rPr lang="en-US" b="1" dirty="0" smtClean="0">
                <a:solidFill>
                  <a:srgbClr val="FF0000"/>
                </a:solidFill>
              </a:rPr>
              <a:t> &lt;?</a:t>
            </a:r>
            <a:r>
              <a:rPr lang="en-US" b="1" dirty="0" err="1" smtClean="0">
                <a:solidFill>
                  <a:srgbClr val="FF0000"/>
                </a:solidFill>
              </a:rPr>
              <a:t>php</a:t>
            </a:r>
            <a:endParaRPr lang="en-US" b="1" dirty="0" smtClean="0">
              <a:solidFill>
                <a:srgbClr val="FF0000"/>
              </a:solidFill>
            </a:endParaRPr>
          </a:p>
          <a:p>
            <a:r>
              <a:rPr lang="en-US" dirty="0" smtClean="0"/>
              <a:t>    $</a:t>
            </a:r>
            <a:r>
              <a:rPr lang="en-US" dirty="0" err="1" smtClean="0"/>
              <a:t>validationMessage</a:t>
            </a:r>
            <a:r>
              <a:rPr lang="en-US" dirty="0" smtClean="0"/>
              <a:t> = "";</a:t>
            </a:r>
          </a:p>
          <a:p>
            <a:r>
              <a:rPr lang="en-US" dirty="0" smtClean="0"/>
              <a:t>    if ($_SERVER["REQUEST_METHOD"] == "POST") {</a:t>
            </a:r>
          </a:p>
          <a:p>
            <a:r>
              <a:rPr lang="en-US" dirty="0" smtClean="0"/>
              <a:t>    $</a:t>
            </a:r>
            <a:r>
              <a:rPr lang="en-US" dirty="0" err="1" smtClean="0"/>
              <a:t>inputText</a:t>
            </a:r>
            <a:r>
              <a:rPr lang="en-US" dirty="0" smtClean="0"/>
              <a:t> = $_POST["</a:t>
            </a:r>
            <a:r>
              <a:rPr lang="en-US" dirty="0" err="1" smtClean="0"/>
              <a:t>inputText</a:t>
            </a:r>
            <a:r>
              <a:rPr lang="en-US" dirty="0" smtClean="0"/>
              <a:t>"];</a:t>
            </a:r>
          </a:p>
          <a:p>
            <a:r>
              <a:rPr lang="en-US" dirty="0" smtClean="0"/>
              <a:t>    if ($</a:t>
            </a:r>
            <a:r>
              <a:rPr lang="en-US" dirty="0" err="1" smtClean="0"/>
              <a:t>inputText</a:t>
            </a:r>
            <a:r>
              <a:rPr lang="en-US" dirty="0" smtClean="0"/>
              <a:t> == "SASTRA") {</a:t>
            </a:r>
          </a:p>
          <a:p>
            <a:r>
              <a:rPr lang="en-US" dirty="0" smtClean="0"/>
              <a:t>        $</a:t>
            </a:r>
            <a:r>
              <a:rPr lang="en-US" dirty="0" err="1" smtClean="0"/>
              <a:t>validationMessage</a:t>
            </a:r>
            <a:r>
              <a:rPr lang="en-US" dirty="0" smtClean="0"/>
              <a:t> = "Text is valid!";</a:t>
            </a:r>
          </a:p>
          <a:p>
            <a:r>
              <a:rPr lang="en-US" dirty="0" smtClean="0"/>
              <a:t>    } else {</a:t>
            </a:r>
          </a:p>
          <a:p>
            <a:r>
              <a:rPr lang="en-US" dirty="0" smtClean="0"/>
              <a:t>        $</a:t>
            </a:r>
            <a:r>
              <a:rPr lang="en-US" dirty="0" err="1" smtClean="0"/>
              <a:t>validationMessage</a:t>
            </a:r>
            <a:r>
              <a:rPr lang="en-US" dirty="0" smtClean="0"/>
              <a:t> = "Text must be 'SASTRA'";</a:t>
            </a:r>
          </a:p>
          <a:p>
            <a:r>
              <a:rPr lang="en-US" dirty="0" smtClean="0"/>
              <a:t>    }</a:t>
            </a:r>
          </a:p>
          <a:p>
            <a:r>
              <a:rPr lang="en-US" dirty="0" smtClean="0"/>
              <a:t>    echo "&lt;p style=</a:t>
            </a:r>
            <a:r>
              <a:rPr lang="en-US" dirty="0" err="1" smtClean="0"/>
              <a:t>color:blue</a:t>
            </a:r>
            <a:r>
              <a:rPr lang="en-US" dirty="0" smtClean="0"/>
              <a:t>&gt; $</a:t>
            </a:r>
            <a:r>
              <a:rPr lang="en-US" dirty="0" err="1" smtClean="0"/>
              <a:t>validationMessage</a:t>
            </a:r>
            <a:r>
              <a:rPr lang="en-US" dirty="0" smtClean="0"/>
              <a:t> &lt;/p&gt;"; </a:t>
            </a:r>
          </a:p>
          <a:p>
            <a:r>
              <a:rPr lang="en-US" dirty="0" smtClean="0"/>
              <a:t>    }</a:t>
            </a:r>
          </a:p>
          <a:p>
            <a:r>
              <a:rPr lang="en-US" b="1" dirty="0" smtClean="0">
                <a:solidFill>
                  <a:srgbClr val="FF0000"/>
                </a:solidFill>
              </a:rPr>
              <a:t>    ?&gt;</a:t>
            </a:r>
          </a:p>
        </p:txBody>
      </p:sp>
      <p:sp>
        <p:nvSpPr>
          <p:cNvPr id="5" name="Rectangle 4"/>
          <p:cNvSpPr/>
          <p:nvPr/>
        </p:nvSpPr>
        <p:spPr>
          <a:xfrm>
            <a:off x="4871864" y="4581128"/>
            <a:ext cx="7200800" cy="1754326"/>
          </a:xfrm>
          <a:prstGeom prst="rect">
            <a:avLst/>
          </a:prstGeom>
        </p:spPr>
        <p:txBody>
          <a:bodyPr wrap="square">
            <a:spAutoFit/>
          </a:bodyPr>
          <a:lstStyle/>
          <a:p>
            <a:r>
              <a:rPr lang="en-US" dirty="0" smtClean="0"/>
              <a:t>&lt;</a:t>
            </a:r>
            <a:r>
              <a:rPr lang="en-US" b="1" dirty="0" smtClean="0"/>
              <a:t>form</a:t>
            </a:r>
            <a:r>
              <a:rPr lang="en-US" dirty="0" smtClean="0"/>
              <a:t> method="POST" action=""  </a:t>
            </a:r>
            <a:r>
              <a:rPr lang="en-US" dirty="0" err="1" smtClean="0"/>
              <a:t>onsubmit</a:t>
            </a:r>
            <a:r>
              <a:rPr lang="en-US" dirty="0" smtClean="0"/>
              <a:t>="</a:t>
            </a:r>
            <a:r>
              <a:rPr lang="en-US" dirty="0" err="1" smtClean="0"/>
              <a:t>validateForm</a:t>
            </a:r>
            <a:r>
              <a:rPr lang="en-US" dirty="0" smtClean="0"/>
              <a:t>()"&gt;</a:t>
            </a:r>
          </a:p>
          <a:p>
            <a:r>
              <a:rPr lang="en-US" dirty="0" smtClean="0"/>
              <a:t>    &lt;label for="</a:t>
            </a:r>
            <a:r>
              <a:rPr lang="en-US" dirty="0" err="1" smtClean="0"/>
              <a:t>inputText</a:t>
            </a:r>
            <a:r>
              <a:rPr lang="en-US" dirty="0" smtClean="0"/>
              <a:t>"&gt;Enter Text:&lt;/label&gt;</a:t>
            </a:r>
          </a:p>
          <a:p>
            <a:r>
              <a:rPr lang="en-US" dirty="0" smtClean="0"/>
              <a:t>    &lt;input type="text" id="</a:t>
            </a:r>
            <a:r>
              <a:rPr lang="en-US" dirty="0" err="1" smtClean="0"/>
              <a:t>inputText</a:t>
            </a:r>
            <a:r>
              <a:rPr lang="en-US" dirty="0" smtClean="0"/>
              <a:t>" name="</a:t>
            </a:r>
            <a:r>
              <a:rPr lang="en-US" dirty="0" err="1" smtClean="0"/>
              <a:t>inputText</a:t>
            </a:r>
            <a:r>
              <a:rPr lang="en-US" dirty="0" smtClean="0"/>
              <a:t>"&gt;</a:t>
            </a:r>
          </a:p>
          <a:p>
            <a:r>
              <a:rPr lang="en-US" dirty="0" smtClean="0"/>
              <a:t>    &lt;input type="submit" value="Submit"&gt;</a:t>
            </a:r>
          </a:p>
          <a:p>
            <a:r>
              <a:rPr lang="en-US" b="1" dirty="0" smtClean="0"/>
              <a:t>&lt;/form&gt;</a:t>
            </a:r>
          </a:p>
          <a:p>
            <a:r>
              <a:rPr lang="en-US" dirty="0" smtClean="0"/>
              <a:t>&lt;/body&gt;   &lt;/html&gt;</a:t>
            </a:r>
          </a:p>
        </p:txBody>
      </p:sp>
      <p:sp>
        <p:nvSpPr>
          <p:cNvPr id="6" name="TextBox 5"/>
          <p:cNvSpPr txBox="1"/>
          <p:nvPr/>
        </p:nvSpPr>
        <p:spPr>
          <a:xfrm>
            <a:off x="551384" y="5517232"/>
            <a:ext cx="1787669" cy="369332"/>
          </a:xfrm>
          <a:prstGeom prst="rect">
            <a:avLst/>
          </a:prstGeom>
          <a:noFill/>
        </p:spPr>
        <p:txBody>
          <a:bodyPr wrap="none" rtlCol="0">
            <a:spAutoFit/>
          </a:bodyPr>
          <a:lstStyle/>
          <a:p>
            <a:r>
              <a:rPr lang="en-IN" b="1" u="sng" dirty="0" smtClean="0"/>
              <a:t>exercise6,.php</a:t>
            </a:r>
            <a:endParaRPr lang="en-US" b="1" u="sng"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63352" y="4077072"/>
            <a:ext cx="5511584" cy="21079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6456040" y="4077072"/>
            <a:ext cx="5159896" cy="2291832"/>
          </a:xfrm>
          <a:prstGeom prst="rect">
            <a:avLst/>
          </a:prstGeom>
          <a:noFill/>
          <a:ln w="9525">
            <a:noFill/>
            <a:miter lim="800000"/>
            <a:headEnd/>
            <a:tailEnd/>
          </a:ln>
          <a:effectLst/>
        </p:spPr>
      </p:pic>
      <p:sp>
        <p:nvSpPr>
          <p:cNvPr id="6" name="TextBox 5"/>
          <p:cNvSpPr txBox="1"/>
          <p:nvPr/>
        </p:nvSpPr>
        <p:spPr>
          <a:xfrm>
            <a:off x="5447928" y="2060848"/>
            <a:ext cx="5184576" cy="646331"/>
          </a:xfrm>
          <a:prstGeom prst="rect">
            <a:avLst/>
          </a:prstGeom>
          <a:noFill/>
        </p:spPr>
        <p:txBody>
          <a:bodyPr wrap="square" rtlCol="0">
            <a:spAutoFit/>
          </a:bodyPr>
          <a:lstStyle/>
          <a:p>
            <a:r>
              <a:rPr lang="en-IN" b="1" dirty="0" smtClean="0">
                <a:solidFill>
                  <a:srgbClr val="FF0000"/>
                </a:solidFill>
              </a:rPr>
              <a:t>Alert message is shown, when the button is clicked without having any text</a:t>
            </a:r>
            <a:endParaRPr lang="en-US" b="1" dirty="0">
              <a:solidFill>
                <a:srgbClr val="FF0000"/>
              </a:solidFill>
            </a:endParaRPr>
          </a:p>
        </p:txBody>
      </p:sp>
      <p:pic>
        <p:nvPicPr>
          <p:cNvPr id="1028" name="Picture 4"/>
          <p:cNvPicPr>
            <a:picLocks noChangeAspect="1" noChangeArrowheads="1"/>
          </p:cNvPicPr>
          <p:nvPr/>
        </p:nvPicPr>
        <p:blipFill>
          <a:blip r:embed="rId4" cstate="print"/>
          <a:srcRect/>
          <a:stretch>
            <a:fillRect/>
          </a:stretch>
        </p:blipFill>
        <p:spPr bwMode="auto">
          <a:xfrm>
            <a:off x="479376" y="1340768"/>
            <a:ext cx="4752975" cy="19716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Conditionals</a:t>
            </a:r>
          </a:p>
        </p:txBody>
      </p:sp>
      <p:sp>
        <p:nvSpPr>
          <p:cNvPr id="3" name="Text Placeholder 2"/>
          <p:cNvSpPr>
            <a:spLocks noGrp="1"/>
          </p:cNvSpPr>
          <p:nvPr>
            <p:ph type="body" sz="quarter" idx="13"/>
          </p:nvPr>
        </p:nvSpPr>
        <p:spPr/>
        <p:txBody>
          <a:bodyPr/>
          <a:lstStyle/>
          <a:p>
            <a:r>
              <a:rPr lang="en-US" i="1" dirty="0" smtClean="0"/>
              <a:t>Conditionals </a:t>
            </a:r>
            <a:r>
              <a:rPr lang="en-US" dirty="0"/>
              <a:t>alter program </a:t>
            </a:r>
            <a:r>
              <a:rPr lang="en-US" dirty="0" smtClean="0"/>
              <a:t>flow</a:t>
            </a:r>
          </a:p>
          <a:p>
            <a:r>
              <a:rPr lang="en-US" dirty="0" smtClean="0"/>
              <a:t>Conditionals </a:t>
            </a:r>
            <a:r>
              <a:rPr lang="en-US" dirty="0"/>
              <a:t>are </a:t>
            </a:r>
            <a:r>
              <a:rPr lang="en-US" dirty="0" smtClean="0"/>
              <a:t>central to </a:t>
            </a:r>
            <a:r>
              <a:rPr lang="en-US" dirty="0"/>
              <a:t>creating dynamic web </a:t>
            </a:r>
            <a:r>
              <a:rPr lang="en-US" dirty="0" smtClean="0"/>
              <a:t>because they </a:t>
            </a:r>
            <a:r>
              <a:rPr lang="en-US" dirty="0"/>
              <a:t>make it easy to render different output each time a page is viewed</a:t>
            </a:r>
            <a:r>
              <a:rPr lang="en-US" dirty="0" smtClean="0"/>
              <a:t>.</a:t>
            </a:r>
          </a:p>
          <a:p>
            <a:r>
              <a:rPr lang="en-US" dirty="0"/>
              <a:t>T</a:t>
            </a:r>
            <a:r>
              <a:rPr lang="en-US" dirty="0" smtClean="0"/>
              <a:t>hree </a:t>
            </a:r>
            <a:r>
              <a:rPr lang="en-US" dirty="0"/>
              <a:t>basic </a:t>
            </a:r>
            <a:r>
              <a:rPr lang="en-US" dirty="0" smtClean="0"/>
              <a:t>conditionals are,</a:t>
            </a:r>
          </a:p>
          <a:p>
            <a:pPr marL="971550" lvl="1" indent="-457200">
              <a:buFont typeface="+mj-lt"/>
              <a:buAutoNum type="arabicPeriod"/>
            </a:pPr>
            <a:r>
              <a:rPr lang="en-US" dirty="0" smtClean="0"/>
              <a:t>the </a:t>
            </a:r>
            <a:r>
              <a:rPr lang="en-US" dirty="0"/>
              <a:t>if </a:t>
            </a:r>
            <a:r>
              <a:rPr lang="en-US" dirty="0" smtClean="0"/>
              <a:t>statement</a:t>
            </a:r>
          </a:p>
          <a:p>
            <a:pPr marL="971550" lvl="1" indent="-457200">
              <a:buFont typeface="+mj-lt"/>
              <a:buAutoNum type="arabicPeriod"/>
            </a:pPr>
            <a:r>
              <a:rPr lang="en-US" dirty="0" smtClean="0"/>
              <a:t>the </a:t>
            </a:r>
            <a:r>
              <a:rPr lang="en-US" dirty="0"/>
              <a:t>switch </a:t>
            </a:r>
            <a:r>
              <a:rPr lang="en-US" dirty="0" smtClean="0"/>
              <a:t>statement</a:t>
            </a:r>
          </a:p>
          <a:p>
            <a:pPr marL="971550" lvl="1" indent="-457200">
              <a:buFont typeface="+mj-lt"/>
              <a:buAutoNum type="arabicPeriod"/>
            </a:pPr>
            <a:r>
              <a:rPr lang="en-IN" dirty="0" smtClean="0"/>
              <a:t>the </a:t>
            </a:r>
            <a:r>
              <a:rPr lang="en-IN" dirty="0"/>
              <a:t>? </a:t>
            </a:r>
            <a:r>
              <a:rPr lang="en-IN" dirty="0" smtClean="0"/>
              <a:t>operator</a:t>
            </a:r>
            <a:endParaRPr lang="en-IN" dirty="0"/>
          </a:p>
        </p:txBody>
      </p:sp>
    </p:spTree>
    <p:extLst>
      <p:ext uri="{BB962C8B-B14F-4D97-AF65-F5344CB8AC3E}">
        <p14:creationId xmlns="" xmlns:p14="http://schemas.microsoft.com/office/powerpoint/2010/main" val="12936202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if Statement</a:t>
            </a:r>
          </a:p>
          <a:p>
            <a:pPr lvl="1"/>
            <a:r>
              <a:rPr lang="en-US" dirty="0" smtClean="0"/>
              <a:t>The </a:t>
            </a:r>
            <a:r>
              <a:rPr lang="en-US" dirty="0"/>
              <a:t>if statement executes some code if one condition is true.</a:t>
            </a:r>
          </a:p>
          <a:p>
            <a:pPr marL="1397000" lvl="3" indent="0">
              <a:spcBef>
                <a:spcPts val="0"/>
              </a:spcBef>
              <a:spcAft>
                <a:spcPts val="0"/>
              </a:spcAft>
              <a:buNone/>
            </a:pPr>
            <a:r>
              <a:rPr lang="en-US" dirty="0" smtClean="0"/>
              <a:t>if </a:t>
            </a:r>
            <a:r>
              <a:rPr lang="en-US" dirty="0"/>
              <a:t>(condition) {</a:t>
            </a:r>
          </a:p>
          <a:p>
            <a:pPr marL="1397000" lvl="3" indent="0">
              <a:spcBef>
                <a:spcPts val="0"/>
              </a:spcBef>
              <a:spcAft>
                <a:spcPts val="0"/>
              </a:spcAft>
              <a:buNone/>
            </a:pPr>
            <a:r>
              <a:rPr lang="en-US" dirty="0"/>
              <a:t>  code to be executed if condition is true;</a:t>
            </a:r>
          </a:p>
          <a:p>
            <a:pPr marL="1397000" lvl="3" indent="0">
              <a:spcBef>
                <a:spcPts val="0"/>
              </a:spcBef>
              <a:spcAft>
                <a:spcPts val="0"/>
              </a:spcAft>
              <a:buNone/>
            </a:pPr>
            <a:r>
              <a:rPr lang="en-US" dirty="0"/>
              <a:t>} </a:t>
            </a:r>
            <a:endParaRPr lang="en-US" dirty="0" smtClean="0"/>
          </a:p>
          <a:p>
            <a:pPr marL="1397000" lvl="3" indent="0">
              <a:spcBef>
                <a:spcPts val="0"/>
              </a:spcBef>
              <a:spcAft>
                <a:spcPts val="0"/>
              </a:spcAft>
              <a:buNone/>
            </a:pPr>
            <a:endParaRPr lang="en-US" dirty="0"/>
          </a:p>
          <a:p>
            <a:pPr marL="1397000" lvl="3" indent="0">
              <a:spcBef>
                <a:spcPts val="0"/>
              </a:spcBef>
              <a:spcAft>
                <a:spcPts val="0"/>
              </a:spcAft>
              <a:buNone/>
            </a:pPr>
            <a:r>
              <a:rPr lang="en-US" dirty="0" smtClean="0"/>
              <a:t> </a:t>
            </a:r>
            <a:r>
              <a:rPr lang="en-US" dirty="0"/>
              <a:t>&lt;?</a:t>
            </a:r>
            <a:r>
              <a:rPr lang="en-US" dirty="0" err="1"/>
              <a:t>php</a:t>
            </a:r>
            <a:endParaRPr lang="en-US" dirty="0"/>
          </a:p>
          <a:p>
            <a:pPr marL="1397000" lvl="3" indent="0">
              <a:spcBef>
                <a:spcPts val="0"/>
              </a:spcBef>
              <a:spcAft>
                <a:spcPts val="0"/>
              </a:spcAft>
              <a:buNone/>
            </a:pPr>
            <a:r>
              <a:rPr lang="en-US" dirty="0" smtClean="0"/>
              <a:t>	$</a:t>
            </a:r>
            <a:r>
              <a:rPr lang="en-US" dirty="0"/>
              <a:t>t = date("H</a:t>
            </a:r>
            <a:r>
              <a:rPr lang="en-US" dirty="0" smtClean="0"/>
              <a:t>");</a:t>
            </a:r>
            <a:endParaRPr lang="en-US" dirty="0"/>
          </a:p>
          <a:p>
            <a:pPr marL="1397000" lvl="3" indent="0">
              <a:spcBef>
                <a:spcPts val="0"/>
              </a:spcBef>
              <a:spcAft>
                <a:spcPts val="0"/>
              </a:spcAft>
              <a:buNone/>
            </a:pPr>
            <a:r>
              <a:rPr lang="en-US" dirty="0" smtClean="0"/>
              <a:t>	if </a:t>
            </a:r>
            <a:r>
              <a:rPr lang="en-US" dirty="0"/>
              <a:t>($t &lt; "20") {</a:t>
            </a:r>
          </a:p>
          <a:p>
            <a:pPr marL="1397000" lvl="3" indent="0">
              <a:spcBef>
                <a:spcPts val="0"/>
              </a:spcBef>
              <a:spcAft>
                <a:spcPts val="0"/>
              </a:spcAft>
              <a:buNone/>
            </a:pPr>
            <a:r>
              <a:rPr lang="en-US" dirty="0"/>
              <a:t>  </a:t>
            </a:r>
            <a:r>
              <a:rPr lang="en-US" dirty="0" smtClean="0"/>
              <a:t>		echo </a:t>
            </a:r>
            <a:r>
              <a:rPr lang="en-US" dirty="0"/>
              <a:t>"Have a good day!";</a:t>
            </a:r>
          </a:p>
          <a:p>
            <a:pPr marL="1397000" lvl="3" indent="0">
              <a:spcBef>
                <a:spcPts val="0"/>
              </a:spcBef>
              <a:spcAft>
                <a:spcPts val="0"/>
              </a:spcAft>
              <a:buNone/>
            </a:pPr>
            <a:r>
              <a:rPr lang="en-US" dirty="0" smtClean="0"/>
              <a:t>	}</a:t>
            </a:r>
            <a:endParaRPr lang="en-US" dirty="0"/>
          </a:p>
          <a:p>
            <a:pPr marL="1397000" lvl="3" indent="0">
              <a:spcBef>
                <a:spcPts val="0"/>
              </a:spcBef>
              <a:spcAft>
                <a:spcPts val="0"/>
              </a:spcAft>
              <a:buNone/>
            </a:pPr>
            <a:r>
              <a:rPr lang="en-US" dirty="0"/>
              <a:t>?&gt;</a:t>
            </a:r>
            <a:endParaRPr lang="en-IN" dirty="0"/>
          </a:p>
        </p:txBody>
      </p:sp>
    </p:spTree>
    <p:extLst>
      <p:ext uri="{BB962C8B-B14F-4D97-AF65-F5344CB8AC3E}">
        <p14:creationId xmlns="" xmlns:p14="http://schemas.microsoft.com/office/powerpoint/2010/main" val="3733595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b="1" u="sng" dirty="0"/>
              <a:t>The if...else statement </a:t>
            </a:r>
            <a:endParaRPr lang="en-US" b="1" u="sng" dirty="0" smtClean="0"/>
          </a:p>
          <a:p>
            <a:pPr marL="25400" indent="0">
              <a:spcBef>
                <a:spcPts val="0"/>
              </a:spcBef>
              <a:spcAft>
                <a:spcPts val="0"/>
              </a:spcAft>
              <a:buNone/>
            </a:pPr>
            <a:endParaRPr lang="en-US" dirty="0" smtClean="0"/>
          </a:p>
          <a:p>
            <a:pPr marL="25400" indent="0">
              <a:spcBef>
                <a:spcPts val="0"/>
              </a:spcBef>
              <a:spcAft>
                <a:spcPts val="0"/>
              </a:spcAft>
              <a:buNone/>
            </a:pPr>
            <a:r>
              <a:rPr lang="en-US" dirty="0" smtClean="0"/>
              <a:t>if </a:t>
            </a:r>
            <a:r>
              <a:rPr lang="en-US" dirty="0"/>
              <a:t>(condition) {</a:t>
            </a:r>
          </a:p>
          <a:p>
            <a:pPr marL="25400" indent="0">
              <a:spcBef>
                <a:spcPts val="0"/>
              </a:spcBef>
              <a:spcAft>
                <a:spcPts val="0"/>
              </a:spcAft>
              <a:buNone/>
            </a:pPr>
            <a:r>
              <a:rPr lang="en-US" dirty="0"/>
              <a:t>  </a:t>
            </a:r>
            <a:r>
              <a:rPr lang="en-US" dirty="0" smtClean="0"/>
              <a:t>	code </a:t>
            </a:r>
            <a:r>
              <a:rPr lang="en-US" dirty="0"/>
              <a:t>to be executed if condition </a:t>
            </a:r>
            <a:r>
              <a:rPr lang="en-US" dirty="0" smtClean="0"/>
              <a:t>	is </a:t>
            </a:r>
            <a:r>
              <a:rPr lang="en-US" dirty="0"/>
              <a:t>true;</a:t>
            </a:r>
          </a:p>
          <a:p>
            <a:pPr marL="25400" indent="0">
              <a:spcBef>
                <a:spcPts val="0"/>
              </a:spcBef>
              <a:spcAft>
                <a:spcPts val="0"/>
              </a:spcAft>
              <a:buNone/>
            </a:pPr>
            <a:r>
              <a:rPr lang="en-US" dirty="0"/>
              <a:t>} else {</a:t>
            </a:r>
          </a:p>
          <a:p>
            <a:pPr marL="25400" indent="0">
              <a:spcBef>
                <a:spcPts val="0"/>
              </a:spcBef>
              <a:spcAft>
                <a:spcPts val="0"/>
              </a:spcAft>
              <a:buNone/>
            </a:pPr>
            <a:r>
              <a:rPr lang="en-US" dirty="0"/>
              <a:t>  </a:t>
            </a:r>
            <a:r>
              <a:rPr lang="en-US" dirty="0" smtClean="0"/>
              <a:t>	code </a:t>
            </a:r>
            <a:r>
              <a:rPr lang="en-US" dirty="0"/>
              <a:t>to be executed if condition </a:t>
            </a:r>
            <a:r>
              <a:rPr lang="en-US" dirty="0" smtClean="0"/>
              <a:t>	is </a:t>
            </a:r>
            <a:r>
              <a:rPr lang="en-US" dirty="0"/>
              <a:t>false;</a:t>
            </a:r>
          </a:p>
          <a:p>
            <a:pPr marL="25400" indent="0">
              <a:spcBef>
                <a:spcPts val="0"/>
              </a:spcBef>
              <a:spcAft>
                <a:spcPts val="0"/>
              </a:spcAft>
              <a:buNone/>
            </a:pPr>
            <a:r>
              <a:rPr lang="en-US" dirty="0"/>
              <a:t>}</a:t>
            </a:r>
          </a:p>
          <a:p>
            <a:endParaRPr lang="en-US" dirty="0"/>
          </a:p>
        </p:txBody>
      </p:sp>
      <p:sp>
        <p:nvSpPr>
          <p:cNvPr id="6" name="Text Placeholder 5"/>
          <p:cNvSpPr>
            <a:spLocks noGrp="1"/>
          </p:cNvSpPr>
          <p:nvPr>
            <p:ph type="body" sz="quarter" idx="13"/>
          </p:nvPr>
        </p:nvSpPr>
        <p:spPr/>
        <p:txBody>
          <a:bodyPr/>
          <a:lstStyle/>
          <a:p>
            <a:r>
              <a:rPr lang="en-US" b="1" u="sng" dirty="0"/>
              <a:t>Example</a:t>
            </a:r>
          </a:p>
          <a:p>
            <a:pPr marL="939800" lvl="2" indent="0">
              <a:spcBef>
                <a:spcPts val="0"/>
              </a:spcBef>
              <a:spcAft>
                <a:spcPts val="0"/>
              </a:spcAft>
              <a:buNone/>
            </a:pPr>
            <a:r>
              <a:rPr lang="en-US" dirty="0" smtClean="0"/>
              <a:t>&lt;?</a:t>
            </a:r>
            <a:r>
              <a:rPr lang="en-US" dirty="0" err="1"/>
              <a:t>php</a:t>
            </a:r>
            <a:endParaRPr lang="en-US" dirty="0"/>
          </a:p>
          <a:p>
            <a:pPr marL="939800" lvl="2" indent="0">
              <a:spcBef>
                <a:spcPts val="0"/>
              </a:spcBef>
              <a:spcAft>
                <a:spcPts val="0"/>
              </a:spcAft>
              <a:buNone/>
            </a:pPr>
            <a:r>
              <a:rPr lang="en-US" dirty="0"/>
              <a:t>$t = date("H");</a:t>
            </a:r>
          </a:p>
          <a:p>
            <a:pPr marL="939800" lvl="2" indent="0">
              <a:spcBef>
                <a:spcPts val="0"/>
              </a:spcBef>
              <a:spcAft>
                <a:spcPts val="0"/>
              </a:spcAft>
              <a:buNone/>
            </a:pPr>
            <a:endParaRPr lang="en-US" dirty="0"/>
          </a:p>
          <a:p>
            <a:pPr marL="939800" lvl="2" indent="0">
              <a:spcBef>
                <a:spcPts val="0"/>
              </a:spcBef>
              <a:spcAft>
                <a:spcPts val="0"/>
              </a:spcAft>
              <a:buNone/>
            </a:pPr>
            <a:r>
              <a:rPr lang="en-US" dirty="0"/>
              <a:t>if ($t &lt; "20") {</a:t>
            </a:r>
          </a:p>
          <a:p>
            <a:pPr marL="939800" lvl="2" indent="0">
              <a:spcBef>
                <a:spcPts val="0"/>
              </a:spcBef>
              <a:spcAft>
                <a:spcPts val="0"/>
              </a:spcAft>
              <a:buNone/>
            </a:pPr>
            <a:r>
              <a:rPr lang="en-US" dirty="0"/>
              <a:t>  echo "Have a good day!";</a:t>
            </a:r>
          </a:p>
          <a:p>
            <a:pPr marL="939800" lvl="2" indent="0">
              <a:spcBef>
                <a:spcPts val="0"/>
              </a:spcBef>
              <a:spcAft>
                <a:spcPts val="0"/>
              </a:spcAft>
              <a:buNone/>
            </a:pPr>
            <a:r>
              <a:rPr lang="en-US" dirty="0"/>
              <a:t>} else {</a:t>
            </a:r>
          </a:p>
          <a:p>
            <a:pPr marL="939800" lvl="2" indent="0">
              <a:spcBef>
                <a:spcPts val="0"/>
              </a:spcBef>
              <a:spcAft>
                <a:spcPts val="0"/>
              </a:spcAft>
              <a:buNone/>
            </a:pPr>
            <a:r>
              <a:rPr lang="en-US" dirty="0"/>
              <a:t>  echo "Have a good night!";</a:t>
            </a:r>
          </a:p>
          <a:p>
            <a:pPr marL="939800" lvl="2" indent="0">
              <a:spcBef>
                <a:spcPts val="0"/>
              </a:spcBef>
              <a:spcAft>
                <a:spcPts val="0"/>
              </a:spcAft>
              <a:buNone/>
            </a:pPr>
            <a:r>
              <a:rPr lang="en-US" dirty="0"/>
              <a:t>}</a:t>
            </a:r>
          </a:p>
          <a:p>
            <a:pPr marL="939800" lvl="2" indent="0">
              <a:spcBef>
                <a:spcPts val="0"/>
              </a:spcBef>
              <a:spcAft>
                <a:spcPts val="0"/>
              </a:spcAft>
              <a:buNone/>
            </a:pPr>
            <a:r>
              <a:rPr lang="en-US" dirty="0"/>
              <a:t>?&gt;</a:t>
            </a:r>
            <a:endParaRPr lang="en-IN"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 xmlns:p14="http://schemas.microsoft.com/office/powerpoint/2010/main" val="8343557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b="1" u="sng" dirty="0"/>
              <a:t>The if...</a:t>
            </a:r>
            <a:r>
              <a:rPr lang="en-US" b="1" u="sng" dirty="0" err="1"/>
              <a:t>elseif</a:t>
            </a:r>
            <a:r>
              <a:rPr lang="en-US" b="1" u="sng" dirty="0"/>
              <a:t>...else </a:t>
            </a:r>
            <a:r>
              <a:rPr lang="en-US" b="1" u="sng" dirty="0" smtClean="0"/>
              <a:t>Statement</a:t>
            </a:r>
          </a:p>
          <a:p>
            <a:endParaRPr lang="en-US" dirty="0"/>
          </a:p>
          <a:p>
            <a:pPr marL="25400" indent="0">
              <a:spcBef>
                <a:spcPts val="0"/>
              </a:spcBef>
              <a:spcAft>
                <a:spcPts val="0"/>
              </a:spcAft>
              <a:buNone/>
            </a:pPr>
            <a:r>
              <a:rPr lang="en-US" dirty="0" smtClean="0"/>
              <a:t>if </a:t>
            </a:r>
            <a:r>
              <a:rPr lang="en-US" dirty="0"/>
              <a:t>(condition) {</a:t>
            </a:r>
          </a:p>
          <a:p>
            <a:pPr marL="25400" indent="0">
              <a:spcBef>
                <a:spcPts val="0"/>
              </a:spcBef>
              <a:spcAft>
                <a:spcPts val="0"/>
              </a:spcAft>
              <a:buNone/>
            </a:pPr>
            <a:r>
              <a:rPr lang="en-US" dirty="0"/>
              <a:t>  code to be executed if this condition is true;</a:t>
            </a:r>
          </a:p>
          <a:p>
            <a:pPr marL="25400" indent="0">
              <a:spcBef>
                <a:spcPts val="0"/>
              </a:spcBef>
              <a:spcAft>
                <a:spcPts val="0"/>
              </a:spcAft>
              <a:buNone/>
            </a:pPr>
            <a:r>
              <a:rPr lang="en-US" dirty="0"/>
              <a:t>} </a:t>
            </a:r>
            <a:r>
              <a:rPr lang="en-US" dirty="0" err="1"/>
              <a:t>elseif</a:t>
            </a:r>
            <a:r>
              <a:rPr lang="en-US" dirty="0"/>
              <a:t> (condition) {</a:t>
            </a:r>
          </a:p>
          <a:p>
            <a:pPr marL="25400" indent="0">
              <a:spcBef>
                <a:spcPts val="0"/>
              </a:spcBef>
              <a:spcAft>
                <a:spcPts val="0"/>
              </a:spcAft>
              <a:buNone/>
            </a:pPr>
            <a:r>
              <a:rPr lang="en-US" dirty="0"/>
              <a:t>  code to be executed if first condition is false and this condition is true;</a:t>
            </a:r>
          </a:p>
          <a:p>
            <a:pPr marL="25400" indent="0">
              <a:spcBef>
                <a:spcPts val="0"/>
              </a:spcBef>
              <a:spcAft>
                <a:spcPts val="0"/>
              </a:spcAft>
              <a:buNone/>
            </a:pPr>
            <a:r>
              <a:rPr lang="en-US" dirty="0"/>
              <a:t>} else {</a:t>
            </a:r>
          </a:p>
          <a:p>
            <a:pPr marL="25400" indent="0">
              <a:spcBef>
                <a:spcPts val="0"/>
              </a:spcBef>
              <a:spcAft>
                <a:spcPts val="0"/>
              </a:spcAft>
              <a:buNone/>
            </a:pPr>
            <a:r>
              <a:rPr lang="en-US" dirty="0"/>
              <a:t>  code to be executed if all conditions are false;</a:t>
            </a:r>
          </a:p>
          <a:p>
            <a:pPr marL="25400" indent="0">
              <a:spcBef>
                <a:spcPts val="0"/>
              </a:spcBef>
              <a:spcAft>
                <a:spcPts val="0"/>
              </a:spcAft>
              <a:buNone/>
            </a:pPr>
            <a:r>
              <a:rPr lang="en-US" dirty="0"/>
              <a:t>}</a:t>
            </a:r>
          </a:p>
          <a:p>
            <a:endParaRPr lang="en-US" dirty="0"/>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dirty="0"/>
              <a:t>&lt;?</a:t>
            </a:r>
            <a:r>
              <a:rPr lang="en-US" dirty="0" err="1"/>
              <a:t>php</a:t>
            </a:r>
            <a:endParaRPr lang="en-US" dirty="0"/>
          </a:p>
          <a:p>
            <a:pPr marL="25400" indent="0">
              <a:spcBef>
                <a:spcPts val="0"/>
              </a:spcBef>
              <a:spcAft>
                <a:spcPts val="0"/>
              </a:spcAft>
              <a:buNone/>
            </a:pPr>
            <a:r>
              <a:rPr lang="en-US" dirty="0"/>
              <a:t>$t = date("H");</a:t>
            </a:r>
          </a:p>
          <a:p>
            <a:pPr marL="25400" indent="0">
              <a:spcBef>
                <a:spcPts val="0"/>
              </a:spcBef>
              <a:spcAft>
                <a:spcPts val="0"/>
              </a:spcAft>
              <a:buNone/>
            </a:pPr>
            <a:endParaRPr lang="en-US" dirty="0"/>
          </a:p>
          <a:p>
            <a:pPr marL="25400" indent="0">
              <a:spcBef>
                <a:spcPts val="0"/>
              </a:spcBef>
              <a:spcAft>
                <a:spcPts val="0"/>
              </a:spcAft>
              <a:buNone/>
            </a:pPr>
            <a:r>
              <a:rPr lang="en-US" dirty="0"/>
              <a:t>if ($t &lt; "10") {</a:t>
            </a:r>
          </a:p>
          <a:p>
            <a:pPr marL="25400" indent="0">
              <a:spcBef>
                <a:spcPts val="0"/>
              </a:spcBef>
              <a:spcAft>
                <a:spcPts val="0"/>
              </a:spcAft>
              <a:buNone/>
            </a:pPr>
            <a:r>
              <a:rPr lang="en-US" dirty="0"/>
              <a:t>  </a:t>
            </a:r>
            <a:r>
              <a:rPr lang="en-US" dirty="0" smtClean="0"/>
              <a:t>	echo </a:t>
            </a:r>
            <a:r>
              <a:rPr lang="en-US" dirty="0"/>
              <a:t>"Have a good morning!";</a:t>
            </a:r>
          </a:p>
          <a:p>
            <a:pPr marL="25400" indent="0">
              <a:spcBef>
                <a:spcPts val="0"/>
              </a:spcBef>
              <a:spcAft>
                <a:spcPts val="0"/>
              </a:spcAft>
              <a:buNone/>
            </a:pPr>
            <a:r>
              <a:rPr lang="en-US" dirty="0"/>
              <a:t>} </a:t>
            </a:r>
            <a:r>
              <a:rPr lang="en-US" dirty="0" err="1"/>
              <a:t>elseif</a:t>
            </a:r>
            <a:r>
              <a:rPr lang="en-US" dirty="0"/>
              <a:t> ($t &lt; "20") {</a:t>
            </a:r>
          </a:p>
          <a:p>
            <a:pPr marL="25400" indent="0">
              <a:spcBef>
                <a:spcPts val="0"/>
              </a:spcBef>
              <a:spcAft>
                <a:spcPts val="0"/>
              </a:spcAft>
              <a:buNone/>
            </a:pPr>
            <a:r>
              <a:rPr lang="en-US" dirty="0"/>
              <a:t>  </a:t>
            </a:r>
            <a:r>
              <a:rPr lang="en-US" dirty="0" smtClean="0"/>
              <a:t>	echo </a:t>
            </a:r>
            <a:r>
              <a:rPr lang="en-US" dirty="0"/>
              <a:t>"Have a good day!";</a:t>
            </a:r>
          </a:p>
          <a:p>
            <a:pPr marL="25400" indent="0">
              <a:spcBef>
                <a:spcPts val="0"/>
              </a:spcBef>
              <a:spcAft>
                <a:spcPts val="0"/>
              </a:spcAft>
              <a:buNone/>
            </a:pPr>
            <a:r>
              <a:rPr lang="en-US" dirty="0"/>
              <a:t>} else {</a:t>
            </a:r>
          </a:p>
          <a:p>
            <a:pPr marL="25400" indent="0">
              <a:spcBef>
                <a:spcPts val="0"/>
              </a:spcBef>
              <a:spcAft>
                <a:spcPts val="0"/>
              </a:spcAft>
              <a:buNone/>
            </a:pPr>
            <a:r>
              <a:rPr lang="en-US" dirty="0"/>
              <a:t>  </a:t>
            </a:r>
            <a:r>
              <a:rPr lang="en-US" dirty="0" smtClean="0"/>
              <a:t>	echo </a:t>
            </a:r>
            <a:r>
              <a:rPr lang="en-US" dirty="0"/>
              <a:t>"Have a good night!";</a:t>
            </a:r>
          </a:p>
          <a:p>
            <a:pPr marL="25400" indent="0">
              <a:spcBef>
                <a:spcPts val="0"/>
              </a:spcBef>
              <a:spcAft>
                <a:spcPts val="0"/>
              </a:spcAft>
              <a:buNone/>
            </a:pPr>
            <a:r>
              <a:rPr lang="en-US" dirty="0"/>
              <a:t>}</a:t>
            </a:r>
          </a:p>
          <a:p>
            <a:pPr marL="25400" indent="0">
              <a:spcBef>
                <a:spcPts val="0"/>
              </a:spcBef>
              <a:spcAft>
                <a:spcPts val="0"/>
              </a:spcAft>
              <a:buNone/>
            </a:pPr>
            <a:r>
              <a:rPr lang="en-US" dirty="0"/>
              <a:t>?&gt; </a:t>
            </a:r>
            <a:endParaRPr lang="en-IN" dirty="0"/>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 xmlns:p14="http://schemas.microsoft.com/office/powerpoint/2010/main" val="28509302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b="1" u="sng" dirty="0"/>
              <a:t>switch Statement</a:t>
            </a:r>
          </a:p>
          <a:p>
            <a:pPr marL="25400" indent="0">
              <a:spcBef>
                <a:spcPts val="0"/>
              </a:spcBef>
              <a:spcAft>
                <a:spcPts val="0"/>
              </a:spcAft>
              <a:buNone/>
            </a:pPr>
            <a:r>
              <a:rPr lang="en-US" sz="2000" dirty="0" smtClean="0"/>
              <a:t>switch </a:t>
            </a:r>
            <a:r>
              <a:rPr lang="en-US" sz="2000" dirty="0"/>
              <a:t>(n) {</a:t>
            </a:r>
          </a:p>
          <a:p>
            <a:pPr marL="25400" indent="0">
              <a:spcBef>
                <a:spcPts val="0"/>
              </a:spcBef>
              <a:spcAft>
                <a:spcPts val="0"/>
              </a:spcAft>
              <a:buNone/>
            </a:pPr>
            <a:r>
              <a:rPr lang="en-US" sz="2000" dirty="0"/>
              <a:t>  case label1:</a:t>
            </a:r>
          </a:p>
          <a:p>
            <a:pPr marL="25400" indent="0">
              <a:spcBef>
                <a:spcPts val="0"/>
              </a:spcBef>
              <a:spcAft>
                <a:spcPts val="0"/>
              </a:spcAft>
              <a:buNone/>
            </a:pPr>
            <a:r>
              <a:rPr lang="en-US" sz="2000" dirty="0"/>
              <a:t>   </a:t>
            </a:r>
            <a:r>
              <a:rPr lang="en-US" sz="2000" dirty="0" smtClean="0"/>
              <a:t>	code </a:t>
            </a:r>
            <a:r>
              <a:rPr lang="en-US" sz="2000" dirty="0"/>
              <a:t>to be executed if n=label1;</a:t>
            </a:r>
          </a:p>
          <a:p>
            <a:pPr marL="25400" indent="0">
              <a:spcBef>
                <a:spcPts val="0"/>
              </a:spcBef>
              <a:spcAft>
                <a:spcPts val="0"/>
              </a:spcAft>
              <a:buNone/>
            </a:pPr>
            <a:r>
              <a:rPr lang="en-US" sz="2000" dirty="0"/>
              <a:t>    </a:t>
            </a:r>
            <a:r>
              <a:rPr lang="en-US" sz="2000" dirty="0" smtClean="0"/>
              <a:t>	break</a:t>
            </a:r>
            <a:r>
              <a:rPr lang="en-US" sz="2000" dirty="0"/>
              <a:t>;</a:t>
            </a:r>
          </a:p>
          <a:p>
            <a:pPr marL="25400" indent="0">
              <a:spcBef>
                <a:spcPts val="0"/>
              </a:spcBef>
              <a:spcAft>
                <a:spcPts val="0"/>
              </a:spcAft>
              <a:buNone/>
            </a:pPr>
            <a:r>
              <a:rPr lang="en-US" sz="2000" dirty="0"/>
              <a:t>  case label2:</a:t>
            </a:r>
          </a:p>
          <a:p>
            <a:pPr marL="25400" indent="0">
              <a:spcBef>
                <a:spcPts val="0"/>
              </a:spcBef>
              <a:spcAft>
                <a:spcPts val="0"/>
              </a:spcAft>
              <a:buNone/>
            </a:pPr>
            <a:r>
              <a:rPr lang="en-US" sz="2000" dirty="0"/>
              <a:t>    </a:t>
            </a:r>
            <a:r>
              <a:rPr lang="en-US" sz="2000" dirty="0" smtClean="0"/>
              <a:t>	code </a:t>
            </a:r>
            <a:r>
              <a:rPr lang="en-US" sz="2000" dirty="0"/>
              <a:t>to be executed if n=label2;</a:t>
            </a:r>
          </a:p>
          <a:p>
            <a:pPr marL="25400" indent="0">
              <a:spcBef>
                <a:spcPts val="0"/>
              </a:spcBef>
              <a:spcAft>
                <a:spcPts val="0"/>
              </a:spcAft>
              <a:buNone/>
            </a:pPr>
            <a:r>
              <a:rPr lang="en-US" sz="2000" dirty="0"/>
              <a:t>    </a:t>
            </a:r>
            <a:r>
              <a:rPr lang="en-US" sz="2000" dirty="0" smtClean="0"/>
              <a:t>	break</a:t>
            </a:r>
            <a:r>
              <a:rPr lang="en-US" sz="2000" dirty="0"/>
              <a:t>;</a:t>
            </a:r>
          </a:p>
          <a:p>
            <a:pPr marL="25400" indent="0">
              <a:spcBef>
                <a:spcPts val="0"/>
              </a:spcBef>
              <a:spcAft>
                <a:spcPts val="0"/>
              </a:spcAft>
              <a:buNone/>
            </a:pPr>
            <a:r>
              <a:rPr lang="en-US" sz="2000" dirty="0"/>
              <a:t>  case label3:</a:t>
            </a:r>
          </a:p>
          <a:p>
            <a:pPr marL="25400" indent="0">
              <a:spcBef>
                <a:spcPts val="0"/>
              </a:spcBef>
              <a:spcAft>
                <a:spcPts val="0"/>
              </a:spcAft>
              <a:buNone/>
            </a:pPr>
            <a:r>
              <a:rPr lang="en-US" sz="2000" dirty="0"/>
              <a:t>    </a:t>
            </a:r>
            <a:r>
              <a:rPr lang="en-US" sz="2000" dirty="0" smtClean="0"/>
              <a:t>	code </a:t>
            </a:r>
            <a:r>
              <a:rPr lang="en-US" sz="2000" dirty="0"/>
              <a:t>to be executed if n=label3;</a:t>
            </a:r>
          </a:p>
          <a:p>
            <a:pPr marL="25400" indent="0">
              <a:spcBef>
                <a:spcPts val="0"/>
              </a:spcBef>
              <a:spcAft>
                <a:spcPts val="0"/>
              </a:spcAft>
              <a:buNone/>
            </a:pPr>
            <a:r>
              <a:rPr lang="en-US" sz="2000" dirty="0"/>
              <a:t>    </a:t>
            </a:r>
            <a:r>
              <a:rPr lang="en-US" sz="2000" dirty="0" smtClean="0"/>
              <a:t>	break</a:t>
            </a:r>
            <a:r>
              <a:rPr lang="en-US" sz="2000" dirty="0"/>
              <a:t>;</a:t>
            </a:r>
          </a:p>
          <a:p>
            <a:pPr marL="25400" indent="0">
              <a:spcBef>
                <a:spcPts val="0"/>
              </a:spcBef>
              <a:spcAft>
                <a:spcPts val="0"/>
              </a:spcAft>
              <a:buNone/>
            </a:pPr>
            <a:r>
              <a:rPr lang="en-US" sz="2000" dirty="0"/>
              <a:t>   </a:t>
            </a:r>
            <a:r>
              <a:rPr lang="en-US" sz="2000" dirty="0" smtClean="0"/>
              <a:t>	...</a:t>
            </a:r>
            <a:endParaRPr lang="en-US" sz="2000" dirty="0"/>
          </a:p>
          <a:p>
            <a:pPr marL="25400" indent="0">
              <a:spcBef>
                <a:spcPts val="0"/>
              </a:spcBef>
              <a:spcAft>
                <a:spcPts val="0"/>
              </a:spcAft>
              <a:buNone/>
            </a:pPr>
            <a:r>
              <a:rPr lang="en-US" sz="2000" dirty="0"/>
              <a:t>  default:</a:t>
            </a:r>
          </a:p>
          <a:p>
            <a:pPr marL="25400" indent="0">
              <a:spcBef>
                <a:spcPts val="0"/>
              </a:spcBef>
              <a:spcAft>
                <a:spcPts val="0"/>
              </a:spcAft>
              <a:buNone/>
            </a:pPr>
            <a:r>
              <a:rPr lang="en-US" sz="2000" dirty="0"/>
              <a:t>   </a:t>
            </a:r>
            <a:r>
              <a:rPr lang="en-US" sz="2000" dirty="0" smtClean="0"/>
              <a:t>	code </a:t>
            </a:r>
            <a:r>
              <a:rPr lang="en-US" sz="2000" dirty="0"/>
              <a:t>to be executed if n is different from </a:t>
            </a:r>
            <a:r>
              <a:rPr lang="en-US" sz="2000" dirty="0" smtClean="0"/>
              <a:t>	all </a:t>
            </a:r>
            <a:r>
              <a:rPr lang="en-US" sz="2000" dirty="0"/>
              <a:t>labels;</a:t>
            </a:r>
          </a:p>
          <a:p>
            <a:pPr marL="25400" indent="0">
              <a:spcBef>
                <a:spcPts val="0"/>
              </a:spcBef>
              <a:spcAft>
                <a:spcPts val="0"/>
              </a:spcAft>
              <a:buNone/>
            </a:pPr>
            <a:r>
              <a:rPr lang="en-US" sz="2000" dirty="0"/>
              <a:t>} </a:t>
            </a:r>
          </a:p>
          <a:p>
            <a:endParaRPr lang="en-US" dirty="0"/>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dirty="0"/>
              <a:t> &lt;?</a:t>
            </a:r>
            <a:r>
              <a:rPr lang="en-US" sz="2000" dirty="0" err="1"/>
              <a:t>php</a:t>
            </a:r>
            <a:endParaRPr lang="en-US" sz="2000" dirty="0"/>
          </a:p>
          <a:p>
            <a:pPr marL="25400" indent="0">
              <a:spcBef>
                <a:spcPts val="0"/>
              </a:spcBef>
              <a:spcAft>
                <a:spcPts val="0"/>
              </a:spcAft>
              <a:buNone/>
            </a:pPr>
            <a:r>
              <a:rPr lang="en-US" sz="2000" dirty="0"/>
              <a:t>$</a:t>
            </a:r>
            <a:r>
              <a:rPr lang="en-US" sz="2000" dirty="0" err="1"/>
              <a:t>favcolor</a:t>
            </a:r>
            <a:r>
              <a:rPr lang="en-US" sz="2000" dirty="0"/>
              <a:t> = "red</a:t>
            </a:r>
            <a:r>
              <a:rPr lang="en-US" sz="2000" dirty="0" smtClean="0"/>
              <a:t>";</a:t>
            </a:r>
            <a:endParaRPr lang="en-US" sz="2000" dirty="0"/>
          </a:p>
          <a:p>
            <a:pPr marL="25400" indent="0">
              <a:spcBef>
                <a:spcPts val="0"/>
              </a:spcBef>
              <a:spcAft>
                <a:spcPts val="0"/>
              </a:spcAft>
              <a:buNone/>
            </a:pPr>
            <a:r>
              <a:rPr lang="en-US" sz="2000" dirty="0"/>
              <a:t>switch ($</a:t>
            </a:r>
            <a:r>
              <a:rPr lang="en-US" sz="2000" dirty="0" err="1"/>
              <a:t>favcolor</a:t>
            </a:r>
            <a:r>
              <a:rPr lang="en-US" sz="2000" dirty="0"/>
              <a:t>) {</a:t>
            </a:r>
          </a:p>
          <a:p>
            <a:pPr marL="25400" indent="0">
              <a:spcBef>
                <a:spcPts val="0"/>
              </a:spcBef>
              <a:spcAft>
                <a:spcPts val="0"/>
              </a:spcAft>
              <a:buNone/>
            </a:pPr>
            <a:r>
              <a:rPr lang="en-US" sz="2000" dirty="0"/>
              <a:t>  case "red":</a:t>
            </a:r>
          </a:p>
          <a:p>
            <a:pPr marL="25400" indent="0">
              <a:spcBef>
                <a:spcPts val="0"/>
              </a:spcBef>
              <a:spcAft>
                <a:spcPts val="0"/>
              </a:spcAft>
              <a:buNone/>
            </a:pPr>
            <a:r>
              <a:rPr lang="en-US" sz="2000" dirty="0"/>
              <a:t>    </a:t>
            </a:r>
            <a:r>
              <a:rPr lang="en-US" sz="2000" dirty="0" smtClean="0"/>
              <a:t>	echo </a:t>
            </a:r>
            <a:r>
              <a:rPr lang="en-US" sz="2000" dirty="0"/>
              <a:t>"Your favorite color is red!";</a:t>
            </a:r>
          </a:p>
          <a:p>
            <a:pPr marL="25400" indent="0">
              <a:spcBef>
                <a:spcPts val="0"/>
              </a:spcBef>
              <a:spcAft>
                <a:spcPts val="0"/>
              </a:spcAft>
              <a:buNone/>
            </a:pPr>
            <a:r>
              <a:rPr lang="en-US" sz="2000" dirty="0"/>
              <a:t>   </a:t>
            </a:r>
            <a:r>
              <a:rPr lang="en-US" sz="2000" dirty="0" smtClean="0"/>
              <a:t>	break</a:t>
            </a:r>
            <a:r>
              <a:rPr lang="en-US" sz="2000" dirty="0"/>
              <a:t>;</a:t>
            </a:r>
          </a:p>
          <a:p>
            <a:pPr marL="25400" indent="0">
              <a:spcBef>
                <a:spcPts val="0"/>
              </a:spcBef>
              <a:spcAft>
                <a:spcPts val="0"/>
              </a:spcAft>
              <a:buNone/>
            </a:pPr>
            <a:r>
              <a:rPr lang="en-US" sz="2000" dirty="0"/>
              <a:t>  case "blue":</a:t>
            </a:r>
          </a:p>
          <a:p>
            <a:pPr marL="25400" indent="0">
              <a:spcBef>
                <a:spcPts val="0"/>
              </a:spcBef>
              <a:spcAft>
                <a:spcPts val="0"/>
              </a:spcAft>
              <a:buNone/>
            </a:pPr>
            <a:r>
              <a:rPr lang="en-US" sz="2000" dirty="0"/>
              <a:t>    </a:t>
            </a:r>
            <a:r>
              <a:rPr lang="en-US" sz="2000" dirty="0" smtClean="0"/>
              <a:t>	echo </a:t>
            </a:r>
            <a:r>
              <a:rPr lang="en-US" sz="2000" dirty="0"/>
              <a:t>"Your favorite color is blue!";</a:t>
            </a:r>
          </a:p>
          <a:p>
            <a:pPr marL="25400" indent="0">
              <a:spcBef>
                <a:spcPts val="0"/>
              </a:spcBef>
              <a:spcAft>
                <a:spcPts val="0"/>
              </a:spcAft>
              <a:buNone/>
            </a:pPr>
            <a:r>
              <a:rPr lang="en-US" sz="2000" dirty="0"/>
              <a:t>   </a:t>
            </a:r>
            <a:r>
              <a:rPr lang="en-US" sz="2000" dirty="0" smtClean="0"/>
              <a:t>	break</a:t>
            </a:r>
            <a:r>
              <a:rPr lang="en-US" sz="2000" dirty="0"/>
              <a:t>;</a:t>
            </a:r>
          </a:p>
          <a:p>
            <a:pPr marL="25400" indent="0">
              <a:spcBef>
                <a:spcPts val="0"/>
              </a:spcBef>
              <a:spcAft>
                <a:spcPts val="0"/>
              </a:spcAft>
              <a:buNone/>
            </a:pPr>
            <a:r>
              <a:rPr lang="en-US" sz="2000" dirty="0"/>
              <a:t>  case "green":</a:t>
            </a:r>
          </a:p>
          <a:p>
            <a:pPr marL="25400" indent="0">
              <a:spcBef>
                <a:spcPts val="0"/>
              </a:spcBef>
              <a:spcAft>
                <a:spcPts val="0"/>
              </a:spcAft>
              <a:buNone/>
            </a:pPr>
            <a:r>
              <a:rPr lang="en-US" sz="2000" dirty="0"/>
              <a:t>    </a:t>
            </a:r>
            <a:r>
              <a:rPr lang="en-US" sz="2000" dirty="0" smtClean="0"/>
              <a:t>	echo </a:t>
            </a:r>
            <a:r>
              <a:rPr lang="en-US" sz="2000" dirty="0"/>
              <a:t>"Your favorite color is green!";</a:t>
            </a:r>
          </a:p>
          <a:p>
            <a:pPr marL="25400" indent="0">
              <a:spcBef>
                <a:spcPts val="0"/>
              </a:spcBef>
              <a:spcAft>
                <a:spcPts val="0"/>
              </a:spcAft>
              <a:buNone/>
            </a:pPr>
            <a:r>
              <a:rPr lang="en-US" sz="2000" dirty="0"/>
              <a:t>    </a:t>
            </a:r>
            <a:r>
              <a:rPr lang="en-US" sz="2000" dirty="0" smtClean="0"/>
              <a:t>	break</a:t>
            </a:r>
            <a:r>
              <a:rPr lang="en-US" sz="2000" dirty="0"/>
              <a:t>;</a:t>
            </a:r>
          </a:p>
          <a:p>
            <a:pPr marL="25400" indent="0">
              <a:spcBef>
                <a:spcPts val="0"/>
              </a:spcBef>
              <a:spcAft>
                <a:spcPts val="0"/>
              </a:spcAft>
              <a:buNone/>
            </a:pPr>
            <a:r>
              <a:rPr lang="en-US" sz="2000" dirty="0"/>
              <a:t>  default:</a:t>
            </a:r>
          </a:p>
          <a:p>
            <a:pPr marL="25400" indent="0">
              <a:spcBef>
                <a:spcPts val="0"/>
              </a:spcBef>
              <a:spcAft>
                <a:spcPts val="0"/>
              </a:spcAft>
              <a:buNone/>
            </a:pPr>
            <a:r>
              <a:rPr lang="en-US" sz="2000" dirty="0"/>
              <a:t>   </a:t>
            </a:r>
            <a:r>
              <a:rPr lang="en-US" sz="2000" dirty="0" smtClean="0"/>
              <a:t>	echo </a:t>
            </a:r>
            <a:r>
              <a:rPr lang="en-US" sz="2000" dirty="0"/>
              <a:t>"Your favorite color is neither red, </a:t>
            </a:r>
            <a:r>
              <a:rPr lang="en-US" sz="2000" dirty="0" smtClean="0"/>
              <a:t>		blue</a:t>
            </a:r>
            <a:r>
              <a:rPr lang="en-US" sz="2000" dirty="0"/>
              <a:t>, nor green!";</a:t>
            </a:r>
          </a:p>
          <a:p>
            <a:pPr marL="25400" indent="0">
              <a:spcBef>
                <a:spcPts val="0"/>
              </a:spcBef>
              <a:spcAft>
                <a:spcPts val="0"/>
              </a:spcAft>
              <a:buNone/>
            </a:pPr>
            <a:r>
              <a:rPr lang="en-US" sz="2000" dirty="0" smtClean="0"/>
              <a:t>}  </a:t>
            </a:r>
          </a:p>
          <a:p>
            <a:pPr marL="25400" indent="0">
              <a:spcBef>
                <a:spcPts val="0"/>
              </a:spcBef>
              <a:spcAft>
                <a:spcPts val="0"/>
              </a:spcAft>
              <a:buNone/>
            </a:pPr>
            <a:r>
              <a:rPr lang="en-US" sz="2000" dirty="0" smtClean="0"/>
              <a:t>?&gt; </a:t>
            </a:r>
            <a:endParaRPr lang="en-IN" sz="2000" dirty="0"/>
          </a:p>
          <a:p>
            <a:pPr marL="25400" indent="0">
              <a:spcBef>
                <a:spcPts val="0"/>
              </a:spcBef>
              <a:spcAft>
                <a:spcPts val="0"/>
              </a:spcAft>
              <a:buNone/>
            </a:pPr>
            <a:endParaRPr lang="en-IN" sz="2000" dirty="0"/>
          </a:p>
        </p:txBody>
      </p:sp>
      <p:sp>
        <p:nvSpPr>
          <p:cNvPr id="4" name="Title 3"/>
          <p:cNvSpPr>
            <a:spLocks noGrp="1"/>
          </p:cNvSpPr>
          <p:nvPr>
            <p:ph type="title"/>
          </p:nvPr>
        </p:nvSpPr>
        <p:spPr/>
        <p:txBody>
          <a:bodyPr/>
          <a:lstStyle/>
          <a:p>
            <a:endParaRPr lang="en-IN"/>
          </a:p>
        </p:txBody>
      </p:sp>
    </p:spTree>
    <p:extLst>
      <p:ext uri="{BB962C8B-B14F-4D97-AF65-F5344CB8AC3E}">
        <p14:creationId xmlns="" xmlns:p14="http://schemas.microsoft.com/office/powerpoint/2010/main" val="474493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r>
              <a:rPr lang="en-US" dirty="0"/>
              <a:t>The switch statement is useful where one variable, or the result of an expression, </a:t>
            </a:r>
            <a:r>
              <a:rPr lang="en-US" dirty="0" smtClean="0"/>
              <a:t>can have </a:t>
            </a:r>
            <a:r>
              <a:rPr lang="en-US" dirty="0"/>
              <a:t>multiple values, each of which should trigger a different activity</a:t>
            </a:r>
            <a:r>
              <a:rPr lang="en-US" dirty="0" smtClean="0"/>
              <a:t>.</a:t>
            </a:r>
          </a:p>
          <a:p>
            <a:r>
              <a:rPr lang="en-US" dirty="0"/>
              <a:t>T</a:t>
            </a:r>
            <a:r>
              <a:rPr lang="en-US" dirty="0" smtClean="0"/>
              <a:t>o </a:t>
            </a:r>
            <a:r>
              <a:rPr lang="en-US" dirty="0"/>
              <a:t>break out of the switch statement because a condition has been fulfilled</a:t>
            </a:r>
            <a:r>
              <a:rPr lang="en-US" dirty="0" smtClean="0"/>
              <a:t>, use </a:t>
            </a:r>
            <a:r>
              <a:rPr lang="en-US" dirty="0"/>
              <a:t>the break command. This command tells PHP to exit the switch and </a:t>
            </a:r>
            <a:r>
              <a:rPr lang="en-US" dirty="0" smtClean="0"/>
              <a:t>jump </a:t>
            </a:r>
            <a:r>
              <a:rPr lang="en-IN" dirty="0" smtClean="0"/>
              <a:t>to </a:t>
            </a:r>
            <a:r>
              <a:rPr lang="en-IN" dirty="0"/>
              <a:t>the following statement</a:t>
            </a:r>
            <a:r>
              <a:rPr lang="en-IN" dirty="0" smtClean="0"/>
              <a:t>.</a:t>
            </a:r>
          </a:p>
          <a:p>
            <a:r>
              <a:rPr lang="en-US" dirty="0"/>
              <a:t>A typical requirement in switch statements is to fall back on a default action if </a:t>
            </a:r>
            <a:r>
              <a:rPr lang="en-US" dirty="0" smtClean="0"/>
              <a:t>none of </a:t>
            </a:r>
            <a:r>
              <a:rPr lang="en-US" dirty="0"/>
              <a:t>the case conditions are met.</a:t>
            </a:r>
            <a:endParaRPr lang="en-IN" dirty="0"/>
          </a:p>
        </p:txBody>
      </p:sp>
    </p:spTree>
    <p:extLst>
      <p:ext uri="{BB962C8B-B14F-4D97-AF65-F5344CB8AC3E}">
        <p14:creationId xmlns="" xmlns:p14="http://schemas.microsoft.com/office/powerpoint/2010/main" val="3081914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ternary operator(?: )</a:t>
            </a:r>
          </a:p>
          <a:p>
            <a:pPr lvl="1"/>
            <a:r>
              <a:rPr lang="en-US" dirty="0" smtClean="0"/>
              <a:t>One </a:t>
            </a:r>
            <a:r>
              <a:rPr lang="en-US" dirty="0"/>
              <a:t>way of avoiding the verbosity of if and else statements is to use the more </a:t>
            </a:r>
            <a:r>
              <a:rPr lang="en-US" dirty="0" smtClean="0"/>
              <a:t>compact ternary </a:t>
            </a:r>
            <a:r>
              <a:rPr lang="en-US" dirty="0"/>
              <a:t>operator, ?, which is unusual in that it takes three operands rather </a:t>
            </a:r>
            <a:r>
              <a:rPr lang="en-US" dirty="0" smtClean="0"/>
              <a:t>than the </a:t>
            </a:r>
            <a:r>
              <a:rPr lang="en-US" dirty="0"/>
              <a:t>typical two.</a:t>
            </a:r>
          </a:p>
          <a:p>
            <a:pPr lvl="1"/>
            <a:r>
              <a:rPr lang="en-US" dirty="0" smtClean="0"/>
              <a:t>The </a:t>
            </a:r>
            <a:r>
              <a:rPr lang="en-US" dirty="0"/>
              <a:t>? operator is passed an expression that it must evaluate, along with two </a:t>
            </a:r>
            <a:r>
              <a:rPr lang="en-US" dirty="0" smtClean="0"/>
              <a:t>statements to </a:t>
            </a:r>
            <a:r>
              <a:rPr lang="en-US" dirty="0"/>
              <a:t>execute: one for when the expression evaluates to TRUE, the other for when </a:t>
            </a:r>
            <a:r>
              <a:rPr lang="en-US" dirty="0" smtClean="0"/>
              <a:t>it is </a:t>
            </a:r>
            <a:r>
              <a:rPr lang="en-US" dirty="0"/>
              <a:t>FALSE. </a:t>
            </a:r>
            <a:endParaRPr lang="en-US" dirty="0" smtClean="0"/>
          </a:p>
          <a:p>
            <a:endParaRPr lang="en-US" dirty="0"/>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  $a = 10;</a:t>
            </a:r>
          </a:p>
          <a:p>
            <a:pPr marL="1854200" lvl="4" indent="0">
              <a:spcBef>
                <a:spcPts val="0"/>
              </a:spcBef>
              <a:spcAft>
                <a:spcPts val="0"/>
              </a:spcAft>
              <a:buNone/>
            </a:pPr>
            <a:r>
              <a:rPr lang="en-US" dirty="0"/>
              <a:t>  $b = $a &gt; 15 ? 20 : 5;</a:t>
            </a:r>
          </a:p>
          <a:p>
            <a:pPr marL="1854200" lvl="4" indent="0">
              <a:spcBef>
                <a:spcPts val="0"/>
              </a:spcBef>
              <a:spcAft>
                <a:spcPts val="0"/>
              </a:spcAft>
              <a:buNone/>
            </a:pPr>
            <a:r>
              <a:rPr lang="en-US" dirty="0"/>
              <a:t>  print ("Value of b is " . $b);</a:t>
            </a:r>
          </a:p>
          <a:p>
            <a:pPr marL="1854200" lvl="4" indent="0">
              <a:spcBef>
                <a:spcPts val="0"/>
              </a:spcBef>
              <a:spcAft>
                <a:spcPts val="0"/>
              </a:spcAft>
              <a:buNone/>
            </a:pPr>
            <a:r>
              <a:rPr lang="en-US" dirty="0"/>
              <a:t>?&gt;</a:t>
            </a:r>
            <a:endParaRPr lang="en-IN" dirty="0"/>
          </a:p>
        </p:txBody>
      </p:sp>
    </p:spTree>
    <p:extLst>
      <p:ext uri="{BB962C8B-B14F-4D97-AF65-F5344CB8AC3E}">
        <p14:creationId xmlns="" xmlns:p14="http://schemas.microsoft.com/office/powerpoint/2010/main" val="1996044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(Iterations)</a:t>
            </a:r>
            <a:endParaRPr lang="en-IN" dirty="0"/>
          </a:p>
        </p:txBody>
      </p:sp>
      <p:sp>
        <p:nvSpPr>
          <p:cNvPr id="3" name="Text Placeholder 2"/>
          <p:cNvSpPr>
            <a:spLocks noGrp="1"/>
          </p:cNvSpPr>
          <p:nvPr>
            <p:ph type="body" sz="quarter" idx="13"/>
          </p:nvPr>
        </p:nvSpPr>
        <p:spPr/>
        <p:txBody>
          <a:bodyPr/>
          <a:lstStyle/>
          <a:p>
            <a:r>
              <a:rPr lang="en-US" dirty="0"/>
              <a:t>Loops are used to execute the same block of code again and again, as long as a certain condition is true.</a:t>
            </a:r>
          </a:p>
          <a:p>
            <a:r>
              <a:rPr lang="en-US" dirty="0" smtClean="0"/>
              <a:t>In </a:t>
            </a:r>
            <a:r>
              <a:rPr lang="en-US" dirty="0"/>
              <a:t>PHP, we have the following loop types:</a:t>
            </a:r>
          </a:p>
          <a:p>
            <a:pPr lvl="1"/>
            <a:r>
              <a:rPr lang="en-US" dirty="0" smtClean="0"/>
              <a:t>while </a:t>
            </a:r>
            <a:r>
              <a:rPr lang="en-US" dirty="0"/>
              <a:t>- loops through a block of code as long as the specified condition is true</a:t>
            </a:r>
          </a:p>
          <a:p>
            <a:pPr lvl="1"/>
            <a:r>
              <a:rPr lang="en-US" dirty="0" smtClean="0"/>
              <a:t>do</a:t>
            </a:r>
            <a:r>
              <a:rPr lang="en-US" dirty="0"/>
              <a:t>...while - loops through a block of code once, and then repeats the loop as long as the specified condition is true</a:t>
            </a:r>
          </a:p>
          <a:p>
            <a:pPr lvl="1"/>
            <a:r>
              <a:rPr lang="en-US" dirty="0" smtClean="0"/>
              <a:t>for </a:t>
            </a:r>
            <a:r>
              <a:rPr lang="en-US" dirty="0"/>
              <a:t>- loops through a block of code a specified number of times</a:t>
            </a:r>
          </a:p>
          <a:p>
            <a:pPr lvl="1"/>
            <a:r>
              <a:rPr lang="en-US" dirty="0" err="1" smtClean="0"/>
              <a:t>foreach</a:t>
            </a:r>
            <a:r>
              <a:rPr lang="en-US" dirty="0" smtClean="0"/>
              <a:t> </a:t>
            </a:r>
            <a:r>
              <a:rPr lang="en-US" dirty="0"/>
              <a:t>- loops through a block of code for each element in an array</a:t>
            </a:r>
            <a:endParaRPr lang="en-IN" dirty="0"/>
          </a:p>
        </p:txBody>
      </p:sp>
    </p:spTree>
    <p:extLst>
      <p:ext uri="{BB962C8B-B14F-4D97-AF65-F5344CB8AC3E}">
        <p14:creationId xmlns="" xmlns:p14="http://schemas.microsoft.com/office/powerpoint/2010/main" val="22463671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598" y="181742"/>
            <a:ext cx="9610818" cy="542160"/>
          </a:xfrm>
        </p:spPr>
        <p:txBody>
          <a:bodyPr/>
          <a:lstStyle/>
          <a:p>
            <a:r>
              <a:rPr lang="en-US" sz="2800" dirty="0" smtClean="0">
                <a:solidFill>
                  <a:srgbClr val="0070C0"/>
                </a:solidFill>
                <a:effectLst>
                  <a:outerShdw blurRad="38100" dist="38100" dir="2700000" algn="tl">
                    <a:srgbClr val="000000">
                      <a:alpha val="43137"/>
                    </a:srgbClr>
                  </a:outerShdw>
                </a:effectLst>
              </a:rPr>
              <a:t>Running the Examples Using Apache HTTP Server </a:t>
            </a:r>
            <a:br>
              <a:rPr lang="en-US" sz="2800" dirty="0" smtClean="0">
                <a:solidFill>
                  <a:srgbClr val="0070C0"/>
                </a:solidFill>
                <a:effectLst>
                  <a:outerShdw blurRad="38100" dist="38100" dir="2700000" algn="tl">
                    <a:srgbClr val="000000">
                      <a:alpha val="43137"/>
                    </a:srgbClr>
                  </a:outerShdw>
                </a:effectLst>
              </a:rPr>
            </a:br>
            <a:endParaRPr lang="en-US" sz="2800" dirty="0">
              <a:solidFill>
                <a:srgbClr val="0070C0"/>
              </a:solidFill>
              <a:effectLst>
                <a:outerShdw blurRad="38100" dist="38100" dir="2700000" algn="tl">
                  <a:srgbClr val="000000">
                    <a:alpha val="43137"/>
                  </a:srgbClr>
                </a:outerShdw>
              </a:effectLst>
            </a:endParaRPr>
          </a:p>
        </p:txBody>
      </p:sp>
      <p:sp>
        <p:nvSpPr>
          <p:cNvPr id="4" name="TextBox 3"/>
          <p:cNvSpPr txBox="1"/>
          <p:nvPr/>
        </p:nvSpPr>
        <p:spPr>
          <a:xfrm>
            <a:off x="191344" y="1052736"/>
            <a:ext cx="5836470" cy="1569660"/>
          </a:xfrm>
          <a:prstGeom prst="rect">
            <a:avLst/>
          </a:prstGeom>
          <a:solidFill>
            <a:srgbClr val="FFFF00"/>
          </a:solidFill>
        </p:spPr>
        <p:txBody>
          <a:bodyPr wrap="none" rtlCol="0">
            <a:spAutoFit/>
          </a:bodyPr>
          <a:lstStyle/>
          <a:p>
            <a:pPr marL="342900" indent="-342900"/>
            <a:r>
              <a:rPr lang="en-IN" sz="2400" b="1" u="sng" dirty="0" smtClean="0"/>
              <a:t>To start Apache Server </a:t>
            </a:r>
          </a:p>
          <a:p>
            <a:pPr marL="342900" indent="-342900">
              <a:buFont typeface="+mj-lt"/>
              <a:buAutoNum type="arabicPeriod"/>
            </a:pPr>
            <a:r>
              <a:rPr lang="en-IN" sz="2400" dirty="0" smtClean="0"/>
              <a:t>From </a:t>
            </a:r>
            <a:r>
              <a:rPr lang="en-IN" sz="2400" dirty="0" err="1" smtClean="0"/>
              <a:t>TaskBar</a:t>
            </a:r>
            <a:r>
              <a:rPr lang="en-IN" sz="2400" dirty="0" smtClean="0"/>
              <a:t>  Search – type XAMPP  </a:t>
            </a:r>
          </a:p>
          <a:p>
            <a:pPr marL="342900" indent="-342900">
              <a:buFont typeface="+mj-lt"/>
              <a:buAutoNum type="arabicPeriod"/>
            </a:pPr>
            <a:r>
              <a:rPr lang="en-IN" sz="2400" dirty="0" smtClean="0"/>
              <a:t>Open XAMPP control panel</a:t>
            </a:r>
          </a:p>
          <a:p>
            <a:pPr marL="342900" indent="-342900">
              <a:buFont typeface="+mj-lt"/>
              <a:buAutoNum type="arabicPeriod"/>
            </a:pPr>
            <a:r>
              <a:rPr lang="en-IN" sz="2400" dirty="0" smtClean="0"/>
              <a:t>Start Apache server</a:t>
            </a:r>
            <a:endParaRPr lang="en-US" sz="2400" dirty="0"/>
          </a:p>
        </p:txBody>
      </p:sp>
      <p:pic>
        <p:nvPicPr>
          <p:cNvPr id="60418" name="Picture 2"/>
          <p:cNvPicPr>
            <a:picLocks noChangeAspect="1" noChangeArrowheads="1"/>
          </p:cNvPicPr>
          <p:nvPr/>
        </p:nvPicPr>
        <p:blipFill>
          <a:blip r:embed="rId2" cstate="print"/>
          <a:srcRect/>
          <a:stretch>
            <a:fillRect/>
          </a:stretch>
        </p:blipFill>
        <p:spPr bwMode="auto">
          <a:xfrm>
            <a:off x="5447928" y="2060848"/>
            <a:ext cx="6383337" cy="4152900"/>
          </a:xfrm>
          <a:prstGeom prst="rect">
            <a:avLst/>
          </a:prstGeom>
          <a:noFill/>
          <a:ln w="9525">
            <a:noFill/>
            <a:miter lim="800000"/>
            <a:headEnd/>
            <a:tailEnd/>
          </a:ln>
          <a:effectLst/>
        </p:spPr>
      </p:pic>
      <p:cxnSp>
        <p:nvCxnSpPr>
          <p:cNvPr id="11" name="Straight Arrow Connector 10"/>
          <p:cNvCxnSpPr/>
          <p:nvPr/>
        </p:nvCxnSpPr>
        <p:spPr>
          <a:xfrm flipH="1">
            <a:off x="9336360" y="1484784"/>
            <a:ext cx="144016" cy="1728192"/>
          </a:xfrm>
          <a:prstGeom prst="straightConnector1">
            <a:avLst/>
          </a:prstGeom>
          <a:ln w="28575">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12224" y="1124744"/>
            <a:ext cx="3621504" cy="369332"/>
          </a:xfrm>
          <a:prstGeom prst="rect">
            <a:avLst/>
          </a:prstGeom>
          <a:noFill/>
        </p:spPr>
        <p:txBody>
          <a:bodyPr wrap="none" rtlCol="0">
            <a:spAutoFit/>
          </a:bodyPr>
          <a:lstStyle/>
          <a:p>
            <a:r>
              <a:rPr lang="en-IN" dirty="0" smtClean="0">
                <a:solidFill>
                  <a:srgbClr val="0070C0"/>
                </a:solidFill>
                <a:effectLst>
                  <a:outerShdw blurRad="38100" dist="38100" dir="2700000" algn="tl">
                    <a:srgbClr val="000000">
                      <a:alpha val="43137"/>
                    </a:srgbClr>
                  </a:outerShdw>
                </a:effectLst>
              </a:rPr>
              <a:t>Click to open Browser  (</a:t>
            </a:r>
            <a:r>
              <a:rPr lang="en-IN" dirty="0" err="1" smtClean="0">
                <a:solidFill>
                  <a:srgbClr val="0070C0"/>
                </a:solidFill>
                <a:effectLst>
                  <a:outerShdw blurRad="38100" dist="38100" dir="2700000" algn="tl">
                    <a:srgbClr val="000000">
                      <a:alpha val="43137"/>
                    </a:srgbClr>
                  </a:outerShdw>
                </a:effectLst>
              </a:rPr>
              <a:t>localhost</a:t>
            </a:r>
            <a:r>
              <a:rPr lang="en-IN" dirty="0" smtClean="0">
                <a:solidFill>
                  <a:srgbClr val="0070C0"/>
                </a:solidFill>
                <a:effectLst>
                  <a:outerShdw blurRad="38100" dist="38100" dir="2700000" algn="tl">
                    <a:srgbClr val="000000">
                      <a:alpha val="43137"/>
                    </a:srgbClr>
                  </a:outerShdw>
                </a:effectLst>
              </a:rPr>
              <a:t>)</a:t>
            </a:r>
            <a:endParaRPr lang="en-US" dirty="0">
              <a:solidFill>
                <a:srgbClr val="0070C0"/>
              </a:solidFill>
              <a:effectLst>
                <a:outerShdw blurRad="38100" dist="38100" dir="2700000" algn="tl">
                  <a:srgbClr val="000000">
                    <a:alpha val="43137"/>
                  </a:srgbClr>
                </a:outerShdw>
              </a:effectLst>
            </a:endParaRPr>
          </a:p>
        </p:txBody>
      </p:sp>
      <p:sp>
        <p:nvSpPr>
          <p:cNvPr id="13" name="TextBox 12"/>
          <p:cNvSpPr txBox="1"/>
          <p:nvPr/>
        </p:nvSpPr>
        <p:spPr>
          <a:xfrm>
            <a:off x="407368" y="3933056"/>
            <a:ext cx="4275529" cy="1754326"/>
          </a:xfrm>
          <a:prstGeom prst="rect">
            <a:avLst/>
          </a:prstGeom>
          <a:solidFill>
            <a:srgbClr val="FFFF00"/>
          </a:solidFill>
        </p:spPr>
        <p:txBody>
          <a:bodyPr wrap="none" rtlCol="0">
            <a:spAutoFit/>
          </a:bodyPr>
          <a:lstStyle/>
          <a:p>
            <a:r>
              <a:rPr lang="en-IN" dirty="0" smtClean="0"/>
              <a:t>Save your .</a:t>
            </a:r>
            <a:r>
              <a:rPr lang="en-IN" dirty="0" err="1" smtClean="0"/>
              <a:t>php</a:t>
            </a:r>
            <a:r>
              <a:rPr lang="en-IN" dirty="0" smtClean="0"/>
              <a:t>  files in </a:t>
            </a:r>
          </a:p>
          <a:p>
            <a:pPr marL="342900" indent="-342900">
              <a:buAutoNum type="arabicParenR"/>
            </a:pPr>
            <a:r>
              <a:rPr lang="en-IN" dirty="0" smtClean="0"/>
              <a:t>Create a folder in </a:t>
            </a:r>
          </a:p>
          <a:p>
            <a:pPr marL="342900" indent="-342900">
              <a:buAutoNum type="arabicParenR"/>
            </a:pPr>
            <a:r>
              <a:rPr lang="en-IN" b="1" dirty="0" smtClean="0">
                <a:solidFill>
                  <a:srgbClr val="FF0066"/>
                </a:solidFill>
              </a:rPr>
              <a:t>C:/xampp/htdocs/phppgms</a:t>
            </a:r>
          </a:p>
          <a:p>
            <a:pPr marL="342900" indent="-342900">
              <a:buAutoNum type="arabicParenR"/>
            </a:pPr>
            <a:r>
              <a:rPr lang="en-IN" b="1" dirty="0" smtClean="0">
                <a:solidFill>
                  <a:srgbClr val="FF0066"/>
                </a:solidFill>
              </a:rPr>
              <a:t>Open browser , type </a:t>
            </a:r>
          </a:p>
          <a:p>
            <a:pPr marL="342900" indent="-342900"/>
            <a:r>
              <a:rPr lang="en-IN" b="1" dirty="0" smtClean="0">
                <a:solidFill>
                  <a:srgbClr val="FF0066"/>
                </a:solidFill>
              </a:rPr>
              <a:t>4)	http://localhost/phppgms/first.php</a:t>
            </a:r>
          </a:p>
          <a:p>
            <a:endParaRPr lang="en-IN" dirty="0" smtClean="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while </a:t>
            </a:r>
            <a:r>
              <a:rPr lang="en-US" b="1" u="sng" dirty="0"/>
              <a:t>loop </a:t>
            </a:r>
            <a:endParaRPr lang="en-US" b="1" u="sng" dirty="0" smtClean="0"/>
          </a:p>
          <a:p>
            <a:pPr lvl="1"/>
            <a:r>
              <a:rPr lang="en-US" dirty="0" smtClean="0"/>
              <a:t>The </a:t>
            </a:r>
            <a:r>
              <a:rPr lang="en-US" dirty="0"/>
              <a:t>while loop executes a block of code as long as the specified condition is true.</a:t>
            </a:r>
          </a:p>
          <a:p>
            <a:pPr marL="1854200" lvl="4" indent="0">
              <a:spcBef>
                <a:spcPts val="0"/>
              </a:spcBef>
              <a:spcAft>
                <a:spcPts val="0"/>
              </a:spcAft>
              <a:buNone/>
            </a:pPr>
            <a:r>
              <a:rPr lang="en-US" dirty="0" smtClean="0"/>
              <a:t>while </a:t>
            </a:r>
            <a:r>
              <a:rPr lang="en-US" dirty="0"/>
              <a:t>(condition is true) {</a:t>
            </a:r>
          </a:p>
          <a:p>
            <a:pPr marL="1854200" lvl="4" indent="0">
              <a:spcBef>
                <a:spcPts val="0"/>
              </a:spcBef>
              <a:spcAft>
                <a:spcPts val="0"/>
              </a:spcAft>
              <a:buNone/>
            </a:pPr>
            <a:r>
              <a:rPr lang="en-US" dirty="0"/>
              <a:t>  code to be executed;</a:t>
            </a:r>
          </a:p>
          <a:p>
            <a:pPr marL="1854200" lvl="4" indent="0">
              <a:spcBef>
                <a:spcPts val="0"/>
              </a:spcBef>
              <a:spcAft>
                <a:spcPts val="0"/>
              </a:spcAft>
              <a:buNone/>
            </a:pPr>
            <a:r>
              <a:rPr lang="en-US" dirty="0"/>
              <a:t>}</a:t>
            </a:r>
          </a:p>
          <a:p>
            <a:pPr lvl="1"/>
            <a:r>
              <a:rPr lang="en-US" dirty="0" smtClean="0"/>
              <a:t>The </a:t>
            </a:r>
            <a:r>
              <a:rPr lang="en-US" dirty="0"/>
              <a:t>example below displays the numbers from 1 to 5:</a:t>
            </a:r>
          </a:p>
          <a:p>
            <a:pPr marL="1854200" lvl="4" indent="0">
              <a:spcBef>
                <a:spcPts val="0"/>
              </a:spcBef>
              <a:spcAft>
                <a:spcPts val="0"/>
              </a:spcAft>
              <a:buNone/>
            </a:pPr>
            <a:r>
              <a:rPr lang="en-US" sz="2200" dirty="0" smtClean="0"/>
              <a:t>&lt;?</a:t>
            </a:r>
            <a:r>
              <a:rPr lang="en-US" sz="2200" dirty="0" err="1"/>
              <a:t>php</a:t>
            </a:r>
            <a:endParaRPr lang="en-US" sz="2200" dirty="0"/>
          </a:p>
          <a:p>
            <a:pPr marL="1854200" lvl="4" indent="0">
              <a:spcBef>
                <a:spcPts val="0"/>
              </a:spcBef>
              <a:spcAft>
                <a:spcPts val="0"/>
              </a:spcAft>
              <a:buNone/>
            </a:pPr>
            <a:r>
              <a:rPr lang="en-US" sz="2200" dirty="0" smtClean="0"/>
              <a:t>	$</a:t>
            </a:r>
            <a:r>
              <a:rPr lang="en-US" sz="2200" dirty="0"/>
              <a:t>x = 1</a:t>
            </a:r>
            <a:r>
              <a:rPr lang="en-US" sz="2200" dirty="0" smtClean="0"/>
              <a:t>;</a:t>
            </a:r>
            <a:endParaRPr lang="en-US" sz="2200" dirty="0"/>
          </a:p>
          <a:p>
            <a:pPr marL="1854200" lvl="4" indent="0">
              <a:spcBef>
                <a:spcPts val="0"/>
              </a:spcBef>
              <a:spcAft>
                <a:spcPts val="0"/>
              </a:spcAft>
              <a:buNone/>
            </a:pPr>
            <a:r>
              <a:rPr lang="en-US" sz="2200" dirty="0" smtClean="0"/>
              <a:t>	while</a:t>
            </a:r>
            <a:r>
              <a:rPr lang="en-US" sz="2200" dirty="0"/>
              <a:t>($x &lt;= 5) {</a:t>
            </a:r>
          </a:p>
          <a:p>
            <a:pPr marL="1854200" lvl="4" indent="0">
              <a:spcBef>
                <a:spcPts val="0"/>
              </a:spcBef>
              <a:spcAft>
                <a:spcPts val="0"/>
              </a:spcAft>
              <a:buNone/>
            </a:pPr>
            <a:r>
              <a:rPr lang="en-US" sz="2200" dirty="0"/>
              <a:t> </a:t>
            </a:r>
            <a:r>
              <a:rPr lang="en-US" sz="2200" dirty="0" smtClean="0"/>
              <a:t>		echo </a:t>
            </a:r>
            <a:r>
              <a:rPr lang="en-US" sz="2200" dirty="0"/>
              <a:t>"The number is: $x &lt;</a:t>
            </a:r>
            <a:r>
              <a:rPr lang="en-US" sz="2200" dirty="0" err="1"/>
              <a:t>br</a:t>
            </a:r>
            <a:r>
              <a:rPr lang="en-US" sz="2200" dirty="0"/>
              <a:t>&gt;";</a:t>
            </a:r>
          </a:p>
          <a:p>
            <a:pPr marL="1854200" lvl="4" indent="0">
              <a:spcBef>
                <a:spcPts val="0"/>
              </a:spcBef>
              <a:spcAft>
                <a:spcPts val="0"/>
              </a:spcAft>
              <a:buNone/>
            </a:pPr>
            <a:r>
              <a:rPr lang="en-US" sz="2200" dirty="0"/>
              <a:t>  </a:t>
            </a:r>
            <a:r>
              <a:rPr lang="en-US" sz="2200" dirty="0" smtClean="0"/>
              <a:t>		$</a:t>
            </a:r>
            <a:r>
              <a:rPr lang="en-US" sz="2200" dirty="0"/>
              <a:t>x++;</a:t>
            </a:r>
          </a:p>
          <a:p>
            <a:pPr marL="1854200" lvl="4" indent="0">
              <a:spcBef>
                <a:spcPts val="0"/>
              </a:spcBef>
              <a:spcAft>
                <a:spcPts val="0"/>
              </a:spcAft>
              <a:buNone/>
            </a:pPr>
            <a:r>
              <a:rPr lang="en-US" sz="2200" dirty="0" smtClean="0"/>
              <a:t>	}</a:t>
            </a:r>
            <a:endParaRPr lang="en-US" sz="2200" dirty="0"/>
          </a:p>
          <a:p>
            <a:pPr marL="1854200" lvl="4" indent="0">
              <a:spcBef>
                <a:spcPts val="0"/>
              </a:spcBef>
              <a:spcAft>
                <a:spcPts val="0"/>
              </a:spcAft>
              <a:buNone/>
            </a:pPr>
            <a:r>
              <a:rPr lang="en-US" sz="2200" dirty="0"/>
              <a:t>?&gt;</a:t>
            </a:r>
            <a:endParaRPr lang="en-IN" sz="2200" dirty="0"/>
          </a:p>
        </p:txBody>
      </p:sp>
    </p:spTree>
    <p:extLst>
      <p:ext uri="{BB962C8B-B14F-4D97-AF65-F5344CB8AC3E}">
        <p14:creationId xmlns="" xmlns:p14="http://schemas.microsoft.com/office/powerpoint/2010/main" val="1932907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5" name="Text Placeholder 4"/>
          <p:cNvSpPr>
            <a:spLocks noGrp="1"/>
          </p:cNvSpPr>
          <p:nvPr>
            <p:ph type="body" sz="quarter" idx="13"/>
          </p:nvPr>
        </p:nvSpPr>
        <p:spPr/>
        <p:txBody>
          <a:bodyPr/>
          <a:lstStyle/>
          <a:p>
            <a:r>
              <a:rPr lang="en-US" b="1" u="sng" dirty="0" smtClean="0"/>
              <a:t>The do </a:t>
            </a:r>
            <a:r>
              <a:rPr lang="en-US" b="1" u="sng" dirty="0"/>
              <a:t>while Loop</a:t>
            </a:r>
          </a:p>
          <a:p>
            <a:pPr lvl="1"/>
            <a:r>
              <a:rPr lang="en-US" dirty="0" smtClean="0"/>
              <a:t>The </a:t>
            </a:r>
            <a:r>
              <a:rPr lang="en-US" dirty="0"/>
              <a:t>do...while loop - Loops through a block of code once, and then repeats the loop as long as the specified condition is true.</a:t>
            </a:r>
          </a:p>
          <a:p>
            <a:pPr lvl="1"/>
            <a:r>
              <a:rPr lang="en-US" dirty="0" smtClean="0"/>
              <a:t>The </a:t>
            </a:r>
            <a:r>
              <a:rPr lang="en-US" dirty="0"/>
              <a:t>do...while loop will always execute the block of code once, it will then check the condition, and repeat the loop while the specified condition is true.</a:t>
            </a:r>
          </a:p>
          <a:p>
            <a:pPr marL="1854200" lvl="4" indent="0">
              <a:spcBef>
                <a:spcPts val="0"/>
              </a:spcBef>
              <a:spcAft>
                <a:spcPts val="0"/>
              </a:spcAft>
              <a:buNone/>
            </a:pPr>
            <a:r>
              <a:rPr lang="en-US" dirty="0" smtClean="0"/>
              <a:t>do </a:t>
            </a:r>
            <a:r>
              <a:rPr lang="en-US" dirty="0"/>
              <a:t>{</a:t>
            </a:r>
          </a:p>
          <a:p>
            <a:pPr marL="1854200" lvl="4" indent="0">
              <a:spcBef>
                <a:spcPts val="0"/>
              </a:spcBef>
              <a:spcAft>
                <a:spcPts val="0"/>
              </a:spcAft>
              <a:buNone/>
            </a:pPr>
            <a:r>
              <a:rPr lang="en-US" dirty="0"/>
              <a:t>  code to be executed;</a:t>
            </a:r>
          </a:p>
          <a:p>
            <a:pPr marL="1854200" lvl="4" indent="0">
              <a:spcBef>
                <a:spcPts val="0"/>
              </a:spcBef>
              <a:spcAft>
                <a:spcPts val="0"/>
              </a:spcAft>
              <a:buNone/>
            </a:pPr>
            <a:r>
              <a:rPr lang="en-US" dirty="0"/>
              <a:t>} while (condition is true</a:t>
            </a:r>
            <a:r>
              <a:rPr lang="en-US" dirty="0" smtClean="0"/>
              <a:t>);</a:t>
            </a:r>
            <a:endParaRPr lang="en-US" dirty="0"/>
          </a:p>
        </p:txBody>
      </p:sp>
    </p:spTree>
    <p:extLst>
      <p:ext uri="{BB962C8B-B14F-4D97-AF65-F5344CB8AC3E}">
        <p14:creationId xmlns="" xmlns:p14="http://schemas.microsoft.com/office/powerpoint/2010/main" val="32261168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a:xfrm>
            <a:off x="229598" y="1052736"/>
            <a:ext cx="11772900" cy="5329237"/>
          </a:xfrm>
        </p:spPr>
        <p:txBody>
          <a:bodyPr/>
          <a:lstStyle/>
          <a:p>
            <a:pPr lvl="1"/>
            <a:r>
              <a:rPr lang="en-US" dirty="0"/>
              <a:t>The given example below first sets a variable $x to 1 ($x = 1). Then, the do while loop will write some output, and then increment the variable $x with 1. Then the condition is checked (is $x less than, or equal to 5?), and the loop will continue to run as long as $x is less than, or equal to 5:</a:t>
            </a:r>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smtClean="0"/>
              <a:t>	$</a:t>
            </a:r>
            <a:r>
              <a:rPr lang="en-US" dirty="0"/>
              <a:t>x = 1;</a:t>
            </a:r>
          </a:p>
          <a:p>
            <a:pPr marL="1854200" lvl="4" indent="0">
              <a:spcBef>
                <a:spcPts val="0"/>
              </a:spcBef>
              <a:spcAft>
                <a:spcPts val="0"/>
              </a:spcAft>
              <a:buNone/>
            </a:pPr>
            <a:endParaRPr lang="en-US" dirty="0"/>
          </a:p>
          <a:p>
            <a:pPr marL="1854200" lvl="4" indent="0">
              <a:spcBef>
                <a:spcPts val="0"/>
              </a:spcBef>
              <a:spcAft>
                <a:spcPts val="0"/>
              </a:spcAft>
              <a:buNone/>
            </a:pPr>
            <a:r>
              <a:rPr lang="en-US" dirty="0" smtClean="0"/>
              <a:t>	do </a:t>
            </a:r>
            <a:r>
              <a:rPr lang="en-US" dirty="0"/>
              <a:t>{</a:t>
            </a:r>
          </a:p>
          <a:p>
            <a:pPr marL="1854200" lvl="4" indent="0">
              <a:spcBef>
                <a:spcPts val="0"/>
              </a:spcBef>
              <a:spcAft>
                <a:spcPts val="0"/>
              </a:spcAft>
              <a:buNone/>
            </a:pPr>
            <a:r>
              <a:rPr lang="en-US" dirty="0"/>
              <a:t>  </a:t>
            </a:r>
            <a:r>
              <a:rPr lang="en-US" dirty="0" smtClean="0"/>
              <a:t>	echo </a:t>
            </a:r>
            <a:r>
              <a:rPr lang="en-US" dirty="0"/>
              <a:t>"The number is: $x &lt;</a:t>
            </a:r>
            <a:r>
              <a:rPr lang="en-US" dirty="0" err="1"/>
              <a:t>br</a:t>
            </a:r>
            <a:r>
              <a:rPr lang="en-US" dirty="0"/>
              <a:t>&gt;";</a:t>
            </a:r>
          </a:p>
          <a:p>
            <a:pPr marL="1854200" lvl="4" indent="0">
              <a:spcBef>
                <a:spcPts val="0"/>
              </a:spcBef>
              <a:spcAft>
                <a:spcPts val="0"/>
              </a:spcAft>
              <a:buNone/>
            </a:pPr>
            <a:r>
              <a:rPr lang="en-US" dirty="0"/>
              <a:t>  </a:t>
            </a:r>
            <a:r>
              <a:rPr lang="en-US" dirty="0" smtClean="0"/>
              <a:t>	$</a:t>
            </a:r>
            <a:r>
              <a:rPr lang="en-US" dirty="0"/>
              <a:t>x++;</a:t>
            </a:r>
          </a:p>
          <a:p>
            <a:pPr marL="1854200" lvl="4" indent="0">
              <a:spcBef>
                <a:spcPts val="0"/>
              </a:spcBef>
              <a:spcAft>
                <a:spcPts val="0"/>
              </a:spcAft>
              <a:buNone/>
            </a:pPr>
            <a:r>
              <a:rPr lang="en-US" dirty="0" smtClean="0"/>
              <a:t>	} </a:t>
            </a:r>
            <a:r>
              <a:rPr lang="en-US" dirty="0"/>
              <a:t>while ($x &lt;= 5);</a:t>
            </a:r>
          </a:p>
          <a:p>
            <a:pPr marL="1854200" lvl="4" indent="0">
              <a:spcBef>
                <a:spcPts val="0"/>
              </a:spcBef>
              <a:spcAft>
                <a:spcPts val="0"/>
              </a:spcAft>
              <a:buNone/>
            </a:pPr>
            <a:r>
              <a:rPr lang="en-US" dirty="0"/>
              <a:t>?&gt;</a:t>
            </a:r>
            <a:endParaRPr lang="en-IN" dirty="0"/>
          </a:p>
          <a:p>
            <a:pPr marL="1397000" lvl="3" indent="0">
              <a:spcBef>
                <a:spcPts val="0"/>
              </a:spcBef>
              <a:spcAft>
                <a:spcPts val="0"/>
              </a:spcAft>
              <a:buNone/>
            </a:pPr>
            <a:endParaRPr lang="en-IN" dirty="0"/>
          </a:p>
        </p:txBody>
      </p:sp>
    </p:spTree>
    <p:extLst>
      <p:ext uri="{BB962C8B-B14F-4D97-AF65-F5344CB8AC3E}">
        <p14:creationId xmlns="" xmlns:p14="http://schemas.microsoft.com/office/powerpoint/2010/main" val="3605700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for </a:t>
            </a:r>
            <a:r>
              <a:rPr lang="en-US" b="1" u="sng" dirty="0"/>
              <a:t>Loop</a:t>
            </a:r>
          </a:p>
          <a:p>
            <a:pPr lvl="1"/>
            <a:r>
              <a:rPr lang="en-US" dirty="0" smtClean="0"/>
              <a:t>Loops </a:t>
            </a:r>
            <a:r>
              <a:rPr lang="en-US" dirty="0"/>
              <a:t>through a block of code a specified number of times.</a:t>
            </a:r>
          </a:p>
          <a:p>
            <a:pPr lvl="1"/>
            <a:r>
              <a:rPr lang="en-US" dirty="0" smtClean="0"/>
              <a:t>The </a:t>
            </a:r>
            <a:r>
              <a:rPr lang="en-US" dirty="0"/>
              <a:t>for loop is used when you know in advance how many times the script should run</a:t>
            </a:r>
            <a:r>
              <a:rPr lang="en-US" dirty="0" smtClean="0"/>
              <a:t>.</a:t>
            </a:r>
          </a:p>
          <a:p>
            <a:pPr lvl="1"/>
            <a:endParaRPr lang="en-US" dirty="0"/>
          </a:p>
          <a:p>
            <a:pPr marL="1854200" lvl="4" indent="0">
              <a:spcBef>
                <a:spcPts val="0"/>
              </a:spcBef>
              <a:spcAft>
                <a:spcPts val="0"/>
              </a:spcAft>
              <a:buNone/>
            </a:pPr>
            <a:r>
              <a:rPr lang="en-US" dirty="0" smtClean="0"/>
              <a:t>for </a:t>
            </a:r>
            <a:r>
              <a:rPr lang="en-US" dirty="0"/>
              <a:t>(</a:t>
            </a:r>
            <a:r>
              <a:rPr lang="en-US" dirty="0" err="1"/>
              <a:t>init</a:t>
            </a:r>
            <a:r>
              <a:rPr lang="en-US" dirty="0"/>
              <a:t> counter; test counter; increment counter) {</a:t>
            </a:r>
          </a:p>
          <a:p>
            <a:pPr marL="1854200" lvl="4" indent="0">
              <a:spcBef>
                <a:spcPts val="0"/>
              </a:spcBef>
              <a:spcAft>
                <a:spcPts val="0"/>
              </a:spcAft>
              <a:buNone/>
            </a:pPr>
            <a:r>
              <a:rPr lang="en-US" dirty="0"/>
              <a:t>  code to be executed for each iteration;</a:t>
            </a:r>
          </a:p>
          <a:p>
            <a:pPr marL="1854200" lvl="4" indent="0">
              <a:spcBef>
                <a:spcPts val="0"/>
              </a:spcBef>
              <a:spcAft>
                <a:spcPts val="0"/>
              </a:spcAft>
              <a:buNone/>
            </a:pPr>
            <a:r>
              <a:rPr lang="en-US" dirty="0"/>
              <a:t>}</a:t>
            </a:r>
          </a:p>
          <a:p>
            <a:endParaRPr lang="en-US" dirty="0"/>
          </a:p>
        </p:txBody>
      </p:sp>
    </p:spTree>
    <p:extLst>
      <p:ext uri="{BB962C8B-B14F-4D97-AF65-F5344CB8AC3E}">
        <p14:creationId xmlns="" xmlns:p14="http://schemas.microsoft.com/office/powerpoint/2010/main" val="22510279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b="1" u="sng" dirty="0"/>
              <a:t>Parameters:</a:t>
            </a:r>
          </a:p>
          <a:p>
            <a:pPr lvl="2"/>
            <a:r>
              <a:rPr lang="en-US" dirty="0" err="1" smtClean="0"/>
              <a:t>init</a:t>
            </a:r>
            <a:r>
              <a:rPr lang="en-US" dirty="0" smtClean="0"/>
              <a:t> </a:t>
            </a:r>
            <a:r>
              <a:rPr lang="en-US" dirty="0"/>
              <a:t>counter: Initialize the loop counter value</a:t>
            </a:r>
          </a:p>
          <a:p>
            <a:pPr lvl="2"/>
            <a:r>
              <a:rPr lang="en-US" dirty="0" smtClean="0"/>
              <a:t>test </a:t>
            </a:r>
            <a:r>
              <a:rPr lang="en-US" dirty="0"/>
              <a:t>counter: Evaluated for each loop iteration. If it evaluates to TRUE, the loop continues. If it evaluates to FALSE, the loop ends.</a:t>
            </a:r>
          </a:p>
          <a:p>
            <a:pPr lvl="2"/>
            <a:r>
              <a:rPr lang="en-US" dirty="0" smtClean="0"/>
              <a:t>increment </a:t>
            </a:r>
            <a:r>
              <a:rPr lang="en-US" dirty="0"/>
              <a:t>counter: Increases the loop counter value</a:t>
            </a:r>
          </a:p>
          <a:p>
            <a:pPr lvl="1"/>
            <a:r>
              <a:rPr lang="en-US" dirty="0" smtClean="0"/>
              <a:t>The </a:t>
            </a:r>
            <a:r>
              <a:rPr lang="en-US" dirty="0"/>
              <a:t>example below displays the numbers from 0 to 10:</a:t>
            </a:r>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for ($x = 0; $x &lt;= 10; $x++) {</a:t>
            </a:r>
          </a:p>
          <a:p>
            <a:pPr marL="1854200" lvl="4" indent="0">
              <a:spcBef>
                <a:spcPts val="0"/>
              </a:spcBef>
              <a:spcAft>
                <a:spcPts val="0"/>
              </a:spcAft>
              <a:buNone/>
            </a:pPr>
            <a:r>
              <a:rPr lang="en-US" dirty="0"/>
              <a:t>  echo "The number is: $x &lt;</a:t>
            </a:r>
            <a:r>
              <a:rPr lang="en-US" dirty="0" err="1"/>
              <a:t>br</a:t>
            </a:r>
            <a:r>
              <a:rPr lang="en-US" dirty="0"/>
              <a:t>&gt;";</a:t>
            </a:r>
          </a:p>
          <a:p>
            <a:pPr marL="1854200" lvl="4" indent="0">
              <a:spcBef>
                <a:spcPts val="0"/>
              </a:spcBef>
              <a:spcAft>
                <a:spcPts val="0"/>
              </a:spcAft>
              <a:buNone/>
            </a:pPr>
            <a:r>
              <a:rPr lang="en-US" dirty="0"/>
              <a:t>}</a:t>
            </a:r>
          </a:p>
          <a:p>
            <a:pPr marL="1854200" lvl="4" indent="0">
              <a:spcBef>
                <a:spcPts val="0"/>
              </a:spcBef>
              <a:spcAft>
                <a:spcPts val="0"/>
              </a:spcAft>
              <a:buNone/>
            </a:pPr>
            <a:r>
              <a:rPr lang="en-US" dirty="0"/>
              <a:t>?&gt; </a:t>
            </a:r>
            <a:endParaRPr lang="en-IN" dirty="0"/>
          </a:p>
          <a:p>
            <a:pPr marL="25400" indent="0">
              <a:spcBef>
                <a:spcPts val="0"/>
              </a:spcBef>
              <a:spcAft>
                <a:spcPts val="0"/>
              </a:spcAft>
              <a:buNone/>
            </a:pPr>
            <a:endParaRPr lang="en-IN" dirty="0"/>
          </a:p>
        </p:txBody>
      </p:sp>
    </p:spTree>
    <p:extLst>
      <p:ext uri="{BB962C8B-B14F-4D97-AF65-F5344CB8AC3E}">
        <p14:creationId xmlns="" xmlns:p14="http://schemas.microsoft.com/office/powerpoint/2010/main" val="40614485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smtClean="0"/>
              <a:t>The </a:t>
            </a:r>
            <a:r>
              <a:rPr lang="en-US" b="1" u="sng" dirty="0" err="1" smtClean="0"/>
              <a:t>foreach</a:t>
            </a:r>
            <a:r>
              <a:rPr lang="en-US" b="1" u="sng" dirty="0" smtClean="0"/>
              <a:t> </a:t>
            </a:r>
            <a:r>
              <a:rPr lang="en-US" b="1" u="sng" dirty="0"/>
              <a:t>Loop</a:t>
            </a:r>
          </a:p>
          <a:p>
            <a:pPr lvl="1"/>
            <a:r>
              <a:rPr lang="en-US" dirty="0" smtClean="0"/>
              <a:t>The </a:t>
            </a:r>
            <a:r>
              <a:rPr lang="en-US" dirty="0" err="1"/>
              <a:t>foreach</a:t>
            </a:r>
            <a:r>
              <a:rPr lang="en-US" dirty="0"/>
              <a:t> loop - Loops through a block of code for each element in an array.</a:t>
            </a:r>
          </a:p>
          <a:p>
            <a:pPr lvl="1"/>
            <a:r>
              <a:rPr lang="en-US" dirty="0" smtClean="0"/>
              <a:t>The </a:t>
            </a:r>
            <a:r>
              <a:rPr lang="en-US" dirty="0" err="1"/>
              <a:t>foreach</a:t>
            </a:r>
            <a:r>
              <a:rPr lang="en-US" dirty="0"/>
              <a:t> loop works only on arrays, and is used to loop through each key/value pair in an array</a:t>
            </a:r>
            <a:r>
              <a:rPr lang="en-US" dirty="0" smtClean="0"/>
              <a:t>.</a:t>
            </a:r>
          </a:p>
          <a:p>
            <a:pPr lvl="4"/>
            <a:endParaRPr lang="en-US" dirty="0"/>
          </a:p>
          <a:p>
            <a:pPr marL="1397000" lvl="3" indent="0">
              <a:spcBef>
                <a:spcPts val="0"/>
              </a:spcBef>
              <a:spcAft>
                <a:spcPts val="0"/>
              </a:spcAft>
              <a:buNone/>
            </a:pPr>
            <a:r>
              <a:rPr lang="en-US" dirty="0" err="1" smtClean="0"/>
              <a:t>foreach</a:t>
            </a:r>
            <a:r>
              <a:rPr lang="en-US" dirty="0" smtClean="0"/>
              <a:t> </a:t>
            </a:r>
            <a:r>
              <a:rPr lang="en-US" dirty="0"/>
              <a:t>($array as $value) {</a:t>
            </a:r>
          </a:p>
          <a:p>
            <a:pPr marL="1397000" lvl="3" indent="0">
              <a:spcBef>
                <a:spcPts val="0"/>
              </a:spcBef>
              <a:spcAft>
                <a:spcPts val="0"/>
              </a:spcAft>
              <a:buNone/>
            </a:pPr>
            <a:r>
              <a:rPr lang="en-US" dirty="0"/>
              <a:t>  code to be executed;</a:t>
            </a:r>
          </a:p>
          <a:p>
            <a:pPr marL="1397000" lvl="3" indent="0">
              <a:spcBef>
                <a:spcPts val="0"/>
              </a:spcBef>
              <a:spcAft>
                <a:spcPts val="0"/>
              </a:spcAft>
              <a:buNone/>
            </a:pPr>
            <a:r>
              <a:rPr lang="en-US" dirty="0"/>
              <a:t>}</a:t>
            </a:r>
          </a:p>
          <a:p>
            <a:endParaRPr lang="en-US" dirty="0"/>
          </a:p>
        </p:txBody>
      </p:sp>
    </p:spTree>
    <p:extLst>
      <p:ext uri="{BB962C8B-B14F-4D97-AF65-F5344CB8AC3E}">
        <p14:creationId xmlns="" xmlns:p14="http://schemas.microsoft.com/office/powerpoint/2010/main" val="13765499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For every loop iteration, the value of the current array element is assigned to $value and the array pointer is moved by one, until it reaches the last array element.</a:t>
            </a:r>
          </a:p>
          <a:p>
            <a:pPr lvl="1"/>
            <a:r>
              <a:rPr lang="en-US" dirty="0" smtClean="0"/>
              <a:t>The </a:t>
            </a:r>
            <a:r>
              <a:rPr lang="en-US" dirty="0"/>
              <a:t>following example will output the values of the given array ($colors</a:t>
            </a:r>
            <a:r>
              <a:rPr lang="en-US" dirty="0" smtClean="0"/>
              <a:t>):</a:t>
            </a:r>
          </a:p>
          <a:p>
            <a:pPr marL="1485900" lvl="3" indent="0">
              <a:spcBef>
                <a:spcPts val="0"/>
              </a:spcBef>
              <a:spcAft>
                <a:spcPts val="0"/>
              </a:spcAft>
              <a:buNone/>
            </a:pPr>
            <a:endParaRPr lang="en-US" dirty="0"/>
          </a:p>
          <a:p>
            <a:pPr marL="1485900" lvl="3" indent="0">
              <a:spcBef>
                <a:spcPts val="0"/>
              </a:spcBef>
              <a:spcAft>
                <a:spcPts val="0"/>
              </a:spcAft>
              <a:buNone/>
            </a:pPr>
            <a:r>
              <a:rPr lang="en-US" dirty="0" smtClean="0"/>
              <a:t>&lt;?</a:t>
            </a:r>
            <a:r>
              <a:rPr lang="en-US" dirty="0" err="1"/>
              <a:t>php</a:t>
            </a:r>
            <a:endParaRPr lang="en-US" dirty="0"/>
          </a:p>
          <a:p>
            <a:pPr marL="1485900" lvl="3" indent="0">
              <a:spcBef>
                <a:spcPts val="0"/>
              </a:spcBef>
              <a:spcAft>
                <a:spcPts val="0"/>
              </a:spcAft>
              <a:buNone/>
            </a:pPr>
            <a:r>
              <a:rPr lang="en-US" dirty="0"/>
              <a:t>$colors = array("red", "green", "blue", "yellow");</a:t>
            </a:r>
          </a:p>
          <a:p>
            <a:pPr marL="1485900" lvl="3" indent="0">
              <a:spcBef>
                <a:spcPts val="0"/>
              </a:spcBef>
              <a:spcAft>
                <a:spcPts val="0"/>
              </a:spcAft>
              <a:buNone/>
            </a:pPr>
            <a:endParaRPr lang="en-US" dirty="0"/>
          </a:p>
          <a:p>
            <a:pPr marL="1485900" lvl="3" indent="0">
              <a:spcBef>
                <a:spcPts val="0"/>
              </a:spcBef>
              <a:spcAft>
                <a:spcPts val="0"/>
              </a:spcAft>
              <a:buNone/>
            </a:pPr>
            <a:r>
              <a:rPr lang="en-US" dirty="0" err="1"/>
              <a:t>foreach</a:t>
            </a:r>
            <a:r>
              <a:rPr lang="en-US" dirty="0"/>
              <a:t> ($colors as $value) {</a:t>
            </a:r>
          </a:p>
          <a:p>
            <a:pPr marL="1485900" lvl="3" indent="0">
              <a:spcBef>
                <a:spcPts val="0"/>
              </a:spcBef>
              <a:spcAft>
                <a:spcPts val="0"/>
              </a:spcAft>
              <a:buNone/>
            </a:pPr>
            <a:r>
              <a:rPr lang="en-US" dirty="0"/>
              <a:t>  echo "$value &lt;</a:t>
            </a:r>
            <a:r>
              <a:rPr lang="en-US" dirty="0" err="1"/>
              <a:t>br</a:t>
            </a:r>
            <a:r>
              <a:rPr lang="en-US" dirty="0"/>
              <a:t>&gt;";</a:t>
            </a:r>
          </a:p>
          <a:p>
            <a:pPr marL="1485900" lvl="3" indent="0">
              <a:spcBef>
                <a:spcPts val="0"/>
              </a:spcBef>
              <a:spcAft>
                <a:spcPts val="0"/>
              </a:spcAft>
              <a:buNone/>
            </a:pPr>
            <a:r>
              <a:rPr lang="en-US" dirty="0"/>
              <a:t>}</a:t>
            </a:r>
          </a:p>
          <a:p>
            <a:pPr marL="1485900" lvl="3" indent="0">
              <a:spcBef>
                <a:spcPts val="0"/>
              </a:spcBef>
              <a:spcAft>
                <a:spcPts val="0"/>
              </a:spcAft>
              <a:buNone/>
            </a:pPr>
            <a:r>
              <a:rPr lang="en-US" dirty="0"/>
              <a:t>?&gt; </a:t>
            </a:r>
            <a:endParaRPr lang="en-IN" dirty="0"/>
          </a:p>
          <a:p>
            <a:endParaRPr lang="en-IN" dirty="0"/>
          </a:p>
        </p:txBody>
      </p:sp>
    </p:spTree>
    <p:extLst>
      <p:ext uri="{BB962C8B-B14F-4D97-AF65-F5344CB8AC3E}">
        <p14:creationId xmlns="" xmlns:p14="http://schemas.microsoft.com/office/powerpoint/2010/main" val="5645723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br>
              <a:rPr lang="en-US" dirty="0"/>
            </a:br>
            <a:endParaRPr lang="en-IN" dirty="0"/>
          </a:p>
        </p:txBody>
      </p:sp>
      <p:sp>
        <p:nvSpPr>
          <p:cNvPr id="3" name="Text Placeholder 2"/>
          <p:cNvSpPr>
            <a:spLocks noGrp="1"/>
          </p:cNvSpPr>
          <p:nvPr>
            <p:ph type="body" sz="quarter" idx="13"/>
          </p:nvPr>
        </p:nvSpPr>
        <p:spPr/>
        <p:txBody>
          <a:bodyPr/>
          <a:lstStyle/>
          <a:p>
            <a:r>
              <a:rPr lang="en-US" b="1" u="sng" dirty="0" smtClean="0"/>
              <a:t>Break</a:t>
            </a:r>
            <a:endParaRPr lang="en-US" b="1" u="sng" dirty="0"/>
          </a:p>
          <a:p>
            <a:pPr lvl="1"/>
            <a:r>
              <a:rPr lang="en-US" dirty="0" smtClean="0"/>
              <a:t>Break </a:t>
            </a:r>
            <a:r>
              <a:rPr lang="en-US" dirty="0"/>
              <a:t>statement used </a:t>
            </a:r>
            <a:r>
              <a:rPr lang="en-US" dirty="0" smtClean="0"/>
              <a:t>to </a:t>
            </a:r>
            <a:r>
              <a:rPr lang="en-US" dirty="0"/>
              <a:t>"jump out" of a switch statement.</a:t>
            </a:r>
          </a:p>
          <a:p>
            <a:pPr lvl="1"/>
            <a:r>
              <a:rPr lang="en-US" dirty="0" smtClean="0"/>
              <a:t>Break </a:t>
            </a:r>
            <a:r>
              <a:rPr lang="en-US" dirty="0"/>
              <a:t>statement can also be used to jump out of a loop.</a:t>
            </a:r>
          </a:p>
          <a:p>
            <a:pPr lvl="1"/>
            <a:r>
              <a:rPr lang="en-US" dirty="0" smtClean="0"/>
              <a:t>This </a:t>
            </a:r>
            <a:r>
              <a:rPr lang="en-US" dirty="0"/>
              <a:t>example jumps out of the loop when x is equal to 4:</a:t>
            </a:r>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for ($x = 0; $x &lt; 10; $x++) {</a:t>
            </a:r>
          </a:p>
          <a:p>
            <a:pPr marL="1854200" lvl="4" indent="0">
              <a:spcBef>
                <a:spcPts val="0"/>
              </a:spcBef>
              <a:spcAft>
                <a:spcPts val="0"/>
              </a:spcAft>
              <a:buNone/>
            </a:pPr>
            <a:r>
              <a:rPr lang="en-US" dirty="0"/>
              <a:t>  if ($x == 4) {</a:t>
            </a:r>
          </a:p>
          <a:p>
            <a:pPr marL="1854200" lvl="4" indent="0">
              <a:spcBef>
                <a:spcPts val="0"/>
              </a:spcBef>
              <a:spcAft>
                <a:spcPts val="0"/>
              </a:spcAft>
              <a:buNone/>
            </a:pPr>
            <a:r>
              <a:rPr lang="en-US" dirty="0"/>
              <a:t>    break;</a:t>
            </a:r>
          </a:p>
          <a:p>
            <a:pPr marL="1854200" lvl="4" indent="0">
              <a:spcBef>
                <a:spcPts val="0"/>
              </a:spcBef>
              <a:spcAft>
                <a:spcPts val="0"/>
              </a:spcAft>
              <a:buNone/>
            </a:pPr>
            <a:r>
              <a:rPr lang="en-US" dirty="0"/>
              <a:t>  }</a:t>
            </a:r>
          </a:p>
          <a:p>
            <a:pPr marL="1854200" lvl="4" indent="0">
              <a:spcBef>
                <a:spcPts val="0"/>
              </a:spcBef>
              <a:spcAft>
                <a:spcPts val="0"/>
              </a:spcAft>
              <a:buNone/>
            </a:pPr>
            <a:r>
              <a:rPr lang="en-US" dirty="0"/>
              <a:t>  echo "The number is: $x &lt;</a:t>
            </a:r>
            <a:r>
              <a:rPr lang="en-US" dirty="0" err="1"/>
              <a:t>br</a:t>
            </a:r>
            <a:r>
              <a:rPr lang="en-US" dirty="0"/>
              <a:t>&gt;";</a:t>
            </a:r>
          </a:p>
          <a:p>
            <a:pPr marL="1854200" lvl="4" indent="0">
              <a:spcBef>
                <a:spcPts val="0"/>
              </a:spcBef>
              <a:spcAft>
                <a:spcPts val="0"/>
              </a:spcAft>
              <a:buNone/>
            </a:pPr>
            <a:r>
              <a:rPr lang="en-US" dirty="0"/>
              <a:t>}</a:t>
            </a:r>
          </a:p>
          <a:p>
            <a:pPr marL="1854200" lvl="4" indent="0">
              <a:spcBef>
                <a:spcPts val="0"/>
              </a:spcBef>
              <a:spcAft>
                <a:spcPts val="0"/>
              </a:spcAft>
              <a:buNone/>
            </a:pPr>
            <a:r>
              <a:rPr lang="en-US" dirty="0"/>
              <a:t>?&gt;</a:t>
            </a:r>
            <a:endParaRPr lang="en-IN" dirty="0"/>
          </a:p>
        </p:txBody>
      </p:sp>
    </p:spTree>
    <p:extLst>
      <p:ext uri="{BB962C8B-B14F-4D97-AF65-F5344CB8AC3E}">
        <p14:creationId xmlns="" xmlns:p14="http://schemas.microsoft.com/office/powerpoint/2010/main" val="3637269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Continue</a:t>
            </a:r>
          </a:p>
          <a:p>
            <a:pPr lvl="1"/>
            <a:r>
              <a:rPr lang="en-US" dirty="0" smtClean="0"/>
              <a:t>The </a:t>
            </a:r>
            <a:r>
              <a:rPr lang="en-US" dirty="0"/>
              <a:t>continue statement breaks one iteration (in the loop), if a specified condition occurs, and continues with the next iteration in the loop.</a:t>
            </a:r>
          </a:p>
          <a:p>
            <a:pPr lvl="1"/>
            <a:r>
              <a:rPr lang="en-US" dirty="0" smtClean="0"/>
              <a:t>This </a:t>
            </a:r>
            <a:r>
              <a:rPr lang="en-US" dirty="0"/>
              <a:t>example skips the value of 4:</a:t>
            </a:r>
          </a:p>
          <a:p>
            <a:pPr marL="1854200" lvl="4" indent="0">
              <a:spcBef>
                <a:spcPts val="0"/>
              </a:spcBef>
              <a:spcAft>
                <a:spcPts val="0"/>
              </a:spcAft>
              <a:buNone/>
            </a:pPr>
            <a:r>
              <a:rPr lang="en-US" dirty="0" smtClean="0"/>
              <a:t>&lt;?</a:t>
            </a:r>
            <a:r>
              <a:rPr lang="en-US" dirty="0" err="1"/>
              <a:t>php</a:t>
            </a:r>
            <a:endParaRPr lang="en-US" dirty="0"/>
          </a:p>
          <a:p>
            <a:pPr marL="1854200" lvl="4" indent="0">
              <a:spcBef>
                <a:spcPts val="0"/>
              </a:spcBef>
              <a:spcAft>
                <a:spcPts val="0"/>
              </a:spcAft>
              <a:buNone/>
            </a:pPr>
            <a:r>
              <a:rPr lang="en-US" dirty="0"/>
              <a:t>for ($x = 0; $x &lt; 10; $x++) {</a:t>
            </a:r>
          </a:p>
          <a:p>
            <a:pPr marL="1854200" lvl="4" indent="0">
              <a:spcBef>
                <a:spcPts val="0"/>
              </a:spcBef>
              <a:spcAft>
                <a:spcPts val="0"/>
              </a:spcAft>
              <a:buNone/>
            </a:pPr>
            <a:r>
              <a:rPr lang="en-US" dirty="0"/>
              <a:t>  if ($x == 4) {</a:t>
            </a:r>
          </a:p>
          <a:p>
            <a:pPr marL="1854200" lvl="4" indent="0">
              <a:spcBef>
                <a:spcPts val="0"/>
              </a:spcBef>
              <a:spcAft>
                <a:spcPts val="0"/>
              </a:spcAft>
              <a:buNone/>
            </a:pPr>
            <a:r>
              <a:rPr lang="en-US" dirty="0"/>
              <a:t>    continue;</a:t>
            </a:r>
          </a:p>
          <a:p>
            <a:pPr marL="1854200" lvl="4" indent="0">
              <a:spcBef>
                <a:spcPts val="0"/>
              </a:spcBef>
              <a:spcAft>
                <a:spcPts val="0"/>
              </a:spcAft>
              <a:buNone/>
            </a:pPr>
            <a:r>
              <a:rPr lang="en-US" dirty="0"/>
              <a:t>  }</a:t>
            </a:r>
          </a:p>
          <a:p>
            <a:pPr marL="1854200" lvl="4" indent="0">
              <a:spcBef>
                <a:spcPts val="0"/>
              </a:spcBef>
              <a:spcAft>
                <a:spcPts val="0"/>
              </a:spcAft>
              <a:buNone/>
            </a:pPr>
            <a:r>
              <a:rPr lang="en-US" dirty="0"/>
              <a:t>  echo "The number is: $x &lt;</a:t>
            </a:r>
            <a:r>
              <a:rPr lang="en-US" dirty="0" err="1"/>
              <a:t>br</a:t>
            </a:r>
            <a:r>
              <a:rPr lang="en-US" dirty="0"/>
              <a:t>&gt;";</a:t>
            </a:r>
          </a:p>
          <a:p>
            <a:pPr marL="1854200" lvl="4" indent="0">
              <a:spcBef>
                <a:spcPts val="0"/>
              </a:spcBef>
              <a:spcAft>
                <a:spcPts val="0"/>
              </a:spcAft>
              <a:buNone/>
            </a:pPr>
            <a:r>
              <a:rPr lang="en-US" dirty="0"/>
              <a:t>}</a:t>
            </a:r>
          </a:p>
          <a:p>
            <a:pPr marL="1854200" lvl="4" indent="0">
              <a:spcBef>
                <a:spcPts val="0"/>
              </a:spcBef>
              <a:spcAft>
                <a:spcPts val="0"/>
              </a:spcAft>
              <a:buNone/>
            </a:pPr>
            <a:r>
              <a:rPr lang="en-US" dirty="0"/>
              <a:t>?&gt;</a:t>
            </a:r>
            <a:endParaRPr lang="en-IN" dirty="0"/>
          </a:p>
        </p:txBody>
      </p:sp>
    </p:spTree>
    <p:extLst>
      <p:ext uri="{BB962C8B-B14F-4D97-AF65-F5344CB8AC3E}">
        <p14:creationId xmlns="" xmlns:p14="http://schemas.microsoft.com/office/powerpoint/2010/main" val="28324223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b="1" u="sng" dirty="0"/>
              <a:t>Break and Continue in While Loop</a:t>
            </a:r>
          </a:p>
          <a:p>
            <a:r>
              <a:rPr lang="en-US" dirty="0" smtClean="0"/>
              <a:t>Break </a:t>
            </a:r>
            <a:r>
              <a:rPr lang="en-US" dirty="0"/>
              <a:t>Example</a:t>
            </a:r>
          </a:p>
          <a:p>
            <a:pPr marL="939800" lvl="2" indent="0">
              <a:spcBef>
                <a:spcPts val="0"/>
              </a:spcBef>
              <a:spcAft>
                <a:spcPts val="0"/>
              </a:spcAft>
              <a:buNone/>
            </a:pPr>
            <a:r>
              <a:rPr lang="en-US" dirty="0"/>
              <a:t>&lt;?</a:t>
            </a:r>
            <a:r>
              <a:rPr lang="en-US" dirty="0" err="1"/>
              <a:t>php</a:t>
            </a:r>
            <a:endParaRPr lang="en-US" dirty="0"/>
          </a:p>
          <a:p>
            <a:pPr marL="939800" lvl="2" indent="0">
              <a:spcBef>
                <a:spcPts val="0"/>
              </a:spcBef>
              <a:spcAft>
                <a:spcPts val="0"/>
              </a:spcAft>
              <a:buNone/>
            </a:pPr>
            <a:r>
              <a:rPr lang="en-US" dirty="0"/>
              <a:t>$x = 0;</a:t>
            </a:r>
          </a:p>
          <a:p>
            <a:pPr marL="939800" lvl="2" indent="0">
              <a:spcBef>
                <a:spcPts val="0"/>
              </a:spcBef>
              <a:spcAft>
                <a:spcPts val="0"/>
              </a:spcAft>
              <a:buNone/>
            </a:pPr>
            <a:endParaRPr lang="en-US" dirty="0"/>
          </a:p>
          <a:p>
            <a:pPr marL="939800" lvl="2" indent="0">
              <a:spcBef>
                <a:spcPts val="0"/>
              </a:spcBef>
              <a:spcAft>
                <a:spcPts val="0"/>
              </a:spcAft>
              <a:buNone/>
            </a:pPr>
            <a:r>
              <a:rPr lang="en-US" dirty="0"/>
              <a:t>while($x &lt; 10) {</a:t>
            </a:r>
          </a:p>
          <a:p>
            <a:pPr marL="939800" lvl="2" indent="0">
              <a:spcBef>
                <a:spcPts val="0"/>
              </a:spcBef>
              <a:spcAft>
                <a:spcPts val="0"/>
              </a:spcAft>
              <a:buNone/>
            </a:pPr>
            <a:r>
              <a:rPr lang="en-US" dirty="0"/>
              <a:t>  if ($x == 4) {</a:t>
            </a:r>
          </a:p>
          <a:p>
            <a:pPr marL="939800" lvl="2" indent="0">
              <a:spcBef>
                <a:spcPts val="0"/>
              </a:spcBef>
              <a:spcAft>
                <a:spcPts val="0"/>
              </a:spcAft>
              <a:buNone/>
            </a:pPr>
            <a:r>
              <a:rPr lang="en-US" dirty="0"/>
              <a:t>    break;</a:t>
            </a:r>
          </a:p>
          <a:p>
            <a:pPr marL="939800" lvl="2" indent="0">
              <a:spcBef>
                <a:spcPts val="0"/>
              </a:spcBef>
              <a:spcAft>
                <a:spcPts val="0"/>
              </a:spcAft>
              <a:buNone/>
            </a:pPr>
            <a:r>
              <a:rPr lang="en-US" dirty="0"/>
              <a:t>  }</a:t>
            </a:r>
          </a:p>
          <a:p>
            <a:pPr marL="939800" lvl="2" indent="0">
              <a:spcBef>
                <a:spcPts val="0"/>
              </a:spcBef>
              <a:spcAft>
                <a:spcPts val="0"/>
              </a:spcAft>
              <a:buNone/>
            </a:pPr>
            <a:r>
              <a:rPr lang="en-US" dirty="0"/>
              <a:t>  echo "The number is: $x &lt;</a:t>
            </a:r>
            <a:r>
              <a:rPr lang="en-US" dirty="0" err="1"/>
              <a:t>br</a:t>
            </a:r>
            <a:r>
              <a:rPr lang="en-US" dirty="0"/>
              <a:t>&gt;";</a:t>
            </a:r>
          </a:p>
          <a:p>
            <a:pPr marL="939800" lvl="2" indent="0">
              <a:spcBef>
                <a:spcPts val="0"/>
              </a:spcBef>
              <a:spcAft>
                <a:spcPts val="0"/>
              </a:spcAft>
              <a:buNone/>
            </a:pPr>
            <a:r>
              <a:rPr lang="en-US" dirty="0"/>
              <a:t>  $x++;</a:t>
            </a:r>
          </a:p>
          <a:p>
            <a:pPr marL="939800" lvl="2" indent="0">
              <a:spcBef>
                <a:spcPts val="0"/>
              </a:spcBef>
              <a:spcAft>
                <a:spcPts val="0"/>
              </a:spcAft>
              <a:buNone/>
            </a:pPr>
            <a:r>
              <a:rPr lang="en-US" dirty="0"/>
              <a:t>}</a:t>
            </a:r>
          </a:p>
          <a:p>
            <a:pPr marL="939800" lvl="2" indent="0">
              <a:spcBef>
                <a:spcPts val="0"/>
              </a:spcBef>
              <a:spcAft>
                <a:spcPts val="0"/>
              </a:spcAft>
              <a:buNone/>
            </a:pPr>
            <a:r>
              <a:rPr lang="en-US" dirty="0"/>
              <a:t>?&gt;</a:t>
            </a:r>
          </a:p>
          <a:p>
            <a:pPr marL="939800" lvl="2" indent="0">
              <a:spcBef>
                <a:spcPts val="0"/>
              </a:spcBef>
              <a:spcAft>
                <a:spcPts val="0"/>
              </a:spcAft>
              <a:buNone/>
            </a:pPr>
            <a:endParaRPr lang="en-US" dirty="0"/>
          </a:p>
          <a:p>
            <a:pPr marL="939800" lvl="2" indent="0">
              <a:spcBef>
                <a:spcPts val="0"/>
              </a:spcBef>
              <a:spcAft>
                <a:spcPts val="0"/>
              </a:spcAft>
              <a:buNone/>
            </a:pPr>
            <a:endParaRPr lang="en-IN" dirty="0"/>
          </a:p>
        </p:txBody>
      </p:sp>
      <p:sp>
        <p:nvSpPr>
          <p:cNvPr id="5" name="Text Placeholder 4"/>
          <p:cNvSpPr>
            <a:spLocks noGrp="1"/>
          </p:cNvSpPr>
          <p:nvPr>
            <p:ph type="body" sz="quarter" idx="13"/>
          </p:nvPr>
        </p:nvSpPr>
        <p:spPr/>
        <p:txBody>
          <a:bodyPr/>
          <a:lstStyle/>
          <a:p>
            <a:r>
              <a:rPr lang="en-US" dirty="0"/>
              <a:t>Continue Example</a:t>
            </a:r>
          </a:p>
          <a:p>
            <a:pPr marL="939800" lvl="2" indent="0">
              <a:spcBef>
                <a:spcPts val="0"/>
              </a:spcBef>
              <a:spcAft>
                <a:spcPts val="0"/>
              </a:spcAft>
              <a:buNone/>
            </a:pPr>
            <a:r>
              <a:rPr lang="en-US" dirty="0"/>
              <a:t>&lt;?</a:t>
            </a:r>
            <a:r>
              <a:rPr lang="en-US" dirty="0" err="1"/>
              <a:t>php</a:t>
            </a:r>
            <a:endParaRPr lang="en-US" dirty="0"/>
          </a:p>
          <a:p>
            <a:pPr marL="939800" lvl="2" indent="0">
              <a:spcBef>
                <a:spcPts val="0"/>
              </a:spcBef>
              <a:spcAft>
                <a:spcPts val="0"/>
              </a:spcAft>
              <a:buNone/>
            </a:pPr>
            <a:r>
              <a:rPr lang="en-US" dirty="0"/>
              <a:t>$x = 0;</a:t>
            </a:r>
          </a:p>
          <a:p>
            <a:pPr marL="939800" lvl="2" indent="0">
              <a:spcBef>
                <a:spcPts val="0"/>
              </a:spcBef>
              <a:spcAft>
                <a:spcPts val="0"/>
              </a:spcAft>
              <a:buNone/>
            </a:pPr>
            <a:endParaRPr lang="en-US" dirty="0"/>
          </a:p>
          <a:p>
            <a:pPr marL="939800" lvl="2" indent="0">
              <a:spcBef>
                <a:spcPts val="0"/>
              </a:spcBef>
              <a:spcAft>
                <a:spcPts val="0"/>
              </a:spcAft>
              <a:buNone/>
            </a:pPr>
            <a:r>
              <a:rPr lang="en-US" dirty="0"/>
              <a:t>while($x &lt; 10) {</a:t>
            </a:r>
          </a:p>
          <a:p>
            <a:pPr marL="939800" lvl="2" indent="0">
              <a:spcBef>
                <a:spcPts val="0"/>
              </a:spcBef>
              <a:spcAft>
                <a:spcPts val="0"/>
              </a:spcAft>
              <a:buNone/>
            </a:pPr>
            <a:r>
              <a:rPr lang="en-US" dirty="0"/>
              <a:t>  if ($x == 4) {</a:t>
            </a:r>
          </a:p>
          <a:p>
            <a:pPr marL="939800" lvl="2" indent="0">
              <a:spcBef>
                <a:spcPts val="0"/>
              </a:spcBef>
              <a:spcAft>
                <a:spcPts val="0"/>
              </a:spcAft>
              <a:buNone/>
            </a:pPr>
            <a:r>
              <a:rPr lang="en-US" dirty="0"/>
              <a:t>    $x++;</a:t>
            </a:r>
          </a:p>
          <a:p>
            <a:pPr marL="939800" lvl="2" indent="0">
              <a:spcBef>
                <a:spcPts val="0"/>
              </a:spcBef>
              <a:spcAft>
                <a:spcPts val="0"/>
              </a:spcAft>
              <a:buNone/>
            </a:pPr>
            <a:r>
              <a:rPr lang="en-US" dirty="0"/>
              <a:t>    continue;</a:t>
            </a:r>
          </a:p>
          <a:p>
            <a:pPr marL="939800" lvl="2" indent="0">
              <a:spcBef>
                <a:spcPts val="0"/>
              </a:spcBef>
              <a:spcAft>
                <a:spcPts val="0"/>
              </a:spcAft>
              <a:buNone/>
            </a:pPr>
            <a:r>
              <a:rPr lang="en-US" dirty="0"/>
              <a:t>  }</a:t>
            </a:r>
          </a:p>
          <a:p>
            <a:pPr marL="939800" lvl="2" indent="0">
              <a:spcBef>
                <a:spcPts val="0"/>
              </a:spcBef>
              <a:spcAft>
                <a:spcPts val="0"/>
              </a:spcAft>
              <a:buNone/>
            </a:pPr>
            <a:r>
              <a:rPr lang="en-US" dirty="0"/>
              <a:t>  echo "The number is: $x &lt;</a:t>
            </a:r>
            <a:r>
              <a:rPr lang="en-US" dirty="0" err="1"/>
              <a:t>br</a:t>
            </a:r>
            <a:r>
              <a:rPr lang="en-US" dirty="0"/>
              <a:t>&gt;";</a:t>
            </a:r>
          </a:p>
          <a:p>
            <a:pPr marL="939800" lvl="2" indent="0">
              <a:spcBef>
                <a:spcPts val="0"/>
              </a:spcBef>
              <a:spcAft>
                <a:spcPts val="0"/>
              </a:spcAft>
              <a:buNone/>
            </a:pPr>
            <a:r>
              <a:rPr lang="en-US" dirty="0"/>
              <a:t>  $x++;</a:t>
            </a:r>
          </a:p>
          <a:p>
            <a:pPr marL="939800" lvl="2" indent="0">
              <a:spcBef>
                <a:spcPts val="0"/>
              </a:spcBef>
              <a:spcAft>
                <a:spcPts val="0"/>
              </a:spcAft>
              <a:buNone/>
            </a:pPr>
            <a:r>
              <a:rPr lang="en-US" dirty="0"/>
              <a:t>}</a:t>
            </a:r>
          </a:p>
          <a:p>
            <a:pPr marL="939800" lvl="2" indent="0">
              <a:spcBef>
                <a:spcPts val="0"/>
              </a:spcBef>
              <a:spcAft>
                <a:spcPts val="0"/>
              </a:spcAft>
              <a:buNone/>
            </a:pPr>
            <a:r>
              <a:rPr lang="en-US" dirty="0"/>
              <a:t>?&gt; </a:t>
            </a:r>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 xmlns:p14="http://schemas.microsoft.com/office/powerpoint/2010/main" val="12884525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9598" y="181742"/>
            <a:ext cx="9610818" cy="542160"/>
          </a:xfrm>
        </p:spPr>
        <p:txBody>
          <a:bodyPr/>
          <a:lstStyle/>
          <a:p>
            <a:r>
              <a:rPr lang="en-US" sz="2800" dirty="0" smtClean="0">
                <a:solidFill>
                  <a:srgbClr val="0070C0"/>
                </a:solidFill>
                <a:effectLst>
                  <a:outerShdw blurRad="38100" dist="38100" dir="2700000" algn="tl">
                    <a:srgbClr val="000000">
                      <a:alpha val="43137"/>
                    </a:srgbClr>
                  </a:outerShdw>
                </a:effectLst>
              </a:rPr>
              <a:t>Running the Examples Using Apache HTTP Server </a:t>
            </a:r>
            <a:br>
              <a:rPr lang="en-US" sz="2800" dirty="0" smtClean="0">
                <a:solidFill>
                  <a:srgbClr val="0070C0"/>
                </a:solidFill>
                <a:effectLst>
                  <a:outerShdw blurRad="38100" dist="38100" dir="2700000" algn="tl">
                    <a:srgbClr val="000000">
                      <a:alpha val="43137"/>
                    </a:srgbClr>
                  </a:outerShdw>
                </a:effectLst>
              </a:rPr>
            </a:br>
            <a:endParaRPr lang="en-US" sz="2800" dirty="0">
              <a:solidFill>
                <a:srgbClr val="0070C0"/>
              </a:solidFill>
              <a:effectLst>
                <a:outerShdw blurRad="38100" dist="38100" dir="2700000" algn="tl">
                  <a:srgbClr val="000000">
                    <a:alpha val="43137"/>
                  </a:srgbClr>
                </a:outerShdw>
              </a:effectLst>
            </a:endParaRPr>
          </a:p>
        </p:txBody>
      </p:sp>
      <p:pic>
        <p:nvPicPr>
          <p:cNvPr id="61442" name="Picture 2"/>
          <p:cNvPicPr>
            <a:picLocks noChangeAspect="1" noChangeArrowheads="1"/>
          </p:cNvPicPr>
          <p:nvPr/>
        </p:nvPicPr>
        <p:blipFill>
          <a:blip r:embed="rId2" cstate="print"/>
          <a:srcRect/>
          <a:stretch>
            <a:fillRect/>
          </a:stretch>
        </p:blipFill>
        <p:spPr bwMode="auto">
          <a:xfrm>
            <a:off x="780502" y="1268760"/>
            <a:ext cx="9996017" cy="4069000"/>
          </a:xfrm>
          <a:prstGeom prst="rect">
            <a:avLst/>
          </a:prstGeom>
          <a:noFill/>
          <a:ln w="9525">
            <a:noFill/>
            <a:miter lim="800000"/>
            <a:headEnd/>
            <a:tailEnd/>
          </a:ln>
          <a:effectLst/>
        </p:spPr>
      </p:pic>
      <p:sp>
        <p:nvSpPr>
          <p:cNvPr id="6" name="TextBox 5"/>
          <p:cNvSpPr txBox="1"/>
          <p:nvPr/>
        </p:nvSpPr>
        <p:spPr>
          <a:xfrm>
            <a:off x="4511824" y="5013176"/>
            <a:ext cx="7416454" cy="1200329"/>
          </a:xfrm>
          <a:prstGeom prst="rect">
            <a:avLst/>
          </a:prstGeom>
          <a:solidFill>
            <a:schemeClr val="accent5"/>
          </a:solidFill>
        </p:spPr>
        <p:txBody>
          <a:bodyPr wrap="none" rtlCol="0">
            <a:spAutoFit/>
          </a:bodyPr>
          <a:lstStyle/>
          <a:p>
            <a:r>
              <a:rPr lang="en-US" b="1" dirty="0" smtClean="0"/>
              <a:t>&lt;?</a:t>
            </a:r>
            <a:r>
              <a:rPr lang="en-US" b="1" dirty="0" err="1" smtClean="0"/>
              <a:t>php</a:t>
            </a:r>
            <a:endParaRPr lang="en-US" b="1" dirty="0" smtClean="0"/>
          </a:p>
          <a:p>
            <a:r>
              <a:rPr lang="en-US" dirty="0" smtClean="0"/>
              <a:t>echo "&lt;h1 style=</a:t>
            </a:r>
            <a:r>
              <a:rPr lang="en-US" dirty="0" err="1" smtClean="0"/>
              <a:t>color:blue</a:t>
            </a:r>
            <a:r>
              <a:rPr lang="en-US" dirty="0" smtClean="0"/>
              <a:t>;&gt; welcome to our first PHP program &lt;/h1&gt;";</a:t>
            </a:r>
          </a:p>
          <a:p>
            <a:r>
              <a:rPr lang="en-US" dirty="0" smtClean="0"/>
              <a:t>echo "welcome to </a:t>
            </a:r>
            <a:r>
              <a:rPr lang="en-US" dirty="0" err="1" smtClean="0"/>
              <a:t>sastra</a:t>
            </a:r>
            <a:r>
              <a:rPr lang="en-US" dirty="0" smtClean="0"/>
              <a:t>";</a:t>
            </a:r>
          </a:p>
          <a:p>
            <a:r>
              <a:rPr lang="en-US" b="1" dirty="0" smtClean="0"/>
              <a:t>?&gt;</a:t>
            </a:r>
          </a:p>
        </p:txBody>
      </p:sp>
      <p:sp>
        <p:nvSpPr>
          <p:cNvPr id="7" name="TextBox 6"/>
          <p:cNvSpPr txBox="1"/>
          <p:nvPr/>
        </p:nvSpPr>
        <p:spPr>
          <a:xfrm>
            <a:off x="7896200" y="4725144"/>
            <a:ext cx="1710725" cy="369332"/>
          </a:xfrm>
          <a:prstGeom prst="rect">
            <a:avLst/>
          </a:prstGeom>
          <a:noFill/>
        </p:spPr>
        <p:txBody>
          <a:bodyPr wrap="none" rtlCol="0">
            <a:spAutoFit/>
          </a:bodyPr>
          <a:lstStyle/>
          <a:p>
            <a:r>
              <a:rPr lang="en-IN" b="1" dirty="0" smtClean="0"/>
              <a:t>File:  first.php</a:t>
            </a:r>
            <a:endParaRPr lang="en-US"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Implicit and Explicit Casting</a:t>
            </a:r>
          </a:p>
        </p:txBody>
      </p:sp>
      <p:sp>
        <p:nvSpPr>
          <p:cNvPr id="5" name="Text Placeholder 4"/>
          <p:cNvSpPr>
            <a:spLocks noGrp="1"/>
          </p:cNvSpPr>
          <p:nvPr>
            <p:ph type="body" sz="quarter" idx="13"/>
          </p:nvPr>
        </p:nvSpPr>
        <p:spPr/>
        <p:txBody>
          <a:bodyPr/>
          <a:lstStyle/>
          <a:p>
            <a:r>
              <a:rPr lang="en-US" dirty="0"/>
              <a:t>PHP is a loosely typed language that allows </a:t>
            </a:r>
            <a:r>
              <a:rPr lang="en-US" dirty="0" smtClean="0"/>
              <a:t>us to </a:t>
            </a:r>
            <a:r>
              <a:rPr lang="en-US" dirty="0"/>
              <a:t>declare a variable and its type </a:t>
            </a:r>
            <a:r>
              <a:rPr lang="en-US" dirty="0" smtClean="0"/>
              <a:t>simply by </a:t>
            </a:r>
            <a:r>
              <a:rPr lang="en-US" dirty="0"/>
              <a:t>using it. </a:t>
            </a:r>
            <a:endParaRPr lang="en-US" dirty="0" smtClean="0"/>
          </a:p>
          <a:p>
            <a:r>
              <a:rPr lang="en-US" dirty="0" smtClean="0"/>
              <a:t>PHP automatically </a:t>
            </a:r>
            <a:r>
              <a:rPr lang="en-US" dirty="0"/>
              <a:t>converts values from one type to another </a:t>
            </a:r>
            <a:r>
              <a:rPr lang="en-US" dirty="0" smtClean="0"/>
              <a:t>whenever required</a:t>
            </a:r>
            <a:r>
              <a:rPr lang="en-US" dirty="0"/>
              <a:t>. This is called </a:t>
            </a:r>
            <a:r>
              <a:rPr lang="en-US" i="1" dirty="0"/>
              <a:t>implicit casting</a:t>
            </a:r>
            <a:r>
              <a:rPr lang="en-US" dirty="0"/>
              <a:t>.</a:t>
            </a:r>
          </a:p>
          <a:p>
            <a:pPr marL="1397000" lvl="3" indent="0">
              <a:spcBef>
                <a:spcPts val="0"/>
              </a:spcBef>
              <a:spcAft>
                <a:spcPts val="0"/>
              </a:spcAft>
              <a:buNone/>
            </a:pPr>
            <a:r>
              <a:rPr lang="en-IN" dirty="0" smtClean="0"/>
              <a:t>&lt;?</a:t>
            </a:r>
            <a:r>
              <a:rPr lang="en-IN" dirty="0" err="1"/>
              <a:t>php</a:t>
            </a:r>
            <a:endParaRPr lang="en-IN" dirty="0"/>
          </a:p>
          <a:p>
            <a:pPr marL="1397000" lvl="3" indent="0">
              <a:spcBef>
                <a:spcPts val="0"/>
              </a:spcBef>
              <a:spcAft>
                <a:spcPts val="0"/>
              </a:spcAft>
              <a:buNone/>
            </a:pPr>
            <a:r>
              <a:rPr lang="en-IN" dirty="0"/>
              <a:t>$a = 56;</a:t>
            </a:r>
          </a:p>
          <a:p>
            <a:pPr marL="1397000" lvl="3" indent="0">
              <a:spcBef>
                <a:spcPts val="0"/>
              </a:spcBef>
              <a:spcAft>
                <a:spcPts val="0"/>
              </a:spcAft>
              <a:buNone/>
            </a:pPr>
            <a:r>
              <a:rPr lang="en-IN" dirty="0"/>
              <a:t>$b = 12;</a:t>
            </a:r>
          </a:p>
          <a:p>
            <a:pPr marL="1397000" lvl="3" indent="0">
              <a:spcBef>
                <a:spcPts val="0"/>
              </a:spcBef>
              <a:spcAft>
                <a:spcPts val="0"/>
              </a:spcAft>
              <a:buNone/>
            </a:pPr>
            <a:r>
              <a:rPr lang="en-IN" dirty="0"/>
              <a:t>$c = $a / $b;</a:t>
            </a:r>
          </a:p>
          <a:p>
            <a:pPr marL="1397000" lvl="3" indent="0">
              <a:spcBef>
                <a:spcPts val="0"/>
              </a:spcBef>
              <a:spcAft>
                <a:spcPts val="0"/>
              </a:spcAft>
              <a:buNone/>
            </a:pPr>
            <a:r>
              <a:rPr lang="en-IN" dirty="0"/>
              <a:t>echo $c;</a:t>
            </a:r>
          </a:p>
          <a:p>
            <a:pPr marL="1397000" lvl="3" indent="0">
              <a:spcBef>
                <a:spcPts val="0"/>
              </a:spcBef>
              <a:spcAft>
                <a:spcPts val="0"/>
              </a:spcAft>
              <a:buNone/>
            </a:pPr>
            <a:r>
              <a:rPr lang="en-IN" dirty="0"/>
              <a:t>?&gt;</a:t>
            </a:r>
          </a:p>
        </p:txBody>
      </p:sp>
    </p:spTree>
    <p:extLst>
      <p:ext uri="{BB962C8B-B14F-4D97-AF65-F5344CB8AC3E}">
        <p14:creationId xmlns="" xmlns:p14="http://schemas.microsoft.com/office/powerpoint/2010/main" val="28038559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However, at times PHP’s implicit casting may not </a:t>
            </a:r>
            <a:r>
              <a:rPr lang="en-US" dirty="0" smtClean="0"/>
              <a:t>be required. </a:t>
            </a:r>
            <a:r>
              <a:rPr lang="en-US" dirty="0"/>
              <a:t>In Example note that the inputs to the division are integers. By default, PHP converts the output to floating point so it can give the most precise </a:t>
            </a:r>
            <a:r>
              <a:rPr lang="en-US" dirty="0" smtClean="0"/>
              <a:t>value</a:t>
            </a:r>
          </a:p>
          <a:p>
            <a:r>
              <a:rPr lang="en-US" dirty="0"/>
              <a:t>W</a:t>
            </a:r>
            <a:r>
              <a:rPr lang="en-US" dirty="0" smtClean="0"/>
              <a:t>hat </a:t>
            </a:r>
            <a:r>
              <a:rPr lang="en-US" dirty="0"/>
              <a:t>if we had wanted $c to be an integer instead</a:t>
            </a:r>
            <a:r>
              <a:rPr lang="en-US" dirty="0" smtClean="0"/>
              <a:t>?</a:t>
            </a:r>
          </a:p>
          <a:p>
            <a:r>
              <a:rPr lang="en-US" dirty="0" smtClean="0"/>
              <a:t>We can force </a:t>
            </a:r>
            <a:r>
              <a:rPr lang="en-US" dirty="0"/>
              <a:t>the result of $a / $b to be cast to an </a:t>
            </a:r>
            <a:r>
              <a:rPr lang="en-US" dirty="0" smtClean="0"/>
              <a:t>integer value </a:t>
            </a:r>
            <a:r>
              <a:rPr lang="en-US" dirty="0"/>
              <a:t>using the integer cast type (</a:t>
            </a:r>
            <a:r>
              <a:rPr lang="en-US" dirty="0" err="1"/>
              <a:t>int</a:t>
            </a:r>
            <a:r>
              <a:rPr lang="en-US" dirty="0" smtClean="0"/>
              <a:t>), this is called as explicit type casting.</a:t>
            </a:r>
          </a:p>
          <a:p>
            <a:endParaRPr lang="en-US" dirty="0"/>
          </a:p>
          <a:p>
            <a:pPr marL="25400" indent="0">
              <a:buNone/>
            </a:pPr>
            <a:r>
              <a:rPr lang="en-IN" dirty="0" smtClean="0"/>
              <a:t>			$</a:t>
            </a:r>
            <a:r>
              <a:rPr lang="en-IN" dirty="0"/>
              <a:t>c = (</a:t>
            </a:r>
            <a:r>
              <a:rPr lang="en-IN" dirty="0" err="1"/>
              <a:t>int</a:t>
            </a:r>
            <a:r>
              <a:rPr lang="en-IN" dirty="0"/>
              <a:t>) ($a / $b);</a:t>
            </a:r>
          </a:p>
        </p:txBody>
      </p:sp>
      <mc:AlternateContent xmlns:mc="http://schemas.openxmlformats.org/markup-compatibility/2006">
        <mc:Choice xmlns="" xmlns:p14="http://schemas.microsoft.com/office/powerpoint/2010/main" Requires="p14">
          <p:contentPart p14:bwMode="auto" r:id="rId2">
            <p14:nvContentPartPr>
              <p14:cNvPr id="4" name="Ink 3"/>
              <p14:cNvContentPartPr/>
              <p14:nvPr/>
            </p14:nvContentPartPr>
            <p14:xfrm>
              <a:off x="1251000" y="3708360"/>
              <a:ext cx="6363000" cy="1219680"/>
            </p14:xfrm>
          </p:contentPart>
        </mc:Choice>
        <mc:Fallback>
          <p:pic>
            <p:nvPicPr>
              <p:cNvPr id="4" name="Ink 3"/>
              <p:cNvPicPr/>
              <p:nvPr/>
            </p:nvPicPr>
            <p:blipFill>
              <a:blip r:embed="rId3" cstate="print"/>
              <a:stretch>
                <a:fillRect/>
              </a:stretch>
            </p:blipFill>
            <p:spPr>
              <a:xfrm>
                <a:off x="1241640" y="3699000"/>
                <a:ext cx="6381720" cy="1238400"/>
              </a:xfrm>
              <a:prstGeom prst="rect">
                <a:avLst/>
              </a:prstGeom>
            </p:spPr>
          </p:pic>
        </mc:Fallback>
      </mc:AlternateContent>
    </p:spTree>
    <p:extLst>
      <p:ext uri="{BB962C8B-B14F-4D97-AF65-F5344CB8AC3E}">
        <p14:creationId xmlns="" xmlns:p14="http://schemas.microsoft.com/office/powerpoint/2010/main" val="31340965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i="1" dirty="0"/>
              <a:t>PHP’s cast types</a:t>
            </a:r>
          </a:p>
          <a:p>
            <a:pPr marL="25400" indent="0">
              <a:buNone/>
            </a:pPr>
            <a:r>
              <a:rPr lang="en-IN" b="1" u="sng" dirty="0"/>
              <a:t>Cast type </a:t>
            </a:r>
            <a:r>
              <a:rPr lang="en-IN" b="1" u="sng" dirty="0" smtClean="0"/>
              <a:t>			Description</a:t>
            </a:r>
            <a:endParaRPr lang="en-IN" b="1" u="sng" dirty="0"/>
          </a:p>
          <a:p>
            <a:pPr marL="25400" indent="0">
              <a:buNone/>
            </a:pPr>
            <a:r>
              <a:rPr lang="en-US" dirty="0"/>
              <a:t>(</a:t>
            </a:r>
            <a:r>
              <a:rPr lang="en-US" dirty="0" err="1"/>
              <a:t>int</a:t>
            </a:r>
            <a:r>
              <a:rPr lang="en-US" dirty="0"/>
              <a:t>) (integer) </a:t>
            </a:r>
            <a:r>
              <a:rPr lang="en-US" dirty="0" smtClean="0"/>
              <a:t>		Cast </a:t>
            </a:r>
            <a:r>
              <a:rPr lang="en-US" dirty="0"/>
              <a:t>to an integer by dropping the decimal portion.</a:t>
            </a:r>
          </a:p>
          <a:p>
            <a:pPr marL="25400" indent="0">
              <a:buNone/>
            </a:pPr>
            <a:r>
              <a:rPr lang="en-US" dirty="0"/>
              <a:t>(bool) (</a:t>
            </a:r>
            <a:r>
              <a:rPr lang="en-US" dirty="0" err="1"/>
              <a:t>boolean</a:t>
            </a:r>
            <a:r>
              <a:rPr lang="en-US" dirty="0"/>
              <a:t>) </a:t>
            </a:r>
            <a:r>
              <a:rPr lang="en-US" dirty="0" smtClean="0"/>
              <a:t>		Cast </a:t>
            </a:r>
            <a:r>
              <a:rPr lang="en-US" dirty="0"/>
              <a:t>to a Boolean.</a:t>
            </a:r>
          </a:p>
          <a:p>
            <a:pPr marL="25400" indent="0">
              <a:buNone/>
            </a:pPr>
            <a:r>
              <a:rPr lang="en-US" dirty="0"/>
              <a:t>(float) (double) (real) </a:t>
            </a:r>
            <a:r>
              <a:rPr lang="en-US" dirty="0" smtClean="0"/>
              <a:t>	Cast </a:t>
            </a:r>
            <a:r>
              <a:rPr lang="en-US" dirty="0"/>
              <a:t>to a floating-point number.</a:t>
            </a:r>
          </a:p>
          <a:p>
            <a:pPr marL="25400" indent="0">
              <a:buNone/>
            </a:pPr>
            <a:r>
              <a:rPr lang="en-US" dirty="0"/>
              <a:t>(string) </a:t>
            </a:r>
            <a:r>
              <a:rPr lang="en-US" dirty="0" smtClean="0"/>
              <a:t>			Cast </a:t>
            </a:r>
            <a:r>
              <a:rPr lang="en-US" dirty="0"/>
              <a:t>to a string.</a:t>
            </a:r>
          </a:p>
          <a:p>
            <a:pPr marL="25400" indent="0">
              <a:buNone/>
            </a:pPr>
            <a:r>
              <a:rPr lang="en-US" dirty="0"/>
              <a:t>(array) </a:t>
            </a:r>
            <a:r>
              <a:rPr lang="en-US" dirty="0" smtClean="0"/>
              <a:t>			Cast </a:t>
            </a:r>
            <a:r>
              <a:rPr lang="en-US" dirty="0"/>
              <a:t>to an array.</a:t>
            </a:r>
          </a:p>
          <a:p>
            <a:pPr marL="25400" indent="0">
              <a:buNone/>
            </a:pPr>
            <a:r>
              <a:rPr lang="en-US" dirty="0"/>
              <a:t>(object) </a:t>
            </a:r>
            <a:r>
              <a:rPr lang="en-US" dirty="0" smtClean="0"/>
              <a:t>			Cast </a:t>
            </a:r>
            <a:r>
              <a:rPr lang="en-US" dirty="0"/>
              <a:t>to an object.</a:t>
            </a:r>
            <a:endParaRPr lang="en-IN" dirty="0"/>
          </a:p>
        </p:txBody>
      </p:sp>
    </p:spTree>
    <p:extLst>
      <p:ext uri="{BB962C8B-B14F-4D97-AF65-F5344CB8AC3E}">
        <p14:creationId xmlns="" xmlns:p14="http://schemas.microsoft.com/office/powerpoint/2010/main" val="19933260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Form Handling</a:t>
            </a:r>
            <a:endParaRPr lang="en-IN" dirty="0"/>
          </a:p>
        </p:txBody>
      </p:sp>
      <p:sp>
        <p:nvSpPr>
          <p:cNvPr id="3" name="Text Placeholder 2"/>
          <p:cNvSpPr>
            <a:spLocks noGrp="1"/>
          </p:cNvSpPr>
          <p:nvPr>
            <p:ph type="body" sz="quarter" idx="13"/>
          </p:nvPr>
        </p:nvSpPr>
        <p:spPr/>
        <p:txBody>
          <a:bodyPr/>
          <a:lstStyle/>
          <a:p>
            <a:r>
              <a:rPr lang="en-IN" dirty="0"/>
              <a:t>Building Forms</a:t>
            </a:r>
          </a:p>
          <a:p>
            <a:pPr lvl="1"/>
            <a:r>
              <a:rPr lang="en-US" dirty="0"/>
              <a:t>Handling forms is a multipart process. </a:t>
            </a:r>
            <a:endParaRPr lang="en-US" dirty="0" smtClean="0"/>
          </a:p>
          <a:p>
            <a:pPr lvl="2"/>
            <a:r>
              <a:rPr lang="en-US" dirty="0" smtClean="0"/>
              <a:t>First </a:t>
            </a:r>
            <a:r>
              <a:rPr lang="en-US" dirty="0"/>
              <a:t>is the creation of a form into which </a:t>
            </a:r>
            <a:r>
              <a:rPr lang="en-US" dirty="0" smtClean="0"/>
              <a:t>a user </a:t>
            </a:r>
            <a:r>
              <a:rPr lang="en-US" dirty="0"/>
              <a:t>can enter the required details. </a:t>
            </a:r>
            <a:endParaRPr lang="en-US" dirty="0" smtClean="0"/>
          </a:p>
          <a:p>
            <a:pPr lvl="2"/>
            <a:r>
              <a:rPr lang="en-US" dirty="0" smtClean="0"/>
              <a:t>This </a:t>
            </a:r>
            <a:r>
              <a:rPr lang="en-US" dirty="0"/>
              <a:t>data is then sent to the web server, where it </a:t>
            </a:r>
            <a:r>
              <a:rPr lang="en-US" dirty="0" smtClean="0"/>
              <a:t>is interpreted</a:t>
            </a:r>
            <a:r>
              <a:rPr lang="en-US" dirty="0"/>
              <a:t>, often with some error checking. </a:t>
            </a:r>
            <a:endParaRPr lang="en-US" dirty="0" smtClean="0"/>
          </a:p>
          <a:p>
            <a:pPr lvl="2"/>
            <a:r>
              <a:rPr lang="en-US" dirty="0" smtClean="0"/>
              <a:t>If </a:t>
            </a:r>
            <a:r>
              <a:rPr lang="en-US" dirty="0"/>
              <a:t>the PHP code identifies one or </a:t>
            </a:r>
            <a:r>
              <a:rPr lang="en-US" dirty="0" smtClean="0"/>
              <a:t>more fields </a:t>
            </a:r>
            <a:r>
              <a:rPr lang="en-US" dirty="0"/>
              <a:t>that require reentering, the form may be redisplayed with an error message.</a:t>
            </a:r>
          </a:p>
          <a:p>
            <a:pPr lvl="2"/>
            <a:r>
              <a:rPr lang="en-US" dirty="0"/>
              <a:t>When the code is satisfied with the accuracy of the input, it takes some action </a:t>
            </a:r>
            <a:r>
              <a:rPr lang="en-US" dirty="0" smtClean="0"/>
              <a:t>that usually </a:t>
            </a:r>
            <a:r>
              <a:rPr lang="en-US" dirty="0"/>
              <a:t>involves the database, such as entering details about a purchase.</a:t>
            </a:r>
            <a:endParaRPr lang="en-IN" dirty="0"/>
          </a:p>
        </p:txBody>
      </p:sp>
    </p:spTree>
    <p:extLst>
      <p:ext uri="{BB962C8B-B14F-4D97-AF65-F5344CB8AC3E}">
        <p14:creationId xmlns="" xmlns:p14="http://schemas.microsoft.com/office/powerpoint/2010/main" val="6094314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sz="2000" dirty="0"/>
              <a:t>&lt;html&gt;</a:t>
            </a:r>
            <a:br>
              <a:rPr lang="en-IN" sz="2000" dirty="0"/>
            </a:br>
            <a:r>
              <a:rPr lang="en-IN" sz="2000" dirty="0" smtClean="0"/>
              <a:t>&lt;</a:t>
            </a:r>
            <a:r>
              <a:rPr lang="en-IN" sz="2000" dirty="0"/>
              <a:t>body&gt;</a:t>
            </a:r>
            <a:br>
              <a:rPr lang="en-IN" sz="2000" dirty="0"/>
            </a:br>
            <a:r>
              <a:rPr lang="en-IN" sz="2000" dirty="0" smtClean="0"/>
              <a:t>	&lt;</a:t>
            </a:r>
            <a:r>
              <a:rPr lang="en-IN" sz="2000" dirty="0"/>
              <a:t>form action=</a:t>
            </a:r>
            <a:r>
              <a:rPr lang="en-IN" sz="2000" dirty="0">
                <a:solidFill>
                  <a:srgbClr val="C00000"/>
                </a:solidFill>
              </a:rPr>
              <a:t>"</a:t>
            </a:r>
            <a:r>
              <a:rPr lang="en-IN" sz="2000" dirty="0" err="1">
                <a:solidFill>
                  <a:srgbClr val="C00000"/>
                </a:solidFill>
              </a:rPr>
              <a:t>welcome.php</a:t>
            </a:r>
            <a:r>
              <a:rPr lang="en-IN" sz="2000" dirty="0">
                <a:solidFill>
                  <a:srgbClr val="C00000"/>
                </a:solidFill>
              </a:rPr>
              <a:t>" </a:t>
            </a:r>
            <a:r>
              <a:rPr lang="en-IN" sz="2000" dirty="0"/>
              <a:t>method="</a:t>
            </a:r>
            <a:r>
              <a:rPr lang="en-IN" sz="2000" dirty="0">
                <a:solidFill>
                  <a:srgbClr val="C00000"/>
                </a:solidFill>
              </a:rPr>
              <a:t>post</a:t>
            </a:r>
            <a:r>
              <a:rPr lang="en-IN" sz="2000" dirty="0"/>
              <a:t>"&gt;</a:t>
            </a:r>
            <a:br>
              <a:rPr lang="en-IN" sz="2000" dirty="0"/>
            </a:br>
            <a:r>
              <a:rPr lang="en-IN" sz="2000" dirty="0" smtClean="0"/>
              <a:t>		Name</a:t>
            </a:r>
            <a:r>
              <a:rPr lang="en-IN" sz="2000" dirty="0"/>
              <a:t>: &lt;input type="text" name="name"&gt;&lt;</a:t>
            </a:r>
            <a:r>
              <a:rPr lang="en-IN" sz="2000" dirty="0" err="1"/>
              <a:t>br</a:t>
            </a:r>
            <a:r>
              <a:rPr lang="en-IN" sz="2000" dirty="0" smtClean="0"/>
              <a:t>&gt;</a:t>
            </a:r>
            <a:r>
              <a:rPr lang="en-IN" sz="2000" dirty="0"/>
              <a:t>&lt;</a:t>
            </a:r>
            <a:r>
              <a:rPr lang="en-IN" sz="2000" dirty="0" err="1"/>
              <a:t>br</a:t>
            </a:r>
            <a:r>
              <a:rPr lang="en-IN" sz="2000" dirty="0"/>
              <a:t>&gt;</a:t>
            </a:r>
            <a:r>
              <a:rPr lang="en-IN" sz="2000" dirty="0" smtClean="0"/>
              <a:t>	</a:t>
            </a:r>
            <a:r>
              <a:rPr lang="en-IN" sz="2000" dirty="0"/>
              <a:t/>
            </a:r>
            <a:br>
              <a:rPr lang="en-IN" sz="2000" dirty="0"/>
            </a:br>
            <a:r>
              <a:rPr lang="en-IN" sz="2000" dirty="0" smtClean="0"/>
              <a:t>		E-mail</a:t>
            </a:r>
            <a:r>
              <a:rPr lang="en-IN" sz="2000" dirty="0"/>
              <a:t>: &lt;input type="text" name="email"&gt;&lt;</a:t>
            </a:r>
            <a:r>
              <a:rPr lang="en-IN" sz="2000" dirty="0" err="1"/>
              <a:t>br</a:t>
            </a:r>
            <a:r>
              <a:rPr lang="en-IN" sz="2000" dirty="0" smtClean="0"/>
              <a:t>&gt;</a:t>
            </a:r>
            <a:r>
              <a:rPr lang="en-IN" sz="2000" dirty="0"/>
              <a:t>&lt;</a:t>
            </a:r>
            <a:r>
              <a:rPr lang="en-IN" sz="2000" dirty="0" err="1"/>
              <a:t>br</a:t>
            </a:r>
            <a:r>
              <a:rPr lang="en-IN" sz="2000" dirty="0"/>
              <a:t>&gt;</a:t>
            </a:r>
            <a:br>
              <a:rPr lang="en-IN" sz="2000" dirty="0"/>
            </a:br>
            <a:r>
              <a:rPr lang="en-IN" sz="2000" dirty="0" smtClean="0"/>
              <a:t>		&lt;</a:t>
            </a:r>
            <a:r>
              <a:rPr lang="en-IN" sz="2000" dirty="0"/>
              <a:t>input type="</a:t>
            </a:r>
            <a:r>
              <a:rPr lang="en-IN" sz="2000" dirty="0" smtClean="0"/>
              <a:t>submit“ value=“Submit”&gt;</a:t>
            </a:r>
            <a:r>
              <a:rPr lang="en-IN" sz="2000" dirty="0"/>
              <a:t/>
            </a:r>
            <a:br>
              <a:rPr lang="en-IN" sz="2000" dirty="0"/>
            </a:br>
            <a:r>
              <a:rPr lang="en-IN" sz="2000" dirty="0" smtClean="0"/>
              <a:t>	&lt;/</a:t>
            </a:r>
            <a:r>
              <a:rPr lang="en-IN" sz="2000" dirty="0"/>
              <a:t>form</a:t>
            </a:r>
            <a:r>
              <a:rPr lang="en-IN" sz="2000" dirty="0" smtClean="0"/>
              <a:t>&gt;</a:t>
            </a:r>
            <a:r>
              <a:rPr lang="en-IN" sz="2000" dirty="0"/>
              <a:t/>
            </a:r>
            <a:br>
              <a:rPr lang="en-IN" sz="2000" dirty="0"/>
            </a:br>
            <a:r>
              <a:rPr lang="en-IN" sz="2000" dirty="0"/>
              <a:t>&lt;/body&gt;</a:t>
            </a:r>
            <a:br>
              <a:rPr lang="en-IN" sz="2000" dirty="0"/>
            </a:br>
            <a:r>
              <a:rPr lang="en-IN" sz="2000" dirty="0"/>
              <a:t>&lt;/html&gt; </a:t>
            </a:r>
          </a:p>
          <a:p>
            <a:endParaRPr lang="en-US" dirty="0" smtClean="0"/>
          </a:p>
          <a:p>
            <a:r>
              <a:rPr lang="en-US" dirty="0" smtClean="0"/>
              <a:t>The </a:t>
            </a:r>
            <a:r>
              <a:rPr lang="en-US" dirty="0"/>
              <a:t>example </a:t>
            </a:r>
            <a:r>
              <a:rPr lang="en-US" dirty="0" smtClean="0"/>
              <a:t>displays </a:t>
            </a:r>
            <a:r>
              <a:rPr lang="en-US" dirty="0"/>
              <a:t>a simple HTML form with two input fields and a submit </a:t>
            </a:r>
            <a:r>
              <a:rPr lang="en-US" dirty="0" smtClean="0"/>
              <a:t>button</a:t>
            </a:r>
            <a:endParaRPr lang="en-IN" dirty="0"/>
          </a:p>
        </p:txBody>
      </p:sp>
      <p:pic>
        <p:nvPicPr>
          <p:cNvPr id="5" name="Picture 4"/>
          <p:cNvPicPr>
            <a:picLocks noChangeAspect="1"/>
          </p:cNvPicPr>
          <p:nvPr/>
        </p:nvPicPr>
        <p:blipFill>
          <a:blip r:embed="rId2" cstate="print"/>
          <a:stretch>
            <a:fillRect/>
          </a:stretch>
        </p:blipFill>
        <p:spPr>
          <a:xfrm>
            <a:off x="8544272" y="1268760"/>
            <a:ext cx="3057525" cy="2066925"/>
          </a:xfrm>
          <a:prstGeom prst="rect">
            <a:avLst/>
          </a:prstGeom>
          <a:ln w="28575">
            <a:solidFill>
              <a:srgbClr val="00B050"/>
            </a:solidFill>
          </a:ln>
        </p:spPr>
      </p:pic>
    </p:spTree>
    <p:extLst>
      <p:ext uri="{BB962C8B-B14F-4D97-AF65-F5344CB8AC3E}">
        <p14:creationId xmlns="" xmlns:p14="http://schemas.microsoft.com/office/powerpoint/2010/main" val="16687874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Retrieving Submitted Data</a:t>
            </a:r>
          </a:p>
          <a:p>
            <a:pPr lvl="1"/>
            <a:r>
              <a:rPr lang="en-US" dirty="0" smtClean="0"/>
              <a:t>The html form is </a:t>
            </a:r>
            <a:r>
              <a:rPr lang="en-US" dirty="0"/>
              <a:t>only one part of the multipart form-handling process. </a:t>
            </a:r>
            <a:endParaRPr lang="en-US" dirty="0" smtClean="0"/>
          </a:p>
          <a:p>
            <a:pPr lvl="1"/>
            <a:r>
              <a:rPr lang="en-US" dirty="0" smtClean="0"/>
              <a:t>If we enter a name, mail id and </a:t>
            </a:r>
            <a:r>
              <a:rPr lang="en-US" dirty="0"/>
              <a:t>click the </a:t>
            </a:r>
            <a:r>
              <a:rPr lang="en-US" dirty="0" smtClean="0"/>
              <a:t>Submit button, error page will be displayed (“</a:t>
            </a:r>
            <a:r>
              <a:rPr lang="en-US" dirty="0" err="1" smtClean="0"/>
              <a:t>welcome.php</a:t>
            </a:r>
            <a:r>
              <a:rPr lang="en-US" dirty="0" smtClean="0"/>
              <a:t>” file not found error)</a:t>
            </a:r>
          </a:p>
          <a:p>
            <a:pPr lvl="1"/>
            <a:r>
              <a:rPr lang="en-US" dirty="0" smtClean="0"/>
              <a:t>So </a:t>
            </a:r>
            <a:r>
              <a:rPr lang="en-US" dirty="0"/>
              <a:t>now it’s time to add some PHP code to process </a:t>
            </a:r>
            <a:r>
              <a:rPr lang="en-US" dirty="0" smtClean="0"/>
              <a:t>the data </a:t>
            </a:r>
            <a:r>
              <a:rPr lang="en-US" dirty="0"/>
              <a:t>submitted by the </a:t>
            </a:r>
            <a:r>
              <a:rPr lang="en-US" dirty="0" smtClean="0"/>
              <a:t>form</a:t>
            </a:r>
            <a:endParaRPr lang="en-US" dirty="0"/>
          </a:p>
        </p:txBody>
      </p:sp>
    </p:spTree>
    <p:extLst>
      <p:ext uri="{BB962C8B-B14F-4D97-AF65-F5344CB8AC3E}">
        <p14:creationId xmlns="" xmlns:p14="http://schemas.microsoft.com/office/powerpoint/2010/main" val="6211865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display the submitted data </a:t>
            </a:r>
            <a:r>
              <a:rPr lang="en-US" dirty="0" smtClean="0"/>
              <a:t>we can use echo statement. </a:t>
            </a:r>
            <a:r>
              <a:rPr lang="en-US" dirty="0"/>
              <a:t>The "</a:t>
            </a:r>
            <a:r>
              <a:rPr lang="en-US" dirty="0" err="1"/>
              <a:t>welcome.php</a:t>
            </a:r>
            <a:r>
              <a:rPr lang="en-US" dirty="0"/>
              <a:t>" looks like </a:t>
            </a:r>
            <a:r>
              <a:rPr lang="en-US" dirty="0" smtClean="0"/>
              <a:t>this:</a:t>
            </a:r>
          </a:p>
          <a:p>
            <a:pPr marL="514350" lvl="1" indent="0">
              <a:buNone/>
            </a:pPr>
            <a:r>
              <a:rPr lang="en-US" sz="2200" dirty="0"/>
              <a:t>&lt;html&gt;</a:t>
            </a:r>
            <a:br>
              <a:rPr lang="en-US" sz="2200" dirty="0"/>
            </a:br>
            <a:r>
              <a:rPr lang="en-US" sz="2200" dirty="0"/>
              <a:t>&lt;</a:t>
            </a:r>
            <a:r>
              <a:rPr lang="en-US" sz="2200" dirty="0" smtClean="0"/>
              <a:t>body style=“font-size:20px”&gt;</a:t>
            </a:r>
            <a:r>
              <a:rPr lang="en-US" sz="2200" dirty="0"/>
              <a:t/>
            </a:r>
            <a:br>
              <a:rPr lang="en-US" sz="2200" dirty="0"/>
            </a:br>
            <a:r>
              <a:rPr lang="en-US" sz="2200" dirty="0" smtClean="0"/>
              <a:t>	Welcome </a:t>
            </a:r>
            <a:r>
              <a:rPr lang="en-US" sz="2200" dirty="0"/>
              <a:t>&lt;?</a:t>
            </a:r>
            <a:r>
              <a:rPr lang="en-US" sz="2200" dirty="0" err="1"/>
              <a:t>php</a:t>
            </a:r>
            <a:r>
              <a:rPr lang="en-US" sz="2200" dirty="0"/>
              <a:t> echo $_POST["name"]; ?&gt;&lt;</a:t>
            </a:r>
            <a:r>
              <a:rPr lang="en-US" sz="2200" dirty="0" err="1"/>
              <a:t>br</a:t>
            </a:r>
            <a:r>
              <a:rPr lang="en-US" sz="2200" dirty="0"/>
              <a:t>&gt;</a:t>
            </a:r>
            <a:br>
              <a:rPr lang="en-US" sz="2200" dirty="0"/>
            </a:br>
            <a:r>
              <a:rPr lang="en-US" sz="2200" dirty="0" smtClean="0"/>
              <a:t>	Your </a:t>
            </a:r>
            <a:r>
              <a:rPr lang="en-US" sz="2200" dirty="0"/>
              <a:t>email address is: &lt;?</a:t>
            </a:r>
            <a:r>
              <a:rPr lang="en-US" sz="2200" dirty="0" err="1"/>
              <a:t>php</a:t>
            </a:r>
            <a:r>
              <a:rPr lang="en-US" sz="2200" dirty="0"/>
              <a:t> echo $_POST["email"]; </a:t>
            </a:r>
            <a:r>
              <a:rPr lang="en-US" sz="2200" dirty="0" smtClean="0"/>
              <a:t>?&gt;</a:t>
            </a:r>
            <a:r>
              <a:rPr lang="en-US" sz="2200" dirty="0"/>
              <a:t/>
            </a:r>
            <a:br>
              <a:rPr lang="en-US" sz="2200" dirty="0"/>
            </a:br>
            <a:r>
              <a:rPr lang="en-US" sz="2200" dirty="0"/>
              <a:t>&lt;/body&gt;</a:t>
            </a:r>
            <a:br>
              <a:rPr lang="en-US" sz="2200" dirty="0"/>
            </a:br>
            <a:r>
              <a:rPr lang="en-US" sz="2200" dirty="0"/>
              <a:t>&lt;/html&gt; </a:t>
            </a:r>
            <a:endParaRPr lang="en-IN" sz="2200" dirty="0"/>
          </a:p>
        </p:txBody>
      </p:sp>
      <p:pic>
        <p:nvPicPr>
          <p:cNvPr id="6" name="Picture 5"/>
          <p:cNvPicPr>
            <a:picLocks noChangeAspect="1"/>
          </p:cNvPicPr>
          <p:nvPr/>
        </p:nvPicPr>
        <p:blipFill>
          <a:blip r:embed="rId2" cstate="print"/>
          <a:stretch>
            <a:fillRect/>
          </a:stretch>
        </p:blipFill>
        <p:spPr>
          <a:xfrm>
            <a:off x="695400" y="4333875"/>
            <a:ext cx="3257550" cy="2047875"/>
          </a:xfrm>
          <a:prstGeom prst="rect">
            <a:avLst/>
          </a:prstGeom>
          <a:ln w="28575">
            <a:solidFill>
              <a:srgbClr val="00B050"/>
            </a:solidFill>
          </a:ln>
        </p:spPr>
      </p:pic>
      <p:pic>
        <p:nvPicPr>
          <p:cNvPr id="7" name="Picture 6"/>
          <p:cNvPicPr>
            <a:picLocks noChangeAspect="1"/>
          </p:cNvPicPr>
          <p:nvPr/>
        </p:nvPicPr>
        <p:blipFill>
          <a:blip r:embed="rId3" cstate="print"/>
          <a:stretch>
            <a:fillRect/>
          </a:stretch>
        </p:blipFill>
        <p:spPr>
          <a:xfrm>
            <a:off x="6168008" y="4725144"/>
            <a:ext cx="4943475" cy="866775"/>
          </a:xfrm>
          <a:prstGeom prst="rect">
            <a:avLst/>
          </a:prstGeom>
          <a:ln w="28575">
            <a:solidFill>
              <a:srgbClr val="00B050"/>
            </a:solidFill>
          </a:ln>
        </p:spPr>
      </p:pic>
      <p:cxnSp>
        <p:nvCxnSpPr>
          <p:cNvPr id="9" name="Straight Arrow Connector 8"/>
          <p:cNvCxnSpPr/>
          <p:nvPr/>
        </p:nvCxnSpPr>
        <p:spPr>
          <a:xfrm flipV="1">
            <a:off x="1415480" y="5445224"/>
            <a:ext cx="4680520" cy="720080"/>
          </a:xfrm>
          <a:prstGeom prst="straightConnector1">
            <a:avLst/>
          </a:prstGeom>
          <a:ln w="38100">
            <a:solidFill>
              <a:srgbClr val="00B05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6288855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200" dirty="0" smtClean="0"/>
              <a:t>Browser </a:t>
            </a:r>
            <a:r>
              <a:rPr lang="en-US" sz="2200" dirty="0"/>
              <a:t>sends user input through either </a:t>
            </a:r>
            <a:r>
              <a:rPr lang="en-US" sz="2200" dirty="0" smtClean="0"/>
              <a:t>a GET </a:t>
            </a:r>
            <a:r>
              <a:rPr lang="en-US" sz="2200" dirty="0"/>
              <a:t>request or a POST request. </a:t>
            </a:r>
            <a:endParaRPr lang="en-US" sz="2200" dirty="0" smtClean="0"/>
          </a:p>
          <a:p>
            <a:pPr lvl="1"/>
            <a:r>
              <a:rPr lang="en-US" sz="2200" dirty="0" smtClean="0"/>
              <a:t>The web </a:t>
            </a:r>
            <a:r>
              <a:rPr lang="en-US" sz="2200" dirty="0"/>
              <a:t>server bundles up all of the user input (even if the form was filled out with </a:t>
            </a:r>
            <a:r>
              <a:rPr lang="en-US" sz="2200" dirty="0" smtClean="0"/>
              <a:t>a hundred </a:t>
            </a:r>
            <a:r>
              <a:rPr lang="en-US" sz="2200" dirty="0"/>
              <a:t>fields) and puts in into an array named $_POST</a:t>
            </a:r>
            <a:r>
              <a:rPr lang="en-US" sz="2200" dirty="0" smtClean="0"/>
              <a:t>.</a:t>
            </a:r>
          </a:p>
          <a:p>
            <a:pPr lvl="1"/>
            <a:r>
              <a:rPr lang="en-US" sz="2200" dirty="0"/>
              <a:t>$_POST is an associative </a:t>
            </a:r>
            <a:r>
              <a:rPr lang="en-US" sz="2200" dirty="0" smtClean="0"/>
              <a:t>array</a:t>
            </a:r>
            <a:r>
              <a:rPr lang="en-US" sz="2200" dirty="0"/>
              <a:t>.</a:t>
            </a:r>
            <a:r>
              <a:rPr lang="en-US" sz="2200" dirty="0" smtClean="0"/>
              <a:t> </a:t>
            </a:r>
          </a:p>
          <a:p>
            <a:pPr lvl="1"/>
            <a:r>
              <a:rPr lang="en-US" sz="2200" dirty="0" smtClean="0"/>
              <a:t>Depending on whether </a:t>
            </a:r>
            <a:r>
              <a:rPr lang="en-US" sz="2200" dirty="0"/>
              <a:t>a form has been set to use the POST or the GET method, either the $_</a:t>
            </a:r>
            <a:r>
              <a:rPr lang="en-US" sz="2200" dirty="0" smtClean="0"/>
              <a:t>POST or </a:t>
            </a:r>
            <a:r>
              <a:rPr lang="en-US" sz="2200" dirty="0"/>
              <a:t>the $_GET associative array will be populated with the form data</a:t>
            </a:r>
            <a:r>
              <a:rPr lang="en-US" sz="2200" dirty="0" smtClean="0"/>
              <a:t>.</a:t>
            </a:r>
          </a:p>
          <a:p>
            <a:pPr lvl="1"/>
            <a:r>
              <a:rPr lang="en-US" sz="2200" dirty="0"/>
              <a:t>Each field has an element in the array named after that field. So, if a form contains </a:t>
            </a:r>
            <a:r>
              <a:rPr lang="en-US" sz="2200" dirty="0" smtClean="0"/>
              <a:t>a field </a:t>
            </a:r>
            <a:r>
              <a:rPr lang="en-US" sz="2200" dirty="0"/>
              <a:t>named </a:t>
            </a:r>
            <a:r>
              <a:rPr lang="en-US" sz="2200" dirty="0" smtClean="0"/>
              <a:t>“email”, </a:t>
            </a:r>
            <a:r>
              <a:rPr lang="en-US" sz="2200" dirty="0"/>
              <a:t>the $_POST array contains an element keyed by the word </a:t>
            </a:r>
            <a:r>
              <a:rPr lang="en-US" sz="2200" dirty="0" smtClean="0"/>
              <a:t>“email”. </a:t>
            </a:r>
          </a:p>
          <a:p>
            <a:pPr lvl="1"/>
            <a:r>
              <a:rPr lang="en-US" sz="2200" dirty="0" smtClean="0"/>
              <a:t>The PHP </a:t>
            </a:r>
            <a:r>
              <a:rPr lang="en-US" sz="2200" dirty="0"/>
              <a:t>program can read that field by referring to either $_POST</a:t>
            </a:r>
            <a:r>
              <a:rPr lang="en-US" sz="2200" dirty="0" smtClean="0"/>
              <a:t>[‘email'] or </a:t>
            </a:r>
            <a:r>
              <a:rPr lang="en-IN" sz="2200" dirty="0" smtClean="0"/>
              <a:t>$_</a:t>
            </a:r>
            <a:r>
              <a:rPr lang="en-IN" sz="2200" dirty="0"/>
              <a:t>POST</a:t>
            </a:r>
            <a:r>
              <a:rPr lang="en-IN" sz="2200" dirty="0" smtClean="0"/>
              <a:t>[“email"]</a:t>
            </a:r>
            <a:endParaRPr lang="en-IN" sz="2200" dirty="0"/>
          </a:p>
        </p:txBody>
      </p:sp>
    </p:spTree>
    <p:extLst>
      <p:ext uri="{BB962C8B-B14F-4D97-AF65-F5344CB8AC3E}">
        <p14:creationId xmlns="" xmlns:p14="http://schemas.microsoft.com/office/powerpoint/2010/main" val="3124410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IN" dirty="0" smtClean="0"/>
              <a:t>The same program can be implemented using GET method</a:t>
            </a:r>
          </a:p>
        </p:txBody>
      </p:sp>
      <p:pic>
        <p:nvPicPr>
          <p:cNvPr id="4" name="Picture 3"/>
          <p:cNvPicPr>
            <a:picLocks noChangeAspect="1"/>
          </p:cNvPicPr>
          <p:nvPr/>
        </p:nvPicPr>
        <p:blipFill>
          <a:blip r:embed="rId2" cstate="print"/>
          <a:stretch>
            <a:fillRect/>
          </a:stretch>
        </p:blipFill>
        <p:spPr>
          <a:xfrm>
            <a:off x="335360" y="1784008"/>
            <a:ext cx="6718796" cy="2563396"/>
          </a:xfrm>
          <a:prstGeom prst="rect">
            <a:avLst/>
          </a:prstGeom>
        </p:spPr>
      </p:pic>
      <p:pic>
        <p:nvPicPr>
          <p:cNvPr id="5" name="Picture 4"/>
          <p:cNvPicPr>
            <a:picLocks noChangeAspect="1"/>
          </p:cNvPicPr>
          <p:nvPr/>
        </p:nvPicPr>
        <p:blipFill>
          <a:blip r:embed="rId3" cstate="print"/>
          <a:stretch>
            <a:fillRect/>
          </a:stretch>
        </p:blipFill>
        <p:spPr>
          <a:xfrm>
            <a:off x="5591944" y="4685010"/>
            <a:ext cx="6281886" cy="1616597"/>
          </a:xfrm>
          <a:prstGeom prst="rect">
            <a:avLst/>
          </a:prstGeom>
        </p:spPr>
      </p:pic>
      <p:pic>
        <p:nvPicPr>
          <p:cNvPr id="7" name="Picture 6"/>
          <p:cNvPicPr>
            <a:picLocks noChangeAspect="1"/>
          </p:cNvPicPr>
          <p:nvPr/>
        </p:nvPicPr>
        <p:blipFill>
          <a:blip r:embed="rId4" cstate="print"/>
          <a:stretch>
            <a:fillRect/>
          </a:stretch>
        </p:blipFill>
        <p:spPr>
          <a:xfrm>
            <a:off x="8400256" y="1844824"/>
            <a:ext cx="3257550" cy="2047875"/>
          </a:xfrm>
          <a:prstGeom prst="rect">
            <a:avLst/>
          </a:prstGeom>
          <a:ln w="28575">
            <a:solidFill>
              <a:srgbClr val="00B050"/>
            </a:solidFill>
          </a:ln>
        </p:spPr>
      </p:pic>
      <p:pic>
        <p:nvPicPr>
          <p:cNvPr id="8" name="Picture 7"/>
          <p:cNvPicPr>
            <a:picLocks noChangeAspect="1"/>
          </p:cNvPicPr>
          <p:nvPr/>
        </p:nvPicPr>
        <p:blipFill>
          <a:blip r:embed="rId5" cstate="print"/>
          <a:stretch>
            <a:fillRect/>
          </a:stretch>
        </p:blipFill>
        <p:spPr>
          <a:xfrm>
            <a:off x="206978" y="5207744"/>
            <a:ext cx="4943475" cy="866775"/>
          </a:xfrm>
          <a:prstGeom prst="rect">
            <a:avLst/>
          </a:prstGeom>
          <a:ln w="28575">
            <a:solidFill>
              <a:srgbClr val="00B050"/>
            </a:solidFill>
          </a:ln>
        </p:spPr>
      </p:pic>
      <p:cxnSp>
        <p:nvCxnSpPr>
          <p:cNvPr id="11" name="Straight Arrow Connector 10"/>
          <p:cNvCxnSpPr/>
          <p:nvPr/>
        </p:nvCxnSpPr>
        <p:spPr>
          <a:xfrm flipH="1">
            <a:off x="2567608" y="3717032"/>
            <a:ext cx="5904656" cy="1368152"/>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0298234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a:t>GET vs. POST</a:t>
            </a:r>
          </a:p>
          <a:p>
            <a:pPr lvl="1"/>
            <a:r>
              <a:rPr lang="en-US" dirty="0"/>
              <a:t>Both GET and POST create an array (e.g. array( key1 =&gt; value1, key2 =&gt; value2, key3 =&gt; value3, ...)). This array holds key/value pairs, where keys are the names of the form controls and values are the input data from the user.</a:t>
            </a:r>
          </a:p>
          <a:p>
            <a:pPr lvl="1"/>
            <a:r>
              <a:rPr lang="en-US" dirty="0"/>
              <a:t>Both GET and POST are treated as $_GET and $_POST. These are </a:t>
            </a:r>
            <a:r>
              <a:rPr lang="en-US" dirty="0" err="1"/>
              <a:t>superglobals</a:t>
            </a:r>
            <a:r>
              <a:rPr lang="en-US" dirty="0"/>
              <a:t>, which means that they are always accessible, regardless of scope - and you can access them from any function, class or file without having to do anything special.</a:t>
            </a:r>
          </a:p>
          <a:p>
            <a:pPr lvl="1"/>
            <a:r>
              <a:rPr lang="en-US" dirty="0"/>
              <a:t>$_GET is an array of variables passed to the current script via the URL parameters.</a:t>
            </a:r>
          </a:p>
          <a:p>
            <a:pPr lvl="1"/>
            <a:r>
              <a:rPr lang="en-US" dirty="0"/>
              <a:t>$_POST is an array of variables passed to the current script via the HTTP POST method.</a:t>
            </a:r>
          </a:p>
          <a:p>
            <a:endParaRPr lang="en-IN" dirty="0"/>
          </a:p>
        </p:txBody>
      </p:sp>
    </p:spTree>
    <p:extLst>
      <p:ext uri="{BB962C8B-B14F-4D97-AF65-F5344CB8AC3E}">
        <p14:creationId xmlns="" xmlns:p14="http://schemas.microsoft.com/office/powerpoint/2010/main" val="19759422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b="1" dirty="0" smtClean="0"/>
              <a:t>Introduction </a:t>
            </a:r>
            <a:r>
              <a:rPr lang="en-US" b="1" dirty="0"/>
              <a:t>to </a:t>
            </a:r>
            <a:r>
              <a:rPr lang="en-US" b="1" dirty="0" smtClean="0"/>
              <a:t>PHP</a:t>
            </a:r>
          </a:p>
          <a:p>
            <a:r>
              <a:rPr lang="en-US" dirty="0" smtClean="0"/>
              <a:t>Expressions </a:t>
            </a:r>
            <a:r>
              <a:rPr lang="en-US" dirty="0"/>
              <a:t>and Control </a:t>
            </a:r>
            <a:r>
              <a:rPr lang="en-US" dirty="0" smtClean="0"/>
              <a:t>flow</a:t>
            </a:r>
          </a:p>
          <a:p>
            <a:r>
              <a:rPr lang="en-US" dirty="0" smtClean="0"/>
              <a:t>PHP </a:t>
            </a:r>
            <a:r>
              <a:rPr lang="en-US" dirty="0"/>
              <a:t>functions and </a:t>
            </a:r>
            <a:r>
              <a:rPr lang="en-US" dirty="0" smtClean="0"/>
              <a:t>objects</a:t>
            </a:r>
          </a:p>
          <a:p>
            <a:r>
              <a:rPr lang="en-US" dirty="0" smtClean="0"/>
              <a:t>Array</a:t>
            </a:r>
          </a:p>
          <a:p>
            <a:r>
              <a:rPr lang="en-US" dirty="0" smtClean="0"/>
              <a:t>Form handling</a:t>
            </a:r>
          </a:p>
          <a:p>
            <a:r>
              <a:rPr lang="en-US" dirty="0" smtClean="0"/>
              <a:t>Cookies</a:t>
            </a:r>
            <a:r>
              <a:rPr lang="en-US" dirty="0"/>
              <a:t>, Sessions and </a:t>
            </a:r>
            <a:r>
              <a:rPr lang="en-US" dirty="0" smtClean="0"/>
              <a:t>Authentication</a:t>
            </a:r>
          </a:p>
          <a:p>
            <a:r>
              <a:rPr lang="en-US" dirty="0" smtClean="0"/>
              <a:t>Introduction </a:t>
            </a:r>
            <a:r>
              <a:rPr lang="en-US" dirty="0"/>
              <a:t>to </a:t>
            </a:r>
            <a:r>
              <a:rPr lang="en-US" dirty="0" smtClean="0"/>
              <a:t>MySQL</a:t>
            </a:r>
          </a:p>
          <a:p>
            <a:r>
              <a:rPr lang="en-US" dirty="0" smtClean="0"/>
              <a:t>Accessing </a:t>
            </a:r>
            <a:r>
              <a:rPr lang="en-US" dirty="0"/>
              <a:t>MySQL using PHP </a:t>
            </a:r>
            <a:endParaRPr lang="en-IN" dirty="0"/>
          </a:p>
        </p:txBody>
      </p:sp>
    </p:spTree>
    <p:extLst>
      <p:ext uri="{BB962C8B-B14F-4D97-AF65-F5344CB8AC3E}">
        <p14:creationId xmlns:p14="http://schemas.microsoft.com/office/powerpoint/2010/main" xmlns="" val="426302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When to use GET?</a:t>
            </a:r>
          </a:p>
          <a:p>
            <a:pPr lvl="1"/>
            <a:r>
              <a:rPr lang="en-US" dirty="0" smtClean="0"/>
              <a:t>Information </a:t>
            </a:r>
            <a:r>
              <a:rPr lang="en-US" dirty="0"/>
              <a:t>sent from a form with the GET method is visible to everyone (all variable names and values are displayed in the URL). </a:t>
            </a:r>
            <a:endParaRPr lang="en-US" dirty="0" smtClean="0"/>
          </a:p>
          <a:p>
            <a:pPr lvl="1"/>
            <a:r>
              <a:rPr lang="en-US" dirty="0" smtClean="0"/>
              <a:t>GET </a:t>
            </a:r>
            <a:r>
              <a:rPr lang="en-US" dirty="0"/>
              <a:t>also has limits on the amount of information to send. The limitation is about 2000 characters. </a:t>
            </a:r>
            <a:endParaRPr lang="en-US" dirty="0" smtClean="0"/>
          </a:p>
          <a:p>
            <a:pPr lvl="1"/>
            <a:r>
              <a:rPr lang="en-US" dirty="0" smtClean="0"/>
              <a:t>However</a:t>
            </a:r>
            <a:r>
              <a:rPr lang="en-US" dirty="0"/>
              <a:t>, because the variables are displayed in the URL, it is possible to bookmark the page. This can be useful in some cases.</a:t>
            </a:r>
          </a:p>
          <a:p>
            <a:pPr lvl="1"/>
            <a:r>
              <a:rPr lang="en-US" dirty="0" smtClean="0"/>
              <a:t>GET </a:t>
            </a:r>
            <a:r>
              <a:rPr lang="en-US" dirty="0"/>
              <a:t>may be used for sending non-sensitive data.</a:t>
            </a:r>
          </a:p>
          <a:p>
            <a:pPr lvl="1"/>
            <a:r>
              <a:rPr lang="en-US" dirty="0" smtClean="0"/>
              <a:t>Note</a:t>
            </a:r>
            <a:r>
              <a:rPr lang="en-US" dirty="0"/>
              <a:t>: GET should NEVER be used for sending passwords or other sensitive information</a:t>
            </a:r>
            <a:r>
              <a:rPr lang="en-US" dirty="0" smtClean="0"/>
              <a:t>!</a:t>
            </a:r>
            <a:endParaRPr lang="en-US" dirty="0"/>
          </a:p>
        </p:txBody>
      </p:sp>
    </p:spTree>
    <p:extLst>
      <p:ext uri="{BB962C8B-B14F-4D97-AF65-F5344CB8AC3E}">
        <p14:creationId xmlns="" xmlns:p14="http://schemas.microsoft.com/office/powerpoint/2010/main" val="4919955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When to use POST?</a:t>
            </a:r>
          </a:p>
          <a:p>
            <a:pPr lvl="1"/>
            <a:r>
              <a:rPr lang="en-US" dirty="0" smtClean="0"/>
              <a:t>Information </a:t>
            </a:r>
            <a:r>
              <a:rPr lang="en-US" dirty="0"/>
              <a:t>sent from a form with the POST method is invisible to others (all names/values are embedded within the body of the HTTP request) and has no limits on the amount of information to send.</a:t>
            </a:r>
          </a:p>
          <a:p>
            <a:pPr lvl="1"/>
            <a:r>
              <a:rPr lang="en-US" dirty="0" smtClean="0"/>
              <a:t>Moreover </a:t>
            </a:r>
            <a:r>
              <a:rPr lang="en-US" dirty="0"/>
              <a:t>POST supports advanced functionality such as support for multi-part binary input while uploading files to server.</a:t>
            </a:r>
          </a:p>
          <a:p>
            <a:pPr lvl="1"/>
            <a:r>
              <a:rPr lang="en-US" dirty="0" smtClean="0"/>
              <a:t>However</a:t>
            </a:r>
            <a:r>
              <a:rPr lang="en-US" dirty="0"/>
              <a:t>, because the variables are not displayed in the URL, it is not possible to bookmark the page.</a:t>
            </a:r>
            <a:endParaRPr lang="en-IN" dirty="0"/>
          </a:p>
          <a:p>
            <a:endParaRPr lang="en-IN" dirty="0"/>
          </a:p>
        </p:txBody>
      </p:sp>
    </p:spTree>
    <p:extLst>
      <p:ext uri="{BB962C8B-B14F-4D97-AF65-F5344CB8AC3E}">
        <p14:creationId xmlns="" xmlns:p14="http://schemas.microsoft.com/office/powerpoint/2010/main" val="34872235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a:t>Default </a:t>
            </a:r>
            <a:r>
              <a:rPr lang="en-IN" dirty="0" smtClean="0"/>
              <a:t>Values</a:t>
            </a:r>
            <a:endParaRPr lang="en-IN" dirty="0"/>
          </a:p>
          <a:p>
            <a:pPr lvl="1"/>
            <a:r>
              <a:rPr lang="en-US" dirty="0"/>
              <a:t>Sometimes it’s convenient to offer your site visitors a default value in a web form. </a:t>
            </a:r>
            <a:endParaRPr lang="en-US" dirty="0" smtClean="0"/>
          </a:p>
          <a:p>
            <a:pPr lvl="1"/>
            <a:r>
              <a:rPr lang="en-US" dirty="0" smtClean="0"/>
              <a:t>For example</a:t>
            </a:r>
            <a:r>
              <a:rPr lang="en-US" dirty="0"/>
              <a:t>, suppose you put up a loan repayment calculator widget on a real estate website.</a:t>
            </a:r>
          </a:p>
          <a:p>
            <a:pPr lvl="1"/>
            <a:r>
              <a:rPr lang="en-US" dirty="0"/>
              <a:t>It could make sense to enter default values of, say, 25 years and 6 percent </a:t>
            </a:r>
            <a:r>
              <a:rPr lang="en-US" dirty="0" err="1" smtClean="0"/>
              <a:t>interest,so</a:t>
            </a:r>
            <a:r>
              <a:rPr lang="en-US" dirty="0" smtClean="0"/>
              <a:t> </a:t>
            </a:r>
            <a:r>
              <a:rPr lang="en-US" dirty="0"/>
              <a:t>that the user can simply type either the principal sum to borrow or the </a:t>
            </a:r>
            <a:r>
              <a:rPr lang="en-US" dirty="0" smtClean="0"/>
              <a:t>amount that </a:t>
            </a:r>
            <a:r>
              <a:rPr lang="en-US" dirty="0"/>
              <a:t>they can afford to pay each month.</a:t>
            </a:r>
            <a:endParaRPr lang="en-IN" dirty="0"/>
          </a:p>
        </p:txBody>
      </p:sp>
    </p:spTree>
    <p:extLst>
      <p:ext uri="{BB962C8B-B14F-4D97-AF65-F5344CB8AC3E}">
        <p14:creationId xmlns="" xmlns:p14="http://schemas.microsoft.com/office/powerpoint/2010/main" val="1321166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sz="2000" dirty="0"/>
              <a:t>&lt;body style="font-size:20px"&gt;</a:t>
            </a:r>
          </a:p>
          <a:p>
            <a:pPr marL="25400" indent="0">
              <a:spcBef>
                <a:spcPts val="0"/>
              </a:spcBef>
              <a:spcAft>
                <a:spcPts val="0"/>
              </a:spcAft>
              <a:buNone/>
            </a:pPr>
            <a:r>
              <a:rPr lang="en-IN" sz="2000" dirty="0"/>
              <a:t>    &lt;h2&gt;Loan Calculator&lt;/h2&gt;</a:t>
            </a:r>
          </a:p>
          <a:p>
            <a:pPr marL="25400" indent="0">
              <a:spcBef>
                <a:spcPts val="0"/>
              </a:spcBef>
              <a:spcAft>
                <a:spcPts val="0"/>
              </a:spcAft>
              <a:buNone/>
            </a:pPr>
            <a:r>
              <a:rPr lang="en-IN" sz="2000" dirty="0"/>
              <a:t>    &lt;form method="post" action="</a:t>
            </a:r>
            <a:r>
              <a:rPr lang="en-IN" sz="2000" dirty="0" err="1"/>
              <a:t>calc.php</a:t>
            </a:r>
            <a:r>
              <a:rPr lang="en-IN" sz="2000" dirty="0"/>
              <a:t>"&gt;</a:t>
            </a:r>
          </a:p>
          <a:p>
            <a:pPr marL="25400" indent="0">
              <a:spcBef>
                <a:spcPts val="0"/>
              </a:spcBef>
              <a:spcAft>
                <a:spcPts val="0"/>
              </a:spcAft>
              <a:buNone/>
            </a:pPr>
            <a:r>
              <a:rPr lang="en-IN" sz="2000" dirty="0"/>
              <a:t>        Loan Amount &lt;input type="text" name="principle"&gt;&lt;</a:t>
            </a:r>
            <a:r>
              <a:rPr lang="en-IN" sz="2000" dirty="0" err="1"/>
              <a:t>br</a:t>
            </a:r>
            <a:r>
              <a:rPr lang="en-IN" sz="2000" dirty="0"/>
              <a:t>&gt;</a:t>
            </a:r>
          </a:p>
          <a:p>
            <a:pPr marL="25400" indent="0">
              <a:spcBef>
                <a:spcPts val="0"/>
              </a:spcBef>
              <a:spcAft>
                <a:spcPts val="0"/>
              </a:spcAft>
              <a:buNone/>
            </a:pPr>
            <a:r>
              <a:rPr lang="en-IN" sz="2000" dirty="0"/>
              <a:t>        Monthly Repayment &lt;input type="text" name="monthly"&gt;&lt;</a:t>
            </a:r>
            <a:r>
              <a:rPr lang="en-IN" sz="2000" dirty="0" err="1"/>
              <a:t>br</a:t>
            </a:r>
            <a:r>
              <a:rPr lang="en-IN" sz="2000" dirty="0"/>
              <a:t>&gt;</a:t>
            </a:r>
          </a:p>
          <a:p>
            <a:pPr marL="25400" indent="0">
              <a:spcBef>
                <a:spcPts val="0"/>
              </a:spcBef>
              <a:spcAft>
                <a:spcPts val="0"/>
              </a:spcAft>
              <a:buNone/>
            </a:pPr>
            <a:r>
              <a:rPr lang="en-IN" sz="2000" dirty="0"/>
              <a:t>        Number of Years &lt;input type="text" name="years" </a:t>
            </a:r>
            <a:r>
              <a:rPr lang="en-IN" sz="2000" b="1" dirty="0">
                <a:solidFill>
                  <a:srgbClr val="C00000"/>
                </a:solidFill>
              </a:rPr>
              <a:t>value="25"</a:t>
            </a:r>
            <a:r>
              <a:rPr lang="en-IN" sz="2000" dirty="0"/>
              <a:t>&gt;&lt;</a:t>
            </a:r>
            <a:r>
              <a:rPr lang="en-IN" sz="2000" dirty="0" err="1"/>
              <a:t>br</a:t>
            </a:r>
            <a:r>
              <a:rPr lang="en-IN" sz="2000" dirty="0"/>
              <a:t>&gt;</a:t>
            </a:r>
          </a:p>
          <a:p>
            <a:pPr marL="25400" indent="0">
              <a:spcBef>
                <a:spcPts val="0"/>
              </a:spcBef>
              <a:spcAft>
                <a:spcPts val="0"/>
              </a:spcAft>
              <a:buNone/>
            </a:pPr>
            <a:r>
              <a:rPr lang="en-IN" sz="2000" dirty="0"/>
              <a:t>        Interest Rate &lt;input type="text" name="rate" </a:t>
            </a:r>
            <a:r>
              <a:rPr lang="en-IN" sz="2000" b="1" dirty="0">
                <a:solidFill>
                  <a:srgbClr val="C00000"/>
                </a:solidFill>
              </a:rPr>
              <a:t>value="6"</a:t>
            </a:r>
            <a:r>
              <a:rPr lang="en-IN" sz="2000" dirty="0"/>
              <a:t>&gt;&lt;</a:t>
            </a:r>
            <a:r>
              <a:rPr lang="en-IN" sz="2000" dirty="0" err="1"/>
              <a:t>br</a:t>
            </a:r>
            <a:r>
              <a:rPr lang="en-IN" sz="2000" dirty="0"/>
              <a:t>&gt;</a:t>
            </a:r>
          </a:p>
          <a:p>
            <a:pPr marL="25400" indent="0">
              <a:spcBef>
                <a:spcPts val="0"/>
              </a:spcBef>
              <a:spcAft>
                <a:spcPts val="0"/>
              </a:spcAft>
              <a:buNone/>
            </a:pPr>
            <a:r>
              <a:rPr lang="en-IN" sz="2000" dirty="0"/>
              <a:t>        &lt;input type="submit" value="Submit"&gt;</a:t>
            </a:r>
          </a:p>
          <a:p>
            <a:pPr marL="25400" indent="0">
              <a:spcBef>
                <a:spcPts val="0"/>
              </a:spcBef>
              <a:spcAft>
                <a:spcPts val="0"/>
              </a:spcAft>
              <a:buNone/>
            </a:pPr>
            <a:r>
              <a:rPr lang="en-IN" sz="2000" dirty="0"/>
              <a:t>    &lt;/form&gt;</a:t>
            </a:r>
          </a:p>
          <a:p>
            <a:pPr marL="25400" indent="0">
              <a:spcBef>
                <a:spcPts val="0"/>
              </a:spcBef>
              <a:spcAft>
                <a:spcPts val="0"/>
              </a:spcAft>
              <a:buNone/>
            </a:pPr>
            <a:r>
              <a:rPr lang="en-IN" sz="2000" dirty="0"/>
              <a:t>&lt;/body&gt;</a:t>
            </a:r>
          </a:p>
          <a:p>
            <a:endParaRPr lang="en-IN" dirty="0"/>
          </a:p>
        </p:txBody>
      </p:sp>
      <p:pic>
        <p:nvPicPr>
          <p:cNvPr id="4" name="Picture 3"/>
          <p:cNvPicPr>
            <a:picLocks noChangeAspect="1"/>
          </p:cNvPicPr>
          <p:nvPr/>
        </p:nvPicPr>
        <p:blipFill>
          <a:blip r:embed="rId2" cstate="print"/>
          <a:stretch>
            <a:fillRect/>
          </a:stretch>
        </p:blipFill>
        <p:spPr>
          <a:xfrm>
            <a:off x="6672064" y="4077072"/>
            <a:ext cx="4933950" cy="2162175"/>
          </a:xfrm>
          <a:prstGeom prst="rect">
            <a:avLst/>
          </a:prstGeom>
          <a:ln w="38100">
            <a:solidFill>
              <a:srgbClr val="00B050"/>
            </a:solidFill>
          </a:ln>
        </p:spPr>
      </p:pic>
    </p:spTree>
    <p:extLst>
      <p:ext uri="{BB962C8B-B14F-4D97-AF65-F5344CB8AC3E}">
        <p14:creationId xmlns="" xmlns:p14="http://schemas.microsoft.com/office/powerpoint/2010/main" val="16306998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Validate : </a:t>
            </a:r>
            <a:r>
              <a:rPr lang="en-IN" dirty="0" err="1" smtClean="0"/>
              <a:t>userName</a:t>
            </a:r>
            <a:r>
              <a:rPr lang="en-IN" dirty="0" smtClean="0"/>
              <a:t> &amp; </a:t>
            </a:r>
            <a:r>
              <a:rPr lang="en-IN" dirty="0" err="1" smtClean="0"/>
              <a:t>MobileNo</a:t>
            </a:r>
            <a:endParaRPr lang="en-US" dirty="0"/>
          </a:p>
        </p:txBody>
      </p:sp>
      <p:sp>
        <p:nvSpPr>
          <p:cNvPr id="4" name="Rectangle 3"/>
          <p:cNvSpPr/>
          <p:nvPr/>
        </p:nvSpPr>
        <p:spPr>
          <a:xfrm>
            <a:off x="263352" y="1052736"/>
            <a:ext cx="8736632" cy="5355312"/>
          </a:xfrm>
          <a:prstGeom prst="rect">
            <a:avLst/>
          </a:prstGeom>
        </p:spPr>
        <p:txBody>
          <a:bodyPr wrap="square">
            <a:spAutoFit/>
          </a:bodyPr>
          <a:lstStyle/>
          <a:p>
            <a:r>
              <a:rPr lang="en-US" dirty="0" smtClean="0"/>
              <a:t>&lt;!DOCTYPE html&gt;</a:t>
            </a:r>
          </a:p>
          <a:p>
            <a:r>
              <a:rPr lang="en-US" dirty="0" smtClean="0"/>
              <a:t>&lt;html </a:t>
            </a:r>
            <a:r>
              <a:rPr lang="en-US" dirty="0" err="1" smtClean="0"/>
              <a:t>lang</a:t>
            </a:r>
            <a:r>
              <a:rPr lang="en-US" dirty="0" smtClean="0"/>
              <a:t>="en"&gt;  &lt;head&gt;</a:t>
            </a:r>
          </a:p>
          <a:p>
            <a:r>
              <a:rPr lang="en-US" dirty="0" smtClean="0"/>
              <a:t>  &lt;body&gt;  &lt;h1 style="</a:t>
            </a:r>
            <a:r>
              <a:rPr lang="en-US" dirty="0" err="1" smtClean="0"/>
              <a:t>color:Orange</a:t>
            </a:r>
            <a:r>
              <a:rPr lang="en-US" dirty="0" smtClean="0"/>
              <a:t>;"&gt; Login Page &lt;/h1&gt;</a:t>
            </a:r>
          </a:p>
          <a:p>
            <a:r>
              <a:rPr lang="en-US" dirty="0" smtClean="0"/>
              <a:t>&lt;script&gt;</a:t>
            </a:r>
          </a:p>
          <a:p>
            <a:r>
              <a:rPr lang="en-US" dirty="0" smtClean="0"/>
              <a:t>  </a:t>
            </a:r>
            <a:r>
              <a:rPr lang="en-US" b="1" dirty="0" smtClean="0"/>
              <a:t>  function fun1() </a:t>
            </a:r>
          </a:p>
          <a:p>
            <a:r>
              <a:rPr lang="en-US" b="1" dirty="0" smtClean="0"/>
              <a:t>  </a:t>
            </a:r>
            <a:r>
              <a:rPr lang="en-US" dirty="0" smtClean="0"/>
              <a:t>  {</a:t>
            </a:r>
          </a:p>
          <a:p>
            <a:r>
              <a:rPr lang="en-US" dirty="0" smtClean="0"/>
              <a:t>        </a:t>
            </a:r>
            <a:r>
              <a:rPr lang="en-US" dirty="0" err="1" smtClean="0"/>
              <a:t>var</a:t>
            </a:r>
            <a:r>
              <a:rPr lang="en-US" dirty="0" smtClean="0"/>
              <a:t> input1 = </a:t>
            </a:r>
            <a:r>
              <a:rPr lang="en-US" dirty="0" err="1" smtClean="0"/>
              <a:t>document.getElementById</a:t>
            </a:r>
            <a:r>
              <a:rPr lang="en-US" dirty="0" smtClean="0"/>
              <a:t>("txtbox1").value;</a:t>
            </a:r>
          </a:p>
          <a:p>
            <a:r>
              <a:rPr lang="en-US" dirty="0" smtClean="0"/>
              <a:t>        </a:t>
            </a:r>
            <a:r>
              <a:rPr lang="en-US" dirty="0" err="1" smtClean="0"/>
              <a:t>var</a:t>
            </a:r>
            <a:r>
              <a:rPr lang="en-US" dirty="0" smtClean="0"/>
              <a:t> input2 = </a:t>
            </a:r>
            <a:r>
              <a:rPr lang="en-US" dirty="0" err="1" smtClean="0"/>
              <a:t>document.getElementById</a:t>
            </a:r>
            <a:r>
              <a:rPr lang="en-US" dirty="0" smtClean="0"/>
              <a:t>("txtbox2").value;</a:t>
            </a:r>
          </a:p>
          <a:p>
            <a:r>
              <a:rPr lang="en-US" dirty="0" smtClean="0"/>
              <a:t>        const </a:t>
            </a:r>
            <a:r>
              <a:rPr lang="en-US" dirty="0" err="1" smtClean="0"/>
              <a:t>mobilePattern</a:t>
            </a:r>
            <a:r>
              <a:rPr lang="en-US" dirty="0" smtClean="0"/>
              <a:t> = /^[0-9]{10}$/;</a:t>
            </a:r>
          </a:p>
          <a:p>
            <a:r>
              <a:rPr lang="en-US" dirty="0" smtClean="0"/>
              <a:t>        if (input1 == "" || input2== ""){ </a:t>
            </a:r>
          </a:p>
          <a:p>
            <a:r>
              <a:rPr lang="en-US" dirty="0" smtClean="0"/>
              <a:t>            alert("Text box cannot be empty");</a:t>
            </a:r>
          </a:p>
          <a:p>
            <a:r>
              <a:rPr lang="en-US" dirty="0" smtClean="0"/>
              <a:t>            return false;}</a:t>
            </a:r>
          </a:p>
          <a:p>
            <a:r>
              <a:rPr lang="en-US" dirty="0" smtClean="0"/>
              <a:t>        else if (input1.length &lt; 3 || input2.length &gt; 15) {</a:t>
            </a:r>
          </a:p>
          <a:p>
            <a:r>
              <a:rPr lang="en-US" dirty="0" smtClean="0"/>
              <a:t>            alert("Name must be between 3 and 15 characters long");</a:t>
            </a:r>
          </a:p>
          <a:p>
            <a:r>
              <a:rPr lang="en-US" dirty="0" smtClean="0"/>
              <a:t>            return false;}</a:t>
            </a:r>
          </a:p>
          <a:p>
            <a:r>
              <a:rPr lang="en-US" dirty="0" smtClean="0"/>
              <a:t>        else if(!</a:t>
            </a:r>
            <a:r>
              <a:rPr lang="en-US" dirty="0" err="1" smtClean="0"/>
              <a:t>mobilePattern.test</a:t>
            </a:r>
            <a:r>
              <a:rPr lang="en-US" dirty="0" smtClean="0"/>
              <a:t>(input2)){ </a:t>
            </a:r>
          </a:p>
          <a:p>
            <a:r>
              <a:rPr lang="en-US" dirty="0" smtClean="0"/>
              <a:t>            alert("Mobile number must be exactly 10 digits");</a:t>
            </a:r>
          </a:p>
          <a:p>
            <a:r>
              <a:rPr lang="en-US" dirty="0" smtClean="0"/>
              <a:t>            return false;}</a:t>
            </a:r>
          </a:p>
          <a:p>
            <a:r>
              <a:rPr lang="en-US" dirty="0" smtClean="0"/>
              <a:t> }  &lt;/script&gt;</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Validate : </a:t>
            </a:r>
            <a:r>
              <a:rPr lang="en-IN" dirty="0" err="1" smtClean="0"/>
              <a:t>userName</a:t>
            </a:r>
            <a:r>
              <a:rPr lang="en-IN" dirty="0" smtClean="0"/>
              <a:t> &amp; </a:t>
            </a:r>
            <a:r>
              <a:rPr lang="en-IN" dirty="0" err="1" smtClean="0"/>
              <a:t>MobileNo</a:t>
            </a:r>
            <a:endParaRPr lang="en-US" dirty="0"/>
          </a:p>
        </p:txBody>
      </p:sp>
      <p:sp>
        <p:nvSpPr>
          <p:cNvPr id="4" name="Rectangle 3"/>
          <p:cNvSpPr/>
          <p:nvPr/>
        </p:nvSpPr>
        <p:spPr>
          <a:xfrm>
            <a:off x="263352" y="1203717"/>
            <a:ext cx="9145016" cy="2585323"/>
          </a:xfrm>
          <a:prstGeom prst="rect">
            <a:avLst/>
          </a:prstGeom>
        </p:spPr>
        <p:txBody>
          <a:bodyPr wrap="square">
            <a:spAutoFit/>
          </a:bodyPr>
          <a:lstStyle/>
          <a:p>
            <a:r>
              <a:rPr lang="en-US" b="1" dirty="0" smtClean="0">
                <a:solidFill>
                  <a:srgbClr val="FF0000"/>
                </a:solidFill>
              </a:rPr>
              <a:t>&lt;form method="POST" action="display.php" </a:t>
            </a:r>
            <a:r>
              <a:rPr lang="en-US" b="1" dirty="0" err="1" smtClean="0">
                <a:solidFill>
                  <a:srgbClr val="FF0000"/>
                </a:solidFill>
              </a:rPr>
              <a:t>onsubmit</a:t>
            </a:r>
            <a:r>
              <a:rPr lang="en-US" b="1" dirty="0" smtClean="0">
                <a:solidFill>
                  <a:srgbClr val="FF0000"/>
                </a:solidFill>
              </a:rPr>
              <a:t>="return fun1()" &gt;</a:t>
            </a:r>
          </a:p>
          <a:p>
            <a:r>
              <a:rPr lang="en-US" dirty="0" smtClean="0"/>
              <a:t>       &lt;label for="txtbox1"&gt;enter your name:&lt;/label&gt;</a:t>
            </a:r>
          </a:p>
          <a:p>
            <a:r>
              <a:rPr lang="en-US" dirty="0" smtClean="0"/>
              <a:t>       &lt;input type="text" id="txtbox1" name="txtbox1" require&gt;&lt;</a:t>
            </a:r>
            <a:r>
              <a:rPr lang="en-US" dirty="0" err="1" smtClean="0"/>
              <a:t>br</a:t>
            </a:r>
            <a:r>
              <a:rPr lang="en-US" dirty="0" smtClean="0"/>
              <a:t>&gt;</a:t>
            </a:r>
          </a:p>
          <a:p>
            <a:r>
              <a:rPr lang="en-US" dirty="0" smtClean="0"/>
              <a:t>       &lt;</a:t>
            </a:r>
            <a:r>
              <a:rPr lang="en-US" dirty="0" err="1" smtClean="0"/>
              <a:t>br</a:t>
            </a:r>
            <a:r>
              <a:rPr lang="en-US" dirty="0" smtClean="0"/>
              <a:t>&gt;&lt;label for="txtbox2"&gt;enter your </a:t>
            </a:r>
            <a:r>
              <a:rPr lang="en-US" dirty="0" err="1" smtClean="0"/>
              <a:t>mobileNumber</a:t>
            </a:r>
            <a:r>
              <a:rPr lang="en-US" dirty="0" smtClean="0"/>
              <a:t>:&lt;/label&gt;</a:t>
            </a:r>
          </a:p>
          <a:p>
            <a:r>
              <a:rPr lang="en-US" dirty="0" smtClean="0"/>
              <a:t>       &lt;input type="text" id="txtbox2" name="txtbox2" require&gt;</a:t>
            </a:r>
          </a:p>
          <a:p>
            <a:r>
              <a:rPr lang="en-US" dirty="0" smtClean="0"/>
              <a:t>       &lt;input type="submit" value="Submit" id="</a:t>
            </a:r>
            <a:r>
              <a:rPr lang="en-US" dirty="0" err="1" smtClean="0"/>
              <a:t>btn</a:t>
            </a:r>
            <a:r>
              <a:rPr lang="en-US" dirty="0" smtClean="0"/>
              <a:t>" name="</a:t>
            </a:r>
            <a:r>
              <a:rPr lang="en-US" dirty="0" err="1" smtClean="0"/>
              <a:t>btn</a:t>
            </a:r>
            <a:r>
              <a:rPr lang="en-US" dirty="0" smtClean="0"/>
              <a:t>"&gt;</a:t>
            </a:r>
          </a:p>
          <a:p>
            <a:r>
              <a:rPr lang="en-US" dirty="0" smtClean="0"/>
              <a:t>    &lt;/form&gt;</a:t>
            </a:r>
          </a:p>
          <a:p>
            <a:r>
              <a:rPr lang="en-US" dirty="0" smtClean="0"/>
              <a:t>&lt;/body&gt;</a:t>
            </a:r>
          </a:p>
          <a:p>
            <a:r>
              <a:rPr lang="en-US" dirty="0" smtClean="0"/>
              <a:t>&lt;/html&gt;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415480" y="3429000"/>
            <a:ext cx="6850063" cy="2867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371506" y="1628800"/>
            <a:ext cx="4629150" cy="164782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Validated data shown on Next Page</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23392" y="1340768"/>
            <a:ext cx="6621463" cy="2800350"/>
          </a:xfrm>
          <a:prstGeom prst="rect">
            <a:avLst/>
          </a:prstGeom>
          <a:noFill/>
          <a:ln w="9525">
            <a:noFill/>
            <a:miter lim="800000"/>
            <a:headEnd/>
            <a:tailEnd/>
          </a:ln>
          <a:effectLst/>
        </p:spPr>
      </p:pic>
      <p:sp>
        <p:nvSpPr>
          <p:cNvPr id="4" name="TextBox 3"/>
          <p:cNvSpPr txBox="1"/>
          <p:nvPr/>
        </p:nvSpPr>
        <p:spPr>
          <a:xfrm>
            <a:off x="8040216" y="2780928"/>
            <a:ext cx="3775393" cy="923330"/>
          </a:xfrm>
          <a:prstGeom prst="rect">
            <a:avLst/>
          </a:prstGeom>
          <a:noFill/>
        </p:spPr>
        <p:txBody>
          <a:bodyPr wrap="none" rtlCol="0">
            <a:spAutoFit/>
          </a:bodyPr>
          <a:lstStyle/>
          <a:p>
            <a:r>
              <a:rPr lang="en-IN" dirty="0" smtClean="0">
                <a:solidFill>
                  <a:srgbClr val="FF0000"/>
                </a:solidFill>
                <a:effectLst>
                  <a:outerShdw blurRad="38100" dist="38100" dir="2700000" algn="tl">
                    <a:srgbClr val="000000">
                      <a:alpha val="43137"/>
                    </a:srgbClr>
                  </a:outerShdw>
                </a:effectLst>
              </a:rPr>
              <a:t>If we want to take the form content </a:t>
            </a:r>
          </a:p>
          <a:p>
            <a:r>
              <a:rPr lang="en-IN" dirty="0" smtClean="0">
                <a:solidFill>
                  <a:srgbClr val="FF0000"/>
                </a:solidFill>
                <a:effectLst>
                  <a:outerShdw blurRad="38100" dist="38100" dir="2700000" algn="tl">
                    <a:srgbClr val="000000">
                      <a:alpha val="43137"/>
                    </a:srgbClr>
                  </a:outerShdw>
                </a:effectLst>
              </a:rPr>
              <a:t>Across the pages, we need </a:t>
            </a:r>
          </a:p>
          <a:p>
            <a:r>
              <a:rPr lang="en-IN" dirty="0" smtClean="0">
                <a:solidFill>
                  <a:srgbClr val="FF0000"/>
                </a:solidFill>
                <a:effectLst>
                  <a:outerShdw blurRad="38100" dist="38100" dir="2700000" algn="tl">
                    <a:srgbClr val="000000">
                      <a:alpha val="43137"/>
                    </a:srgbClr>
                  </a:outerShdw>
                </a:effectLst>
              </a:rPr>
              <a:t>cookie</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Cookie</a:t>
            </a:r>
            <a:endParaRPr lang="en-US" dirty="0"/>
          </a:p>
        </p:txBody>
      </p:sp>
      <p:sp>
        <p:nvSpPr>
          <p:cNvPr id="3" name="Text Placeholder 2"/>
          <p:cNvSpPr>
            <a:spLocks noGrp="1"/>
          </p:cNvSpPr>
          <p:nvPr>
            <p:ph type="body" sz="quarter" idx="13"/>
          </p:nvPr>
        </p:nvSpPr>
        <p:spPr/>
        <p:txBody>
          <a:bodyPr/>
          <a:lstStyle/>
          <a:p>
            <a:r>
              <a:rPr lang="en-US" dirty="0" smtClean="0"/>
              <a:t>What is a Cookie?</a:t>
            </a:r>
          </a:p>
          <a:p>
            <a:pPr>
              <a:buNone/>
            </a:pPr>
            <a:r>
              <a:rPr lang="en-US" dirty="0" smtClean="0"/>
              <a:t>	A </a:t>
            </a:r>
            <a:r>
              <a:rPr lang="en-US" dirty="0" smtClean="0"/>
              <a:t>cookie is often used to identify a user. A cookie is a small file that the server embeds on the user's computer. Each time the same computer requests a page with a browser, it will send the cookie too. With PHP, you can both create and retrieve cookie values.</a:t>
            </a:r>
          </a:p>
          <a:p>
            <a:r>
              <a:rPr lang="en-US" dirty="0" smtClean="0"/>
              <a:t>Create Cookies With PHP</a:t>
            </a:r>
          </a:p>
          <a:p>
            <a:pPr>
              <a:buNone/>
            </a:pPr>
            <a:r>
              <a:rPr lang="en-US" dirty="0" smtClean="0"/>
              <a:t>	A </a:t>
            </a:r>
            <a:r>
              <a:rPr lang="en-US" dirty="0" smtClean="0"/>
              <a:t>cookie is created with the </a:t>
            </a:r>
            <a:r>
              <a:rPr lang="en-US" dirty="0" err="1" smtClean="0"/>
              <a:t>setcookie</a:t>
            </a:r>
            <a:r>
              <a:rPr lang="en-US" dirty="0" smtClean="0"/>
              <a:t>() function</a:t>
            </a:r>
            <a:r>
              <a:rPr lang="en-US" dirty="0" smtClean="0"/>
              <a:t>.</a:t>
            </a:r>
          </a:p>
          <a:p>
            <a:pPr>
              <a:buNone/>
            </a:pPr>
            <a:r>
              <a:rPr lang="en-IN" dirty="0" smtClean="0"/>
              <a:t>Syntax:</a:t>
            </a: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a:t>
            </a:r>
            <a:r>
              <a:rPr lang="en-US" i="1" dirty="0" smtClean="0">
                <a:solidFill>
                  <a:srgbClr val="FF0000"/>
                </a:solidFill>
              </a:rPr>
              <a:t>name</a:t>
            </a:r>
            <a:r>
              <a:rPr lang="en-US" i="1" dirty="0" smtClean="0">
                <a:solidFill>
                  <a:srgbClr val="FF0000"/>
                </a:solidFill>
              </a:rPr>
              <a:t>, value, expire, path, domain, secure, </a:t>
            </a:r>
            <a:r>
              <a:rPr lang="en-US" i="1" dirty="0" err="1" smtClean="0">
                <a:solidFill>
                  <a:srgbClr val="FF0000"/>
                </a:solidFill>
              </a:rPr>
              <a:t>httponly</a:t>
            </a:r>
            <a:r>
              <a:rPr lang="en-US" dirty="0" smtClean="0">
                <a:solidFill>
                  <a:srgbClr val="FF0000"/>
                </a:solidFill>
              </a:rPr>
              <a:t>);</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 -cookie</a:t>
            </a:r>
            <a:endParaRPr lang="en-US" dirty="0"/>
          </a:p>
        </p:txBody>
      </p:sp>
      <p:sp>
        <p:nvSpPr>
          <p:cNvPr id="3" name="Text Placeholder 2"/>
          <p:cNvSpPr>
            <a:spLocks noGrp="1"/>
          </p:cNvSpPr>
          <p:nvPr>
            <p:ph type="body" sz="quarter" idx="13"/>
          </p:nvPr>
        </p:nvSpPr>
        <p:spPr/>
        <p:txBody>
          <a:bodyPr/>
          <a:lstStyle/>
          <a:p>
            <a:pPr>
              <a:buNone/>
            </a:pPr>
            <a:r>
              <a:rPr lang="en-US" sz="2000" dirty="0" smtClean="0"/>
              <a:t>&lt;?</a:t>
            </a:r>
            <a:r>
              <a:rPr lang="en-US" sz="2000" dirty="0" err="1" smtClean="0"/>
              <a:t>php</a:t>
            </a:r>
            <a:endParaRPr lang="en-US" sz="2000" dirty="0" smtClean="0"/>
          </a:p>
          <a:p>
            <a:pPr>
              <a:buNone/>
            </a:pPr>
            <a:r>
              <a:rPr lang="en-US" sz="2000" dirty="0" smtClean="0">
                <a:solidFill>
                  <a:srgbClr val="FF0000"/>
                </a:solidFill>
              </a:rPr>
              <a:t>// Set a cookie named "</a:t>
            </a:r>
            <a:r>
              <a:rPr lang="en-US" sz="2000" dirty="0" err="1" smtClean="0">
                <a:solidFill>
                  <a:srgbClr val="FF0000"/>
                </a:solidFill>
              </a:rPr>
              <a:t>cookieVar</a:t>
            </a:r>
            <a:r>
              <a:rPr lang="en-US" sz="2000" dirty="0" smtClean="0">
                <a:solidFill>
                  <a:srgbClr val="FF0000"/>
                </a:solidFill>
              </a:rPr>
              <a:t>" with value "CSBS-2024" that expires in 1 hour (3600 seconds)</a:t>
            </a:r>
          </a:p>
          <a:p>
            <a:pPr>
              <a:buNone/>
            </a:pPr>
            <a:r>
              <a:rPr lang="en-US" sz="2000" dirty="0" err="1" smtClean="0"/>
              <a:t>setcookie</a:t>
            </a:r>
            <a:r>
              <a:rPr lang="en-US" sz="2000" dirty="0" smtClean="0"/>
              <a:t>("</a:t>
            </a:r>
            <a:r>
              <a:rPr lang="en-US" sz="2000" dirty="0" err="1" smtClean="0"/>
              <a:t>cookieVar</a:t>
            </a:r>
            <a:r>
              <a:rPr lang="en-US" sz="2000" dirty="0" smtClean="0"/>
              <a:t>", "CSBS-2024", time() + 3600, "/"); // The "/" means the cookie is available for the entire domain</a:t>
            </a:r>
          </a:p>
          <a:p>
            <a:pPr>
              <a:buNone/>
            </a:pPr>
            <a:r>
              <a:rPr lang="en-US" sz="2000" dirty="0" smtClean="0">
                <a:solidFill>
                  <a:srgbClr val="FF0000"/>
                </a:solidFill>
              </a:rPr>
              <a:t>// </a:t>
            </a:r>
            <a:r>
              <a:rPr lang="en-US" sz="2000" dirty="0" smtClean="0">
                <a:solidFill>
                  <a:srgbClr val="FF0000"/>
                </a:solidFill>
              </a:rPr>
              <a:t>Check if cookie is set global variable </a:t>
            </a:r>
          </a:p>
          <a:p>
            <a:pPr>
              <a:buNone/>
            </a:pPr>
            <a:r>
              <a:rPr lang="en-US" sz="2000" dirty="0" smtClean="0"/>
              <a:t>if (</a:t>
            </a:r>
            <a:r>
              <a:rPr lang="en-US" sz="2000" dirty="0" err="1" smtClean="0"/>
              <a:t>isset</a:t>
            </a:r>
            <a:r>
              <a:rPr lang="en-US" sz="2000" dirty="0" smtClean="0"/>
              <a:t>($_COOKIE["</a:t>
            </a:r>
            <a:r>
              <a:rPr lang="en-US" sz="2000" dirty="0" err="1" smtClean="0"/>
              <a:t>cookieVar</a:t>
            </a:r>
            <a:r>
              <a:rPr lang="en-US" sz="2000" dirty="0" smtClean="0"/>
              <a:t>"])) {</a:t>
            </a:r>
          </a:p>
          <a:p>
            <a:pPr>
              <a:buNone/>
            </a:pPr>
            <a:r>
              <a:rPr lang="en-US" sz="2000" dirty="0" smtClean="0"/>
              <a:t>    echo "'</a:t>
            </a:r>
            <a:r>
              <a:rPr lang="en-US" sz="2000" dirty="0" err="1" smtClean="0"/>
              <a:t>cookieVar</a:t>
            </a:r>
            <a:r>
              <a:rPr lang="en-US" sz="2000" dirty="0" smtClean="0"/>
              <a:t>:' is set!&lt;</a:t>
            </a:r>
            <a:r>
              <a:rPr lang="en-US" sz="2000" dirty="0" err="1" smtClean="0"/>
              <a:t>br</a:t>
            </a:r>
            <a:r>
              <a:rPr lang="en-US" sz="2000" dirty="0" smtClean="0"/>
              <a:t>&gt;";</a:t>
            </a:r>
          </a:p>
          <a:p>
            <a:pPr>
              <a:buNone/>
            </a:pPr>
            <a:r>
              <a:rPr lang="en-US" sz="2000" dirty="0" smtClean="0"/>
              <a:t>    echo "Value: " . $_COOKIE["</a:t>
            </a:r>
            <a:r>
              <a:rPr lang="en-US" sz="2000" dirty="0" err="1" smtClean="0"/>
              <a:t>cookieVar</a:t>
            </a:r>
            <a:r>
              <a:rPr lang="en-US" sz="2000" dirty="0" smtClean="0"/>
              <a:t>"];</a:t>
            </a:r>
          </a:p>
          <a:p>
            <a:pPr>
              <a:buNone/>
            </a:pPr>
            <a:r>
              <a:rPr lang="en-US" sz="2000" dirty="0" smtClean="0"/>
              <a:t>} else {</a:t>
            </a:r>
          </a:p>
          <a:p>
            <a:pPr>
              <a:buNone/>
            </a:pPr>
            <a:r>
              <a:rPr lang="en-US" sz="2000" dirty="0" smtClean="0"/>
              <a:t>    echo "</a:t>
            </a:r>
            <a:r>
              <a:rPr lang="en-US" sz="2000" dirty="0" err="1" smtClean="0"/>
              <a:t>CookieVar</a:t>
            </a:r>
            <a:r>
              <a:rPr lang="en-US" sz="2000" dirty="0" smtClean="0"/>
              <a:t> is not set!";</a:t>
            </a:r>
          </a:p>
          <a:p>
            <a:pPr>
              <a:buNone/>
            </a:pPr>
            <a:r>
              <a:rPr lang="en-US" sz="2000" dirty="0" smtClean="0"/>
              <a:t>}</a:t>
            </a:r>
          </a:p>
          <a:p>
            <a:pPr>
              <a:buNone/>
            </a:pPr>
            <a:r>
              <a:rPr lang="en-US" sz="2000" dirty="0" smtClean="0"/>
              <a:t>?&gt;</a:t>
            </a:r>
          </a:p>
          <a:p>
            <a:pPr>
              <a:buNone/>
            </a:pP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87535" y="2332038"/>
            <a:ext cx="7623054" cy="3473226"/>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slow">
        <p:fade/>
      </p:transition>
    </mc:Fallback>
  </mc:AlternateContent>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3590</TotalTime>
  <Words>4271</Words>
  <Application>Microsoft Office PowerPoint</Application>
  <PresentationFormat>Custom</PresentationFormat>
  <Paragraphs>891</Paragraphs>
  <Slides>100</Slides>
  <Notes>0</Notes>
  <HiddenSlides>0</HiddenSlides>
  <MMClips>0</MMClips>
  <ScaleCrop>false</ScaleCrop>
  <HeadingPairs>
    <vt:vector size="4" baseType="variant">
      <vt:variant>
        <vt:lpstr>Theme</vt:lpstr>
      </vt:variant>
      <vt:variant>
        <vt:i4>2</vt:i4>
      </vt:variant>
      <vt:variant>
        <vt:lpstr>Slide Titles</vt:lpstr>
      </vt:variant>
      <vt:variant>
        <vt:i4>100</vt:i4>
      </vt:variant>
    </vt:vector>
  </HeadingPairs>
  <TitlesOfParts>
    <vt:vector size="102" baseType="lpstr">
      <vt:lpstr>Workshop_PPT_Template</vt:lpstr>
      <vt:lpstr>2_Workshop_PPT_Template</vt:lpstr>
      <vt:lpstr>Slide 1</vt:lpstr>
      <vt:lpstr>Web Server – Web Client</vt:lpstr>
      <vt:lpstr>Web Server – Web Client</vt:lpstr>
      <vt:lpstr>HTTP- Request methods (Get or Post)</vt:lpstr>
      <vt:lpstr>Three-tier architecture</vt:lpstr>
      <vt:lpstr>Access Web Server &amp; XAMPP</vt:lpstr>
      <vt:lpstr>Running the Examples Using Apache HTTP Server  </vt:lpstr>
      <vt:lpstr>Running the Examples Using Apache HTTP Server  </vt:lpstr>
      <vt:lpstr>Contents</vt:lpstr>
      <vt:lpstr>PHP Introduction</vt:lpstr>
      <vt:lpstr>PHP Introduction</vt:lpstr>
      <vt:lpstr>The Structure of PHP</vt:lpstr>
      <vt:lpstr>Using Comments </vt:lpstr>
      <vt:lpstr>Program 1</vt:lpstr>
      <vt:lpstr>Syntax and structure </vt:lpstr>
      <vt:lpstr>Variables</vt:lpstr>
      <vt:lpstr>Variable-naming rules </vt:lpstr>
      <vt:lpstr>Program 2</vt:lpstr>
      <vt:lpstr>PHP types</vt:lpstr>
      <vt:lpstr>Operator precedence</vt:lpstr>
      <vt:lpstr>array with key-value pairs</vt:lpstr>
      <vt:lpstr>Operators</vt:lpstr>
      <vt:lpstr>Assignment operators </vt:lpstr>
      <vt:lpstr>Comparison operators </vt:lpstr>
      <vt:lpstr>Logical operators </vt:lpstr>
      <vt:lpstr>Variable Assignment </vt:lpstr>
      <vt:lpstr>String concatenation </vt:lpstr>
      <vt:lpstr>Program 3</vt:lpstr>
      <vt:lpstr>Slide 29</vt:lpstr>
      <vt:lpstr>Slide 30</vt:lpstr>
      <vt:lpstr>Slide 31</vt:lpstr>
      <vt:lpstr>Slide 32</vt:lpstr>
      <vt:lpstr>Slide 33</vt:lpstr>
      <vt:lpstr>Slide 34</vt:lpstr>
      <vt:lpstr>Constants</vt:lpstr>
      <vt:lpstr>Predefined Constants </vt:lpstr>
      <vt:lpstr>Slide 37</vt:lpstr>
      <vt:lpstr>Slide 38</vt:lpstr>
      <vt:lpstr>echo and print Commands</vt:lpstr>
      <vt:lpstr>Slide 40</vt:lpstr>
      <vt:lpstr>Functions</vt:lpstr>
      <vt:lpstr>Functions</vt:lpstr>
      <vt:lpstr>Function Program</vt:lpstr>
      <vt:lpstr>Variable Scope </vt:lpstr>
      <vt:lpstr>Variable Scope </vt:lpstr>
      <vt:lpstr>Slide 46</vt:lpstr>
      <vt:lpstr>Global variables </vt:lpstr>
      <vt:lpstr>Global variables </vt:lpstr>
      <vt:lpstr>Static variables </vt:lpstr>
      <vt:lpstr>Static variables </vt:lpstr>
      <vt:lpstr>Superglobal variables </vt:lpstr>
      <vt:lpstr>Superglobal variables </vt:lpstr>
      <vt:lpstr>Program 5</vt:lpstr>
      <vt:lpstr>Problem Scenario</vt:lpstr>
      <vt:lpstr>Program 6</vt:lpstr>
      <vt:lpstr>Program 6</vt:lpstr>
      <vt:lpstr>Program 6</vt:lpstr>
      <vt:lpstr>output</vt:lpstr>
      <vt:lpstr>Client &amp; Server Scripting on the same Page</vt:lpstr>
      <vt:lpstr>Program Sample  </vt:lpstr>
      <vt:lpstr>Slide 61</vt:lpstr>
      <vt:lpstr>Conditionals</vt:lpstr>
      <vt:lpstr>Slide 63</vt:lpstr>
      <vt:lpstr>Slide 64</vt:lpstr>
      <vt:lpstr>Slide 65</vt:lpstr>
      <vt:lpstr>Slide 66</vt:lpstr>
      <vt:lpstr>Slide 67</vt:lpstr>
      <vt:lpstr>Slide 68</vt:lpstr>
      <vt:lpstr>Loops (Iterations)</vt:lpstr>
      <vt:lpstr>Slide 70</vt:lpstr>
      <vt:lpstr>Slide 71</vt:lpstr>
      <vt:lpstr>Slide 72</vt:lpstr>
      <vt:lpstr>Slide 73</vt:lpstr>
      <vt:lpstr>Slide 74</vt:lpstr>
      <vt:lpstr>Slide 75</vt:lpstr>
      <vt:lpstr>Slide 76</vt:lpstr>
      <vt:lpstr>Break and Continue </vt:lpstr>
      <vt:lpstr>Slide 78</vt:lpstr>
      <vt:lpstr>Slide 79</vt:lpstr>
      <vt:lpstr>Implicit and Explicit Casting</vt:lpstr>
      <vt:lpstr>Slide 81</vt:lpstr>
      <vt:lpstr>Slide 82</vt:lpstr>
      <vt:lpstr>Form Handling</vt:lpstr>
      <vt:lpstr>Slide 84</vt:lpstr>
      <vt:lpstr>Slide 85</vt:lpstr>
      <vt:lpstr>Slide 86</vt:lpstr>
      <vt:lpstr>Slide 87</vt:lpstr>
      <vt:lpstr>Slide 88</vt:lpstr>
      <vt:lpstr>Slide 89</vt:lpstr>
      <vt:lpstr>Slide 90</vt:lpstr>
      <vt:lpstr>Slide 91</vt:lpstr>
      <vt:lpstr>Slide 92</vt:lpstr>
      <vt:lpstr>Slide 93</vt:lpstr>
      <vt:lpstr>Validate : userName &amp; MobileNo</vt:lpstr>
      <vt:lpstr>Validate : userName &amp; MobileNo</vt:lpstr>
      <vt:lpstr>Validated data shown on Next Page</vt:lpstr>
      <vt:lpstr>Cookie</vt:lpstr>
      <vt:lpstr>Sample Code -cookie</vt:lpstr>
      <vt:lpstr>Output</vt:lpstr>
      <vt:lpstr>References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SASTRA</cp:lastModifiedBy>
  <cp:revision>472</cp:revision>
  <dcterms:created xsi:type="dcterms:W3CDTF">2021-08-26T10:17:20Z</dcterms:created>
  <dcterms:modified xsi:type="dcterms:W3CDTF">2024-10-03T09:24:07Z</dcterms:modified>
</cp:coreProperties>
</file>