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643" r:id="rId2"/>
    <p:sldId id="674" r:id="rId3"/>
    <p:sldId id="673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700" r:id="rId23"/>
    <p:sldId id="699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67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AB294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72" d="100"/>
          <a:sy n="72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08-10-2024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08-10-2024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89293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10/8/2024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388403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005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10/8/2024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046697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10/8/2024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b="1" dirty="0" smtClean="0"/>
              <a:t>Introduction </a:t>
            </a:r>
            <a:r>
              <a:rPr lang="en-US" b="1" dirty="0"/>
              <a:t>to </a:t>
            </a:r>
            <a:r>
              <a:rPr lang="en-US" b="1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US" dirty="0" smtClean="0"/>
          </a:p>
          <a:p>
            <a:r>
              <a:rPr lang="en-US" dirty="0"/>
              <a:t>Cookies, Sessions and Authentication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63024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Points to remember about </a:t>
            </a:r>
            <a:r>
              <a:rPr lang="en-IN" dirty="0"/>
              <a:t>MySQL commands: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commands and keywords are case-insensitive. CREATE, create, and </a:t>
            </a:r>
            <a:r>
              <a:rPr lang="en-US" dirty="0" err="1" smtClean="0"/>
              <a:t>CrEaTe</a:t>
            </a:r>
            <a:r>
              <a:rPr lang="en-US" dirty="0" smtClean="0"/>
              <a:t> all </a:t>
            </a:r>
            <a:r>
              <a:rPr lang="en-US" dirty="0"/>
              <a:t>mean the same thing. However, for the sake of clarity, you may prefer to </a:t>
            </a:r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IN" dirty="0" smtClean="0">
                <a:solidFill>
                  <a:srgbClr val="C00000"/>
                </a:solidFill>
              </a:rPr>
              <a:t>uppercase for commands.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Table </a:t>
            </a:r>
            <a:r>
              <a:rPr lang="en-US" dirty="0"/>
              <a:t>names are case-sensitive on Linux and </a:t>
            </a:r>
            <a:r>
              <a:rPr lang="en-US" dirty="0" err="1"/>
              <a:t>macOS</a:t>
            </a:r>
            <a:r>
              <a:rPr lang="en-US" dirty="0"/>
              <a:t>, but case-insensitive </a:t>
            </a:r>
            <a:r>
              <a:rPr lang="en-US" dirty="0" smtClean="0"/>
              <a:t>on Windows</a:t>
            </a:r>
            <a:r>
              <a:rPr lang="en-US" dirty="0"/>
              <a:t>. So, for the sake of portability, you should always choose a case </a:t>
            </a:r>
            <a:r>
              <a:rPr lang="en-US" dirty="0" smtClean="0"/>
              <a:t>and stick </a:t>
            </a:r>
            <a:r>
              <a:rPr lang="en-US" dirty="0"/>
              <a:t>to it. </a:t>
            </a:r>
            <a:r>
              <a:rPr lang="en-US" dirty="0">
                <a:solidFill>
                  <a:srgbClr val="C00000"/>
                </a:solidFill>
              </a:rPr>
              <a:t>The recommended style is to use lowercase for table names.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006714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database</a:t>
            </a:r>
          </a:p>
          <a:p>
            <a:pPr lvl="1"/>
            <a:r>
              <a:rPr lang="en-US" dirty="0" smtClean="0"/>
              <a:t>Before creating any tables, first database must be created</a:t>
            </a:r>
          </a:p>
          <a:p>
            <a:pPr marL="514350" lvl="1" indent="0">
              <a:buNone/>
            </a:pPr>
            <a:r>
              <a:rPr lang="en-IN" dirty="0" smtClean="0"/>
              <a:t>			CREATE </a:t>
            </a:r>
            <a:r>
              <a:rPr lang="en-IN" dirty="0"/>
              <a:t>DATABASE publications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A successful command will return a message </a:t>
            </a:r>
            <a:r>
              <a:rPr lang="en-US" dirty="0" smtClean="0"/>
              <a:t>“Query </a:t>
            </a:r>
            <a:r>
              <a:rPr lang="en-US" dirty="0"/>
              <a:t>OK</a:t>
            </a:r>
            <a:r>
              <a:rPr lang="en-US" dirty="0" smtClean="0"/>
              <a:t>, 1 </a:t>
            </a:r>
            <a:r>
              <a:rPr lang="en-US" dirty="0"/>
              <a:t>row affected (0.00 sec</a:t>
            </a:r>
            <a:r>
              <a:rPr lang="en-US" dirty="0" smtClean="0"/>
              <a:t>)”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work with it</a:t>
            </a:r>
            <a:r>
              <a:rPr lang="en-US" dirty="0" smtClean="0"/>
              <a:t>, </a:t>
            </a:r>
            <a:r>
              <a:rPr lang="en-US" dirty="0"/>
              <a:t>issue the following command:</a:t>
            </a:r>
          </a:p>
          <a:p>
            <a:pPr marL="25400" indent="0">
              <a:buNone/>
            </a:pPr>
            <a:r>
              <a:rPr lang="en-IN" dirty="0" smtClean="0"/>
              <a:t>			USE </a:t>
            </a:r>
            <a:r>
              <a:rPr lang="en-IN" dirty="0"/>
              <a:t>publications;</a:t>
            </a:r>
          </a:p>
          <a:p>
            <a:pPr lvl="1"/>
            <a:r>
              <a:rPr lang="en-US" dirty="0" smtClean="0"/>
              <a:t>This will display the </a:t>
            </a:r>
            <a:r>
              <a:rPr lang="en-US" dirty="0"/>
              <a:t>message </a:t>
            </a:r>
            <a:r>
              <a:rPr lang="en-US" dirty="0" smtClean="0"/>
              <a:t>“Database changed”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512808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table</a:t>
            </a:r>
          </a:p>
          <a:p>
            <a:pPr lvl="1"/>
            <a:r>
              <a:rPr lang="en-US" dirty="0"/>
              <a:t>The CREATE TABLE statement is used to create a new table in a database.</a:t>
            </a:r>
            <a:endParaRPr lang="en-IN" dirty="0" smtClean="0"/>
          </a:p>
          <a:p>
            <a:pPr marL="1885950" lvl="4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8990494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Example: 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CREATE </a:t>
            </a:r>
            <a:r>
              <a:rPr lang="en-IN" dirty="0"/>
              <a:t>TABLE classics (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author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title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type </a:t>
            </a:r>
            <a:r>
              <a:rPr lang="en-IN" dirty="0"/>
              <a:t>VARCHAR(16),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year </a:t>
            </a:r>
            <a:r>
              <a:rPr lang="en-IN" dirty="0"/>
              <a:t>CHAR(4</a:t>
            </a:r>
            <a:r>
              <a:rPr lang="en-IN" dirty="0" smtClean="0"/>
              <a:t>) );</a:t>
            </a:r>
          </a:p>
          <a:p>
            <a:pPr lvl="1"/>
            <a:r>
              <a:rPr lang="en-US" dirty="0"/>
              <a:t>MySQL </a:t>
            </a:r>
            <a:r>
              <a:rPr lang="en-US" dirty="0" smtClean="0"/>
              <a:t>then issues </a:t>
            </a:r>
            <a:r>
              <a:rPr lang="en-US" dirty="0"/>
              <a:t>the response </a:t>
            </a:r>
            <a:r>
              <a:rPr lang="en-US" dirty="0" smtClean="0"/>
              <a:t>“Query </a:t>
            </a:r>
            <a:r>
              <a:rPr lang="en-US" dirty="0"/>
              <a:t>OK, 0 rows </a:t>
            </a:r>
            <a:r>
              <a:rPr lang="en-US" dirty="0" smtClean="0"/>
              <a:t>affected”</a:t>
            </a:r>
          </a:p>
          <a:p>
            <a:pPr lvl="1"/>
            <a:r>
              <a:rPr lang="en-US" dirty="0"/>
              <a:t>To check </a:t>
            </a:r>
            <a:r>
              <a:rPr lang="en-US" dirty="0" smtClean="0"/>
              <a:t>whether </a:t>
            </a:r>
            <a:r>
              <a:rPr lang="en-US" dirty="0"/>
              <a:t>new table has been created, type the following:</a:t>
            </a:r>
          </a:p>
          <a:p>
            <a:pPr marL="25400" indent="0">
              <a:buNone/>
            </a:pPr>
            <a:r>
              <a:rPr lang="en-IN" dirty="0" smtClean="0"/>
              <a:t>		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DESCRIBE </a:t>
            </a:r>
            <a:r>
              <a:rPr lang="en-IN" dirty="0"/>
              <a:t>classics;</a:t>
            </a:r>
          </a:p>
        </p:txBody>
      </p:sp>
    </p:spTree>
    <p:extLst>
      <p:ext uri="{BB962C8B-B14F-4D97-AF65-F5344CB8AC3E}">
        <p14:creationId xmlns="" xmlns:p14="http://schemas.microsoft.com/office/powerpoint/2010/main" val="19182828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553" y="1052513"/>
            <a:ext cx="7924800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3752" y="4105274"/>
            <a:ext cx="7848600" cy="19431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333905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344" y="1052736"/>
            <a:ext cx="7905229" cy="2699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1784" y="3745385"/>
            <a:ext cx="7818475" cy="26359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9032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536" y="1693887"/>
            <a:ext cx="8277225" cy="45434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08902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1584" y="1556792"/>
            <a:ext cx="6315075" cy="32099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0733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a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add data to </a:t>
            </a:r>
            <a:r>
              <a:rPr lang="en-US" dirty="0" smtClean="0"/>
              <a:t>a </a:t>
            </a:r>
            <a:r>
              <a:rPr lang="en-US" dirty="0"/>
              <a:t>table, use the INSERT command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write the INSERT INTO statement in two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Specifying </a:t>
            </a:r>
            <a:r>
              <a:rPr lang="en-US" dirty="0"/>
              <a:t>both the column names and the values to be inserted:</a:t>
            </a:r>
          </a:p>
          <a:p>
            <a:pPr marL="25400" indent="0">
              <a:buNone/>
            </a:pPr>
            <a:r>
              <a:rPr lang="en-US" dirty="0" smtClean="0"/>
              <a:t>		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r>
              <a:rPr lang="en-US" dirty="0"/>
              <a:t> (column1, column2, column3, ...)</a:t>
            </a:r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</a:t>
            </a:r>
            <a:r>
              <a:rPr lang="en-US" dirty="0" smtClean="0"/>
              <a:t>...);</a:t>
            </a:r>
            <a:endParaRPr lang="en-US" dirty="0"/>
          </a:p>
          <a:p>
            <a:pPr lvl="1"/>
            <a:r>
              <a:rPr lang="en-US" dirty="0" smtClean="0"/>
              <a:t>To add </a:t>
            </a:r>
            <a:r>
              <a:rPr lang="en-US" dirty="0"/>
              <a:t>values for all the </a:t>
            </a:r>
            <a:r>
              <a:rPr lang="en-US" dirty="0" smtClean="0"/>
              <a:t>columns, no need </a:t>
            </a:r>
            <a:r>
              <a:rPr lang="en-US" dirty="0"/>
              <a:t>to specify the column </a:t>
            </a:r>
            <a:r>
              <a:rPr lang="en-US" dirty="0" smtClean="0"/>
              <a:t>names. The </a:t>
            </a:r>
            <a:r>
              <a:rPr lang="en-US" dirty="0"/>
              <a:t>order of the values </a:t>
            </a:r>
            <a:r>
              <a:rPr lang="en-US" dirty="0" smtClean="0"/>
              <a:t>must be is </a:t>
            </a:r>
            <a:r>
              <a:rPr lang="en-US" dirty="0"/>
              <a:t>in the same order as the columns in the table.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...);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856399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i="1" dirty="0"/>
              <a:t>Populating the classics table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INSERT 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VALUES('Mark </a:t>
            </a:r>
            <a:r>
              <a:rPr lang="en-US" sz="2000" dirty="0" err="1"/>
              <a:t>Twain','The</a:t>
            </a:r>
            <a:r>
              <a:rPr lang="en-US" sz="2000" dirty="0"/>
              <a:t> Adventures of Tom Sawyer','Fiction','1876');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VALUES('Jane </a:t>
            </a:r>
            <a:r>
              <a:rPr lang="en-US" sz="2000" dirty="0" err="1"/>
              <a:t>Austen','Pride</a:t>
            </a:r>
            <a:r>
              <a:rPr lang="en-US" sz="2000" dirty="0"/>
              <a:t> and Prejudice','Fiction','1811');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Darwin','The</a:t>
            </a:r>
            <a:r>
              <a:rPr lang="en-US" sz="2000" dirty="0"/>
              <a:t> Origin of Species','Non-Fiction','1856');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Dickens','The</a:t>
            </a:r>
            <a:r>
              <a:rPr lang="en-US" sz="2000" dirty="0"/>
              <a:t> Old Curiosity Shop','Fiction','1841');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VALUES('William </a:t>
            </a:r>
            <a:r>
              <a:rPr lang="en-US" sz="2000" dirty="0" err="1"/>
              <a:t>Shakespeare','Romeo</a:t>
            </a:r>
            <a:r>
              <a:rPr lang="en-US" sz="2000" dirty="0"/>
              <a:t> and Juliet','Play','1594');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287885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database </a:t>
            </a:r>
            <a:r>
              <a:rPr lang="en-US" dirty="0"/>
              <a:t>is a structured collection of records or data stored in a computer </a:t>
            </a:r>
            <a:r>
              <a:rPr lang="en-US" dirty="0" smtClean="0"/>
              <a:t>system and </a:t>
            </a:r>
            <a:r>
              <a:rPr lang="en-US" dirty="0"/>
              <a:t>organized in such a way that it can be quickly searched and information can </a:t>
            </a:r>
            <a:r>
              <a:rPr lang="en-US" dirty="0" smtClean="0"/>
              <a:t>be </a:t>
            </a:r>
            <a:r>
              <a:rPr lang="en-IN" dirty="0" smtClean="0"/>
              <a:t>rapidly </a:t>
            </a:r>
            <a:r>
              <a:rPr lang="en-IN" dirty="0"/>
              <a:t>retrieved.</a:t>
            </a:r>
          </a:p>
          <a:p>
            <a:r>
              <a:rPr lang="en-US" dirty="0"/>
              <a:t>MySQL is a widely used relational database management system (RDBMS).</a:t>
            </a:r>
          </a:p>
          <a:p>
            <a:r>
              <a:rPr lang="en-US" dirty="0"/>
              <a:t>MySQL is free and open-source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/>
              <a:t>SQL </a:t>
            </a:r>
            <a:r>
              <a:rPr lang="en-US" dirty="0"/>
              <a:t>in MySQL stands for </a:t>
            </a:r>
            <a:r>
              <a:rPr lang="en-US" i="1" dirty="0"/>
              <a:t>Structured Query Language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language is </a:t>
            </a:r>
            <a:r>
              <a:rPr lang="en-US" dirty="0" smtClean="0"/>
              <a:t>loosely based </a:t>
            </a:r>
            <a:r>
              <a:rPr lang="en-US" dirty="0"/>
              <a:t>on English and also used in other databases such as Oracle and Microsoft </a:t>
            </a:r>
            <a:r>
              <a:rPr lang="en-US" dirty="0" smtClean="0"/>
              <a:t>SQL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designed to allow simple requests from a database via commands such as: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/>
              <a:t>title FROM publications WHERE author = 'Charles Dickens';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32283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a MySQL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command is used to extract data from a table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Here, column1, column2, ... are the field names of the table you want to select data from.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select all the fields available in the table</a:t>
            </a:r>
            <a:r>
              <a:rPr lang="en-US" dirty="0" smtClean="0"/>
              <a:t>,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* 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IN" dirty="0"/>
              <a:t>Example: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	SELECT </a:t>
            </a:r>
            <a:r>
              <a:rPr lang="en-IN" dirty="0" err="1"/>
              <a:t>author,title</a:t>
            </a:r>
            <a:r>
              <a:rPr lang="en-IN" dirty="0"/>
              <a:t> FROM classics;</a:t>
            </a:r>
          </a:p>
          <a:p>
            <a:pPr marL="2540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69451765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/>
              <a:t>COUNT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displays the number of rows in the table by passing </a:t>
            </a:r>
            <a:r>
              <a:rPr lang="en-US" dirty="0" smtClean="0"/>
              <a:t>* as </a:t>
            </a:r>
            <a:r>
              <a:rPr lang="en-US" dirty="0"/>
              <a:t>a parameter, which means </a:t>
            </a:r>
            <a:r>
              <a:rPr lang="en-US" i="1" dirty="0"/>
              <a:t>all </a:t>
            </a:r>
            <a:r>
              <a:rPr lang="en-US" i="1" dirty="0" smtClean="0"/>
              <a:t>columns</a:t>
            </a:r>
            <a:endParaRPr lang="en-IN" i="1" dirty="0"/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COUNT(*) FROM classics</a:t>
            </a:r>
            <a:r>
              <a:rPr lang="en-IN" dirty="0" smtClean="0"/>
              <a:t>;</a:t>
            </a:r>
          </a:p>
          <a:p>
            <a:r>
              <a:rPr lang="en-IN" dirty="0"/>
              <a:t>SELECT DISTINCT</a:t>
            </a:r>
          </a:p>
          <a:p>
            <a:pPr lvl="1"/>
            <a:r>
              <a:rPr lang="en-IN" dirty="0"/>
              <a:t>Used to display data without duplicate </a:t>
            </a:r>
            <a:r>
              <a:rPr lang="en-IN" dirty="0" smtClean="0"/>
              <a:t>values</a:t>
            </a:r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author FROM classics;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DISTINCT author FROM classics;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3881863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416" y="1052513"/>
            <a:ext cx="10441160" cy="52861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38700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DELETE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remove a row from 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syntax </a:t>
            </a:r>
            <a:r>
              <a:rPr lang="en-US" dirty="0" smtClean="0"/>
              <a:t>is similar </a:t>
            </a:r>
            <a:r>
              <a:rPr lang="en-US" dirty="0"/>
              <a:t>to the SELECT command and allows you to narrow down the exact row </a:t>
            </a:r>
            <a:r>
              <a:rPr lang="en-US" dirty="0" smtClean="0"/>
              <a:t>or rows </a:t>
            </a:r>
            <a:r>
              <a:rPr lang="en-US" dirty="0"/>
              <a:t>to delete using qualifiers such as WHERE and LIMIT</a:t>
            </a:r>
            <a:r>
              <a:rPr lang="en-US" dirty="0" smtClean="0"/>
              <a:t>.</a:t>
            </a:r>
          </a:p>
          <a:p>
            <a:pPr marL="996950" lvl="2" indent="0">
              <a:buNone/>
            </a:pPr>
            <a:r>
              <a:rPr lang="en-US" dirty="0" smtClean="0"/>
              <a:t>		DELETE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condition;</a:t>
            </a:r>
          </a:p>
          <a:p>
            <a:pPr marL="996950" lvl="2" indent="0">
              <a:buNone/>
            </a:pPr>
            <a:endParaRPr lang="en-US" dirty="0"/>
          </a:p>
          <a:p>
            <a:pPr marL="996950" lvl="2" indent="0">
              <a:buNone/>
            </a:pPr>
            <a:r>
              <a:rPr lang="en-US" dirty="0" smtClean="0"/>
              <a:t>		DELETE </a:t>
            </a:r>
            <a:r>
              <a:rPr lang="en-US" dirty="0"/>
              <a:t>FROM classics WHERE title='Little </a:t>
            </a:r>
            <a:r>
              <a:rPr lang="en-US" dirty="0" err="1"/>
              <a:t>Dorrit</a:t>
            </a:r>
            <a:r>
              <a:rPr lang="en-US" dirty="0" smtClean="0"/>
              <a:t>';</a:t>
            </a:r>
          </a:p>
          <a:p>
            <a:pPr lvl="1"/>
            <a:r>
              <a:rPr lang="en-US" dirty="0"/>
              <a:t>This example issues a DELETE command for all rows whose </a:t>
            </a:r>
            <a:r>
              <a:rPr lang="en-US" i="1" dirty="0"/>
              <a:t>title </a:t>
            </a:r>
            <a:r>
              <a:rPr lang="en-US" dirty="0"/>
              <a:t>column contains </a:t>
            </a:r>
            <a:r>
              <a:rPr lang="en-US" dirty="0" smtClean="0"/>
              <a:t>the </a:t>
            </a:r>
            <a:r>
              <a:rPr lang="en-IN" dirty="0" smtClean="0"/>
              <a:t>string ‘Little </a:t>
            </a:r>
            <a:r>
              <a:rPr lang="en-IN" dirty="0" err="1" smtClean="0"/>
              <a:t>Dorrit</a:t>
            </a:r>
            <a:r>
              <a:rPr lang="en-IN" dirty="0" smtClean="0"/>
              <a:t>’.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4964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WHERE </a:t>
            </a:r>
            <a:r>
              <a:rPr lang="en-US" dirty="0" smtClean="0"/>
              <a:t>keyword is used to </a:t>
            </a:r>
            <a:r>
              <a:rPr lang="en-US" dirty="0"/>
              <a:t>narrow down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It returns rows only those where </a:t>
            </a:r>
            <a:r>
              <a:rPr lang="en-US" dirty="0"/>
              <a:t>a certain expression is true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author="Mark Twain";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</a:t>
            </a:r>
            <a:r>
              <a:rPr lang="en-US" dirty="0" smtClean="0"/>
              <a:t>year=1857;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6183337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Used to perform pattern </a:t>
            </a:r>
            <a:r>
              <a:rPr lang="en-US" dirty="0"/>
              <a:t>matching </a:t>
            </a:r>
            <a:r>
              <a:rPr lang="en-US" dirty="0" smtClean="0"/>
              <a:t>searches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searches on parts of strings.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qualifier should be used with a % </a:t>
            </a:r>
            <a:r>
              <a:rPr lang="en-US" dirty="0" smtClean="0"/>
              <a:t>character before </a:t>
            </a:r>
            <a:r>
              <a:rPr lang="en-US" dirty="0"/>
              <a:t>or after some text.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placed before a keyword, % means </a:t>
            </a:r>
            <a:r>
              <a:rPr lang="en-US" i="1" dirty="0"/>
              <a:t>anything before</a:t>
            </a:r>
            <a:r>
              <a:rPr lang="en-US" dirty="0" smtClean="0"/>
              <a:t>.  After </a:t>
            </a:r>
            <a:r>
              <a:rPr lang="en-US" dirty="0"/>
              <a:t>a keyword, it means </a:t>
            </a:r>
            <a:r>
              <a:rPr lang="en-US" i="1" dirty="0"/>
              <a:t>anything after</a:t>
            </a:r>
            <a:r>
              <a:rPr lang="en-US" dirty="0"/>
              <a:t>. </a:t>
            </a:r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 LIKE "Charles%";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"%Species";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"%and%";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770622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LIMIT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choose how many rows to return in a query, </a:t>
            </a:r>
            <a:r>
              <a:rPr lang="en-US" dirty="0" smtClean="0"/>
              <a:t>and where </a:t>
            </a:r>
            <a:r>
              <a:rPr lang="en-US" dirty="0"/>
              <a:t>in the table to start returning them.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passed a single parameter, it </a:t>
            </a:r>
            <a:r>
              <a:rPr lang="en-US" dirty="0" smtClean="0"/>
              <a:t>tells MySQL </a:t>
            </a:r>
            <a:r>
              <a:rPr lang="en-US" dirty="0"/>
              <a:t>to start at the beginning of the results and just return the number of </a:t>
            </a:r>
            <a:r>
              <a:rPr lang="en-US" dirty="0" smtClean="0"/>
              <a:t>rows given </a:t>
            </a:r>
            <a:r>
              <a:rPr lang="en-US" dirty="0"/>
              <a:t>in that parameter.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pass it two parameters, the first indicates the </a:t>
            </a:r>
            <a:r>
              <a:rPr lang="en-US" dirty="0" smtClean="0"/>
              <a:t>offset from </a:t>
            </a:r>
            <a:r>
              <a:rPr lang="en-US" dirty="0"/>
              <a:t>the start of the results where MySQL should start the display, and the </a:t>
            </a:r>
            <a:r>
              <a:rPr lang="en-US" dirty="0" smtClean="0"/>
              <a:t>second indicates </a:t>
            </a:r>
            <a:r>
              <a:rPr lang="en-US" dirty="0"/>
              <a:t>how many to return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1,2;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3,1;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761553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UPDATE...SET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update the contents of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change </a:t>
            </a:r>
            <a:r>
              <a:rPr lang="en-US" dirty="0" smtClean="0"/>
              <a:t>the contents </a:t>
            </a:r>
            <a:r>
              <a:rPr lang="en-US" dirty="0"/>
              <a:t>of one or more fields, </a:t>
            </a:r>
            <a:r>
              <a:rPr lang="en-US" dirty="0" smtClean="0"/>
              <a:t>first </a:t>
            </a:r>
            <a:r>
              <a:rPr lang="en-US" dirty="0"/>
              <a:t>narrow in on just the field or fields </a:t>
            </a:r>
            <a:r>
              <a:rPr lang="en-US" dirty="0" smtClean="0"/>
              <a:t>to be </a:t>
            </a:r>
            <a:r>
              <a:rPr lang="en-US" dirty="0"/>
              <a:t>changed, in much the same </a:t>
            </a:r>
            <a:r>
              <a:rPr lang="en-US" dirty="0" smtClean="0"/>
              <a:t>way the </a:t>
            </a:r>
            <a:r>
              <a:rPr lang="en-US" dirty="0"/>
              <a:t>SELECT </a:t>
            </a:r>
            <a:r>
              <a:rPr lang="en-US" dirty="0" smtClean="0"/>
              <a:t>command</a:t>
            </a:r>
          </a:p>
          <a:p>
            <a:pPr marL="1397000" lvl="3" indent="0">
              <a:buNone/>
            </a:pPr>
            <a:r>
              <a:rPr lang="en-IN" dirty="0"/>
              <a:t>UPDATE classics SET author='Mark Twain (Samuel Langhorne Clemens)'</a:t>
            </a:r>
          </a:p>
          <a:p>
            <a:pPr marL="1397000" lvl="3" indent="0">
              <a:buNone/>
            </a:pPr>
            <a:r>
              <a:rPr lang="en-IN" dirty="0"/>
              <a:t>WHERE author='Mark Twain</a:t>
            </a:r>
            <a:r>
              <a:rPr lang="en-IN" dirty="0" smtClean="0"/>
              <a:t>';</a:t>
            </a:r>
          </a:p>
          <a:p>
            <a:pPr marL="1397000" lvl="3" indent="0">
              <a:buNone/>
            </a:pPr>
            <a:endParaRPr lang="en-IN" dirty="0"/>
          </a:p>
          <a:p>
            <a:pPr marL="1397000" lvl="3" indent="0">
              <a:buNone/>
            </a:pPr>
            <a:r>
              <a:rPr lang="en-US" dirty="0"/>
              <a:t>UPDATE classics SET category='Classic Fiction'</a:t>
            </a:r>
          </a:p>
          <a:p>
            <a:pPr marL="1397000" lvl="3" indent="0">
              <a:buNone/>
            </a:pPr>
            <a:r>
              <a:rPr lang="en-IN" dirty="0"/>
              <a:t>WHERE category='Fiction';</a:t>
            </a:r>
          </a:p>
        </p:txBody>
      </p:sp>
    </p:spTree>
    <p:extLst>
      <p:ext uri="{BB962C8B-B14F-4D97-AF65-F5344CB8AC3E}">
        <p14:creationId xmlns="" xmlns:p14="http://schemas.microsoft.com/office/powerpoint/2010/main" val="10820480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ORDER BY</a:t>
            </a:r>
          </a:p>
          <a:p>
            <a:pPr lvl="1"/>
            <a:r>
              <a:rPr lang="en-US" dirty="0" smtClean="0"/>
              <a:t>Used to sort the returned </a:t>
            </a:r>
            <a:r>
              <a:rPr lang="en-US" dirty="0"/>
              <a:t>results by one or more columns in ascending or </a:t>
            </a:r>
            <a:r>
              <a:rPr lang="en-US" dirty="0" smtClean="0"/>
              <a:t>descending </a:t>
            </a:r>
            <a:r>
              <a:rPr lang="en-IN" dirty="0" smtClean="0"/>
              <a:t>order.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author;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title DESC;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85165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GROUP BY</a:t>
            </a:r>
          </a:p>
          <a:p>
            <a:pPr lvl="1"/>
            <a:r>
              <a:rPr lang="en-US" dirty="0"/>
              <a:t>In a similar fashion to ORDER BY, </a:t>
            </a:r>
            <a:r>
              <a:rPr lang="en-US" dirty="0" smtClean="0"/>
              <a:t>results </a:t>
            </a:r>
            <a:r>
              <a:rPr lang="en-US" dirty="0"/>
              <a:t>returned from queries </a:t>
            </a:r>
            <a:r>
              <a:rPr lang="en-US" dirty="0" smtClean="0"/>
              <a:t>can be grouped using GROUP </a:t>
            </a:r>
            <a:r>
              <a:rPr lang="en-US" dirty="0"/>
              <a:t>BY, which is good for retrieving information about a group of data.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to </a:t>
            </a:r>
            <a:r>
              <a:rPr lang="en-US" dirty="0"/>
              <a:t>know how many publications there are of each category in </a:t>
            </a:r>
            <a:r>
              <a:rPr lang="en-US" dirty="0" smtClean="0"/>
              <a:t>the </a:t>
            </a:r>
            <a:r>
              <a:rPr lang="en-US" i="1" dirty="0" smtClean="0"/>
              <a:t>classics </a:t>
            </a:r>
            <a:r>
              <a:rPr lang="en-US" dirty="0"/>
              <a:t>table,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query can be issued:</a:t>
            </a:r>
            <a:endParaRPr lang="en-US" dirty="0"/>
          </a:p>
          <a:p>
            <a:pPr marL="25400" indent="0">
              <a:buNone/>
            </a:pPr>
            <a:endParaRPr lang="en-US" dirty="0" smtClean="0"/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category,COUNT</a:t>
            </a:r>
            <a:r>
              <a:rPr lang="en-US" dirty="0"/>
              <a:t>(author) FROM classics GROUP BY category;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94432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MySQL database contains one or more </a:t>
            </a:r>
            <a:r>
              <a:rPr lang="en-US" i="1" dirty="0"/>
              <a:t>tables</a:t>
            </a:r>
            <a:r>
              <a:rPr lang="en-US" dirty="0"/>
              <a:t>, each of which contains </a:t>
            </a:r>
            <a:r>
              <a:rPr lang="en-US" i="1" dirty="0"/>
              <a:t>records </a:t>
            </a:r>
            <a:r>
              <a:rPr lang="en-US" dirty="0" smtClean="0"/>
              <a:t>or </a:t>
            </a:r>
            <a:r>
              <a:rPr lang="en-US" i="1" dirty="0" smtClean="0"/>
              <a:t>rows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these rows are various </a:t>
            </a:r>
            <a:r>
              <a:rPr lang="en-US" i="1" dirty="0"/>
              <a:t>columns </a:t>
            </a:r>
            <a:r>
              <a:rPr lang="en-US" dirty="0"/>
              <a:t>or </a:t>
            </a:r>
            <a:r>
              <a:rPr lang="en-US" i="1" dirty="0"/>
              <a:t>fields </a:t>
            </a:r>
            <a:r>
              <a:rPr lang="en-US" dirty="0"/>
              <a:t>that contain the data itself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769" y="3140968"/>
            <a:ext cx="7410450" cy="27527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810080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Logical Operators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operators AND, OR, and NOT </a:t>
            </a:r>
            <a:r>
              <a:rPr lang="en-US" dirty="0" smtClean="0"/>
              <a:t>can be used in MySQL </a:t>
            </a:r>
            <a:r>
              <a:rPr lang="en-US" dirty="0"/>
              <a:t>WHERE </a:t>
            </a:r>
            <a:r>
              <a:rPr lang="en-US" dirty="0" smtClean="0"/>
              <a:t>queries to </a:t>
            </a:r>
            <a:r>
              <a:rPr lang="en-US" dirty="0"/>
              <a:t>further narrow down </a:t>
            </a:r>
            <a:r>
              <a:rPr lang="en-US" dirty="0" smtClean="0"/>
              <a:t>selections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LIKE "%Darwin";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"%Mark Twain%" OR author LIKE "%Samuel Langhorne Clemens%";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NOT LIKE "%Darwin";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701864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Renaming a table</a:t>
            </a:r>
          </a:p>
          <a:p>
            <a:pPr lvl="1"/>
            <a:r>
              <a:rPr lang="en-US" dirty="0"/>
              <a:t>Renaming a table, like any other change to the structure or meta-information about </a:t>
            </a:r>
            <a:r>
              <a:rPr lang="en-US" dirty="0" smtClean="0"/>
              <a:t>a table</a:t>
            </a:r>
            <a:r>
              <a:rPr lang="en-US" dirty="0"/>
              <a:t>, is achieved via the ALTER command. </a:t>
            </a:r>
            <a:endParaRPr lang="en-US" dirty="0" smtClean="0"/>
          </a:p>
          <a:p>
            <a:pPr marL="25400" indent="0">
              <a:buNone/>
            </a:pPr>
            <a:endParaRPr lang="en-IN" dirty="0" smtClean="0"/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ALTER </a:t>
            </a:r>
            <a:r>
              <a:rPr lang="en-IN" dirty="0"/>
              <a:t>TABLE classics RENAME pre1900;</a:t>
            </a:r>
          </a:p>
        </p:txBody>
      </p:sp>
    </p:spTree>
    <p:extLst>
      <p:ext uri="{BB962C8B-B14F-4D97-AF65-F5344CB8AC3E}">
        <p14:creationId xmlns="" xmlns:p14="http://schemas.microsoft.com/office/powerpoint/2010/main" val="19167118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Changing the data type of a column</a:t>
            </a:r>
          </a:p>
          <a:p>
            <a:pPr lvl="1"/>
            <a:r>
              <a:rPr lang="en-US" dirty="0"/>
              <a:t>Changing a column’s data type also makes use of the ALTER command, </a:t>
            </a:r>
            <a:r>
              <a:rPr lang="en-US" dirty="0" smtClean="0"/>
              <a:t>in conjunction </a:t>
            </a:r>
            <a:r>
              <a:rPr lang="en-US" dirty="0"/>
              <a:t>with the MODIFY keyword.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change the data type of the column </a:t>
            </a:r>
            <a:r>
              <a:rPr lang="en-US" i="1" dirty="0" smtClean="0"/>
              <a:t>year </a:t>
            </a:r>
            <a:r>
              <a:rPr lang="en-US" dirty="0" smtClean="0"/>
              <a:t>from </a:t>
            </a:r>
            <a:r>
              <a:rPr lang="en-US" dirty="0"/>
              <a:t>CHAR(4) to SMALLINT (which requires only 2 bytes of storage and so will </a:t>
            </a:r>
            <a:r>
              <a:rPr lang="en-US" dirty="0" smtClean="0"/>
              <a:t>save disk </a:t>
            </a:r>
            <a:r>
              <a:rPr lang="en-US" dirty="0"/>
              <a:t>space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MODIFY year SMALLINT;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6687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Adding a new column</a:t>
            </a:r>
          </a:p>
          <a:p>
            <a:pPr lvl="1"/>
            <a:r>
              <a:rPr lang="en-US" dirty="0" smtClean="0"/>
              <a:t>Used to add an additional column to already existing table.</a:t>
            </a:r>
            <a:endParaRPr lang="en-US" dirty="0"/>
          </a:p>
          <a:p>
            <a:pPr marL="25400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ADD pages SMALLINT UNSIGNED</a:t>
            </a:r>
            <a:r>
              <a:rPr lang="en-IN" dirty="0" smtClean="0"/>
              <a:t>;</a:t>
            </a:r>
          </a:p>
          <a:p>
            <a:r>
              <a:rPr lang="en-IN" dirty="0"/>
              <a:t>Renaming a column</a:t>
            </a:r>
          </a:p>
          <a:p>
            <a:pPr lvl="1"/>
            <a:r>
              <a:rPr lang="en-US" dirty="0" smtClean="0"/>
              <a:t>Used to change the column name of an already existing table</a:t>
            </a:r>
            <a:endParaRPr lang="en-US" dirty="0"/>
          </a:p>
          <a:p>
            <a:pPr marL="514350" lvl="1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CHANGE type category VARCHAR(16);</a:t>
            </a:r>
          </a:p>
        </p:txBody>
      </p:sp>
    </p:spTree>
    <p:extLst>
      <p:ext uri="{BB962C8B-B14F-4D97-AF65-F5344CB8AC3E}">
        <p14:creationId xmlns="" xmlns:p14="http://schemas.microsoft.com/office/powerpoint/2010/main" val="2670657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Removing a column</a:t>
            </a:r>
          </a:p>
          <a:p>
            <a:pPr lvl="1"/>
            <a:r>
              <a:rPr lang="en-US" dirty="0" smtClean="0"/>
              <a:t>Used to delete a column from already existing table</a:t>
            </a:r>
            <a:endParaRPr lang="en-US" dirty="0"/>
          </a:p>
          <a:p>
            <a:pPr marL="25400" indent="0">
              <a:buNone/>
            </a:pPr>
            <a:r>
              <a:rPr lang="fr-FR" dirty="0" smtClean="0"/>
              <a:t>			ALTER </a:t>
            </a:r>
            <a:r>
              <a:rPr lang="fr-FR" dirty="0"/>
              <a:t>TABLE </a:t>
            </a:r>
            <a:r>
              <a:rPr lang="fr-FR" dirty="0" err="1"/>
              <a:t>classics</a:t>
            </a:r>
            <a:r>
              <a:rPr lang="fr-FR" dirty="0"/>
              <a:t> DROP pages</a:t>
            </a:r>
            <a:r>
              <a:rPr lang="fr-FR" dirty="0" smtClean="0"/>
              <a:t>;</a:t>
            </a:r>
          </a:p>
          <a:p>
            <a:r>
              <a:rPr lang="en-IN" dirty="0"/>
              <a:t>Deleting a table</a:t>
            </a:r>
          </a:p>
          <a:p>
            <a:pPr lvl="1"/>
            <a:r>
              <a:rPr lang="en-US" dirty="0"/>
              <a:t>Deleting a table is very easy indeed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1397000" lvl="3" indent="0">
              <a:buNone/>
            </a:pPr>
            <a:r>
              <a:rPr lang="en-IN" dirty="0"/>
              <a:t>CREATE TABLE </a:t>
            </a:r>
            <a:r>
              <a:rPr lang="en-IN" dirty="0" smtClean="0"/>
              <a:t>disposable(c1 </a:t>
            </a:r>
            <a:r>
              <a:rPr lang="en-IN" dirty="0" err="1" smtClean="0"/>
              <a:t>int</a:t>
            </a:r>
            <a:r>
              <a:rPr lang="en-IN" dirty="0" smtClean="0"/>
              <a:t>, c2 varchar(20));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DESCRIBE disposable;</a:t>
            </a:r>
          </a:p>
          <a:p>
            <a:pPr marL="1397000" lvl="3" indent="0">
              <a:buNone/>
            </a:pPr>
            <a:r>
              <a:rPr lang="en-IN" dirty="0">
                <a:solidFill>
                  <a:srgbClr val="C00000"/>
                </a:solidFill>
              </a:rPr>
              <a:t>DROP TABLE disposable;</a:t>
            </a:r>
          </a:p>
          <a:p>
            <a:pPr marL="1397000" lvl="3" indent="0">
              <a:buNone/>
            </a:pPr>
            <a:r>
              <a:rPr lang="en-IN" dirty="0"/>
              <a:t>SHOW tables;</a:t>
            </a:r>
          </a:p>
        </p:txBody>
      </p:sp>
    </p:spTree>
    <p:extLst>
      <p:ext uri="{BB962C8B-B14F-4D97-AF65-F5344CB8AC3E}">
        <p14:creationId xmlns="" xmlns:p14="http://schemas.microsoft.com/office/powerpoint/2010/main" val="202042912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an Index</a:t>
            </a:r>
          </a:p>
          <a:p>
            <a:pPr lvl="1"/>
            <a:r>
              <a:rPr lang="en-US" dirty="0"/>
              <a:t>The way to achieve fast searches is to add an </a:t>
            </a:r>
            <a:r>
              <a:rPr lang="en-US" i="1" dirty="0"/>
              <a:t>index</a:t>
            </a:r>
            <a:r>
              <a:rPr lang="en-US" dirty="0"/>
              <a:t>, either when creating a table or </a:t>
            </a:r>
            <a:r>
              <a:rPr lang="en-US" dirty="0" smtClean="0"/>
              <a:t>at </a:t>
            </a:r>
            <a:r>
              <a:rPr lang="en-IN" dirty="0" smtClean="0"/>
              <a:t>any </a:t>
            </a:r>
            <a:r>
              <a:rPr lang="en-IN" dirty="0"/>
              <a:t>time </a:t>
            </a:r>
            <a:r>
              <a:rPr lang="en-IN" dirty="0" smtClean="0"/>
              <a:t>afterward</a:t>
            </a:r>
          </a:p>
          <a:p>
            <a:pPr marL="25400" indent="0">
              <a:buNone/>
            </a:pPr>
            <a:r>
              <a:rPr lang="en-US" dirty="0" smtClean="0"/>
              <a:t>		ALTER </a:t>
            </a:r>
            <a:r>
              <a:rPr lang="en-US" dirty="0"/>
              <a:t>TABLE classics ADD INDEX(author(20));</a:t>
            </a:r>
          </a:p>
          <a:p>
            <a:pPr marL="25400" indent="0">
              <a:buNone/>
            </a:pPr>
            <a:r>
              <a:rPr lang="en-US" dirty="0" smtClean="0"/>
              <a:t>		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CREATE </a:t>
            </a:r>
            <a:r>
              <a:rPr lang="en-US" dirty="0"/>
              <a:t>INDEX author ON classics (author(20));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18718698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</a:p>
          <a:p>
            <a:pPr lvl="1"/>
            <a:r>
              <a:rPr lang="en-US" dirty="0" smtClean="0"/>
              <a:t>Primary key is an attribute or set of attributes used to uniquely identify a </a:t>
            </a:r>
            <a:r>
              <a:rPr lang="en-US" dirty="0" err="1" smtClean="0"/>
              <a:t>rown</a:t>
            </a:r>
            <a:r>
              <a:rPr lang="en-US" dirty="0" smtClean="0"/>
              <a:t> in a table.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ALTER </a:t>
            </a:r>
            <a:r>
              <a:rPr lang="en-US" dirty="0"/>
              <a:t>TABLE classics ADD </a:t>
            </a:r>
            <a:r>
              <a:rPr lang="en-US" dirty="0" err="1"/>
              <a:t>isbn</a:t>
            </a:r>
            <a:r>
              <a:rPr lang="en-US" dirty="0"/>
              <a:t> CHAR(13) PRIMARY KEY;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3499905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FULLTEXT index</a:t>
            </a:r>
          </a:p>
          <a:p>
            <a:pPr lvl="1"/>
            <a:r>
              <a:rPr lang="en-US" dirty="0" smtClean="0"/>
              <a:t>FULLTEXT index allows </a:t>
            </a:r>
            <a:r>
              <a:rPr lang="en-US" dirty="0"/>
              <a:t>super-fast searches of entire </a:t>
            </a:r>
            <a:r>
              <a:rPr lang="en-US" dirty="0" smtClean="0"/>
              <a:t>columns of </a:t>
            </a:r>
            <a:r>
              <a:rPr lang="en-US" dirty="0"/>
              <a:t>text.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stores every word in every data string in a special index that you </a:t>
            </a:r>
            <a:r>
              <a:rPr lang="en-US" dirty="0" smtClean="0"/>
              <a:t>can search </a:t>
            </a:r>
            <a:r>
              <a:rPr lang="en-US" dirty="0"/>
              <a:t>using “natural language,” in a similar manner to using a search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FULLTEXT indexes can be created for CHAR, VARCHAR, and TEXT columns only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FULLTEXT index definition can be given in the CREATE TABLE statement when </a:t>
            </a:r>
            <a:r>
              <a:rPr lang="en-US" dirty="0" smtClean="0"/>
              <a:t>a table </a:t>
            </a:r>
            <a:r>
              <a:rPr lang="en-US" dirty="0"/>
              <a:t>is created, or added later using ALTER TABLE (or CREATE INDEX</a:t>
            </a:r>
            <a:r>
              <a:rPr lang="en-US" dirty="0" smtClean="0"/>
              <a:t>).</a:t>
            </a:r>
          </a:p>
          <a:p>
            <a:pPr marL="514350" lvl="1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ADD FULLTEXT(</a:t>
            </a:r>
            <a:r>
              <a:rPr lang="en-US" dirty="0" err="1"/>
              <a:t>author,title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9495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Joining Tables Together</a:t>
            </a:r>
          </a:p>
          <a:p>
            <a:pPr lvl="1"/>
            <a:r>
              <a:rPr lang="en-US" dirty="0"/>
              <a:t>It is quite normal to maintain multiple tables within a database, each holding a </a:t>
            </a:r>
            <a:r>
              <a:rPr lang="en-US" dirty="0" smtClean="0"/>
              <a:t>different type </a:t>
            </a:r>
            <a:r>
              <a:rPr lang="en-US" dirty="0"/>
              <a:t>of information.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consider the case of a </a:t>
            </a:r>
            <a:r>
              <a:rPr lang="en-US" i="1" dirty="0"/>
              <a:t>customers </a:t>
            </a:r>
            <a:r>
              <a:rPr lang="en-US" dirty="0"/>
              <a:t>table that </a:t>
            </a:r>
            <a:r>
              <a:rPr lang="en-US" dirty="0" smtClean="0"/>
              <a:t>needs to </a:t>
            </a:r>
            <a:r>
              <a:rPr lang="en-US" dirty="0"/>
              <a:t>be able to be cross-referenced with publications purchased from the </a:t>
            </a:r>
            <a:r>
              <a:rPr lang="en-US" i="1" dirty="0"/>
              <a:t>classics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CREATE </a:t>
            </a:r>
            <a:r>
              <a:rPr lang="en-IN" dirty="0"/>
              <a:t>TABLE customers (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VARCHAR(128),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isbn</a:t>
            </a:r>
            <a:r>
              <a:rPr lang="en-IN" dirty="0"/>
              <a:t> VARCHAR(13),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PRIMARY KEY (</a:t>
            </a:r>
            <a:r>
              <a:rPr lang="en-US" dirty="0" err="1"/>
              <a:t>isbn</a:t>
            </a:r>
            <a:r>
              <a:rPr lang="en-US" dirty="0"/>
              <a:t>)) ENGINE </a:t>
            </a:r>
            <a:r>
              <a:rPr lang="en-US" dirty="0" err="1"/>
              <a:t>InnoDB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849984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INSERT 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VALUES('Joe Bloggs','9780099533474');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VALUES('Mary Smith','9780582506206');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VALUES('Jack Wilson','9780517123201');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/>
              <a:t>* FROM customers;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0516452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Summary of Database Terms</a:t>
            </a:r>
          </a:p>
          <a:p>
            <a:r>
              <a:rPr lang="en-US" dirty="0"/>
              <a:t>The main terms you need to acquaint yourself with for now are as follows:</a:t>
            </a:r>
          </a:p>
          <a:p>
            <a:pPr lvl="1"/>
            <a:r>
              <a:rPr lang="en-IN" i="1" dirty="0"/>
              <a:t>Database</a:t>
            </a:r>
          </a:p>
          <a:p>
            <a:pPr lvl="2"/>
            <a:r>
              <a:rPr lang="en-US" dirty="0"/>
              <a:t>The overall container for a collection of MySQL data</a:t>
            </a:r>
          </a:p>
          <a:p>
            <a:pPr lvl="1"/>
            <a:r>
              <a:rPr lang="en-IN" i="1" dirty="0"/>
              <a:t>Table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subcontainer</a:t>
            </a:r>
            <a:r>
              <a:rPr lang="en-US" dirty="0"/>
              <a:t> within a database that stores the actual data</a:t>
            </a:r>
          </a:p>
          <a:p>
            <a:pPr lvl="1"/>
            <a:r>
              <a:rPr lang="en-IN" i="1" dirty="0"/>
              <a:t>Row</a:t>
            </a:r>
          </a:p>
          <a:p>
            <a:pPr lvl="2"/>
            <a:r>
              <a:rPr lang="en-US" dirty="0"/>
              <a:t>A single record within a table, which may contain several fields</a:t>
            </a:r>
          </a:p>
          <a:p>
            <a:pPr lvl="1"/>
            <a:r>
              <a:rPr lang="en-IN" i="1" dirty="0"/>
              <a:t>Column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a field within a row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4644599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Joining two tables into a single SELECT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</a:t>
            </a:r>
            <a:r>
              <a:rPr lang="en-IN" dirty="0" err="1"/>
              <a:t>customers,classics</a:t>
            </a:r>
            <a:endParaRPr lang="en-IN" dirty="0"/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WHERE </a:t>
            </a:r>
            <a:r>
              <a:rPr lang="en-IN" dirty="0" err="1">
                <a:solidFill>
                  <a:srgbClr val="C00000"/>
                </a:solidFill>
              </a:rPr>
              <a:t>customers.isbn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classics.isbn</a:t>
            </a:r>
            <a:r>
              <a:rPr lang="en-IN" dirty="0" smtClean="0">
                <a:solidFill>
                  <a:srgbClr val="C00000"/>
                </a:solidFill>
              </a:rPr>
              <a:t>;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IN" dirty="0"/>
              <a:t>NATURAL JOIN</a:t>
            </a:r>
          </a:p>
          <a:p>
            <a:pPr lvl="1"/>
            <a:r>
              <a:rPr lang="en-US" dirty="0" smtClean="0"/>
              <a:t>Natural join </a:t>
            </a:r>
            <a:r>
              <a:rPr lang="en-US" dirty="0"/>
              <a:t>takes two tables and automatically joins columns that </a:t>
            </a:r>
            <a:r>
              <a:rPr lang="en-US" dirty="0" smtClean="0"/>
              <a:t>have the </a:t>
            </a:r>
            <a:r>
              <a:rPr lang="en-US" dirty="0"/>
              <a:t>same name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SELECT </a:t>
            </a:r>
            <a:r>
              <a:rPr lang="en-US" dirty="0" err="1"/>
              <a:t>name,author,title</a:t>
            </a:r>
            <a:r>
              <a:rPr lang="en-US" dirty="0"/>
              <a:t> FROM customers NATURAL JOIN classics;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71855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JOIN...ON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specify the column on which to join two </a:t>
            </a:r>
            <a:r>
              <a:rPr lang="en-US" dirty="0" smtClean="0"/>
              <a:t>tables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customers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JOIN classics ON </a:t>
            </a:r>
            <a:r>
              <a:rPr lang="en-IN" dirty="0" err="1"/>
              <a:t>customers.isbn</a:t>
            </a:r>
            <a:r>
              <a:rPr lang="en-IN" dirty="0"/>
              <a:t>=</a:t>
            </a:r>
            <a:r>
              <a:rPr lang="en-IN" dirty="0" err="1"/>
              <a:t>classics.isbn</a:t>
            </a:r>
            <a:r>
              <a:rPr lang="en-IN" dirty="0"/>
              <a:t>;</a:t>
            </a:r>
          </a:p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AS</a:t>
            </a:r>
          </a:p>
          <a:p>
            <a:pPr lvl="1"/>
            <a:r>
              <a:rPr lang="en-US" dirty="0" smtClean="0"/>
              <a:t>Used to create</a:t>
            </a:r>
            <a:r>
              <a:rPr lang="en-US" dirty="0"/>
              <a:t> </a:t>
            </a:r>
            <a:r>
              <a:rPr lang="en-US" dirty="0" smtClean="0"/>
              <a:t>aliases to the tables</a:t>
            </a:r>
          </a:p>
          <a:p>
            <a:pPr lvl="1"/>
            <a:endParaRPr lang="en-US" dirty="0" smtClean="0"/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</a:t>
            </a:r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AS </a:t>
            </a:r>
            <a:r>
              <a:rPr lang="en-US" dirty="0" err="1"/>
              <a:t>cust</a:t>
            </a:r>
            <a:r>
              <a:rPr lang="en-US" dirty="0"/>
              <a:t>, classics AS class WHERE </a:t>
            </a:r>
            <a:r>
              <a:rPr lang="en-US" dirty="0" err="1"/>
              <a:t>cust.isbn</a:t>
            </a:r>
            <a:r>
              <a:rPr lang="en-US" dirty="0"/>
              <a:t>=</a:t>
            </a:r>
            <a:r>
              <a:rPr lang="en-US" dirty="0" err="1"/>
              <a:t>class.isbn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065045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users</a:t>
            </a:r>
          </a:p>
          <a:p>
            <a:pPr lvl="1"/>
            <a:r>
              <a:rPr lang="en-US" dirty="0"/>
              <a:t>To create a user, issue the GRANT command, which takes the following </a:t>
            </a:r>
            <a:r>
              <a:rPr lang="en-US" dirty="0" smtClean="0"/>
              <a:t>form.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GRANT </a:t>
            </a:r>
            <a:r>
              <a:rPr lang="en-US" i="1" dirty="0"/>
              <a:t>PRIVILEGES </a:t>
            </a:r>
            <a:r>
              <a:rPr lang="en-US" dirty="0"/>
              <a:t>ON </a:t>
            </a:r>
            <a:r>
              <a:rPr lang="en-US" i="1" dirty="0" err="1"/>
              <a:t>database.object</a:t>
            </a:r>
            <a:r>
              <a:rPr lang="en-US" i="1" dirty="0"/>
              <a:t> </a:t>
            </a:r>
            <a:r>
              <a:rPr lang="en-US" dirty="0"/>
              <a:t>TO '</a:t>
            </a:r>
            <a:r>
              <a:rPr lang="en-US" i="1" dirty="0" err="1"/>
              <a:t>username</a:t>
            </a:r>
            <a:r>
              <a:rPr lang="en-US" dirty="0" err="1"/>
              <a:t>'@'</a:t>
            </a:r>
            <a:r>
              <a:rPr lang="en-US" i="1" dirty="0" err="1"/>
              <a:t>hostname</a:t>
            </a:r>
            <a:r>
              <a:rPr lang="en-US" dirty="0"/>
              <a:t>'</a:t>
            </a:r>
          </a:p>
          <a:p>
            <a:pPr marL="25400" indent="0">
              <a:buNone/>
            </a:pPr>
            <a:r>
              <a:rPr lang="en-IN" dirty="0" smtClean="0"/>
              <a:t>	IDENTIFIED </a:t>
            </a:r>
            <a:r>
              <a:rPr lang="en-IN" dirty="0"/>
              <a:t>BY '</a:t>
            </a:r>
            <a:r>
              <a:rPr lang="en-IN" i="1" dirty="0"/>
              <a:t>password</a:t>
            </a:r>
            <a:r>
              <a:rPr lang="en-IN" dirty="0" smtClean="0"/>
              <a:t>';</a:t>
            </a:r>
          </a:p>
          <a:p>
            <a:r>
              <a:rPr lang="en-US" i="1" dirty="0" smtClean="0"/>
              <a:t>Example </a:t>
            </a:r>
            <a:r>
              <a:rPr lang="en-US" i="1" dirty="0"/>
              <a:t>parameters for the GRANT command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Arguments 		Meaning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*.* </a:t>
            </a:r>
            <a:r>
              <a:rPr lang="en-US" dirty="0" smtClean="0"/>
              <a:t>			All </a:t>
            </a:r>
            <a:r>
              <a:rPr lang="en-US" dirty="0"/>
              <a:t>databases and all their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database</a:t>
            </a:r>
            <a:r>
              <a:rPr lang="en-US" dirty="0"/>
              <a:t>.* </a:t>
            </a:r>
            <a:r>
              <a:rPr lang="en-US" dirty="0" smtClean="0"/>
              <a:t>		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all its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database</a:t>
            </a:r>
            <a:r>
              <a:rPr lang="en-US" dirty="0" err="1"/>
              <a:t>.</a:t>
            </a:r>
            <a:r>
              <a:rPr lang="en-US" i="1" dirty="0" err="1"/>
              <a:t>object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dirty="0" smtClean="0"/>
              <a:t>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its object called </a:t>
            </a:r>
            <a:r>
              <a:rPr lang="en-US" dirty="0" smtClean="0"/>
              <a:t>			</a:t>
            </a:r>
            <a:r>
              <a:rPr lang="en-US" i="1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765848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Let’s </a:t>
            </a:r>
            <a:r>
              <a:rPr lang="en-US" dirty="0"/>
              <a:t>create a user who can access just the new </a:t>
            </a:r>
            <a:r>
              <a:rPr lang="en-US" i="1" dirty="0"/>
              <a:t>publications </a:t>
            </a:r>
            <a:r>
              <a:rPr lang="en-US" dirty="0"/>
              <a:t>database and all </a:t>
            </a:r>
            <a:r>
              <a:rPr lang="en-US" dirty="0" smtClean="0"/>
              <a:t>its objects</a:t>
            </a:r>
            <a:r>
              <a:rPr lang="en-US" dirty="0"/>
              <a:t>, by entering the following (replacing the username </a:t>
            </a:r>
            <a:r>
              <a:rPr lang="en-US" i="1" dirty="0" err="1"/>
              <a:t>jim</a:t>
            </a:r>
            <a:r>
              <a:rPr lang="en-US" i="1" dirty="0"/>
              <a:t> </a:t>
            </a:r>
            <a:r>
              <a:rPr lang="en-US" dirty="0"/>
              <a:t>and also the </a:t>
            </a:r>
            <a:r>
              <a:rPr lang="en-US" dirty="0" smtClean="0"/>
              <a:t>password </a:t>
            </a:r>
            <a:r>
              <a:rPr lang="en-US" i="1" dirty="0" err="1" smtClean="0"/>
              <a:t>mypasswd</a:t>
            </a:r>
            <a:r>
              <a:rPr lang="en-US" i="1" dirty="0" smtClean="0"/>
              <a:t> </a:t>
            </a:r>
            <a:r>
              <a:rPr lang="en-US" dirty="0"/>
              <a:t>with ones of your choosing):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 </a:t>
            </a:r>
            <a:r>
              <a:rPr lang="en-US" dirty="0"/>
              <a:t>ALL ON publications.* TO '</a:t>
            </a:r>
            <a:r>
              <a:rPr lang="en-US" dirty="0" err="1"/>
              <a:t>jim</a:t>
            </a:r>
            <a:r>
              <a:rPr lang="en-US" dirty="0"/>
              <a:t>'@'localhost'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IDENTIFIED BY '</a:t>
            </a:r>
            <a:r>
              <a:rPr lang="en-IN" dirty="0" err="1"/>
              <a:t>mypasswd</a:t>
            </a:r>
            <a:r>
              <a:rPr lang="en-IN" dirty="0"/>
              <a:t>';</a:t>
            </a:r>
          </a:p>
        </p:txBody>
      </p:sp>
    </p:spTree>
    <p:extLst>
      <p:ext uri="{BB962C8B-B14F-4D97-AF65-F5344CB8AC3E}">
        <p14:creationId xmlns="" xmlns:p14="http://schemas.microsoft.com/office/powerpoint/2010/main" val="12751047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="" xmlns:p14="http://schemas.microsoft.com/office/powerpoint/2010/main" val="186497397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Command-Line Interface</a:t>
            </a:r>
          </a:p>
          <a:p>
            <a:pPr lvl="1"/>
            <a:r>
              <a:rPr lang="en-US" dirty="0" smtClean="0"/>
              <a:t>To display all databases in </a:t>
            </a:r>
            <a:r>
              <a:rPr lang="en-US" dirty="0" err="1" smtClean="0"/>
              <a:t>mysql</a:t>
            </a:r>
            <a:r>
              <a:rPr lang="en-US" dirty="0" smtClean="0"/>
              <a:t> use the following command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SHOW databases;</a:t>
            </a:r>
          </a:p>
        </p:txBody>
      </p:sp>
    </p:spTree>
    <p:extLst>
      <p:ext uri="{BB962C8B-B14F-4D97-AF65-F5344CB8AC3E}">
        <p14:creationId xmlns="" xmlns:p14="http://schemas.microsoft.com/office/powerpoint/2010/main" val="19118394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The semicolon</a:t>
            </a:r>
          </a:p>
          <a:p>
            <a:pPr lvl="2"/>
            <a:r>
              <a:rPr lang="en-US" dirty="0"/>
              <a:t>The semicolon is used by MySQL to separate or end commands. </a:t>
            </a:r>
          </a:p>
          <a:p>
            <a:pPr lvl="2"/>
            <a:r>
              <a:rPr lang="en-US" dirty="0"/>
              <a:t>If you forget to enter it, MySQL will issue a prompt and wait for you to do so. </a:t>
            </a:r>
          </a:p>
          <a:p>
            <a:pPr lvl="2"/>
            <a:r>
              <a:rPr lang="en-US" dirty="0"/>
              <a:t>The required semicolon was made part of the syntax to let you enter multiple-line commands, which can be convenient because some commands get quite long. </a:t>
            </a:r>
          </a:p>
          <a:p>
            <a:pPr lvl="2"/>
            <a:r>
              <a:rPr lang="en-US" dirty="0"/>
              <a:t>It also allows you to issue more than one command at a time by placing a semicolon after each one. </a:t>
            </a:r>
          </a:p>
          <a:p>
            <a:pPr lvl="2"/>
            <a:r>
              <a:rPr lang="en-US" dirty="0"/>
              <a:t>The interpreter gets them all in a batch when you press the Enter (or Return) key and executes them in order.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5643043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are six different </a:t>
            </a:r>
            <a:r>
              <a:rPr lang="en-US" dirty="0" smtClean="0"/>
              <a:t>prompts in </a:t>
            </a:r>
            <a:r>
              <a:rPr lang="en-US" dirty="0"/>
              <a:t>MySQL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7488" y="1988840"/>
            <a:ext cx="7896225" cy="31718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357354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err="1"/>
              <a:t>Canceling</a:t>
            </a:r>
            <a:r>
              <a:rPr lang="en-IN" dirty="0"/>
              <a:t> a command</a:t>
            </a:r>
          </a:p>
          <a:p>
            <a:pPr lvl="2"/>
            <a:r>
              <a:rPr lang="en-US" dirty="0" smtClean="0"/>
              <a:t>To cancel current command in prompt enter </a:t>
            </a:r>
            <a:r>
              <a:rPr lang="en-US" dirty="0"/>
              <a:t>\c and press </a:t>
            </a:r>
            <a:r>
              <a:rPr lang="en-US" dirty="0" smtClean="0"/>
              <a:t>Return. 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meaningless </a:t>
            </a:r>
            <a:r>
              <a:rPr lang="en-US" dirty="0"/>
              <a:t>gibberish to </a:t>
            </a:r>
            <a:r>
              <a:rPr lang="en-US" dirty="0" err="1"/>
              <a:t>mysql</a:t>
            </a:r>
            <a:r>
              <a:rPr lang="en-US" dirty="0"/>
              <a:t> \c</a:t>
            </a:r>
          </a:p>
          <a:p>
            <a:pPr lvl="2"/>
            <a:r>
              <a:rPr lang="en-US" dirty="0"/>
              <a:t>When you type that line, MySQL will ignore everything you typed and issue a </a:t>
            </a:r>
            <a:r>
              <a:rPr lang="en-US" dirty="0" smtClean="0"/>
              <a:t>new prompt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Without </a:t>
            </a:r>
            <a:r>
              <a:rPr lang="en-US" dirty="0"/>
              <a:t>the \c, it would have displayed an error message.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have opened a string or comment, close it first before using the \c </a:t>
            </a:r>
            <a:r>
              <a:rPr lang="en-US" dirty="0" smtClean="0"/>
              <a:t>or MySQL </a:t>
            </a:r>
            <a:r>
              <a:rPr lang="en-US" dirty="0"/>
              <a:t>will think the \c is just part of the string.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this is "meaningless gibberish to </a:t>
            </a:r>
            <a:r>
              <a:rPr lang="en-US" dirty="0" err="1" smtClean="0"/>
              <a:t>mysql</a:t>
            </a:r>
            <a:r>
              <a:rPr lang="en-US" dirty="0" smtClean="0"/>
              <a:t>" \c</a:t>
            </a:r>
          </a:p>
          <a:p>
            <a:pPr lvl="2"/>
            <a:r>
              <a:rPr lang="en-US" dirty="0" smtClean="0"/>
              <a:t>Also note that using \c after a semicolon will not cancel the preceding command, as it </a:t>
            </a:r>
            <a:r>
              <a:rPr lang="en-US" dirty="0"/>
              <a:t>is then a new statement.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377414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/>
              <a:t>Command </a:t>
            </a:r>
            <a:r>
              <a:rPr lang="en-IN" sz="2000" b="1" u="sng" dirty="0" smtClean="0"/>
              <a:t>	Action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ALTER 	</a:t>
            </a:r>
            <a:r>
              <a:rPr lang="en-IN" sz="2000" dirty="0" smtClean="0"/>
              <a:t>Alter </a:t>
            </a:r>
            <a:r>
              <a:rPr lang="en-IN" sz="2000" dirty="0"/>
              <a:t>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BACKUP 	</a:t>
            </a:r>
            <a:r>
              <a:rPr lang="en-IN" sz="2000" dirty="0" smtClean="0"/>
              <a:t>Back </a:t>
            </a:r>
            <a:r>
              <a:rPr lang="en-IN" sz="2000" dirty="0"/>
              <a:t>up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\c 		Cancel input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CREATE 	</a:t>
            </a:r>
            <a:r>
              <a:rPr lang="en-IN" sz="2000" dirty="0" smtClean="0"/>
              <a:t>Create </a:t>
            </a:r>
            <a:r>
              <a:rPr lang="en-IN" sz="2000" dirty="0"/>
              <a:t>a database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DELETE 	</a:t>
            </a:r>
            <a:r>
              <a:rPr lang="en-IN" sz="2000" dirty="0" smtClean="0"/>
              <a:t>Delete </a:t>
            </a:r>
            <a:r>
              <a:rPr lang="en-IN" sz="2000" dirty="0"/>
              <a:t>a row from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DESCRIBE 	Describe a table’s columns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DROP 		Delete 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EXIT (Ctrl-C) 	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GRANT 	</a:t>
            </a:r>
            <a:r>
              <a:rPr lang="en-IN" sz="2000" dirty="0" smtClean="0"/>
              <a:t>Change </a:t>
            </a:r>
            <a:r>
              <a:rPr lang="en-IN" sz="2000" dirty="0"/>
              <a:t>user privileges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HELP (\h, \?) 	Display help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INSERT 	</a:t>
            </a:r>
            <a:r>
              <a:rPr lang="en-IN" sz="2000" dirty="0" smtClean="0"/>
              <a:t>Insert </a:t>
            </a:r>
            <a:r>
              <a:rPr lang="en-IN" sz="2000" dirty="0"/>
              <a:t>data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LOCK 		Lock table(s)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QUIT </a:t>
            </a:r>
            <a:r>
              <a:rPr lang="en-US" sz="2000" dirty="0"/>
              <a:t>(\q) 	</a:t>
            </a:r>
            <a:r>
              <a:rPr lang="en-US" sz="2000" dirty="0" smtClean="0"/>
              <a:t>Same </a:t>
            </a:r>
            <a:r>
              <a:rPr lang="en-US" sz="2000" dirty="0"/>
              <a:t>as 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RENAME 	Rename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SHOW 		List details about an object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SOURCE 	Execute a file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STATUS (\s) 	Display the current status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TRUNCATE 	Empty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UNLOCK 	</a:t>
            </a:r>
            <a:r>
              <a:rPr lang="en-US" sz="2000" dirty="0" smtClean="0"/>
              <a:t>Unlock </a:t>
            </a:r>
            <a:r>
              <a:rPr lang="en-US" sz="2000" dirty="0"/>
              <a:t>table(s)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UPDATE 	</a:t>
            </a:r>
            <a:r>
              <a:rPr lang="en-US" sz="2000" dirty="0" smtClean="0"/>
              <a:t>Update </a:t>
            </a:r>
            <a:r>
              <a:rPr lang="en-US" sz="2000" dirty="0"/>
              <a:t>an existing record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		Use a database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Commands</a:t>
            </a:r>
          </a:p>
        </p:txBody>
      </p:sp>
    </p:spTree>
    <p:extLst>
      <p:ext uri="{BB962C8B-B14F-4D97-AF65-F5344CB8AC3E}">
        <p14:creationId xmlns="" xmlns:p14="http://schemas.microsoft.com/office/powerpoint/2010/main" val="4055603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4078</TotalTime>
  <Words>1637</Words>
  <Application>Microsoft Office PowerPoint</Application>
  <PresentationFormat>Custom</PresentationFormat>
  <Paragraphs>284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2_Workshop_PPT_Template</vt:lpstr>
      <vt:lpstr>Contents</vt:lpstr>
      <vt:lpstr>MySQL Basics</vt:lpstr>
      <vt:lpstr>Slide 3</vt:lpstr>
      <vt:lpstr>Slide 4</vt:lpstr>
      <vt:lpstr>Slide 5</vt:lpstr>
      <vt:lpstr>Slide 6</vt:lpstr>
      <vt:lpstr>Slide 7</vt:lpstr>
      <vt:lpstr>Slide 8</vt:lpstr>
      <vt:lpstr>MySQL Commands</vt:lpstr>
      <vt:lpstr>Slide 10</vt:lpstr>
      <vt:lpstr>Slide 11</vt:lpstr>
      <vt:lpstr>Slide 12</vt:lpstr>
      <vt:lpstr>Slide 13</vt:lpstr>
      <vt:lpstr>Data Types</vt:lpstr>
      <vt:lpstr>Slide 15</vt:lpstr>
      <vt:lpstr>Slide 16</vt:lpstr>
      <vt:lpstr>Slide 17</vt:lpstr>
      <vt:lpstr>Adding data to a table</vt:lpstr>
      <vt:lpstr>Slide 19</vt:lpstr>
      <vt:lpstr>Querying a MySQL Database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509</cp:revision>
  <dcterms:created xsi:type="dcterms:W3CDTF">2021-08-26T10:17:20Z</dcterms:created>
  <dcterms:modified xsi:type="dcterms:W3CDTF">2024-10-08T04:51:13Z</dcterms:modified>
</cp:coreProperties>
</file>