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90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9/25/2021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9/25/2021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9/25/2021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lang="en-IN" sz="2400" b="1" kern="0" dirty="0">
                <a:solidFill>
                  <a:schemeClr val="accent6"/>
                </a:solidFill>
                <a:latin typeface="Arial"/>
              </a:rPr>
              <a:t>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The basic number type can only properly represent integers within a range of 53 bits plus sign. </a:t>
            </a:r>
          </a:p>
          <a:p>
            <a:pPr lvl="1"/>
            <a:r>
              <a:rPr lang="en-US" dirty="0" err="1" smtClean="0"/>
              <a:t>Bigints</a:t>
            </a:r>
            <a:r>
              <a:rPr lang="en-US" dirty="0" smtClean="0"/>
              <a:t> can grow arbitrarily large in size.</a:t>
            </a:r>
          </a:p>
          <a:p>
            <a:r>
              <a:rPr lang="en-US" b="1" dirty="0" smtClean="0"/>
              <a:t>Strings: </a:t>
            </a:r>
          </a:p>
          <a:p>
            <a:pPr lvl="1"/>
            <a:r>
              <a:rPr lang="en-US" dirty="0" smtClean="0"/>
              <a:t>You can use single quotes, double quotes, or </a:t>
            </a:r>
            <a:r>
              <a:rPr lang="en-US" dirty="0" err="1" smtClean="0"/>
              <a:t>backticks</a:t>
            </a:r>
            <a:r>
              <a:rPr lang="en-US" dirty="0" smtClean="0"/>
              <a:t> to mark strings, as long as the quotes at the start and the end of the string match.</a:t>
            </a:r>
            <a:endParaRPr lang="en-US" b="1" dirty="0" smtClean="0"/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`String with interpolated values: ${256} and ${true}`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>
                <a:solidFill>
                  <a:srgbClr val="002060"/>
                </a:solidFill>
              </a:rPr>
              <a:t>JavaScript has no extra type for </a:t>
            </a:r>
            <a:r>
              <a:rPr lang="en-US" sz="2700" b="1" dirty="0" smtClean="0">
                <a:solidFill>
                  <a:srgbClr val="002060"/>
                </a:solidFill>
              </a:rPr>
              <a:t>characters</a:t>
            </a:r>
            <a:r>
              <a:rPr lang="en-US" sz="2700" dirty="0" smtClean="0">
                <a:solidFill>
                  <a:srgbClr val="002060"/>
                </a:solidFill>
              </a:rPr>
              <a:t>. It uses strings to represent them.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Strings cannot be divided, multiplied, or subtracted, but the + operator can be used on them. It does not add, but it concatenates.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The following line will produce the string "concatenate":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/>
              <a:t>con" + "cat" + "e" + "</a:t>
            </a:r>
            <a:r>
              <a:rPr lang="en-US" sz="2700" dirty="0" err="1" smtClean="0"/>
              <a:t>nate</a:t>
            </a:r>
            <a:r>
              <a:rPr lang="en-US" sz="2700" dirty="0" smtClean="0"/>
              <a:t>“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 values have a number of associated functions (methods) that can be used to perform other operations on them</a:t>
            </a:r>
            <a:endParaRPr lang="en-US" sz="27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Special numbers </a:t>
            </a:r>
          </a:p>
          <a:p>
            <a:pPr lvl="1"/>
            <a:r>
              <a:rPr lang="en-US" dirty="0" smtClean="0"/>
              <a:t>There are three special values in JavaScript that are considered numbers but don’t behave like normal numbers</a:t>
            </a:r>
          </a:p>
          <a:p>
            <a:pPr lvl="1"/>
            <a:r>
              <a:rPr lang="en-US" b="1" dirty="0" smtClean="0"/>
              <a:t>Infinity and -Infinity, </a:t>
            </a:r>
            <a:r>
              <a:rPr lang="en-US" dirty="0" smtClean="0"/>
              <a:t>which represent the positive and negative infinities. </a:t>
            </a:r>
          </a:p>
          <a:p>
            <a:pPr lvl="1"/>
            <a:r>
              <a:rPr lang="en-US" b="1" dirty="0" err="1" smtClean="0"/>
              <a:t>NaN</a:t>
            </a:r>
            <a:r>
              <a:rPr lang="en-US" dirty="0" smtClean="0"/>
              <a:t> stands for “not a number”, even though it is a value of the number type.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Unary operators</a:t>
            </a:r>
          </a:p>
          <a:p>
            <a:pPr lvl="1"/>
            <a:r>
              <a:rPr lang="en-US" dirty="0" smtClean="0"/>
              <a:t>Not all operators are symbols. Some are written as words. One example is the </a:t>
            </a:r>
            <a:r>
              <a:rPr lang="en-US" dirty="0" err="1" smtClean="0"/>
              <a:t>typeof</a:t>
            </a:r>
            <a:r>
              <a:rPr lang="en-US" dirty="0" smtClean="0"/>
              <a:t> operator, which produces a string value naming the type of the value you give it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 4.5)</a:t>
            </a:r>
          </a:p>
          <a:p>
            <a:pPr lvl="1"/>
            <a:r>
              <a:rPr lang="en-US" dirty="0" smtClean="0"/>
              <a:t>// → number 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"x") </a:t>
            </a:r>
          </a:p>
          <a:p>
            <a:pPr lvl="1"/>
            <a:r>
              <a:rPr lang="en-US" dirty="0" smtClean="0"/>
              <a:t>// → string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5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+, -, *, /, %, **, ++, --</a:t>
            </a:r>
          </a:p>
          <a:p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&gt;, &lt;, ==, !=</a:t>
            </a:r>
          </a:p>
          <a:p>
            <a:pPr lvl="1"/>
            <a:r>
              <a:rPr lang="en-US" dirty="0" smtClean="0"/>
              <a:t>They are binary operators. Applying them results in a Boolean value that indicates whether they hold true or false</a:t>
            </a:r>
          </a:p>
          <a:p>
            <a:pPr lvl="1"/>
            <a:r>
              <a:rPr lang="en-US" dirty="0" smtClean="0"/>
              <a:t>There is only one value in JavaScript that is not equal to itself, and that is </a:t>
            </a:r>
            <a:r>
              <a:rPr lang="en-US" dirty="0" err="1" smtClean="0"/>
              <a:t>NaN</a:t>
            </a:r>
            <a:r>
              <a:rPr lang="en-US" dirty="0" smtClean="0"/>
              <a:t> (“not a number”).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NaN</a:t>
            </a:r>
            <a:r>
              <a:rPr lang="en-US" dirty="0" smtClean="0"/>
              <a:t> == </a:t>
            </a:r>
            <a:r>
              <a:rPr lang="en-US" dirty="0" err="1" smtClean="0"/>
              <a:t>NaN</a:t>
            </a:r>
            <a:r>
              <a:rPr lang="en-US" dirty="0" smtClean="0"/>
              <a:t>) // →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</a:p>
          <a:p>
            <a:pPr lvl="1"/>
            <a:r>
              <a:rPr lang="en-US" smtClean="0"/>
              <a:t>&amp;&amp;, ||,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There are two special values, written </a:t>
            </a:r>
            <a:r>
              <a:rPr lang="en-US" b="1" dirty="0" smtClean="0"/>
              <a:t>null and undefined, </a:t>
            </a:r>
            <a:r>
              <a:rPr lang="en-US" dirty="0" smtClean="0"/>
              <a:t>that are used to denote the absence of a meaningful value</a:t>
            </a:r>
          </a:p>
          <a:p>
            <a:r>
              <a:rPr lang="en-US" dirty="0" smtClean="0"/>
              <a:t>Many operations in the language that don’t produce a meaningful value yield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JavaScript goes out of its way to accept almost any program you give it</a:t>
            </a:r>
          </a:p>
          <a:p>
            <a:r>
              <a:rPr lang="en-US" dirty="0" smtClean="0"/>
              <a:t>console.log(8 * null) // → 0 </a:t>
            </a:r>
          </a:p>
          <a:p>
            <a:r>
              <a:rPr lang="en-US" dirty="0" smtClean="0"/>
              <a:t>console.log("5" - 1) // → 4 </a:t>
            </a:r>
          </a:p>
          <a:p>
            <a:r>
              <a:rPr lang="en-US" dirty="0" smtClean="0"/>
              <a:t>console.log("5" + 1) // → 51 </a:t>
            </a:r>
          </a:p>
          <a:p>
            <a:r>
              <a:rPr lang="en-US" dirty="0" smtClean="0"/>
              <a:t>console.log("five" * 2) // →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console.log(false == 0) // → true </a:t>
            </a:r>
          </a:p>
          <a:p>
            <a:r>
              <a:rPr lang="en-US" dirty="0" smtClean="0"/>
              <a:t>When an operator is applied to the “wrong” type of value, JavaScript will quietly convert that value to the type it needs, using a set of rules</a:t>
            </a:r>
          </a:p>
          <a:p>
            <a:r>
              <a:rPr lang="en-US" dirty="0" smtClean="0"/>
              <a:t>This is called type </a:t>
            </a:r>
            <a:r>
              <a:rPr lang="en-US" b="1" dirty="0" smtClean="0"/>
              <a:t>coercion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33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something that doesn’t map to a number in an obvious way (such as "five" or undefined) is converted to a number, you get the value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(variables)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a program keep an internal state? How does it remember things?</a:t>
            </a:r>
          </a:p>
          <a:p>
            <a:r>
              <a:rPr lang="en-US" dirty="0" smtClean="0"/>
              <a:t>To catch and hold values, JavaScript provides a thing called a binding, or variable.</a:t>
            </a:r>
          </a:p>
          <a:p>
            <a:r>
              <a:rPr lang="en-US" dirty="0" smtClean="0"/>
              <a:t>let caught = 5 * 5;</a:t>
            </a:r>
          </a:p>
          <a:p>
            <a:r>
              <a:rPr lang="en-US" dirty="0" smtClean="0"/>
              <a:t>The special word (keyword) let indicates that this sentence is going to define a binding. </a:t>
            </a:r>
          </a:p>
          <a:p>
            <a:r>
              <a:rPr lang="en-US" dirty="0" smtClean="0"/>
              <a:t>It is followed by the name of the binding and, if we want to immediately give it a value, by an = operator and an expression.</a:t>
            </a:r>
          </a:p>
          <a:p>
            <a:r>
              <a:rPr lang="en-US" dirty="0" smtClean="0"/>
              <a:t>The previous statement creates a binding called caught and uses it to grab hold of the number that is produced by multiplying 5 by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Introduction </a:t>
            </a:r>
            <a:r>
              <a:rPr lang="en-US" sz="2000" dirty="0"/>
              <a:t>to </a:t>
            </a:r>
            <a:r>
              <a:rPr lang="en-US" sz="2000" dirty="0" smtClean="0"/>
              <a:t>JavaScript</a:t>
            </a:r>
          </a:p>
          <a:p>
            <a:r>
              <a:rPr lang="en-US" sz="2000" b="1" dirty="0" smtClean="0"/>
              <a:t>Variables</a:t>
            </a:r>
          </a:p>
          <a:p>
            <a:r>
              <a:rPr lang="en-US" sz="2000" b="1" dirty="0" smtClean="0"/>
              <a:t>Conditionals </a:t>
            </a:r>
            <a:r>
              <a:rPr lang="en-US" sz="2000" b="1" dirty="0"/>
              <a:t>and </a:t>
            </a:r>
            <a:r>
              <a:rPr lang="en-US" sz="2000" b="1" dirty="0" smtClean="0"/>
              <a:t>Loops</a:t>
            </a:r>
          </a:p>
          <a:p>
            <a:r>
              <a:rPr lang="en-US" sz="2000" b="1" dirty="0" smtClean="0"/>
              <a:t>Control </a:t>
            </a:r>
            <a:r>
              <a:rPr lang="en-US" sz="2000" b="1" dirty="0"/>
              <a:t>Transfer </a:t>
            </a:r>
            <a:r>
              <a:rPr lang="en-US" sz="2000" b="1" dirty="0" smtClean="0"/>
              <a:t>Instructions</a:t>
            </a:r>
          </a:p>
          <a:p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Scope</a:t>
            </a:r>
          </a:p>
          <a:p>
            <a:pPr lvl="1"/>
            <a:r>
              <a:rPr lang="en-US" sz="2000" dirty="0" smtClean="0"/>
              <a:t>Anonymous</a:t>
            </a:r>
          </a:p>
          <a:p>
            <a:pPr lvl="1"/>
            <a:r>
              <a:rPr lang="en-US" sz="2000" dirty="0" smtClean="0"/>
              <a:t>standard 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000" dirty="0" smtClean="0"/>
              <a:t>Objects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Methods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Constructor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Inheritance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Keywords</a:t>
            </a:r>
          </a:p>
          <a:p>
            <a:pPr marL="914400" lvl="2" indent="-431800">
              <a:buSzPts val="3200"/>
              <a:buFont typeface="Arial"/>
              <a:buChar char="•"/>
            </a:pPr>
            <a:r>
              <a:rPr lang="en-US" sz="2000" dirty="0" smtClean="0"/>
              <a:t>constructors </a:t>
            </a:r>
            <a:r>
              <a:rPr lang="en-IN" sz="2000" dirty="0" smtClean="0"/>
              <a:t> 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After a binding has been defined, its name can be used as an expression.</a:t>
            </a:r>
          </a:p>
          <a:p>
            <a:r>
              <a:rPr lang="nl-NL" dirty="0" smtClean="0"/>
              <a:t>let ten = 10;</a:t>
            </a:r>
          </a:p>
          <a:p>
            <a:r>
              <a:rPr lang="nl-NL" dirty="0" smtClean="0"/>
              <a:t>console.log(ten * ten); // → 100 </a:t>
            </a:r>
          </a:p>
          <a:p>
            <a:r>
              <a:rPr lang="en-US" dirty="0" smtClean="0"/>
              <a:t>When a binding points at a value, that does not mean it is tied to that value forever. </a:t>
            </a:r>
          </a:p>
          <a:p>
            <a:r>
              <a:rPr lang="en-US" dirty="0" smtClean="0"/>
              <a:t>The = operator can be used at any time on existing bindings to disconnect them from their current value and have them point to a new one.</a:t>
            </a:r>
          </a:p>
          <a:p>
            <a:r>
              <a:rPr lang="en-US" dirty="0" smtClean="0"/>
              <a:t>The words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const</a:t>
            </a:r>
            <a:r>
              <a:rPr lang="en-US" dirty="0" smtClean="0"/>
              <a:t> can also be used to create bindings, in a way similar to 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name = "</a:t>
            </a:r>
            <a:r>
              <a:rPr lang="en-US" dirty="0" err="1" smtClean="0"/>
              <a:t>Ayda</a:t>
            </a:r>
            <a:r>
              <a:rPr lang="en-US" dirty="0" smtClean="0"/>
              <a:t>"; </a:t>
            </a:r>
          </a:p>
          <a:p>
            <a:r>
              <a:rPr lang="en-US" dirty="0" smtClean="0"/>
              <a:t>const greeting = "Hello "; </a:t>
            </a:r>
          </a:p>
          <a:p>
            <a:r>
              <a:rPr lang="en-US" dirty="0" smtClean="0"/>
              <a:t>console.log(greeting + name); // → Hello </a:t>
            </a:r>
            <a:r>
              <a:rPr lang="en-US" dirty="0" err="1" smtClean="0"/>
              <a:t>Ayda</a:t>
            </a:r>
            <a:endParaRPr lang="en-US" dirty="0" smtClean="0"/>
          </a:p>
          <a:p>
            <a:r>
              <a:rPr lang="en-US" dirty="0" smtClean="0"/>
              <a:t>The first,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(short for “variable”), is the way bindings were declared in </a:t>
            </a:r>
            <a:r>
              <a:rPr lang="en-US" b="1" dirty="0" smtClean="0"/>
              <a:t>pre-2015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const </a:t>
            </a:r>
            <a:r>
              <a:rPr lang="en-US" dirty="0" smtClean="0"/>
              <a:t>stands for constant. It defines a </a:t>
            </a:r>
            <a:r>
              <a:rPr lang="en-US" b="1" dirty="0" smtClean="0"/>
              <a:t>constant binding</a:t>
            </a:r>
            <a:r>
              <a:rPr lang="en-US" dirty="0" smtClean="0"/>
              <a:t>, which points at the same value for as long as it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Binding names can be any word. </a:t>
            </a:r>
          </a:p>
          <a:p>
            <a:r>
              <a:rPr lang="en-US" dirty="0" smtClean="0"/>
              <a:t>Digits can be part of binding names—catch22 is a valid name</a:t>
            </a:r>
          </a:p>
          <a:p>
            <a:r>
              <a:rPr lang="en-US" dirty="0" smtClean="0"/>
              <a:t>But the name must not start with a digit. </a:t>
            </a:r>
          </a:p>
          <a:p>
            <a:r>
              <a:rPr lang="en-US" dirty="0" smtClean="0"/>
              <a:t>A binding name may include dollar signs ($) or underscores (_) but no other punctuation or special characters.</a:t>
            </a:r>
          </a:p>
          <a:p>
            <a:r>
              <a:rPr lang="en-US" dirty="0" smtClean="0"/>
              <a:t>Words with a special meaning, such as let, are </a:t>
            </a:r>
            <a:r>
              <a:rPr lang="en-US" b="1" dirty="0" smtClean="0"/>
              <a:t>keywords</a:t>
            </a:r>
            <a:r>
              <a:rPr lang="en-US" dirty="0" smtClean="0"/>
              <a:t>, and they may not be used as binding names. </a:t>
            </a:r>
          </a:p>
          <a:p>
            <a:r>
              <a:rPr lang="en-US" dirty="0" smtClean="0"/>
              <a:t>There are also a number of words that are “</a:t>
            </a:r>
            <a:r>
              <a:rPr lang="en-US" b="1" dirty="0" smtClean="0"/>
              <a:t>reserved for use</a:t>
            </a:r>
            <a:r>
              <a:rPr lang="en-US" dirty="0" smtClean="0"/>
              <a:t>” in future versions of JavaScript, which also can’t be used as binding names.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environment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collection of bindings and their values that exist at a given time is called the environment.</a:t>
            </a:r>
          </a:p>
          <a:p>
            <a:r>
              <a:rPr lang="en-US" dirty="0" smtClean="0"/>
              <a:t>When a program starts up, this environment is not empty.</a:t>
            </a:r>
          </a:p>
          <a:p>
            <a:r>
              <a:rPr lang="en-US" dirty="0" smtClean="0"/>
              <a:t>It always contains bindings that are part of the language standard, and most of the time, it also has bindings that provide ways to interact with the surrounding system. </a:t>
            </a:r>
          </a:p>
          <a:p>
            <a:r>
              <a:rPr lang="en-US" dirty="0" smtClean="0"/>
              <a:t>For example, in a browser, there are functions to interact with the currently loaded website and to read mouse and keyboard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Control flow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3959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your program contains more than one statement, the statements are executed from top to bottom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theNumber</a:t>
            </a:r>
            <a:r>
              <a:rPr lang="en-US" dirty="0" smtClean="0"/>
              <a:t> = Number(prompt("Pick a number")); </a:t>
            </a:r>
          </a:p>
          <a:p>
            <a:r>
              <a:rPr lang="en-US" dirty="0" smtClean="0"/>
              <a:t>console.log("Your number is the square root of " + </a:t>
            </a:r>
            <a:r>
              <a:rPr lang="en-US" dirty="0" err="1" smtClean="0"/>
              <a:t>theNumber</a:t>
            </a:r>
            <a:r>
              <a:rPr lang="en-US" dirty="0" smtClean="0"/>
              <a:t> * </a:t>
            </a:r>
            <a:r>
              <a:rPr lang="en-US" dirty="0" err="1" smtClean="0"/>
              <a:t>theNumber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0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 JavaScript we have the following conditional statements:</a:t>
            </a:r>
          </a:p>
          <a:p>
            <a:pPr lvl="1"/>
            <a:r>
              <a:rPr lang="en-US" dirty="0" smtClean="0"/>
              <a:t>Use if to specify a block of code to be executed, if a specified condition is true</a:t>
            </a:r>
          </a:p>
          <a:p>
            <a:pPr lvl="1"/>
            <a:r>
              <a:rPr lang="en-US" dirty="0" smtClean="0"/>
              <a:t>Use else to specify a block of code to be executed, if the same condition is false</a:t>
            </a:r>
          </a:p>
          <a:p>
            <a:pPr lvl="1"/>
            <a:r>
              <a:rPr lang="en-US" dirty="0" smtClean="0"/>
              <a:t>Use else if to specify a new condition to test, if the first condition is false</a:t>
            </a:r>
          </a:p>
          <a:p>
            <a:pPr lvl="1"/>
            <a:r>
              <a:rPr lang="en-US" dirty="0" smtClean="0"/>
              <a:t>Use switch to specify many alternative blocks of code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59596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</a:t>
            </a:r>
          </a:p>
          <a:p>
            <a:pPr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true</a:t>
            </a:r>
            <a:br>
              <a:rPr lang="en-US" i="1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4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if (</a:t>
            </a:r>
            <a:r>
              <a:rPr lang="en-US" i="1" dirty="0" smtClean="0"/>
              <a:t>condition1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condition1 is true</a:t>
            </a:r>
            <a:br>
              <a:rPr lang="en-US" i="1" dirty="0" smtClean="0"/>
            </a:br>
            <a:r>
              <a:rPr lang="en-US" dirty="0" smtClean="0"/>
              <a:t>} else if (</a:t>
            </a:r>
            <a:r>
              <a:rPr lang="en-US" i="1" dirty="0" smtClean="0"/>
              <a:t>condition2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 else {</a:t>
            </a:r>
            <a:br>
              <a:rPr lang="en-US" dirty="0" smtClean="0"/>
            </a:br>
            <a:r>
              <a:rPr lang="en-US" dirty="0" smtClean="0"/>
              <a:t>  //</a:t>
            </a:r>
            <a:r>
              <a:rPr lang="en-US" i="1" dirty="0" smtClean="0"/>
              <a:t>  block of code to be executed if the condition1 is false and condition2 is false</a:t>
            </a:r>
            <a:br>
              <a:rPr lang="en-US" i="1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switch(</a:t>
            </a:r>
            <a:r>
              <a:rPr lang="en-US" i="1" dirty="0" smtClean="0"/>
              <a:t>expression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</a:t>
            </a:r>
            <a:r>
              <a:rPr lang="en-US" i="1" dirty="0" smtClean="0"/>
              <a:t>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    // code block</a:t>
            </a:r>
            <a:br>
              <a:rPr lang="en-US" i="1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  // </a:t>
            </a:r>
            <a:r>
              <a:rPr lang="en-US" i="1" dirty="0" smtClean="0"/>
              <a:t>code block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altLang="en-US" dirty="0" smtClean="0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was introduced in 1995 as a way to add programs to web pages in the Netscape Navigator browser.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The language has since been adopted by all other major graphical web browsers.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has made modern web applications possible— applications with which you can interact directly without doing a page reload for every action.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also used in more traditional websites to provide various forms of interactivity and cleverness.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is important to note that JavaScript has almost nothing to do with the programming language named Java. The similar name was inspired by marketing considerations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801139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The break Keyword</a:t>
            </a:r>
          </a:p>
          <a:p>
            <a:r>
              <a:rPr lang="en-US" dirty="0" smtClean="0"/>
              <a:t>When JavaScript reaches a break keyword, it breaks out of the switch block.</a:t>
            </a:r>
          </a:p>
          <a:p>
            <a:r>
              <a:rPr lang="en-US" dirty="0" smtClean="0"/>
              <a:t>This will stop the execution inside the switch block.</a:t>
            </a:r>
          </a:p>
          <a:p>
            <a:r>
              <a:rPr lang="en-US" dirty="0" smtClean="0"/>
              <a:t>If you omit the break statement, the next case will be executed even if the evaluation does not match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 smtClean="0"/>
              <a:t>switch (new Date().</a:t>
            </a:r>
            <a:r>
              <a:rPr lang="en-US" dirty="0" err="1" smtClean="0"/>
              <a:t>getDay</a:t>
            </a:r>
            <a:r>
              <a:rPr lang="en-US" dirty="0" smtClean="0"/>
              <a:t>()) {</a:t>
            </a:r>
            <a:br>
              <a:rPr lang="en-US" dirty="0" smtClean="0"/>
            </a:br>
            <a:r>
              <a:rPr lang="en-US" dirty="0" smtClean="0"/>
              <a:t>  case 4:</a:t>
            </a:r>
            <a:br>
              <a:rPr lang="en-US" dirty="0" smtClean="0"/>
            </a:br>
            <a:r>
              <a:rPr lang="en-US" dirty="0" smtClean="0"/>
              <a:t>  case 5:</a:t>
            </a:r>
            <a:br>
              <a:rPr lang="en-US" dirty="0" smtClean="0"/>
            </a:br>
            <a:r>
              <a:rPr lang="en-US" dirty="0" smtClean="0"/>
              <a:t>    text = "Soon 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case 0:</a:t>
            </a:r>
            <a:br>
              <a:rPr lang="en-US" dirty="0" smtClean="0"/>
            </a:br>
            <a:r>
              <a:rPr lang="en-US" dirty="0" smtClean="0"/>
              <a:t>  case 6:</a:t>
            </a:r>
            <a:br>
              <a:rPr lang="en-US" dirty="0" smtClean="0"/>
            </a:br>
            <a:r>
              <a:rPr lang="en-US" dirty="0" smtClean="0"/>
              <a:t>    text = "It is Weekend";</a:t>
            </a:r>
            <a:br>
              <a:rPr lang="en-US" dirty="0" smtClean="0"/>
            </a:br>
            <a:r>
              <a:rPr lang="en-US" dirty="0" smtClean="0"/>
              <a:t>    break;</a:t>
            </a:r>
            <a:br>
              <a:rPr lang="en-US" dirty="0" smtClean="0"/>
            </a:br>
            <a:r>
              <a:rPr lang="en-US" dirty="0" smtClean="0"/>
              <a:t>  default:</a:t>
            </a:r>
            <a:br>
              <a:rPr lang="en-US" dirty="0" smtClean="0"/>
            </a:br>
            <a:r>
              <a:rPr lang="en-US" dirty="0" smtClean="0"/>
              <a:t>    text = "Looking forward to the Weekend";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JavaScript Loops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JavaScript supports different kinds of loops:</a:t>
            </a:r>
          </a:p>
          <a:p>
            <a:pPr lvl="1"/>
            <a:r>
              <a:rPr lang="en-US" dirty="0" smtClean="0"/>
              <a:t>for - loops through a block of code a number of times</a:t>
            </a:r>
          </a:p>
          <a:p>
            <a:pPr lvl="1"/>
            <a:r>
              <a:rPr lang="en-US" dirty="0" smtClean="0"/>
              <a:t>for/in - loops through the properties of an object</a:t>
            </a:r>
          </a:p>
          <a:p>
            <a:pPr lvl="1"/>
            <a:r>
              <a:rPr lang="en-US" dirty="0" smtClean="0"/>
              <a:t>for/of - loops through the values of an </a:t>
            </a:r>
            <a:r>
              <a:rPr lang="en-US" dirty="0" err="1" smtClean="0"/>
              <a:t>iterable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while - loops through a block of code while a specified condition is true</a:t>
            </a:r>
          </a:p>
          <a:p>
            <a:pPr lvl="1"/>
            <a:r>
              <a:rPr lang="en-US" dirty="0" smtClean="0"/>
              <a:t>do/while - also loops through a block of code while a specified condition is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interpreted</a:t>
            </a:r>
            <a:r>
              <a:rPr lang="en-US" sz="2400" dirty="0" smtClean="0"/>
              <a:t> while Java is </a:t>
            </a:r>
            <a:r>
              <a:rPr lang="en-US" sz="2400" b="1" dirty="0" smtClean="0"/>
              <a:t>compiled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But server-side JavaScript is compiled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</a:t>
            </a:r>
            <a:r>
              <a:rPr lang="en-US" sz="2400" b="1" dirty="0" smtClean="0"/>
              <a:t>object-based </a:t>
            </a:r>
            <a:r>
              <a:rPr lang="en-US" sz="2400" dirty="0" smtClean="0"/>
              <a:t>while Java is</a:t>
            </a:r>
            <a:r>
              <a:rPr lang="en-US" sz="2400" b="1" dirty="0" smtClean="0"/>
              <a:t> object-oriented, </a:t>
            </a:r>
            <a:r>
              <a:rPr lang="en-US" sz="2400" dirty="0" smtClean="0"/>
              <a:t>Object-based languages can utilize pre-defined objects, but you are limited in terms of creating your own objects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has </a:t>
            </a:r>
            <a:r>
              <a:rPr lang="en-US" sz="2400" b="1" dirty="0" smtClean="0"/>
              <a:t>loose data typing</a:t>
            </a:r>
            <a:r>
              <a:rPr lang="en-US" sz="2400" dirty="0" smtClean="0"/>
              <a:t>, while Java has </a:t>
            </a:r>
            <a:r>
              <a:rPr lang="en-US" sz="2400" b="1" dirty="0" smtClean="0"/>
              <a:t>strong data typing.  </a:t>
            </a:r>
            <a:r>
              <a:rPr lang="en-US" sz="2400" dirty="0" smtClean="0"/>
              <a:t>Loose data typing means that a variable can hold any kind of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code is </a:t>
            </a:r>
            <a:r>
              <a:rPr lang="en-US" sz="2400" b="1" dirty="0"/>
              <a:t>embedded in an HTML </a:t>
            </a:r>
            <a:r>
              <a:rPr lang="en-US" sz="2400" dirty="0"/>
              <a:t>document while Java applets are </a:t>
            </a:r>
            <a:r>
              <a:rPr lang="en-US" sz="2400" b="1" dirty="0"/>
              <a:t>stand-alone applications </a:t>
            </a:r>
            <a:r>
              <a:rPr lang="en-US" sz="2400" dirty="0"/>
              <a:t>that can be accessed from HTML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has </a:t>
            </a:r>
            <a:r>
              <a:rPr lang="en-US" sz="2400" b="1" dirty="0"/>
              <a:t>dynamic binding</a:t>
            </a:r>
            <a:r>
              <a:rPr lang="en-US" sz="2400" dirty="0"/>
              <a:t>, while Java has </a:t>
            </a:r>
            <a:r>
              <a:rPr lang="en-US" sz="2400" b="1" dirty="0"/>
              <a:t>static binding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Names bound at runtime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JavaScript can access </a:t>
            </a:r>
            <a:r>
              <a:rPr lang="en-US" sz="2400" b="1" dirty="0"/>
              <a:t>browser objects </a:t>
            </a:r>
            <a:r>
              <a:rPr lang="en-US" sz="2400" dirty="0"/>
              <a:t>and functionality, while Java cannot</a:t>
            </a:r>
          </a:p>
          <a:p>
            <a:endParaRPr lang="en-US" sz="24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Versus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Client-side JavaScript scripts operate on a </a:t>
            </a:r>
            <a:r>
              <a:rPr lang="en-US" sz="2400" b="1" dirty="0" smtClean="0"/>
              <a:t>client browser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Detect whether the browser supports a certain plug-in, Control a plug-in</a:t>
            </a:r>
          </a:p>
          <a:p>
            <a:pPr>
              <a:defRPr/>
            </a:pPr>
            <a:r>
              <a:rPr lang="en-US" sz="2400" b="1" dirty="0" smtClean="0"/>
              <a:t>Validate</a:t>
            </a:r>
            <a:r>
              <a:rPr lang="en-US" sz="2400" dirty="0" smtClean="0"/>
              <a:t> user form input</a:t>
            </a:r>
          </a:p>
          <a:p>
            <a:pPr>
              <a:defRPr/>
            </a:pPr>
            <a:r>
              <a:rPr lang="en-US" sz="2400" dirty="0" smtClean="0"/>
              <a:t>Prompt</a:t>
            </a:r>
            <a:r>
              <a:rPr lang="en-US" sz="2400" b="1" dirty="0" smtClean="0"/>
              <a:t> </a:t>
            </a:r>
            <a:r>
              <a:rPr lang="en-US" sz="2400" dirty="0" smtClean="0"/>
              <a:t>a user for confirmation</a:t>
            </a:r>
          </a:p>
          <a:p>
            <a:pPr>
              <a:defRPr/>
            </a:pPr>
            <a:r>
              <a:rPr lang="en-US" sz="2400" dirty="0" smtClean="0"/>
              <a:t>Perform </a:t>
            </a:r>
            <a:r>
              <a:rPr lang="en-US" sz="2400" b="1" dirty="0" smtClean="0"/>
              <a:t>post-processing</a:t>
            </a:r>
            <a:r>
              <a:rPr lang="en-US" sz="2400" dirty="0" smtClean="0"/>
              <a:t> of information retrieved from server-side JavaScript scripts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Display error or information boxes</a:t>
            </a:r>
          </a:p>
          <a:p>
            <a:pPr>
              <a:defRPr/>
            </a:pPr>
            <a:r>
              <a:rPr lang="en-US" sz="2400" dirty="0"/>
              <a:t>Display confirmation boxes</a:t>
            </a:r>
          </a:p>
          <a:p>
            <a:pPr>
              <a:defRPr/>
            </a:pPr>
            <a:r>
              <a:rPr lang="en-US" sz="2400" dirty="0"/>
              <a:t>Process server data, such as aggregate calculations</a:t>
            </a:r>
          </a:p>
          <a:p>
            <a:pPr>
              <a:defRPr/>
            </a:pPr>
            <a:r>
              <a:rPr lang="en-US" sz="2400" dirty="0"/>
              <a:t>Add programmable logic to HTML</a:t>
            </a:r>
          </a:p>
          <a:p>
            <a:pPr>
              <a:defRPr/>
            </a:pPr>
            <a:r>
              <a:rPr lang="en-US" sz="2400" dirty="0"/>
              <a:t>Perform functions that don’t require information from the server</a:t>
            </a:r>
          </a:p>
          <a:p>
            <a:pPr>
              <a:defRPr/>
            </a:pPr>
            <a:r>
              <a:rPr lang="en-US" sz="2400" dirty="0"/>
              <a:t>Produce a new HTML page without making a request to the server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JavaScript scripts that run on the server are called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because they use the Netscape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development environment</a:t>
            </a:r>
          </a:p>
          <a:p>
            <a:pPr lvl="1">
              <a:defRPr/>
            </a:pPr>
            <a:r>
              <a:rPr lang="en-US" sz="2400" dirty="0" smtClean="0"/>
              <a:t>This is the only system that supports server-side JavaScript development</a:t>
            </a:r>
          </a:p>
          <a:p>
            <a:pPr>
              <a:defRPr/>
            </a:pPr>
            <a:r>
              <a:rPr lang="en-US" sz="2400" dirty="0" smtClean="0"/>
              <a:t>Unlike CGI scripts, </a:t>
            </a:r>
            <a:r>
              <a:rPr lang="en-US" sz="2400" dirty="0" err="1" smtClean="0"/>
              <a:t>LiveWire</a:t>
            </a:r>
            <a:r>
              <a:rPr lang="en-US" sz="2400" dirty="0" smtClean="0"/>
              <a:t> applications are more closely integrated to the HTML pages that control them</a:t>
            </a:r>
          </a:p>
          <a:p>
            <a:pPr lvl="1">
              <a:defRPr/>
            </a:pPr>
            <a:r>
              <a:rPr lang="en-US" sz="2400" dirty="0" smtClean="0"/>
              <a:t>Can have a page that accepts credit card payments and gives user immediate feedback </a:t>
            </a:r>
            <a:r>
              <a:rPr lang="en-US" sz="2400" i="1" dirty="0" smtClean="0"/>
              <a:t>on the same page</a:t>
            </a:r>
            <a:r>
              <a:rPr lang="en-US" sz="2400" dirty="0" smtClean="0"/>
              <a:t> about whether card was accepted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98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Basic constructs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3140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// single-line comment </a:t>
            </a:r>
          </a:p>
          <a:p>
            <a:r>
              <a:rPr lang="en-US" sz="2400" dirty="0" smtClean="0"/>
              <a:t>/* Comment with multiple lines 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(atomic)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smtClean="0"/>
              <a:t>Booleans: </a:t>
            </a:r>
          </a:p>
          <a:p>
            <a:pPr lvl="1"/>
            <a:r>
              <a:rPr lang="en-US" sz="2400" dirty="0" smtClean="0"/>
              <a:t>true false </a:t>
            </a:r>
          </a:p>
          <a:p>
            <a:r>
              <a:rPr lang="en-US" sz="2400" b="1" dirty="0" smtClean="0"/>
              <a:t>Numbers: </a:t>
            </a:r>
          </a:p>
          <a:p>
            <a:pPr lvl="1"/>
            <a:r>
              <a:rPr lang="en-US" sz="2400" dirty="0" smtClean="0"/>
              <a:t>1.141 </a:t>
            </a:r>
          </a:p>
          <a:p>
            <a:pPr lvl="1"/>
            <a:r>
              <a:rPr lang="en-US" sz="2400" dirty="0" smtClean="0"/>
              <a:t>-123 </a:t>
            </a:r>
          </a:p>
          <a:p>
            <a:pPr lvl="1"/>
            <a:r>
              <a:rPr lang="en-US" sz="2400" dirty="0" smtClean="0"/>
              <a:t>The basic number type is used for both floating point numbers (doubles) and integers. </a:t>
            </a:r>
          </a:p>
          <a:p>
            <a:r>
              <a:rPr lang="en-US" sz="2400" b="1" dirty="0" err="1" smtClean="0"/>
              <a:t>Bigints</a:t>
            </a:r>
            <a:r>
              <a:rPr lang="en-US" sz="2400" b="1" dirty="0" smtClean="0"/>
              <a:t>: </a:t>
            </a:r>
          </a:p>
          <a:p>
            <a:pPr lvl="1"/>
            <a:r>
              <a:rPr lang="en-US" sz="2400" dirty="0" smtClean="0"/>
              <a:t>17n -49n </a:t>
            </a:r>
          </a:p>
        </p:txBody>
      </p:sp>
    </p:spTree>
    <p:extLst>
      <p:ext uri="{BB962C8B-B14F-4D97-AF65-F5344CB8AC3E}">
        <p14:creationId xmlns:p14="http://schemas.microsoft.com/office/powerpoint/2010/main" val="15700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</TotalTime>
  <Words>1494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Noto Sans Symbols</vt:lpstr>
      <vt:lpstr>Pinyon Script</vt:lpstr>
      <vt:lpstr>Wingdings</vt:lpstr>
      <vt:lpstr>Workshop_PPT_Template</vt:lpstr>
      <vt:lpstr>PowerPoint Presentation</vt:lpstr>
      <vt:lpstr>Contents</vt:lpstr>
      <vt:lpstr>History</vt:lpstr>
      <vt:lpstr>JavaScript Versus Java</vt:lpstr>
      <vt:lpstr>Client-Side JavaScript</vt:lpstr>
      <vt:lpstr>Server Scripts</vt:lpstr>
      <vt:lpstr>PowerPoint Presentation</vt:lpstr>
      <vt:lpstr>Comments</vt:lpstr>
      <vt:lpstr>Primitive (atomic) values</vt:lpstr>
      <vt:lpstr>PowerPoint Presentation</vt:lpstr>
      <vt:lpstr>PowerPoint Presentation</vt:lpstr>
      <vt:lpstr>PowerPoint Presentation</vt:lpstr>
      <vt:lpstr>Operators</vt:lpstr>
      <vt:lpstr>PowerPoint Presentation</vt:lpstr>
      <vt:lpstr>PowerPoint Presentation</vt:lpstr>
      <vt:lpstr>Empty values</vt:lpstr>
      <vt:lpstr>Automatic type conversion</vt:lpstr>
      <vt:lpstr>PowerPoint Presentation</vt:lpstr>
      <vt:lpstr>Bindings (variables)</vt:lpstr>
      <vt:lpstr>PowerPoint Presentation</vt:lpstr>
      <vt:lpstr>PowerPoint Presentation</vt:lpstr>
      <vt:lpstr>Binding names</vt:lpstr>
      <vt:lpstr>The environment </vt:lpstr>
      <vt:lpstr>PowerPoint Presentation</vt:lpstr>
      <vt:lpstr>Sequential</vt:lpstr>
      <vt:lpstr>Conditional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 Loops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255</cp:revision>
  <dcterms:created xsi:type="dcterms:W3CDTF">2021-08-26T10:17:20Z</dcterms:created>
  <dcterms:modified xsi:type="dcterms:W3CDTF">2021-09-25T14:16:37Z</dcterms:modified>
</cp:coreProperties>
</file>