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14"/>
  </p:notesMasterIdLst>
  <p:handoutMasterIdLst>
    <p:handoutMasterId r:id="rId15"/>
  </p:handoutMasterIdLst>
  <p:sldIdLst>
    <p:sldId id="290" r:id="rId3"/>
    <p:sldId id="59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61" d="100"/>
          <a:sy n="61" d="100"/>
        </p:scale>
        <p:origin x="788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0T08:38:32.86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8661 11695 0,'53'0'141,"-18"0"-126,-17 0 17,-1 0-17,1 0 1,-1 0-1,-17-18 1,18 18 0,17 0 15,-17-18 0,0 18 172,-1 0-109,1 0-63,17 0 32,-17 0-48,-1 0 1,1 0 31,0 0 125</inkml:trace>
  <inkml:trace contextRef="#ctx0" brushRef="#br0" timeOffset="2311.0867">23336 11748 0,'36'-18'31,"-19"18"-15,1 0 15,-1 0-15,36-18-1,-17 18-15,34-17 32,-52 17-32,158 0 31,-70 0-15,-71 0-1,1 0 1,17 0-1</inkml:trace>
  <inkml:trace contextRef="#ctx0" brushRef="#br0" timeOffset="6170.9706">15910 11536 0,'18'-18'125,"-18"1"-109,0-1-16,18-17 15,-1-1 1,-17 19-1,18-36 1,-1 35-16,-17-35 16,0 36-1,0-19 17,18-17-1,0-17-16,-18 52 17,0 1 15,0-1-16,0 0-16,0-17 17,0 17-32,-18 18 15,0-17 1,18-1-16,-35 0 16,18 1-1,-1 17 1,-17 0-16,-1-18 15,19 18 1,-1 0-16,-35-35 16,18 17-1,17 18-15,1 0 16,-19 0-16,19 0 0,-36 0 16,35 0-1,1 0 1,-19 0-1,1 0 1,17 0 0,1 0 31,-1 0-47,18 18 15,-18 0 1,18-1-16,0 1 15,-35 70-15,35-53 16,0 1 0,0 52-1,0-71 1,0 1-16,0 35 16,18 0-1,-18-35-15,17-1 16,-17 1-16,36 17 15,-19-17-15,19 35 16,17-18 15,-36-17 1,1-18-17,17 0 1,-17 0-1,-1 0 17,19 0-17,-19 17 1,1-17 0,0 18-1,17-18 1,18 17-1,17-17 1,-52 0-16,17 0 16,-17 0-16,17 0 15,-17 0 1,17 0-16,-17 0 16</inkml:trace>
  <inkml:trace contextRef="#ctx0" brushRef="#br0" timeOffset="8355.0172">18062 11024 0,'0'-17'94,"18"34"-78,-18 1-1,18 0-15,34 34 16,-52-16-16,36 17 16,-19-36-16,1 19 15,0-36-15,-1 17 16,1 19-16,0 16 15,-1-34 32,54 17-15,-18-17-32,-18 0 15,0 17-15,18 0 0,-35-35 16,17 0-1,18 0 1,0 0 0,-36 0-16,1 18 15,0-18 32,-1 0-31,1-18-1,-18-17 32,0 17-47,0-35 16,0 0 0,0-35-1,-35 53 1,-18-36-1,18 36 1,-18-53 0,17 70-1,-52-17 1,0-18 0,35 0-1,35 36 1,1 17-1,-1-18 64,1 18-64,-1 0 16,0 0-31,1 0 16,-19 0 0,19 0-16,-1 0 15,0 0 1,1 18 0,-36 17-1,35-18 1,1 1-1,-1-18 1,18 18 0,-18-1-1,18 19 17</inkml:trace>
  <inkml:trace contextRef="#ctx0" brushRef="#br0" timeOffset="9853.1549">18856 9860 0,'18'0'125,"17"18"-125,0-1 16,0 19-16,54-1 16,-36 36-16,-36-54 15,18 1-15,1 17 16,-1 0-16,18 1 15,-53-19 1,106 1 15,-89-18 47,1 0 1</inkml:trace>
  <inkml:trace contextRef="#ctx0" brushRef="#br0" timeOffset="10791.0794">19244 9754 0,'-18'0'78,"1"0"-62,-1 18-16,0 17 15,-34 89 1,-37 52 15,72-158-31,-19 35 31,36-36-15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09-20T08:39:27.04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8326 7179 0,'17'0'47,"18"0"-32,-17 0-15,17 0 16,-17 0-16,17 0 16,53 0-1,177 0 17,-124 0 14,-123 0-14</inkml:trace>
  <inkml:trace contextRef="#ctx0" brushRef="#br0" timeOffset="1626.9902">4075 7549 0,'105'0'79,"37"0"-64,-72 0-15,36 0 16,0 0-16,35 0 31,71 0 0,-160 0 1,-34 0-1,0 0-16</inkml:trace>
  <inkml:trace contextRef="#ctx0" brushRef="#br0" timeOffset="4127.7072">8431 8273 0,'36'0'187,"-1"0"-155,-17 0-32,-1 0 15,1 0-15,-1 0 16,1 0 0,0 0-16,-1 0 15,1 0 1,35 0 15,18 0-15,-19-18-1,1 0 1,-35 1 0</inkml:trace>
  <inkml:trace contextRef="#ctx0" brushRef="#br0" timeOffset="7376.0267">4251 8572 0,'18'0'125,"70"0"-125,106 36 15,-124-19 1,19-17 0,-19 0-16,18 0 0,-35 0 15,-35 0-15,0 0 78,-1 0-62</inkml:trace>
  <inkml:trace contextRef="#ctx0" brushRef="#br0" timeOffset="10193.5957">8220 9666 0,'35'0'125,"0"0"-109,36 0-16,-54 0 16,89 0-16,18 0 15,-71 0-15,0 0 16,-18 0 0,-17 0-16,52-18 15,-35 18-15,36 0 16,-36 0 15,-17-17 32</inkml:trace>
  <inkml:trace contextRef="#ctx0" brushRef="#br0" timeOffset="12390.5628">4269 9490 0,'0'-18'125,"35"18"-110,18 0 1,35 0-16,-35 0 0,0 0 16,35-35-16,0 35 15,36 0-15,-36 0 16,-18 0-16,-34-18 16,-1 18-1,53-17-15,-70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t>28-09-2021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78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4030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8CBE09-2349-4EE1-A219-AB8DA39AFE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07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77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6718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203200" y="9906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390997" lvl="0" indent="-369275" algn="just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  <a:defRPr sz="2800"/>
            </a:lvl1pPr>
            <a:lvl2pPr marL="781995" lvl="1" indent="-342123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Char char="–"/>
              <a:defRPr/>
            </a:lvl2pPr>
            <a:lvl3pPr marL="1172992" lvl="2" indent="-320401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SzPts val="2300"/>
              <a:buChar char="✔"/>
              <a:defRPr/>
            </a:lvl3pPr>
            <a:lvl4pPr marL="1563990" lvl="3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1954987" lvl="4" indent="-29324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345985" lvl="5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6pPr>
            <a:lvl7pPr marL="2736982" lvl="6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7pPr>
            <a:lvl8pPr marL="3127980" lvl="7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8pPr>
            <a:lvl9pPr marL="3518977" lvl="8" indent="-293248" algn="l">
              <a:spcBef>
                <a:spcPts val="308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29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94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4728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8" r:id="rId3"/>
    <p:sldLayoutId id="214748366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9/28/2021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63176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67608" y="5332549"/>
            <a:ext cx="6400800" cy="735369"/>
          </a:xfrm>
        </p:spPr>
        <p:txBody>
          <a:bodyPr/>
          <a:lstStyle/>
          <a:p>
            <a:r>
              <a:rPr lang="en-IN" sz="3500" b="1" dirty="0">
                <a:solidFill>
                  <a:schemeClr val="accent6"/>
                </a:solidFill>
              </a:rPr>
              <a:t>II Year M.C.A </a:t>
            </a:r>
          </a:p>
        </p:txBody>
      </p:sp>
      <p:sp>
        <p:nvSpPr>
          <p:cNvPr id="7" name="Title 5"/>
          <p:cNvSpPr txBox="1">
            <a:spLocks/>
          </p:cNvSpPr>
          <p:nvPr/>
        </p:nvSpPr>
        <p:spPr>
          <a:xfrm>
            <a:off x="1881808" y="256490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CAP442</a:t>
            </a: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Web Technology</a:t>
            </a:r>
          </a:p>
        </p:txBody>
      </p:sp>
      <p:sp>
        <p:nvSpPr>
          <p:cNvPr id="9" name="Title 3"/>
          <p:cNvSpPr txBox="1">
            <a:spLocks/>
          </p:cNvSpPr>
          <p:nvPr/>
        </p:nvSpPr>
        <p:spPr bwMode="auto">
          <a:xfrm>
            <a:off x="1919536" y="3789040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Unit </a:t>
            </a:r>
            <a:r>
              <a:rPr kumimoji="0" lang="en-I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II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 bwMode="auto">
          <a:xfrm>
            <a:off x="1919536" y="4365104"/>
            <a:ext cx="7772400" cy="687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Session </a:t>
            </a:r>
            <a:r>
              <a:rPr lang="en-IN" sz="2400" b="1" kern="0" noProof="0" dirty="0">
                <a:solidFill>
                  <a:schemeClr val="accent6"/>
                </a:solidFill>
                <a:latin typeface="Arial"/>
              </a:rPr>
              <a:t>3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search</a:t>
            </a:r>
            <a:r>
              <a:rPr lang="en-US" sz="2400" dirty="0"/>
              <a:t>() 		Searches a string for a specified value, or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the position of the match</a:t>
            </a:r>
          </a:p>
          <a:p>
            <a:pPr marL="21722" indent="0">
              <a:buNone/>
            </a:pPr>
            <a:r>
              <a:rPr lang="en-US" sz="2400" dirty="0" smtClean="0"/>
              <a:t>	slice</a:t>
            </a:r>
            <a:r>
              <a:rPr lang="en-US" sz="2400" dirty="0"/>
              <a:t>() 		</a:t>
            </a:r>
            <a:r>
              <a:rPr lang="en-US" sz="2400" dirty="0" smtClean="0"/>
              <a:t>	Extracts </a:t>
            </a:r>
            <a:r>
              <a:rPr lang="en-US" sz="2400" dirty="0"/>
              <a:t>a part of a string and returns a new string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smtClean="0"/>
              <a:t>	split</a:t>
            </a:r>
            <a:r>
              <a:rPr lang="en-US" sz="2400" dirty="0"/>
              <a:t>() 		</a:t>
            </a:r>
            <a:r>
              <a:rPr lang="en-US" sz="2400" dirty="0" smtClean="0"/>
              <a:t>	Splits </a:t>
            </a:r>
            <a:r>
              <a:rPr lang="en-US" sz="2400" dirty="0"/>
              <a:t>a string into an array of substrings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startsWith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begins with specified characters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substr</a:t>
            </a:r>
            <a:r>
              <a:rPr lang="en-US" sz="2400" dirty="0"/>
              <a:t>() 		Extracts the characters from a string, beginning at a </a:t>
            </a:r>
            <a:r>
              <a:rPr lang="en-US" sz="2400" dirty="0" smtClean="0"/>
              <a:t>					specified </a:t>
            </a:r>
            <a:r>
              <a:rPr lang="en-US" sz="2400" dirty="0"/>
              <a:t>start position, and through the specified number </a:t>
            </a:r>
            <a:r>
              <a:rPr lang="en-US" sz="2400" dirty="0" smtClean="0"/>
              <a:t>				of character</a:t>
            </a:r>
          </a:p>
          <a:p>
            <a:pPr marL="21722" indent="0">
              <a:buNone/>
            </a:pPr>
            <a:r>
              <a:rPr lang="en-US" sz="2400" dirty="0" smtClean="0"/>
              <a:t>	substring</a:t>
            </a:r>
            <a:r>
              <a:rPr lang="en-US" sz="2400" dirty="0"/>
              <a:t>() 	</a:t>
            </a:r>
            <a:r>
              <a:rPr lang="en-US" sz="2400" dirty="0" smtClean="0"/>
              <a:t>	Extracts </a:t>
            </a:r>
            <a:r>
              <a:rPr lang="en-US" sz="2400" dirty="0"/>
              <a:t>the characters from a string, between two </a:t>
            </a:r>
            <a:r>
              <a:rPr lang="en-US" sz="2400" dirty="0" smtClean="0"/>
              <a:t>					specified </a:t>
            </a:r>
            <a:r>
              <a:rPr lang="en-US" sz="2400" dirty="0"/>
              <a:t>indices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818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toLowerCase</a:t>
            </a:r>
            <a:r>
              <a:rPr lang="en-US" sz="2400" dirty="0"/>
              <a:t>() 	Converts a string to lowercase letters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toString</a:t>
            </a:r>
            <a:r>
              <a:rPr lang="en-US" sz="2400" dirty="0"/>
              <a:t>() 		Returns the value of a String object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toUpperCase</a:t>
            </a:r>
            <a:r>
              <a:rPr lang="en-US" sz="2400" dirty="0"/>
              <a:t>() 	Converts a string to uppercase letters</a:t>
            </a:r>
          </a:p>
          <a:p>
            <a:pPr marL="21722" indent="0">
              <a:buNone/>
            </a:pPr>
            <a:r>
              <a:rPr lang="en-US" sz="2400" dirty="0" smtClean="0"/>
              <a:t>	trim</a:t>
            </a:r>
            <a:r>
              <a:rPr lang="en-US" sz="2400" dirty="0"/>
              <a:t>() 		</a:t>
            </a:r>
            <a:r>
              <a:rPr lang="en-US" sz="2400" dirty="0" smtClean="0"/>
              <a:t>	Removes </a:t>
            </a:r>
            <a:r>
              <a:rPr lang="en-US" sz="2400" dirty="0"/>
              <a:t>whitespace from both ends of a string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valueOf</a:t>
            </a:r>
            <a:r>
              <a:rPr lang="en-US" sz="2400" dirty="0"/>
              <a:t>() 		Returns the primitive value of a String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67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Java Script</a:t>
            </a:r>
          </a:p>
          <a:p>
            <a:r>
              <a:rPr lang="en-US" sz="2000" dirty="0" smtClean="0"/>
              <a:t>Standard Objects</a:t>
            </a:r>
          </a:p>
          <a:p>
            <a:pPr lvl="1"/>
            <a:r>
              <a:rPr lang="en-US" sz="1900" b="1" dirty="0" smtClean="0"/>
              <a:t>String Objects</a:t>
            </a:r>
          </a:p>
          <a:p>
            <a:pPr lvl="1"/>
            <a:r>
              <a:rPr lang="en-US" sz="1900" dirty="0"/>
              <a:t>Array Objects</a:t>
            </a:r>
          </a:p>
          <a:p>
            <a:pPr lvl="1"/>
            <a:r>
              <a:rPr lang="en-US" sz="1900" dirty="0"/>
              <a:t>Date Objects</a:t>
            </a:r>
          </a:p>
          <a:p>
            <a:pPr lvl="1"/>
            <a:r>
              <a:rPr lang="en-US" sz="1900" dirty="0"/>
              <a:t>Math Object</a:t>
            </a:r>
          </a:p>
          <a:p>
            <a:pPr lvl="1"/>
            <a:r>
              <a:rPr lang="en-US" sz="1900" dirty="0"/>
              <a:t>Window Object</a:t>
            </a:r>
          </a:p>
          <a:p>
            <a:pPr lvl="1"/>
            <a:r>
              <a:rPr lang="en-US" sz="1900" dirty="0"/>
              <a:t>Document Object</a:t>
            </a:r>
          </a:p>
          <a:p>
            <a:pPr lvl="1"/>
            <a:r>
              <a:rPr lang="en-US" sz="1900" dirty="0"/>
              <a:t>Element </a:t>
            </a:r>
            <a:r>
              <a:rPr lang="en-US" sz="1900" dirty="0" smtClean="0"/>
              <a:t>Objects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00636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Strings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A JavaScript string is zero or more characters </a:t>
            </a:r>
            <a:r>
              <a:rPr lang="en-US" sz="2400" dirty="0" smtClean="0"/>
              <a:t>written </a:t>
            </a:r>
            <a:r>
              <a:rPr lang="en-US" sz="2400" dirty="0"/>
              <a:t>inside quotes</a:t>
            </a:r>
            <a:r>
              <a:rPr lang="en-US" sz="2400" dirty="0" smtClean="0"/>
              <a:t>.</a:t>
            </a:r>
          </a:p>
          <a:p>
            <a:r>
              <a:rPr lang="en-IN" sz="2400" dirty="0" smtClean="0"/>
              <a:t>Single </a:t>
            </a:r>
            <a:r>
              <a:rPr lang="en-IN" sz="2400" dirty="0"/>
              <a:t>or double </a:t>
            </a:r>
            <a:r>
              <a:rPr lang="en-IN" sz="2400" dirty="0" smtClean="0"/>
              <a:t>quotes can be used</a:t>
            </a:r>
          </a:p>
          <a:p>
            <a:pPr lvl="1"/>
            <a:r>
              <a:rPr lang="en-IN" sz="2400" dirty="0"/>
              <a:t>let text = "John Doe</a:t>
            </a:r>
            <a:r>
              <a:rPr lang="en-IN" sz="2400" dirty="0" smtClean="0"/>
              <a:t>";</a:t>
            </a:r>
          </a:p>
          <a:p>
            <a:pPr lvl="1"/>
            <a:r>
              <a:rPr lang="en-IN" dirty="0"/>
              <a:t>let carName1 = "Volvo XC60";  // Double quotes</a:t>
            </a:r>
            <a:br>
              <a:rPr lang="en-IN" dirty="0"/>
            </a:br>
            <a:r>
              <a:rPr lang="en-IN" dirty="0"/>
              <a:t>let carName2 = 'Volvo XC60';  // Single quotes </a:t>
            </a:r>
            <a:endParaRPr lang="en-IN" sz="2400" dirty="0"/>
          </a:p>
          <a:p>
            <a:pPr marL="390997" lvl="1" indent="-369275" algn="just">
              <a:lnSpc>
                <a:spcPct val="112500"/>
              </a:lnSpc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sz="2400" dirty="0" smtClean="0">
                <a:solidFill>
                  <a:schemeClr val="dk1"/>
                </a:solidFill>
              </a:rPr>
              <a:t>Can </a:t>
            </a:r>
            <a:r>
              <a:rPr lang="en-US" sz="2400" dirty="0">
                <a:solidFill>
                  <a:schemeClr val="dk1"/>
                </a:solidFill>
              </a:rPr>
              <a:t>use quotes inside a string, as long as they don't match the quotes surrounding the </a:t>
            </a:r>
            <a:r>
              <a:rPr lang="en-US" sz="2400" dirty="0" smtClean="0">
                <a:solidFill>
                  <a:schemeClr val="dk1"/>
                </a:solidFill>
              </a:rPr>
              <a:t>string.</a:t>
            </a:r>
          </a:p>
          <a:p>
            <a:pPr lvl="1"/>
            <a:r>
              <a:rPr lang="en-US" sz="2400" dirty="0"/>
              <a:t>let answer1 = "It's alright";</a:t>
            </a:r>
            <a:br>
              <a:rPr lang="en-US" sz="2400" dirty="0"/>
            </a:br>
            <a:r>
              <a:rPr lang="en-US" sz="2400" dirty="0"/>
              <a:t>let answer2 = "He is called 'Johnny'";</a:t>
            </a:r>
            <a:br>
              <a:rPr lang="en-US" sz="2400" dirty="0"/>
            </a:br>
            <a:r>
              <a:rPr lang="en-US" sz="2400" dirty="0"/>
              <a:t>let answer3 = 'He is called "Johnny"';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951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built-in length </a:t>
            </a:r>
            <a:r>
              <a:rPr lang="en-US" sz="2400" dirty="0" smtClean="0"/>
              <a:t>property gives length of a string</a:t>
            </a:r>
          </a:p>
          <a:p>
            <a:pPr lvl="1"/>
            <a:r>
              <a:rPr lang="en-IN" sz="2400" dirty="0" smtClean="0"/>
              <a:t>let </a:t>
            </a:r>
            <a:r>
              <a:rPr lang="en-IN" sz="2400" dirty="0"/>
              <a:t>text = "ABCDEFGHIJKLMNOPQRSTUVWXYZ";</a:t>
            </a:r>
          </a:p>
          <a:p>
            <a:pPr lvl="1"/>
            <a:r>
              <a:rPr lang="en-IN" sz="2400" dirty="0" err="1"/>
              <a:t>text.length</a:t>
            </a:r>
            <a:r>
              <a:rPr lang="en-IN" sz="2400" dirty="0"/>
              <a:t>;    // Will </a:t>
            </a:r>
            <a:r>
              <a:rPr lang="en-IN" sz="2400" dirty="0" smtClean="0"/>
              <a:t>return </a:t>
            </a:r>
            <a:r>
              <a:rPr lang="en-IN" sz="2400" dirty="0"/>
              <a:t>26 </a:t>
            </a:r>
            <a:endParaRPr lang="en-IN" sz="2400" dirty="0" smtClean="0"/>
          </a:p>
          <a:p>
            <a:pPr marL="390997" lvl="1" indent="-369275" algn="just">
              <a:lnSpc>
                <a:spcPct val="112500"/>
              </a:lnSpc>
              <a:buClr>
                <a:srgbClr val="000097"/>
              </a:buClr>
              <a:buSzPts val="32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</a:rPr>
              <a:t>Escape Character</a:t>
            </a:r>
          </a:p>
          <a:p>
            <a:pPr lvl="1"/>
            <a:r>
              <a:rPr lang="en-US" sz="2400" dirty="0" smtClean="0"/>
              <a:t>Because </a:t>
            </a:r>
            <a:r>
              <a:rPr lang="en-US" sz="2400" dirty="0"/>
              <a:t>strings must be written within quotes, JavaScript will misunderstand this string:</a:t>
            </a:r>
          </a:p>
          <a:p>
            <a:pPr marL="852591" lvl="2" indent="0">
              <a:buNone/>
            </a:pPr>
            <a:r>
              <a:rPr lang="en-US" sz="2000" dirty="0" smtClean="0"/>
              <a:t>		let </a:t>
            </a:r>
            <a:r>
              <a:rPr lang="en-US" sz="2000" dirty="0"/>
              <a:t>text = "We are the so-called "Vikings" from the north.";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string will be chopped to "We are the so-called ".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solution to avoid this problem, is to use the backslash escape character</a:t>
            </a:r>
            <a:r>
              <a:rPr lang="en-US" sz="2400" dirty="0" smtClean="0"/>
              <a:t>.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/>
              <p14:cNvContentPartPr/>
              <p14:nvPr/>
            </p14:nvContentPartPr>
            <p14:xfrm>
              <a:off x="3117960" y="3511440"/>
              <a:ext cx="5524920" cy="7182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8600" y="3502080"/>
                <a:ext cx="5543640" cy="73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51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400" dirty="0"/>
              <a:t>The backslash (\) escape character turns special characters into string characters:</a:t>
            </a:r>
            <a:endParaRPr lang="en-IN" sz="2400" dirty="0"/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u="sng" dirty="0">
                <a:solidFill>
                  <a:srgbClr val="000097"/>
                </a:solidFill>
              </a:rPr>
              <a:t>Code 	Result 	Description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0097"/>
                </a:solidFill>
              </a:rPr>
              <a:t>\' 	</a:t>
            </a:r>
            <a:r>
              <a:rPr lang="en-IN" sz="2400" dirty="0" smtClean="0">
                <a:solidFill>
                  <a:srgbClr val="000097"/>
                </a:solidFill>
              </a:rPr>
              <a:t>	' </a:t>
            </a:r>
            <a:r>
              <a:rPr lang="en-IN" sz="2400" dirty="0">
                <a:solidFill>
                  <a:srgbClr val="000097"/>
                </a:solidFill>
              </a:rPr>
              <a:t>	</a:t>
            </a:r>
            <a:r>
              <a:rPr lang="en-IN" sz="2400" dirty="0" smtClean="0">
                <a:solidFill>
                  <a:srgbClr val="000097"/>
                </a:solidFill>
              </a:rPr>
              <a:t>	Single </a:t>
            </a:r>
            <a:r>
              <a:rPr lang="en-IN" sz="2400" dirty="0">
                <a:solidFill>
                  <a:srgbClr val="000097"/>
                </a:solidFill>
              </a:rPr>
              <a:t>quote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0097"/>
                </a:solidFill>
              </a:rPr>
              <a:t>\" 	</a:t>
            </a:r>
            <a:r>
              <a:rPr lang="en-IN" sz="2400" dirty="0" smtClean="0">
                <a:solidFill>
                  <a:srgbClr val="000097"/>
                </a:solidFill>
              </a:rPr>
              <a:t>	" </a:t>
            </a:r>
            <a:r>
              <a:rPr lang="en-IN" sz="2400" dirty="0">
                <a:solidFill>
                  <a:srgbClr val="000097"/>
                </a:solidFill>
              </a:rPr>
              <a:t>	</a:t>
            </a:r>
            <a:r>
              <a:rPr lang="en-IN" sz="2400" dirty="0" smtClean="0">
                <a:solidFill>
                  <a:srgbClr val="000097"/>
                </a:solidFill>
              </a:rPr>
              <a:t>	Double </a:t>
            </a:r>
            <a:r>
              <a:rPr lang="en-IN" sz="2400" dirty="0">
                <a:solidFill>
                  <a:srgbClr val="000097"/>
                </a:solidFill>
              </a:rPr>
              <a:t>quote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0097"/>
                </a:solidFill>
              </a:rPr>
              <a:t>\\ 	</a:t>
            </a:r>
            <a:r>
              <a:rPr lang="en-IN" sz="2400" dirty="0" smtClean="0">
                <a:solidFill>
                  <a:srgbClr val="000097"/>
                </a:solidFill>
              </a:rPr>
              <a:t>	\ 	</a:t>
            </a:r>
            <a:r>
              <a:rPr lang="en-IN" sz="2400" dirty="0">
                <a:solidFill>
                  <a:srgbClr val="000097"/>
                </a:solidFill>
              </a:rPr>
              <a:t>	</a:t>
            </a:r>
            <a:r>
              <a:rPr lang="en-IN" sz="2400" dirty="0" smtClean="0">
                <a:solidFill>
                  <a:srgbClr val="000097"/>
                </a:solidFill>
              </a:rPr>
              <a:t>Backslash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\b 	</a:t>
            </a:r>
            <a:r>
              <a:rPr lang="en-US" sz="2400" dirty="0" smtClean="0">
                <a:solidFill>
                  <a:srgbClr val="000097"/>
                </a:solidFill>
              </a:rPr>
              <a:t>			Backspace</a:t>
            </a:r>
            <a:endParaRPr lang="en-US" sz="2400" dirty="0">
              <a:solidFill>
                <a:srgbClr val="000097"/>
              </a:solidFill>
            </a:endParaRP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\f 	</a:t>
            </a:r>
            <a:r>
              <a:rPr lang="en-US" sz="2400" dirty="0" smtClean="0">
                <a:solidFill>
                  <a:srgbClr val="000097"/>
                </a:solidFill>
              </a:rPr>
              <a:t>			Form </a:t>
            </a:r>
            <a:r>
              <a:rPr lang="en-US" sz="2400" dirty="0">
                <a:solidFill>
                  <a:srgbClr val="000097"/>
                </a:solidFill>
              </a:rPr>
              <a:t>Feed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\n 	</a:t>
            </a:r>
            <a:r>
              <a:rPr lang="en-US" sz="2400" dirty="0" smtClean="0">
                <a:solidFill>
                  <a:srgbClr val="000097"/>
                </a:solidFill>
              </a:rPr>
              <a:t>			New </a:t>
            </a:r>
            <a:r>
              <a:rPr lang="en-US" sz="2400" dirty="0">
                <a:solidFill>
                  <a:srgbClr val="000097"/>
                </a:solidFill>
              </a:rPr>
              <a:t>Line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\r 	</a:t>
            </a:r>
            <a:r>
              <a:rPr lang="en-US" sz="2400" dirty="0" smtClean="0">
                <a:solidFill>
                  <a:srgbClr val="000097"/>
                </a:solidFill>
              </a:rPr>
              <a:t>			Carriage </a:t>
            </a:r>
            <a:r>
              <a:rPr lang="en-US" sz="2400" dirty="0">
                <a:solidFill>
                  <a:srgbClr val="000097"/>
                </a:solidFill>
              </a:rPr>
              <a:t>Return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\t </a:t>
            </a:r>
            <a:r>
              <a:rPr lang="en-US" sz="2400" dirty="0" smtClean="0">
                <a:solidFill>
                  <a:srgbClr val="000097"/>
                </a:solidFill>
              </a:rPr>
              <a:t>	</a:t>
            </a:r>
            <a:r>
              <a:rPr lang="en-US" sz="2400" dirty="0">
                <a:solidFill>
                  <a:srgbClr val="000097"/>
                </a:solidFill>
              </a:rPr>
              <a:t>	</a:t>
            </a:r>
            <a:r>
              <a:rPr lang="en-US" sz="2400" dirty="0" smtClean="0">
                <a:solidFill>
                  <a:srgbClr val="000097"/>
                </a:solidFill>
              </a:rPr>
              <a:t>		Horizontal </a:t>
            </a:r>
            <a:r>
              <a:rPr lang="en-US" sz="2400" dirty="0">
                <a:solidFill>
                  <a:srgbClr val="000097"/>
                </a:solidFill>
              </a:rPr>
              <a:t>Tabulator</a:t>
            </a:r>
          </a:p>
          <a:p>
            <a:pPr marL="1243589" lvl="3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000097"/>
                </a:solidFill>
              </a:rPr>
              <a:t>\v </a:t>
            </a:r>
            <a:r>
              <a:rPr lang="en-US" sz="2400" dirty="0" smtClean="0">
                <a:solidFill>
                  <a:srgbClr val="000097"/>
                </a:solidFill>
              </a:rPr>
              <a:t>			</a:t>
            </a:r>
            <a:r>
              <a:rPr lang="en-US" sz="2400" dirty="0">
                <a:solidFill>
                  <a:srgbClr val="000097"/>
                </a:solidFill>
              </a:rPr>
              <a:t>	Vertical Tabulator</a:t>
            </a:r>
            <a:endParaRPr lang="en-IN" sz="2400" dirty="0">
              <a:solidFill>
                <a:srgbClr val="000097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67000" y="2584440"/>
              <a:ext cx="1771920" cy="895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640" y="2575080"/>
                <a:ext cx="1790640" cy="9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5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300" dirty="0"/>
              <a:t>The sequence \"  inserts a double quote in a string:</a:t>
            </a:r>
          </a:p>
          <a:p>
            <a:pPr lvl="1"/>
            <a:r>
              <a:rPr lang="en-US" sz="2300" dirty="0" smtClean="0"/>
              <a:t>Example</a:t>
            </a:r>
            <a:endParaRPr lang="en-US" sz="2300" dirty="0"/>
          </a:p>
          <a:p>
            <a:pPr marL="21722" indent="0">
              <a:buNone/>
            </a:pPr>
            <a:r>
              <a:rPr lang="en-US" sz="2400" dirty="0" smtClean="0"/>
              <a:t>		let </a:t>
            </a:r>
            <a:r>
              <a:rPr lang="en-US" sz="2400" dirty="0"/>
              <a:t>text = "We are the so-called \"Vikings\" from the north."; </a:t>
            </a:r>
          </a:p>
          <a:p>
            <a:pPr lvl="1"/>
            <a:r>
              <a:rPr lang="en-US" sz="2300" dirty="0"/>
              <a:t>The sequence \'  inserts a single quote in a string:</a:t>
            </a:r>
          </a:p>
          <a:p>
            <a:pPr lvl="1"/>
            <a:r>
              <a:rPr lang="en-US" sz="2300" dirty="0" smtClean="0"/>
              <a:t>Example</a:t>
            </a:r>
            <a:endParaRPr lang="en-US" sz="2300" dirty="0"/>
          </a:p>
          <a:p>
            <a:pPr marL="21722" indent="0">
              <a:buNone/>
            </a:pPr>
            <a:r>
              <a:rPr lang="en-US" sz="2400" dirty="0" smtClean="0"/>
              <a:t>		let </a:t>
            </a:r>
            <a:r>
              <a:rPr lang="en-US" sz="2400" dirty="0"/>
              <a:t>text= 'It\'s alright.';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61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String Properties and Methods</a:t>
            </a:r>
          </a:p>
          <a:p>
            <a:pPr lvl="1"/>
            <a:r>
              <a:rPr lang="en-US" sz="2300" dirty="0" smtClean="0"/>
              <a:t>Primitive </a:t>
            </a:r>
            <a:r>
              <a:rPr lang="en-US" sz="2300" dirty="0"/>
              <a:t>values, like "John Doe", cannot have properties or methods (because they are not objects).</a:t>
            </a:r>
          </a:p>
          <a:p>
            <a:pPr lvl="1"/>
            <a:r>
              <a:rPr lang="en-US" sz="2300" dirty="0" smtClean="0"/>
              <a:t>But </a:t>
            </a:r>
            <a:r>
              <a:rPr lang="en-US" sz="2300" dirty="0"/>
              <a:t>with JavaScript, methods and properties are also available to primitive values, because JavaScript treats primitive values as objects when executing methods and properties.</a:t>
            </a:r>
          </a:p>
          <a:p>
            <a:pPr lvl="1"/>
            <a:r>
              <a:rPr lang="en-US" sz="2300" u="sng" dirty="0"/>
              <a:t>String Properties</a:t>
            </a:r>
          </a:p>
          <a:p>
            <a:pPr marL="21722" indent="0">
              <a:buNone/>
            </a:pPr>
            <a:r>
              <a:rPr lang="en-US" sz="2400" dirty="0" smtClean="0"/>
              <a:t>		</a:t>
            </a:r>
            <a:r>
              <a:rPr lang="en-US" sz="2400" b="1" u="sng" dirty="0" smtClean="0"/>
              <a:t>Property </a:t>
            </a: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b="1" u="sng" dirty="0" smtClean="0"/>
              <a:t>Description</a:t>
            </a:r>
            <a:endParaRPr lang="en-US" sz="2400" b="1" u="sng" dirty="0"/>
          </a:p>
          <a:p>
            <a:pPr marL="21722" indent="0">
              <a:buNone/>
            </a:pPr>
            <a:r>
              <a:rPr lang="en-US" sz="2400" dirty="0" smtClean="0"/>
              <a:t>		constructor </a:t>
            </a:r>
            <a:r>
              <a:rPr lang="en-US" sz="2400" dirty="0"/>
              <a:t>	</a:t>
            </a:r>
            <a:r>
              <a:rPr lang="en-US" sz="2400" dirty="0" smtClean="0"/>
              <a:t>	Returns </a:t>
            </a:r>
            <a:r>
              <a:rPr lang="en-US" sz="2400" dirty="0"/>
              <a:t>the string's constructor function</a:t>
            </a:r>
          </a:p>
          <a:p>
            <a:pPr marL="21722" indent="0">
              <a:buNone/>
            </a:pPr>
            <a:r>
              <a:rPr lang="en-US" sz="2400" dirty="0" smtClean="0"/>
              <a:t>		length </a:t>
            </a:r>
            <a:r>
              <a:rPr lang="en-US" sz="2400" dirty="0"/>
              <a:t>	</a:t>
            </a:r>
            <a:r>
              <a:rPr lang="en-US" sz="2400" dirty="0" smtClean="0"/>
              <a:t>	Returns </a:t>
            </a:r>
            <a:r>
              <a:rPr lang="en-US" sz="2400" dirty="0"/>
              <a:t>the length of a string</a:t>
            </a:r>
          </a:p>
          <a:p>
            <a:pPr marL="21722" indent="0">
              <a:buNone/>
            </a:pPr>
            <a:r>
              <a:rPr lang="en-US" sz="2400" dirty="0" smtClean="0"/>
              <a:t>		prototype </a:t>
            </a:r>
            <a:r>
              <a:rPr lang="en-US" sz="2400" dirty="0"/>
              <a:t>	</a:t>
            </a:r>
            <a:r>
              <a:rPr lang="en-US" sz="2400" dirty="0" smtClean="0"/>
              <a:t>	Allows </a:t>
            </a:r>
            <a:r>
              <a:rPr lang="en-US" sz="2400" dirty="0"/>
              <a:t>you to add properties and methods to an object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62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u="sng" dirty="0"/>
              <a:t>String Methods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charAt</a:t>
            </a:r>
            <a:r>
              <a:rPr lang="en-US" sz="2400" dirty="0"/>
              <a:t>() 		Returns the character at the specified index (position)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charCodeAt</a:t>
            </a:r>
            <a:r>
              <a:rPr lang="en-US" sz="2400" dirty="0"/>
              <a:t>() 	Returns the Unicode of the character at the specified </a:t>
            </a:r>
            <a:r>
              <a:rPr lang="en-US" sz="2400" dirty="0" smtClean="0"/>
              <a:t>					index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concat</a:t>
            </a:r>
            <a:r>
              <a:rPr lang="en-US" sz="2400" dirty="0"/>
              <a:t>() 		Joins two or more strings, and returns a new joined strings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endsWith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ends with specified </a:t>
            </a:r>
            <a:r>
              <a:rPr lang="en-US" sz="2400" dirty="0" smtClean="0"/>
              <a:t>						string/characters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fromCharCode</a:t>
            </a:r>
            <a:r>
              <a:rPr lang="en-US" sz="2400" dirty="0"/>
              <a:t>() 	Converts Unicode values to characters</a:t>
            </a:r>
          </a:p>
          <a:p>
            <a:pPr marL="21722" indent="0">
              <a:buNone/>
            </a:pPr>
            <a:r>
              <a:rPr lang="en-US" sz="2400" dirty="0" smtClean="0"/>
              <a:t>	includes</a:t>
            </a:r>
            <a:r>
              <a:rPr lang="en-US" sz="2400" dirty="0"/>
              <a:t>() 	</a:t>
            </a:r>
            <a:r>
              <a:rPr lang="en-US" sz="2400" dirty="0" smtClean="0"/>
              <a:t>	Checks </a:t>
            </a:r>
            <a:r>
              <a:rPr lang="en-US" sz="2400" dirty="0"/>
              <a:t>whether a string contains the specified </a:t>
            </a:r>
            <a:r>
              <a:rPr lang="en-US" sz="2400" dirty="0" smtClean="0"/>
              <a:t>						string/characters</a:t>
            </a:r>
            <a:endParaRPr lang="en-US" sz="2400" dirty="0"/>
          </a:p>
          <a:p>
            <a:pPr marL="21722" indent="0">
              <a:buNone/>
            </a:pPr>
            <a:r>
              <a:rPr lang="en-US" sz="2400" dirty="0" smtClean="0"/>
              <a:t>	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405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1722" indent="0">
              <a:buNone/>
            </a:pPr>
            <a:r>
              <a:rPr lang="en-US" sz="2400" b="1" dirty="0"/>
              <a:t>	</a:t>
            </a:r>
            <a:r>
              <a:rPr lang="en-US" sz="2400" b="1" u="sng" dirty="0" smtClean="0"/>
              <a:t>Method </a:t>
            </a:r>
            <a:r>
              <a:rPr lang="en-US" sz="2400" b="1" u="sng" dirty="0"/>
              <a:t>		Description</a:t>
            </a:r>
          </a:p>
          <a:p>
            <a:pPr marL="21722" indent="0"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indexOf</a:t>
            </a:r>
            <a:r>
              <a:rPr lang="en-US" sz="2400" dirty="0"/>
              <a:t>() 		Returns the position of the first found occurrence of a 					specified value in a string</a:t>
            </a:r>
          </a:p>
          <a:p>
            <a:pPr marL="21722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lastIndexOf</a:t>
            </a:r>
            <a:r>
              <a:rPr lang="en-US" sz="2400" dirty="0"/>
              <a:t>() 	Returns the position of the last found occurrence of a 					specified value in a string</a:t>
            </a:r>
            <a:endParaRPr lang="en-IN" sz="2400" dirty="0"/>
          </a:p>
          <a:p>
            <a:pPr marL="21722" indent="0">
              <a:buNone/>
            </a:pPr>
            <a:r>
              <a:rPr lang="en-US" sz="2400" dirty="0" smtClean="0"/>
              <a:t>	match</a:t>
            </a:r>
            <a:r>
              <a:rPr lang="en-US" sz="2400" dirty="0"/>
              <a:t>() 		Searches a string for a match against a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the matches</a:t>
            </a:r>
          </a:p>
          <a:p>
            <a:pPr marL="21722" indent="0">
              <a:buNone/>
            </a:pPr>
            <a:r>
              <a:rPr lang="en-US" sz="2400" dirty="0" smtClean="0"/>
              <a:t>	repeat</a:t>
            </a:r>
            <a:r>
              <a:rPr lang="en-US" sz="2400" dirty="0"/>
              <a:t>() 		Returns a new string with a specified number of copies of </a:t>
            </a:r>
            <a:r>
              <a:rPr lang="en-US" sz="2400" dirty="0" smtClean="0"/>
              <a:t>				an </a:t>
            </a:r>
            <a:r>
              <a:rPr lang="en-US" sz="2400" dirty="0"/>
              <a:t>existing string</a:t>
            </a:r>
          </a:p>
          <a:p>
            <a:pPr marL="21722" indent="0">
              <a:buNone/>
            </a:pPr>
            <a:r>
              <a:rPr lang="en-US" sz="2400" dirty="0" smtClean="0"/>
              <a:t>	replace</a:t>
            </a:r>
            <a:r>
              <a:rPr lang="en-US" sz="2400" dirty="0"/>
              <a:t>() 		Searches a string for a specified value, or a regular </a:t>
            </a:r>
            <a:r>
              <a:rPr lang="en-US" sz="2400" dirty="0" smtClean="0"/>
              <a:t>					expression</a:t>
            </a:r>
            <a:r>
              <a:rPr lang="en-US" sz="2400" dirty="0"/>
              <a:t>, and returns a new string where the specified </a:t>
            </a:r>
            <a:r>
              <a:rPr lang="en-US" sz="2400" dirty="0" smtClean="0"/>
              <a:t>				values </a:t>
            </a:r>
            <a:r>
              <a:rPr lang="en-US" sz="2400" dirty="0"/>
              <a:t>are </a:t>
            </a:r>
            <a:r>
              <a:rPr lang="en-US" sz="2400" dirty="0" smtClean="0"/>
              <a:t>replaced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43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</TotalTime>
  <Words>180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Noto Sans Symbols</vt:lpstr>
      <vt:lpstr>Pinyon Script</vt:lpstr>
      <vt:lpstr>Wingdings</vt:lpstr>
      <vt:lpstr>Workshop_PPT_Template</vt:lpstr>
      <vt:lpstr>1_Workshop_PPT_Template</vt:lpstr>
      <vt:lpstr>PowerPoint Presentation</vt:lpstr>
      <vt:lpstr>Contents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Karthikeyan M.P</cp:lastModifiedBy>
  <cp:revision>259</cp:revision>
  <dcterms:created xsi:type="dcterms:W3CDTF">2021-08-26T10:17:20Z</dcterms:created>
  <dcterms:modified xsi:type="dcterms:W3CDTF">2021-09-28T04:41:58Z</dcterms:modified>
</cp:coreProperties>
</file>