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2"/>
  </p:notesMasterIdLst>
  <p:handoutMasterIdLst>
    <p:handoutMasterId r:id="rId33"/>
  </p:handoutMasterIdLst>
  <p:sldIdLst>
    <p:sldId id="290" r:id="rId3"/>
    <p:sldId id="662" r:id="rId4"/>
    <p:sldId id="631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80" r:id="rId30"/>
    <p:sldId id="6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toLocaleString</a:t>
            </a:r>
            <a:r>
              <a:rPr lang="en-US" sz="2400" dirty="0"/>
              <a:t>() 	Converts a Date object to a string, using locale </a:t>
            </a:r>
            <a:r>
              <a:rPr lang="en-US" sz="2400" dirty="0" smtClean="0"/>
              <a:t>	conventions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err="1"/>
              <a:t>toString</a:t>
            </a:r>
            <a:r>
              <a:rPr lang="en-US" sz="2400" dirty="0"/>
              <a:t>() 		Converts a Date object to a string</a:t>
            </a:r>
          </a:p>
          <a:p>
            <a:pPr marL="21722" indent="0">
              <a:buNone/>
            </a:pPr>
            <a:r>
              <a:rPr lang="en-US" sz="2400" dirty="0" err="1"/>
              <a:t>toTimeString</a:t>
            </a:r>
            <a:r>
              <a:rPr lang="en-US" sz="2400" dirty="0"/>
              <a:t>() 	Converts the time portion of a Date object to a string</a:t>
            </a:r>
          </a:p>
          <a:p>
            <a:pPr marL="21722" indent="0">
              <a:buNone/>
            </a:pPr>
            <a:r>
              <a:rPr lang="en-US" sz="2400" dirty="0" err="1"/>
              <a:t>toUTCString</a:t>
            </a:r>
            <a:r>
              <a:rPr lang="en-US" sz="2400" dirty="0"/>
              <a:t>() 	Converts a Date object to a string, according to </a:t>
            </a:r>
            <a:r>
              <a:rPr lang="en-US" sz="2400" dirty="0" smtClean="0"/>
              <a:t>universal </a:t>
            </a:r>
            <a:r>
              <a:rPr lang="en-US" sz="2400" dirty="0"/>
              <a:t>time</a:t>
            </a:r>
          </a:p>
          <a:p>
            <a:pPr marL="21722" indent="0">
              <a:buNone/>
            </a:pPr>
            <a:r>
              <a:rPr lang="en-US" sz="2400" dirty="0"/>
              <a:t>UTC() 	</a:t>
            </a:r>
            <a:r>
              <a:rPr lang="en-US" sz="2400" dirty="0" smtClean="0"/>
              <a:t>	Returns </a:t>
            </a:r>
            <a:r>
              <a:rPr lang="en-US" sz="2400" dirty="0"/>
              <a:t>the number of milliseconds in a date since </a:t>
            </a:r>
            <a:r>
              <a:rPr lang="en-US" sz="2400" dirty="0" smtClean="0"/>
              <a:t>					midnight </a:t>
            </a:r>
            <a:r>
              <a:rPr lang="en-US" sz="2400" dirty="0"/>
              <a:t>of January 1, 1970, according to UTC time</a:t>
            </a:r>
          </a:p>
          <a:p>
            <a:pPr marL="21722" indent="0">
              <a:buNone/>
            </a:pPr>
            <a:r>
              <a:rPr lang="en-US" sz="2400" dirty="0" err="1"/>
              <a:t>valueOf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primitive value of a Date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90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/>
              <a:t>Creating date objects</a:t>
            </a:r>
          </a:p>
          <a:p>
            <a:r>
              <a:rPr lang="en-IN" sz="2400" dirty="0" smtClean="0"/>
              <a:t>Examples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smtClean="0"/>
              <a:t>&lt;</a:t>
            </a:r>
            <a:r>
              <a:rPr lang="en-IN" sz="2300" dirty="0"/>
              <a:t>p id="demo2"&gt;&lt;/p&gt;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/>
              <a:t>&lt;script&gt;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err="1"/>
              <a:t>const</a:t>
            </a:r>
            <a:r>
              <a:rPr lang="en-IN" sz="2300" dirty="0"/>
              <a:t> d2 = new Date("2020-01-30");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err="1"/>
              <a:t>document.getElementById</a:t>
            </a:r>
            <a:r>
              <a:rPr lang="en-IN" sz="2300" dirty="0"/>
              <a:t>("demo2").</a:t>
            </a:r>
            <a:r>
              <a:rPr lang="en-IN" sz="2300" dirty="0" err="1"/>
              <a:t>innerHTML</a:t>
            </a:r>
            <a:r>
              <a:rPr lang="en-IN" sz="2300" dirty="0"/>
              <a:t> = "&lt;h1&gt;"+d2+"&lt;/h1&gt;";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/>
              <a:t>&lt;/script&gt;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smtClean="0"/>
              <a:t>&lt;</a:t>
            </a:r>
            <a:r>
              <a:rPr lang="en-IN" sz="2300" dirty="0"/>
              <a:t>p id="demo3"&gt;&lt;/p&gt;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/>
              <a:t>&lt;script&gt;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err="1"/>
              <a:t>const</a:t>
            </a:r>
            <a:r>
              <a:rPr lang="en-IN" sz="2300" dirty="0"/>
              <a:t> d3 = new Date(2021,2);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 err="1"/>
              <a:t>document.getElementById</a:t>
            </a:r>
            <a:r>
              <a:rPr lang="en-IN" sz="2300" dirty="0"/>
              <a:t>("demo3").</a:t>
            </a:r>
            <a:r>
              <a:rPr lang="en-IN" sz="2300" dirty="0" err="1"/>
              <a:t>innerHTML</a:t>
            </a:r>
            <a:r>
              <a:rPr lang="en-IN" sz="2300" dirty="0"/>
              <a:t> = "&lt;h1&gt;"+d3+"&lt;/h1&gt;";</a:t>
            </a:r>
          </a:p>
          <a:p>
            <a:pPr marL="412720" lvl="1" indent="0">
              <a:lnSpc>
                <a:spcPct val="100000"/>
              </a:lnSpc>
              <a:buNone/>
            </a:pPr>
            <a:r>
              <a:rPr lang="en-IN" sz="2300" dirty="0"/>
              <a:t>&lt;/script&gt;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5445224"/>
            <a:ext cx="8567961" cy="10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u="sng" dirty="0" smtClean="0"/>
              <a:t>Date subtraction and comparison</a:t>
            </a:r>
          </a:p>
          <a:p>
            <a:pPr marL="21722" indent="0">
              <a:lnSpc>
                <a:spcPct val="100000"/>
              </a:lnSpc>
              <a:buNone/>
            </a:pP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script type = "text/</a:t>
            </a:r>
            <a:r>
              <a:rPr lang="en-US" sz="2400" dirty="0" err="1"/>
              <a:t>javascript</a:t>
            </a:r>
            <a:r>
              <a:rPr lang="en-US" sz="2400" dirty="0"/>
              <a:t>" 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date1 = new Date("06/30/2019");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var</a:t>
            </a:r>
            <a:r>
              <a:rPr lang="en-US" sz="2400" dirty="0"/>
              <a:t> date2 = new Date("07/30/2019");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Difference_In_Time</a:t>
            </a:r>
            <a:r>
              <a:rPr lang="en-US" sz="2400" dirty="0"/>
              <a:t> = date2.getTime() - date1.getTime();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Difference_In_Days</a:t>
            </a:r>
            <a:r>
              <a:rPr lang="en-US" sz="2400" dirty="0"/>
              <a:t> = </a:t>
            </a:r>
            <a:r>
              <a:rPr lang="en-US" sz="2400" dirty="0" err="1"/>
              <a:t>Difference_In_Time</a:t>
            </a:r>
            <a:r>
              <a:rPr lang="en-US" sz="2400" dirty="0"/>
              <a:t> / (1000 * 3600 * 24);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 smtClean="0"/>
              <a:t>document.write</a:t>
            </a:r>
            <a:r>
              <a:rPr lang="en-US" sz="2400" dirty="0"/>
              <a:t>("&lt;h1&gt;Total number of days between dates  &lt;</a:t>
            </a:r>
            <a:r>
              <a:rPr lang="en-US" sz="2400" dirty="0" err="1"/>
              <a:t>br</a:t>
            </a:r>
            <a:r>
              <a:rPr lang="en-US" sz="2400" dirty="0"/>
              <a:t>&gt;"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+ </a:t>
            </a:r>
            <a:r>
              <a:rPr lang="en-US" sz="2400" dirty="0"/>
              <a:t>date1 + "&lt;</a:t>
            </a:r>
            <a:r>
              <a:rPr lang="en-US" sz="2400" dirty="0" err="1"/>
              <a:t>br</a:t>
            </a:r>
            <a:r>
              <a:rPr lang="en-US" sz="2400" dirty="0"/>
              <a:t>&gt; and &lt;</a:t>
            </a:r>
            <a:r>
              <a:rPr lang="en-US" sz="2400" dirty="0" err="1"/>
              <a:t>br</a:t>
            </a:r>
            <a:r>
              <a:rPr lang="en-US" sz="2400" dirty="0"/>
              <a:t>&gt;" </a:t>
            </a:r>
            <a:r>
              <a:rPr lang="en-US" sz="2400" dirty="0" smtClean="0"/>
              <a:t>+ </a:t>
            </a:r>
            <a:r>
              <a:rPr lang="en-US" sz="2400" dirty="0"/>
              <a:t>date2 + " is: &lt;</a:t>
            </a:r>
            <a:r>
              <a:rPr lang="en-US" sz="2400" dirty="0" err="1"/>
              <a:t>br</a:t>
            </a:r>
            <a:r>
              <a:rPr lang="en-US" sz="2400" dirty="0"/>
              <a:t>&gt; </a:t>
            </a:r>
            <a:r>
              <a:rPr lang="en-US" sz="2400" dirty="0" smtClean="0"/>
              <a:t>"+ </a:t>
            </a:r>
            <a:r>
              <a:rPr lang="en-US" sz="2400" dirty="0" err="1"/>
              <a:t>Difference_In_Days</a:t>
            </a:r>
            <a:r>
              <a:rPr lang="en-US" sz="2400" dirty="0" smtClean="0"/>
              <a:t>) + "&lt;/</a:t>
            </a:r>
            <a:r>
              <a:rPr lang="en-US" sz="2400" dirty="0"/>
              <a:t>h1&gt;";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 smtClean="0"/>
              <a:t>document.write</a:t>
            </a:r>
            <a:r>
              <a:rPr lang="en-US" sz="2400" dirty="0"/>
              <a:t>("&lt;h1&gt; date1 &gt; date2 "+(date1&gt;date2)+"&lt;/h1&gt;") 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date1 &amp;LT date2 "+(date1&lt;date2)+"&lt;/h1&gt;") 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&lt;/script&gt;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07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060848"/>
            <a:ext cx="86106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u="sng" dirty="0" smtClean="0"/>
              <a:t>Accessing components of Date object:</a:t>
            </a:r>
          </a:p>
          <a:p>
            <a:pPr marL="21722" indent="0">
              <a:lnSpc>
                <a:spcPct val="100000"/>
              </a:lnSpc>
              <a:buNone/>
            </a:pP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script&gt;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const</a:t>
            </a:r>
            <a:r>
              <a:rPr lang="en-US" sz="2400" dirty="0"/>
              <a:t> d1 = new Date();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("demo1").</a:t>
            </a:r>
            <a:r>
              <a:rPr lang="en-US" sz="2400" dirty="0" err="1"/>
              <a:t>innerHTML</a:t>
            </a:r>
            <a:r>
              <a:rPr lang="en-US" sz="2400" dirty="0"/>
              <a:t> = "&lt;h1&gt;"+d1+"&lt;/h1&gt;";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Date : "+d1.getDate()+"&lt;/h1&gt;");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Month : "+d1.getMonth()+"&lt;/h1&gt;");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Year : "+d1.getYear()+"&lt;/h1&gt;");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Hours : "+d1.getHours()+"&lt;/h1&gt;");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</a:t>
            </a:r>
            <a:r>
              <a:rPr lang="en-US" sz="2400" dirty="0" err="1"/>
              <a:t>Minues</a:t>
            </a:r>
            <a:r>
              <a:rPr lang="en-US" sz="2400" dirty="0"/>
              <a:t> : "+d1.getMinutes()+"&lt;/h1&gt;");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("&lt;h1&gt; Seconds : "+d1.getSeconds()+"&lt;/h1</a:t>
            </a:r>
            <a:r>
              <a:rPr lang="en-US" sz="2400" dirty="0" smtClean="0"/>
              <a:t>&gt;");</a:t>
            </a: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&lt;/script&gt;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732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412776"/>
            <a:ext cx="7934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u="sng" dirty="0" smtClean="0"/>
              <a:t>Date subtraction – Get input from user and button click event</a:t>
            </a:r>
          </a:p>
          <a:p>
            <a:pPr marL="21722" indent="0">
              <a:lnSpc>
                <a:spcPct val="100000"/>
              </a:lnSpc>
              <a:buNone/>
            </a:pP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/>
              <a:t>&lt;</a:t>
            </a:r>
            <a:r>
              <a:rPr lang="en-US" sz="2400" dirty="0"/>
              <a:t>script&gt;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function </a:t>
            </a:r>
            <a:r>
              <a:rPr lang="en-US" sz="2400" dirty="0" err="1"/>
              <a:t>finddiff</a:t>
            </a:r>
            <a:r>
              <a:rPr lang="en-US" sz="2400" dirty="0"/>
              <a:t>(){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date1 = new Date(</a:t>
            </a:r>
            <a:r>
              <a:rPr lang="en-US" sz="2400" dirty="0" err="1"/>
              <a:t>document.getElementById</a:t>
            </a:r>
            <a:r>
              <a:rPr lang="en-US" sz="2400" dirty="0"/>
              <a:t>("date1").value);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date2 = new Date(</a:t>
            </a:r>
            <a:r>
              <a:rPr lang="en-US" sz="2400" dirty="0" err="1"/>
              <a:t>document.getElementById</a:t>
            </a:r>
            <a:r>
              <a:rPr lang="en-US" sz="2400" dirty="0"/>
              <a:t>("date2").value</a:t>
            </a:r>
            <a:r>
              <a:rPr lang="en-US" sz="2400" dirty="0" smtClean="0"/>
              <a:t>);</a:t>
            </a: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Difference_In_Time</a:t>
            </a:r>
            <a:r>
              <a:rPr lang="en-US" sz="2400" dirty="0"/>
              <a:t> = date2.getTime() - date1.getTime();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  </a:t>
            </a:r>
            <a:r>
              <a:rPr lang="en-US" sz="2300" dirty="0" err="1" smtClean="0">
                <a:solidFill>
                  <a:schemeClr val="tx1"/>
                </a:solidFill>
              </a:rPr>
              <a:t>var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chemeClr val="tx1"/>
                </a:solidFill>
              </a:rPr>
              <a:t>Difference_In_Days</a:t>
            </a:r>
            <a:r>
              <a:rPr lang="en-US" sz="2300" dirty="0">
                <a:solidFill>
                  <a:schemeClr val="tx1"/>
                </a:solidFill>
              </a:rPr>
              <a:t> = </a:t>
            </a:r>
            <a:r>
              <a:rPr lang="en-US" sz="2300" dirty="0" err="1">
                <a:solidFill>
                  <a:schemeClr val="tx1"/>
                </a:solidFill>
              </a:rPr>
              <a:t>Difference_In_Time</a:t>
            </a:r>
            <a:r>
              <a:rPr lang="en-US" sz="2300" dirty="0">
                <a:solidFill>
                  <a:schemeClr val="tx1"/>
                </a:solidFill>
              </a:rPr>
              <a:t> / (1000 * 3600 * 24);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err="1" smtClean="0"/>
              <a:t>document.write</a:t>
            </a:r>
            <a:r>
              <a:rPr lang="en-US" sz="2400" dirty="0"/>
              <a:t>("&lt;h1&gt;Total number of days between dates  &lt;</a:t>
            </a:r>
            <a:r>
              <a:rPr lang="en-US" sz="2400" dirty="0" err="1"/>
              <a:t>br</a:t>
            </a:r>
            <a:r>
              <a:rPr lang="en-US" sz="2400" dirty="0"/>
              <a:t>&gt;"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           + date1 + "&lt;</a:t>
            </a:r>
            <a:r>
              <a:rPr lang="en-US" sz="2400" dirty="0" err="1"/>
              <a:t>br</a:t>
            </a:r>
            <a:r>
              <a:rPr lang="en-US" sz="2400" dirty="0"/>
              <a:t>&gt; and &lt;</a:t>
            </a:r>
            <a:r>
              <a:rPr lang="en-US" sz="2400" dirty="0" err="1"/>
              <a:t>br</a:t>
            </a:r>
            <a:r>
              <a:rPr lang="en-US" sz="2400" dirty="0"/>
              <a:t>&gt;"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           + date2 + " is: &lt;</a:t>
            </a:r>
            <a:r>
              <a:rPr lang="en-US" sz="2400" dirty="0" err="1"/>
              <a:t>br</a:t>
            </a:r>
            <a:r>
              <a:rPr lang="en-US" sz="2400" dirty="0"/>
              <a:t>&gt; "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               + </a:t>
            </a:r>
            <a:r>
              <a:rPr lang="en-US" sz="2400" dirty="0" err="1"/>
              <a:t>Difference_In_Days</a:t>
            </a:r>
            <a:r>
              <a:rPr lang="en-US" sz="2400" dirty="0"/>
              <a:t>)+"&lt;/h1&gt;";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}</a:t>
            </a:r>
            <a:endParaRPr lang="en-US" sz="2400" dirty="0"/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/>
              <a:t>    &lt;/script&gt;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41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6238875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79" y="4365104"/>
            <a:ext cx="10050041" cy="16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Object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JavaScript Math object allows you to perform mathematical tasks on numbers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300" dirty="0"/>
              <a:t>Example</a:t>
            </a:r>
          </a:p>
          <a:p>
            <a:pPr marL="852591" lvl="2" indent="0">
              <a:buNone/>
            </a:pPr>
            <a:r>
              <a:rPr lang="en-US" sz="1900" dirty="0" err="1" smtClean="0"/>
              <a:t>Math.PI</a:t>
            </a:r>
            <a:r>
              <a:rPr lang="en-US" sz="1900" dirty="0"/>
              <a:t>;            // returns 3.141592653589793 </a:t>
            </a:r>
          </a:p>
          <a:p>
            <a:r>
              <a:rPr lang="en-US" sz="2400" dirty="0" smtClean="0"/>
              <a:t>Unlike </a:t>
            </a:r>
            <a:r>
              <a:rPr lang="en-US" sz="2400" dirty="0"/>
              <a:t>other objects, the Math object has no constructor.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Math object is static.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methods and properties can be used without creating a Math object first.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11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Math Properties (Constants)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syntax for any Math property is : </a:t>
            </a:r>
            <a:r>
              <a:rPr lang="en-US" sz="2400" dirty="0" err="1"/>
              <a:t>Math.property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JavaScript </a:t>
            </a:r>
            <a:r>
              <a:rPr lang="en-US" sz="2400" dirty="0"/>
              <a:t>provides 8 mathematical constants that can be accessed as Math properties: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 smtClean="0"/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 smtClean="0"/>
              <a:t>Math.E</a:t>
            </a:r>
            <a:r>
              <a:rPr lang="en-US" sz="2400" dirty="0" smtClean="0"/>
              <a:t>        </a:t>
            </a:r>
            <a:r>
              <a:rPr lang="en-US" sz="2400" dirty="0"/>
              <a:t>// returns Euler's number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/>
              <a:t>Math.PI</a:t>
            </a:r>
            <a:r>
              <a:rPr lang="en-US" sz="2400" dirty="0"/>
              <a:t>       // returns PI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Math.SQRT2    // returns the square root of 2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Math.SQRT1_2  // returns the square root of 1/2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Math.LN2      // returns the natural logarithm of 2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Math.LN10     // returns the natural logarithm of 10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Math.LOG2E    // returns base 2 logarithm of E</a:t>
            </a:r>
          </a:p>
          <a:p>
            <a:pPr marL="89707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Math.LOG10E   // returns base 10 logarithm of 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541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smtClean="0"/>
              <a:t>Java Script</a:t>
            </a:r>
          </a:p>
          <a:p>
            <a:r>
              <a:rPr lang="en-US" sz="2000" dirty="0" smtClean="0"/>
              <a:t>Standard Objects</a:t>
            </a:r>
          </a:p>
          <a:p>
            <a:pPr lvl="1"/>
            <a:r>
              <a:rPr lang="en-US" sz="1900" dirty="0" smtClean="0"/>
              <a:t>String Objects</a:t>
            </a:r>
          </a:p>
          <a:p>
            <a:pPr lvl="1"/>
            <a:r>
              <a:rPr lang="en-US" sz="1900" dirty="0"/>
              <a:t>Array Objects</a:t>
            </a:r>
          </a:p>
          <a:p>
            <a:pPr lvl="1"/>
            <a:r>
              <a:rPr lang="en-US" sz="1900" b="1" dirty="0"/>
              <a:t>Date Objects</a:t>
            </a:r>
          </a:p>
          <a:p>
            <a:pPr lvl="1"/>
            <a:r>
              <a:rPr lang="en-US" sz="1900" b="1" dirty="0"/>
              <a:t>Math Object</a:t>
            </a:r>
          </a:p>
          <a:p>
            <a:pPr lvl="1"/>
            <a:r>
              <a:rPr lang="en-US" sz="1900" dirty="0"/>
              <a:t>Window Object</a:t>
            </a:r>
          </a:p>
          <a:p>
            <a:pPr lvl="1"/>
            <a:r>
              <a:rPr lang="en-US" sz="1900" dirty="0"/>
              <a:t>Document Object</a:t>
            </a:r>
          </a:p>
          <a:p>
            <a:pPr lvl="1"/>
            <a:r>
              <a:rPr lang="en-US" sz="1900" dirty="0"/>
              <a:t>Element </a:t>
            </a:r>
            <a:r>
              <a:rPr lang="en-US" sz="1900" dirty="0" smtClean="0"/>
              <a:t>Objects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32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Math Methods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syntax for Math any methods is : </a:t>
            </a:r>
            <a:r>
              <a:rPr lang="en-US" sz="2400" dirty="0" err="1" smtClean="0"/>
              <a:t>Math.method</a:t>
            </a:r>
            <a:r>
              <a:rPr lang="en-US" sz="2400" dirty="0" smtClean="0"/>
              <a:t>(number)</a:t>
            </a:r>
          </a:p>
          <a:p>
            <a:r>
              <a:rPr lang="en-US" sz="2400" b="1" u="sng" dirty="0"/>
              <a:t>Math Object Methods</a:t>
            </a:r>
          </a:p>
          <a:p>
            <a:r>
              <a:rPr lang="en-US" sz="2400" b="1" u="sng" dirty="0"/>
              <a:t>Method 	</a:t>
            </a:r>
            <a:r>
              <a:rPr lang="en-US" sz="2400" b="1" u="sng" dirty="0" smtClean="0"/>
              <a:t>	Description</a:t>
            </a:r>
            <a:endParaRPr lang="en-US" sz="2400" b="1" u="sng" dirty="0"/>
          </a:p>
          <a:p>
            <a:r>
              <a:rPr lang="en-US" sz="2400" dirty="0"/>
              <a:t>abs(x) 	</a:t>
            </a:r>
            <a:r>
              <a:rPr lang="en-US" sz="2400" dirty="0" smtClean="0"/>
              <a:t>	Returns </a:t>
            </a:r>
            <a:r>
              <a:rPr lang="en-US" sz="2400" dirty="0"/>
              <a:t>the absolute value of x</a:t>
            </a:r>
          </a:p>
          <a:p>
            <a:r>
              <a:rPr lang="en-US" sz="2400" dirty="0" err="1"/>
              <a:t>acos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arccosine of x, in radians</a:t>
            </a:r>
          </a:p>
          <a:p>
            <a:r>
              <a:rPr lang="en-US" sz="2400" dirty="0" err="1"/>
              <a:t>acosh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hyperbolic arccosine of x</a:t>
            </a:r>
          </a:p>
          <a:p>
            <a:r>
              <a:rPr lang="en-US" sz="2400" dirty="0" err="1"/>
              <a:t>asin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arcsine of x, in radians</a:t>
            </a:r>
          </a:p>
          <a:p>
            <a:r>
              <a:rPr lang="en-US" sz="2400" dirty="0" err="1"/>
              <a:t>asinh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hyperbolic arcsine of x</a:t>
            </a:r>
          </a:p>
          <a:p>
            <a:r>
              <a:rPr lang="en-US" sz="2400" dirty="0" err="1"/>
              <a:t>atan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arctangent of x as a numeric value between -PI/2 </a:t>
            </a:r>
            <a:r>
              <a:rPr lang="en-US" sz="2400" dirty="0" smtClean="0"/>
              <a:t>			and </a:t>
            </a:r>
            <a:r>
              <a:rPr lang="en-US" sz="2400" dirty="0"/>
              <a:t>PI/2 radians</a:t>
            </a:r>
          </a:p>
          <a:p>
            <a:r>
              <a:rPr lang="en-US" sz="2400" dirty="0"/>
              <a:t>atan2(y, x) 	Returns the arctangent of the quotient of its </a:t>
            </a:r>
            <a:r>
              <a:rPr lang="en-US" sz="2400" dirty="0" smtClean="0"/>
              <a:t>arguments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7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r>
              <a:rPr lang="en-US" sz="2400" dirty="0" err="1" smtClean="0"/>
              <a:t>atanh</a:t>
            </a:r>
            <a:r>
              <a:rPr lang="en-US" sz="2400" dirty="0" smtClean="0"/>
              <a:t>(x</a:t>
            </a:r>
            <a:r>
              <a:rPr lang="en-US" sz="2400" dirty="0"/>
              <a:t>) 	</a:t>
            </a:r>
            <a:r>
              <a:rPr lang="en-US" sz="2400" dirty="0" smtClean="0"/>
              <a:t>	Returns </a:t>
            </a:r>
            <a:r>
              <a:rPr lang="en-US" sz="2400" dirty="0"/>
              <a:t>the hyperbolic arctangent of </a:t>
            </a:r>
            <a:r>
              <a:rPr lang="en-US" sz="2400" dirty="0" smtClean="0"/>
              <a:t>x</a:t>
            </a:r>
          </a:p>
          <a:p>
            <a:r>
              <a:rPr lang="en-US" sz="2400" dirty="0" err="1"/>
              <a:t>cbrt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cubic root of x</a:t>
            </a:r>
          </a:p>
          <a:p>
            <a:r>
              <a:rPr lang="en-US" sz="2400" dirty="0"/>
              <a:t>ceil(x) 	</a:t>
            </a:r>
            <a:r>
              <a:rPr lang="en-US" sz="2400" dirty="0" smtClean="0"/>
              <a:t>	Returns </a:t>
            </a:r>
            <a:r>
              <a:rPr lang="en-US" sz="2400" dirty="0"/>
              <a:t>x, rounded upwards to the nearest integer</a:t>
            </a:r>
          </a:p>
          <a:p>
            <a:r>
              <a:rPr lang="en-US" sz="2400" dirty="0"/>
              <a:t>clz32(x) 	</a:t>
            </a:r>
            <a:r>
              <a:rPr lang="en-US" sz="2400" dirty="0" smtClean="0"/>
              <a:t>	Returns </a:t>
            </a:r>
            <a:r>
              <a:rPr lang="en-US" sz="2400" dirty="0"/>
              <a:t>the number of leading zeros in a 32-bit binary </a:t>
            </a:r>
            <a:r>
              <a:rPr lang="en-US" sz="2400" dirty="0" smtClean="0"/>
              <a:t>				representation </a:t>
            </a:r>
            <a:r>
              <a:rPr lang="en-US" sz="2400" dirty="0"/>
              <a:t>of x</a:t>
            </a:r>
          </a:p>
          <a:p>
            <a:r>
              <a:rPr lang="en-US" sz="2400" dirty="0"/>
              <a:t>cos(x) 	</a:t>
            </a:r>
            <a:r>
              <a:rPr lang="en-US" sz="2400" dirty="0" smtClean="0"/>
              <a:t>	Returns </a:t>
            </a:r>
            <a:r>
              <a:rPr lang="en-US" sz="2400" dirty="0"/>
              <a:t>the cosine of x (x is in radians)</a:t>
            </a:r>
          </a:p>
          <a:p>
            <a:r>
              <a:rPr lang="en-US" sz="2400" dirty="0" err="1"/>
              <a:t>cosh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hyperbolic cosine of x</a:t>
            </a:r>
          </a:p>
          <a:p>
            <a:r>
              <a:rPr lang="en-US" sz="2400" dirty="0" err="1"/>
              <a:t>exp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value of Ex</a:t>
            </a:r>
          </a:p>
          <a:p>
            <a:r>
              <a:rPr lang="en-US" sz="2400" dirty="0"/>
              <a:t>expm1(x) 	</a:t>
            </a:r>
            <a:r>
              <a:rPr lang="en-US" sz="2400" dirty="0" smtClean="0"/>
              <a:t>	Returns </a:t>
            </a:r>
            <a:r>
              <a:rPr lang="en-US" sz="2400" dirty="0"/>
              <a:t>the value of Ex minus 1</a:t>
            </a:r>
          </a:p>
          <a:p>
            <a:r>
              <a:rPr lang="en-US" sz="2400" dirty="0"/>
              <a:t>floor(x) 	</a:t>
            </a:r>
            <a:r>
              <a:rPr lang="en-US" sz="2400" dirty="0" smtClean="0"/>
              <a:t>	Returns </a:t>
            </a:r>
            <a:r>
              <a:rPr lang="en-US" sz="2400" dirty="0"/>
              <a:t>x, rounded downwards to the nearest integer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77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Method </a:t>
            </a:r>
            <a:r>
              <a:rPr lang="en-US" sz="2400" b="1" u="sng" dirty="0"/>
              <a:t>		</a:t>
            </a:r>
            <a:r>
              <a:rPr lang="en-US" sz="2400" b="1" u="sng" dirty="0" smtClean="0"/>
              <a:t>Description</a:t>
            </a:r>
          </a:p>
          <a:p>
            <a:r>
              <a:rPr lang="en-US" sz="2400" dirty="0" err="1"/>
              <a:t>fround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nearest (32-bit single precision) float representation </a:t>
            </a:r>
            <a:r>
              <a:rPr lang="en-US" sz="2400" dirty="0" smtClean="0"/>
              <a:t>			of </a:t>
            </a:r>
            <a:r>
              <a:rPr lang="en-US" sz="2400" dirty="0"/>
              <a:t>a number</a:t>
            </a:r>
          </a:p>
          <a:p>
            <a:r>
              <a:rPr lang="en-US" sz="2400" dirty="0"/>
              <a:t>log(x) 	</a:t>
            </a:r>
            <a:r>
              <a:rPr lang="en-US" sz="2400" dirty="0" smtClean="0"/>
              <a:t>	Returns </a:t>
            </a:r>
            <a:r>
              <a:rPr lang="en-US" sz="2400" dirty="0"/>
              <a:t>the natural </a:t>
            </a:r>
            <a:r>
              <a:rPr lang="en-US" sz="2400" dirty="0" err="1"/>
              <a:t>logarithmof</a:t>
            </a:r>
            <a:r>
              <a:rPr lang="en-US" sz="2400" dirty="0"/>
              <a:t> x</a:t>
            </a:r>
          </a:p>
          <a:p>
            <a:r>
              <a:rPr lang="en-US" sz="2400" dirty="0"/>
              <a:t>log10(x) 	</a:t>
            </a:r>
            <a:r>
              <a:rPr lang="en-US" sz="2400" dirty="0" smtClean="0"/>
              <a:t>	Returns </a:t>
            </a:r>
            <a:r>
              <a:rPr lang="en-US" sz="2400" dirty="0"/>
              <a:t>the base-10 logarithm of x</a:t>
            </a:r>
          </a:p>
          <a:p>
            <a:r>
              <a:rPr lang="en-US" sz="2400" dirty="0"/>
              <a:t>log1p(x) 	</a:t>
            </a:r>
            <a:r>
              <a:rPr lang="en-US" sz="2400" dirty="0" smtClean="0"/>
              <a:t>	Returns </a:t>
            </a:r>
            <a:r>
              <a:rPr lang="en-US" sz="2400" dirty="0"/>
              <a:t>the natural logarithm of 1 + x</a:t>
            </a:r>
          </a:p>
          <a:p>
            <a:r>
              <a:rPr lang="en-US" sz="2400" dirty="0"/>
              <a:t>log2(x) 	</a:t>
            </a:r>
            <a:r>
              <a:rPr lang="en-US" sz="2400" dirty="0" smtClean="0"/>
              <a:t>	Returns </a:t>
            </a:r>
            <a:r>
              <a:rPr lang="en-US" sz="2400" dirty="0"/>
              <a:t>the base-2 logarithm of x</a:t>
            </a:r>
          </a:p>
          <a:p>
            <a:r>
              <a:rPr lang="en-US" sz="2400" dirty="0"/>
              <a:t>max(x, y, z, ..., n) </a:t>
            </a:r>
            <a:r>
              <a:rPr lang="en-US" sz="2400" dirty="0" smtClean="0"/>
              <a:t>Returns </a:t>
            </a:r>
            <a:r>
              <a:rPr lang="en-US" sz="2400" dirty="0"/>
              <a:t>the number with the highest value</a:t>
            </a:r>
          </a:p>
          <a:p>
            <a:r>
              <a:rPr lang="en-US" sz="2400" dirty="0"/>
              <a:t>min(x, y, z, ..., n) 	</a:t>
            </a:r>
            <a:r>
              <a:rPr lang="en-US" sz="2400" dirty="0" smtClean="0"/>
              <a:t>Returns </a:t>
            </a:r>
            <a:r>
              <a:rPr lang="en-US" sz="2400" dirty="0"/>
              <a:t>the number with the lowest value</a:t>
            </a:r>
          </a:p>
          <a:p>
            <a:r>
              <a:rPr lang="en-US" sz="2400" dirty="0"/>
              <a:t>pow(x, y) 	</a:t>
            </a:r>
            <a:r>
              <a:rPr lang="en-US" sz="2400" dirty="0" smtClean="0"/>
              <a:t>	Returns </a:t>
            </a:r>
            <a:r>
              <a:rPr lang="en-US" sz="2400" dirty="0"/>
              <a:t>the value of x to the power of y</a:t>
            </a:r>
          </a:p>
          <a:p>
            <a:r>
              <a:rPr lang="en-US" sz="2400" dirty="0"/>
              <a:t>random() 	</a:t>
            </a:r>
            <a:r>
              <a:rPr lang="en-US" sz="2400" dirty="0" smtClean="0"/>
              <a:t>	Returns </a:t>
            </a:r>
            <a:r>
              <a:rPr lang="en-US" sz="2400" dirty="0"/>
              <a:t>a random number between 0 and 1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20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Method 		Description</a:t>
            </a:r>
          </a:p>
          <a:p>
            <a:r>
              <a:rPr lang="en-US" sz="2400" dirty="0"/>
              <a:t>round(x) 	</a:t>
            </a:r>
            <a:r>
              <a:rPr lang="en-US" sz="2400" dirty="0" smtClean="0"/>
              <a:t>	Rounds </a:t>
            </a:r>
            <a:r>
              <a:rPr lang="en-US" sz="2400" dirty="0"/>
              <a:t>x to the nearest integer</a:t>
            </a:r>
          </a:p>
          <a:p>
            <a:r>
              <a:rPr lang="en-US" sz="2400" dirty="0"/>
              <a:t>sign(x) 	</a:t>
            </a:r>
            <a:r>
              <a:rPr lang="en-US" sz="2400" dirty="0" smtClean="0"/>
              <a:t>	Returns </a:t>
            </a:r>
            <a:r>
              <a:rPr lang="en-US" sz="2400" dirty="0"/>
              <a:t>the sign of a number (checks whether it is positive, </a:t>
            </a:r>
            <a:r>
              <a:rPr lang="en-US" sz="2400" dirty="0" smtClean="0"/>
              <a:t>				negative </a:t>
            </a:r>
            <a:r>
              <a:rPr lang="en-US" sz="2400" dirty="0"/>
              <a:t>or zero)</a:t>
            </a:r>
          </a:p>
          <a:p>
            <a:r>
              <a:rPr lang="en-US" sz="2400" dirty="0"/>
              <a:t>sin(x) 	</a:t>
            </a:r>
            <a:r>
              <a:rPr lang="en-US" sz="2400" dirty="0" smtClean="0"/>
              <a:t>	Returns </a:t>
            </a:r>
            <a:r>
              <a:rPr lang="en-US" sz="2400" dirty="0"/>
              <a:t>the sine of x (x is in radians)</a:t>
            </a:r>
          </a:p>
          <a:p>
            <a:r>
              <a:rPr lang="en-US" sz="2400" dirty="0" err="1"/>
              <a:t>sinh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hyperbolic sine of x</a:t>
            </a:r>
          </a:p>
          <a:p>
            <a:r>
              <a:rPr lang="en-US" sz="2400" dirty="0" err="1"/>
              <a:t>sqrt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square root of x</a:t>
            </a:r>
          </a:p>
          <a:p>
            <a:r>
              <a:rPr lang="en-US" sz="2400" dirty="0"/>
              <a:t>tan(x) 	</a:t>
            </a:r>
            <a:r>
              <a:rPr lang="en-US" sz="2400" dirty="0" smtClean="0"/>
              <a:t>	Returns </a:t>
            </a:r>
            <a:r>
              <a:rPr lang="en-US" sz="2400" dirty="0"/>
              <a:t>the tangent of an angle</a:t>
            </a:r>
          </a:p>
          <a:p>
            <a:r>
              <a:rPr lang="en-US" sz="2400" dirty="0" err="1"/>
              <a:t>tanh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hyperbolic tangent of a number</a:t>
            </a:r>
          </a:p>
          <a:p>
            <a:r>
              <a:rPr lang="en-US" sz="2400" dirty="0" err="1"/>
              <a:t>trunc</a:t>
            </a:r>
            <a:r>
              <a:rPr lang="en-US" sz="2400" dirty="0"/>
              <a:t>(x) 	</a:t>
            </a:r>
            <a:r>
              <a:rPr lang="en-US" sz="2400" dirty="0" smtClean="0"/>
              <a:t>	Returns </a:t>
            </a:r>
            <a:r>
              <a:rPr lang="en-US" sz="2400" dirty="0"/>
              <a:t>the integer part of a number (x)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95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There </a:t>
            </a:r>
            <a:r>
              <a:rPr lang="en-US" sz="2400" dirty="0"/>
              <a:t>are 4 common methods to round a number to an integer:</a:t>
            </a:r>
          </a:p>
          <a:p>
            <a:pPr lvl="1"/>
            <a:r>
              <a:rPr lang="en-US" sz="2400" dirty="0" err="1"/>
              <a:t>Math.round</a:t>
            </a:r>
            <a:r>
              <a:rPr lang="en-US" sz="2400" dirty="0"/>
              <a:t>(x)	</a:t>
            </a:r>
            <a:r>
              <a:rPr lang="en-US" sz="2400" dirty="0" smtClean="0"/>
              <a:t>	Returns </a:t>
            </a:r>
            <a:r>
              <a:rPr lang="en-US" sz="2400" dirty="0"/>
              <a:t>x rounded to its nearest integer</a:t>
            </a:r>
          </a:p>
          <a:p>
            <a:pPr lvl="1"/>
            <a:r>
              <a:rPr lang="en-US" sz="2400" dirty="0" err="1"/>
              <a:t>Math.ceil</a:t>
            </a:r>
            <a:r>
              <a:rPr lang="en-US" sz="2400" dirty="0"/>
              <a:t>(x)	</a:t>
            </a:r>
            <a:r>
              <a:rPr lang="en-US" sz="2400" dirty="0" smtClean="0"/>
              <a:t>	Returns </a:t>
            </a:r>
            <a:r>
              <a:rPr lang="en-US" sz="2400" dirty="0"/>
              <a:t>x rounded up to its nearest integer</a:t>
            </a:r>
          </a:p>
          <a:p>
            <a:pPr lvl="1"/>
            <a:r>
              <a:rPr lang="en-US" sz="2400" dirty="0" err="1"/>
              <a:t>Math.floor</a:t>
            </a:r>
            <a:r>
              <a:rPr lang="en-US" sz="2400" dirty="0"/>
              <a:t>(x)	</a:t>
            </a:r>
            <a:r>
              <a:rPr lang="en-US" sz="2400" dirty="0" smtClean="0"/>
              <a:t>	Returns </a:t>
            </a:r>
            <a:r>
              <a:rPr lang="en-US" sz="2400" dirty="0"/>
              <a:t>x rounded down to its nearest integer</a:t>
            </a:r>
          </a:p>
          <a:p>
            <a:pPr lvl="1"/>
            <a:r>
              <a:rPr lang="en-US" sz="2400" dirty="0" err="1"/>
              <a:t>Math.trunc</a:t>
            </a:r>
            <a:r>
              <a:rPr lang="en-US" sz="2400" dirty="0"/>
              <a:t>(x)	</a:t>
            </a:r>
            <a:r>
              <a:rPr lang="en-US" sz="2400" dirty="0" smtClean="0"/>
              <a:t>	Returns </a:t>
            </a:r>
            <a:r>
              <a:rPr lang="en-US" sz="2400" dirty="0"/>
              <a:t>the integer part of x (new in ES6)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55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Examples</a:t>
            </a:r>
          </a:p>
          <a:p>
            <a:r>
              <a:rPr lang="en-US" sz="2400" dirty="0" err="1"/>
              <a:t>Math.ceil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 smtClean="0"/>
              <a:t>Math.ceil</a:t>
            </a:r>
            <a:r>
              <a:rPr lang="en-US" sz="2400" dirty="0" smtClean="0"/>
              <a:t>(x</a:t>
            </a:r>
            <a:r>
              <a:rPr lang="en-US" sz="2400" dirty="0"/>
              <a:t>) returns the value of x rounded up to its nearest integer:</a:t>
            </a:r>
          </a:p>
          <a:p>
            <a:pPr lvl="1"/>
            <a:r>
              <a:rPr lang="en-US" sz="2400" dirty="0" err="1" smtClean="0"/>
              <a:t>Math.ceil</a:t>
            </a:r>
            <a:r>
              <a:rPr lang="en-US" sz="2400" dirty="0" smtClean="0"/>
              <a:t>(4.9</a:t>
            </a:r>
            <a:r>
              <a:rPr lang="en-US" sz="2400" dirty="0"/>
              <a:t>);     // returns 5</a:t>
            </a:r>
          </a:p>
          <a:p>
            <a:pPr lvl="1"/>
            <a:r>
              <a:rPr lang="en-US" sz="2400" dirty="0" err="1" smtClean="0"/>
              <a:t>Math.ceil</a:t>
            </a:r>
            <a:r>
              <a:rPr lang="en-US" sz="2400" dirty="0" smtClean="0"/>
              <a:t>(4.2</a:t>
            </a:r>
            <a:r>
              <a:rPr lang="en-US" sz="2400" dirty="0"/>
              <a:t>);     // returns 5</a:t>
            </a:r>
          </a:p>
          <a:p>
            <a:pPr lvl="1"/>
            <a:r>
              <a:rPr lang="en-US" sz="2400" dirty="0" err="1"/>
              <a:t>Math.ceil</a:t>
            </a:r>
            <a:r>
              <a:rPr lang="en-US" sz="2400" dirty="0"/>
              <a:t>(-4.2);     // returns -</a:t>
            </a:r>
            <a:r>
              <a:rPr lang="en-US" sz="2400" dirty="0" smtClean="0"/>
              <a:t>4</a:t>
            </a:r>
          </a:p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</a:rPr>
              <a:t>Math.floor</a:t>
            </a:r>
            <a:r>
              <a:rPr lang="en-US" sz="2400" dirty="0">
                <a:solidFill>
                  <a:schemeClr val="dk1"/>
                </a:solidFill>
              </a:rPr>
              <a:t>()</a:t>
            </a:r>
          </a:p>
          <a:p>
            <a:pPr lvl="1"/>
            <a:r>
              <a:rPr lang="en-US" sz="2400" dirty="0" err="1" smtClean="0"/>
              <a:t>Math.floor</a:t>
            </a:r>
            <a:r>
              <a:rPr lang="en-US" sz="2400" dirty="0" smtClean="0"/>
              <a:t>(x</a:t>
            </a:r>
            <a:r>
              <a:rPr lang="en-US" sz="2400" dirty="0"/>
              <a:t>) returns the value of x rounded down to its nearest integer:</a:t>
            </a:r>
          </a:p>
          <a:p>
            <a:pPr lvl="1"/>
            <a:r>
              <a:rPr lang="en-US" sz="2400" dirty="0" err="1" smtClean="0"/>
              <a:t>Math.floor</a:t>
            </a:r>
            <a:r>
              <a:rPr lang="en-US" sz="2400" dirty="0" smtClean="0"/>
              <a:t>(4.7</a:t>
            </a:r>
            <a:r>
              <a:rPr lang="en-US" sz="2400" dirty="0"/>
              <a:t>);    // returns 4</a:t>
            </a:r>
          </a:p>
          <a:p>
            <a:pPr lvl="1"/>
            <a:r>
              <a:rPr lang="en-US" sz="2400" dirty="0" err="1" smtClean="0"/>
              <a:t>Math.floor</a:t>
            </a:r>
            <a:r>
              <a:rPr lang="en-US" sz="2400" dirty="0" smtClean="0"/>
              <a:t>(4.2</a:t>
            </a:r>
            <a:r>
              <a:rPr lang="en-US" sz="2400" dirty="0"/>
              <a:t>);    // returns 4</a:t>
            </a:r>
          </a:p>
          <a:p>
            <a:pPr lvl="1"/>
            <a:r>
              <a:rPr lang="en-US" sz="2400" dirty="0" err="1"/>
              <a:t>Math.floor</a:t>
            </a:r>
            <a:r>
              <a:rPr lang="en-US" sz="2400" dirty="0"/>
              <a:t>(-4.2);    // returns -5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8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Math.pow</a:t>
            </a:r>
            <a:r>
              <a:rPr lang="en-US" sz="2400" dirty="0"/>
              <a:t>()</a:t>
            </a:r>
          </a:p>
          <a:p>
            <a:pPr lvl="1"/>
            <a:r>
              <a:rPr lang="en-US" sz="2300" dirty="0" err="1" smtClean="0"/>
              <a:t>Math.pow</a:t>
            </a:r>
            <a:r>
              <a:rPr lang="en-US" sz="2300" dirty="0" smtClean="0"/>
              <a:t>(x</a:t>
            </a:r>
            <a:r>
              <a:rPr lang="en-US" sz="2300" dirty="0"/>
              <a:t>, y) returns the value of x to the power of y:</a:t>
            </a:r>
          </a:p>
          <a:p>
            <a:pPr lvl="1"/>
            <a:r>
              <a:rPr lang="en-US" sz="2300" dirty="0" err="1" smtClean="0"/>
              <a:t>Math.pow</a:t>
            </a:r>
            <a:r>
              <a:rPr lang="en-US" sz="2300" dirty="0" smtClean="0"/>
              <a:t>(8</a:t>
            </a:r>
            <a:r>
              <a:rPr lang="en-US" sz="2300" dirty="0"/>
              <a:t>, 2);      // returns 64 </a:t>
            </a:r>
          </a:p>
          <a:p>
            <a:r>
              <a:rPr lang="en-US" sz="2400" dirty="0" err="1" smtClean="0"/>
              <a:t>Math.sqrt</a:t>
            </a:r>
            <a:r>
              <a:rPr lang="en-US" sz="2400" dirty="0"/>
              <a:t>()</a:t>
            </a:r>
          </a:p>
          <a:p>
            <a:pPr lvl="1"/>
            <a:r>
              <a:rPr lang="en-US" sz="2300" dirty="0" err="1" smtClean="0"/>
              <a:t>Math.sqrt</a:t>
            </a:r>
            <a:r>
              <a:rPr lang="en-US" sz="2300" dirty="0" smtClean="0"/>
              <a:t>(x</a:t>
            </a:r>
            <a:r>
              <a:rPr lang="en-US" sz="2300" dirty="0"/>
              <a:t>) returns the square root of x:</a:t>
            </a:r>
          </a:p>
          <a:p>
            <a:pPr lvl="1"/>
            <a:r>
              <a:rPr lang="en-US" sz="2300" dirty="0" err="1" smtClean="0"/>
              <a:t>Math.sqrt</a:t>
            </a:r>
            <a:r>
              <a:rPr lang="en-US" sz="2300" dirty="0" smtClean="0"/>
              <a:t>(64</a:t>
            </a:r>
            <a:r>
              <a:rPr lang="en-US" sz="2300" dirty="0"/>
              <a:t>);      // returns 8 </a:t>
            </a:r>
          </a:p>
          <a:p>
            <a:r>
              <a:rPr lang="en-US" sz="2400" dirty="0" err="1"/>
              <a:t>Math.abs</a:t>
            </a:r>
            <a:r>
              <a:rPr lang="en-US" sz="2400" dirty="0" smtClean="0"/>
              <a:t>()</a:t>
            </a:r>
          </a:p>
          <a:p>
            <a:pPr lvl="1"/>
            <a:r>
              <a:rPr lang="en-US" sz="2300" dirty="0" err="1"/>
              <a:t>Math.abs</a:t>
            </a:r>
            <a:r>
              <a:rPr lang="en-US" sz="2300" dirty="0"/>
              <a:t>(x) returns the absolute (positive) value of x:</a:t>
            </a:r>
          </a:p>
          <a:p>
            <a:pPr lvl="1"/>
            <a:r>
              <a:rPr lang="en-US" sz="2300" dirty="0" err="1" smtClean="0"/>
              <a:t>Math.abs</a:t>
            </a:r>
            <a:r>
              <a:rPr lang="en-US" sz="2300" dirty="0"/>
              <a:t>(-4.7);     // returns 4.7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283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Math.min</a:t>
            </a:r>
            <a:r>
              <a:rPr lang="en-US" sz="2400" dirty="0"/>
              <a:t>() and </a:t>
            </a:r>
            <a:r>
              <a:rPr lang="en-US" sz="2400" dirty="0" err="1"/>
              <a:t>Math.max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 smtClean="0"/>
              <a:t>Math.min</a:t>
            </a:r>
            <a:r>
              <a:rPr lang="en-US" sz="2400" dirty="0"/>
              <a:t>() and </a:t>
            </a:r>
            <a:r>
              <a:rPr lang="en-US" sz="2400" dirty="0" err="1"/>
              <a:t>Math.max</a:t>
            </a:r>
            <a:r>
              <a:rPr lang="en-US" sz="2400" dirty="0"/>
              <a:t>() can be used to find the lowest or highest value in a list of arguments:</a:t>
            </a:r>
          </a:p>
          <a:p>
            <a:pPr lvl="1"/>
            <a:r>
              <a:rPr lang="en-US" sz="2400" dirty="0" err="1" smtClean="0"/>
              <a:t>Math.min</a:t>
            </a:r>
            <a:r>
              <a:rPr lang="en-US" sz="2400" dirty="0" smtClean="0"/>
              <a:t>(0</a:t>
            </a:r>
            <a:r>
              <a:rPr lang="en-US" sz="2400" dirty="0"/>
              <a:t>, 150, 30, 20, -8, -200);  // returns -200 </a:t>
            </a:r>
          </a:p>
          <a:p>
            <a:pPr lvl="1"/>
            <a:r>
              <a:rPr lang="en-US" sz="2400" dirty="0" err="1" smtClean="0"/>
              <a:t>Math.max</a:t>
            </a:r>
            <a:r>
              <a:rPr lang="en-US" sz="2400" dirty="0" smtClean="0"/>
              <a:t>(0</a:t>
            </a:r>
            <a:r>
              <a:rPr lang="en-US" sz="2400" dirty="0"/>
              <a:t>, 150, 30, 20, -8, -200);  // returns </a:t>
            </a:r>
            <a:r>
              <a:rPr lang="en-US" sz="2400" dirty="0" smtClean="0"/>
              <a:t>150 </a:t>
            </a:r>
            <a:endParaRPr lang="en-US" sz="2400" dirty="0"/>
          </a:p>
          <a:p>
            <a:r>
              <a:rPr lang="en-US" sz="2400" dirty="0" err="1" smtClean="0"/>
              <a:t>Math.random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 smtClean="0"/>
              <a:t>Math.random</a:t>
            </a:r>
            <a:r>
              <a:rPr lang="en-US" sz="2400" dirty="0"/>
              <a:t>() returns a random number between 0 (inclusive), and 1 (exclusive):</a:t>
            </a:r>
          </a:p>
          <a:p>
            <a:pPr lvl="1"/>
            <a:r>
              <a:rPr lang="en-US" sz="2400" dirty="0" err="1" smtClean="0"/>
              <a:t>Math.random</a:t>
            </a:r>
            <a:r>
              <a:rPr lang="en-US" sz="2400" dirty="0"/>
              <a:t>();     // returns a random number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01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Object Examples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lnSpc>
                <a:spcPct val="100000"/>
              </a:lnSpc>
              <a:buNone/>
            </a:pPr>
            <a:r>
              <a:rPr lang="en-IN" sz="2400" dirty="0" smtClean="0"/>
              <a:t>&lt;</a:t>
            </a:r>
            <a:r>
              <a:rPr lang="en-IN" sz="2400" dirty="0"/>
              <a:t>script&gt;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 PI : "+</a:t>
            </a:r>
            <a:r>
              <a:rPr lang="en-IN" sz="2400" dirty="0" err="1"/>
              <a:t>Math.PI</a:t>
            </a:r>
            <a:r>
              <a:rPr lang="en-IN" sz="2400" dirty="0"/>
              <a:t>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 4 POWER 4: "+</a:t>
            </a:r>
            <a:r>
              <a:rPr lang="en-IN" sz="2400" dirty="0" err="1"/>
              <a:t>Math.pow</a:t>
            </a:r>
            <a:r>
              <a:rPr lang="en-IN" sz="2400" dirty="0"/>
              <a:t>(4,4)+"&lt;/h1&gt;");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("&lt;h1&gt;"+</a:t>
            </a:r>
            <a:r>
              <a:rPr lang="en-IN" sz="2400" dirty="0" err="1"/>
              <a:t>Math.ceil</a:t>
            </a:r>
            <a:r>
              <a:rPr lang="en-IN" sz="2400" dirty="0"/>
              <a:t>(4.9)+"&lt;/h1&gt;");     // returns 5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("&lt;h1&gt;"+</a:t>
            </a:r>
            <a:r>
              <a:rPr lang="en-IN" sz="2400" dirty="0" err="1"/>
              <a:t>Math.ceil</a:t>
            </a:r>
            <a:r>
              <a:rPr lang="en-IN" sz="2400" dirty="0"/>
              <a:t>(4.7)+"&lt;/h1&gt;");     // returns 5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("&lt;h1&gt;"+</a:t>
            </a:r>
            <a:r>
              <a:rPr lang="en-IN" sz="2400" dirty="0" err="1"/>
              <a:t>Math.ceil</a:t>
            </a:r>
            <a:r>
              <a:rPr lang="en-IN" sz="2400" dirty="0"/>
              <a:t>(4.4)+"&lt;/h1&gt;");     // returns 5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("&lt;h1&gt;"+</a:t>
            </a:r>
            <a:r>
              <a:rPr lang="en-IN" sz="2400" dirty="0" err="1"/>
              <a:t>Math.ceil</a:t>
            </a:r>
            <a:r>
              <a:rPr lang="en-IN" sz="2400" dirty="0"/>
              <a:t>(4.2)+"&lt;/h1&gt;");    // returns 5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("&lt;h1&gt;"+</a:t>
            </a:r>
            <a:r>
              <a:rPr lang="en-IN" sz="2400" dirty="0" err="1"/>
              <a:t>Math.ceil</a:t>
            </a:r>
            <a:r>
              <a:rPr lang="en-IN" sz="2400" dirty="0"/>
              <a:t>(-4.2)+"&lt;/h1&gt;");    // returns -4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</a:t>
            </a:r>
            <a:r>
              <a:rPr lang="en-IN" sz="2400" dirty="0" err="1"/>
              <a:t>Math.min</a:t>
            </a:r>
            <a:r>
              <a:rPr lang="en-IN" sz="2400" dirty="0"/>
              <a:t>() and </a:t>
            </a:r>
            <a:r>
              <a:rPr lang="en-IN" sz="2400" dirty="0" err="1"/>
              <a:t>Math.max</a:t>
            </a:r>
            <a:r>
              <a:rPr lang="en-IN" sz="2400" dirty="0"/>
              <a:t>() can be used to find the lowest or highest value in a list of arguments: Example &lt;/h1&gt;");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 Min "+</a:t>
            </a:r>
            <a:r>
              <a:rPr lang="en-IN" sz="2400" dirty="0" err="1"/>
              <a:t>Math.min</a:t>
            </a:r>
            <a:r>
              <a:rPr lang="en-IN" sz="2400" dirty="0"/>
              <a:t>(0, 150, 30, 20, -8, -200)+"&lt;/h1&gt;");  // returns -200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 err="1"/>
              <a:t>document.write</a:t>
            </a:r>
            <a:r>
              <a:rPr lang="en-IN" sz="2400" dirty="0"/>
              <a:t>("&lt;h1&gt; Max "+</a:t>
            </a:r>
            <a:r>
              <a:rPr lang="en-IN" sz="2400" dirty="0" err="1"/>
              <a:t>Math.max</a:t>
            </a:r>
            <a:r>
              <a:rPr lang="en-IN" sz="2400" dirty="0"/>
              <a:t>(0, 150, 30, 20, -8, -200)+"&lt;/h1&gt;");  // returns -200 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IN" sz="2400" dirty="0"/>
              <a:t>&lt;/script&gt;</a:t>
            </a:r>
          </a:p>
          <a:p>
            <a:pPr marL="21722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0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9968"/>
            <a:ext cx="10851777" cy="50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Date object is used to work with dates and times.</a:t>
            </a:r>
          </a:p>
          <a:p>
            <a:r>
              <a:rPr lang="en-US" sz="2400" dirty="0" smtClean="0"/>
              <a:t>Date </a:t>
            </a:r>
            <a:r>
              <a:rPr lang="en-US" sz="2400" dirty="0"/>
              <a:t>objects are created with new Date().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four ways of instantiating a date: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Date(milliseconds);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</a:t>
            </a:r>
            <a:r>
              <a:rPr lang="en-US" sz="2400" dirty="0" err="1"/>
              <a:t>dateString</a:t>
            </a:r>
            <a:r>
              <a:rPr lang="en-US" sz="2400" dirty="0"/>
              <a:t>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Date(year, month, day, hours, minutes, seconds, milliseconds);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22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Object  </a:t>
            </a:r>
            <a:r>
              <a:rPr lang="en-US" dirty="0" smtClean="0"/>
              <a:t>Properties</a:t>
            </a:r>
            <a:endParaRPr lang="en-US" dirty="0"/>
          </a:p>
          <a:p>
            <a:pPr marL="21722" indent="0">
              <a:buNone/>
            </a:pPr>
            <a:r>
              <a:rPr lang="en-US" b="1" u="sng" dirty="0"/>
              <a:t>Property 	</a:t>
            </a:r>
            <a:r>
              <a:rPr lang="en-US" b="1" u="sng" dirty="0" smtClean="0"/>
              <a:t>	Description</a:t>
            </a:r>
            <a:endParaRPr lang="en-US" b="1" u="sng" dirty="0"/>
          </a:p>
          <a:p>
            <a:pPr marL="21722" indent="0">
              <a:buNone/>
            </a:pPr>
            <a:r>
              <a:rPr lang="en-US" dirty="0"/>
              <a:t>constructor 	Returns the function that created the Date object's </a:t>
            </a:r>
            <a:r>
              <a:rPr lang="en-US" dirty="0" smtClean="0"/>
              <a:t>				prototype</a:t>
            </a:r>
            <a:endParaRPr lang="en-US" dirty="0"/>
          </a:p>
          <a:p>
            <a:pPr marL="21722" indent="0">
              <a:buNone/>
            </a:pPr>
            <a:r>
              <a:rPr lang="en-US" dirty="0"/>
              <a:t>prototype 	</a:t>
            </a:r>
            <a:r>
              <a:rPr lang="en-US" dirty="0" smtClean="0"/>
              <a:t>	Allows </a:t>
            </a:r>
            <a:r>
              <a:rPr lang="en-US" dirty="0"/>
              <a:t>you to add properties and methods to an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Object Methods</a:t>
            </a:r>
          </a:p>
          <a:p>
            <a:pPr marL="21722" indent="0">
              <a:buNone/>
            </a:pPr>
            <a:r>
              <a:rPr lang="en-US" b="1" u="sng" dirty="0"/>
              <a:t>Method 	</a:t>
            </a:r>
            <a:r>
              <a:rPr lang="en-US" b="1" u="sng" dirty="0" smtClean="0"/>
              <a:t>	Description</a:t>
            </a:r>
            <a:endParaRPr lang="en-US" b="1" u="sng" dirty="0"/>
          </a:p>
          <a:p>
            <a:pPr marL="21722" indent="0">
              <a:buNone/>
            </a:pPr>
            <a:r>
              <a:rPr lang="en-US" sz="2400" dirty="0" err="1"/>
              <a:t>getDate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month (from 1-31)</a:t>
            </a:r>
          </a:p>
          <a:p>
            <a:pPr marL="21722" indent="0">
              <a:buNone/>
            </a:pPr>
            <a:r>
              <a:rPr lang="en-US" sz="2400" dirty="0" err="1"/>
              <a:t>getDay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week (from 0-6)</a:t>
            </a:r>
          </a:p>
          <a:p>
            <a:pPr marL="21722" indent="0">
              <a:buNone/>
            </a:pPr>
            <a:r>
              <a:rPr lang="en-US" sz="2400" dirty="0" err="1"/>
              <a:t>getFullYear</a:t>
            </a:r>
            <a:r>
              <a:rPr lang="en-US" sz="2400" dirty="0"/>
              <a:t>() 	Returns the year</a:t>
            </a:r>
          </a:p>
          <a:p>
            <a:pPr marL="21722" indent="0">
              <a:buNone/>
            </a:pPr>
            <a:r>
              <a:rPr lang="en-US" sz="2400" dirty="0" err="1"/>
              <a:t>getHours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hour (from 0-23)</a:t>
            </a:r>
          </a:p>
          <a:p>
            <a:pPr marL="21722" indent="0">
              <a:buNone/>
            </a:pPr>
            <a:r>
              <a:rPr lang="en-US" sz="2400" dirty="0" err="1"/>
              <a:t>getMilliseconds</a:t>
            </a:r>
            <a:r>
              <a:rPr lang="en-US" sz="2400" dirty="0"/>
              <a:t>() </a:t>
            </a:r>
            <a:r>
              <a:rPr lang="en-US" sz="2400" dirty="0" smtClean="0"/>
              <a:t>	Returns </a:t>
            </a:r>
            <a:r>
              <a:rPr lang="en-US" sz="2400" dirty="0"/>
              <a:t>the milliseconds (from 0-999</a:t>
            </a:r>
            <a:r>
              <a:rPr lang="en-US" sz="2400" dirty="0" smtClean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getMinutes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minutes (from 0-59)</a:t>
            </a:r>
          </a:p>
          <a:p>
            <a:pPr marL="21722" indent="0">
              <a:buNone/>
            </a:pPr>
            <a:r>
              <a:rPr lang="en-US" sz="2400" dirty="0" err="1"/>
              <a:t>getMonth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month (from 0-11)</a:t>
            </a:r>
          </a:p>
          <a:p>
            <a:pPr marL="21722" indent="0">
              <a:buNone/>
            </a:pPr>
            <a:r>
              <a:rPr lang="en-US" sz="2400" dirty="0" err="1"/>
              <a:t>getSeconds</a:t>
            </a:r>
            <a:r>
              <a:rPr lang="en-US" sz="2400" dirty="0"/>
              <a:t>() 	Returns the seconds (from 0-59)</a:t>
            </a:r>
          </a:p>
          <a:p>
            <a:pPr marL="21722" indent="0">
              <a:buNone/>
            </a:pPr>
            <a:r>
              <a:rPr lang="en-US" sz="2400" dirty="0" err="1"/>
              <a:t>getTime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number of milliseconds since midnight Jan 1 1970, </a:t>
            </a:r>
            <a:r>
              <a:rPr lang="en-US" sz="2400" dirty="0" smtClean="0"/>
              <a:t>			and </a:t>
            </a:r>
            <a:r>
              <a:rPr lang="en-US" sz="2400" dirty="0"/>
              <a:t>a specified date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81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/>
              <a:t>getTimezoneOffset</a:t>
            </a:r>
            <a:r>
              <a:rPr lang="en-US" sz="2400" dirty="0"/>
              <a:t>() 	Returns the time difference between UTC time and local </a:t>
            </a:r>
            <a:r>
              <a:rPr lang="en-US" sz="2400" dirty="0" smtClean="0"/>
              <a:t>				time</a:t>
            </a:r>
            <a:r>
              <a:rPr lang="en-US" sz="2400" dirty="0"/>
              <a:t>, in minutes</a:t>
            </a:r>
          </a:p>
          <a:p>
            <a:pPr marL="21722" indent="0">
              <a:buNone/>
            </a:pPr>
            <a:r>
              <a:rPr lang="en-US" sz="2400" dirty="0" err="1"/>
              <a:t>getUTCDate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month, according to universal time </a:t>
            </a:r>
            <a:r>
              <a:rPr lang="en-US" sz="2400" dirty="0" smtClean="0"/>
              <a:t>				(</a:t>
            </a:r>
            <a:r>
              <a:rPr lang="en-US" sz="2400" dirty="0"/>
              <a:t>from 1-31)</a:t>
            </a:r>
          </a:p>
          <a:p>
            <a:pPr marL="21722" indent="0">
              <a:buNone/>
            </a:pPr>
            <a:r>
              <a:rPr lang="en-US" sz="2400" dirty="0" err="1"/>
              <a:t>getUTCDay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week, according to universal time </a:t>
            </a:r>
            <a:r>
              <a:rPr lang="en-US" sz="2400" dirty="0" smtClean="0"/>
              <a:t>				(</a:t>
            </a:r>
            <a:r>
              <a:rPr lang="en-US" sz="2400" dirty="0"/>
              <a:t>from 0-6)</a:t>
            </a:r>
          </a:p>
          <a:p>
            <a:pPr marL="21722" indent="0">
              <a:buNone/>
            </a:pPr>
            <a:r>
              <a:rPr lang="en-US" sz="2400" dirty="0" err="1"/>
              <a:t>getUTCFullYear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year,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getUTCHours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hour, according to universal time (from 0-23)</a:t>
            </a:r>
          </a:p>
          <a:p>
            <a:pPr marL="21722" indent="0">
              <a:buNone/>
            </a:pPr>
            <a:r>
              <a:rPr lang="en-US" sz="2400" dirty="0" err="1"/>
              <a:t>getUTCMilliseconds</a:t>
            </a:r>
            <a:r>
              <a:rPr lang="en-US" sz="2400" dirty="0"/>
              <a:t>() 	Returns the milliseconds, according to universal time (from </a:t>
            </a:r>
            <a:r>
              <a:rPr lang="en-US" sz="2400" dirty="0" smtClean="0"/>
              <a:t>				0-999</a:t>
            </a:r>
            <a:r>
              <a:rPr lang="en-US" sz="2400" dirty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getUTCMinutes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minutes, according to universal time (from </a:t>
            </a:r>
            <a:r>
              <a:rPr lang="en-US" sz="2400" dirty="0" smtClean="0"/>
              <a:t>0-				59)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38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getUTCMonth</a:t>
            </a:r>
            <a:r>
              <a:rPr lang="en-US" sz="2400" dirty="0"/>
              <a:t>() 	Returns the month, according to universal time (from 0-11</a:t>
            </a:r>
            <a:r>
              <a:rPr lang="en-US" sz="2400" dirty="0" smtClean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getUTCSeconds</a:t>
            </a:r>
            <a:r>
              <a:rPr lang="en-US" sz="2400" dirty="0"/>
              <a:t>() 	Returns the seconds, according to universal time (from 0-59)</a:t>
            </a:r>
          </a:p>
          <a:p>
            <a:pPr marL="21722" indent="0">
              <a:buNone/>
            </a:pPr>
            <a:r>
              <a:rPr lang="en-US" sz="2400" dirty="0" err="1"/>
              <a:t>getYear</a:t>
            </a:r>
            <a:r>
              <a:rPr lang="en-US" sz="2400" dirty="0"/>
              <a:t>() 	</a:t>
            </a:r>
            <a:r>
              <a:rPr lang="en-US" sz="2400" dirty="0" smtClean="0"/>
              <a:t>	Deprecated</a:t>
            </a:r>
            <a:r>
              <a:rPr lang="en-US" sz="2400" dirty="0"/>
              <a:t>. Use the </a:t>
            </a:r>
            <a:r>
              <a:rPr lang="en-US" sz="2400" dirty="0" err="1"/>
              <a:t>getFullYear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/>
              <a:t>now() </a:t>
            </a:r>
            <a:r>
              <a:rPr lang="en-US" sz="2400" dirty="0" smtClean="0"/>
              <a:t>		</a:t>
            </a:r>
            <a:r>
              <a:rPr lang="en-US" sz="2400" dirty="0"/>
              <a:t>	Returns the number of milliseconds since midnight Jan 1, 1970</a:t>
            </a:r>
          </a:p>
          <a:p>
            <a:pPr marL="21722" indent="0">
              <a:buNone/>
            </a:pPr>
            <a:r>
              <a:rPr lang="en-US" sz="2400" dirty="0"/>
              <a:t>parse() 	</a:t>
            </a:r>
            <a:r>
              <a:rPr lang="en-US" sz="2400" dirty="0" smtClean="0"/>
              <a:t>	Parses </a:t>
            </a:r>
            <a:r>
              <a:rPr lang="en-US" sz="2400" dirty="0"/>
              <a:t>a date string and returns the number of milliseconds </a:t>
            </a:r>
            <a:r>
              <a:rPr lang="en-US" sz="2400" dirty="0" smtClean="0"/>
              <a:t>				since </a:t>
            </a:r>
            <a:r>
              <a:rPr lang="en-US" sz="2400" dirty="0"/>
              <a:t>January 1, 1970</a:t>
            </a:r>
          </a:p>
          <a:p>
            <a:pPr marL="21722" indent="0">
              <a:buNone/>
            </a:pPr>
            <a:r>
              <a:rPr lang="en-US" sz="2400" dirty="0" err="1"/>
              <a:t>setDate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day of the month of a date object</a:t>
            </a:r>
          </a:p>
          <a:p>
            <a:pPr marL="21722" indent="0">
              <a:buNone/>
            </a:pPr>
            <a:r>
              <a:rPr lang="en-US" sz="2400" dirty="0" err="1"/>
              <a:t>setFullYear</a:t>
            </a:r>
            <a:r>
              <a:rPr lang="en-US" sz="2400" dirty="0"/>
              <a:t>() 	Sets the year of a date object</a:t>
            </a:r>
          </a:p>
          <a:p>
            <a:pPr marL="21722" indent="0">
              <a:buNone/>
            </a:pPr>
            <a:r>
              <a:rPr lang="en-US" sz="2400" dirty="0" err="1"/>
              <a:t>setHours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hour of a date object</a:t>
            </a:r>
          </a:p>
          <a:p>
            <a:pPr marL="21722" indent="0">
              <a:buNone/>
            </a:pPr>
            <a:r>
              <a:rPr lang="en-US" sz="2400" dirty="0" err="1"/>
              <a:t>setMilliseconds</a:t>
            </a:r>
            <a:r>
              <a:rPr lang="en-US" sz="2400" dirty="0"/>
              <a:t>() 	Sets the milliseconds of a date object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22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setMinutes</a:t>
            </a:r>
            <a:r>
              <a:rPr lang="en-US" sz="2400" dirty="0"/>
              <a:t>() 	</a:t>
            </a:r>
            <a:r>
              <a:rPr lang="en-US" sz="2400" dirty="0" smtClean="0"/>
              <a:t>	Set </a:t>
            </a:r>
            <a:r>
              <a:rPr lang="en-US" sz="2400" dirty="0"/>
              <a:t>the minutes of a date object</a:t>
            </a:r>
          </a:p>
          <a:p>
            <a:pPr marL="21722" indent="0">
              <a:buNone/>
            </a:pPr>
            <a:r>
              <a:rPr lang="en-US" sz="2400" dirty="0" err="1"/>
              <a:t>setMonth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month of a date object</a:t>
            </a:r>
          </a:p>
          <a:p>
            <a:pPr marL="21722" indent="0">
              <a:buNone/>
            </a:pPr>
            <a:r>
              <a:rPr lang="en-US" sz="2400" dirty="0" err="1"/>
              <a:t>setSeconds</a:t>
            </a:r>
            <a:r>
              <a:rPr lang="en-US" sz="2400" dirty="0"/>
              <a:t>() 	Sets the seconds of a date object</a:t>
            </a:r>
          </a:p>
          <a:p>
            <a:pPr marL="21722" indent="0">
              <a:buNone/>
            </a:pPr>
            <a:r>
              <a:rPr lang="en-US" sz="2400" dirty="0" err="1"/>
              <a:t>setTime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a date to a specified number of milliseconds after/before </a:t>
            </a:r>
            <a:r>
              <a:rPr lang="en-US" sz="2400" dirty="0" smtClean="0"/>
              <a:t>			January </a:t>
            </a:r>
            <a:r>
              <a:rPr lang="en-US" sz="2400" dirty="0"/>
              <a:t>1, 1970</a:t>
            </a:r>
          </a:p>
          <a:p>
            <a:pPr marL="21722" indent="0">
              <a:buNone/>
            </a:pPr>
            <a:r>
              <a:rPr lang="en-US" sz="2400" dirty="0" err="1"/>
              <a:t>setUTCDate</a:t>
            </a:r>
            <a:r>
              <a:rPr lang="en-US" sz="2400" dirty="0"/>
              <a:t>() 	Sets the day of the month of a date object, according to universal </a:t>
            </a:r>
            <a:r>
              <a:rPr lang="en-US" sz="2400" dirty="0" smtClean="0"/>
              <a:t>			time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err="1"/>
              <a:t>setUTCFullYear</a:t>
            </a:r>
            <a:r>
              <a:rPr lang="en-US" sz="2400" dirty="0"/>
              <a:t>() 	Sets the year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setUTCHours</a:t>
            </a:r>
            <a:r>
              <a:rPr lang="en-US" sz="2400" dirty="0"/>
              <a:t>() 	Sets the hour of a date object, according to universal </a:t>
            </a:r>
            <a:r>
              <a:rPr lang="en-US" sz="2400" dirty="0" smtClean="0"/>
              <a:t>time</a:t>
            </a:r>
          </a:p>
          <a:p>
            <a:pPr marL="21722" indent="0">
              <a:buNone/>
            </a:pPr>
            <a:r>
              <a:rPr lang="en-US" sz="2400" dirty="0" err="1"/>
              <a:t>setUTCMilliseconds</a:t>
            </a:r>
            <a:r>
              <a:rPr lang="en-US" sz="2400" dirty="0"/>
              <a:t>() 	Sets the milliseconds of a date object, according to </a:t>
            </a:r>
            <a:r>
              <a:rPr lang="en-US" sz="2400" dirty="0" smtClean="0"/>
              <a:t>					universal </a:t>
            </a:r>
            <a:r>
              <a:rPr lang="en-US" sz="2400" dirty="0"/>
              <a:t>time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2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/>
              <a:t>setUTCMinutes</a:t>
            </a:r>
            <a:r>
              <a:rPr lang="en-US" sz="2400" dirty="0"/>
              <a:t>() 	Set the minutes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setUTCMonth</a:t>
            </a:r>
            <a:r>
              <a:rPr lang="en-US" sz="2400" dirty="0"/>
              <a:t>() 	Sets the month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setUTCSeconds</a:t>
            </a:r>
            <a:r>
              <a:rPr lang="en-US" sz="2400" dirty="0"/>
              <a:t>() 	Set the seconds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setYear</a:t>
            </a:r>
            <a:r>
              <a:rPr lang="en-US" sz="2400" dirty="0"/>
              <a:t>() 	</a:t>
            </a:r>
            <a:r>
              <a:rPr lang="en-US" sz="2400" dirty="0" smtClean="0"/>
              <a:t>	Deprecated</a:t>
            </a:r>
            <a:r>
              <a:rPr lang="en-US" sz="2400" dirty="0"/>
              <a:t>. Use the </a:t>
            </a:r>
            <a:r>
              <a:rPr lang="en-US" sz="2400" dirty="0" err="1"/>
              <a:t>setFullYear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 err="1"/>
              <a:t>toDateString</a:t>
            </a:r>
            <a:r>
              <a:rPr lang="en-US" sz="2400" dirty="0"/>
              <a:t>() 	Converts the date portion of a Date object into a readable string</a:t>
            </a:r>
          </a:p>
          <a:p>
            <a:pPr marL="21722" indent="0">
              <a:buNone/>
            </a:pPr>
            <a:r>
              <a:rPr lang="en-US" sz="2400" dirty="0" err="1"/>
              <a:t>toGMTString</a:t>
            </a:r>
            <a:r>
              <a:rPr lang="en-US" sz="2400" dirty="0"/>
              <a:t>() 	Deprecated. Use the </a:t>
            </a:r>
            <a:r>
              <a:rPr lang="en-US" sz="2400" dirty="0" err="1"/>
              <a:t>toUTCString</a:t>
            </a:r>
            <a:r>
              <a:rPr lang="en-US" sz="2400" dirty="0"/>
              <a:t>() method instead</a:t>
            </a:r>
          </a:p>
          <a:p>
            <a:pPr marL="21722" indent="0">
              <a:buNone/>
            </a:pPr>
            <a:r>
              <a:rPr lang="en-US" sz="2400" dirty="0" err="1"/>
              <a:t>toISOString</a:t>
            </a:r>
            <a:r>
              <a:rPr lang="en-US" sz="2400" dirty="0"/>
              <a:t>() 	Returns the date as a string, using the ISO standard</a:t>
            </a:r>
          </a:p>
          <a:p>
            <a:pPr marL="21722" indent="0">
              <a:buNone/>
            </a:pPr>
            <a:r>
              <a:rPr lang="en-US" sz="2400" dirty="0" err="1"/>
              <a:t>toJSON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date as a string, formatted as a JSON </a:t>
            </a:r>
            <a:r>
              <a:rPr lang="en-US" sz="2400" dirty="0" smtClean="0"/>
              <a:t>date</a:t>
            </a:r>
          </a:p>
          <a:p>
            <a:pPr marL="21722" indent="0">
              <a:buNone/>
            </a:pPr>
            <a:r>
              <a:rPr lang="en-US" sz="2400" dirty="0" err="1"/>
              <a:t>toLocaleDateString</a:t>
            </a:r>
            <a:r>
              <a:rPr lang="en-US" sz="2400" dirty="0"/>
              <a:t>() 	Returns the date portion of a Date object as a string, using </a:t>
            </a:r>
            <a:r>
              <a:rPr lang="en-US" sz="2400" dirty="0" smtClean="0"/>
              <a:t>				locale </a:t>
            </a:r>
            <a:r>
              <a:rPr lang="en-US" sz="2400" dirty="0"/>
              <a:t>conventions</a:t>
            </a:r>
          </a:p>
          <a:p>
            <a:pPr marL="21722" indent="0">
              <a:buNone/>
            </a:pPr>
            <a:r>
              <a:rPr lang="en-US" sz="2400" dirty="0" err="1"/>
              <a:t>toLocaleTimeString</a:t>
            </a:r>
            <a:r>
              <a:rPr lang="en-US" sz="2400" dirty="0"/>
              <a:t>() 	Returns the time portion of a Date object as a string, using </a:t>
            </a:r>
            <a:r>
              <a:rPr lang="en-US" sz="2400" dirty="0" smtClean="0"/>
              <a:t>				locale conventions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83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1061</Words>
  <Application>Microsoft Office PowerPoint</Application>
  <PresentationFormat>Widescreen</PresentationFormat>
  <Paragraphs>238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Noto Sans Symbols</vt:lpstr>
      <vt:lpstr>Pinyon Script</vt:lpstr>
      <vt:lpstr>Wingdings</vt:lpstr>
      <vt:lpstr>Workshop_PPT_Template</vt:lpstr>
      <vt:lpstr>1_Workshop_PPT_Template</vt:lpstr>
      <vt:lpstr>PowerPoint Presentation</vt:lpstr>
      <vt:lpstr>Contents</vt:lpstr>
      <vt:lpstr>Date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Object Examples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277</cp:revision>
  <dcterms:created xsi:type="dcterms:W3CDTF">2021-08-26T10:17:20Z</dcterms:created>
  <dcterms:modified xsi:type="dcterms:W3CDTF">2021-09-28T04:42:13Z</dcterms:modified>
</cp:coreProperties>
</file>