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8"/>
  </p:notesMasterIdLst>
  <p:handoutMasterIdLst>
    <p:handoutMasterId r:id="rId39"/>
  </p:handoutMasterIdLst>
  <p:sldIdLst>
    <p:sldId id="290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7T05:04:10.925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10495 11994 0,'-17'0'0,"-19"0"16,19 0 0,-19 18-16,19 0 15,-1-1-15,18 1 16,-18 0-16,1-18 16,-1 17-16,0 19 15,-17-19 1,18 18-1,-1 71 17,-17 71-1,17 34 0,18-122-15,0-19-1,0-35 1,0 1-16,0-1 16,0 36-1,18 52 1,52-52 15,-35-1-15,-17 1-1,53 17 1,-36-53 0,36 18-1,17 18-15,-18-36 16,-34-18 0,-19-17-16,89 18 15,-18-18 1,-35 18-16,-18-18 15,18 0-15,-17 0 16,52 0-16,18 0 16,-53 0-1,88 0 1,-88 0 0,88 0-1,-88 0-15,-18 0 16,18 0-1,35 0-15,0-36 16,-53 1-16,54 35 16,34 0-1,1 0 1,-36-53 0,-35 36-1,17-19 1,-17-17-1,0 1 1,-18 34 0,-35-17-1,0-1 1,0 1 0,18-18-1,0 36-15,-18-1 16,0 0-1,0-52 1,0 34 0,0 1-1,0-35 1,0-19 0,-36 1-1,36 35 1,-53-35-1,-35 18 1,18-19 0,34 54-1,-17 0 1,18 17 15,-18-35-15,0 36-1,-17-19 1,17 1 0,18-18-1,-36 18 1,36 17 0,17 18-16,-52-35 15,52 35 1,-17 0-16,-1-18 15,-34-35 1,-1 36 0,-35-19 15,-17 36-31,35-35 31,-106 18-15,123 17-1,18-18 1,0 18 0,18 0-1,-18 0 1,18 0 0,-36 0-1,1 0 1,-36 0-1,71 0 1,-36 0 0,18 0-1,0 0 1,36 0 15,-19 0-15,-69 0-1,87 0 1,0 0 0,-35 0-16,36 0 15,-19 0-15,19 0 16,-1 18 0,1-18-1</inkml:trace>
  <inkml:trace contextRef="#ctx0" brushRef="#br0" timeOffset="12555.699">14199 10548 0,'36'0'93,"105"0"-77,106 0-16,-36 0 16,36 0-16,0 53 15,-35-53 1,35 0-16,35 0 15,141 0-15,353 0 16,1253-18 31,-512-105-16,-1217 123-15,-265 0 15,-53 0 188</inkml:trace>
  <inkml:trace contextRef="#ctx0" brushRef="#br0" timeOffset="16701.2697">3475 10372 0,'17'0'0,"19"0"16,-1 0-16,71 0 16,-36 0-16,36 0 15,35 0-15,124 0 16,70 0 31,-141 0-16,282 35 0,-211-35-15,-18 0-1,35 0 1,-88 0 0,-35 0-1,-18 0 1,-35 0 0,-53 0-1,0 0 1,-36-18-1,1 18 17,53 0-17,-1-17 1,-35-1 0,1 18-1,-19 0 1,1 0-16,0-18 15,-1 18 1,1 0 78,-1 0-79,19 0-15,-19-17 16,1 17 62,-18-18-62,18 18-1,-1 0-15,1 0 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10/7/2021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10/7/2021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10/7/2021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10/7/2021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10/7/2021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10/7/2021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2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/>
              <a:t>Operator </a:t>
            </a:r>
            <a:r>
              <a:rPr lang="en-US" sz="2000" b="1" u="sng" dirty="0"/>
              <a:t>Description 	</a:t>
            </a:r>
            <a:r>
              <a:rPr lang="en-US" sz="2000" b="1" u="sng" dirty="0" smtClean="0"/>
              <a:t>	Associativity</a:t>
            </a:r>
            <a:endParaRPr lang="en-US" sz="2000" b="1" u="sng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 </a:t>
            </a:r>
            <a:r>
              <a:rPr lang="en-US" sz="2000" dirty="0"/>
              <a:t>&lt;= &gt;= == != === !== &lt;&gt; 	</a:t>
            </a:r>
            <a:r>
              <a:rPr lang="en-US" sz="2000" dirty="0" smtClean="0"/>
              <a:t>None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! Logical NOT 		</a:t>
            </a:r>
            <a:r>
              <a:rPr lang="en-US" sz="2000" dirty="0" smtClean="0"/>
              <a:t>	Right to Left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~ Bitwise NOT 		</a:t>
            </a:r>
            <a:r>
              <a:rPr lang="en-US" sz="2000" dirty="0" smtClean="0"/>
              <a:t>	</a:t>
            </a:r>
            <a:r>
              <a:rPr lang="en-US" sz="2000" dirty="0"/>
              <a:t>Right to Left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++ -- </a:t>
            </a:r>
            <a:r>
              <a:rPr lang="en-US" sz="2000" dirty="0" smtClean="0"/>
              <a:t>				</a:t>
            </a:r>
            <a:r>
              <a:rPr lang="en-US" sz="2000" dirty="0"/>
              <a:t>Right to Left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 </a:t>
            </a:r>
            <a:r>
              <a:rPr lang="en-US" sz="2000" dirty="0" smtClean="0"/>
              <a:t>Casting	 </a:t>
            </a: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Right to Left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= </a:t>
            </a:r>
            <a:r>
              <a:rPr lang="en-US" sz="2000" dirty="0"/>
              <a:t>+= -= *= /= Assignment 	Right to Left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.= %= &amp;= |= ^= &lt;&lt;= </a:t>
            </a:r>
            <a:r>
              <a:rPr lang="en-US" sz="2000" dirty="0" smtClean="0"/>
              <a:t>&gt;&gt;=		</a:t>
            </a:r>
            <a:r>
              <a:rPr lang="en-US" sz="2000" dirty="0"/>
              <a:t>Right to Left</a:t>
            </a: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+ Addition and unary plus 	</a:t>
            </a:r>
            <a:r>
              <a:rPr lang="en-US" sz="2000" dirty="0" smtClean="0"/>
              <a:t>Left to Right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- Subtraction and negation 	Left to Right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* </a:t>
            </a:r>
            <a:r>
              <a:rPr lang="en-US" sz="2000" dirty="0"/>
              <a:t>Multiplication 			</a:t>
            </a:r>
            <a:r>
              <a:rPr lang="en-US" sz="2000" dirty="0" smtClean="0"/>
              <a:t>Left </a:t>
            </a:r>
            <a:r>
              <a:rPr lang="en-US" sz="2000" dirty="0"/>
              <a:t>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/ Division 			Left 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% Modulus 			Left 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. String concatenation 	</a:t>
            </a:r>
            <a:r>
              <a:rPr lang="en-US" sz="2000" dirty="0" smtClean="0"/>
              <a:t>	</a:t>
            </a:r>
            <a:r>
              <a:rPr lang="en-US" sz="2000" dirty="0"/>
              <a:t>Left 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&lt;&lt; &gt;&gt; &amp; ^ | Bitwise 		Left 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?: Ternary 		</a:t>
            </a:r>
            <a:r>
              <a:rPr lang="en-US" sz="2000" dirty="0" smtClean="0"/>
              <a:t>	</a:t>
            </a:r>
            <a:r>
              <a:rPr lang="en-US" sz="2000" dirty="0"/>
              <a:t>Left 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|| &amp;&amp; and or </a:t>
            </a:r>
            <a:r>
              <a:rPr lang="en-US" sz="2000" dirty="0" err="1"/>
              <a:t>xor</a:t>
            </a:r>
            <a:r>
              <a:rPr lang="en-US" sz="2000" dirty="0"/>
              <a:t> Logical 	</a:t>
            </a:r>
            <a:r>
              <a:rPr lang="en-US" sz="2000" dirty="0" smtClean="0"/>
              <a:t>	</a:t>
            </a:r>
            <a:r>
              <a:rPr lang="en-US" sz="2000" dirty="0"/>
              <a:t>Left to Right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, Separator 		</a:t>
            </a:r>
            <a:r>
              <a:rPr lang="en-US" sz="2000" dirty="0" smtClean="0"/>
              <a:t>	</a:t>
            </a:r>
            <a:r>
              <a:rPr lang="en-US" sz="2000" dirty="0"/>
              <a:t>Left to Right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8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 smtClean="0"/>
          </a:p>
          <a:p>
            <a:pPr marL="1397000" lvl="3" indent="0"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buNone/>
            </a:pPr>
            <a:r>
              <a:rPr lang="en-IN" dirty="0"/>
              <a:t>$level = $score = $time = 0;</a:t>
            </a:r>
          </a:p>
          <a:p>
            <a:pPr marL="1397000" lvl="3" indent="0">
              <a:buNone/>
            </a:pPr>
            <a:r>
              <a:rPr lang="en-IN" dirty="0"/>
              <a:t>?&gt;</a:t>
            </a:r>
          </a:p>
          <a:p>
            <a:r>
              <a:rPr lang="en-US" dirty="0"/>
              <a:t>This multiple assignment is possible only if the rightmost part of the expression </a:t>
            </a:r>
            <a:r>
              <a:rPr lang="en-US" dirty="0" smtClean="0"/>
              <a:t>is evaluated </a:t>
            </a:r>
            <a:r>
              <a:rPr lang="en-US" dirty="0"/>
              <a:t>first, and then processing continues in a right-to-left direction.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1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Identity operator</a:t>
            </a:r>
          </a:p>
          <a:p>
            <a:pPr lvl="1"/>
            <a:r>
              <a:rPr lang="en-US" dirty="0"/>
              <a:t>PHP is a loosely typed language.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two operands of an equality </a:t>
            </a:r>
            <a:r>
              <a:rPr lang="en-US" dirty="0" smtClean="0"/>
              <a:t>expression are </a:t>
            </a:r>
            <a:r>
              <a:rPr lang="en-US" dirty="0"/>
              <a:t>of different types, PHP will convert them to whatever type makes the </a:t>
            </a:r>
            <a:r>
              <a:rPr lang="en-US" dirty="0" smtClean="0"/>
              <a:t>best </a:t>
            </a:r>
            <a:r>
              <a:rPr lang="en-IN" dirty="0" smtClean="0"/>
              <a:t>sense </a:t>
            </a:r>
            <a:r>
              <a:rPr lang="en-IN" dirty="0"/>
              <a:t>to </a:t>
            </a:r>
            <a:r>
              <a:rPr lang="en-IN" dirty="0" smtClean="0"/>
              <a:t>it</a:t>
            </a:r>
          </a:p>
          <a:p>
            <a:pPr lvl="1"/>
            <a:r>
              <a:rPr lang="en-US" dirty="0"/>
              <a:t>For example, any strings composed entirely of numbers will be converted to </a:t>
            </a:r>
            <a:r>
              <a:rPr lang="en-US" dirty="0" smtClean="0"/>
              <a:t>numbers whenever </a:t>
            </a:r>
            <a:r>
              <a:rPr lang="en-US" dirty="0"/>
              <a:t>compared with a number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a = "1000";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b = "+1000";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</a:t>
            </a:r>
            <a:r>
              <a:rPr lang="en-US" dirty="0"/>
              <a:t>($a == $b) echo "1</a:t>
            </a:r>
            <a:r>
              <a:rPr lang="en-US" dirty="0" smtClean="0"/>
              <a:t>";			// Output will be 1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7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 rarely used </a:t>
            </a:r>
            <a:r>
              <a:rPr lang="en-US" i="1" dirty="0"/>
              <a:t>identity </a:t>
            </a:r>
            <a:r>
              <a:rPr lang="en-US" dirty="0"/>
              <a:t>operator, which consists of three equals signs in </a:t>
            </a:r>
            <a:r>
              <a:rPr lang="en-US" dirty="0" smtClean="0"/>
              <a:t>a row</a:t>
            </a:r>
            <a:r>
              <a:rPr lang="en-US" dirty="0"/>
              <a:t>, can be used to </a:t>
            </a:r>
            <a:r>
              <a:rPr lang="en-US" dirty="0" smtClean="0"/>
              <a:t>compare </a:t>
            </a:r>
            <a:r>
              <a:rPr lang="en-US" dirty="0"/>
              <a:t>items without doing conversion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a = "1000";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b = "+1000";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</a:t>
            </a:r>
            <a:r>
              <a:rPr lang="en-US" dirty="0"/>
              <a:t>($a === $b) </a:t>
            </a:r>
            <a:endParaRPr lang="en-US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echo “1";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echo “2”		//Output will be 2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252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Conditionals </a:t>
            </a:r>
            <a:r>
              <a:rPr lang="en-US" dirty="0"/>
              <a:t>alter program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Conditionals </a:t>
            </a:r>
            <a:r>
              <a:rPr lang="en-US" dirty="0"/>
              <a:t>are </a:t>
            </a:r>
            <a:r>
              <a:rPr lang="en-US" dirty="0" smtClean="0"/>
              <a:t>central to </a:t>
            </a:r>
            <a:r>
              <a:rPr lang="en-US" dirty="0"/>
              <a:t>creating dynamic web </a:t>
            </a:r>
            <a:r>
              <a:rPr lang="en-US" dirty="0" smtClean="0"/>
              <a:t>because they </a:t>
            </a:r>
            <a:r>
              <a:rPr lang="en-US" dirty="0"/>
              <a:t>make it easy to render different output each time a page is viewed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basic </a:t>
            </a:r>
            <a:r>
              <a:rPr lang="en-US" dirty="0" smtClean="0"/>
              <a:t>conditionals are,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if </a:t>
            </a:r>
            <a:r>
              <a:rPr lang="en-US" dirty="0" smtClean="0"/>
              <a:t>statement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switch </a:t>
            </a:r>
            <a:r>
              <a:rPr lang="en-US" dirty="0" smtClean="0"/>
              <a:t>statement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? </a:t>
            </a:r>
            <a:r>
              <a:rPr lang="en-IN" dirty="0" smtClean="0"/>
              <a:t>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if Statement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if statement executes some code if one condition is true.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</a:t>
            </a:r>
            <a:r>
              <a:rPr lang="en-US" dirty="0"/>
              <a:t>(condition)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 if condition is true;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</a:t>
            </a: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$</a:t>
            </a:r>
            <a:r>
              <a:rPr lang="en-US" dirty="0"/>
              <a:t>t = date("H</a:t>
            </a:r>
            <a:r>
              <a:rPr lang="en-US" dirty="0" smtClean="0"/>
              <a:t>");</a:t>
            </a: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if </a:t>
            </a:r>
            <a:r>
              <a:rPr lang="en-US" dirty="0"/>
              <a:t>($t &lt; "20")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	echo </a:t>
            </a:r>
            <a:r>
              <a:rPr lang="en-US" dirty="0"/>
              <a:t>"Have a good day!";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9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u="sng" dirty="0"/>
              <a:t>The if...else statement </a:t>
            </a:r>
            <a:endParaRPr lang="en-US" b="1" u="sng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</a:t>
            </a:r>
            <a:r>
              <a:rPr lang="en-US" dirty="0"/>
              <a:t>(condition)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code </a:t>
            </a:r>
            <a:r>
              <a:rPr lang="en-US" dirty="0"/>
              <a:t>to be executed if condition </a:t>
            </a:r>
            <a:r>
              <a:rPr lang="en-US" dirty="0" smtClean="0"/>
              <a:t>	is </a:t>
            </a:r>
            <a:r>
              <a:rPr lang="en-US" dirty="0"/>
              <a:t>true;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else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code </a:t>
            </a:r>
            <a:r>
              <a:rPr lang="en-US" dirty="0"/>
              <a:t>to be executed if condition </a:t>
            </a:r>
            <a:r>
              <a:rPr lang="en-US" dirty="0" smtClean="0"/>
              <a:t>	is </a:t>
            </a:r>
            <a:r>
              <a:rPr lang="en-US" dirty="0"/>
              <a:t>false;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Example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$t = date("H");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($t &lt; "20")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"Have a good day!";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else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"Have a good night!";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u="sng" dirty="0"/>
              <a:t>The if...</a:t>
            </a:r>
            <a:r>
              <a:rPr lang="en-US" b="1" u="sng" dirty="0" err="1"/>
              <a:t>elseif</a:t>
            </a:r>
            <a:r>
              <a:rPr lang="en-US" b="1" u="sng" dirty="0"/>
              <a:t>...else </a:t>
            </a:r>
            <a:r>
              <a:rPr lang="en-US" b="1" u="sng" dirty="0" smtClean="0"/>
              <a:t>Statement</a:t>
            </a:r>
          </a:p>
          <a:p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if </a:t>
            </a:r>
            <a:r>
              <a:rPr lang="en-US" dirty="0"/>
              <a:t>(condition)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 if this condition is true;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 (condition)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 if first condition is false and this condition is true;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else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 if all conditions are false;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$t = date("H");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($t &lt; "10")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"Have a good morning!";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</a:t>
            </a:r>
            <a:r>
              <a:rPr lang="en-US" dirty="0" err="1"/>
              <a:t>elseif</a:t>
            </a:r>
            <a:r>
              <a:rPr lang="en-US" dirty="0"/>
              <a:t> ($t &lt; "20")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"Have a good day!";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else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"Have a good night!";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 </a:t>
            </a:r>
            <a:endParaRPr lang="en-I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3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u="sng" dirty="0"/>
              <a:t>switch Statement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switch </a:t>
            </a:r>
            <a:r>
              <a:rPr lang="en-US" sz="2000" dirty="0"/>
              <a:t>(n)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case label1: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code </a:t>
            </a:r>
            <a:r>
              <a:rPr lang="en-US" sz="2000" dirty="0"/>
              <a:t>to be executed if n=label1;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case label2: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code </a:t>
            </a:r>
            <a:r>
              <a:rPr lang="en-US" sz="2000" dirty="0"/>
              <a:t>to be executed if n=label2;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case label3: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code </a:t>
            </a:r>
            <a:r>
              <a:rPr lang="en-US" sz="2000" dirty="0"/>
              <a:t>to be executed if n=label3;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...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default: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code </a:t>
            </a:r>
            <a:r>
              <a:rPr lang="en-US" sz="2000" dirty="0"/>
              <a:t>to be executed if n is different from </a:t>
            </a:r>
            <a:r>
              <a:rPr lang="en-US" sz="2000" dirty="0" smtClean="0"/>
              <a:t>	all </a:t>
            </a:r>
            <a:r>
              <a:rPr lang="en-US" sz="2000" dirty="0"/>
              <a:t>labels;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 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$</a:t>
            </a:r>
            <a:r>
              <a:rPr lang="en-US" sz="2000" dirty="0" err="1"/>
              <a:t>favcolor</a:t>
            </a:r>
            <a:r>
              <a:rPr lang="en-US" sz="2000" dirty="0"/>
              <a:t> = "red</a:t>
            </a:r>
            <a:r>
              <a:rPr lang="en-US" sz="2000" dirty="0" smtClean="0"/>
              <a:t>";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switch ($</a:t>
            </a:r>
            <a:r>
              <a:rPr lang="en-US" sz="2000" dirty="0" err="1"/>
              <a:t>favcolor</a:t>
            </a:r>
            <a:r>
              <a:rPr lang="en-US" sz="2000" dirty="0"/>
              <a:t>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case "red":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echo </a:t>
            </a:r>
            <a:r>
              <a:rPr lang="en-US" sz="2000" dirty="0"/>
              <a:t>"Your favorite color is red!";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case "blue":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echo </a:t>
            </a:r>
            <a:r>
              <a:rPr lang="en-US" sz="2000" dirty="0"/>
              <a:t>"Your favorite color is blue!";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case "green":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echo </a:t>
            </a:r>
            <a:r>
              <a:rPr lang="en-US" sz="2000" dirty="0"/>
              <a:t>"Your favorite color is green!";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</a:t>
            </a:r>
            <a:r>
              <a:rPr lang="en-US" sz="2000" dirty="0" smtClean="0"/>
              <a:t>	break</a:t>
            </a:r>
            <a:r>
              <a:rPr lang="en-US" sz="20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default: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</a:t>
            </a:r>
            <a:r>
              <a:rPr lang="en-US" sz="2000" dirty="0" smtClean="0"/>
              <a:t>	echo </a:t>
            </a:r>
            <a:r>
              <a:rPr lang="en-US" sz="2000" dirty="0"/>
              <a:t>"Your favorite color is neither red, </a:t>
            </a:r>
            <a:r>
              <a:rPr lang="en-US" sz="2000" dirty="0" smtClean="0"/>
              <a:t>		blue</a:t>
            </a:r>
            <a:r>
              <a:rPr lang="en-US" sz="2000" dirty="0"/>
              <a:t>, nor green!";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} 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?&gt; 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switch statement is useful where one variable, or the result of an expression, </a:t>
            </a:r>
            <a:r>
              <a:rPr lang="en-US" dirty="0" smtClean="0"/>
              <a:t>can have </a:t>
            </a:r>
            <a:r>
              <a:rPr lang="en-US" dirty="0"/>
              <a:t>multiple values, each of which should trigger a different activity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break out of the switch statement because a condition has been fulfilled</a:t>
            </a:r>
            <a:r>
              <a:rPr lang="en-US" dirty="0" smtClean="0"/>
              <a:t>, use </a:t>
            </a:r>
            <a:r>
              <a:rPr lang="en-US" dirty="0"/>
              <a:t>the break command. This command tells PHP to exit the switch and </a:t>
            </a:r>
            <a:r>
              <a:rPr lang="en-US" dirty="0" smtClean="0"/>
              <a:t>jump </a:t>
            </a:r>
            <a:r>
              <a:rPr lang="en-IN" dirty="0" smtClean="0"/>
              <a:t>to </a:t>
            </a:r>
            <a:r>
              <a:rPr lang="en-IN" dirty="0"/>
              <a:t>the following statement</a:t>
            </a:r>
            <a:r>
              <a:rPr lang="en-IN" dirty="0" smtClean="0"/>
              <a:t>.</a:t>
            </a:r>
          </a:p>
          <a:p>
            <a:r>
              <a:rPr lang="en-US" dirty="0"/>
              <a:t>A typical requirement in switch statements is to fall back on a default action if </a:t>
            </a:r>
            <a:r>
              <a:rPr lang="en-US" dirty="0" smtClean="0"/>
              <a:t>none of </a:t>
            </a:r>
            <a:r>
              <a:rPr lang="en-US" dirty="0"/>
              <a:t>the case conditions are met.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1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b="1" dirty="0" smtClean="0"/>
              <a:t>Expressions </a:t>
            </a:r>
            <a:r>
              <a:rPr lang="en-US" b="1" dirty="0"/>
              <a:t>and Control </a:t>
            </a:r>
            <a:r>
              <a:rPr lang="en-US" b="1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Cookies</a:t>
            </a:r>
            <a:r>
              <a:rPr lang="en-US" dirty="0"/>
              <a:t>, Sessions and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The ternary operator(?: )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way of avoiding the verbosity of if and else statements is to use the more </a:t>
            </a:r>
            <a:r>
              <a:rPr lang="en-US" dirty="0" smtClean="0"/>
              <a:t>compact ternary </a:t>
            </a:r>
            <a:r>
              <a:rPr lang="en-US" dirty="0"/>
              <a:t>operator, ?, which is unusual in that it takes three operands rather </a:t>
            </a:r>
            <a:r>
              <a:rPr lang="en-US" dirty="0" smtClean="0"/>
              <a:t>than the </a:t>
            </a:r>
            <a:r>
              <a:rPr lang="en-US" dirty="0"/>
              <a:t>typical two.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? operator is passed an expression that it must evaluate, along with two </a:t>
            </a:r>
            <a:r>
              <a:rPr lang="en-US" dirty="0" smtClean="0"/>
              <a:t>statements to </a:t>
            </a:r>
            <a:r>
              <a:rPr lang="en-US" dirty="0"/>
              <a:t>execute: one for when the expression evaluates to TRUE, the other for when </a:t>
            </a:r>
            <a:r>
              <a:rPr lang="en-US" dirty="0" smtClean="0"/>
              <a:t>it is </a:t>
            </a:r>
            <a:r>
              <a:rPr lang="en-US" dirty="0"/>
              <a:t>FALSE. </a:t>
            </a:r>
            <a:endParaRPr lang="en-US" dirty="0" smtClean="0"/>
          </a:p>
          <a:p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$a = 10;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$b = $a &gt; 15 ? 20 : 5;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print ("Value of b is " . $b);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(Iterations)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Loops are used to execute the same block of code again and again, as long as a certain condition is true.</a:t>
            </a:r>
          </a:p>
          <a:p>
            <a:r>
              <a:rPr lang="en-US" dirty="0" smtClean="0"/>
              <a:t>In </a:t>
            </a:r>
            <a:r>
              <a:rPr lang="en-US" dirty="0"/>
              <a:t>PHP, we have the following loop types: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- loops through a block of code as long as the specified condition is true</a:t>
            </a:r>
          </a:p>
          <a:p>
            <a:pPr lvl="1"/>
            <a:r>
              <a:rPr lang="en-US" dirty="0" smtClean="0"/>
              <a:t>do</a:t>
            </a:r>
            <a:r>
              <a:rPr lang="en-US" dirty="0"/>
              <a:t>...while - loops through a block of code once, and then repeats the loop as long as the specified condition is true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- loops through a block of code a specified number of times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- loops through a block of code for each element in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3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The while </a:t>
            </a:r>
            <a:r>
              <a:rPr lang="en-US" b="1" u="sng" dirty="0"/>
              <a:t>loop </a:t>
            </a:r>
            <a:endParaRPr lang="en-US" b="1" u="sng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while loop executes a block of code as long as the specified condition is true.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while </a:t>
            </a:r>
            <a:r>
              <a:rPr lang="en-US" dirty="0"/>
              <a:t>(condition is true)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example below displays the numbers from 1 to 5: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&lt;?</a:t>
            </a:r>
            <a:r>
              <a:rPr lang="en-US" sz="2200" dirty="0" err="1"/>
              <a:t>php</a:t>
            </a:r>
            <a:endParaRPr lang="en-US" sz="2200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$</a:t>
            </a:r>
            <a:r>
              <a:rPr lang="en-US" sz="2200" dirty="0"/>
              <a:t>x = 1</a:t>
            </a:r>
            <a:r>
              <a:rPr lang="en-US" sz="2200" dirty="0" smtClean="0"/>
              <a:t>;</a:t>
            </a:r>
            <a:endParaRPr lang="en-US" sz="2200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while</a:t>
            </a:r>
            <a:r>
              <a:rPr lang="en-US" sz="2200" dirty="0"/>
              <a:t>($x &lt;= 5)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 </a:t>
            </a:r>
            <a:r>
              <a:rPr lang="en-US" sz="2200" dirty="0" smtClean="0"/>
              <a:t>		echo </a:t>
            </a:r>
            <a:r>
              <a:rPr lang="en-US" sz="2200" dirty="0"/>
              <a:t>"The number is: $x 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  </a:t>
            </a:r>
            <a:r>
              <a:rPr lang="en-US" sz="2200" dirty="0" smtClean="0"/>
              <a:t>		$</a:t>
            </a:r>
            <a:r>
              <a:rPr lang="en-US" sz="2200" dirty="0"/>
              <a:t>x++;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}</a:t>
            </a:r>
            <a:endParaRPr lang="en-US" sz="2200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?&gt;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3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The do </a:t>
            </a:r>
            <a:r>
              <a:rPr lang="en-US" b="1" u="sng" dirty="0"/>
              <a:t>while Loop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do...while loop - Loops through a block of code once, and then repeats the loop as long as the specified condition is true.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do...while loop will always execute the block of code once, it will then check the condition, and repeat the loop while the specified condition is true.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 </a:t>
            </a:r>
            <a:r>
              <a:rPr lang="en-US" dirty="0"/>
              <a:t>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 while (condition is true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9598" y="1052736"/>
            <a:ext cx="11772900" cy="5329237"/>
          </a:xfrm>
        </p:spPr>
        <p:txBody>
          <a:bodyPr/>
          <a:lstStyle/>
          <a:p>
            <a:pPr lvl="1"/>
            <a:r>
              <a:rPr lang="en-US" dirty="0"/>
              <a:t>The given example below first sets a variable $x to 1 ($x = 1). Then, the do while loop will write some output, and then increment the variable $x with 1. Then the condition is checked (is $x less than, or equal to 5?), and the loop will continue to run as long as $x is less than, or equal to 5: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$</a:t>
            </a:r>
            <a:r>
              <a:rPr lang="en-US" dirty="0"/>
              <a:t>x = 1;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do </a:t>
            </a:r>
            <a:r>
              <a:rPr lang="en-US" dirty="0"/>
              <a:t>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$</a:t>
            </a:r>
            <a:r>
              <a:rPr lang="en-US" dirty="0"/>
              <a:t>x++;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} </a:t>
            </a:r>
            <a:r>
              <a:rPr lang="en-US" dirty="0"/>
              <a:t>while ($x &lt;= 5);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7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The for </a:t>
            </a:r>
            <a:r>
              <a:rPr lang="en-US" b="1" u="sng" dirty="0"/>
              <a:t>Loop</a:t>
            </a:r>
          </a:p>
          <a:p>
            <a:pPr lvl="1"/>
            <a:r>
              <a:rPr lang="en-US" dirty="0" smtClean="0"/>
              <a:t>Loops </a:t>
            </a:r>
            <a:r>
              <a:rPr lang="en-US" dirty="0"/>
              <a:t>through a block of code a specified number of times.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for loop is used when you know in advance how many times the script should run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 counter; test counter; increment counter)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 for each iteration;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2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b="1" u="sng" dirty="0"/>
              <a:t>Parameters:</a:t>
            </a:r>
          </a:p>
          <a:p>
            <a:pPr lvl="2"/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counter: Initialize the loop counter value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counter: Evaluated for each loop iteration. If it evaluates to TRUE, the loop continues. If it evaluates to FALSE, the loop ends.</a:t>
            </a:r>
          </a:p>
          <a:p>
            <a:pPr lvl="2"/>
            <a:r>
              <a:rPr lang="en-US" dirty="0" smtClean="0"/>
              <a:t>increment </a:t>
            </a:r>
            <a:r>
              <a:rPr lang="en-US" dirty="0"/>
              <a:t>counter: Increases the loop counter value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example below displays the numbers from 0 to 10: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($x = 0; $x &lt;= 10; $x++)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 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4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The </a:t>
            </a:r>
            <a:r>
              <a:rPr lang="en-US" b="1" u="sng" dirty="0" err="1" smtClean="0"/>
              <a:t>foreach</a:t>
            </a:r>
            <a:r>
              <a:rPr lang="en-US" b="1" u="sng" dirty="0" smtClean="0"/>
              <a:t> </a:t>
            </a:r>
            <a:r>
              <a:rPr lang="en-US" b="1" u="sng" dirty="0"/>
              <a:t>Loop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foreach</a:t>
            </a:r>
            <a:r>
              <a:rPr lang="en-US" dirty="0"/>
              <a:t> loop - Loops through a block of code for each element in an array.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foreach</a:t>
            </a:r>
            <a:r>
              <a:rPr lang="en-US" dirty="0"/>
              <a:t> loop works only on arrays, and is used to loop through each key/value pair in an array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($array as $value)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code to be executed;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For every loop iteration, the value of the current array element is assigned to $value and the array pointer is moved by one, until it reaches the last array element.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following example will output the values of the given array ($colors</a:t>
            </a:r>
            <a:r>
              <a:rPr lang="en-US" dirty="0" smtClean="0"/>
              <a:t>):</a:t>
            </a:r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$colors = array("red", "green", "blue", "yellow");</a:t>
            </a:r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foreach</a:t>
            </a:r>
            <a:r>
              <a:rPr lang="en-US" dirty="0"/>
              <a:t> ($colors as $value) {</a:t>
            </a:r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14859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Break</a:t>
            </a:r>
            <a:endParaRPr lang="en-US" b="1" u="sng" dirty="0"/>
          </a:p>
          <a:p>
            <a:pPr lvl="1"/>
            <a:r>
              <a:rPr lang="en-US" dirty="0" smtClean="0"/>
              <a:t>Break </a:t>
            </a:r>
            <a:r>
              <a:rPr lang="en-US" dirty="0"/>
              <a:t>statement used </a:t>
            </a:r>
            <a:r>
              <a:rPr lang="en-US" dirty="0" smtClean="0"/>
              <a:t>to </a:t>
            </a:r>
            <a:r>
              <a:rPr lang="en-US" dirty="0"/>
              <a:t>"jump out" of a switch statement.</a:t>
            </a:r>
          </a:p>
          <a:p>
            <a:pPr lvl="1"/>
            <a:r>
              <a:rPr lang="en-US" dirty="0" smtClean="0"/>
              <a:t>Break </a:t>
            </a:r>
            <a:r>
              <a:rPr lang="en-US" dirty="0"/>
              <a:t>statement can also be used to jump out of a loop.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example jumps out of the loop when x is equal to 4: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($x = 0; $x &lt; 10; $x++)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if ($x == 4)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break;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 expression is a combination of values, variables, operators, and functions </a:t>
            </a:r>
            <a:r>
              <a:rPr lang="en-US" dirty="0" smtClean="0"/>
              <a:t>that </a:t>
            </a:r>
            <a:r>
              <a:rPr lang="en-IN" dirty="0" smtClean="0"/>
              <a:t>results </a:t>
            </a:r>
            <a:r>
              <a:rPr lang="en-IN" dirty="0"/>
              <a:t>in a value</a:t>
            </a:r>
            <a:r>
              <a:rPr lang="en-IN" dirty="0" smtClean="0"/>
              <a:t>.</a:t>
            </a:r>
          </a:p>
          <a:p>
            <a:pPr marL="25400" indent="0">
              <a:buNone/>
            </a:pPr>
            <a:r>
              <a:rPr lang="es-ES" dirty="0" smtClean="0"/>
              <a:t>				$</a:t>
            </a:r>
            <a:r>
              <a:rPr lang="es-ES" dirty="0"/>
              <a:t>y = 3 * (</a:t>
            </a:r>
            <a:r>
              <a:rPr lang="es-ES" dirty="0" err="1"/>
              <a:t>abs</a:t>
            </a:r>
            <a:r>
              <a:rPr lang="es-ES" dirty="0"/>
              <a:t>(2 * $x) + 4</a:t>
            </a:r>
            <a:r>
              <a:rPr lang="es-ES" dirty="0" smtClean="0"/>
              <a:t>);</a:t>
            </a:r>
          </a:p>
          <a:p>
            <a:r>
              <a:rPr lang="en-US" dirty="0" smtClean="0"/>
              <a:t>Boolean values: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basic Boolean value can be either TRUE or FALSE. For example, the expression 20 </a:t>
            </a:r>
            <a:r>
              <a:rPr lang="en-US" dirty="0" smtClean="0"/>
              <a:t>&gt; 9 </a:t>
            </a:r>
            <a:r>
              <a:rPr lang="en-US" dirty="0"/>
              <a:t>(20 is greater than 9) is TRUE, and the expression 5 == 6 (5 is equal to 6) is FALSE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PHP numerical value 1 is assigned to TRUE, </a:t>
            </a:r>
            <a:r>
              <a:rPr lang="en-US" dirty="0" smtClean="0">
                <a:solidFill>
                  <a:srgbClr val="C00000"/>
                </a:solidFill>
              </a:rPr>
              <a:t>but for </a:t>
            </a:r>
            <a:r>
              <a:rPr lang="en-US" dirty="0">
                <a:solidFill>
                  <a:srgbClr val="C00000"/>
                </a:solidFill>
              </a:rPr>
              <a:t>FALSE </a:t>
            </a:r>
            <a:r>
              <a:rPr lang="en-US" dirty="0" smtClean="0">
                <a:solidFill>
                  <a:srgbClr val="C00000"/>
                </a:solidFill>
              </a:rPr>
              <a:t>another predefined constant NULL is assigned, NOT 0(ZERO)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50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Continue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continue statement breaks one iteration (in the loop), if a specified condition occurs, and continues with the next iteration in the loop.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example skips the value of 4: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($x = 0; $x &lt; 10; $x++)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if ($x == 4) 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continue;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42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u="sng" dirty="0"/>
              <a:t>Break and Continue in While Loop</a:t>
            </a:r>
          </a:p>
          <a:p>
            <a:r>
              <a:rPr lang="en-US" dirty="0" smtClean="0"/>
              <a:t>Break </a:t>
            </a:r>
            <a:r>
              <a:rPr lang="en-US" dirty="0"/>
              <a:t>Example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$x = 0;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while($x &lt; 10)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if ($x == 4)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break;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$x++;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Continue Example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$x = 0;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while($x &lt; 10)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if ($x == 4)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$x++;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continue;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$x++;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Implicit and Explicit Casting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PHP is a loosely typed language that allows </a:t>
            </a:r>
            <a:r>
              <a:rPr lang="en-US" dirty="0" smtClean="0"/>
              <a:t>us to </a:t>
            </a:r>
            <a:r>
              <a:rPr lang="en-US" dirty="0"/>
              <a:t>declare a variable and its type </a:t>
            </a:r>
            <a:r>
              <a:rPr lang="en-US" dirty="0" smtClean="0"/>
              <a:t>simply by </a:t>
            </a:r>
            <a:r>
              <a:rPr lang="en-US" dirty="0"/>
              <a:t>using it. </a:t>
            </a:r>
            <a:endParaRPr lang="en-US" dirty="0" smtClean="0"/>
          </a:p>
          <a:p>
            <a:r>
              <a:rPr lang="en-US" dirty="0" smtClean="0"/>
              <a:t>PHP automatically </a:t>
            </a:r>
            <a:r>
              <a:rPr lang="en-US" dirty="0"/>
              <a:t>converts values from one type to another </a:t>
            </a:r>
            <a:r>
              <a:rPr lang="en-US" dirty="0" smtClean="0"/>
              <a:t>whenever required</a:t>
            </a:r>
            <a:r>
              <a:rPr lang="en-US" dirty="0"/>
              <a:t>. This is called </a:t>
            </a:r>
            <a:r>
              <a:rPr lang="en-US" i="1" dirty="0"/>
              <a:t>implicit casting</a:t>
            </a:r>
            <a:r>
              <a:rPr lang="en-US" dirty="0"/>
              <a:t>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$a = 56;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$b = 12;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$c = $a / $b;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$c;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03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However, at times PHP’s implicit casting may not </a:t>
            </a:r>
            <a:r>
              <a:rPr lang="en-US" dirty="0" smtClean="0"/>
              <a:t>be required. </a:t>
            </a:r>
            <a:r>
              <a:rPr lang="en-US" dirty="0"/>
              <a:t>In Example note that the inputs to the division are integers. By default, PHP converts the output to floating point so it can give the most precise </a:t>
            </a:r>
            <a:r>
              <a:rPr lang="en-US" dirty="0" smtClean="0"/>
              <a:t>value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if we had wanted $c to be an integer instead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We can force </a:t>
            </a:r>
            <a:r>
              <a:rPr lang="en-US" dirty="0"/>
              <a:t>the result of $a / $b to be cast to an </a:t>
            </a:r>
            <a:r>
              <a:rPr lang="en-US" dirty="0" smtClean="0"/>
              <a:t>integer value </a:t>
            </a:r>
            <a:r>
              <a:rPr lang="en-US" dirty="0"/>
              <a:t>using the integer cast type (</a:t>
            </a:r>
            <a:r>
              <a:rPr lang="en-US" dirty="0" err="1"/>
              <a:t>int</a:t>
            </a:r>
            <a:r>
              <a:rPr lang="en-US" dirty="0" smtClean="0"/>
              <a:t>), this is called as explicit type casting.</a:t>
            </a:r>
          </a:p>
          <a:p>
            <a:endParaRPr lang="en-US" dirty="0"/>
          </a:p>
          <a:p>
            <a:pPr marL="25400" indent="0">
              <a:buNone/>
            </a:pPr>
            <a:r>
              <a:rPr lang="en-IN" dirty="0" smtClean="0"/>
              <a:t>			$</a:t>
            </a:r>
            <a:r>
              <a:rPr lang="en-IN" dirty="0"/>
              <a:t>c = (</a:t>
            </a:r>
            <a:r>
              <a:rPr lang="en-IN" dirty="0" err="1"/>
              <a:t>int</a:t>
            </a:r>
            <a:r>
              <a:rPr lang="en-IN" dirty="0"/>
              <a:t>) ($a / $b);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51000" y="3708360"/>
              <a:ext cx="6363000" cy="1219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640" y="3699000"/>
                <a:ext cx="638172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0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i="1" dirty="0"/>
              <a:t>PHP’s cast types</a:t>
            </a:r>
          </a:p>
          <a:p>
            <a:pPr marL="25400" indent="0">
              <a:buNone/>
            </a:pPr>
            <a:r>
              <a:rPr lang="en-IN" b="1" u="sng" dirty="0"/>
              <a:t>Cast type </a:t>
            </a:r>
            <a:r>
              <a:rPr lang="en-IN" b="1" u="sng" dirty="0" smtClean="0"/>
              <a:t>			Description</a:t>
            </a:r>
            <a:endParaRPr lang="en-IN" b="1" u="sng" dirty="0"/>
          </a:p>
          <a:p>
            <a:pPr marL="25400" indent="0">
              <a:buNone/>
            </a:pP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 (integer) </a:t>
            </a:r>
            <a:r>
              <a:rPr lang="en-US" dirty="0" smtClean="0"/>
              <a:t>		Cast </a:t>
            </a:r>
            <a:r>
              <a:rPr lang="en-US" dirty="0"/>
              <a:t>to an integer by dropping the decimal portion.</a:t>
            </a:r>
          </a:p>
          <a:p>
            <a:pPr marL="25400" indent="0">
              <a:buNone/>
            </a:pPr>
            <a:r>
              <a:rPr lang="en-US" dirty="0"/>
              <a:t>(bool) (</a:t>
            </a:r>
            <a:r>
              <a:rPr lang="en-US" dirty="0" err="1"/>
              <a:t>boolean</a:t>
            </a:r>
            <a:r>
              <a:rPr lang="en-US" dirty="0"/>
              <a:t>) </a:t>
            </a:r>
            <a:r>
              <a:rPr lang="en-US" dirty="0" smtClean="0"/>
              <a:t>		Cast </a:t>
            </a:r>
            <a:r>
              <a:rPr lang="en-US" dirty="0"/>
              <a:t>to a Boolean.</a:t>
            </a:r>
          </a:p>
          <a:p>
            <a:pPr marL="25400" indent="0">
              <a:buNone/>
            </a:pPr>
            <a:r>
              <a:rPr lang="en-US" dirty="0"/>
              <a:t>(float) (double) (real) </a:t>
            </a:r>
            <a:r>
              <a:rPr lang="en-US" dirty="0" smtClean="0"/>
              <a:t>	Cast </a:t>
            </a:r>
            <a:r>
              <a:rPr lang="en-US" dirty="0"/>
              <a:t>to a floating-point number.</a:t>
            </a:r>
          </a:p>
          <a:p>
            <a:pPr marL="25400" indent="0">
              <a:buNone/>
            </a:pPr>
            <a:r>
              <a:rPr lang="en-US" dirty="0"/>
              <a:t>(string) </a:t>
            </a:r>
            <a:r>
              <a:rPr lang="en-US" dirty="0" smtClean="0"/>
              <a:t>			Cast </a:t>
            </a:r>
            <a:r>
              <a:rPr lang="en-US" dirty="0"/>
              <a:t>to a string.</a:t>
            </a:r>
          </a:p>
          <a:p>
            <a:pPr marL="25400" indent="0">
              <a:buNone/>
            </a:pPr>
            <a:r>
              <a:rPr lang="en-US" dirty="0"/>
              <a:t>(array) </a:t>
            </a:r>
            <a:r>
              <a:rPr lang="en-US" dirty="0" smtClean="0"/>
              <a:t>			Cast </a:t>
            </a:r>
            <a:r>
              <a:rPr lang="en-US" dirty="0"/>
              <a:t>to an array.</a:t>
            </a:r>
          </a:p>
          <a:p>
            <a:pPr marL="25400" indent="0">
              <a:buNone/>
            </a:pPr>
            <a:r>
              <a:rPr lang="en-US" dirty="0"/>
              <a:t>(object) </a:t>
            </a:r>
            <a:r>
              <a:rPr lang="en-US" dirty="0" smtClean="0"/>
              <a:t>			Cast </a:t>
            </a:r>
            <a:r>
              <a:rPr lang="en-US" dirty="0"/>
              <a:t>to an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19627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u="sng" dirty="0"/>
              <a:t>Literals and </a:t>
            </a:r>
            <a:r>
              <a:rPr lang="en-IN" b="1" u="sng" dirty="0" smtClean="0"/>
              <a:t>Variables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literal </a:t>
            </a:r>
            <a:r>
              <a:rPr lang="en-US" dirty="0"/>
              <a:t>simply means something that evaluates to itself, such as </a:t>
            </a:r>
            <a:r>
              <a:rPr lang="en-US" dirty="0" smtClean="0"/>
              <a:t>the number </a:t>
            </a:r>
            <a:r>
              <a:rPr lang="en-US" dirty="0"/>
              <a:t>73 or the string "Hello".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variable, which </a:t>
            </a:r>
            <a:r>
              <a:rPr lang="en-US" dirty="0" smtClean="0"/>
              <a:t>beginning </a:t>
            </a:r>
            <a:r>
              <a:rPr lang="en-US" dirty="0"/>
              <a:t>with a dollar sign, evaluates to the value that has been assigned to it. </a:t>
            </a:r>
            <a:endParaRPr lang="en-US" dirty="0" smtClean="0"/>
          </a:p>
          <a:p>
            <a:pPr lvl="1"/>
            <a:r>
              <a:rPr lang="en-US" dirty="0" smtClean="0"/>
              <a:t>The simplest </a:t>
            </a:r>
            <a:r>
              <a:rPr lang="en-US" dirty="0"/>
              <a:t>expression is just a single literal or variable, because both return a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3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 smtClean="0"/>
              <a:t>Example: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b="1" u="sng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 err="1"/>
              <a:t>myname</a:t>
            </a:r>
            <a:r>
              <a:rPr lang="en-IN" dirty="0"/>
              <a:t> = "Brian";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 err="1"/>
              <a:t>myage</a:t>
            </a:r>
            <a:r>
              <a:rPr lang="en-IN" dirty="0"/>
              <a:t> = 37;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"a: " . 73 . "&lt;</a:t>
            </a:r>
            <a:r>
              <a:rPr lang="en-IN" dirty="0" err="1"/>
              <a:t>br</a:t>
            </a:r>
            <a:r>
              <a:rPr lang="en-IN" dirty="0"/>
              <a:t>&gt;"; </a:t>
            </a:r>
            <a:r>
              <a:rPr lang="en-IN" dirty="0" smtClean="0"/>
              <a:t>			// </a:t>
            </a:r>
            <a:r>
              <a:rPr lang="en-IN" dirty="0"/>
              <a:t>Numeric literal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"b: " . "Hello" . "&lt;</a:t>
            </a:r>
            <a:r>
              <a:rPr lang="en-IN" dirty="0" err="1"/>
              <a:t>br</a:t>
            </a:r>
            <a:r>
              <a:rPr lang="en-IN" dirty="0"/>
              <a:t>&gt;"; </a:t>
            </a:r>
            <a:r>
              <a:rPr lang="en-IN" dirty="0" smtClean="0"/>
              <a:t>		// </a:t>
            </a:r>
            <a:r>
              <a:rPr lang="en-IN" dirty="0"/>
              <a:t>String literal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"c: " . FALSE . "&lt;</a:t>
            </a:r>
            <a:r>
              <a:rPr lang="en-IN" dirty="0" err="1"/>
              <a:t>br</a:t>
            </a:r>
            <a:r>
              <a:rPr lang="en-IN" dirty="0"/>
              <a:t>&gt;"; </a:t>
            </a:r>
            <a:r>
              <a:rPr lang="en-IN" dirty="0" smtClean="0"/>
              <a:t>		// </a:t>
            </a:r>
            <a:r>
              <a:rPr lang="en-IN" dirty="0"/>
              <a:t>Constant literal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"d: " . $</a:t>
            </a:r>
            <a:r>
              <a:rPr lang="en-IN" dirty="0" err="1"/>
              <a:t>myname</a:t>
            </a:r>
            <a:r>
              <a:rPr lang="en-IN" dirty="0"/>
              <a:t> . "&lt;</a:t>
            </a:r>
            <a:r>
              <a:rPr lang="en-IN" dirty="0" err="1"/>
              <a:t>br</a:t>
            </a:r>
            <a:r>
              <a:rPr lang="en-IN" dirty="0"/>
              <a:t>&gt;"; </a:t>
            </a:r>
            <a:r>
              <a:rPr lang="en-IN" dirty="0" smtClean="0"/>
              <a:t>		// </a:t>
            </a:r>
            <a:r>
              <a:rPr lang="en-IN" dirty="0"/>
              <a:t>String variable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	echo </a:t>
            </a:r>
            <a:r>
              <a:rPr lang="es-ES" dirty="0"/>
              <a:t>"e: " . $</a:t>
            </a:r>
            <a:r>
              <a:rPr lang="es-ES" dirty="0" err="1"/>
              <a:t>myage</a:t>
            </a:r>
            <a:r>
              <a:rPr lang="es-ES" dirty="0"/>
              <a:t> . "&lt;</a:t>
            </a:r>
            <a:r>
              <a:rPr lang="es-ES" dirty="0" err="1"/>
              <a:t>br</a:t>
            </a:r>
            <a:r>
              <a:rPr lang="es-ES" dirty="0"/>
              <a:t>&gt;"; </a:t>
            </a:r>
            <a:r>
              <a:rPr lang="es-ES" dirty="0" smtClean="0"/>
              <a:t>		// </a:t>
            </a:r>
            <a:r>
              <a:rPr lang="es-ES" dirty="0" err="1"/>
              <a:t>Numeric</a:t>
            </a:r>
            <a:r>
              <a:rPr lang="es-ES" dirty="0"/>
              <a:t> variable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993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buNone/>
            </a:pPr>
            <a:r>
              <a:rPr lang="en-IN" b="1" u="sng" dirty="0" smtClean="0"/>
              <a:t>Example:</a:t>
            </a:r>
          </a:p>
          <a:p>
            <a:pPr marL="1397000" lvl="3" indent="0"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buNone/>
            </a:pPr>
            <a:r>
              <a:rPr lang="en-IN" dirty="0" smtClean="0"/>
              <a:t>	$</a:t>
            </a:r>
            <a:r>
              <a:rPr lang="en-IN" dirty="0" err="1"/>
              <a:t>days_to_new_year</a:t>
            </a:r>
            <a:r>
              <a:rPr lang="en-IN" dirty="0"/>
              <a:t> = 366 - $</a:t>
            </a:r>
            <a:r>
              <a:rPr lang="en-IN" dirty="0" err="1"/>
              <a:t>day_number</a:t>
            </a:r>
            <a:r>
              <a:rPr lang="en-IN" dirty="0"/>
              <a:t>; // Expression</a:t>
            </a:r>
          </a:p>
          <a:p>
            <a:pPr marL="1397000" lvl="3" indent="0">
              <a:buNone/>
            </a:pPr>
            <a:r>
              <a:rPr lang="en-IN" dirty="0" smtClean="0"/>
              <a:t>	if </a:t>
            </a:r>
            <a:r>
              <a:rPr lang="en-IN" dirty="0"/>
              <a:t>($</a:t>
            </a:r>
            <a:r>
              <a:rPr lang="en-IN" dirty="0" err="1"/>
              <a:t>days_to_new_year</a:t>
            </a:r>
            <a:r>
              <a:rPr lang="en-IN" dirty="0"/>
              <a:t> &lt; </a:t>
            </a:r>
            <a:r>
              <a:rPr lang="en-IN" dirty="0" smtClean="0"/>
              <a:t>30) {</a:t>
            </a:r>
          </a:p>
          <a:p>
            <a:pPr marL="1397000" lvl="3" indent="0">
              <a:buNone/>
            </a:pPr>
            <a:r>
              <a:rPr lang="en-US" dirty="0" smtClean="0"/>
              <a:t>		echo </a:t>
            </a:r>
            <a:r>
              <a:rPr lang="en-US" dirty="0"/>
              <a:t>"Not long now till new year"; // Statement</a:t>
            </a:r>
          </a:p>
          <a:p>
            <a:pPr marL="1397000" lvl="3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0830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Operator </a:t>
            </a:r>
            <a:r>
              <a:rPr lang="en-IN" b="1" u="sng" dirty="0" smtClean="0"/>
              <a:t>Precedence</a:t>
            </a:r>
          </a:p>
          <a:p>
            <a:pPr lvl="1"/>
            <a:r>
              <a:rPr lang="en-US" dirty="0"/>
              <a:t>If all operators had the same precedence, they would be processed in the order </a:t>
            </a:r>
            <a:r>
              <a:rPr lang="en-US" dirty="0" smtClean="0"/>
              <a:t>in </a:t>
            </a:r>
            <a:r>
              <a:rPr lang="en-IN" dirty="0" smtClean="0"/>
              <a:t>which </a:t>
            </a:r>
            <a:r>
              <a:rPr lang="en-IN" dirty="0"/>
              <a:t>they are encountered</a:t>
            </a:r>
            <a:r>
              <a:rPr lang="en-IN" dirty="0" smtClean="0"/>
              <a:t>.</a:t>
            </a:r>
          </a:p>
          <a:p>
            <a:pPr lvl="2"/>
            <a:r>
              <a:rPr lang="en-IN" dirty="0"/>
              <a:t>1 + 2 + 3 - 4 + </a:t>
            </a:r>
            <a:r>
              <a:rPr lang="en-IN" dirty="0" smtClean="0"/>
              <a:t>5		=&gt;	7</a:t>
            </a:r>
          </a:p>
          <a:p>
            <a:pPr lvl="2"/>
            <a:r>
              <a:rPr lang="en-IN" dirty="0"/>
              <a:t>1 * 2 * 3 / 4 * </a:t>
            </a:r>
            <a:r>
              <a:rPr lang="en-IN" dirty="0" smtClean="0"/>
              <a:t>5		=&gt;	7.5</a:t>
            </a:r>
          </a:p>
          <a:p>
            <a:pPr lvl="2"/>
            <a:r>
              <a:rPr lang="en-IN" dirty="0"/>
              <a:t>1 + 2 * 3 - 4 * </a:t>
            </a:r>
            <a:r>
              <a:rPr lang="en-IN" dirty="0" smtClean="0"/>
              <a:t>5		=&gt;	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3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The precedence of PHP operators (high to low)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Operator(s) </a:t>
            </a:r>
            <a:r>
              <a:rPr lang="en-US" b="1" u="sng" dirty="0" smtClean="0"/>
              <a:t>		Type</a:t>
            </a:r>
            <a:endParaRPr lang="en-US" b="1" u="sng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() 	</a:t>
            </a:r>
            <a:r>
              <a:rPr lang="en-US" dirty="0" smtClean="0"/>
              <a:t>		Parentheses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++ -- 	</a:t>
            </a:r>
            <a:r>
              <a:rPr lang="en-US" dirty="0" smtClean="0"/>
              <a:t>		Increment/ 				decrement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 	</a:t>
            </a:r>
            <a:r>
              <a:rPr lang="en-US" dirty="0" smtClean="0"/>
              <a:t>		Logical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/ % 	</a:t>
            </a:r>
            <a:r>
              <a:rPr lang="en-US" dirty="0" smtClean="0"/>
              <a:t>		Arithmetic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 - . 	</a:t>
            </a:r>
            <a:r>
              <a:rPr lang="en-US" dirty="0" smtClean="0"/>
              <a:t>		Arithmetic </a:t>
            </a:r>
            <a:r>
              <a:rPr lang="en-US" dirty="0"/>
              <a:t>and </a:t>
            </a:r>
            <a:r>
              <a:rPr lang="en-US" dirty="0" smtClean="0"/>
              <a:t>			string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&lt;&lt; &gt;&gt; 	</a:t>
            </a:r>
            <a:r>
              <a:rPr lang="en-US" dirty="0" smtClean="0"/>
              <a:t>		Bitwise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&lt;= &gt; &gt;= &lt;&gt; 	Comparison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== != === !== 	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	</a:t>
            </a:r>
            <a:r>
              <a:rPr lang="en-US" dirty="0" smtClean="0"/>
              <a:t>	Bitwise </a:t>
            </a:r>
            <a:r>
              <a:rPr lang="en-US" dirty="0"/>
              <a:t>(and references)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^ 	</a:t>
            </a:r>
            <a:r>
              <a:rPr lang="en-US" dirty="0" smtClean="0"/>
              <a:t>	Bitwise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| 	</a:t>
            </a:r>
            <a:r>
              <a:rPr lang="en-US" dirty="0" smtClean="0"/>
              <a:t>	Bitwise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&amp;&amp; 	</a:t>
            </a:r>
            <a:r>
              <a:rPr lang="en-US" dirty="0" smtClean="0"/>
              <a:t>	Logical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|| 	</a:t>
            </a:r>
            <a:r>
              <a:rPr lang="en-US" dirty="0" smtClean="0"/>
              <a:t>	Logical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 : 	</a:t>
            </a:r>
            <a:r>
              <a:rPr lang="en-US" dirty="0" smtClean="0"/>
              <a:t>	Ternary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 += -= *= </a:t>
            </a:r>
            <a:endParaRPr lang="en-US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/= </a:t>
            </a:r>
            <a:r>
              <a:rPr lang="en-US" dirty="0"/>
              <a:t>.= %= &amp;= </a:t>
            </a:r>
            <a:endParaRPr lang="en-US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!= </a:t>
            </a:r>
            <a:r>
              <a:rPr lang="en-US" dirty="0"/>
              <a:t>^= &lt;&lt;= </a:t>
            </a:r>
            <a:endParaRPr lang="en-US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&gt;&gt;= 		Assignment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	</a:t>
            </a:r>
            <a:r>
              <a:rPr lang="en-US" dirty="0" smtClean="0"/>
              <a:t>	Logical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xor</a:t>
            </a:r>
            <a:r>
              <a:rPr lang="en-US" dirty="0"/>
              <a:t> 	</a:t>
            </a:r>
            <a:r>
              <a:rPr lang="en-US" dirty="0" smtClean="0"/>
              <a:t>	Logical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	</a:t>
            </a:r>
            <a:r>
              <a:rPr lang="en-US" dirty="0" smtClean="0"/>
              <a:t>	Logical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Associativity</a:t>
            </a:r>
          </a:p>
          <a:p>
            <a:pPr lvl="1"/>
            <a:r>
              <a:rPr lang="en-US" dirty="0"/>
              <a:t>We’ve been looking at processing expressions from left to right, except where </a:t>
            </a:r>
            <a:r>
              <a:rPr lang="en-US" dirty="0" smtClean="0"/>
              <a:t>operator precedence </a:t>
            </a:r>
            <a:r>
              <a:rPr lang="en-US" dirty="0"/>
              <a:t>is in effect. But some operators require processing from right to left</a:t>
            </a:r>
            <a:r>
              <a:rPr lang="en-US" dirty="0" smtClean="0"/>
              <a:t>, and </a:t>
            </a:r>
            <a:r>
              <a:rPr lang="en-US" dirty="0"/>
              <a:t>this direction of processing is called the operator’s associativity</a:t>
            </a:r>
            <a:r>
              <a:rPr lang="en-US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8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1832</Words>
  <Application>Microsoft Office PowerPoint</Application>
  <PresentationFormat>Widescreen</PresentationFormat>
  <Paragraphs>359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Expressions</vt:lpstr>
      <vt:lpstr>PowerPoint Presentation</vt:lpstr>
      <vt:lpstr>PowerPoint Presentation</vt:lpstr>
      <vt:lpstr>PowerPoint Presentation</vt:lpstr>
      <vt:lpstr>Operator Precedence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 (Iterations)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and Continue </vt:lpstr>
      <vt:lpstr>PowerPoint Presentation</vt:lpstr>
      <vt:lpstr>PowerPoint Presentation</vt:lpstr>
      <vt:lpstr>Implicit and Explicit Casting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398</cp:revision>
  <dcterms:created xsi:type="dcterms:W3CDTF">2021-08-26T10:17:20Z</dcterms:created>
  <dcterms:modified xsi:type="dcterms:W3CDTF">2021-10-07T05:07:54Z</dcterms:modified>
</cp:coreProperties>
</file>