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56"/>
  </p:notesMasterIdLst>
  <p:handoutMasterIdLst>
    <p:handoutMasterId r:id="rId57"/>
  </p:handoutMasterIdLst>
  <p:sldIdLst>
    <p:sldId id="290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681" r:id="rId41"/>
    <p:sldId id="682" r:id="rId42"/>
    <p:sldId id="683" r:id="rId43"/>
    <p:sldId id="684" r:id="rId44"/>
    <p:sldId id="685" r:id="rId45"/>
    <p:sldId id="686" r:id="rId46"/>
    <p:sldId id="687" r:id="rId47"/>
    <p:sldId id="688" r:id="rId48"/>
    <p:sldId id="689" r:id="rId49"/>
    <p:sldId id="690" r:id="rId50"/>
    <p:sldId id="691" r:id="rId51"/>
    <p:sldId id="692" r:id="rId52"/>
    <p:sldId id="693" r:id="rId53"/>
    <p:sldId id="694" r:id="rId54"/>
    <p:sldId id="6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11-10-2021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8T09:59:57.3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8678 6526 0,'18'0'109,"0"0"-109,70 0 16,-18 0-16,36 0 31,529 36 1,-529-36-32,229 0 31,-229 0-31,-35 0 15,193 0 17,-176 0-1,-70 0-15,17 0-1,18 0 1,0 0 15,18 0-15,-1 0-16,-17 0 15,-35 0-15,-1 0 16,1 0 234,0 0-188,17 0-46,-17 0-16,17 0 16,0 0-1,0 0-15,-17 0 16,0 0 0</inkml:trace>
  <inkml:trace contextRef="#ctx0" brushRef="#br0" timeOffset="1745.7674">12047 6473 0,'18'36'140,"17"-36"-124,36 17-16,-1 1 16,-17-18-16,18 0 15,-18 0 1,-18 0-16,18 0 15,264 0 17,195 35-1,-247-35-15,-107 0-1,54 0 1,-53 0-1,-124 0 1,53 18 0,-70-18-1,0 0-15,-1 0 16,1 0 0,17 0-1,-17 0 1,-1 0-16,1 0 15,35 0 1,-18 0 0,-17 0-1,-1 0 32,1 0-16,0 0-15</inkml:trace>
  <inkml:trace contextRef="#ctx0" brushRef="#br0" timeOffset="4585.786">15222 5609 0,'-17'0'31,"-1"0"0,0 0-15,-17 35-1,35 1-15,0 34 16,-17 36 0,17 106 15,0 105 16,0-158-16,17-18-15,1-53 15,17-17-16,0 35 1,-17-71 0,17 18-1,18 53 1,18-36 0,-71-52-16,17 17 15,19-17 1,-1 17-1,-17-35 1,52 0 0,-35 0-1,1 0 1,34 0 15,36-70-15,35-19-1,-35 1 1,-53 35 0,-35 0-1,52-17 1,-70 17 0,0-35-1,0 17 1,0 1-1,0 34-15,0 19 16,0-36-16,-18 53 16,-34-71-1,34 1-15,0 52 16,-17-35 0,35 35-16,-35-52 0,17-1 31,-17 1-16,17 52 1,-17-35 0,0 0-1,17 36 1,0-19 0,-17 1-1,0 0 1,-18 0-1,0-1 1,-18-17 0,1 18-1,-36 0 17,0-36-32,36 18 31,52 53-16,0-17-15,1 17 94,-1 0-78,0 17-16,1 1 94</inkml:trace>
  <inkml:trace contextRef="#ctx0" brushRef="#br0" timeOffset="19844.3148">8767 10742 0,'17'0'109,"89"0"-109,70 0 16,-52 0-16,17 0 16,71 0-1,-71 0-15,35 0 16,-35 0-16,0 0 15,-35 0-15,18 0 16,264 0 15,-71 0 1,1 0-1,-230 0-16,18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8T10:30:10.7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5803 11289 0,'35'18'78,"1"-18"-63,70 17-15,-1-17 16,1 0-16,124 53 16,-89-53-16,88 35 15,159-17 32,-335-18-31,0 0 15,-36 0 31,19 0-62,-19 0 16,1 0 0</inkml:trace>
  <inkml:trace contextRef="#ctx0" brushRef="#br0" timeOffset="66083.1279">10019 9049 0,'-18'17'94,"36"1"-94,17-18 15,71 0-15,0 0 16,0 0-16,158 53 15,-193-53-15,35 35 16,-36-35-16,-17 0 16,0 0-16,0 0 15,-18-35 1,18-106 15,35-18 0,-88 106-15,18 0 0,35-17-1,-53 34 1,0-17 0,0 1-1,0 34 1,0 0-16,0-35 31,0 36-15,-35-36-1,-1 35 1,-17 1 0,36-1-1,-1 18-15,-141-18 31,71-17-31,53 0 16,-53 17 0,35 0-1,18 18-15,-1 0 16,-17 0 0,0-17-1,18 17-15,-18-18 16,36 18 15,-72 0-15,36 0-1,-17 0 1,17 0 0,0 0-1,-53 0 16,71 0-31,0 0 16,17 0 0,0 18-1,1-18-15,-19 35 16,1-17 0,18 17 15,-1-17-31,0-18 31,-17 35-15,17 0-1,1 0 1,-19 18 0,36-35-1,0 35 1,0-35-16,0-1 15,0 18-15,0-17 16,-17 35-16,17-35 16,0-1-1,0 1 1,0 0 0,0-1-1,17 54 1,1-54 15,0 1-15,-1-18-16,1 18 15,0-18-15,35 17 16,-36-17 0,71 53-1,-17-35 1,0 0-1,34 34-15,-34-34 16,-36 0 0,-17-1-16,52 54 15,1-36 1,-53-17 0,-1-18 15,1 0 0,35 0-15,0 0-1,-36 0 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8:39:31.3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11800 11553 0,'0'-17'594,"18"17"-578,0 0-16,-1-18 15,19 18 17,-36-17-17,35 17 17,-17 0 46,-1 0-31,18 0-16,-17 0-31,0-18 15,-1 18 1,19 0 0,-19 0 15,19 0 0,-19 0 0,1 0-15,17 0 0,-17 0-1,17 0 1,0 0 0,-17 0-1,17 0 1,-17 0 15,-1 0-31,54 0 16,-36 0-1,36 0 1,-53 18 0,-1-18-1,18 0 95,-17 0-95,0 0 391,-1 0-390,1 0 0,0 0 171,-1 0-171,19 0-16,-19 0 31,36 0-15,-35 0-1,17 0 1,-17 0-16,17-18 16,-17 18-1,-1 0 1,1 0 15,17-18-31,0 18 16,1 0-1,34 0 1,-34 0 0,-1 0-1,0 0 16,36 0-15,52 0 0,89 0-1,-106 0 1,-18 0 0,-18 0-1,-17 0 1,-35 0-1,17 0 1,-17 0-16,17 0 16,0 0-1,-17 0-15,0 0 16,70 0 0,-35 0-1,53 0 16,35 18-15,-71-18 0,-17 18-1,-18-18 1,54 17 0,-1-17-1,0 0 1,53 0-1,0 0 1,-70 0 0,-54 0-1,1 0 17,0 0-32,17 0 15,0 0 16,1 0-15,-19 0 0,36 18-1,-18-18 1,1 0 0,17 35-1,-18-35 1,-17 0-1,-1 0 1,1 0 0,-1 0-1,1 0 1,0 0 0,17 0-1,0 0 16,-17 0-15,70 0 0,-17 0-1,-36 0 1,0 0 0,18 0-1,-18 0-15,1 0 16,-19 0-1,1 0 1,0 0 437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8:41:56.96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25876 7355 0,'53'0'125,"18"0"-109,52 0-16,-52 0 15,17 0 1,-35 0-16,17 0 15,19 0-15,-19 0 16,212-35 15,195-53 1,-36 88-1,-247 0-16,-141 0 1,-18 0-16,53-35 16,53 35 15,71-36-15,-18 36-1,-106 0 1,-17 0-1,-54 0 1,1 0 0,17 0-1,-17 0 1,35 0 0,-18 0-1,0 0-15,36 0 16,-54 0-1,72 0-15,-72 0 16,1 0 0,35 0-1,-18 0 1,-17 18 0,-1-18-1,1 0 1,0 35 31,35-35-47,-36 0 15,19 18 1,-1-18 0,18 18-1,-36-18 1,36 17-1,-35-17 1,35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9:03:28.95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6050 10354 0,'18'-18'125,"52"18"-109,107 0-16,-36 0 15,71 0-15,140 0 32,195 18-1,-512-18-16</inkml:trace>
  <inkml:trace contextRef="#ctx0" brushRef="#br0" timeOffset="1251.1052">7761 10566 0,'-18'0'156,"124"0"-156,-53 0 16,18 0 0,35 0-16,-18 0 0,-35 0 15,-36 0 1,1 0-16,0 0 15</inkml:trace>
  <inkml:trace contextRef="#ctx0" brushRef="#br0" timeOffset="2619.1353">8837 10495 0,'0'-17'109,"18"17"-109,35 0 16,123 0-16,459 0 47,-176 0-31,70 0-1,-106 0 1,-70 0-1,-53-18 1,-194 0 0,88-17-1,-89 17 1,-34 18 0,35-35-1,-71 35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9:09:52.9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17251 11236 0,'17'0'109,"89"0"-109,0 0 16,0 0-16,0 0 15,53 18-15,-54-1 16,-16-17-16,105 0 31,88 0 0,71 0 1,-71-35-1,-141 17-31,53-17 15,-18 35-15,-105 0 16,70 0 0,35 0-16,71 0 15,-88-53 1,-88 53-16,-1-35 16,-17 17-16,-35 1 15,52-19 1,54-52 15,-36 53-15,-35 0-1,17-1 1,19-17 0,-89 36-16,88-19 15,-71 19-15,1-18 16,0 35-16,17-36 15,-35 19 1,0-1 0,0-35-1,0 35 1,0 1 0,0-36-1,-18 18 1,-17-36-1,0 53 17,-36-35-17,18 18 1,-52-53 0,16 17-1,19 1 1,17 52-1,-35-17 1,35 0 0,-18 17-1,-70-35 1,-18 35 0,-35-17-1,0 18 1,-17 17 15,70 0-15,-18 0-1,71 0 1,-18 0 0,35 0-1,-35 0 1,-35 0-1,0 0 1,0 0 0,35 17-1,-35-17 1,35 53 0,36-35-1,-54-1 1,-17-17 15,-71 36-15,54-1-1,17-17 1,88-18 0,0 35-1,0-35 1,0 0-1,35 18-15,-52-1 16,70 1 0,-18-18-16,0 17 15,-34 1 1,34 0 15,0-1-31,1 19 16,-36 17 15,0-18-15,35 35-1,-17 1 1,35-53 0,0 35-1,-18-18 1,18 18-1,0 35 1,0-70 0,0 105-1,18-88 1,0 71 0,17-71-1,-18 18 16,19 35-15,-1-35 0,-35-35-1,0 0 1,18 17 0,-1 0-1,19-17 1,-19 0-1,1-18 64,35 35-79,-18-35 15,-17 0 32,-1 0-47,1 0 16,17 0-16,18 0 15,-35 0 1,52 0 0,-17 0-1,-18 0 1,18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11-10-2021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 &amp; 4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 smtClean="0"/>
              <a:t>Returning a value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function </a:t>
            </a:r>
            <a:r>
              <a:rPr lang="en-US" dirty="0" smtClean="0"/>
              <a:t>can return </a:t>
            </a:r>
            <a:r>
              <a:rPr lang="en-US" dirty="0"/>
              <a:t>a </a:t>
            </a:r>
            <a:r>
              <a:rPr lang="en-US" dirty="0" smtClean="0"/>
              <a:t>value using </a:t>
            </a:r>
            <a:r>
              <a:rPr lang="en-US" dirty="0"/>
              <a:t>the return </a:t>
            </a:r>
            <a:r>
              <a:rPr lang="en-US" dirty="0" smtClean="0"/>
              <a:t>statement</a:t>
            </a:r>
            <a:endParaRPr lang="en-US" dirty="0"/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 smtClean="0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function </a:t>
            </a:r>
            <a:r>
              <a:rPr lang="en-IN" dirty="0"/>
              <a:t>sum(</a:t>
            </a:r>
            <a:r>
              <a:rPr lang="en-IN" dirty="0" err="1"/>
              <a:t>int</a:t>
            </a:r>
            <a:r>
              <a:rPr lang="en-IN" dirty="0"/>
              <a:t> $x, </a:t>
            </a:r>
            <a:r>
              <a:rPr lang="en-IN" dirty="0" err="1"/>
              <a:t>int</a:t>
            </a:r>
            <a:r>
              <a:rPr lang="en-IN" dirty="0"/>
              <a:t> $y) {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		$</a:t>
            </a:r>
            <a:r>
              <a:rPr lang="en-IN" dirty="0"/>
              <a:t>z = $x + $y;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	return </a:t>
            </a:r>
            <a:r>
              <a:rPr lang="en-IN" dirty="0"/>
              <a:t>$z;</a:t>
            </a:r>
            <a:br>
              <a:rPr lang="en-IN" dirty="0"/>
            </a:br>
            <a:r>
              <a:rPr lang="en-IN" dirty="0" smtClean="0"/>
              <a:t>	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echo </a:t>
            </a:r>
            <a:r>
              <a:rPr lang="en-IN" dirty="0"/>
              <a:t>"5 + 10 = " . sum(5, 10) . 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 smtClean="0"/>
              <a:t>	echo </a:t>
            </a:r>
            <a:r>
              <a:rPr lang="en-IN" dirty="0"/>
              <a:t>"7 + 13 = " . sum(7, 13) . 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 smtClean="0"/>
              <a:t>	echo </a:t>
            </a:r>
            <a:r>
              <a:rPr lang="en-IN" dirty="0"/>
              <a:t>"2 + 4 = " . sum(2, 4);</a:t>
            </a:r>
            <a:br>
              <a:rPr lang="en-IN" dirty="0"/>
            </a:br>
            <a:r>
              <a:rPr lang="en-IN" dirty="0"/>
              <a:t>?&gt;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u="sng" dirty="0" smtClean="0"/>
              <a:t>Returning an Array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To return multiple values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$</a:t>
            </a:r>
            <a:r>
              <a:rPr lang="en-US" dirty="0"/>
              <a:t>names = </a:t>
            </a:r>
            <a:r>
              <a:rPr lang="en-US" dirty="0" err="1"/>
              <a:t>fix_names</a:t>
            </a:r>
            <a:r>
              <a:rPr lang="en-US" dirty="0"/>
              <a:t>("WILLIAM", "henry", "</a:t>
            </a:r>
            <a:r>
              <a:rPr lang="en-US" dirty="0" err="1"/>
              <a:t>gatES</a:t>
            </a:r>
            <a:r>
              <a:rPr lang="en-US" dirty="0"/>
              <a:t>");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$names[0] . " " . $names[1] . " " . $names[2];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	function </a:t>
            </a:r>
            <a:r>
              <a:rPr lang="pt-BR" dirty="0"/>
              <a:t>fix_names($n1, $n2, $n3)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/>
              <a:t>n1 = </a:t>
            </a:r>
            <a:r>
              <a:rPr lang="en-IN" dirty="0" err="1"/>
              <a:t>ucfirst</a:t>
            </a:r>
            <a:r>
              <a:rPr lang="en-IN" dirty="0"/>
              <a:t>(</a:t>
            </a:r>
            <a:r>
              <a:rPr lang="en-IN" dirty="0" err="1"/>
              <a:t>strtolower</a:t>
            </a:r>
            <a:r>
              <a:rPr lang="en-IN" dirty="0"/>
              <a:t>($n1));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/>
              <a:t>n2 = </a:t>
            </a:r>
            <a:r>
              <a:rPr lang="en-IN" dirty="0" err="1"/>
              <a:t>ucfirst</a:t>
            </a:r>
            <a:r>
              <a:rPr lang="en-IN" dirty="0"/>
              <a:t>(</a:t>
            </a:r>
            <a:r>
              <a:rPr lang="en-IN" dirty="0" err="1"/>
              <a:t>strtolower</a:t>
            </a:r>
            <a:r>
              <a:rPr lang="en-IN" dirty="0"/>
              <a:t>($n2));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/>
              <a:t>n3 = </a:t>
            </a:r>
            <a:r>
              <a:rPr lang="en-IN" dirty="0" err="1"/>
              <a:t>ucfirst</a:t>
            </a:r>
            <a:r>
              <a:rPr lang="en-IN" dirty="0"/>
              <a:t>(</a:t>
            </a:r>
            <a:r>
              <a:rPr lang="en-IN" dirty="0" err="1"/>
              <a:t>strtolower</a:t>
            </a:r>
            <a:r>
              <a:rPr lang="en-IN" dirty="0"/>
              <a:t>($n3));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		return </a:t>
            </a:r>
            <a:r>
              <a:rPr lang="pt-BR" dirty="0"/>
              <a:t>array($n1, $n2, $n3);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0453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Passing Arguments by </a:t>
            </a:r>
            <a:r>
              <a:rPr lang="en-IN" b="1" u="sng" dirty="0" smtClean="0"/>
              <a:t>Reference</a:t>
            </a:r>
          </a:p>
          <a:p>
            <a:pPr lvl="1"/>
            <a:r>
              <a:rPr lang="en-US" dirty="0"/>
              <a:t>In PHP, arguments are usually passed by value, which means that a copy of the value is used in the function and the variable that was passed into the function cannot be changed.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function argument is passed by reference, changes to the argument also change the variable that was passed in.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turn a function argument into a reference, the &amp; operator is </a:t>
            </a:r>
            <a:r>
              <a:rPr lang="en-US" dirty="0" smtClean="0"/>
              <a:t>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9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/>
              <a:t>Update variable value: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function </a:t>
            </a:r>
            <a:r>
              <a:rPr lang="en-US" dirty="0" err="1"/>
              <a:t>add_five</a:t>
            </a:r>
            <a:r>
              <a:rPr lang="en-US" dirty="0"/>
              <a:t>(&amp;$value)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	$</a:t>
            </a:r>
            <a:r>
              <a:rPr lang="en-US" dirty="0"/>
              <a:t>value += 5;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$</a:t>
            </a:r>
            <a:r>
              <a:rPr lang="en-US" dirty="0" err="1"/>
              <a:t>num</a:t>
            </a:r>
            <a:r>
              <a:rPr lang="en-US" dirty="0"/>
              <a:t> = 2</a:t>
            </a:r>
            <a:r>
              <a:rPr lang="en-US" dirty="0" smtClean="0"/>
              <a:t>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echo $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add_five</a:t>
            </a:r>
            <a:r>
              <a:rPr lang="en-US" dirty="0"/>
              <a:t>($</a:t>
            </a:r>
            <a:r>
              <a:rPr lang="en-US" dirty="0" err="1"/>
              <a:t>num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echo </a:t>
            </a:r>
            <a:r>
              <a:rPr lang="en-US" dirty="0"/>
              <a:t>$</a:t>
            </a:r>
            <a:r>
              <a:rPr lang="en-US" dirty="0" err="1"/>
              <a:t>num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?&gt; 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/>
              <a:t>Add 2 numbers and store result in reference: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function </a:t>
            </a:r>
            <a:r>
              <a:rPr lang="en-US" dirty="0" smtClean="0"/>
              <a:t>add($a, $b, &amp;$c)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		</a:t>
            </a:r>
            <a:r>
              <a:rPr lang="en-US" dirty="0" smtClean="0"/>
              <a:t>$</a:t>
            </a:r>
            <a:r>
              <a:rPr lang="en-US" dirty="0"/>
              <a:t>c</a:t>
            </a:r>
            <a:r>
              <a:rPr lang="en-US" dirty="0" smtClean="0"/>
              <a:t>= $a + $b;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 smtClean="0"/>
              <a:t>	$c =0;</a:t>
            </a:r>
            <a:endParaRPr lang="en-US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echo </a:t>
            </a:r>
            <a:r>
              <a:rPr lang="en-US" dirty="0" smtClean="0"/>
              <a:t>“c = $c”;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add(10,20,$c);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echo “after function call c = $c”;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 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54986" y="1124744"/>
            <a:ext cx="7056611" cy="5256212"/>
          </a:xfrm>
        </p:spPr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$</a:t>
            </a:r>
            <a:r>
              <a:rPr lang="en-IN" dirty="0"/>
              <a:t>a1 = "WILLIAM";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$a2 = "henry";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$a3 = "</a:t>
            </a:r>
            <a:r>
              <a:rPr lang="en-IN" dirty="0" err="1"/>
              <a:t>gatES</a:t>
            </a:r>
            <a:r>
              <a:rPr lang="en-IN" dirty="0"/>
              <a:t>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$a1 . " " . $a2 . " " . $a3 .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fix_names</a:t>
            </a:r>
            <a:r>
              <a:rPr lang="en-IN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$a1 . " " . $a2 . " " . $a3</a:t>
            </a:r>
            <a:r>
              <a:rPr lang="en-IN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function </a:t>
            </a:r>
            <a:r>
              <a:rPr lang="en-IN" dirty="0" err="1"/>
              <a:t>fix_names</a:t>
            </a:r>
            <a:r>
              <a:rPr lang="en-IN" dirty="0" smtClean="0"/>
              <a:t>()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global </a:t>
            </a:r>
            <a:r>
              <a:rPr lang="en-US" dirty="0"/>
              <a:t>$a1; $a1 = </a:t>
            </a:r>
            <a:r>
              <a:rPr lang="en-US" dirty="0" err="1"/>
              <a:t>ucfirst</a:t>
            </a:r>
            <a:r>
              <a:rPr lang="en-US" dirty="0"/>
              <a:t>(</a:t>
            </a:r>
            <a:r>
              <a:rPr lang="en-US" dirty="0" err="1"/>
              <a:t>strtolower</a:t>
            </a:r>
            <a:r>
              <a:rPr lang="en-US" dirty="0"/>
              <a:t>($a1));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global </a:t>
            </a:r>
            <a:r>
              <a:rPr lang="en-US" dirty="0"/>
              <a:t>$a2; $a2 = </a:t>
            </a:r>
            <a:r>
              <a:rPr lang="en-US" dirty="0" err="1"/>
              <a:t>ucfirst</a:t>
            </a:r>
            <a:r>
              <a:rPr lang="en-US" dirty="0"/>
              <a:t>(</a:t>
            </a:r>
            <a:r>
              <a:rPr lang="en-US" dirty="0" err="1"/>
              <a:t>strtolower</a:t>
            </a:r>
            <a:r>
              <a:rPr lang="en-US" dirty="0"/>
              <a:t>($a2));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global </a:t>
            </a:r>
            <a:r>
              <a:rPr lang="en-US" dirty="0"/>
              <a:t>$a3; $a3 = </a:t>
            </a:r>
            <a:r>
              <a:rPr lang="en-US" dirty="0" err="1"/>
              <a:t>ucfirst</a:t>
            </a:r>
            <a:r>
              <a:rPr lang="en-US" dirty="0"/>
              <a:t>(</a:t>
            </a:r>
            <a:r>
              <a:rPr lang="en-US" dirty="0" err="1"/>
              <a:t>strtolower</a:t>
            </a:r>
            <a:r>
              <a:rPr lang="en-US" dirty="0"/>
              <a:t>($a3));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9336" y="1124744"/>
            <a:ext cx="4617864" cy="5256212"/>
          </a:xfrm>
        </p:spPr>
        <p:txBody>
          <a:bodyPr/>
          <a:lstStyle/>
          <a:p>
            <a:r>
              <a:rPr lang="en-IN" b="1" u="sng" dirty="0"/>
              <a:t>Returning Global Variables</a:t>
            </a:r>
          </a:p>
          <a:p>
            <a:pPr lvl="1"/>
            <a:r>
              <a:rPr lang="en-US" dirty="0"/>
              <a:t>The better way to give a function access to an externally created variable is by declaring it to have global access from within the function.</a:t>
            </a:r>
            <a:endParaRPr lang="en-IN" dirty="0"/>
          </a:p>
          <a:p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u="sng" dirty="0" smtClean="0"/>
              <a:t>Including library files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include</a:t>
            </a:r>
            <a:r>
              <a:rPr lang="en-US" dirty="0"/>
              <a:t> keyword is used to embed PHP code from another file. If the file is not found, a warning is shown and the program continues to run.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include_once</a:t>
            </a:r>
            <a:r>
              <a:rPr lang="en-US" dirty="0"/>
              <a:t> keyword is used to embed PHP code from another file. If the file is not found, a warning is shown and the program continues to run. If the file was already included previously, this statement will not include it again.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require</a:t>
            </a:r>
            <a:r>
              <a:rPr lang="en-US" dirty="0"/>
              <a:t> keyword is used to embed PHP code from another file. If the file is not found, a fatal error is thrown and the program stops.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require_once</a:t>
            </a:r>
            <a:r>
              <a:rPr lang="en-US" dirty="0"/>
              <a:t> keyword is used to embed PHP code from another file. If the file is not found, a fatal error is thrown and the program stops. If the file was already included previously, this statement will not include it again.</a:t>
            </a:r>
            <a:endParaRPr lang="en-IN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12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&lt;h1&gt;Welcome to my home page!&lt;/h1&gt;</a:t>
            </a:r>
            <a:br>
              <a:rPr lang="en-US" dirty="0"/>
            </a:br>
            <a:r>
              <a:rPr lang="en-US" dirty="0"/>
              <a:t>&lt;p&gt;Some text.&lt;/p&gt;</a:t>
            </a:r>
            <a:br>
              <a:rPr lang="en-US" dirty="0"/>
            </a:br>
            <a:r>
              <a:rPr lang="en-US" dirty="0"/>
              <a:t>&lt;p&gt;Some more text.&lt;/p&gt;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&lt;?</a:t>
            </a:r>
            <a:r>
              <a:rPr lang="en-US" dirty="0" err="1">
                <a:solidFill>
                  <a:srgbClr val="C00000"/>
                </a:solidFill>
              </a:rPr>
              <a:t>php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require_once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library.php</a:t>
            </a:r>
            <a:r>
              <a:rPr lang="en-US" dirty="0">
                <a:solidFill>
                  <a:srgbClr val="C00000"/>
                </a:solidFill>
              </a:rPr>
              <a:t>';?&gt;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8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PHP Version </a:t>
            </a:r>
            <a:r>
              <a:rPr lang="en-IN" b="1" u="sng" dirty="0" smtClean="0"/>
              <a:t>Compatibility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check whether a particular function is available to your code, you can use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C00000"/>
                </a:solidFill>
              </a:rPr>
              <a:t>function_exists</a:t>
            </a:r>
            <a:r>
              <a:rPr lang="en-US" dirty="0" smtClean="0"/>
              <a:t> </a:t>
            </a:r>
            <a:r>
              <a:rPr lang="en-US" dirty="0"/>
              <a:t>function, which checks all predefined and user-created functions</a:t>
            </a:r>
            <a:r>
              <a:rPr lang="en-US" dirty="0" smtClean="0"/>
              <a:t>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if </a:t>
            </a:r>
            <a:r>
              <a:rPr lang="en-IN" dirty="0"/>
              <a:t>(</a:t>
            </a:r>
            <a:r>
              <a:rPr lang="en-IN" dirty="0" err="1"/>
              <a:t>function_exists</a:t>
            </a:r>
            <a:r>
              <a:rPr lang="en-IN" dirty="0"/>
              <a:t>("</a:t>
            </a:r>
            <a:r>
              <a:rPr lang="en-IN" dirty="0" err="1"/>
              <a:t>array_combine</a:t>
            </a:r>
            <a:r>
              <a:rPr lang="en-IN" dirty="0" smtClean="0"/>
              <a:t>"))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echo </a:t>
            </a:r>
            <a:r>
              <a:rPr lang="en-IN" dirty="0"/>
              <a:t>"Function exists";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else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"Function does not exist - better write our own";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077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smtClean="0"/>
              <a:t>using </a:t>
            </a:r>
            <a:r>
              <a:rPr lang="en-US" dirty="0"/>
              <a:t>an </a:t>
            </a:r>
            <a:r>
              <a:rPr lang="en-US" dirty="0" smtClean="0"/>
              <a:t>object, class must be defined with </a:t>
            </a:r>
            <a:r>
              <a:rPr lang="en-US" dirty="0"/>
              <a:t>the class keyword. </a:t>
            </a:r>
            <a:endParaRPr lang="en-US" dirty="0" smtClean="0"/>
          </a:p>
          <a:p>
            <a:r>
              <a:rPr lang="en-US" dirty="0" smtClean="0"/>
              <a:t>Class definitions </a:t>
            </a:r>
            <a:r>
              <a:rPr lang="en-US" dirty="0"/>
              <a:t>contain the class name (which is case-sensitive), its properties, and </a:t>
            </a:r>
            <a:r>
              <a:rPr lang="en-US" dirty="0" smtClean="0"/>
              <a:t>its </a:t>
            </a:r>
            <a:r>
              <a:rPr lang="en-IN" dirty="0" smtClean="0"/>
              <a:t>methods.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 = new User;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print_r</a:t>
            </a:r>
            <a:r>
              <a:rPr lang="en-IN" dirty="0"/>
              <a:t>($object);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$name, $password;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dirty="0" err="1"/>
              <a:t>save_user</a:t>
            </a:r>
            <a:r>
              <a:rPr lang="en-IN" dirty="0" smtClean="0"/>
              <a:t>() 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echo </a:t>
            </a:r>
            <a:r>
              <a:rPr lang="en-US" dirty="0"/>
              <a:t>"Save User code goes here";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89080" y="2933640"/>
              <a:ext cx="1975320" cy="1181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9720" y="2924280"/>
                <a:ext cx="199404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4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print_r</a:t>
            </a:r>
            <a:r>
              <a:rPr lang="en-US" dirty="0" smtClean="0"/>
              <a:t> displays information </a:t>
            </a:r>
            <a:r>
              <a:rPr lang="en-US" dirty="0"/>
              <a:t>about a variable in human-readable form. (The _r stands for </a:t>
            </a:r>
            <a:r>
              <a:rPr lang="en-US" i="1" dirty="0" err="1"/>
              <a:t>humanreadable</a:t>
            </a:r>
            <a:r>
              <a:rPr lang="en-US" dirty="0"/>
              <a:t>.)</a:t>
            </a:r>
          </a:p>
          <a:p>
            <a:pPr marL="25400" indent="0">
              <a:buNone/>
            </a:pPr>
            <a:r>
              <a:rPr lang="en-IN" dirty="0" smtClean="0"/>
              <a:t>		User </a:t>
            </a:r>
            <a:r>
              <a:rPr lang="en-IN" dirty="0"/>
              <a:t>Object ( [name] =&gt; [password] =&gt; </a:t>
            </a:r>
            <a:r>
              <a:rPr lang="en-IN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 says that $object is a user-defined object that has the </a:t>
            </a:r>
            <a:r>
              <a:rPr lang="en-US" dirty="0" smtClean="0"/>
              <a:t>properties </a:t>
            </a:r>
            <a:r>
              <a:rPr lang="en-IN" dirty="0" smtClean="0"/>
              <a:t>name </a:t>
            </a:r>
            <a:r>
              <a:rPr lang="en-IN" dirty="0"/>
              <a:t>and password.</a:t>
            </a:r>
          </a:p>
        </p:txBody>
      </p:sp>
    </p:spTree>
    <p:extLst>
      <p:ext uri="{BB962C8B-B14F-4D97-AF65-F5344CB8AC3E}">
        <p14:creationId xmlns:p14="http://schemas.microsoft.com/office/powerpoint/2010/main" val="30959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b="1" dirty="0" smtClean="0"/>
              <a:t>PHP </a:t>
            </a:r>
            <a:r>
              <a:rPr lang="en-US" b="1" dirty="0"/>
              <a:t>functions and </a:t>
            </a:r>
            <a:r>
              <a:rPr lang="en-US" b="1" dirty="0" smtClean="0"/>
              <a:t>objects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Form handling</a:t>
            </a:r>
          </a:p>
          <a:p>
            <a:r>
              <a:rPr lang="en-US" dirty="0" smtClean="0"/>
              <a:t>Cookies</a:t>
            </a:r>
            <a:r>
              <a:rPr lang="en-US" dirty="0"/>
              <a:t>, Sessions and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Creating an Object</a:t>
            </a:r>
          </a:p>
          <a:p>
            <a:pPr lvl="1"/>
            <a:r>
              <a:rPr lang="en-US" dirty="0"/>
              <a:t>To create an object with a specified class, use the new keyword, like this: 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		$</a:t>
            </a:r>
            <a:r>
              <a:rPr lang="en-US" dirty="0"/>
              <a:t>object </a:t>
            </a:r>
            <a:r>
              <a:rPr lang="en-US" dirty="0" smtClean="0"/>
              <a:t>= new </a:t>
            </a:r>
            <a:r>
              <a:rPr lang="en-US" dirty="0"/>
              <a:t>Class.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are a couple of ways in which we could do this</a:t>
            </a:r>
            <a:r>
              <a:rPr lang="en-US" dirty="0" smtClean="0"/>
              <a:t>:		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IN" dirty="0" smtClean="0"/>
              <a:t>$</a:t>
            </a:r>
            <a:r>
              <a:rPr lang="en-IN" dirty="0"/>
              <a:t>object = new User;</a:t>
            </a:r>
          </a:p>
          <a:p>
            <a:pPr marL="25400" indent="0">
              <a:buNone/>
            </a:pPr>
            <a:r>
              <a:rPr lang="en-IN" dirty="0" smtClean="0"/>
              <a:t>				$</a:t>
            </a:r>
            <a:r>
              <a:rPr lang="en-IN" dirty="0"/>
              <a:t>temp = new User('name', 'password');</a:t>
            </a:r>
          </a:p>
          <a:p>
            <a:pPr lvl="1"/>
            <a:r>
              <a:rPr lang="en-US" dirty="0"/>
              <a:t>On the first line, we simply assign an object to the User class.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second, we </a:t>
            </a:r>
            <a:r>
              <a:rPr lang="en-US" dirty="0" smtClean="0"/>
              <a:t>pass </a:t>
            </a:r>
            <a:r>
              <a:rPr lang="en-IN" dirty="0" smtClean="0"/>
              <a:t>parameters </a:t>
            </a:r>
            <a:r>
              <a:rPr lang="en-IN" dirty="0"/>
              <a:t>to the call</a:t>
            </a:r>
            <a:r>
              <a:rPr lang="en-IN" dirty="0" smtClean="0"/>
              <a:t>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class may require or prohibit arguments; it may also allow arguments </a:t>
            </a:r>
            <a:r>
              <a:rPr lang="en-US" dirty="0" smtClean="0"/>
              <a:t>without </a:t>
            </a:r>
            <a:r>
              <a:rPr lang="en-IN" dirty="0" smtClean="0"/>
              <a:t>explicitly </a:t>
            </a:r>
            <a:r>
              <a:rPr lang="en-IN" dirty="0"/>
              <a:t>requiring them.</a:t>
            </a:r>
          </a:p>
        </p:txBody>
      </p:sp>
    </p:spTree>
    <p:extLst>
      <p:ext uri="{BB962C8B-B14F-4D97-AF65-F5344CB8AC3E}">
        <p14:creationId xmlns:p14="http://schemas.microsoft.com/office/powerpoint/2010/main" val="3479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b="1" u="sng" dirty="0"/>
              <a:t>Accessing </a:t>
            </a:r>
            <a:r>
              <a:rPr lang="en-IN" b="1" u="sng" dirty="0" smtClean="0"/>
              <a:t>Objects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syntax for accessing an object’s property is </a:t>
            </a:r>
            <a:endParaRPr lang="en-US" dirty="0" smtClean="0"/>
          </a:p>
          <a:p>
            <a:pPr marL="51435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$</a:t>
            </a:r>
            <a:r>
              <a:rPr lang="en-US" i="1" dirty="0"/>
              <a:t>object-&gt;</a:t>
            </a:r>
            <a:r>
              <a:rPr lang="en-US" i="1" dirty="0" smtClean="0"/>
              <a:t>property</a:t>
            </a:r>
          </a:p>
          <a:p>
            <a:pPr lvl="1"/>
            <a:endParaRPr lang="en-US" i="1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 = new User;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print_r</a:t>
            </a:r>
            <a:r>
              <a:rPr lang="en-IN" dirty="0"/>
              <a:t>($object); 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object-&gt;name = "Joe";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object-&gt;password = "</a:t>
            </a:r>
            <a:r>
              <a:rPr lang="en-IN" dirty="0" err="1"/>
              <a:t>mypass</a:t>
            </a:r>
            <a:r>
              <a:rPr lang="en-IN" dirty="0"/>
              <a:t>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print_r</a:t>
            </a:r>
            <a:r>
              <a:rPr lang="en-IN" dirty="0"/>
              <a:t>($object); 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</a:t>
            </a:r>
            <a:r>
              <a:rPr lang="en-IN" dirty="0" err="1"/>
              <a:t>save_user</a:t>
            </a:r>
            <a:r>
              <a:rPr lang="en-IN" dirty="0"/>
              <a:t>();</a:t>
            </a:r>
          </a:p>
          <a:p>
            <a:pPr lvl="1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public </a:t>
            </a:r>
            <a:r>
              <a:rPr lang="en-IN" dirty="0"/>
              <a:t>$name, $password;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function </a:t>
            </a:r>
            <a:r>
              <a:rPr lang="en-IN" dirty="0" err="1"/>
              <a:t>save_user</a:t>
            </a:r>
            <a:r>
              <a:rPr lang="en-IN" dirty="0" smtClean="0"/>
              <a:t>()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"Save User code goes </a:t>
            </a:r>
            <a:r>
              <a:rPr lang="en-US" dirty="0" smtClean="0"/>
              <a:t>		here</a:t>
            </a:r>
            <a:r>
              <a:rPr lang="en-US" dirty="0"/>
              <a:t>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u="sng" dirty="0" smtClean="0"/>
              <a:t>Output: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b="1" u="sng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User </a:t>
            </a:r>
            <a:r>
              <a:rPr lang="en-IN" b="1" dirty="0"/>
              <a:t>Object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(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[name] =&gt;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[password] =&gt;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User Object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(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[name] =&gt; Joe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[password] =&gt; </a:t>
            </a:r>
            <a:r>
              <a:rPr lang="en-IN" b="1" dirty="0" err="1"/>
              <a:t>mypass</a:t>
            </a:r>
            <a:endParaRPr lang="en-IN" b="1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Save User code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3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Cloning Objects</a:t>
            </a:r>
          </a:p>
          <a:p>
            <a:pPr lvl="1"/>
            <a:r>
              <a:rPr lang="en-US" dirty="0"/>
              <a:t>Once you have created an object, it is passed by reference when you pass it as </a:t>
            </a:r>
            <a:r>
              <a:rPr lang="en-US" dirty="0" smtClean="0"/>
              <a:t>a parameter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Making </a:t>
            </a:r>
            <a:r>
              <a:rPr lang="en-US" dirty="0"/>
              <a:t>object assignments does not copy objects in their entirety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 = new User();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object1-&gt;name = "Alice";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 = $object1;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object2-&gt;name = "Amy";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"object1 name = " . </a:t>
            </a:r>
            <a:r>
              <a:rPr lang="en-IN" dirty="0" smtClean="0"/>
              <a:t>			$</a:t>
            </a:r>
            <a:r>
              <a:rPr lang="en-IN" dirty="0"/>
              <a:t>object1-&gt;name .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"object2 name = " . </a:t>
            </a:r>
            <a:r>
              <a:rPr lang="en-IN" dirty="0" smtClean="0"/>
              <a:t>			$</a:t>
            </a:r>
            <a:r>
              <a:rPr lang="en-IN" dirty="0"/>
              <a:t>object2-&gt;name</a:t>
            </a:r>
            <a:r>
              <a:rPr lang="en-IN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</a:p>
          <a:p>
            <a:pPr marL="939800" lvl="2" indent="0">
              <a:buNone/>
            </a:pPr>
            <a:r>
              <a:rPr lang="en-IN" b="1" dirty="0"/>
              <a:t>object1 name = Amy</a:t>
            </a:r>
          </a:p>
          <a:p>
            <a:pPr marL="939800" lvl="2" indent="0">
              <a:buNone/>
            </a:pPr>
            <a:r>
              <a:rPr lang="en-IN" b="1" dirty="0"/>
              <a:t>object2 name = Amy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Both $object1 and $object2 refer to the </a:t>
            </a:r>
            <a:r>
              <a:rPr lang="en-US" i="1" dirty="0"/>
              <a:t>same </a:t>
            </a:r>
            <a:r>
              <a:rPr lang="en-US" dirty="0"/>
              <a:t>object, so </a:t>
            </a:r>
            <a:r>
              <a:rPr lang="en-US" dirty="0" smtClean="0"/>
              <a:t>changing the </a:t>
            </a:r>
            <a:r>
              <a:rPr lang="en-US" dirty="0"/>
              <a:t>name property of $object2 to Amy also sets that property for $object1.</a:t>
            </a:r>
          </a:p>
          <a:p>
            <a:pPr lvl="1"/>
            <a:r>
              <a:rPr lang="en-US" dirty="0"/>
              <a:t>To avoid this confusion, you can use the clone operator, which creates a new </a:t>
            </a:r>
            <a:r>
              <a:rPr lang="en-US" dirty="0" smtClean="0"/>
              <a:t>instance of </a:t>
            </a:r>
            <a:r>
              <a:rPr lang="en-US" dirty="0"/>
              <a:t>the class and copies the property values from the original instance to the </a:t>
            </a:r>
            <a:r>
              <a:rPr lang="en-US" dirty="0" smtClean="0"/>
              <a:t>new </a:t>
            </a:r>
            <a:r>
              <a:rPr lang="en-IN" dirty="0" smtClean="0"/>
              <a:t>instance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4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 = new User();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object1-&gt;name = "Alice";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 = </a:t>
            </a:r>
            <a:r>
              <a:rPr lang="en-IN" b="1" dirty="0" smtClean="0">
                <a:solidFill>
                  <a:srgbClr val="C00000"/>
                </a:solidFill>
              </a:rPr>
              <a:t>clone $object1</a:t>
            </a:r>
            <a:r>
              <a:rPr lang="en-IN" b="1" dirty="0">
                <a:solidFill>
                  <a:srgbClr val="C00000"/>
                </a:solidFill>
              </a:rPr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object2-&gt;name = "Amy";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"object1 name = " . </a:t>
            </a:r>
            <a:r>
              <a:rPr lang="en-IN" dirty="0" smtClean="0"/>
              <a:t>			$</a:t>
            </a:r>
            <a:r>
              <a:rPr lang="en-IN" dirty="0"/>
              <a:t>object1-&gt;name .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"object2 name = " . </a:t>
            </a:r>
            <a:r>
              <a:rPr lang="en-IN" dirty="0" smtClean="0"/>
              <a:t>			$</a:t>
            </a:r>
            <a:r>
              <a:rPr lang="en-IN" dirty="0"/>
              <a:t>object2-&gt;name</a:t>
            </a:r>
            <a:r>
              <a:rPr lang="en-IN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</a:p>
          <a:p>
            <a:pPr marL="939800" lvl="2" indent="0">
              <a:buNone/>
            </a:pPr>
            <a:r>
              <a:rPr lang="en-IN" b="1" dirty="0"/>
              <a:t>object1 name = </a:t>
            </a:r>
            <a:r>
              <a:rPr lang="en-IN" b="1" dirty="0" smtClean="0"/>
              <a:t>Alice</a:t>
            </a:r>
            <a:endParaRPr lang="en-IN" b="1" dirty="0"/>
          </a:p>
          <a:p>
            <a:pPr marL="939800" lvl="2" indent="0">
              <a:buNone/>
            </a:pPr>
            <a:r>
              <a:rPr lang="en-IN" b="1" dirty="0"/>
              <a:t>object2 name = Amy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Constructors</a:t>
            </a:r>
          </a:p>
          <a:p>
            <a:pPr lvl="1"/>
            <a:r>
              <a:rPr lang="en-US" dirty="0" smtClean="0"/>
              <a:t>Constructor is a special method used to initialize the members of class.</a:t>
            </a:r>
          </a:p>
          <a:p>
            <a:pPr lvl="1"/>
            <a:r>
              <a:rPr lang="en-US" dirty="0" smtClean="0"/>
              <a:t>In PHP to create constructor, create the function with name </a:t>
            </a:r>
            <a:r>
              <a:rPr lang="en-US" dirty="0"/>
              <a:t>__construct (that is, construct preceded </a:t>
            </a:r>
            <a:r>
              <a:rPr lang="en-US" dirty="0" smtClean="0"/>
              <a:t>by two </a:t>
            </a:r>
            <a:r>
              <a:rPr lang="en-US" dirty="0"/>
              <a:t>underscore characters</a:t>
            </a:r>
            <a:r>
              <a:rPr lang="en-US" dirty="0" smtClean="0"/>
              <a:t>)</a:t>
            </a:r>
            <a:endParaRPr lang="en-US" i="1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class User 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function </a:t>
            </a:r>
            <a:r>
              <a:rPr lang="en-IN" b="1" dirty="0">
                <a:solidFill>
                  <a:srgbClr val="C00000"/>
                </a:solidFill>
              </a:rPr>
              <a:t>__construct</a:t>
            </a:r>
            <a:r>
              <a:rPr lang="en-IN" dirty="0"/>
              <a:t>($param1, $param2</a:t>
            </a:r>
            <a:r>
              <a:rPr lang="en-IN" dirty="0" smtClean="0"/>
              <a:t>) 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// </a:t>
            </a:r>
            <a:r>
              <a:rPr lang="en-IN" dirty="0"/>
              <a:t>Constructor statements go here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$username = "Guest";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48000" y="4127400"/>
              <a:ext cx="1632600" cy="3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640" y="4118040"/>
                <a:ext cx="1651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315360" y="2577960"/>
              <a:ext cx="1397520" cy="70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6000" y="2568600"/>
                <a:ext cx="141624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9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Destructors</a:t>
            </a:r>
          </a:p>
          <a:p>
            <a:pPr lvl="1"/>
            <a:r>
              <a:rPr lang="en-US" dirty="0"/>
              <a:t>The destructor can do </a:t>
            </a:r>
            <a:r>
              <a:rPr lang="en-US" dirty="0" smtClean="0"/>
              <a:t>cleanup such </a:t>
            </a:r>
            <a:r>
              <a:rPr lang="en-US" dirty="0"/>
              <a:t>as releasing a connection to a database or some other resource that </a:t>
            </a:r>
            <a:r>
              <a:rPr lang="en-US" dirty="0" smtClean="0"/>
              <a:t>you reserved </a:t>
            </a:r>
            <a:r>
              <a:rPr lang="en-US" dirty="0"/>
              <a:t>within the class. </a:t>
            </a:r>
            <a:endParaRPr lang="en-US" dirty="0" smtClean="0"/>
          </a:p>
          <a:p>
            <a:pPr lvl="1"/>
            <a:r>
              <a:rPr lang="en-US" dirty="0" smtClean="0"/>
              <a:t>Constructors will be automatically executed, when code has </a:t>
            </a:r>
            <a:r>
              <a:rPr lang="en-US" dirty="0"/>
              <a:t>made the last reference to an object or when a script reaches the end</a:t>
            </a:r>
            <a:r>
              <a:rPr lang="en-US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b="1" dirty="0">
                <a:solidFill>
                  <a:srgbClr val="C00000"/>
                </a:solidFill>
              </a:rPr>
              <a:t>__destruct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// </a:t>
            </a:r>
            <a:r>
              <a:rPr lang="en-IN" dirty="0"/>
              <a:t>Destructor code goes here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Writing Methods</a:t>
            </a:r>
          </a:p>
          <a:p>
            <a:pPr lvl="1"/>
            <a:r>
              <a:rPr lang="en-US" dirty="0" smtClean="0"/>
              <a:t>Declaring </a:t>
            </a:r>
            <a:r>
              <a:rPr lang="en-US" dirty="0"/>
              <a:t>a method is similar to declaring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names beginning with a double </a:t>
            </a:r>
            <a:r>
              <a:rPr lang="en-US" dirty="0" smtClean="0"/>
              <a:t>underscore ( __ ) </a:t>
            </a:r>
            <a:r>
              <a:rPr lang="en-US" dirty="0"/>
              <a:t>are reserved, and </a:t>
            </a:r>
            <a:r>
              <a:rPr lang="en-US" dirty="0" smtClean="0"/>
              <a:t>we </a:t>
            </a:r>
            <a:r>
              <a:rPr lang="en-US" dirty="0"/>
              <a:t>should not create any of this form.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object’s properties</a:t>
            </a:r>
            <a:r>
              <a:rPr lang="en-US" dirty="0" smtClean="0"/>
              <a:t> can be accessed by a </a:t>
            </a:r>
            <a:r>
              <a:rPr lang="en-US" dirty="0"/>
              <a:t>special variable called $</a:t>
            </a:r>
            <a:r>
              <a:rPr lang="en-US" dirty="0" smtClean="0"/>
              <a:t>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5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and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Function </a:t>
            </a:r>
            <a:r>
              <a:rPr lang="en-US" dirty="0"/>
              <a:t>is a set </a:t>
            </a:r>
            <a:r>
              <a:rPr lang="en-US" dirty="0" smtClean="0"/>
              <a:t>of statements </a:t>
            </a:r>
            <a:r>
              <a:rPr lang="en-US" dirty="0"/>
              <a:t>that performs a particular function and—optionally—returns a value</a:t>
            </a:r>
            <a:r>
              <a:rPr lang="en-US" dirty="0" smtClean="0"/>
              <a:t>.</a:t>
            </a:r>
          </a:p>
          <a:p>
            <a:r>
              <a:rPr lang="en-US" dirty="0"/>
              <a:t>Functions have many advantages over contiguous, inline code. For example, they:</a:t>
            </a:r>
          </a:p>
          <a:p>
            <a:pPr lvl="1"/>
            <a:r>
              <a:rPr lang="en-IN" sz="2000" dirty="0" smtClean="0"/>
              <a:t>Involve </a:t>
            </a:r>
            <a:r>
              <a:rPr lang="en-IN" sz="2000" dirty="0"/>
              <a:t>less typing</a:t>
            </a:r>
          </a:p>
          <a:p>
            <a:pPr lvl="1"/>
            <a:r>
              <a:rPr lang="en-US" sz="2000" dirty="0" smtClean="0"/>
              <a:t>Reduce </a:t>
            </a:r>
            <a:r>
              <a:rPr lang="en-US" sz="2000" dirty="0"/>
              <a:t>syntax and other programming errors</a:t>
            </a:r>
          </a:p>
          <a:p>
            <a:pPr lvl="1"/>
            <a:r>
              <a:rPr lang="en-US" sz="2000" dirty="0" smtClean="0"/>
              <a:t>Decrease </a:t>
            </a:r>
            <a:r>
              <a:rPr lang="en-US" sz="2000" dirty="0"/>
              <a:t>the loading time of program files</a:t>
            </a:r>
          </a:p>
          <a:p>
            <a:pPr lvl="1"/>
            <a:r>
              <a:rPr lang="en-US" sz="2000" dirty="0" smtClean="0"/>
              <a:t>Decrease </a:t>
            </a:r>
            <a:r>
              <a:rPr lang="en-US" sz="2000" dirty="0"/>
              <a:t>execution time, because each function is compiled only once, no </a:t>
            </a:r>
            <a:r>
              <a:rPr lang="en-US" sz="2000" dirty="0" smtClean="0"/>
              <a:t>matter how </a:t>
            </a:r>
            <a:r>
              <a:rPr lang="en-US" sz="2000" dirty="0"/>
              <a:t>often you call it</a:t>
            </a:r>
          </a:p>
          <a:p>
            <a:pPr lvl="1"/>
            <a:r>
              <a:rPr lang="en-US" sz="2000" dirty="0" smtClean="0"/>
              <a:t>Accept </a:t>
            </a:r>
            <a:r>
              <a:rPr lang="en-US" sz="2000" dirty="0"/>
              <a:t>arguments and can therefore be used for general as well as specific </a:t>
            </a:r>
            <a:r>
              <a:rPr lang="en-US" sz="2000" dirty="0" smtClean="0"/>
              <a:t>cases</a:t>
            </a:r>
          </a:p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An object incorporates one or more functions, and the data they use, into a single structure called a class.</a:t>
            </a:r>
            <a:endParaRPr lang="en-IN" dirty="0">
              <a:solidFill>
                <a:schemeClr val="dk1"/>
              </a:solidFill>
            </a:endParaRP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99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public </a:t>
            </a:r>
            <a:r>
              <a:rPr lang="en-IN" dirty="0"/>
              <a:t>$name, $password;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dirty="0" err="1"/>
              <a:t>get_password</a:t>
            </a:r>
            <a:r>
              <a:rPr lang="en-IN" dirty="0" smtClean="0"/>
              <a:t>()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return </a:t>
            </a:r>
            <a:r>
              <a:rPr lang="en-IN" dirty="0"/>
              <a:t>$this-&gt;password;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$object = new User;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$object-&gt;password = "secret";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$object-&gt;</a:t>
            </a:r>
            <a:r>
              <a:rPr lang="en-IN" dirty="0" err="1"/>
              <a:t>get_password</a:t>
            </a:r>
            <a:r>
              <a:rPr lang="en-IN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756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Declaring Properties</a:t>
            </a:r>
          </a:p>
          <a:p>
            <a:pPr lvl="1"/>
            <a:r>
              <a:rPr lang="en-US" dirty="0"/>
              <a:t>It is not necessary to explicitly declare properties within classes, as they can </a:t>
            </a:r>
            <a:r>
              <a:rPr lang="en-US" dirty="0" smtClean="0"/>
              <a:t>be implicitly </a:t>
            </a:r>
            <a:r>
              <a:rPr lang="en-US" dirty="0"/>
              <a:t>defined when first </a:t>
            </a:r>
            <a:r>
              <a:rPr lang="en-US" dirty="0" smtClean="0"/>
              <a:t>used.</a:t>
            </a:r>
          </a:p>
          <a:p>
            <a:pPr lvl="1"/>
            <a:r>
              <a:rPr lang="en-US" dirty="0" smtClean="0"/>
              <a:t>But, always declare properties </a:t>
            </a:r>
            <a:r>
              <a:rPr lang="en-US" dirty="0"/>
              <a:t>explicitly within </a:t>
            </a:r>
            <a:r>
              <a:rPr lang="en-US" dirty="0" smtClean="0"/>
              <a:t>classes</a:t>
            </a:r>
          </a:p>
          <a:p>
            <a:pPr lvl="1"/>
            <a:endParaRPr lang="en-US" dirty="0" smtClean="0"/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$object1 = new User();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$object1-&gt;name = "Alice";		</a:t>
            </a:r>
            <a:r>
              <a:rPr lang="en-IN" dirty="0" smtClean="0">
                <a:solidFill>
                  <a:srgbClr val="C00000"/>
                </a:solidFill>
              </a:rPr>
              <a:t>// Property will be added to class implicitly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$object1-&gt;name;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class User {	}			// No properties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3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When a property is declared </a:t>
            </a:r>
            <a:r>
              <a:rPr lang="en-US" dirty="0"/>
              <a:t>within a class, </a:t>
            </a:r>
            <a:r>
              <a:rPr lang="en-US" dirty="0" smtClean="0"/>
              <a:t>default value may be assigned </a:t>
            </a:r>
            <a:r>
              <a:rPr lang="en-US" dirty="0"/>
              <a:t>to it.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a </a:t>
            </a:r>
            <a:r>
              <a:rPr lang="en-US" dirty="0"/>
              <a:t>constant and not the result of a function or expression</a:t>
            </a:r>
            <a:r>
              <a:rPr lang="en-US" dirty="0" smtClean="0"/>
              <a:t>.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Test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public </a:t>
            </a:r>
            <a:r>
              <a:rPr lang="en-US" dirty="0"/>
              <a:t>$name = "Paul Smith";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Valid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$age = 42; </a:t>
            </a:r>
            <a:r>
              <a:rPr lang="en-IN" dirty="0" smtClean="0"/>
              <a:t>			</a:t>
            </a: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>
                <a:solidFill>
                  <a:srgbClr val="00B050"/>
                </a:solidFill>
              </a:rPr>
              <a:t>Valid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public </a:t>
            </a:r>
            <a:r>
              <a:rPr lang="en-US" dirty="0"/>
              <a:t>$time = time();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Invalid - calls a function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public </a:t>
            </a:r>
            <a:r>
              <a:rPr lang="en-US" dirty="0"/>
              <a:t>$score = $level * 2;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Invalid - uses an expression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180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Declaring Constants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define constants inside </a:t>
            </a:r>
            <a:r>
              <a:rPr lang="en-US" dirty="0" smtClean="0"/>
              <a:t>classes using </a:t>
            </a:r>
            <a:r>
              <a:rPr lang="en-US" dirty="0" err="1" smtClean="0"/>
              <a:t>const</a:t>
            </a:r>
            <a:r>
              <a:rPr lang="en-US" dirty="0" smtClean="0"/>
              <a:t> key word.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generally accepted practice is to use </a:t>
            </a:r>
            <a:r>
              <a:rPr lang="en-US" dirty="0" smtClean="0"/>
              <a:t>uppercase letters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Defining constants within a class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Translate</a:t>
            </a:r>
            <a:r>
              <a:rPr lang="en-IN" dirty="0"/>
              <a:t>::lookup();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class Translate {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ENGLISH = 0;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SPANISH = 1;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FRENCH = 2;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GERMAN = 3;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IN" dirty="0" smtClean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/>
              <a:t>	</a:t>
            </a:r>
            <a:r>
              <a:rPr lang="en-IN" dirty="0" smtClean="0"/>
              <a:t>	static </a:t>
            </a:r>
            <a:r>
              <a:rPr lang="en-IN" dirty="0"/>
              <a:t>function lookup</a:t>
            </a:r>
            <a:r>
              <a:rPr lang="en-IN" dirty="0" smtClean="0"/>
              <a:t>() {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	echo </a:t>
            </a:r>
            <a:r>
              <a:rPr lang="en-IN" dirty="0"/>
              <a:t>self::SPANISH;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}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}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/>
              <a:t>?&gt;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Constants can be directly accessed </a:t>
            </a:r>
            <a:r>
              <a:rPr lang="en-US" dirty="0"/>
              <a:t>using the self keyword and double colon operator.</a:t>
            </a:r>
          </a:p>
          <a:p>
            <a:r>
              <a:rPr lang="en-US" dirty="0" smtClean="0"/>
              <a:t>This </a:t>
            </a:r>
            <a:r>
              <a:rPr lang="en-US" dirty="0"/>
              <a:t>code calls the class directly, using the double colon </a:t>
            </a:r>
            <a:r>
              <a:rPr lang="en-US" dirty="0" smtClean="0"/>
              <a:t>operator, </a:t>
            </a:r>
            <a:r>
              <a:rPr lang="en-US" dirty="0"/>
              <a:t>without creating an instance of it </a:t>
            </a:r>
            <a:r>
              <a:rPr lang="en-US" dirty="0" smtClean="0"/>
              <a:t>first. </a:t>
            </a:r>
          </a:p>
          <a:p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printed when </a:t>
            </a:r>
            <a:r>
              <a:rPr lang="en-US" dirty="0"/>
              <a:t>you run this code is 1.</a:t>
            </a:r>
          </a:p>
          <a:p>
            <a:r>
              <a:rPr lang="en-US" dirty="0"/>
              <a:t>Remember that once you define a constant, you can’t change it.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Property and Method Scope</a:t>
            </a:r>
          </a:p>
          <a:p>
            <a:pPr lvl="1"/>
            <a:r>
              <a:rPr lang="en-US" dirty="0"/>
              <a:t>PHP provides three keywords for controlling the scope of properties and </a:t>
            </a:r>
            <a:r>
              <a:rPr lang="en-US" dirty="0" smtClean="0"/>
              <a:t>methods </a:t>
            </a:r>
            <a:r>
              <a:rPr lang="en-IN" dirty="0" smtClean="0"/>
              <a:t>(</a:t>
            </a:r>
            <a:r>
              <a:rPr lang="en-IN" i="1" dirty="0"/>
              <a:t>members</a:t>
            </a:r>
            <a:r>
              <a:rPr lang="en-IN" dirty="0" smtClean="0"/>
              <a:t>)</a:t>
            </a:r>
          </a:p>
          <a:p>
            <a:pPr lvl="1"/>
            <a:r>
              <a:rPr lang="en-IN" dirty="0"/>
              <a:t>public</a:t>
            </a:r>
          </a:p>
          <a:p>
            <a:pPr lvl="2"/>
            <a:r>
              <a:rPr lang="en-US" dirty="0"/>
              <a:t>Public members can be referenced anywhere, including by other classes </a:t>
            </a:r>
            <a:r>
              <a:rPr lang="en-US" dirty="0" smtClean="0"/>
              <a:t>and instances </a:t>
            </a:r>
            <a:r>
              <a:rPr lang="en-US" dirty="0"/>
              <a:t>of the object.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the default when variables are declared with </a:t>
            </a:r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or public keywords, or when a variable is implicitly declared the first time </a:t>
            </a:r>
            <a:r>
              <a:rPr lang="en-US" dirty="0" smtClean="0"/>
              <a:t>it is </a:t>
            </a:r>
            <a:r>
              <a:rPr lang="en-US" dirty="0"/>
              <a:t>used.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keywords </a:t>
            </a:r>
            <a:r>
              <a:rPr lang="en-US" dirty="0" err="1"/>
              <a:t>var</a:t>
            </a:r>
            <a:r>
              <a:rPr lang="en-US" dirty="0"/>
              <a:t> and public are interchangeable because, </a:t>
            </a:r>
            <a:r>
              <a:rPr lang="en-US" dirty="0" smtClean="0"/>
              <a:t>although deprecated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is retained for compatibility with previous versions of </a:t>
            </a:r>
            <a:r>
              <a:rPr lang="en-US" dirty="0" smtClean="0"/>
              <a:t>PHP.</a:t>
            </a:r>
          </a:p>
          <a:p>
            <a:pPr lvl="2"/>
            <a:r>
              <a:rPr lang="en-US" dirty="0" smtClean="0"/>
              <a:t>Methods </a:t>
            </a:r>
            <a:r>
              <a:rPr lang="en-US" dirty="0"/>
              <a:t>are assumed to be public by default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protected</a:t>
            </a:r>
          </a:p>
          <a:p>
            <a:pPr lvl="2"/>
            <a:r>
              <a:rPr lang="en-US" dirty="0"/>
              <a:t>These members can be referenced only by the object’s class methods and those </a:t>
            </a:r>
            <a:r>
              <a:rPr lang="en-US" dirty="0" smtClean="0"/>
              <a:t>of </a:t>
            </a:r>
            <a:r>
              <a:rPr lang="en-IN" dirty="0" smtClean="0"/>
              <a:t>any </a:t>
            </a:r>
            <a:r>
              <a:rPr lang="en-IN" dirty="0"/>
              <a:t>subclasses.</a:t>
            </a:r>
          </a:p>
          <a:p>
            <a:pPr lvl="1"/>
            <a:r>
              <a:rPr lang="en-IN" dirty="0"/>
              <a:t>private</a:t>
            </a:r>
          </a:p>
          <a:p>
            <a:pPr lvl="2"/>
            <a:r>
              <a:rPr lang="en-US" dirty="0"/>
              <a:t>These members can be referenced only by methods within the same </a:t>
            </a:r>
            <a:r>
              <a:rPr lang="en-US" dirty="0" smtClean="0"/>
              <a:t>class—not </a:t>
            </a:r>
            <a:r>
              <a:rPr lang="en-IN" dirty="0" smtClean="0"/>
              <a:t>by </a:t>
            </a:r>
            <a:r>
              <a:rPr lang="en-IN" dirty="0"/>
              <a:t>subclasses.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7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decide which you need to </a:t>
            </a:r>
            <a:r>
              <a:rPr lang="en-US" dirty="0" smtClean="0"/>
              <a:t>use?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b="1" i="1" dirty="0">
                <a:solidFill>
                  <a:srgbClr val="C00000"/>
                </a:solidFill>
              </a:rPr>
              <a:t>public</a:t>
            </a:r>
            <a:r>
              <a:rPr lang="en-US" dirty="0"/>
              <a:t> when outside code </a:t>
            </a:r>
            <a:r>
              <a:rPr lang="en-US" i="1" dirty="0"/>
              <a:t>should </a:t>
            </a:r>
            <a:r>
              <a:rPr lang="en-US" dirty="0"/>
              <a:t>access this member and extending </a:t>
            </a:r>
            <a:r>
              <a:rPr lang="en-US" dirty="0" smtClean="0"/>
              <a:t>classes </a:t>
            </a:r>
            <a:r>
              <a:rPr lang="en-IN" i="1" dirty="0" smtClean="0"/>
              <a:t>should </a:t>
            </a:r>
            <a:r>
              <a:rPr lang="en-IN" dirty="0"/>
              <a:t>also inherit it.</a:t>
            </a:r>
          </a:p>
          <a:p>
            <a:pPr lvl="1"/>
            <a:r>
              <a:rPr lang="en-US" dirty="0" smtClean="0"/>
              <a:t>Use </a:t>
            </a:r>
            <a:r>
              <a:rPr lang="en-US" b="1" i="1" dirty="0">
                <a:solidFill>
                  <a:srgbClr val="C00000"/>
                </a:solidFill>
              </a:rPr>
              <a:t>protected</a:t>
            </a:r>
            <a:r>
              <a:rPr lang="en-US" dirty="0"/>
              <a:t> when outside code </a:t>
            </a:r>
            <a:r>
              <a:rPr lang="en-US" i="1" dirty="0"/>
              <a:t>should not </a:t>
            </a:r>
            <a:r>
              <a:rPr lang="en-US" dirty="0"/>
              <a:t>access this member but </a:t>
            </a:r>
            <a:r>
              <a:rPr lang="en-US" dirty="0" smtClean="0"/>
              <a:t>extending </a:t>
            </a:r>
            <a:r>
              <a:rPr lang="en-IN" dirty="0" smtClean="0"/>
              <a:t>classes </a:t>
            </a:r>
            <a:r>
              <a:rPr lang="en-IN" i="1" dirty="0"/>
              <a:t>should </a:t>
            </a:r>
            <a:r>
              <a:rPr lang="en-IN" dirty="0"/>
              <a:t>inherit it.</a:t>
            </a:r>
          </a:p>
          <a:p>
            <a:pPr lvl="1"/>
            <a:r>
              <a:rPr lang="en-US" dirty="0" smtClean="0"/>
              <a:t>Use </a:t>
            </a:r>
            <a:r>
              <a:rPr lang="en-US" b="1" i="1" dirty="0">
                <a:solidFill>
                  <a:srgbClr val="C00000"/>
                </a:solidFill>
              </a:rPr>
              <a:t>private</a:t>
            </a:r>
            <a:r>
              <a:rPr lang="en-US" dirty="0"/>
              <a:t> when outside code </a:t>
            </a:r>
            <a:r>
              <a:rPr lang="en-US" i="1" dirty="0"/>
              <a:t>should not </a:t>
            </a:r>
            <a:r>
              <a:rPr lang="en-US" dirty="0"/>
              <a:t>access this member and </a:t>
            </a:r>
            <a:r>
              <a:rPr lang="en-US" dirty="0" smtClean="0"/>
              <a:t>extending classes </a:t>
            </a:r>
            <a:r>
              <a:rPr lang="en-US" dirty="0"/>
              <a:t>also </a:t>
            </a:r>
            <a:r>
              <a:rPr lang="en-US" i="1" dirty="0"/>
              <a:t>should not </a:t>
            </a:r>
            <a:r>
              <a:rPr lang="en-US" dirty="0"/>
              <a:t>inherit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2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class </a:t>
            </a:r>
            <a:r>
              <a:rPr lang="en-IN" dirty="0" smtClean="0"/>
              <a:t>Example 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$name = "Michael"; </a:t>
            </a:r>
            <a:r>
              <a:rPr lang="en-US" dirty="0" smtClean="0"/>
              <a:t>		// </a:t>
            </a:r>
            <a:r>
              <a:rPr lang="en-US" dirty="0"/>
              <a:t>Same as public but deprecated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 </a:t>
            </a:r>
            <a:r>
              <a:rPr lang="en-US" dirty="0"/>
              <a:t>$age = 23; </a:t>
            </a:r>
            <a:r>
              <a:rPr lang="en-US" dirty="0" smtClean="0"/>
              <a:t>			// </a:t>
            </a:r>
            <a:r>
              <a:rPr lang="en-US" dirty="0"/>
              <a:t>Public property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protected </a:t>
            </a:r>
            <a:r>
              <a:rPr lang="en-IN" dirty="0"/>
              <a:t>$</a:t>
            </a:r>
            <a:r>
              <a:rPr lang="en-IN" dirty="0" err="1"/>
              <a:t>usercount</a:t>
            </a:r>
            <a:r>
              <a:rPr lang="en-IN" dirty="0"/>
              <a:t>; </a:t>
            </a:r>
            <a:r>
              <a:rPr lang="en-IN" dirty="0" smtClean="0"/>
              <a:t>		// </a:t>
            </a:r>
            <a:r>
              <a:rPr lang="en-IN" dirty="0"/>
              <a:t>Protected property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 smtClean="0"/>
              <a:t>private </a:t>
            </a:r>
            <a:r>
              <a:rPr lang="en-IN" dirty="0"/>
              <a:t>function admin() </a:t>
            </a:r>
            <a:r>
              <a:rPr lang="en-IN" dirty="0" smtClean="0"/>
              <a:t>		// </a:t>
            </a:r>
            <a:r>
              <a:rPr lang="en-IN" dirty="0"/>
              <a:t>Private method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// </a:t>
            </a:r>
            <a:r>
              <a:rPr lang="en-IN" dirty="0"/>
              <a:t>Admin code goes here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468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Static Methods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</a:t>
            </a:r>
            <a:r>
              <a:rPr lang="en-US" dirty="0" smtClean="0"/>
              <a:t>can be defined as </a:t>
            </a:r>
            <a:r>
              <a:rPr lang="en-US" dirty="0"/>
              <a:t>static, which means that it is called on a class, not on </a:t>
            </a:r>
            <a:r>
              <a:rPr lang="en-US" dirty="0" smtClean="0"/>
              <a:t>an 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static method has no access to any object </a:t>
            </a:r>
            <a:r>
              <a:rPr lang="en-US" dirty="0" smtClean="0"/>
              <a:t>properties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User</a:t>
            </a:r>
            <a:r>
              <a:rPr lang="en-IN" dirty="0"/>
              <a:t>::</a:t>
            </a:r>
            <a:r>
              <a:rPr lang="en-IN" dirty="0" err="1"/>
              <a:t>pwd_string</a:t>
            </a:r>
            <a:r>
              <a:rPr lang="en-IN" dirty="0"/>
              <a:t>();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static </a:t>
            </a:r>
            <a:r>
              <a:rPr lang="en-IN" dirty="0"/>
              <a:t>function </a:t>
            </a:r>
            <a:r>
              <a:rPr lang="en-IN" dirty="0" err="1"/>
              <a:t>pwd_string</a:t>
            </a:r>
            <a:r>
              <a:rPr lang="en-IN" dirty="0" smtClean="0"/>
              <a:t>()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echo </a:t>
            </a:r>
            <a:r>
              <a:rPr lang="en-US" dirty="0"/>
              <a:t>"Please enter your password";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78000" y="3720960"/>
              <a:ext cx="2286360" cy="83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640" y="3711600"/>
                <a:ext cx="230508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5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Functions:</a:t>
            </a:r>
          </a:p>
          <a:p>
            <a:pPr lvl="1"/>
            <a:r>
              <a:rPr lang="en-US" dirty="0" smtClean="0"/>
              <a:t>PHP </a:t>
            </a:r>
            <a:r>
              <a:rPr lang="en-US" dirty="0"/>
              <a:t>comes with hundreds of ready-made, built-in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use a function, call it by name. </a:t>
            </a:r>
            <a:endParaRPr lang="en-US" dirty="0" smtClean="0"/>
          </a:p>
          <a:p>
            <a:pPr marL="25400" indent="0">
              <a:buNone/>
            </a:pPr>
            <a:r>
              <a:rPr lang="en-US" dirty="0" smtClean="0"/>
              <a:t>		echo </a:t>
            </a:r>
            <a:r>
              <a:rPr lang="en-US" dirty="0"/>
              <a:t>date("l"); </a:t>
            </a:r>
            <a:r>
              <a:rPr lang="en-US" dirty="0" smtClean="0"/>
              <a:t>	// </a:t>
            </a:r>
            <a:r>
              <a:rPr lang="en-US" dirty="0"/>
              <a:t>Displays the day of the week</a:t>
            </a:r>
          </a:p>
          <a:p>
            <a:pPr lvl="1"/>
            <a:r>
              <a:rPr lang="en-US" dirty="0"/>
              <a:t>The parentheses tell PHP that you’re referring to a function. Otherwise, it </a:t>
            </a:r>
            <a:r>
              <a:rPr lang="en-US" dirty="0" smtClean="0"/>
              <a:t>thinks you’re </a:t>
            </a:r>
            <a:r>
              <a:rPr lang="en-US" dirty="0"/>
              <a:t>referring to a constant.</a:t>
            </a:r>
          </a:p>
          <a:p>
            <a:pPr lvl="1"/>
            <a:r>
              <a:rPr lang="en-US" dirty="0"/>
              <a:t>Functions can take any number of arguments, including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9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Static Properties</a:t>
            </a:r>
          </a:p>
          <a:p>
            <a:pPr lvl="1"/>
            <a:r>
              <a:rPr lang="en-US" dirty="0"/>
              <a:t>Most data and methods apply to instances of a class.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a User class, </a:t>
            </a:r>
            <a:r>
              <a:rPr lang="en-US" dirty="0" smtClean="0"/>
              <a:t>we </a:t>
            </a:r>
            <a:r>
              <a:rPr lang="en-US" dirty="0"/>
              <a:t>do such things as </a:t>
            </a:r>
            <a:r>
              <a:rPr lang="en-US" dirty="0" smtClean="0"/>
              <a:t>setting </a:t>
            </a:r>
            <a:r>
              <a:rPr lang="en-US" dirty="0"/>
              <a:t>a particular user’s password or </a:t>
            </a:r>
            <a:r>
              <a:rPr lang="en-US" dirty="0" smtClean="0"/>
              <a:t>checking </a:t>
            </a:r>
            <a:r>
              <a:rPr lang="en-US" dirty="0"/>
              <a:t>when the user </a:t>
            </a:r>
            <a:r>
              <a:rPr lang="en-US" dirty="0" smtClean="0"/>
              <a:t>has been </a:t>
            </a:r>
            <a:r>
              <a:rPr lang="en-US" dirty="0"/>
              <a:t>registered.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facts and operations apply separately to each user and </a:t>
            </a:r>
            <a:r>
              <a:rPr lang="en-US" dirty="0" smtClean="0"/>
              <a:t>therefore use </a:t>
            </a:r>
            <a:r>
              <a:rPr lang="en-US" dirty="0"/>
              <a:t>instance-specific properties and methods.</a:t>
            </a:r>
          </a:p>
          <a:p>
            <a:pPr lvl="1"/>
            <a:r>
              <a:rPr lang="en-US" dirty="0"/>
              <a:t>But occasionally </a:t>
            </a:r>
            <a:r>
              <a:rPr lang="en-US" dirty="0" smtClean="0"/>
              <a:t>we need </a:t>
            </a:r>
            <a:r>
              <a:rPr lang="en-US" dirty="0"/>
              <a:t>to maintain data about a whole class.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</a:t>
            </a:r>
            <a:r>
              <a:rPr lang="en-US" dirty="0" smtClean="0"/>
              <a:t>to report </a:t>
            </a:r>
            <a:r>
              <a:rPr lang="en-US" dirty="0"/>
              <a:t>how many users are registered, </a:t>
            </a:r>
            <a:r>
              <a:rPr lang="en-US" dirty="0" smtClean="0"/>
              <a:t>we can create </a:t>
            </a:r>
            <a:r>
              <a:rPr lang="en-US" dirty="0"/>
              <a:t>a </a:t>
            </a:r>
            <a:r>
              <a:rPr lang="en-US" dirty="0" smtClean="0"/>
              <a:t>variable to store this value, </a:t>
            </a:r>
            <a:r>
              <a:rPr lang="en-US" dirty="0"/>
              <a:t>that applies to </a:t>
            </a:r>
            <a:r>
              <a:rPr lang="en-US" dirty="0" smtClean="0"/>
              <a:t>the whole </a:t>
            </a:r>
            <a:r>
              <a:rPr lang="en-US" dirty="0"/>
              <a:t>User class. 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/>
              <a:t>provides static properties and methods for such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&lt;?</a:t>
            </a:r>
            <a:r>
              <a:rPr lang="en-IN" sz="2200" dirty="0" err="1"/>
              <a:t>php</a:t>
            </a:r>
            <a:endParaRPr lang="en-IN" sz="2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temp = new Test();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echo </a:t>
            </a:r>
            <a:r>
              <a:rPr lang="en-US" sz="2200" dirty="0"/>
              <a:t>"Test A: </a:t>
            </a:r>
            <a:r>
              <a:rPr lang="en-US" sz="2200" dirty="0" smtClean="0"/>
              <a:t>".Test</a:t>
            </a:r>
            <a:r>
              <a:rPr lang="en-US" sz="2200" dirty="0"/>
              <a:t>::$</a:t>
            </a:r>
            <a:r>
              <a:rPr lang="en-US" sz="2200" dirty="0" err="1"/>
              <a:t>static_property</a:t>
            </a:r>
            <a:r>
              <a:rPr lang="en-US" sz="2200" dirty="0"/>
              <a:t> . "&lt;</a:t>
            </a:r>
            <a:r>
              <a:rPr lang="en-US" sz="2200" dirty="0" err="1"/>
              <a:t>br</a:t>
            </a:r>
            <a:r>
              <a:rPr lang="en-US" sz="22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</a:t>
            </a:r>
            <a:r>
              <a:rPr lang="en-US" sz="2200" dirty="0" smtClean="0"/>
              <a:t>echo </a:t>
            </a:r>
            <a:r>
              <a:rPr lang="en-US" sz="2200" dirty="0"/>
              <a:t>"Test B: </a:t>
            </a:r>
            <a:r>
              <a:rPr lang="en-US" sz="2200" dirty="0" smtClean="0"/>
              <a:t>".$</a:t>
            </a:r>
            <a:r>
              <a:rPr lang="en-US" sz="2200" dirty="0"/>
              <a:t>temp-&gt;</a:t>
            </a:r>
            <a:r>
              <a:rPr lang="en-US" sz="2200" dirty="0" err="1"/>
              <a:t>get_sp</a:t>
            </a:r>
            <a:r>
              <a:rPr lang="en-US" sz="2200" dirty="0" smtClean="0"/>
              <a:t>()."&lt;</a:t>
            </a:r>
            <a:r>
              <a:rPr lang="en-US" sz="2200" dirty="0" err="1"/>
              <a:t>br</a:t>
            </a:r>
            <a:r>
              <a:rPr lang="en-US" sz="22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</a:t>
            </a:r>
            <a:r>
              <a:rPr lang="en-US" sz="2200" dirty="0" smtClean="0"/>
              <a:t>echo </a:t>
            </a:r>
            <a:r>
              <a:rPr lang="en-US" sz="2200" dirty="0"/>
              <a:t>"Test C: </a:t>
            </a:r>
            <a:r>
              <a:rPr lang="en-US" sz="2200" dirty="0" smtClean="0"/>
              <a:t>".$temp-</a:t>
            </a:r>
            <a:r>
              <a:rPr lang="en-US" sz="2200" dirty="0"/>
              <a:t>&gt;</a:t>
            </a:r>
            <a:r>
              <a:rPr lang="en-US" sz="2200" dirty="0" err="1" smtClean="0"/>
              <a:t>static_property</a:t>
            </a:r>
            <a:r>
              <a:rPr lang="en-US" sz="2200" dirty="0" smtClean="0"/>
              <a:t> </a:t>
            </a:r>
            <a:r>
              <a:rPr lang="en-US" sz="2200" dirty="0"/>
              <a:t>. "&lt;</a:t>
            </a:r>
            <a:r>
              <a:rPr lang="en-US" sz="2200" dirty="0" err="1"/>
              <a:t>br</a:t>
            </a:r>
            <a:r>
              <a:rPr lang="en-US" sz="2200" dirty="0" smtClean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class </a:t>
            </a:r>
            <a:r>
              <a:rPr lang="en-IN" sz="2200" dirty="0"/>
              <a:t>Test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	static </a:t>
            </a:r>
            <a:r>
              <a:rPr lang="en-IN" sz="2200" dirty="0"/>
              <a:t>$</a:t>
            </a:r>
            <a:r>
              <a:rPr lang="en-IN" sz="2200" dirty="0" err="1"/>
              <a:t>static_property</a:t>
            </a:r>
            <a:r>
              <a:rPr lang="en-IN" sz="2200" dirty="0"/>
              <a:t> = "I'm static";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	function </a:t>
            </a:r>
            <a:r>
              <a:rPr lang="en-IN" sz="2200" dirty="0" err="1"/>
              <a:t>get_sp</a:t>
            </a:r>
            <a:r>
              <a:rPr lang="en-IN" sz="2200" dirty="0"/>
              <a:t>()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	</a:t>
            </a:r>
            <a:r>
              <a:rPr lang="en-IN" sz="2200" dirty="0" smtClean="0"/>
              <a:t>	return </a:t>
            </a:r>
            <a:r>
              <a:rPr lang="en-IN" sz="2200" dirty="0"/>
              <a:t>self::$</a:t>
            </a:r>
            <a:r>
              <a:rPr lang="en-IN" sz="2200" dirty="0" err="1"/>
              <a:t>static_property</a:t>
            </a:r>
            <a:r>
              <a:rPr lang="en-IN" sz="22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	}</a:t>
            </a:r>
            <a:endParaRPr lang="en-IN" sz="2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?&gt;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981575"/>
            <a:ext cx="5600700" cy="14001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942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This example shows that the property $</a:t>
            </a:r>
            <a:r>
              <a:rPr lang="en-US" dirty="0" err="1"/>
              <a:t>static_property</a:t>
            </a:r>
            <a:r>
              <a:rPr lang="en-US" dirty="0"/>
              <a:t> could be directly </a:t>
            </a:r>
            <a:r>
              <a:rPr lang="en-US" dirty="0" smtClean="0"/>
              <a:t>referenced from </a:t>
            </a:r>
            <a:r>
              <a:rPr lang="en-US" dirty="0"/>
              <a:t>the class itself via the double colon operator in Test A. </a:t>
            </a:r>
            <a:endParaRPr lang="en-US" dirty="0" smtClean="0"/>
          </a:p>
          <a:p>
            <a:pPr lvl="1"/>
            <a:r>
              <a:rPr lang="en-US" dirty="0" smtClean="0"/>
              <a:t>Also</a:t>
            </a:r>
            <a:r>
              <a:rPr lang="en-US" dirty="0"/>
              <a:t>, Test B could </a:t>
            </a:r>
            <a:r>
              <a:rPr lang="en-US" dirty="0" smtClean="0"/>
              <a:t>obtain its </a:t>
            </a:r>
            <a:r>
              <a:rPr lang="en-US" dirty="0"/>
              <a:t>value by calling the </a:t>
            </a:r>
            <a:r>
              <a:rPr lang="en-US" dirty="0" err="1"/>
              <a:t>get_sp</a:t>
            </a:r>
            <a:r>
              <a:rPr lang="en-US" dirty="0"/>
              <a:t> method of the object $temp, created from class Test.</a:t>
            </a:r>
          </a:p>
          <a:p>
            <a:pPr lvl="1"/>
            <a:r>
              <a:rPr lang="en-US" dirty="0"/>
              <a:t>But Test C failed, because the static property $</a:t>
            </a:r>
            <a:r>
              <a:rPr lang="en-US" dirty="0" err="1"/>
              <a:t>static_property</a:t>
            </a:r>
            <a:r>
              <a:rPr lang="en-US" dirty="0"/>
              <a:t> was not accessible </a:t>
            </a:r>
            <a:r>
              <a:rPr lang="en-US" dirty="0" smtClean="0"/>
              <a:t>to </a:t>
            </a:r>
            <a:r>
              <a:rPr lang="en-IN" dirty="0" smtClean="0"/>
              <a:t>the </a:t>
            </a:r>
            <a:r>
              <a:rPr lang="en-IN" dirty="0"/>
              <a:t>object $temp.</a:t>
            </a:r>
          </a:p>
          <a:p>
            <a:pPr lvl="1"/>
            <a:r>
              <a:rPr lang="en-US" dirty="0"/>
              <a:t>Note how the method </a:t>
            </a:r>
            <a:r>
              <a:rPr lang="en-US" dirty="0" err="1"/>
              <a:t>get_sp</a:t>
            </a:r>
            <a:r>
              <a:rPr lang="en-US" dirty="0"/>
              <a:t> accesses $</a:t>
            </a:r>
            <a:r>
              <a:rPr lang="en-US" dirty="0" err="1"/>
              <a:t>static_property</a:t>
            </a:r>
            <a:r>
              <a:rPr lang="en-US" dirty="0"/>
              <a:t> using the keyword </a:t>
            </a:r>
            <a:r>
              <a:rPr lang="en-US" dirty="0" smtClean="0"/>
              <a:t>self. This </a:t>
            </a:r>
            <a:r>
              <a:rPr lang="en-US" dirty="0"/>
              <a:t>is how a static property or constant can be directly accessed within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2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Inheritance</a:t>
            </a:r>
          </a:p>
          <a:p>
            <a:pPr lvl="1"/>
            <a:r>
              <a:rPr lang="en-US" dirty="0" smtClean="0"/>
              <a:t>Once a class is written, it can be derived to subclasses.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can save lots </a:t>
            </a:r>
            <a:r>
              <a:rPr lang="en-US" dirty="0" smtClean="0"/>
              <a:t>of code rewriting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take a class similar to the one </a:t>
            </a:r>
            <a:r>
              <a:rPr lang="en-US" dirty="0" smtClean="0"/>
              <a:t>we </a:t>
            </a:r>
            <a:r>
              <a:rPr lang="en-US" dirty="0"/>
              <a:t>need to write</a:t>
            </a:r>
            <a:r>
              <a:rPr lang="en-US" dirty="0" smtClean="0"/>
              <a:t>, extend </a:t>
            </a:r>
            <a:r>
              <a:rPr lang="en-US" dirty="0"/>
              <a:t>it to a subclass, and just modify the parts that are different. </a:t>
            </a:r>
            <a:endParaRPr lang="en-US" dirty="0" smtClean="0"/>
          </a:p>
          <a:p>
            <a:pPr lvl="1"/>
            <a:r>
              <a:rPr lang="en-US" dirty="0" smtClean="0"/>
              <a:t>To inherit a class from another class “</a:t>
            </a:r>
            <a:r>
              <a:rPr lang="en-IN" dirty="0" smtClean="0"/>
              <a:t>extends” keyword must be used.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45120" y="3524400"/>
              <a:ext cx="1638720" cy="559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5760" y="3515040"/>
                <a:ext cx="165744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 = new Subscriber;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object-&gt;name = "Fred";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object-&gt;password = "</a:t>
            </a:r>
            <a:r>
              <a:rPr lang="en-IN" dirty="0" err="1"/>
              <a:t>pword</a:t>
            </a:r>
            <a:r>
              <a:rPr lang="en-IN" dirty="0"/>
              <a:t>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object-&gt;phone = "012 345 6789";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object-&gt;email = "fred@bloggs.com";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object-&gt;display();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$name, $password;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dirty="0" err="1"/>
              <a:t>save_user</a:t>
            </a:r>
            <a:r>
              <a:rPr lang="en-IN" dirty="0" smtClean="0"/>
              <a:t>() 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echo </a:t>
            </a:r>
            <a:r>
              <a:rPr lang="en-US" dirty="0"/>
              <a:t>"Save User code goes here";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class Subscriber </a:t>
            </a:r>
            <a:r>
              <a:rPr lang="en-IN" b="1" dirty="0">
                <a:solidFill>
                  <a:srgbClr val="C00000"/>
                </a:solidFill>
              </a:rPr>
              <a:t>extends </a:t>
            </a:r>
            <a:r>
              <a:rPr lang="en-IN" dirty="0" smtClean="0"/>
              <a:t>User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public </a:t>
            </a:r>
            <a:r>
              <a:rPr lang="en-IN" dirty="0"/>
              <a:t>$phone, $email;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function </a:t>
            </a:r>
            <a:r>
              <a:rPr lang="en-IN" dirty="0"/>
              <a:t>display</a:t>
            </a:r>
            <a:r>
              <a:rPr lang="en-IN" dirty="0" smtClean="0"/>
              <a:t>()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"Name: " . $this-&gt;name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"Pass: " . $this-&gt;password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"Phone: " . $this-&gt;phone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echo </a:t>
            </a:r>
            <a:r>
              <a:rPr lang="en-IN" dirty="0"/>
              <a:t>"Email: " . $this-&gt;email;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4724400"/>
            <a:ext cx="3695700" cy="165735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276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The original User class has two properties, $name and $password, and a method </a:t>
            </a:r>
            <a:r>
              <a:rPr lang="en-US" dirty="0" smtClean="0"/>
              <a:t>to save </a:t>
            </a:r>
            <a:r>
              <a:rPr lang="en-US" dirty="0"/>
              <a:t>the current user to the database. </a:t>
            </a:r>
            <a:endParaRPr lang="en-US" dirty="0" smtClean="0"/>
          </a:p>
          <a:p>
            <a:pPr lvl="1"/>
            <a:r>
              <a:rPr lang="en-US" dirty="0" smtClean="0"/>
              <a:t>Subscriber </a:t>
            </a:r>
            <a:r>
              <a:rPr lang="en-US" dirty="0"/>
              <a:t>extends this class by adding </a:t>
            </a:r>
            <a:r>
              <a:rPr lang="en-US" dirty="0" smtClean="0"/>
              <a:t>an additional </a:t>
            </a:r>
            <a:r>
              <a:rPr lang="en-US" dirty="0"/>
              <a:t>two properties, $phone and $email, and includes a method of </a:t>
            </a:r>
            <a:r>
              <a:rPr lang="en-US" dirty="0" smtClean="0"/>
              <a:t>displaying the </a:t>
            </a:r>
            <a:r>
              <a:rPr lang="en-US" dirty="0"/>
              <a:t>properties of the current object using the variable $this, which refers to the </a:t>
            </a:r>
            <a:r>
              <a:rPr lang="en-US" dirty="0" smtClean="0"/>
              <a:t>current values </a:t>
            </a:r>
            <a:r>
              <a:rPr lang="en-US" dirty="0"/>
              <a:t>of the object being accessed.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The parent keyword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subclass </a:t>
            </a:r>
            <a:r>
              <a:rPr lang="en-US" dirty="0" smtClean="0"/>
              <a:t>and parent class have method with </a:t>
            </a:r>
            <a:r>
              <a:rPr lang="en-US" dirty="0"/>
              <a:t>the same </a:t>
            </a:r>
            <a:r>
              <a:rPr lang="en-US" dirty="0" smtClean="0"/>
              <a:t>name, then subclass statements </a:t>
            </a:r>
            <a:r>
              <a:rPr lang="en-US" dirty="0"/>
              <a:t>will override those of the parent class. </a:t>
            </a:r>
            <a:endParaRPr lang="en-US" dirty="0" smtClean="0"/>
          </a:p>
          <a:p>
            <a:pPr lvl="1"/>
            <a:r>
              <a:rPr lang="en-US" dirty="0" smtClean="0"/>
              <a:t>In such scenarios, to </a:t>
            </a:r>
            <a:r>
              <a:rPr lang="en-US" dirty="0"/>
              <a:t>access the parent’s </a:t>
            </a:r>
            <a:r>
              <a:rPr lang="en-US" dirty="0" smtClean="0"/>
              <a:t>method “</a:t>
            </a:r>
            <a:r>
              <a:rPr lang="en-US" b="1" dirty="0" smtClean="0">
                <a:solidFill>
                  <a:srgbClr val="C00000"/>
                </a:solidFill>
              </a:rPr>
              <a:t>parent</a:t>
            </a:r>
            <a:r>
              <a:rPr lang="en-US" dirty="0" smtClean="0"/>
              <a:t>” operator </a:t>
            </a:r>
            <a:r>
              <a:rPr lang="en-US" dirty="0"/>
              <a:t>can </a:t>
            </a:r>
            <a:r>
              <a:rPr lang="en-US" dirty="0" smtClean="0"/>
              <a:t>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5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&lt;?</a:t>
            </a:r>
            <a:r>
              <a:rPr lang="en-IN" sz="2200" dirty="0" err="1"/>
              <a:t>php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object = new Son;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object-&gt;test();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object-&gt;test2();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 smtClean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class Dad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	function </a:t>
            </a:r>
            <a:r>
              <a:rPr lang="en-IN" sz="2200" dirty="0"/>
              <a:t>test</a:t>
            </a:r>
            <a:r>
              <a:rPr lang="en-IN" sz="2200" dirty="0" smtClean="0"/>
              <a:t>()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		echo </a:t>
            </a:r>
            <a:r>
              <a:rPr lang="en-US" sz="2200" dirty="0"/>
              <a:t>"[Class Dad] </a:t>
            </a:r>
            <a:r>
              <a:rPr lang="en-US" sz="2200" dirty="0" smtClean="0"/>
              <a:t>I am </a:t>
            </a:r>
            <a:r>
              <a:rPr lang="en-US" sz="2200" dirty="0"/>
              <a:t>your </a:t>
            </a:r>
            <a:r>
              <a:rPr lang="en-US" sz="2200" dirty="0" smtClean="0"/>
              <a:t>					Father&lt;</a:t>
            </a:r>
            <a:r>
              <a:rPr lang="en-US" sz="2200" dirty="0" err="1" smtClean="0"/>
              <a:t>br</a:t>
            </a:r>
            <a:r>
              <a:rPr lang="en-US" sz="2200" dirty="0"/>
              <a:t>&gt;";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	}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class Son extends </a:t>
            </a:r>
            <a:r>
              <a:rPr lang="en-IN" sz="2200" dirty="0" smtClean="0"/>
              <a:t>Dad {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function </a:t>
            </a:r>
            <a:r>
              <a:rPr lang="en-IN" sz="2200" dirty="0"/>
              <a:t>test</a:t>
            </a:r>
            <a:r>
              <a:rPr lang="en-IN" sz="2200" dirty="0" smtClean="0"/>
              <a:t>()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	echo </a:t>
            </a:r>
            <a:r>
              <a:rPr lang="en-US" sz="2200" dirty="0"/>
              <a:t>"[Class Son] I </a:t>
            </a:r>
            <a:r>
              <a:rPr lang="en-US" sz="2200" dirty="0" smtClean="0"/>
              <a:t>am Luke&lt;</a:t>
            </a:r>
            <a:r>
              <a:rPr lang="en-US" sz="2200" dirty="0" err="1" smtClean="0"/>
              <a:t>br</a:t>
            </a:r>
            <a:r>
              <a:rPr lang="en-US" sz="2200" dirty="0" smtClean="0"/>
              <a:t>&gt;";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 smtClean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function </a:t>
            </a:r>
            <a:r>
              <a:rPr lang="en-IN" sz="2200" dirty="0"/>
              <a:t>test2</a:t>
            </a:r>
            <a:r>
              <a:rPr lang="en-IN" sz="2200" dirty="0" smtClean="0"/>
              <a:t>()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	parent</a:t>
            </a:r>
            <a:r>
              <a:rPr lang="en-IN" sz="2200" dirty="0"/>
              <a:t>::test();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}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?&gt;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5534471"/>
            <a:ext cx="4284613" cy="84727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7021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This code creates a class called Dad and a subclass called Son that inherits its </a:t>
            </a:r>
            <a:r>
              <a:rPr lang="en-US" dirty="0" smtClean="0"/>
              <a:t>properties and </a:t>
            </a:r>
            <a:r>
              <a:rPr lang="en-US" dirty="0"/>
              <a:t>methods, and then overrides the method test.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when </a:t>
            </a:r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dirty="0" smtClean="0"/>
              <a:t>test is called, </a:t>
            </a:r>
            <a:r>
              <a:rPr lang="en-US" dirty="0"/>
              <a:t>the </a:t>
            </a:r>
            <a:r>
              <a:rPr lang="en-US" dirty="0" smtClean="0"/>
              <a:t>method in sub class is </a:t>
            </a:r>
            <a:r>
              <a:rPr lang="en-US" dirty="0"/>
              <a:t>executed.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way to execute the </a:t>
            </a:r>
            <a:r>
              <a:rPr lang="en-US" dirty="0" smtClean="0"/>
              <a:t>overridden test </a:t>
            </a:r>
            <a:r>
              <a:rPr lang="en-US" dirty="0"/>
              <a:t>method in the Dad class is to use the parent </a:t>
            </a:r>
            <a:r>
              <a:rPr lang="en-US" dirty="0" smtClean="0"/>
              <a:t>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Some of the built-in functions that use one or more </a:t>
            </a:r>
            <a:r>
              <a:rPr lang="en-US" dirty="0" smtClean="0"/>
              <a:t>arguments given in below example</a:t>
            </a:r>
          </a:p>
          <a:p>
            <a:pPr lvl="1"/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</a:t>
            </a:r>
            <a:r>
              <a:rPr lang="en-IN" dirty="0" err="1"/>
              <a:t>strrev</a:t>
            </a:r>
            <a:r>
              <a:rPr lang="en-IN" dirty="0"/>
              <a:t>(" .</a:t>
            </a:r>
            <a:r>
              <a:rPr lang="en-IN" dirty="0" err="1"/>
              <a:t>dlrow</a:t>
            </a:r>
            <a:r>
              <a:rPr lang="en-IN" dirty="0"/>
              <a:t> </a:t>
            </a:r>
            <a:r>
              <a:rPr lang="en-IN" dirty="0" err="1"/>
              <a:t>olleH</a:t>
            </a:r>
            <a:r>
              <a:rPr lang="en-IN" dirty="0"/>
              <a:t>"); // Reverse string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</a:t>
            </a:r>
            <a:r>
              <a:rPr lang="en-US" dirty="0" err="1"/>
              <a:t>str_repeat</a:t>
            </a:r>
            <a:r>
              <a:rPr lang="en-US" dirty="0"/>
              <a:t>("Hip ", 2); // Repeat string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</a:t>
            </a:r>
            <a:r>
              <a:rPr lang="en-US" dirty="0" err="1"/>
              <a:t>strtoupper</a:t>
            </a:r>
            <a:r>
              <a:rPr lang="en-US" dirty="0"/>
              <a:t>("hooray!"); // String to uppercase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  <a:p>
            <a:pPr lvl="1"/>
            <a:r>
              <a:rPr lang="en-US" dirty="0"/>
              <a:t>This example uses three string functions to output the following text:</a:t>
            </a:r>
          </a:p>
          <a:p>
            <a:pPr marL="25400" indent="0">
              <a:buNone/>
            </a:pPr>
            <a:r>
              <a:rPr lang="en-US" b="1" dirty="0" smtClean="0"/>
              <a:t>			Hello </a:t>
            </a:r>
            <a:r>
              <a:rPr lang="en-US" b="1" dirty="0"/>
              <a:t>world. Hip </a:t>
            </a:r>
            <a:r>
              <a:rPr lang="en-US" b="1" dirty="0" err="1"/>
              <a:t>Hip</a:t>
            </a:r>
            <a:r>
              <a:rPr lang="en-US" b="1" dirty="0"/>
              <a:t> HOORAY!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Subclass constructors</a:t>
            </a:r>
          </a:p>
          <a:p>
            <a:pPr lvl="1"/>
            <a:r>
              <a:rPr lang="en-US" dirty="0" smtClean="0"/>
              <a:t>PHP </a:t>
            </a:r>
            <a:r>
              <a:rPr lang="en-US" dirty="0"/>
              <a:t>will not automatically call the constructor method of the parent class. </a:t>
            </a:r>
            <a:endParaRPr lang="en-US" dirty="0" smtClean="0"/>
          </a:p>
          <a:p>
            <a:pPr lvl="1"/>
            <a:r>
              <a:rPr lang="en-US" dirty="0" smtClean="0"/>
              <a:t>If we wish to </a:t>
            </a:r>
            <a:r>
              <a:rPr lang="en-US" dirty="0"/>
              <a:t>be certain that all initialization code is executed, subclasses should always </a:t>
            </a:r>
            <a:r>
              <a:rPr lang="en-US" dirty="0" smtClean="0"/>
              <a:t>call </a:t>
            </a:r>
            <a:r>
              <a:rPr lang="en-IN" dirty="0" smtClean="0"/>
              <a:t>the </a:t>
            </a:r>
            <a:r>
              <a:rPr lang="en-IN" dirty="0"/>
              <a:t>parent constructors</a:t>
            </a:r>
          </a:p>
        </p:txBody>
      </p:sp>
    </p:spTree>
    <p:extLst>
      <p:ext uri="{BB962C8B-B14F-4D97-AF65-F5344CB8AC3E}">
        <p14:creationId xmlns:p14="http://schemas.microsoft.com/office/powerpoint/2010/main" val="38991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$</a:t>
            </a:r>
            <a:r>
              <a:rPr lang="en-IN" sz="2000" dirty="0"/>
              <a:t>object = new Tiger();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"Tigers have...&lt;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"Fur: " . $object-&gt;fur </a:t>
            </a:r>
            <a:r>
              <a:rPr lang="en-IN" sz="2000" dirty="0" smtClean="0"/>
              <a:t>. "&lt;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"Stripes: " . $</a:t>
            </a:r>
            <a:r>
              <a:rPr lang="en-IN" sz="2000" dirty="0" smtClean="0"/>
              <a:t>object-&gt;</a:t>
            </a:r>
            <a:r>
              <a:rPr lang="en-IN" sz="2000" dirty="0"/>
              <a:t>stripes</a:t>
            </a:r>
            <a:r>
              <a:rPr lang="en-IN" sz="2000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class Wildcat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$fur; </a:t>
            </a:r>
            <a:r>
              <a:rPr lang="en-US" sz="2000" dirty="0" smtClean="0"/>
              <a:t>	// </a:t>
            </a:r>
            <a:r>
              <a:rPr lang="en-US" sz="2000" dirty="0"/>
              <a:t>Wildcats have fur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function </a:t>
            </a:r>
            <a:r>
              <a:rPr lang="en-IN" sz="2000" dirty="0"/>
              <a:t>__construct</a:t>
            </a:r>
            <a:r>
              <a:rPr lang="en-IN" sz="2000" dirty="0" smtClean="0"/>
              <a:t>()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$</a:t>
            </a:r>
            <a:r>
              <a:rPr lang="en-IN" sz="2000" dirty="0"/>
              <a:t>this-&gt;fur = "TRUE";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class Tiger extends </a:t>
            </a:r>
            <a:r>
              <a:rPr lang="en-IN" sz="2000" dirty="0" smtClean="0"/>
              <a:t>Wildcat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$stripes; </a:t>
            </a:r>
            <a:r>
              <a:rPr lang="en-US" sz="2000" dirty="0" smtClean="0"/>
              <a:t>	// </a:t>
            </a:r>
            <a:r>
              <a:rPr lang="en-US" sz="2000" dirty="0"/>
              <a:t>Tigers </a:t>
            </a:r>
            <a:r>
              <a:rPr lang="en-US" sz="2000" dirty="0" smtClean="0"/>
              <a:t>have stripes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	</a:t>
            </a:r>
            <a:r>
              <a:rPr lang="en-IN" sz="2000" dirty="0" smtClean="0"/>
              <a:t>function </a:t>
            </a:r>
            <a:r>
              <a:rPr lang="en-IN" sz="2000" dirty="0"/>
              <a:t>__construct</a:t>
            </a:r>
            <a:r>
              <a:rPr lang="en-IN" sz="2000" dirty="0" smtClean="0"/>
              <a:t>()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	</a:t>
            </a:r>
            <a:r>
              <a:rPr lang="en-US" sz="2000" dirty="0"/>
              <a:t>// Call parent constructor </a:t>
            </a:r>
            <a:r>
              <a:rPr lang="en-US" sz="2000" dirty="0" smtClean="0"/>
              <a:t>first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parent</a:t>
            </a:r>
            <a:r>
              <a:rPr lang="en-US" sz="2000" dirty="0"/>
              <a:t>::__construct(); </a:t>
            </a: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$</a:t>
            </a:r>
            <a:r>
              <a:rPr lang="en-IN" sz="2000" dirty="0"/>
              <a:t>this-&gt;stripes = "TRUE";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?&gt;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024274"/>
            <a:ext cx="2592288" cy="135747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392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Final methods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prevent a subclass from overriding a superclass </a:t>
            </a:r>
            <a:r>
              <a:rPr lang="en-US" dirty="0" smtClean="0"/>
              <a:t>method,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“final” </a:t>
            </a:r>
            <a:r>
              <a:rPr lang="en-IN" dirty="0" smtClean="0"/>
              <a:t>keyword should be used.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class </a:t>
            </a:r>
            <a:r>
              <a:rPr lang="en-IN" dirty="0" smtClean="0"/>
              <a:t>User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final</a:t>
            </a:r>
            <a:r>
              <a:rPr lang="en-IN" dirty="0" smtClean="0"/>
              <a:t> </a:t>
            </a:r>
            <a:r>
              <a:rPr lang="en-IN" dirty="0"/>
              <a:t>function copyright</a:t>
            </a:r>
            <a:r>
              <a:rPr lang="en-IN" dirty="0" smtClean="0"/>
              <a:t>()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"This class was written by Joe Smith";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5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22534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Defining a Function</a:t>
            </a:r>
          </a:p>
          <a:p>
            <a:pPr lvl="1"/>
            <a:r>
              <a:rPr lang="en-US" dirty="0"/>
              <a:t>The general syntax for a function is as follows: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function </a:t>
            </a:r>
            <a:r>
              <a:rPr lang="en-IN" sz="2200" i="1" dirty="0" err="1"/>
              <a:t>function_name</a:t>
            </a:r>
            <a:r>
              <a:rPr lang="en-IN" sz="2200" dirty="0"/>
              <a:t>([</a:t>
            </a:r>
            <a:r>
              <a:rPr lang="en-IN" sz="2200" i="1" dirty="0"/>
              <a:t>parameter </a:t>
            </a:r>
            <a:r>
              <a:rPr lang="en-IN" sz="2200" dirty="0"/>
              <a:t>[, ...]])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// </a:t>
            </a:r>
            <a:r>
              <a:rPr lang="en-IN" sz="2200" i="1" dirty="0"/>
              <a:t>Statements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}</a:t>
            </a:r>
          </a:p>
          <a:p>
            <a:pPr lvl="1"/>
            <a:r>
              <a:rPr lang="en-US" dirty="0"/>
              <a:t>The first line of the syntax indicates the following: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definition starts with the word function.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name follows, which must start with a letter or underscore, followed by </a:t>
            </a:r>
            <a:r>
              <a:rPr lang="en-US" sz="2000" dirty="0" smtClean="0"/>
              <a:t>any number </a:t>
            </a:r>
            <a:r>
              <a:rPr lang="en-US" sz="2000" dirty="0"/>
              <a:t>of letters, numbers, or underscores.</a:t>
            </a:r>
          </a:p>
          <a:p>
            <a:pPr lvl="2"/>
            <a:r>
              <a:rPr lang="en-IN" sz="2000" dirty="0" smtClean="0"/>
              <a:t>The </a:t>
            </a:r>
            <a:r>
              <a:rPr lang="en-IN" sz="2000" dirty="0"/>
              <a:t>parentheses are required.</a:t>
            </a:r>
          </a:p>
          <a:p>
            <a:pPr lvl="2"/>
            <a:r>
              <a:rPr lang="en-US" sz="2000" dirty="0" smtClean="0"/>
              <a:t>One </a:t>
            </a:r>
            <a:r>
              <a:rPr lang="en-US" sz="2000" dirty="0"/>
              <a:t>or more parameters, separated by commas, are optional (as indicated by </a:t>
            </a:r>
            <a:r>
              <a:rPr lang="en-US" sz="2000" dirty="0" smtClean="0"/>
              <a:t>the </a:t>
            </a:r>
            <a:r>
              <a:rPr lang="en-IN" sz="2000" dirty="0" smtClean="0"/>
              <a:t>square </a:t>
            </a:r>
            <a:r>
              <a:rPr lang="en-IN" sz="2000" dirty="0"/>
              <a:t>brackets).</a:t>
            </a:r>
          </a:p>
        </p:txBody>
      </p:sp>
    </p:spTree>
    <p:extLst>
      <p:ext uri="{BB962C8B-B14F-4D97-AF65-F5344CB8AC3E}">
        <p14:creationId xmlns:p14="http://schemas.microsoft.com/office/powerpoint/2010/main" val="22934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Function names are case-insensitive, so all of the following strings can refer to </a:t>
            </a:r>
            <a:r>
              <a:rPr lang="en-US" dirty="0" smtClean="0"/>
              <a:t>the </a:t>
            </a:r>
            <a:r>
              <a:rPr lang="en-IN" dirty="0" smtClean="0"/>
              <a:t>print </a:t>
            </a:r>
            <a:r>
              <a:rPr lang="en-IN" dirty="0"/>
              <a:t>function: PRINT, Print, and </a:t>
            </a:r>
            <a:r>
              <a:rPr lang="en-IN" dirty="0" err="1"/>
              <a:t>PrInT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The opening curly brace starts the statements that will execute when you call </a:t>
            </a:r>
            <a:r>
              <a:rPr lang="en-US" dirty="0" smtClean="0"/>
              <a:t>the function</a:t>
            </a:r>
            <a:r>
              <a:rPr lang="en-US" dirty="0"/>
              <a:t>; a matching curly brace must close it.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statements may include one </a:t>
            </a:r>
            <a:r>
              <a:rPr lang="en-US" dirty="0" smtClean="0"/>
              <a:t>or more </a:t>
            </a:r>
            <a:r>
              <a:rPr lang="en-US" dirty="0"/>
              <a:t>return statements, which force the function to cease execution and return </a:t>
            </a:r>
            <a:r>
              <a:rPr lang="en-US" dirty="0" smtClean="0"/>
              <a:t>to the </a:t>
            </a:r>
            <a:r>
              <a:rPr lang="en-US" dirty="0"/>
              <a:t>calling code.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value is attached to the return statement, the calling code </a:t>
            </a:r>
            <a:r>
              <a:rPr lang="en-US" dirty="0" smtClean="0"/>
              <a:t>can retrieve </a:t>
            </a:r>
            <a:r>
              <a:rPr lang="en-US" dirty="0"/>
              <a:t>it, as we’ll see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6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Example:</a:t>
            </a:r>
          </a:p>
          <a:p>
            <a:pPr marL="19113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function </a:t>
            </a:r>
            <a:r>
              <a:rPr lang="en-US" dirty="0" err="1"/>
              <a:t>writeMsg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 smtClean="0"/>
              <a:t>		echo </a:t>
            </a:r>
            <a:r>
              <a:rPr lang="en-US" dirty="0"/>
              <a:t>"Hello world!";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writeMsg</a:t>
            </a:r>
            <a:r>
              <a:rPr lang="en-US" dirty="0"/>
              <a:t>(); // call the function</a:t>
            </a:r>
            <a:br>
              <a:rPr lang="en-US" dirty="0"/>
            </a:br>
            <a:r>
              <a:rPr lang="en-US" dirty="0"/>
              <a:t>?&gt;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24080" y="1974960"/>
              <a:ext cx="2711880" cy="189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720" y="1965600"/>
                <a:ext cx="2730600" cy="19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8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Information can be passed to functions through arguments.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argument is just like a variable.</a:t>
            </a:r>
          </a:p>
          <a:p>
            <a:pPr lvl="1"/>
            <a:r>
              <a:rPr lang="en-US" dirty="0"/>
              <a:t>Arguments are specified after the function name, inside the parentheses. </a:t>
            </a:r>
          </a:p>
          <a:p>
            <a:pPr lvl="1"/>
            <a:r>
              <a:rPr lang="en-US" dirty="0" smtClean="0"/>
              <a:t>Any number of arguments can be passed to a function, it should be separated with </a:t>
            </a:r>
            <a:r>
              <a:rPr lang="en-US" dirty="0"/>
              <a:t>comma. 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dirty="0" err="1" smtClean="0"/>
              <a:t>addnumbers</a:t>
            </a:r>
            <a:r>
              <a:rPr lang="en-US" dirty="0" smtClean="0"/>
              <a:t>(20,40</a:t>
            </a:r>
            <a:r>
              <a:rPr lang="en-US" dirty="0"/>
              <a:t>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smtClean="0"/>
              <a:t>	function</a:t>
            </a:r>
            <a:r>
              <a:rPr lang="en-US" dirty="0"/>
              <a:t> </a:t>
            </a:r>
            <a:r>
              <a:rPr lang="en-US" dirty="0" err="1"/>
              <a:t>addnumbers</a:t>
            </a:r>
            <a:r>
              <a:rPr lang="en-US" dirty="0"/>
              <a:t>($a, $b) 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    </a:t>
            </a:r>
            <a:r>
              <a:rPr lang="en-US" dirty="0" smtClean="0"/>
              <a:t>		echo ($</a:t>
            </a:r>
            <a:r>
              <a:rPr lang="en-US" dirty="0"/>
              <a:t>a+$b);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smtClean="0"/>
              <a:t>	}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2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2196</Words>
  <Application>Microsoft Office PowerPoint</Application>
  <PresentationFormat>Widescreen</PresentationFormat>
  <Paragraphs>454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Contents</vt:lpstr>
      <vt:lpstr>Functions and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441</cp:revision>
  <dcterms:created xsi:type="dcterms:W3CDTF">2021-08-26T10:17:20Z</dcterms:created>
  <dcterms:modified xsi:type="dcterms:W3CDTF">2021-10-11T04:08:43Z</dcterms:modified>
</cp:coreProperties>
</file>