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31"/>
  </p:notesMasterIdLst>
  <p:handoutMasterIdLst>
    <p:handoutMasterId r:id="rId32"/>
  </p:handoutMasterIdLst>
  <p:sldIdLst>
    <p:sldId id="290" r:id="rId3"/>
    <p:sldId id="643" r:id="rId4"/>
    <p:sldId id="644" r:id="rId5"/>
    <p:sldId id="645" r:id="rId6"/>
    <p:sldId id="646" r:id="rId7"/>
    <p:sldId id="647" r:id="rId8"/>
    <p:sldId id="648" r:id="rId9"/>
    <p:sldId id="649" r:id="rId10"/>
    <p:sldId id="650" r:id="rId11"/>
    <p:sldId id="651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65" r:id="rId26"/>
    <p:sldId id="666" r:id="rId27"/>
    <p:sldId id="667" r:id="rId28"/>
    <p:sldId id="668" r:id="rId29"/>
    <p:sldId id="66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79" autoAdjust="0"/>
  </p:normalViewPr>
  <p:slideViewPr>
    <p:cSldViewPr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11-10-2021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11T09:01:25.03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5398 6597 0,'35'0'94,"-18"0"-94,1 0 15,53 18 1,17 17-16,53 0 16,141-35 15,106 53 0,-229-35-15,-141-1-1,17-17 1,0 0-16,36 0 0,-18 0 16,88 0-1,-106 0-15,71 0 16,35 0-16,-71 0 0,19 0 15,-19 0 1,36 0-16,-71 0 16,106-88-16,-52 53 15,-54 17-15,36 1 16,-1-19-16,36 36 16,-88 0-16,52-35 15,1 35-15,70-35 16,-71 35-1,18-18 1,-35 0-16,-17 1 16,-1 17-16,124 0 0,-89-35 31,-34-1-15,-19 36-1,18-17 1,18-1-1,-53 0 1,18 18 0,35-17-1,-18 17 1,-17-18 0,0 18-1,34 0 1,1 0-1</inkml:trace>
  <inkml:trace contextRef="#ctx0" brushRef="#br0" timeOffset="2992.0205">9913 5856 0,'-18'-18'62,"18"-17"-15,0 0-16,-53 0-15,53 17 0,-88-17-16,35-53 15,36 88 1,-36-36 15,35 36-15,-17 0-1,0-17 1,-1-1 0,-105-17 15,0-1-15,-35 1-1,17 18 1,18 17-1,70 0 1,36 0 0,-18 0-1,-35 0 1,35 0 0,35 0-16,1 0 15,-19 0-15,1 0 16,-18 17-1,36-17 1,-1 0 0,-17 35-1,17-35 1,0 18 0,-17-18-1,35 18 1,-35-1-1,17 1 1,1 0 0,-1-1-16,0 19 15,1-19 1,-19 36-16,19-35 16,-1-1-1,1 1 16,17 17 32,0-17-47,0 0-1,0-1-15,0 1 16,0 17-1,35 18 1,0-18 15,-35-17-31,18 0 16,17 52 0,-17-52 15,-18-1-16,35 19 1,18-1 15,-36 0-15,-17-17 0,36 0-1,-1-1 1,18 18-1,-35-35 1,17 18 0,18 35-1,-36-53 1,54 53 0,-53-53-1,-1 0 1,18 18 15,-17-18-31,17 0 31,18 0-15,-17 0 0,-19 0-1,36 17 1,-18-17-16,-17 0 15,17 0-15,-17 0 0,17 53 16,-17-53 0,0 0-1,-1 0 1,54 0 0,-54 0-1,1-18 1,0 18-1,17-17 1,-17-1-16,-1 1 16,1-1-1,-18-17 1,18 35 0,-1-18-1,1 0 1,-1 1-1,36-19 1,-35 1 0,35-18-1,17-35 1,-34 53 0,34 17-1,1-88 1,-54 71-1,1 17 1,0 1 31,-18-1-31,0-17-1,0 0 1,0 17-1,0 0 1</inkml:trace>
  <inkml:trace contextRef="#ctx0" brushRef="#br0" timeOffset="4912.8111">10442 5592 0,'0'-18'110,"-17"18"-64,-1 0-46,-53 0 16,18 53-16,1-36 16,34 19-16,-17-19 15,-1 1 1,-17 0 15,36-1-31,-54 89 47,54-88-47,17-1 0,-18 19 16,0 17-1,18-36 1,0 1 0,-17 35-1,17 17 1,0-34-16,0-1 15,0 35 1,0-52 0,0 35-1,0 35 1,53 124 0,-36-159-1,1 35 1,0-70-1,-18-1 32,0 19-31,17-19 62</inkml:trace>
  <inkml:trace contextRef="#ctx0" brushRef="#br0" timeOffset="6589.5246">4780 10883 0,'0'-17'93,"18"17"-77,88 88-16,-18-53 16,18 71-16,52 194 31,-16 0 0,-142-124 0,-71-17 1,36-106-32,-1-36 15,1 1 1,0 0-16,-18-1 16,18 18-1,17-17 1,-35-141 109,53 34-110,0-16-15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11-10-2021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6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 marL="914400" indent="-400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5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10/11/2021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46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5</a:t>
            </a: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$p1 and $p2 </a:t>
            </a:r>
            <a:r>
              <a:rPr lang="en-US" dirty="0" smtClean="0"/>
              <a:t>both are </a:t>
            </a:r>
            <a:r>
              <a:rPr lang="en-US" dirty="0"/>
              <a:t>different types of array</a:t>
            </a:r>
            <a:endParaRPr lang="en-US" dirty="0" smtClean="0"/>
          </a:p>
          <a:p>
            <a:pPr lvl="1"/>
            <a:r>
              <a:rPr lang="en-US" dirty="0" smtClean="0"/>
              <a:t>If we try to access the array elements with incorrect index values, it will </a:t>
            </a:r>
            <a:r>
              <a:rPr lang="en-US" dirty="0"/>
              <a:t>cause an Undefined index </a:t>
            </a:r>
            <a:r>
              <a:rPr lang="en-US" dirty="0" smtClean="0"/>
              <a:t>or Undefined </a:t>
            </a:r>
            <a:r>
              <a:rPr lang="en-US" dirty="0"/>
              <a:t>offset </a:t>
            </a:r>
            <a:r>
              <a:rPr lang="en-US" dirty="0" smtClean="0"/>
              <a:t>error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88" y="3645024"/>
            <a:ext cx="5924550" cy="9525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3826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foreach</a:t>
            </a:r>
            <a:r>
              <a:rPr lang="en-IN" dirty="0"/>
              <a:t>...as Loop</a:t>
            </a:r>
          </a:p>
          <a:p>
            <a:pPr lvl="1"/>
            <a:r>
              <a:rPr lang="en-US" dirty="0" smtClean="0"/>
              <a:t>Using this loop, all </a:t>
            </a:r>
            <a:r>
              <a:rPr lang="en-US" dirty="0"/>
              <a:t>the </a:t>
            </a:r>
            <a:r>
              <a:rPr lang="en-US" dirty="0" smtClean="0"/>
              <a:t>items in </a:t>
            </a:r>
            <a:r>
              <a:rPr lang="en-US" dirty="0"/>
              <a:t>an array, one at a </a:t>
            </a:r>
            <a:r>
              <a:rPr lang="en-US" dirty="0" smtClean="0"/>
              <a:t>time can be accessed and processed</a:t>
            </a:r>
            <a:endParaRPr lang="en-US" dirty="0"/>
          </a:p>
          <a:p>
            <a:pPr lvl="1"/>
            <a:r>
              <a:rPr lang="en-US" dirty="0"/>
              <a:t>The process starts with the first item and ends with the last </a:t>
            </a:r>
            <a:r>
              <a:rPr lang="en-US" dirty="0" smtClean="0"/>
              <a:t>one</a:t>
            </a:r>
          </a:p>
          <a:p>
            <a:pPr lvl="1"/>
            <a:r>
              <a:rPr lang="en-US" dirty="0" smtClean="0"/>
              <a:t>So, no need to </a:t>
            </a:r>
            <a:r>
              <a:rPr lang="en-US" dirty="0"/>
              <a:t>know how many items there are in an array. </a:t>
            </a:r>
            <a:endParaRPr lang="en-US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paper = array("Copier", "Inkjet", "Laser", "Photo");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j = 0;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en-IN" dirty="0" err="1" smtClean="0"/>
              <a:t>foreach</a:t>
            </a:r>
            <a:r>
              <a:rPr lang="en-IN" dirty="0"/>
              <a:t>($paper as $item</a:t>
            </a:r>
            <a:r>
              <a:rPr lang="en-IN" dirty="0" smtClean="0"/>
              <a:t>)  {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echo </a:t>
            </a:r>
            <a:r>
              <a:rPr lang="en-IN" dirty="0"/>
              <a:t>"$j: $item&lt;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++$</a:t>
            </a:r>
            <a:r>
              <a:rPr lang="en-IN" dirty="0"/>
              <a:t>j;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}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73026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When PHP encounters a </a:t>
            </a:r>
            <a:r>
              <a:rPr lang="en-US" dirty="0" err="1"/>
              <a:t>foreach</a:t>
            </a:r>
            <a:r>
              <a:rPr lang="en-US" dirty="0"/>
              <a:t> statement, it takes the first item of the array </a:t>
            </a:r>
            <a:r>
              <a:rPr lang="en-US" dirty="0" smtClean="0"/>
              <a:t>and places </a:t>
            </a:r>
            <a:r>
              <a:rPr lang="en-US" dirty="0"/>
              <a:t>it in the variable following the as keyword; and each time control flow </a:t>
            </a:r>
            <a:r>
              <a:rPr lang="en-US" dirty="0" smtClean="0"/>
              <a:t>returns to </a:t>
            </a:r>
            <a:r>
              <a:rPr lang="en-US" dirty="0"/>
              <a:t>the </a:t>
            </a:r>
            <a:r>
              <a:rPr lang="en-US" dirty="0" err="1"/>
              <a:t>foreach</a:t>
            </a:r>
            <a:r>
              <a:rPr lang="en-US" dirty="0"/>
              <a:t>, the next array element is placed in the as keyword.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case, </a:t>
            </a:r>
            <a:r>
              <a:rPr lang="en-US" dirty="0" smtClean="0"/>
              <a:t>the variable </a:t>
            </a:r>
            <a:r>
              <a:rPr lang="en-US" dirty="0"/>
              <a:t>$item is set to each of the four values in turn in the array $paper. </a:t>
            </a:r>
            <a:endParaRPr lang="en-US" dirty="0" smtClean="0"/>
          </a:p>
          <a:p>
            <a:pPr lvl="1"/>
            <a:r>
              <a:rPr lang="en-US" dirty="0" smtClean="0"/>
              <a:t>Once all values </a:t>
            </a:r>
            <a:r>
              <a:rPr lang="en-US" dirty="0"/>
              <a:t>have been used, execution of the loop ends.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138" y="4437112"/>
            <a:ext cx="2152650" cy="16002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5238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55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&lt;?</a:t>
            </a:r>
            <a:r>
              <a:rPr lang="en-IN" sz="2000" dirty="0" err="1"/>
              <a:t>php</a:t>
            </a:r>
            <a:endParaRPr lang="en-IN" sz="2000" dirty="0"/>
          </a:p>
          <a:p>
            <a:pPr marL="355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 smtClean="0"/>
              <a:t>	$</a:t>
            </a:r>
            <a:r>
              <a:rPr lang="es-ES" sz="2000" dirty="0" err="1"/>
              <a:t>paper</a:t>
            </a:r>
            <a:r>
              <a:rPr lang="es-ES" sz="2000" dirty="0"/>
              <a:t> = </a:t>
            </a:r>
            <a:r>
              <a:rPr lang="es-ES" sz="2000" dirty="0" err="1"/>
              <a:t>array</a:t>
            </a:r>
            <a:r>
              <a:rPr lang="es-ES" sz="2000" dirty="0"/>
              <a:t>('</a:t>
            </a:r>
            <a:r>
              <a:rPr lang="es-ES" sz="2000" dirty="0" err="1"/>
              <a:t>copier</a:t>
            </a:r>
            <a:r>
              <a:rPr lang="es-ES" sz="2000" dirty="0"/>
              <a:t>' =&gt; "</a:t>
            </a:r>
            <a:r>
              <a:rPr lang="es-ES" sz="2000" dirty="0" err="1"/>
              <a:t>Copier</a:t>
            </a:r>
            <a:r>
              <a:rPr lang="es-ES" sz="2000" dirty="0"/>
              <a:t> &amp; </a:t>
            </a:r>
            <a:r>
              <a:rPr lang="es-ES" sz="2000" dirty="0" err="1"/>
              <a:t>Multipurpose</a:t>
            </a:r>
            <a:r>
              <a:rPr lang="es-ES" sz="2000" dirty="0"/>
              <a:t>",</a:t>
            </a:r>
          </a:p>
          <a:p>
            <a:pPr marL="355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		'inkjet</a:t>
            </a:r>
            <a:r>
              <a:rPr lang="en-IN" sz="2000" dirty="0"/>
              <a:t>' =&gt; "Inkjet Printer",</a:t>
            </a:r>
          </a:p>
          <a:p>
            <a:pPr marL="355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		'laser</a:t>
            </a:r>
            <a:r>
              <a:rPr lang="en-IN" sz="2000" dirty="0"/>
              <a:t>' =&gt; "Laser Printer",</a:t>
            </a:r>
          </a:p>
          <a:p>
            <a:pPr marL="355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		'photo</a:t>
            </a:r>
            <a:r>
              <a:rPr lang="en-IN" sz="2000" dirty="0"/>
              <a:t>' =&gt; "Photographic Paper</a:t>
            </a:r>
            <a:r>
              <a:rPr lang="en-IN" sz="2000" dirty="0" smtClean="0"/>
              <a:t>");</a:t>
            </a:r>
          </a:p>
          <a:p>
            <a:pPr marL="3556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355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foreach</a:t>
            </a:r>
            <a:r>
              <a:rPr lang="en-US" sz="2000" dirty="0"/>
              <a:t>($paper as $item =&gt; $description)</a:t>
            </a:r>
          </a:p>
          <a:p>
            <a:pPr marL="355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	echo </a:t>
            </a:r>
            <a:r>
              <a:rPr lang="en-IN" sz="2000" dirty="0"/>
              <a:t>"$item: $description&lt;</a:t>
            </a:r>
            <a:r>
              <a:rPr lang="en-IN" sz="2000" dirty="0" err="1"/>
              <a:t>br</a:t>
            </a:r>
            <a:r>
              <a:rPr lang="en-IN" sz="2000" dirty="0"/>
              <a:t>&gt;";</a:t>
            </a:r>
          </a:p>
          <a:p>
            <a:pPr marL="3556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?&gt;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lvl="1"/>
            <a:r>
              <a:rPr lang="en-US" dirty="0"/>
              <a:t>Associative arrays do not require numeric indexes</a:t>
            </a:r>
          </a:p>
          <a:p>
            <a:pPr lvl="1"/>
            <a:r>
              <a:rPr lang="en-US" dirty="0"/>
              <a:t>Each item of the array $paper is fed into the key/value pair of variables $item and $description, from which they are printed out.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152" y="1916832"/>
            <a:ext cx="4181475" cy="136207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4771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As list </a:t>
            </a:r>
            <a:r>
              <a:rPr lang="en-US" dirty="0"/>
              <a:t>function an alternative syntax to </a:t>
            </a:r>
            <a:r>
              <a:rPr lang="en-US" dirty="0" err="1"/>
              <a:t>foreach</a:t>
            </a:r>
            <a:r>
              <a:rPr lang="en-US" dirty="0"/>
              <a:t>...as, you can use the list </a:t>
            </a:r>
            <a:r>
              <a:rPr lang="en-US" dirty="0" smtClean="0"/>
              <a:t>function in </a:t>
            </a:r>
            <a:r>
              <a:rPr lang="en-US" dirty="0"/>
              <a:t>conjunction with the each </a:t>
            </a:r>
            <a:r>
              <a:rPr lang="en-US" dirty="0" smtClean="0"/>
              <a:t>function</a:t>
            </a:r>
          </a:p>
          <a:p>
            <a:pPr lvl="1"/>
            <a:endParaRPr lang="en-US" dirty="0"/>
          </a:p>
          <a:p>
            <a:pPr marL="722313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722313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	$</a:t>
            </a:r>
            <a:r>
              <a:rPr lang="es-ES" dirty="0" err="1"/>
              <a:t>paper</a:t>
            </a:r>
            <a:r>
              <a:rPr lang="es-ES" dirty="0"/>
              <a:t> = </a:t>
            </a:r>
            <a:r>
              <a:rPr lang="es-ES" dirty="0" err="1"/>
              <a:t>array</a:t>
            </a:r>
            <a:r>
              <a:rPr lang="es-ES" dirty="0"/>
              <a:t>('</a:t>
            </a:r>
            <a:r>
              <a:rPr lang="es-ES" dirty="0" err="1"/>
              <a:t>copier</a:t>
            </a:r>
            <a:r>
              <a:rPr lang="es-ES" dirty="0"/>
              <a:t>' =&gt; "</a:t>
            </a:r>
            <a:r>
              <a:rPr lang="es-ES" dirty="0" err="1"/>
              <a:t>Copier</a:t>
            </a:r>
            <a:r>
              <a:rPr lang="es-ES" dirty="0"/>
              <a:t> &amp; </a:t>
            </a:r>
            <a:r>
              <a:rPr lang="es-ES" dirty="0" err="1"/>
              <a:t>Multipurpose</a:t>
            </a:r>
            <a:r>
              <a:rPr lang="es-ES" dirty="0"/>
              <a:t>",</a:t>
            </a:r>
          </a:p>
          <a:p>
            <a:pPr marL="722313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	'inkjet</a:t>
            </a:r>
            <a:r>
              <a:rPr lang="en-IN" dirty="0"/>
              <a:t>' =&gt; "Inkjet Printer",</a:t>
            </a:r>
          </a:p>
          <a:p>
            <a:pPr marL="722313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	'laser</a:t>
            </a:r>
            <a:r>
              <a:rPr lang="en-IN" dirty="0"/>
              <a:t>' =&gt; "Laser Printer",</a:t>
            </a:r>
          </a:p>
          <a:p>
            <a:pPr marL="722313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	'photo</a:t>
            </a:r>
            <a:r>
              <a:rPr lang="en-IN" dirty="0"/>
              <a:t>' =&gt; "Photographic Paper</a:t>
            </a:r>
            <a:r>
              <a:rPr lang="en-IN" dirty="0" smtClean="0"/>
              <a:t>");</a:t>
            </a:r>
          </a:p>
          <a:p>
            <a:pPr marL="722313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722313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while </a:t>
            </a:r>
            <a:r>
              <a:rPr lang="en-US" dirty="0"/>
              <a:t>(list($item, $description) = each($paper))</a:t>
            </a:r>
          </a:p>
          <a:p>
            <a:pPr marL="722313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echo </a:t>
            </a:r>
            <a:r>
              <a:rPr lang="en-IN" dirty="0"/>
              <a:t>"$item: $description&lt;</a:t>
            </a:r>
            <a:r>
              <a:rPr lang="en-IN" dirty="0" err="1"/>
              <a:t>br</a:t>
            </a:r>
            <a:r>
              <a:rPr lang="en-IN" dirty="0"/>
              <a:t>&gt;";</a:t>
            </a:r>
          </a:p>
          <a:p>
            <a:pPr marL="722313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759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In this example, a while loop is set up and will continue looping until each returns </a:t>
            </a:r>
            <a:r>
              <a:rPr lang="en-US" dirty="0" smtClean="0"/>
              <a:t>a value </a:t>
            </a:r>
            <a:r>
              <a:rPr lang="en-US" dirty="0"/>
              <a:t>of FALSE.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each function acts like </a:t>
            </a:r>
            <a:r>
              <a:rPr lang="en-US" dirty="0" err="1"/>
              <a:t>foreach</a:t>
            </a:r>
            <a:r>
              <a:rPr lang="en-US" dirty="0"/>
              <a:t>: it returns an array containing </a:t>
            </a:r>
            <a:r>
              <a:rPr lang="en-US" dirty="0" smtClean="0"/>
              <a:t>a key/value </a:t>
            </a:r>
            <a:r>
              <a:rPr lang="en-US" dirty="0"/>
              <a:t>pair from the array $paper and then moves its built-in pointer to the </a:t>
            </a:r>
            <a:r>
              <a:rPr lang="en-US" dirty="0" smtClean="0"/>
              <a:t>next pair </a:t>
            </a:r>
            <a:r>
              <a:rPr lang="en-US" dirty="0"/>
              <a:t>in that array.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there are no more pairs to return, each returns FALSE.</a:t>
            </a:r>
          </a:p>
          <a:p>
            <a:pPr lvl="1"/>
            <a:r>
              <a:rPr lang="en-US" dirty="0"/>
              <a:t>The list function takes an array as its argument (in this case, the key/value </a:t>
            </a:r>
            <a:r>
              <a:rPr lang="en-US" dirty="0" smtClean="0"/>
              <a:t>pair returned </a:t>
            </a:r>
            <a:r>
              <a:rPr lang="en-US" dirty="0"/>
              <a:t>by the function each) and then assigns the values of the array to the </a:t>
            </a:r>
            <a:r>
              <a:rPr lang="en-US" dirty="0" smtClean="0"/>
              <a:t>variables </a:t>
            </a:r>
            <a:r>
              <a:rPr lang="en-IN" dirty="0" smtClean="0"/>
              <a:t>listed </a:t>
            </a:r>
            <a:r>
              <a:rPr lang="en-IN" dirty="0"/>
              <a:t>within parentheses.</a:t>
            </a:r>
          </a:p>
        </p:txBody>
      </p:sp>
    </p:spTree>
    <p:extLst>
      <p:ext uri="{BB962C8B-B14F-4D97-AF65-F5344CB8AC3E}">
        <p14:creationId xmlns:p14="http://schemas.microsoft.com/office/powerpoint/2010/main" val="72563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Multidimensional Arrays</a:t>
            </a:r>
          </a:p>
          <a:p>
            <a:pPr lvl="1"/>
            <a:r>
              <a:rPr lang="en-US" dirty="0"/>
              <a:t>A multidimensional array is an array containing one or more arrays.</a:t>
            </a:r>
          </a:p>
          <a:p>
            <a:pPr lvl="1"/>
            <a:r>
              <a:rPr lang="en-US" dirty="0"/>
              <a:t>PHP supports multidimensional arrays that are two, three, four, five, or more levels deep.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arrays more than three levels deep are hard to </a:t>
            </a:r>
            <a:r>
              <a:rPr lang="en-US" dirty="0" smtClean="0"/>
              <a:t>manage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4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Two-dimensional Arrays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two-dimensional array is an </a:t>
            </a:r>
            <a:r>
              <a:rPr lang="en-US" b="1" dirty="0">
                <a:solidFill>
                  <a:srgbClr val="C00000"/>
                </a:solidFill>
              </a:rPr>
              <a:t>array of arrays </a:t>
            </a:r>
            <a:r>
              <a:rPr lang="en-US" dirty="0"/>
              <a:t>(a three-dimensional array is an array of arrays of arrays).</a:t>
            </a:r>
          </a:p>
          <a:p>
            <a:pPr lvl="1"/>
            <a:r>
              <a:rPr lang="en-US" dirty="0" smtClean="0"/>
              <a:t>First</a:t>
            </a:r>
            <a:r>
              <a:rPr lang="en-US" dirty="0"/>
              <a:t>, take a look at the following table: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	</a:t>
            </a:r>
            <a:r>
              <a:rPr lang="en-US" dirty="0" smtClean="0"/>
              <a:t>	Stock </a:t>
            </a:r>
            <a:r>
              <a:rPr lang="en-US" dirty="0"/>
              <a:t>	</a:t>
            </a:r>
            <a:r>
              <a:rPr lang="en-US" dirty="0" smtClean="0"/>
              <a:t>	Sold</a:t>
            </a:r>
            <a:endParaRPr lang="en-US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Volvo </a:t>
            </a:r>
            <a:r>
              <a:rPr lang="en-US" dirty="0" smtClean="0"/>
              <a:t>		</a:t>
            </a:r>
            <a:r>
              <a:rPr lang="en-US" dirty="0"/>
              <a:t>	22 	</a:t>
            </a:r>
            <a:r>
              <a:rPr lang="en-US" dirty="0" smtClean="0"/>
              <a:t>	18</a:t>
            </a:r>
            <a:endParaRPr lang="en-US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BMW 	</a:t>
            </a:r>
            <a:r>
              <a:rPr lang="en-US" dirty="0" smtClean="0"/>
              <a:t>		15 </a:t>
            </a:r>
            <a:r>
              <a:rPr lang="en-US" dirty="0"/>
              <a:t>	</a:t>
            </a:r>
            <a:r>
              <a:rPr lang="en-US" dirty="0" smtClean="0"/>
              <a:t>	13</a:t>
            </a:r>
            <a:endParaRPr lang="en-US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Saab </a:t>
            </a:r>
            <a:r>
              <a:rPr lang="en-US" dirty="0" smtClean="0"/>
              <a:t>		</a:t>
            </a:r>
            <a:r>
              <a:rPr lang="en-US" dirty="0"/>
              <a:t>	5 	</a:t>
            </a:r>
            <a:r>
              <a:rPr lang="en-US" dirty="0" smtClean="0"/>
              <a:t>	2</a:t>
            </a:r>
            <a:endParaRPr lang="en-US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Land Rover 	</a:t>
            </a:r>
            <a:r>
              <a:rPr lang="en-US" dirty="0" smtClean="0"/>
              <a:t>	17 </a:t>
            </a:r>
            <a:r>
              <a:rPr lang="en-US" dirty="0"/>
              <a:t>	</a:t>
            </a:r>
            <a:r>
              <a:rPr lang="en-US" dirty="0" smtClean="0"/>
              <a:t>	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9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We can store the data from the table above in a two-dimensional array, like this: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$cars = array (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array("Volvo",22,18),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array("BMW",15,13),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array("Saab",5,2),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array("Land Rover",17,15)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);</a:t>
            </a:r>
          </a:p>
          <a:p>
            <a:pPr lvl="1"/>
            <a:r>
              <a:rPr lang="en-US" dirty="0" smtClean="0"/>
              <a:t>Now </a:t>
            </a:r>
            <a:r>
              <a:rPr lang="en-US" dirty="0"/>
              <a:t>the two-dimensional $cars array contains four arrays, and it has two indices: row and column.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20800" y="1943280"/>
              <a:ext cx="2038680" cy="24512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1440" y="1933920"/>
                <a:ext cx="2057400" cy="246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65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To get access to the elements of the $cars array we must point to the two indices (row and column</a:t>
            </a:r>
            <a:r>
              <a:rPr lang="en-US" dirty="0" smtClean="0"/>
              <a:t>):</a:t>
            </a:r>
          </a:p>
          <a:p>
            <a:pPr lvl="1"/>
            <a:r>
              <a:rPr lang="en-US" dirty="0"/>
              <a:t>Example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echo $cars[0][0].": In stock: ".$cars[0][1].", sold: ".$cars[0][2].".&lt;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echo $cars[1][0].": In stock: ".$cars[1][1].", sold: ".$cars[1][2].".&lt;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echo $cars[2][0].": In stock: ".$cars[2][1].", sold: ".$cars[2][2].".&lt;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echo $cars[3][0].": In stock: ".$cars[3][1].", sold: ".$cars[3][2].".&lt;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3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PHP</a:t>
            </a:r>
          </a:p>
          <a:p>
            <a:r>
              <a:rPr lang="en-US" dirty="0" smtClean="0"/>
              <a:t>Expressions </a:t>
            </a:r>
            <a:r>
              <a:rPr lang="en-US" dirty="0"/>
              <a:t>and Control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PHP </a:t>
            </a:r>
            <a:r>
              <a:rPr lang="en-US" dirty="0"/>
              <a:t>functions and </a:t>
            </a:r>
            <a:r>
              <a:rPr lang="en-US" dirty="0" smtClean="0"/>
              <a:t>objects</a:t>
            </a:r>
          </a:p>
          <a:p>
            <a:r>
              <a:rPr lang="en-US" b="1" dirty="0" smtClean="0"/>
              <a:t>Arrays</a:t>
            </a:r>
          </a:p>
          <a:p>
            <a:r>
              <a:rPr lang="en-US" dirty="0" smtClean="0"/>
              <a:t>Form handling</a:t>
            </a:r>
          </a:p>
          <a:p>
            <a:r>
              <a:rPr lang="en-US" dirty="0" smtClean="0"/>
              <a:t>Cookies</a:t>
            </a:r>
            <a:r>
              <a:rPr lang="en-US" dirty="0"/>
              <a:t>, Sessions and </a:t>
            </a:r>
            <a:r>
              <a:rPr lang="en-US" dirty="0" smtClean="0"/>
              <a:t>Authentication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MySQL</a:t>
            </a:r>
          </a:p>
          <a:p>
            <a:r>
              <a:rPr lang="en-US" dirty="0" smtClean="0"/>
              <a:t>Accessing </a:t>
            </a:r>
            <a:r>
              <a:rPr lang="en-US" dirty="0"/>
              <a:t>MySQL using PHP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We can also put a for loop inside another for loop to get the elements of the $cars array (we still have to point to the two indices):</a:t>
            </a:r>
          </a:p>
          <a:p>
            <a:pPr lvl="1"/>
            <a:r>
              <a:rPr lang="en-US" dirty="0"/>
              <a:t>Example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($row = 0; $row &lt; 4; $row++)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	echo </a:t>
            </a:r>
            <a:r>
              <a:rPr lang="en-US" dirty="0"/>
              <a:t>"&lt;p&gt;&lt;b&gt;Row number $row&lt;/b&gt;&lt;/p&gt;";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	echo </a:t>
            </a:r>
            <a:r>
              <a:rPr lang="en-US" dirty="0"/>
              <a:t>"&lt;</a:t>
            </a:r>
            <a:r>
              <a:rPr lang="en-US" dirty="0" err="1"/>
              <a:t>ul</a:t>
            </a:r>
            <a:r>
              <a:rPr lang="en-US" dirty="0"/>
              <a:t>&gt;";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	for </a:t>
            </a:r>
            <a:r>
              <a:rPr lang="en-US" dirty="0"/>
              <a:t>($col = 0; $col &lt; 3; $col++) {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  <a:r>
              <a:rPr lang="en-US" dirty="0" smtClean="0"/>
              <a:t>		echo </a:t>
            </a:r>
            <a:r>
              <a:rPr lang="en-US" dirty="0"/>
              <a:t>"&lt;li&gt;".$cars[$row][$col]."&lt;/li&gt;";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	}</a:t>
            </a:r>
            <a:endParaRPr lang="en-US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smtClean="0"/>
              <a:t>	echo </a:t>
            </a:r>
            <a:r>
              <a:rPr lang="en-US" dirty="0"/>
              <a:t>"&lt;/</a:t>
            </a:r>
            <a:r>
              <a:rPr lang="en-US" dirty="0" err="1"/>
              <a:t>ul</a:t>
            </a:r>
            <a:r>
              <a:rPr lang="en-US" dirty="0"/>
              <a:t>&gt;";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}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?&gt;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2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Using Array Functions</a:t>
            </a:r>
          </a:p>
          <a:p>
            <a:pPr lvl="1"/>
            <a:r>
              <a:rPr lang="en-US" dirty="0" smtClean="0"/>
              <a:t>PHP </a:t>
            </a:r>
            <a:r>
              <a:rPr lang="en-US" dirty="0"/>
              <a:t>comes with </a:t>
            </a:r>
            <a:r>
              <a:rPr lang="en-US" dirty="0" smtClean="0"/>
              <a:t>numerous functions </a:t>
            </a:r>
            <a:r>
              <a:rPr lang="en-US" dirty="0"/>
              <a:t>for handling arrays. </a:t>
            </a:r>
            <a:endParaRPr lang="en-US" dirty="0" smtClean="0"/>
          </a:p>
          <a:p>
            <a:pPr lvl="1"/>
            <a:r>
              <a:rPr lang="en-US" dirty="0" smtClean="0"/>
              <a:t>However</a:t>
            </a:r>
            <a:r>
              <a:rPr lang="en-US" dirty="0"/>
              <a:t>, some of these functions are so fundamental that it’s worth taking the </a:t>
            </a:r>
            <a:r>
              <a:rPr lang="en-US" dirty="0" smtClean="0"/>
              <a:t>time to </a:t>
            </a:r>
            <a:r>
              <a:rPr lang="en-US" dirty="0"/>
              <a:t>look at them here</a:t>
            </a:r>
            <a:r>
              <a:rPr lang="en-US" dirty="0" smtClean="0"/>
              <a:t>.</a:t>
            </a:r>
          </a:p>
          <a:p>
            <a:pPr lvl="1"/>
            <a:endParaRPr lang="en-IN" b="1" dirty="0" smtClean="0"/>
          </a:p>
          <a:p>
            <a:pPr lvl="1"/>
            <a:r>
              <a:rPr lang="en-IN" b="1" dirty="0" err="1" smtClean="0"/>
              <a:t>is_array</a:t>
            </a:r>
            <a:endParaRPr lang="en-IN" b="1" dirty="0" smtClean="0"/>
          </a:p>
          <a:p>
            <a:pPr lvl="2"/>
            <a:r>
              <a:rPr lang="en-US" dirty="0" smtClean="0"/>
              <a:t>Used to </a:t>
            </a:r>
            <a:r>
              <a:rPr lang="en-US" dirty="0"/>
              <a:t>check whether a variable is an </a:t>
            </a:r>
            <a:r>
              <a:rPr lang="en-US" dirty="0" smtClean="0"/>
              <a:t>array</a:t>
            </a:r>
          </a:p>
          <a:p>
            <a:pPr marL="996950" lvl="2" indent="0">
              <a:buNone/>
            </a:pPr>
            <a:r>
              <a:rPr lang="en-US" dirty="0"/>
              <a:t>	</a:t>
            </a:r>
            <a:r>
              <a:rPr lang="en-US" dirty="0" smtClean="0"/>
              <a:t>echo </a:t>
            </a:r>
            <a:r>
              <a:rPr lang="en-US" dirty="0"/>
              <a:t>(</a:t>
            </a:r>
            <a:r>
              <a:rPr lang="en-US" dirty="0" err="1"/>
              <a:t>is_array</a:t>
            </a:r>
            <a:r>
              <a:rPr lang="en-US" dirty="0"/>
              <a:t>($</a:t>
            </a:r>
            <a:r>
              <a:rPr lang="en-US" dirty="0" err="1"/>
              <a:t>fred</a:t>
            </a:r>
            <a:r>
              <a:rPr lang="en-US" dirty="0"/>
              <a:t>)) ? "Is an array" : "Is not an array</a:t>
            </a:r>
            <a:r>
              <a:rPr lang="en-US" dirty="0" smtClean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71901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914400" lvl="2" indent="-431800">
              <a:buSzPts val="3200"/>
              <a:buFont typeface="Arial"/>
              <a:buChar char="•"/>
            </a:pPr>
            <a:r>
              <a:rPr lang="en-IN" b="1" dirty="0"/>
              <a:t>count</a:t>
            </a:r>
          </a:p>
          <a:p>
            <a:pPr lvl="2"/>
            <a:r>
              <a:rPr lang="en-IN" dirty="0" smtClean="0"/>
              <a:t>To </a:t>
            </a:r>
            <a:r>
              <a:rPr lang="en-US" dirty="0" smtClean="0"/>
              <a:t>count </a:t>
            </a:r>
            <a:r>
              <a:rPr lang="en-US" dirty="0"/>
              <a:t>all the elements in the top level of an </a:t>
            </a:r>
            <a:r>
              <a:rPr lang="en-US" dirty="0" smtClean="0"/>
              <a:t>array</a:t>
            </a:r>
            <a:endParaRPr lang="en-US" dirty="0"/>
          </a:p>
          <a:p>
            <a:pPr marL="514350" lvl="1" indent="0">
              <a:buNone/>
            </a:pPr>
            <a:r>
              <a:rPr lang="en-IN" dirty="0" smtClean="0"/>
              <a:t>			echo </a:t>
            </a:r>
            <a:r>
              <a:rPr lang="en-IN" dirty="0"/>
              <a:t>count($</a:t>
            </a:r>
            <a:r>
              <a:rPr lang="en-IN" dirty="0" err="1"/>
              <a:t>fred</a:t>
            </a:r>
            <a:r>
              <a:rPr lang="en-IN" dirty="0"/>
              <a:t>);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know how many elements there are altogether in a </a:t>
            </a:r>
            <a:r>
              <a:rPr lang="en-US" dirty="0" smtClean="0"/>
              <a:t>multidimensional array</a:t>
            </a:r>
            <a:endParaRPr lang="en-US" dirty="0"/>
          </a:p>
          <a:p>
            <a:pPr marL="25400" indent="0">
              <a:buNone/>
            </a:pPr>
            <a:r>
              <a:rPr lang="en-IN" dirty="0" smtClean="0"/>
              <a:t>			echo </a:t>
            </a:r>
            <a:r>
              <a:rPr lang="en-IN" dirty="0"/>
              <a:t>count($</a:t>
            </a:r>
            <a:r>
              <a:rPr lang="en-IN" dirty="0" err="1"/>
              <a:t>fred</a:t>
            </a:r>
            <a:r>
              <a:rPr lang="en-IN" dirty="0"/>
              <a:t>, 1);</a:t>
            </a:r>
          </a:p>
          <a:p>
            <a:pPr lvl="2"/>
            <a:r>
              <a:rPr lang="en-US" dirty="0"/>
              <a:t>The second parameter is optional and sets the mode to use. It should be either 0 </a:t>
            </a:r>
            <a:r>
              <a:rPr lang="en-US" dirty="0" smtClean="0"/>
              <a:t>to limit </a:t>
            </a:r>
            <a:r>
              <a:rPr lang="en-US" dirty="0"/>
              <a:t>counting to only the top level, or 1 to force recursive counting of all </a:t>
            </a:r>
            <a:r>
              <a:rPr lang="en-US" dirty="0" smtClean="0"/>
              <a:t>subarray </a:t>
            </a:r>
            <a:r>
              <a:rPr lang="en-IN" dirty="0" smtClean="0"/>
              <a:t>elements </a:t>
            </a:r>
            <a:r>
              <a:rPr lang="en-IN" dirty="0"/>
              <a:t>too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8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 smtClean="0"/>
              <a:t>Sort</a:t>
            </a:r>
          </a:p>
          <a:p>
            <a:pPr marL="25400" indent="0">
              <a:buNone/>
            </a:pPr>
            <a:r>
              <a:rPr lang="en-IN" dirty="0" smtClean="0"/>
              <a:t>		sort</a:t>
            </a:r>
            <a:r>
              <a:rPr lang="en-IN" dirty="0"/>
              <a:t>($</a:t>
            </a:r>
            <a:r>
              <a:rPr lang="en-IN" dirty="0" err="1"/>
              <a:t>fred</a:t>
            </a:r>
            <a:r>
              <a:rPr lang="en-IN" dirty="0"/>
              <a:t>);</a:t>
            </a:r>
          </a:p>
          <a:p>
            <a:pPr lvl="2"/>
            <a:r>
              <a:rPr lang="en-US" dirty="0"/>
              <a:t>Unlike some other functions, sort will act directly on the supplied array rather </a:t>
            </a:r>
            <a:r>
              <a:rPr lang="en-US" dirty="0" smtClean="0"/>
              <a:t>than returning </a:t>
            </a:r>
            <a:r>
              <a:rPr lang="en-US" dirty="0"/>
              <a:t>a new array of sorted elements.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returns TRUE on success and FALSE </a:t>
            </a:r>
            <a:r>
              <a:rPr lang="en-US" dirty="0" smtClean="0"/>
              <a:t>on error</a:t>
            </a:r>
          </a:p>
          <a:p>
            <a:pPr lvl="2"/>
            <a:r>
              <a:rPr lang="en-US" dirty="0" smtClean="0"/>
              <a:t>It supports </a:t>
            </a:r>
            <a:r>
              <a:rPr lang="en-US" dirty="0"/>
              <a:t>a few </a:t>
            </a:r>
            <a:r>
              <a:rPr lang="en-US" dirty="0" smtClean="0"/>
              <a:t>flags</a:t>
            </a:r>
          </a:p>
          <a:p>
            <a:pPr lvl="2"/>
            <a:endParaRPr lang="en-US" dirty="0" smtClean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sort($</a:t>
            </a:r>
            <a:r>
              <a:rPr lang="en-IN" dirty="0" err="1"/>
              <a:t>fred</a:t>
            </a:r>
            <a:r>
              <a:rPr lang="en-IN" dirty="0"/>
              <a:t>, SORT_NUMERIC);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sort($</a:t>
            </a:r>
            <a:r>
              <a:rPr lang="en-IN" dirty="0" err="1"/>
              <a:t>fred</a:t>
            </a:r>
            <a:r>
              <a:rPr lang="en-IN" dirty="0"/>
              <a:t>, SORT_STRING</a:t>
            </a:r>
            <a:r>
              <a:rPr lang="en-IN" dirty="0" smtClean="0"/>
              <a:t>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rsort</a:t>
            </a:r>
            <a:r>
              <a:rPr lang="en-IN" dirty="0"/>
              <a:t>($</a:t>
            </a:r>
            <a:r>
              <a:rPr lang="en-IN" dirty="0" err="1"/>
              <a:t>fred</a:t>
            </a:r>
            <a:r>
              <a:rPr lang="en-IN" dirty="0"/>
              <a:t>, SORT_NUMERIC);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rsort</a:t>
            </a:r>
            <a:r>
              <a:rPr lang="en-IN" dirty="0"/>
              <a:t>($</a:t>
            </a:r>
            <a:r>
              <a:rPr lang="en-IN" dirty="0" err="1"/>
              <a:t>fred</a:t>
            </a:r>
            <a:r>
              <a:rPr lang="en-IN" dirty="0"/>
              <a:t>, SORT_STRING);</a:t>
            </a:r>
          </a:p>
        </p:txBody>
      </p:sp>
    </p:spTree>
    <p:extLst>
      <p:ext uri="{BB962C8B-B14F-4D97-AF65-F5344CB8AC3E}">
        <p14:creationId xmlns:p14="http://schemas.microsoft.com/office/powerpoint/2010/main" val="1761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shuffle</a:t>
            </a:r>
          </a:p>
          <a:p>
            <a:pPr lvl="2"/>
            <a:r>
              <a:rPr lang="en-US" dirty="0" smtClean="0"/>
              <a:t>To re arrange the elements of an array randomly</a:t>
            </a:r>
            <a:endParaRPr lang="en-US" dirty="0"/>
          </a:p>
          <a:p>
            <a:pPr marL="514350" lvl="1" indent="0">
              <a:buNone/>
            </a:pPr>
            <a:r>
              <a:rPr lang="en-IN" dirty="0" smtClean="0"/>
              <a:t>				shuffle</a:t>
            </a:r>
            <a:r>
              <a:rPr lang="en-IN" dirty="0"/>
              <a:t>($cards);</a:t>
            </a:r>
          </a:p>
          <a:p>
            <a:pPr lvl="2"/>
            <a:r>
              <a:rPr lang="en-US" dirty="0"/>
              <a:t>Like sort, shuffle acts directly on the supplied array and returns TRUE on success </a:t>
            </a:r>
            <a:r>
              <a:rPr lang="en-US" dirty="0" smtClean="0"/>
              <a:t>or </a:t>
            </a:r>
            <a:r>
              <a:rPr lang="en-IN" dirty="0" smtClean="0"/>
              <a:t>FALSE </a:t>
            </a:r>
            <a:r>
              <a:rPr lang="en-IN" dirty="0"/>
              <a:t>on error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80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explode</a:t>
            </a:r>
          </a:p>
          <a:p>
            <a:pPr lvl="2"/>
            <a:r>
              <a:rPr lang="en-US" dirty="0"/>
              <a:t>To split input string(separated by special character/string/space </a:t>
            </a:r>
            <a:r>
              <a:rPr lang="en-US" dirty="0" err="1"/>
              <a:t>etc</a:t>
            </a:r>
            <a:r>
              <a:rPr lang="en-US" dirty="0"/>
              <a:t>) into array of </a:t>
            </a:r>
            <a:r>
              <a:rPr lang="en-US" dirty="0" smtClean="0"/>
              <a:t>elements</a:t>
            </a:r>
          </a:p>
          <a:p>
            <a:pPr lvl="2"/>
            <a:endParaRPr lang="en-US" dirty="0"/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&lt;?</a:t>
            </a:r>
            <a:r>
              <a:rPr lang="en-IN" sz="2000" dirty="0" err="1"/>
              <a:t>php</a:t>
            </a:r>
            <a:endParaRPr lang="en-IN" sz="2000" dirty="0"/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$temp = explode(' ', "This is a sentence with seven words");</a:t>
            </a:r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	</a:t>
            </a:r>
            <a:r>
              <a:rPr lang="en-IN" sz="2000" dirty="0" err="1"/>
              <a:t>print_r</a:t>
            </a:r>
            <a:r>
              <a:rPr lang="en-IN" sz="2000" dirty="0"/>
              <a:t>($temp);</a:t>
            </a:r>
          </a:p>
          <a:p>
            <a:pPr marL="722313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?&gt;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280" y="2564904"/>
            <a:ext cx="2876550" cy="355282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4586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reset</a:t>
            </a:r>
          </a:p>
          <a:p>
            <a:pPr lvl="2"/>
            <a:r>
              <a:rPr lang="en-US" dirty="0"/>
              <a:t>When the </a:t>
            </a:r>
            <a:r>
              <a:rPr lang="en-US" dirty="0" err="1"/>
              <a:t>foreach</a:t>
            </a:r>
            <a:r>
              <a:rPr lang="en-US" dirty="0"/>
              <a:t>...as construct or the each function walks through an array, </a:t>
            </a:r>
            <a:r>
              <a:rPr lang="en-US" dirty="0" smtClean="0"/>
              <a:t>it keeps </a:t>
            </a:r>
            <a:r>
              <a:rPr lang="en-US" dirty="0"/>
              <a:t>an internal PHP pointer that makes a note of which element of the array </a:t>
            </a:r>
            <a:r>
              <a:rPr lang="en-US" dirty="0" smtClean="0"/>
              <a:t>it should </a:t>
            </a:r>
            <a:r>
              <a:rPr lang="en-US" dirty="0"/>
              <a:t>return next.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your code ever needs to return to the start of an array, you </a:t>
            </a:r>
            <a:r>
              <a:rPr lang="en-US" dirty="0" smtClean="0"/>
              <a:t>can issue </a:t>
            </a:r>
            <a:r>
              <a:rPr lang="en-US" dirty="0"/>
              <a:t>reset, which also returns the value of that element. </a:t>
            </a:r>
            <a:endParaRPr lang="en-US" dirty="0" smtClean="0"/>
          </a:p>
          <a:p>
            <a:pPr lvl="2"/>
            <a:r>
              <a:rPr lang="en-US" dirty="0" smtClean="0"/>
              <a:t>Examples </a:t>
            </a:r>
            <a:r>
              <a:rPr lang="en-US" dirty="0"/>
              <a:t>of how to use </a:t>
            </a:r>
            <a:r>
              <a:rPr lang="en-US" dirty="0" smtClean="0"/>
              <a:t>this </a:t>
            </a:r>
            <a:r>
              <a:rPr lang="en-IN" dirty="0" smtClean="0"/>
              <a:t>function </a:t>
            </a:r>
            <a:r>
              <a:rPr lang="en-IN" dirty="0"/>
              <a:t>are as follows:</a:t>
            </a:r>
          </a:p>
          <a:p>
            <a:pPr marL="25400" indent="0">
              <a:buNone/>
            </a:pPr>
            <a:r>
              <a:rPr lang="en-US" dirty="0" smtClean="0"/>
              <a:t>			reset</a:t>
            </a:r>
            <a:r>
              <a:rPr lang="en-US" dirty="0"/>
              <a:t>($</a:t>
            </a:r>
            <a:r>
              <a:rPr lang="en-US" dirty="0" err="1"/>
              <a:t>fred</a:t>
            </a:r>
            <a:r>
              <a:rPr lang="en-US" dirty="0"/>
              <a:t>); // Throw away return value</a:t>
            </a:r>
          </a:p>
          <a:p>
            <a:pPr marL="25400" indent="0">
              <a:buNone/>
            </a:pPr>
            <a:r>
              <a:rPr lang="en-US" dirty="0" smtClean="0"/>
              <a:t>			$</a:t>
            </a:r>
            <a:r>
              <a:rPr lang="en-US" dirty="0"/>
              <a:t>item = reset($</a:t>
            </a:r>
            <a:r>
              <a:rPr lang="en-US" dirty="0" err="1"/>
              <a:t>fred</a:t>
            </a:r>
            <a:r>
              <a:rPr lang="en-US" dirty="0"/>
              <a:t>); // Keep first element of the array in $</a:t>
            </a:r>
            <a:r>
              <a:rPr lang="en-US" dirty="0" smtClean="0"/>
              <a:t>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8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end</a:t>
            </a:r>
          </a:p>
          <a:p>
            <a:pPr lvl="2"/>
            <a:r>
              <a:rPr lang="en-US" dirty="0"/>
              <a:t>As with reset, you can move PHP’s internal array pointer to the final element in </a:t>
            </a:r>
            <a:r>
              <a:rPr lang="en-US" dirty="0" smtClean="0"/>
              <a:t>an array </a:t>
            </a:r>
            <a:r>
              <a:rPr lang="en-US" dirty="0"/>
              <a:t>using the end function, which also returns the value of the element, and can </a:t>
            </a:r>
            <a:r>
              <a:rPr lang="en-US" dirty="0" smtClean="0"/>
              <a:t>be used </a:t>
            </a:r>
            <a:r>
              <a:rPr lang="en-US" dirty="0"/>
              <a:t>as in these examples: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end</a:t>
            </a:r>
            <a:r>
              <a:rPr lang="en-IN" dirty="0"/>
              <a:t>($</a:t>
            </a:r>
            <a:r>
              <a:rPr lang="en-IN" dirty="0" err="1"/>
              <a:t>fred</a:t>
            </a:r>
            <a:r>
              <a:rPr lang="en-IN" dirty="0"/>
              <a:t>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$item = end($</a:t>
            </a:r>
            <a:r>
              <a:rPr lang="en-IN" dirty="0" err="1"/>
              <a:t>fred</a:t>
            </a:r>
            <a:r>
              <a:rPr lang="en-IN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www.w3schools.com/PHP/default.asp</a:t>
            </a:r>
            <a:endParaRPr lang="en-IN" dirty="0"/>
          </a:p>
          <a:p>
            <a:r>
              <a:rPr lang="en-IN" dirty="0"/>
              <a:t>Robin Nixon, Learning PHP, MySQL, JavaScript, CSS &amp; HTML5, </a:t>
            </a:r>
            <a:r>
              <a:rPr lang="en-IN" dirty="0" err="1"/>
              <a:t>Oreilly</a:t>
            </a:r>
            <a:r>
              <a:rPr lang="en-IN" dirty="0"/>
              <a:t>, Third Edition, 2014. </a:t>
            </a:r>
          </a:p>
        </p:txBody>
      </p:sp>
    </p:spTree>
    <p:extLst>
      <p:ext uri="{BB962C8B-B14F-4D97-AF65-F5344CB8AC3E}">
        <p14:creationId xmlns:p14="http://schemas.microsoft.com/office/powerpoint/2010/main" val="244250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Arrays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Arrays are an example of what has made PHP so </a:t>
            </a:r>
            <a:r>
              <a:rPr lang="en-US" dirty="0" smtClean="0"/>
              <a:t>popular</a:t>
            </a:r>
          </a:p>
          <a:p>
            <a:r>
              <a:rPr lang="en-IN" dirty="0"/>
              <a:t>T</a:t>
            </a:r>
            <a:r>
              <a:rPr lang="en-IN" dirty="0" smtClean="0"/>
              <a:t>hey </a:t>
            </a:r>
            <a:r>
              <a:rPr lang="en-US" dirty="0" smtClean="0"/>
              <a:t>provide </a:t>
            </a:r>
            <a:r>
              <a:rPr lang="en-US" dirty="0"/>
              <a:t>numerous ways to access data while remaining amazingly </a:t>
            </a:r>
            <a:r>
              <a:rPr lang="en-US" dirty="0" smtClean="0"/>
              <a:t>fast</a:t>
            </a:r>
          </a:p>
          <a:p>
            <a:r>
              <a:rPr lang="en-IN" dirty="0"/>
              <a:t>Basic Access</a:t>
            </a:r>
          </a:p>
          <a:p>
            <a:pPr lvl="1"/>
            <a:r>
              <a:rPr lang="en-US" dirty="0" smtClean="0"/>
              <a:t>In PHP arrays </a:t>
            </a:r>
            <a:r>
              <a:rPr lang="en-US" dirty="0"/>
              <a:t>are referenced by numeric </a:t>
            </a:r>
            <a:r>
              <a:rPr lang="en-US" dirty="0" smtClean="0"/>
              <a:t>indexes and also by </a:t>
            </a:r>
            <a:r>
              <a:rPr lang="en-US" dirty="0"/>
              <a:t>alphanumeric identifiers.</a:t>
            </a:r>
          </a:p>
          <a:p>
            <a:pPr lvl="1"/>
            <a:r>
              <a:rPr lang="en-US" dirty="0"/>
              <a:t>Built-in functions </a:t>
            </a:r>
            <a:r>
              <a:rPr lang="en-US" dirty="0" smtClean="0"/>
              <a:t>available to sort, </a:t>
            </a:r>
            <a:r>
              <a:rPr lang="en-US" dirty="0"/>
              <a:t>add or remove sections, and walk </a:t>
            </a:r>
            <a:r>
              <a:rPr lang="en-US" dirty="0" smtClean="0"/>
              <a:t>through them </a:t>
            </a:r>
            <a:r>
              <a:rPr lang="en-US" dirty="0"/>
              <a:t>to handle each item through a special kind of loop.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placing one or </a:t>
            </a:r>
            <a:r>
              <a:rPr lang="en-US" dirty="0" smtClean="0"/>
              <a:t>more arrays </a:t>
            </a:r>
            <a:r>
              <a:rPr lang="en-US" dirty="0"/>
              <a:t>inside another, </a:t>
            </a:r>
            <a:r>
              <a:rPr lang="en-US" dirty="0" smtClean="0"/>
              <a:t>multi-dimensional arrays can be created.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85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Numerically Indexed </a:t>
            </a:r>
            <a:r>
              <a:rPr lang="en-IN" dirty="0" smtClean="0"/>
              <a:t>Arrays</a:t>
            </a:r>
          </a:p>
          <a:p>
            <a:pPr lvl="1"/>
            <a:r>
              <a:rPr lang="en-IN" dirty="0" smtClean="0"/>
              <a:t>Simple way to create arrays in PHP is to use “[ ]” after the variable name.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$paper[0] = "Copier";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$paper[1] = "Inkjet";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$paper[2] = "Laser";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$paper[3] = "Photo";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 smtClean="0"/>
              <a:t>print_r</a:t>
            </a:r>
            <a:r>
              <a:rPr lang="en-IN" dirty="0" smtClean="0"/>
              <a:t>($paper);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?&gt;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2636912"/>
            <a:ext cx="2571750" cy="239077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4719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 smtClean="0"/>
              <a:t>For initialising each element in the array, index variable is not mandatory.  </a:t>
            </a:r>
          </a:p>
          <a:p>
            <a:pPr lvl="1"/>
            <a:r>
              <a:rPr lang="en-IN" dirty="0" smtClean="0"/>
              <a:t>PHP internal counter variable will be automatically increased to new location and values will be stored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$paper</a:t>
            </a:r>
            <a:r>
              <a:rPr lang="en-IN" b="1" dirty="0">
                <a:solidFill>
                  <a:srgbClr val="C00000"/>
                </a:solidFill>
              </a:rPr>
              <a:t>[]</a:t>
            </a:r>
            <a:r>
              <a:rPr lang="en-IN" dirty="0"/>
              <a:t> = "Copier";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$paper</a:t>
            </a:r>
            <a:r>
              <a:rPr lang="en-IN" b="1" dirty="0">
                <a:solidFill>
                  <a:srgbClr val="C00000"/>
                </a:solidFill>
              </a:rPr>
              <a:t>[]</a:t>
            </a:r>
            <a:r>
              <a:rPr lang="en-IN" dirty="0"/>
              <a:t> = "Inkjet";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$paper</a:t>
            </a:r>
            <a:r>
              <a:rPr lang="en-IN" b="1" dirty="0">
                <a:solidFill>
                  <a:srgbClr val="C00000"/>
                </a:solidFill>
              </a:rPr>
              <a:t>[]</a:t>
            </a:r>
            <a:r>
              <a:rPr lang="en-IN" dirty="0"/>
              <a:t> = "Laser";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$paper</a:t>
            </a:r>
            <a:r>
              <a:rPr lang="en-IN" b="1" dirty="0">
                <a:solidFill>
                  <a:srgbClr val="C00000"/>
                </a:solidFill>
              </a:rPr>
              <a:t>[]</a:t>
            </a:r>
            <a:r>
              <a:rPr lang="en-IN" dirty="0"/>
              <a:t> = "Photo";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print_r</a:t>
            </a:r>
            <a:r>
              <a:rPr lang="en-IN" dirty="0"/>
              <a:t>($paper);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2996952"/>
            <a:ext cx="2571750" cy="239077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07190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Adding items to an array and retrieving them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paper[] = "Copier";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paper[] = "Inkjet";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paper[] = "Laser";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paper[] = "Photo";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IN" dirty="0" smtClean="0">
                <a:solidFill>
                  <a:srgbClr val="C00000"/>
                </a:solidFill>
              </a:rPr>
              <a:t>for </a:t>
            </a:r>
            <a:r>
              <a:rPr lang="en-IN" dirty="0">
                <a:solidFill>
                  <a:srgbClr val="C00000"/>
                </a:solidFill>
              </a:rPr>
              <a:t>($j = 0 ; $j &lt; 4 ; ++$j)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rgbClr val="C00000"/>
                </a:solidFill>
              </a:rPr>
              <a:t>		echo </a:t>
            </a:r>
            <a:r>
              <a:rPr lang="en-IN" dirty="0">
                <a:solidFill>
                  <a:srgbClr val="C00000"/>
                </a:solidFill>
              </a:rPr>
              <a:t>"$j: $paper[$j]&lt;</a:t>
            </a:r>
            <a:r>
              <a:rPr lang="en-IN" dirty="0" err="1">
                <a:solidFill>
                  <a:srgbClr val="C00000"/>
                </a:solidFill>
              </a:rPr>
              <a:t>br</a:t>
            </a:r>
            <a:r>
              <a:rPr lang="en-IN" dirty="0">
                <a:solidFill>
                  <a:srgbClr val="C00000"/>
                </a:solidFill>
              </a:rPr>
              <a:t>&gt;";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050" y="2780928"/>
            <a:ext cx="2152650" cy="16002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98828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Associative Arrays</a:t>
            </a:r>
          </a:p>
          <a:p>
            <a:pPr lvl="1"/>
            <a:r>
              <a:rPr lang="en-US" dirty="0"/>
              <a:t>Keeping track of array elements by </a:t>
            </a:r>
            <a:r>
              <a:rPr lang="en-US" dirty="0" smtClean="0"/>
              <a:t>index requires </a:t>
            </a:r>
            <a:r>
              <a:rPr lang="en-US" dirty="0"/>
              <a:t>extra </a:t>
            </a:r>
            <a:r>
              <a:rPr lang="en-US" dirty="0" smtClean="0"/>
              <a:t>work in </a:t>
            </a:r>
            <a:r>
              <a:rPr lang="en-US" dirty="0"/>
              <a:t>terms of remembering which number refers to which product.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can also </a:t>
            </a:r>
            <a:r>
              <a:rPr lang="en-US" dirty="0" smtClean="0"/>
              <a:t>make code </a:t>
            </a:r>
            <a:r>
              <a:rPr lang="en-US" dirty="0"/>
              <a:t>hard for other programmers to follow.</a:t>
            </a:r>
          </a:p>
          <a:p>
            <a:pPr lvl="1"/>
            <a:r>
              <a:rPr lang="en-US" dirty="0"/>
              <a:t>This is where associative arrays come into their own.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dirty="0"/>
              <a:t>them, </a:t>
            </a:r>
            <a:r>
              <a:rPr lang="en-US" dirty="0" smtClean="0"/>
              <a:t>the </a:t>
            </a:r>
            <a:r>
              <a:rPr lang="en-US" dirty="0"/>
              <a:t>items in an array </a:t>
            </a:r>
            <a:r>
              <a:rPr lang="en-US" dirty="0" smtClean="0"/>
              <a:t>can be referenced by </a:t>
            </a:r>
            <a:r>
              <a:rPr lang="en-US" dirty="0"/>
              <a:t>name rather than by </a:t>
            </a:r>
            <a:r>
              <a:rPr lang="en-US" dirty="0" smtClean="0"/>
              <a:t>number. </a:t>
            </a:r>
          </a:p>
          <a:p>
            <a:pPr lvl="1"/>
            <a:r>
              <a:rPr lang="en-US" dirty="0"/>
              <a:t>In place of a </a:t>
            </a:r>
            <a:r>
              <a:rPr lang="en-US" dirty="0" smtClean="0"/>
              <a:t>number, </a:t>
            </a:r>
            <a:r>
              <a:rPr lang="en-US" dirty="0"/>
              <a:t>each item now has a unique name that </a:t>
            </a:r>
            <a:r>
              <a:rPr lang="en-US" dirty="0" smtClean="0"/>
              <a:t>can be used to </a:t>
            </a:r>
            <a:r>
              <a:rPr lang="en-US" dirty="0"/>
              <a:t>reference it </a:t>
            </a:r>
            <a:r>
              <a:rPr lang="en-US" dirty="0" smtClean="0"/>
              <a:t>elsewhere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paper['copier'] = "Copier &amp; Multipurpose";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paper['inkjet'] = "Inkjet Printer";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paper['laser'] = "Laser Printer";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paper['photo'] = "Photographic Paper</a:t>
            </a:r>
            <a:r>
              <a:rPr lang="en-IN" dirty="0" smtClean="0"/>
              <a:t>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$paper['laser'];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?&gt;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lvl="1"/>
            <a:r>
              <a:rPr lang="en-US" dirty="0"/>
              <a:t>The names (copier, inkjet, and so on) are called </a:t>
            </a:r>
            <a:r>
              <a:rPr lang="en-US" i="1" dirty="0"/>
              <a:t>indexes </a:t>
            </a:r>
            <a:r>
              <a:rPr lang="en-US" dirty="0"/>
              <a:t>or </a:t>
            </a:r>
            <a:r>
              <a:rPr lang="en-US" i="1" dirty="0"/>
              <a:t>keys</a:t>
            </a:r>
            <a:r>
              <a:rPr lang="en-US" dirty="0"/>
              <a:t>, and </a:t>
            </a:r>
            <a:r>
              <a:rPr lang="en-US" dirty="0" smtClean="0"/>
              <a:t>the items </a:t>
            </a:r>
            <a:r>
              <a:rPr lang="en-US" dirty="0"/>
              <a:t>assigned to them (such as Laser Printer) are called </a:t>
            </a:r>
            <a:r>
              <a:rPr lang="en-US" i="1" dirty="0"/>
              <a:t>values</a:t>
            </a:r>
            <a:r>
              <a:rPr lang="en-US" dirty="0"/>
              <a:t>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93114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Assignment Using the array Keyword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more compact </a:t>
            </a:r>
            <a:r>
              <a:rPr lang="en-US" dirty="0" smtClean="0"/>
              <a:t>and faster array assignment </a:t>
            </a:r>
            <a:r>
              <a:rPr lang="en-US" dirty="0"/>
              <a:t>method uses the array keyword. </a:t>
            </a:r>
            <a:endParaRPr lang="en-US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p1 = array("Copier", "Inkjet", "Laser", "Photo");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smtClean="0"/>
              <a:t>	echo </a:t>
            </a:r>
            <a:r>
              <a:rPr lang="es-ES" dirty="0"/>
              <a:t>"p1 </a:t>
            </a:r>
            <a:r>
              <a:rPr lang="es-ES" dirty="0" err="1"/>
              <a:t>element</a:t>
            </a:r>
            <a:r>
              <a:rPr lang="es-ES" dirty="0"/>
              <a:t>: " . $p1[2] . "&lt;</a:t>
            </a:r>
            <a:r>
              <a:rPr lang="es-ES" dirty="0" err="1"/>
              <a:t>br</a:t>
            </a:r>
            <a:r>
              <a:rPr lang="es-ES" dirty="0"/>
              <a:t>&gt;";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p2 = array('copier' =&gt; "Copier &amp; Multipurpose",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			'inkjet</a:t>
            </a:r>
            <a:r>
              <a:rPr lang="en-IN" dirty="0"/>
              <a:t>' =&gt; "Inkjet Printer",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			'laser</a:t>
            </a:r>
            <a:r>
              <a:rPr lang="en-IN" dirty="0"/>
              <a:t>' =&gt; "Laser Printer",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			'photo</a:t>
            </a:r>
            <a:r>
              <a:rPr lang="en-IN" dirty="0"/>
              <a:t>' =&gt; "Photographic Paper");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nn-NO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nn-NO" dirty="0"/>
              <a:t>	</a:t>
            </a:r>
            <a:r>
              <a:rPr lang="nn-NO" dirty="0" smtClean="0"/>
              <a:t>echo </a:t>
            </a:r>
            <a:r>
              <a:rPr lang="nn-NO" dirty="0"/>
              <a:t>"p2 element: " . $p2['inkjet'] . "&lt;br&gt;";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9307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</TotalTime>
  <Words>1216</Words>
  <Application>Microsoft Office PowerPoint</Application>
  <PresentationFormat>Widescreen</PresentationFormat>
  <Paragraphs>212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Noto Sans Symbols</vt:lpstr>
      <vt:lpstr>Pinyon Script</vt:lpstr>
      <vt:lpstr>Wingdings</vt:lpstr>
      <vt:lpstr>Workshop_PPT_Template</vt:lpstr>
      <vt:lpstr>2_Workshop_PPT_Template</vt:lpstr>
      <vt:lpstr>PowerPoint Presentation</vt:lpstr>
      <vt:lpstr>Contents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454</cp:revision>
  <dcterms:created xsi:type="dcterms:W3CDTF">2021-08-26T10:17:20Z</dcterms:created>
  <dcterms:modified xsi:type="dcterms:W3CDTF">2021-10-11T09:28:11Z</dcterms:modified>
</cp:coreProperties>
</file>