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3"/>
  </p:notesMasterIdLst>
  <p:handoutMasterIdLst>
    <p:handoutMasterId r:id="rId34"/>
  </p:handoutMasterIdLst>
  <p:sldIdLst>
    <p:sldId id="290" r:id="rId3"/>
    <p:sldId id="643" r:id="rId4"/>
    <p:sldId id="645" r:id="rId5"/>
    <p:sldId id="646" r:id="rId6"/>
    <p:sldId id="647" r:id="rId7"/>
    <p:sldId id="648" r:id="rId8"/>
    <p:sldId id="649" r:id="rId9"/>
    <p:sldId id="651" r:id="rId10"/>
    <p:sldId id="650" r:id="rId11"/>
    <p:sldId id="665" r:id="rId12"/>
    <p:sldId id="666" r:id="rId13"/>
    <p:sldId id="667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8" r:id="rId28"/>
    <p:sldId id="669" r:id="rId29"/>
    <p:sldId id="670" r:id="rId30"/>
    <p:sldId id="671" r:id="rId31"/>
    <p:sldId id="6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15-10-2021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15-10-2021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10/15/2021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10/15/2021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10/15/2021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10/15/2021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10/15/2021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10/15/2021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GET vs. POST</a:t>
            </a:r>
          </a:p>
          <a:p>
            <a:pPr lvl="1"/>
            <a:r>
              <a:rPr lang="en-US" dirty="0"/>
              <a:t>Both GET and POST create an array (e.g. array( key1 =&gt; value1, key2 =&gt; value2, key3 =&gt; value3, ...)). This array holds key/value pairs, where keys are the names of the form controls and values are the input data from the user.</a:t>
            </a:r>
          </a:p>
          <a:p>
            <a:pPr lvl="1"/>
            <a:r>
              <a:rPr lang="en-US" dirty="0"/>
              <a:t>Both GET and POST are treated as $_GET and $_POST. These are </a:t>
            </a:r>
            <a:r>
              <a:rPr lang="en-US" dirty="0" err="1"/>
              <a:t>superglobals</a:t>
            </a:r>
            <a:r>
              <a:rPr lang="en-US" dirty="0"/>
              <a:t>, which means that they are always accessible, regardless of scope - and you can access them from any function, class or file without having to do anything special.</a:t>
            </a:r>
          </a:p>
          <a:p>
            <a:pPr lvl="1"/>
            <a:r>
              <a:rPr lang="en-US" dirty="0"/>
              <a:t>$_GET is an array of variables passed to the current script via the URL parameters.</a:t>
            </a:r>
          </a:p>
          <a:p>
            <a:pPr lvl="1"/>
            <a:r>
              <a:rPr lang="en-US" dirty="0"/>
              <a:t>$_POST is an array of variables passed to the current script via the HTTP POST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9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to use GET?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sent from a form with the GET method is visible to everyone (all variable names and values are displayed in the URL). 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also has limits on the amount of information to send. The limitation is about 2000 characters.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because the variables are displayed in the URL, it is possible to bookmark the page. This can be useful in some cases.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may be used for sending non-sensitive data.</a:t>
            </a:r>
          </a:p>
          <a:p>
            <a:pPr lvl="1"/>
            <a:r>
              <a:rPr lang="en-US" dirty="0" smtClean="0"/>
              <a:t>Note</a:t>
            </a:r>
            <a:r>
              <a:rPr lang="en-US" dirty="0"/>
              <a:t>: GET should NEVER be used for sending passwords or other sensitive information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to use POST?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sent from a form with the POST method is invisible to others (all names/values are embedded within the body of the HTTP request) and has no limits on the amount of information to send.</a:t>
            </a:r>
          </a:p>
          <a:p>
            <a:pPr lvl="1"/>
            <a:r>
              <a:rPr lang="en-US" dirty="0" smtClean="0"/>
              <a:t>Moreover </a:t>
            </a:r>
            <a:r>
              <a:rPr lang="en-US" dirty="0"/>
              <a:t>POST supports advanced functionality such as support for multi-part binary input while uploading files to server.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because the variables are not displayed in the URL, it is not possible to bookmark the page.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2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Default </a:t>
            </a:r>
            <a:r>
              <a:rPr lang="en-IN" dirty="0" smtClean="0"/>
              <a:t>Values</a:t>
            </a:r>
            <a:endParaRPr lang="en-IN" dirty="0"/>
          </a:p>
          <a:p>
            <a:pPr lvl="1"/>
            <a:r>
              <a:rPr lang="en-US" dirty="0"/>
              <a:t>Sometimes it’s convenient to offer your site visitors a default value in a web form. </a:t>
            </a:r>
            <a:endParaRPr lang="en-US" dirty="0" smtClean="0"/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suppose you put up a loan repayment calculator widget on a real estate website.</a:t>
            </a:r>
          </a:p>
          <a:p>
            <a:pPr lvl="1"/>
            <a:r>
              <a:rPr lang="en-US" dirty="0"/>
              <a:t>It could make sense to enter default values of, say, 25 years and 6 percent </a:t>
            </a:r>
            <a:r>
              <a:rPr lang="en-US" dirty="0" err="1" smtClean="0"/>
              <a:t>interest,so</a:t>
            </a:r>
            <a:r>
              <a:rPr lang="en-US" dirty="0" smtClean="0"/>
              <a:t> </a:t>
            </a:r>
            <a:r>
              <a:rPr lang="en-US" dirty="0"/>
              <a:t>that the user can simply type either the principal sum to borrow or the </a:t>
            </a:r>
            <a:r>
              <a:rPr lang="en-US" dirty="0" smtClean="0"/>
              <a:t>amount that </a:t>
            </a:r>
            <a:r>
              <a:rPr lang="en-US" dirty="0"/>
              <a:t>they can afford to pay each 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1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&lt;body style="font-size:20px"&gt;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&lt;h2&gt;Loan Calculator&lt;/h2&gt;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&lt;form method="post" action="</a:t>
            </a:r>
            <a:r>
              <a:rPr lang="en-IN" sz="2000" dirty="0" err="1"/>
              <a:t>calc.php</a:t>
            </a:r>
            <a:r>
              <a:rPr lang="en-IN" sz="2000" dirty="0"/>
              <a:t>"&gt;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    Loan Amount &lt;input type="text" name="principle"&gt;&lt;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    Monthly Repayment &lt;input type="text" name="monthly"&gt;&lt;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    Number of Years &lt;input type="text" name="years" </a:t>
            </a:r>
            <a:r>
              <a:rPr lang="en-IN" sz="2000" b="1" dirty="0">
                <a:solidFill>
                  <a:srgbClr val="C00000"/>
                </a:solidFill>
              </a:rPr>
              <a:t>value="25"</a:t>
            </a:r>
            <a:r>
              <a:rPr lang="en-IN" sz="2000" dirty="0"/>
              <a:t>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    Interest Rate &lt;input type="text" name="rate" </a:t>
            </a:r>
            <a:r>
              <a:rPr lang="en-IN" sz="2000" b="1" dirty="0">
                <a:solidFill>
                  <a:srgbClr val="C00000"/>
                </a:solidFill>
              </a:rPr>
              <a:t>value="6"</a:t>
            </a:r>
            <a:r>
              <a:rPr lang="en-IN" sz="2000" dirty="0"/>
              <a:t>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    &lt;input type="submit" value="Submit"&gt;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    &lt;/form&gt;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&lt;/body&gt;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4077072"/>
            <a:ext cx="4933950" cy="21621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3069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Input Types</a:t>
            </a:r>
          </a:p>
          <a:p>
            <a:pPr lvl="1"/>
            <a:r>
              <a:rPr lang="en-US" dirty="0" smtClean="0"/>
              <a:t>Text box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&lt;</a:t>
            </a:r>
            <a:r>
              <a:rPr lang="en-US" sz="2200" dirty="0"/>
              <a:t>input type="text" name="</a:t>
            </a:r>
            <a:r>
              <a:rPr lang="en-US" sz="2200" i="1" dirty="0"/>
              <a:t>name</a:t>
            </a:r>
            <a:r>
              <a:rPr lang="en-US" sz="2200" dirty="0"/>
              <a:t>" size="</a:t>
            </a:r>
            <a:r>
              <a:rPr lang="en-US" sz="2200" i="1" dirty="0"/>
              <a:t>size</a:t>
            </a:r>
            <a:r>
              <a:rPr lang="en-US" sz="2200" dirty="0"/>
              <a:t>" </a:t>
            </a:r>
            <a:r>
              <a:rPr lang="en-US" sz="2200" dirty="0" err="1"/>
              <a:t>maxlength</a:t>
            </a:r>
            <a:r>
              <a:rPr lang="en-US" sz="2200" dirty="0"/>
              <a:t>="</a:t>
            </a:r>
            <a:r>
              <a:rPr lang="en-US" sz="2200" i="1" dirty="0"/>
              <a:t>length</a:t>
            </a:r>
            <a:r>
              <a:rPr lang="en-US" sz="2200" dirty="0"/>
              <a:t>" value="</a:t>
            </a:r>
            <a:r>
              <a:rPr lang="en-US" sz="2200" i="1" dirty="0"/>
              <a:t>value</a:t>
            </a:r>
            <a:r>
              <a:rPr lang="en-US" sz="2200" dirty="0" smtClean="0"/>
              <a:t>"&gt;</a:t>
            </a:r>
          </a:p>
          <a:p>
            <a:pPr lvl="2"/>
            <a:r>
              <a:rPr lang="en-US" dirty="0"/>
              <a:t>The size attribute specifies the width of the box (in </a:t>
            </a:r>
            <a:r>
              <a:rPr lang="en-US" dirty="0" smtClean="0"/>
              <a:t>characters)</a:t>
            </a:r>
          </a:p>
          <a:p>
            <a:pPr lvl="2"/>
            <a:r>
              <a:rPr lang="en-US" dirty="0" err="1" smtClean="0"/>
              <a:t>maxlength</a:t>
            </a:r>
            <a:r>
              <a:rPr lang="en-US" dirty="0" smtClean="0"/>
              <a:t> specifies the </a:t>
            </a:r>
            <a:r>
              <a:rPr lang="en-US" dirty="0"/>
              <a:t>maximum number of characters that a user is allowed to enter into the </a:t>
            </a:r>
            <a:r>
              <a:rPr lang="en-US" dirty="0" smtClean="0"/>
              <a:t>field</a:t>
            </a:r>
            <a:endParaRPr lang="en-US" dirty="0"/>
          </a:p>
          <a:p>
            <a:pPr lvl="2"/>
            <a:r>
              <a:rPr lang="en-US" dirty="0" smtClean="0"/>
              <a:t>Required </a:t>
            </a:r>
            <a:r>
              <a:rPr lang="en-US" dirty="0"/>
              <a:t>attributes are </a:t>
            </a:r>
            <a:r>
              <a:rPr lang="en-US" dirty="0" smtClean="0"/>
              <a:t>type and name.  Type </a:t>
            </a:r>
            <a:r>
              <a:rPr lang="en-US" dirty="0"/>
              <a:t>tells the web browser what type of </a:t>
            </a:r>
            <a:r>
              <a:rPr lang="en-US" dirty="0" smtClean="0"/>
              <a:t>input to </a:t>
            </a:r>
            <a:r>
              <a:rPr lang="en-US" dirty="0"/>
              <a:t>expect, and name, for giving the input a name that will be used to process the </a:t>
            </a:r>
            <a:r>
              <a:rPr lang="en-US" dirty="0" smtClean="0"/>
              <a:t>field upon </a:t>
            </a:r>
            <a:r>
              <a:rPr lang="en-US" dirty="0"/>
              <a:t>receipt of the submitted form.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501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Text areas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accept input of more than a short line of </a:t>
            </a:r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This is </a:t>
            </a:r>
            <a:r>
              <a:rPr lang="en-US" dirty="0"/>
              <a:t>similar to a text box, but, because it allows multiple lines, it has some </a:t>
            </a:r>
            <a:r>
              <a:rPr lang="en-US" dirty="0" smtClean="0"/>
              <a:t>different attributes</a:t>
            </a:r>
          </a:p>
          <a:p>
            <a:pPr marL="996950" lvl="2" indent="0"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 </a:t>
            </a:r>
            <a:r>
              <a:rPr lang="en-US" sz="2000" dirty="0"/>
              <a:t>name="</a:t>
            </a:r>
            <a:r>
              <a:rPr lang="en-US" sz="2000" i="1" dirty="0"/>
              <a:t>name</a:t>
            </a:r>
            <a:r>
              <a:rPr lang="en-US" sz="2000" dirty="0"/>
              <a:t>" cols="</a:t>
            </a:r>
            <a:r>
              <a:rPr lang="en-US" sz="2000" i="1" dirty="0"/>
              <a:t>width</a:t>
            </a:r>
            <a:r>
              <a:rPr lang="en-US" sz="2000" dirty="0"/>
              <a:t>" rows="</a:t>
            </a:r>
            <a:r>
              <a:rPr lang="en-US" sz="2000" i="1" dirty="0"/>
              <a:t>height</a:t>
            </a:r>
            <a:r>
              <a:rPr lang="en-US" sz="2000" dirty="0"/>
              <a:t>" wrap="</a:t>
            </a:r>
            <a:r>
              <a:rPr lang="en-US" sz="2000" i="1" dirty="0"/>
              <a:t>type</a:t>
            </a:r>
            <a:r>
              <a:rPr lang="en-US" sz="2000" dirty="0" smtClean="0"/>
              <a:t>"&gt; </a:t>
            </a:r>
            <a:endParaRPr lang="en-US" sz="2000" dirty="0"/>
          </a:p>
          <a:p>
            <a:pPr marL="25400" indent="0">
              <a:buNone/>
            </a:pPr>
            <a:r>
              <a:rPr lang="en-IN" sz="2000" dirty="0" smtClean="0"/>
              <a:t>		&lt;/</a:t>
            </a:r>
            <a:r>
              <a:rPr lang="en-IN" sz="2000" dirty="0" err="1"/>
              <a:t>textarea</a:t>
            </a:r>
            <a:r>
              <a:rPr lang="en-IN" sz="2000" dirty="0" smtClean="0"/>
              <a:t>&gt;</a:t>
            </a:r>
          </a:p>
          <a:p>
            <a:pPr lvl="2"/>
            <a:r>
              <a:rPr lang="en-IN" dirty="0" smtClean="0"/>
              <a:t>cols </a:t>
            </a:r>
            <a:r>
              <a:rPr lang="en-IN" dirty="0"/>
              <a:t>and rows </a:t>
            </a:r>
            <a:r>
              <a:rPr lang="en-IN" dirty="0" smtClean="0"/>
              <a:t>attributes are used to specify </a:t>
            </a:r>
            <a:r>
              <a:rPr lang="en-IN" dirty="0"/>
              <a:t>width and </a:t>
            </a:r>
            <a:r>
              <a:rPr lang="en-IN" dirty="0" smtClean="0"/>
              <a:t>height</a:t>
            </a:r>
          </a:p>
          <a:p>
            <a:pPr lvl="2"/>
            <a:r>
              <a:rPr lang="en-IN" dirty="0"/>
              <a:t>wrap </a:t>
            </a:r>
            <a:r>
              <a:rPr lang="en-IN" dirty="0" smtClean="0"/>
              <a:t>attribute used to set text wrapping options</a:t>
            </a:r>
          </a:p>
          <a:p>
            <a:pPr lvl="3"/>
            <a:r>
              <a:rPr lang="en-US" sz="2000" dirty="0"/>
              <a:t>off </a:t>
            </a:r>
            <a:r>
              <a:rPr lang="en-US" sz="2000" dirty="0" smtClean="0"/>
              <a:t>- Text </a:t>
            </a:r>
            <a:r>
              <a:rPr lang="en-US" sz="2000" dirty="0"/>
              <a:t>does not </a:t>
            </a:r>
            <a:r>
              <a:rPr lang="en-US" sz="2000" dirty="0" smtClean="0"/>
              <a:t>wrap</a:t>
            </a:r>
            <a:endParaRPr lang="en-US" sz="2000" dirty="0"/>
          </a:p>
          <a:p>
            <a:pPr lvl="3"/>
            <a:r>
              <a:rPr lang="en-US" sz="2000" dirty="0" smtClean="0"/>
              <a:t>Soft - </a:t>
            </a:r>
            <a:r>
              <a:rPr lang="en-US" sz="2000" dirty="0"/>
              <a:t>Text </a:t>
            </a:r>
            <a:r>
              <a:rPr lang="en-US" sz="2000" dirty="0" smtClean="0"/>
              <a:t>wraps, sent </a:t>
            </a:r>
            <a:r>
              <a:rPr lang="en-US" sz="2000" dirty="0"/>
              <a:t>to the server as one long string without carriage </a:t>
            </a:r>
            <a:r>
              <a:rPr lang="en-US" sz="2000" dirty="0" smtClean="0"/>
              <a:t>returns</a:t>
            </a:r>
            <a:endParaRPr lang="en-US" sz="2000" dirty="0"/>
          </a:p>
          <a:p>
            <a:pPr lvl="3"/>
            <a:r>
              <a:rPr lang="en-US" sz="2000" dirty="0"/>
              <a:t>hard </a:t>
            </a:r>
            <a:r>
              <a:rPr lang="en-US" sz="2000" dirty="0" smtClean="0"/>
              <a:t>- Text wraps, sent </a:t>
            </a:r>
            <a:r>
              <a:rPr lang="en-US" sz="2000" dirty="0"/>
              <a:t>to the server in wrapped format with soft </a:t>
            </a:r>
            <a:r>
              <a:rPr lang="en-US" sz="2000" dirty="0" smtClean="0"/>
              <a:t>returns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24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Checkboxes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offer a number of different options to a user, from which they </a:t>
            </a:r>
            <a:r>
              <a:rPr lang="en-US" dirty="0" smtClean="0"/>
              <a:t>can select </a:t>
            </a:r>
            <a:r>
              <a:rPr lang="en-US" dirty="0"/>
              <a:t>one or more </a:t>
            </a:r>
            <a:r>
              <a:rPr lang="en-US" dirty="0" smtClean="0"/>
              <a:t>items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</a:t>
            </a:r>
            <a:r>
              <a:rPr lang="en-US" sz="2000" dirty="0" smtClean="0"/>
              <a:t>&lt;</a:t>
            </a:r>
            <a:r>
              <a:rPr lang="en-US" sz="2000" dirty="0"/>
              <a:t>input type="checkbox" name="</a:t>
            </a:r>
            <a:r>
              <a:rPr lang="en-US" sz="2000" i="1" dirty="0"/>
              <a:t>name</a:t>
            </a:r>
            <a:r>
              <a:rPr lang="en-US" sz="2000" dirty="0"/>
              <a:t>" value="</a:t>
            </a:r>
            <a:r>
              <a:rPr lang="en-US" sz="2000" i="1" dirty="0"/>
              <a:t>value</a:t>
            </a:r>
            <a:r>
              <a:rPr lang="en-US" sz="2000" dirty="0"/>
              <a:t>" checked="checked"&gt;</a:t>
            </a:r>
          </a:p>
          <a:p>
            <a:pPr lvl="2"/>
            <a:r>
              <a:rPr lang="en-US" dirty="0"/>
              <a:t>By default, checkboxes are square.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include the checked attribute, the box </a:t>
            </a:r>
            <a:r>
              <a:rPr lang="en-US" dirty="0" smtClean="0"/>
              <a:t>is already </a:t>
            </a:r>
            <a:r>
              <a:rPr lang="en-US" dirty="0"/>
              <a:t>checked when the browser is displayed.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string you assign to the </a:t>
            </a:r>
            <a:r>
              <a:rPr lang="en-US" dirty="0" smtClean="0"/>
              <a:t>attribute should </a:t>
            </a:r>
            <a:r>
              <a:rPr lang="en-US" dirty="0"/>
              <a:t>be either a pair of double or single quotes or the value "checked", or </a:t>
            </a:r>
            <a:r>
              <a:rPr lang="en-US" dirty="0" smtClean="0"/>
              <a:t>there should </a:t>
            </a:r>
            <a:r>
              <a:rPr lang="en-US" dirty="0"/>
              <a:t>be no value assigned (just checked).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2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smtClean="0"/>
              <a:t>To </a:t>
            </a:r>
            <a:r>
              <a:rPr lang="en-IN" dirty="0"/>
              <a:t>allow </a:t>
            </a:r>
            <a:r>
              <a:rPr lang="en-IN" dirty="0" smtClean="0"/>
              <a:t>multiple </a:t>
            </a:r>
            <a:r>
              <a:rPr lang="en-US" dirty="0" smtClean="0"/>
              <a:t>submissions</a:t>
            </a:r>
            <a:r>
              <a:rPr lang="en-US" dirty="0"/>
              <a:t>, </a:t>
            </a:r>
            <a:r>
              <a:rPr lang="en-US" dirty="0" smtClean="0"/>
              <a:t>check box name should be given as array.  </a:t>
            </a: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Vanilla </a:t>
            </a:r>
            <a:r>
              <a:rPr lang="en-US" sz="2000" dirty="0"/>
              <a:t>&lt;input type="checkbox" name="ice</a:t>
            </a:r>
            <a:r>
              <a:rPr lang="en-US" sz="2000" b="1" dirty="0">
                <a:solidFill>
                  <a:srgbClr val="C00000"/>
                </a:solidFill>
              </a:rPr>
              <a:t>[]</a:t>
            </a:r>
            <a:r>
              <a:rPr lang="en-US" sz="2000" dirty="0"/>
              <a:t>" value="Vanilla"&gt;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Chocolate &lt;input type="checkbox" name="ice</a:t>
            </a:r>
            <a:r>
              <a:rPr lang="en-US" sz="2000" b="1" dirty="0">
                <a:solidFill>
                  <a:srgbClr val="C00000"/>
                </a:solidFill>
              </a:rPr>
              <a:t>[]</a:t>
            </a:r>
            <a:r>
              <a:rPr lang="en-US" sz="2000" dirty="0"/>
              <a:t>" value="Chocolate"&gt;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Strawberry &lt;input type="checkbox" name="ice</a:t>
            </a:r>
            <a:r>
              <a:rPr lang="en-IN" sz="2000" b="1" dirty="0" smtClean="0">
                <a:solidFill>
                  <a:srgbClr val="C00000"/>
                </a:solidFill>
              </a:rPr>
              <a:t>[]</a:t>
            </a:r>
            <a:r>
              <a:rPr lang="en-IN" sz="2000" dirty="0" smtClean="0"/>
              <a:t>" value="Strawberry"&gt;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when the form is submitted, if any of these items have been checked an </a:t>
            </a:r>
            <a:r>
              <a:rPr lang="en-US" dirty="0" smtClean="0"/>
              <a:t>array called </a:t>
            </a:r>
            <a:r>
              <a:rPr lang="en-US" dirty="0"/>
              <a:t>ice will be submitted that contains all the selected values. </a:t>
            </a:r>
            <a:endParaRPr lang="en-US" dirty="0" smtClean="0"/>
          </a:p>
          <a:p>
            <a:pPr lvl="1"/>
            <a:r>
              <a:rPr lang="en-US" dirty="0" smtClean="0"/>
              <a:t>We can extract either </a:t>
            </a:r>
            <a:r>
              <a:rPr lang="en-US" dirty="0"/>
              <a:t>the single submitted value or the array of values to a variable like this</a:t>
            </a:r>
            <a:r>
              <a:rPr lang="en-US" dirty="0" smtClean="0"/>
              <a:t>:</a:t>
            </a:r>
          </a:p>
          <a:p>
            <a:pPr marL="514350" lvl="1" indent="0">
              <a:buNone/>
            </a:pPr>
            <a:r>
              <a:rPr lang="en-IN" dirty="0" smtClean="0"/>
              <a:t>		$</a:t>
            </a:r>
            <a:r>
              <a:rPr lang="en-IN" dirty="0"/>
              <a:t>ice = $_POST['ice</a:t>
            </a:r>
            <a:r>
              <a:rPr lang="en-IN" dirty="0" smtClean="0"/>
              <a:t>'];</a:t>
            </a:r>
          </a:p>
          <a:p>
            <a:pPr marL="514350" lvl="1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foreach</a:t>
            </a:r>
            <a:r>
              <a:rPr lang="en-IN" dirty="0"/>
              <a:t>($ice as $item) </a:t>
            </a:r>
            <a:endParaRPr lang="en-IN" dirty="0" smtClean="0"/>
          </a:p>
          <a:p>
            <a:pPr marL="514350" lvl="1" indent="0">
              <a:buNone/>
            </a:pPr>
            <a:r>
              <a:rPr lang="en-IN" dirty="0"/>
              <a:t>	</a:t>
            </a:r>
            <a:r>
              <a:rPr lang="en-IN" dirty="0" smtClean="0"/>
              <a:t>		echo </a:t>
            </a:r>
            <a:r>
              <a:rPr lang="en-IN" dirty="0"/>
              <a:t>"$item&lt;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4411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Radio buttons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we </a:t>
            </a:r>
            <a:r>
              <a:rPr lang="en-US" dirty="0"/>
              <a:t>want only a single value to be returned from a selection </a:t>
            </a:r>
            <a:r>
              <a:rPr lang="en-US" dirty="0" smtClean="0"/>
              <a:t>of two </a:t>
            </a:r>
            <a:r>
              <a:rPr lang="en-US" dirty="0"/>
              <a:t>or more options.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the buttons in a group must use the same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Because </a:t>
            </a:r>
            <a:r>
              <a:rPr lang="en-US" dirty="0"/>
              <a:t>only a single value is returned, </a:t>
            </a:r>
            <a:r>
              <a:rPr lang="en-US" dirty="0" smtClean="0"/>
              <a:t>no need to </a:t>
            </a:r>
            <a:r>
              <a:rPr lang="en-US" dirty="0"/>
              <a:t>pass an </a:t>
            </a:r>
            <a:r>
              <a:rPr lang="en-US" dirty="0" smtClean="0"/>
              <a:t>array</a:t>
            </a:r>
            <a:endParaRPr lang="en-US" dirty="0"/>
          </a:p>
          <a:p>
            <a:pPr lvl="2"/>
            <a:r>
              <a:rPr lang="en-US" dirty="0"/>
              <a:t>For example, if your website offers a choice of delivery times for items </a:t>
            </a:r>
            <a:r>
              <a:rPr lang="en-US" dirty="0" smtClean="0"/>
              <a:t>purchased from </a:t>
            </a:r>
            <a:r>
              <a:rPr lang="en-US" dirty="0"/>
              <a:t>your </a:t>
            </a:r>
            <a:r>
              <a:rPr lang="en-US" dirty="0" smtClean="0"/>
              <a:t>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0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Arrays</a:t>
            </a:r>
          </a:p>
          <a:p>
            <a:r>
              <a:rPr lang="en-US" b="1" dirty="0" smtClean="0"/>
              <a:t>Form handling</a:t>
            </a:r>
          </a:p>
          <a:p>
            <a:r>
              <a:rPr lang="en-US" dirty="0" smtClean="0"/>
              <a:t>Cookies</a:t>
            </a:r>
            <a:r>
              <a:rPr lang="en-US" dirty="0"/>
              <a:t>, Sessions and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buNone/>
            </a:pPr>
            <a:r>
              <a:rPr lang="en-US" dirty="0"/>
              <a:t>8am-Noon&lt;input type="radio" name="time" value="1"&gt;</a:t>
            </a:r>
          </a:p>
          <a:p>
            <a:pPr marL="939800" lvl="2" indent="0">
              <a:buNone/>
            </a:pPr>
            <a:r>
              <a:rPr lang="en-US" dirty="0"/>
              <a:t>Noon-4pm&lt;input type="radio" name="time" value="2" checked="checked"&gt;</a:t>
            </a:r>
          </a:p>
          <a:p>
            <a:pPr marL="939800" lvl="2" indent="0">
              <a:buNone/>
            </a:pPr>
            <a:r>
              <a:rPr lang="en-US" dirty="0"/>
              <a:t>4pm-8pm&lt;input type="radio" name="time" value="3"&gt;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smtClean="0"/>
              <a:t>select</a:t>
            </a:r>
            <a:endParaRPr lang="en-IN" dirty="0"/>
          </a:p>
          <a:p>
            <a:pPr lvl="2"/>
            <a:r>
              <a:rPr lang="en-US" dirty="0" smtClean="0"/>
              <a:t>Lets </a:t>
            </a:r>
            <a:r>
              <a:rPr lang="en-US" dirty="0"/>
              <a:t>you create a drop-down list of options, offering either single </a:t>
            </a:r>
            <a:r>
              <a:rPr lang="en-US" dirty="0" smtClean="0"/>
              <a:t>or multiple selections</a:t>
            </a:r>
            <a:endParaRPr lang="en-US" dirty="0"/>
          </a:p>
          <a:p>
            <a:pPr marL="996950" lvl="2" indent="0">
              <a:buNone/>
            </a:pPr>
            <a:r>
              <a:rPr lang="en-US" dirty="0" smtClean="0"/>
              <a:t>		&lt;select </a:t>
            </a:r>
            <a:r>
              <a:rPr lang="en-US" dirty="0"/>
              <a:t>name="</a:t>
            </a:r>
            <a:r>
              <a:rPr lang="en-US" i="1" dirty="0"/>
              <a:t>name</a:t>
            </a:r>
            <a:r>
              <a:rPr lang="en-US" dirty="0"/>
              <a:t>" size="</a:t>
            </a:r>
            <a:r>
              <a:rPr lang="en-US" i="1" dirty="0"/>
              <a:t>size</a:t>
            </a:r>
            <a:r>
              <a:rPr lang="en-US" dirty="0"/>
              <a:t>" multiple="multiple"&gt;</a:t>
            </a:r>
          </a:p>
          <a:p>
            <a:pPr lvl="2"/>
            <a:r>
              <a:rPr lang="en-US" dirty="0"/>
              <a:t>The attribute size is the number of lines to display. Clicking on the display causes </a:t>
            </a:r>
            <a:r>
              <a:rPr lang="en-US" dirty="0" smtClean="0"/>
              <a:t>a list </a:t>
            </a:r>
            <a:r>
              <a:rPr lang="en-US" dirty="0"/>
              <a:t>to drop down, showing all the options.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use the </a:t>
            </a:r>
            <a:r>
              <a:rPr lang="en-US" b="1" i="1" dirty="0" smtClean="0">
                <a:solidFill>
                  <a:srgbClr val="C00000"/>
                </a:solidFill>
              </a:rPr>
              <a:t>“multiple”</a:t>
            </a:r>
            <a:r>
              <a:rPr lang="en-US" dirty="0" smtClean="0"/>
              <a:t> </a:t>
            </a:r>
            <a:r>
              <a:rPr lang="en-US" dirty="0"/>
              <a:t>attribute, a </a:t>
            </a:r>
            <a:r>
              <a:rPr lang="en-US" dirty="0" smtClean="0"/>
              <a:t>user can </a:t>
            </a:r>
            <a:r>
              <a:rPr lang="en-US" dirty="0"/>
              <a:t>select multiple options from the list by pressing the Ctrl key when clicking.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5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Your favourite vegetables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&lt;</a:t>
            </a:r>
            <a:r>
              <a:rPr lang="en-US" dirty="0"/>
              <a:t>select name="veg" size="1"&gt;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&lt;</a:t>
            </a:r>
            <a:r>
              <a:rPr lang="en-US" dirty="0"/>
              <a:t>option value="Peas"&gt;Peas&lt;/option&gt;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&lt;</a:t>
            </a:r>
            <a:r>
              <a:rPr lang="en-US" dirty="0"/>
              <a:t>option value="Beans"&gt;Beans&lt;/option&gt;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&lt;</a:t>
            </a:r>
            <a:r>
              <a:rPr lang="en-IN" dirty="0"/>
              <a:t>option value="Carrots"&gt;Carrots&lt;/option&gt;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&lt;</a:t>
            </a:r>
            <a:r>
              <a:rPr lang="en-IN" dirty="0"/>
              <a:t>option value="Cabbage"&gt;Cabbage&lt;/option&gt;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		&lt;</a:t>
            </a:r>
            <a:r>
              <a:rPr lang="it-IT" dirty="0"/>
              <a:t>option value="Broccoli"&gt;Broccoli&lt;/option&gt;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&lt;/</a:t>
            </a:r>
            <a:r>
              <a:rPr lang="en-IN" dirty="0"/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11827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Labels</a:t>
            </a:r>
          </a:p>
          <a:p>
            <a:pPr lvl="2"/>
            <a:r>
              <a:rPr lang="en-US" dirty="0" smtClean="0"/>
              <a:t>With </a:t>
            </a:r>
            <a:r>
              <a:rPr lang="en-US" dirty="0"/>
              <a:t>it</a:t>
            </a:r>
            <a:r>
              <a:rPr lang="en-US" dirty="0" smtClean="0"/>
              <a:t>, you </a:t>
            </a:r>
            <a:r>
              <a:rPr lang="en-US" dirty="0"/>
              <a:t>can surround a form element, making it selectable by clicking any visible </a:t>
            </a:r>
            <a:r>
              <a:rPr lang="en-US" dirty="0" smtClean="0"/>
              <a:t>part contained </a:t>
            </a:r>
            <a:r>
              <a:rPr lang="en-US" dirty="0"/>
              <a:t>between the opening and closing &lt;label&gt; tags.</a:t>
            </a:r>
          </a:p>
          <a:p>
            <a:pPr lvl="2"/>
            <a:r>
              <a:rPr lang="en-US" dirty="0"/>
              <a:t>For example, going back to the example of choosing a delivery time, you could </a:t>
            </a:r>
            <a:r>
              <a:rPr lang="en-US" dirty="0" smtClean="0"/>
              <a:t>allow the </a:t>
            </a:r>
            <a:r>
              <a:rPr lang="en-US" dirty="0"/>
              <a:t>user to click the radio button itself </a:t>
            </a:r>
            <a:r>
              <a:rPr lang="en-US" i="1" dirty="0"/>
              <a:t>and </a:t>
            </a:r>
            <a:r>
              <a:rPr lang="en-US" dirty="0"/>
              <a:t>the associated text, like this:</a:t>
            </a:r>
          </a:p>
          <a:p>
            <a:pPr marL="2540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label&gt;</a:t>
            </a:r>
            <a:r>
              <a:rPr lang="en-US" dirty="0"/>
              <a:t>8am-Noon&lt;input type="radio" name="time" value="1"&gt;</a:t>
            </a:r>
            <a:r>
              <a:rPr lang="en-US" dirty="0">
                <a:solidFill>
                  <a:srgbClr val="C00000"/>
                </a:solidFill>
              </a:rPr>
              <a:t>&lt;/label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2540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The submit button</a:t>
            </a:r>
          </a:p>
          <a:p>
            <a:pPr lvl="2"/>
            <a:r>
              <a:rPr lang="en-US" dirty="0"/>
              <a:t>To match the type of form being submitted, you can change the text of the </a:t>
            </a:r>
            <a:r>
              <a:rPr lang="en-US" dirty="0" smtClean="0"/>
              <a:t>submit button </a:t>
            </a:r>
            <a:r>
              <a:rPr lang="en-US" dirty="0"/>
              <a:t>to anything you like by using the value attribute, like this:</a:t>
            </a:r>
          </a:p>
          <a:p>
            <a:pPr marL="25400" indent="0">
              <a:buNone/>
            </a:pPr>
            <a:r>
              <a:rPr lang="en-US" dirty="0" smtClean="0"/>
              <a:t>		&lt;</a:t>
            </a:r>
            <a:r>
              <a:rPr lang="en-US" dirty="0"/>
              <a:t>input type="submit" value="Search"&gt;</a:t>
            </a:r>
          </a:p>
          <a:p>
            <a:pPr lvl="2"/>
            <a:r>
              <a:rPr lang="en-US" dirty="0"/>
              <a:t>You can also replace the standard text button with a graphic image of your choice</a:t>
            </a:r>
            <a:r>
              <a:rPr lang="en-US" dirty="0" smtClean="0"/>
              <a:t>, using </a:t>
            </a:r>
            <a:r>
              <a:rPr lang="en-US" dirty="0"/>
              <a:t>HTML such as this:</a:t>
            </a:r>
          </a:p>
          <a:p>
            <a:pPr marL="25400" indent="0">
              <a:buNone/>
            </a:pPr>
            <a:r>
              <a:rPr lang="en-US" dirty="0" smtClean="0"/>
              <a:t>		&lt;</a:t>
            </a:r>
            <a:r>
              <a:rPr lang="en-US" dirty="0"/>
              <a:t>input type="image" name="submit" </a:t>
            </a:r>
            <a:r>
              <a:rPr lang="en-US" dirty="0" err="1"/>
              <a:t>src</a:t>
            </a:r>
            <a:r>
              <a:rPr lang="en-US" dirty="0"/>
              <a:t>="image.gif"&gt;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4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124744"/>
            <a:ext cx="9760396" cy="5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916832"/>
            <a:ext cx="7065047" cy="41044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2" y="2780928"/>
            <a:ext cx="2762250" cy="20955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730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Sanitizing </a:t>
            </a:r>
            <a:r>
              <a:rPr lang="en-IN" dirty="0" smtClean="0"/>
              <a:t>Input</a:t>
            </a:r>
          </a:p>
          <a:p>
            <a:pPr lvl="1"/>
            <a:r>
              <a:rPr lang="en-IN" dirty="0" smtClean="0"/>
              <a:t>Hackers can access the contents of the website using custom </a:t>
            </a:r>
            <a:r>
              <a:rPr lang="en-IN" dirty="0" err="1" smtClean="0"/>
              <a:t>urls</a:t>
            </a:r>
            <a:endParaRPr lang="en-IN" dirty="0" smtClean="0"/>
          </a:p>
          <a:p>
            <a:pPr lvl="1"/>
            <a:r>
              <a:rPr lang="en-US" dirty="0"/>
              <a:t>Therefore, </a:t>
            </a:r>
            <a:r>
              <a:rPr lang="en-US" dirty="0" smtClean="0"/>
              <a:t>we </a:t>
            </a:r>
            <a:r>
              <a:rPr lang="en-US" dirty="0"/>
              <a:t>must never trust any variable </a:t>
            </a:r>
            <a:r>
              <a:rPr lang="en-US" dirty="0" smtClean="0"/>
              <a:t>that fetched </a:t>
            </a:r>
            <a:r>
              <a:rPr lang="en-US" dirty="0"/>
              <a:t>from either the $_GET </a:t>
            </a:r>
            <a:r>
              <a:rPr lang="en-US" dirty="0" smtClean="0"/>
              <a:t>or $_</a:t>
            </a:r>
            <a:r>
              <a:rPr lang="en-US" dirty="0"/>
              <a:t>POST arrays </a:t>
            </a:r>
            <a:r>
              <a:rPr lang="en-US" dirty="0" smtClean="0"/>
              <a:t>until it is sanitized.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just using code such as the following when reading in user input:</a:t>
            </a:r>
          </a:p>
          <a:p>
            <a:pPr marL="25400" indent="0">
              <a:buNone/>
            </a:pPr>
            <a:r>
              <a:rPr lang="en-IN" dirty="0" smtClean="0"/>
              <a:t>		$</a:t>
            </a:r>
            <a:r>
              <a:rPr lang="en-IN" dirty="0"/>
              <a:t>variable = $_POST['</a:t>
            </a:r>
            <a:r>
              <a:rPr lang="en-IN" dirty="0" err="1"/>
              <a:t>user_input</a:t>
            </a:r>
            <a:r>
              <a:rPr lang="en-IN" dirty="0" smtClean="0"/>
              <a:t>'];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We need to remove html tags from input</a:t>
            </a:r>
          </a:p>
          <a:p>
            <a:pPr lvl="1"/>
            <a:r>
              <a:rPr lang="en-US" dirty="0"/>
              <a:t>Strip unnecessary characters (extra space, tab, newline) from the user input data (with the PHP trim() function)</a:t>
            </a:r>
          </a:p>
          <a:p>
            <a:pPr lvl="1"/>
            <a:r>
              <a:rPr lang="en-US" dirty="0"/>
              <a:t>Remove backslashes (\) from the user input data (with the PHP </a:t>
            </a:r>
            <a:r>
              <a:rPr lang="en-US" dirty="0" err="1"/>
              <a:t>stripslashes</a:t>
            </a:r>
            <a:r>
              <a:rPr lang="en-US" dirty="0"/>
              <a:t>() function)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 err="1"/>
              <a:t>var</a:t>
            </a:r>
            <a:r>
              <a:rPr lang="en-IN" dirty="0"/>
              <a:t> = </a:t>
            </a:r>
            <a:r>
              <a:rPr lang="en-IN" dirty="0" err="1"/>
              <a:t>sanitizeString</a:t>
            </a:r>
            <a:r>
              <a:rPr lang="en-IN" dirty="0"/>
              <a:t>($_POST['</a:t>
            </a:r>
            <a:r>
              <a:rPr lang="en-IN" dirty="0" err="1"/>
              <a:t>user_input</a:t>
            </a:r>
            <a:r>
              <a:rPr lang="en-IN" dirty="0"/>
              <a:t>']);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dirty="0" err="1"/>
              <a:t>sanitizeString</a:t>
            </a:r>
            <a:r>
              <a:rPr lang="en-IN" dirty="0"/>
              <a:t>($</a:t>
            </a:r>
            <a:r>
              <a:rPr lang="en-IN" dirty="0" err="1"/>
              <a:t>var</a:t>
            </a:r>
            <a:r>
              <a:rPr lang="en-IN" dirty="0" smtClean="0"/>
              <a:t>)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 err="1"/>
              <a:t>var</a:t>
            </a:r>
            <a:r>
              <a:rPr lang="en-IN" dirty="0"/>
              <a:t> = </a:t>
            </a:r>
            <a:r>
              <a:rPr lang="en-IN" dirty="0" err="1"/>
              <a:t>stripslashes</a:t>
            </a:r>
            <a:r>
              <a:rPr lang="en-IN" dirty="0"/>
              <a:t>($</a:t>
            </a:r>
            <a:r>
              <a:rPr lang="en-IN" dirty="0" err="1"/>
              <a:t>var</a:t>
            </a:r>
            <a:r>
              <a:rPr lang="en-IN" dirty="0"/>
              <a:t>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 err="1"/>
              <a:t>var</a:t>
            </a:r>
            <a:r>
              <a:rPr lang="en-IN" dirty="0"/>
              <a:t> = </a:t>
            </a:r>
            <a:r>
              <a:rPr lang="en-IN" dirty="0" err="1"/>
              <a:t>strip_tags</a:t>
            </a:r>
            <a:r>
              <a:rPr lang="en-IN" dirty="0"/>
              <a:t>($</a:t>
            </a:r>
            <a:r>
              <a:rPr lang="en-IN" dirty="0" err="1"/>
              <a:t>var</a:t>
            </a:r>
            <a:r>
              <a:rPr lang="en-IN" dirty="0"/>
              <a:t>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 err="1"/>
              <a:t>var</a:t>
            </a:r>
            <a:r>
              <a:rPr lang="en-IN" dirty="0"/>
              <a:t> = </a:t>
            </a:r>
            <a:r>
              <a:rPr lang="en-IN" dirty="0" err="1"/>
              <a:t>htmlentities</a:t>
            </a:r>
            <a:r>
              <a:rPr lang="en-IN" dirty="0"/>
              <a:t>($</a:t>
            </a:r>
            <a:r>
              <a:rPr lang="en-IN" dirty="0" err="1"/>
              <a:t>var</a:t>
            </a:r>
            <a:r>
              <a:rPr lang="en-IN" dirty="0"/>
              <a:t>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return </a:t>
            </a:r>
            <a:r>
              <a:rPr lang="en-IN" dirty="0"/>
              <a:t>$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0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err="1"/>
              <a:t>get_magic_quotes_gpc</a:t>
            </a:r>
            <a:r>
              <a:rPr lang="en-IN" dirty="0" smtClean="0"/>
              <a:t>() - </a:t>
            </a:r>
            <a:r>
              <a:rPr lang="en-US" dirty="0" smtClean="0"/>
              <a:t>will </a:t>
            </a:r>
            <a:r>
              <a:rPr lang="en-US" dirty="0"/>
              <a:t>escape quotes by adding </a:t>
            </a:r>
            <a:r>
              <a:rPr lang="en-US" dirty="0" smtClean="0"/>
              <a:t>slashes</a:t>
            </a:r>
          </a:p>
          <a:p>
            <a:pPr lvl="1"/>
            <a:r>
              <a:rPr lang="en-IN" dirty="0" err="1" smtClean="0"/>
              <a:t>Stripslashes</a:t>
            </a:r>
            <a:r>
              <a:rPr lang="en-IN" dirty="0" smtClean="0"/>
              <a:t>() – Removes unwanted slashes</a:t>
            </a:r>
          </a:p>
          <a:p>
            <a:pPr lvl="1"/>
            <a:r>
              <a:rPr lang="en-IN" dirty="0" err="1" smtClean="0"/>
              <a:t>strip_tags</a:t>
            </a:r>
            <a:r>
              <a:rPr lang="en-IN" dirty="0" smtClean="0"/>
              <a:t>() – Removes html tags</a:t>
            </a:r>
          </a:p>
          <a:p>
            <a:pPr lvl="1"/>
            <a:r>
              <a:rPr lang="en-IN" dirty="0" err="1"/>
              <a:t>htmlentities</a:t>
            </a:r>
            <a:r>
              <a:rPr lang="en-IN" dirty="0" smtClean="0"/>
              <a:t>() – removes html entities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9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Form Handling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Building Forms</a:t>
            </a:r>
          </a:p>
          <a:p>
            <a:pPr lvl="1"/>
            <a:r>
              <a:rPr lang="en-US" dirty="0"/>
              <a:t>Handling forms is a multipart process. </a:t>
            </a:r>
            <a:endParaRPr lang="en-US" dirty="0" smtClean="0"/>
          </a:p>
          <a:p>
            <a:pPr lvl="2"/>
            <a:r>
              <a:rPr lang="en-US" dirty="0" smtClean="0"/>
              <a:t>First </a:t>
            </a:r>
            <a:r>
              <a:rPr lang="en-US" dirty="0"/>
              <a:t>is the creation of a form into which </a:t>
            </a:r>
            <a:r>
              <a:rPr lang="en-US" dirty="0" smtClean="0"/>
              <a:t>a user </a:t>
            </a:r>
            <a:r>
              <a:rPr lang="en-US" dirty="0"/>
              <a:t>can enter the required details.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data is then sent to the web server, where it </a:t>
            </a:r>
            <a:r>
              <a:rPr lang="en-US" dirty="0" smtClean="0"/>
              <a:t>is interpreted</a:t>
            </a:r>
            <a:r>
              <a:rPr lang="en-US" dirty="0"/>
              <a:t>, often with some error checking.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PHP code identifies one or </a:t>
            </a:r>
            <a:r>
              <a:rPr lang="en-US" dirty="0" smtClean="0"/>
              <a:t>more fields </a:t>
            </a:r>
            <a:r>
              <a:rPr lang="en-US" dirty="0"/>
              <a:t>that require reentering, the form may be redisplayed with an error message.</a:t>
            </a:r>
          </a:p>
          <a:p>
            <a:pPr lvl="2"/>
            <a:r>
              <a:rPr lang="en-US" dirty="0"/>
              <a:t>When the code is satisfied with the accuracy of the input, it takes some action </a:t>
            </a:r>
            <a:r>
              <a:rPr lang="en-US" dirty="0" smtClean="0"/>
              <a:t>that usually </a:t>
            </a:r>
            <a:r>
              <a:rPr lang="en-US" dirty="0"/>
              <a:t>involves the database, such as entering details about a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4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18649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build a form, you must have at least the following elements: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opening &lt;form&gt; and closing &lt;/form&gt; tag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submission type specifying either a GET or POST method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or more input fields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destination URL to which the form data is to be submitted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3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 smtClean="0"/>
              <a:t>&lt;</a:t>
            </a:r>
            <a:r>
              <a:rPr lang="en-IN" sz="2000" dirty="0"/>
              <a:t>body&gt;</a:t>
            </a:r>
            <a:br>
              <a:rPr lang="en-IN" sz="2000" dirty="0"/>
            </a:br>
            <a:r>
              <a:rPr lang="en-IN" sz="2000" dirty="0" smtClean="0"/>
              <a:t>	&lt;</a:t>
            </a:r>
            <a:r>
              <a:rPr lang="en-IN" sz="2000" dirty="0"/>
              <a:t>form action=</a:t>
            </a:r>
            <a:r>
              <a:rPr lang="en-IN" sz="2000" dirty="0">
                <a:solidFill>
                  <a:srgbClr val="C00000"/>
                </a:solidFill>
              </a:rPr>
              <a:t>"</a:t>
            </a:r>
            <a:r>
              <a:rPr lang="en-IN" sz="2000" dirty="0" err="1">
                <a:solidFill>
                  <a:srgbClr val="C00000"/>
                </a:solidFill>
              </a:rPr>
              <a:t>welcome.php</a:t>
            </a:r>
            <a:r>
              <a:rPr lang="en-IN" sz="2000" dirty="0">
                <a:solidFill>
                  <a:srgbClr val="C00000"/>
                </a:solidFill>
              </a:rPr>
              <a:t>" </a:t>
            </a:r>
            <a:r>
              <a:rPr lang="en-IN" sz="2000" dirty="0"/>
              <a:t>method="</a:t>
            </a:r>
            <a:r>
              <a:rPr lang="en-IN" sz="2000" dirty="0">
                <a:solidFill>
                  <a:srgbClr val="C00000"/>
                </a:solidFill>
              </a:rPr>
              <a:t>post</a:t>
            </a:r>
            <a:r>
              <a:rPr lang="en-IN" sz="2000" dirty="0"/>
              <a:t>"&gt;</a:t>
            </a:r>
            <a:br>
              <a:rPr lang="en-IN" sz="2000" dirty="0"/>
            </a:br>
            <a:r>
              <a:rPr lang="en-IN" sz="2000" dirty="0" smtClean="0"/>
              <a:t>		Name</a:t>
            </a:r>
            <a:r>
              <a:rPr lang="en-IN" sz="2000" dirty="0"/>
              <a:t>: &lt;input type="text" name="name"&gt;&lt;</a:t>
            </a:r>
            <a:r>
              <a:rPr lang="en-IN" sz="2000" dirty="0" err="1"/>
              <a:t>br</a:t>
            </a:r>
            <a:r>
              <a:rPr lang="en-IN" sz="2000" dirty="0" smtClean="0"/>
              <a:t>&gt;</a:t>
            </a:r>
            <a:r>
              <a:rPr lang="en-IN" sz="2000" dirty="0"/>
              <a:t>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  <a:r>
              <a:rPr lang="en-IN" sz="2000" dirty="0" smtClean="0"/>
              <a:t>	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	E-mail</a:t>
            </a:r>
            <a:r>
              <a:rPr lang="en-IN" sz="2000" dirty="0"/>
              <a:t>: &lt;input type="text" name="email"&gt;&lt;</a:t>
            </a:r>
            <a:r>
              <a:rPr lang="en-IN" sz="2000" dirty="0" err="1"/>
              <a:t>br</a:t>
            </a:r>
            <a:r>
              <a:rPr lang="en-IN" sz="2000" dirty="0" smtClean="0"/>
              <a:t>&gt;</a:t>
            </a:r>
            <a:r>
              <a:rPr lang="en-IN" sz="2000" dirty="0"/>
              <a:t>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	&lt;</a:t>
            </a:r>
            <a:r>
              <a:rPr lang="en-IN" sz="2000" dirty="0"/>
              <a:t>input type="</a:t>
            </a:r>
            <a:r>
              <a:rPr lang="en-IN" sz="2000" dirty="0" smtClean="0"/>
              <a:t>submit“ value=“Submit”&gt;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&lt;/</a:t>
            </a:r>
            <a:r>
              <a:rPr lang="en-IN" sz="2000" dirty="0"/>
              <a:t>form</a:t>
            </a:r>
            <a:r>
              <a:rPr lang="en-IN" sz="2000" dirty="0" smtClean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example </a:t>
            </a:r>
            <a:r>
              <a:rPr lang="en-US" dirty="0" smtClean="0"/>
              <a:t>displays </a:t>
            </a:r>
            <a:r>
              <a:rPr lang="en-US" dirty="0"/>
              <a:t>a simple HTML form with two input fields and a submit </a:t>
            </a:r>
            <a:r>
              <a:rPr lang="en-US" dirty="0" smtClean="0"/>
              <a:t>button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1268760"/>
            <a:ext cx="3057525" cy="206692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687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Retrieving Submitted Data</a:t>
            </a:r>
          </a:p>
          <a:p>
            <a:pPr lvl="1"/>
            <a:r>
              <a:rPr lang="en-US" dirty="0" smtClean="0"/>
              <a:t>The html form is </a:t>
            </a:r>
            <a:r>
              <a:rPr lang="en-US" dirty="0"/>
              <a:t>only one part of the multipart form-handling process. </a:t>
            </a:r>
            <a:endParaRPr lang="en-US" dirty="0" smtClean="0"/>
          </a:p>
          <a:p>
            <a:pPr lvl="1"/>
            <a:r>
              <a:rPr lang="en-US" dirty="0" smtClean="0"/>
              <a:t>If we enter a name, mail id and </a:t>
            </a:r>
            <a:r>
              <a:rPr lang="en-US" dirty="0"/>
              <a:t>click the </a:t>
            </a:r>
            <a:r>
              <a:rPr lang="en-US" dirty="0" smtClean="0"/>
              <a:t>Submit button, error page will be displayed (“</a:t>
            </a:r>
            <a:r>
              <a:rPr lang="en-US" dirty="0" err="1" smtClean="0"/>
              <a:t>welcome.php</a:t>
            </a:r>
            <a:r>
              <a:rPr lang="en-US" dirty="0" smtClean="0"/>
              <a:t>” file not found error)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now it’s time to add some PHP code to process </a:t>
            </a:r>
            <a:r>
              <a:rPr lang="en-US" dirty="0" smtClean="0"/>
              <a:t>the data </a:t>
            </a:r>
            <a:r>
              <a:rPr lang="en-US" dirty="0"/>
              <a:t>submitted by the </a:t>
            </a:r>
            <a:r>
              <a:rPr lang="en-US" dirty="0" smtClean="0"/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To display the submitted data </a:t>
            </a:r>
            <a:r>
              <a:rPr lang="en-US" dirty="0" smtClean="0"/>
              <a:t>we can use echo statement. </a:t>
            </a:r>
            <a:r>
              <a:rPr lang="en-US" dirty="0"/>
              <a:t>The "</a:t>
            </a:r>
            <a:r>
              <a:rPr lang="en-US" dirty="0" err="1"/>
              <a:t>welcome.php</a:t>
            </a:r>
            <a:r>
              <a:rPr lang="en-US" dirty="0"/>
              <a:t>" looks like </a:t>
            </a:r>
            <a:r>
              <a:rPr lang="en-US" dirty="0" smtClean="0"/>
              <a:t>this:</a:t>
            </a:r>
          </a:p>
          <a:p>
            <a:pPr marL="514350" lvl="1" indent="0">
              <a:buNone/>
            </a:pPr>
            <a:r>
              <a:rPr lang="en-US" sz="2200" dirty="0"/>
              <a:t>&lt;html&gt;</a:t>
            </a:r>
            <a:br>
              <a:rPr lang="en-US" sz="2200" dirty="0"/>
            </a:br>
            <a:r>
              <a:rPr lang="en-US" sz="2200" dirty="0"/>
              <a:t>&lt;</a:t>
            </a:r>
            <a:r>
              <a:rPr lang="en-US" sz="2200" dirty="0" smtClean="0"/>
              <a:t>body style=“font-size:20px”&gt;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	Welcome </a:t>
            </a:r>
            <a:r>
              <a:rPr lang="en-US" sz="2200" dirty="0"/>
              <a:t>&lt;?</a:t>
            </a:r>
            <a:r>
              <a:rPr lang="en-US" sz="2200" dirty="0" err="1"/>
              <a:t>php</a:t>
            </a:r>
            <a:r>
              <a:rPr lang="en-US" sz="2200" dirty="0"/>
              <a:t> echo $_POST["name"]; ?&gt;&lt;</a:t>
            </a:r>
            <a:r>
              <a:rPr lang="en-US" sz="2200" dirty="0" err="1"/>
              <a:t>br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 smtClean="0"/>
              <a:t>	Your </a:t>
            </a:r>
            <a:r>
              <a:rPr lang="en-US" sz="2200" dirty="0"/>
              <a:t>email address is: &lt;?</a:t>
            </a:r>
            <a:r>
              <a:rPr lang="en-US" sz="2200" dirty="0" err="1"/>
              <a:t>php</a:t>
            </a:r>
            <a:r>
              <a:rPr lang="en-US" sz="2200" dirty="0"/>
              <a:t> echo $_POST["email"]; </a:t>
            </a:r>
            <a:r>
              <a:rPr lang="en-US" sz="2200" dirty="0" smtClean="0"/>
              <a:t>?&gt;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&lt;/body&gt;</a:t>
            </a:r>
            <a:br>
              <a:rPr lang="en-US" sz="2200" dirty="0"/>
            </a:br>
            <a:r>
              <a:rPr lang="en-US" sz="2200" dirty="0"/>
              <a:t>&lt;/html&gt; </a:t>
            </a:r>
            <a:endParaRPr lang="en-IN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333875"/>
            <a:ext cx="3257550" cy="20478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4725144"/>
            <a:ext cx="4943475" cy="8667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415480" y="5445224"/>
            <a:ext cx="4680520" cy="720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200" dirty="0" smtClean="0"/>
              <a:t>Browser </a:t>
            </a:r>
            <a:r>
              <a:rPr lang="en-US" sz="2200" dirty="0"/>
              <a:t>sends user input through either </a:t>
            </a:r>
            <a:r>
              <a:rPr lang="en-US" sz="2200" dirty="0" smtClean="0"/>
              <a:t>a GET </a:t>
            </a:r>
            <a:r>
              <a:rPr lang="en-US" sz="2200" dirty="0"/>
              <a:t>request or a POST request. </a:t>
            </a:r>
            <a:endParaRPr lang="en-US" sz="2200" dirty="0" smtClean="0"/>
          </a:p>
          <a:p>
            <a:pPr lvl="1"/>
            <a:r>
              <a:rPr lang="en-US" sz="2200" dirty="0" smtClean="0"/>
              <a:t>The web </a:t>
            </a:r>
            <a:r>
              <a:rPr lang="en-US" sz="2200" dirty="0"/>
              <a:t>server bundles up all of the user input (even if the form was filled out with </a:t>
            </a:r>
            <a:r>
              <a:rPr lang="en-US" sz="2200" dirty="0" smtClean="0"/>
              <a:t>a hundred </a:t>
            </a:r>
            <a:r>
              <a:rPr lang="en-US" sz="2200" dirty="0"/>
              <a:t>fields) and puts in into an array named $_POST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$_POST is an associative </a:t>
            </a:r>
            <a:r>
              <a:rPr lang="en-US" sz="2200" dirty="0" smtClean="0"/>
              <a:t>array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Depending on whether </a:t>
            </a:r>
            <a:r>
              <a:rPr lang="en-US" sz="2200" dirty="0"/>
              <a:t>a form has been set to use the POST or the GET method, either the $_</a:t>
            </a:r>
            <a:r>
              <a:rPr lang="en-US" sz="2200" dirty="0" smtClean="0"/>
              <a:t>POST or </a:t>
            </a:r>
            <a:r>
              <a:rPr lang="en-US" sz="2200" dirty="0"/>
              <a:t>the $_GET associative array will be populated with the form data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Each field has an element in the array named after that field. So, if a form contains </a:t>
            </a:r>
            <a:r>
              <a:rPr lang="en-US" sz="2200" dirty="0" smtClean="0"/>
              <a:t>a field </a:t>
            </a:r>
            <a:r>
              <a:rPr lang="en-US" sz="2200" dirty="0"/>
              <a:t>named </a:t>
            </a:r>
            <a:r>
              <a:rPr lang="en-US" sz="2200" dirty="0" smtClean="0"/>
              <a:t>“email”, </a:t>
            </a:r>
            <a:r>
              <a:rPr lang="en-US" sz="2200" dirty="0"/>
              <a:t>the $_POST array contains an element keyed by the word </a:t>
            </a:r>
            <a:r>
              <a:rPr lang="en-US" sz="2200" dirty="0" smtClean="0"/>
              <a:t>“email”. </a:t>
            </a:r>
          </a:p>
          <a:p>
            <a:pPr lvl="1"/>
            <a:r>
              <a:rPr lang="en-US" sz="2200" dirty="0" smtClean="0"/>
              <a:t>The PHP </a:t>
            </a:r>
            <a:r>
              <a:rPr lang="en-US" sz="2200" dirty="0"/>
              <a:t>program can read that field by referring to either $_POST</a:t>
            </a:r>
            <a:r>
              <a:rPr lang="en-US" sz="2200" dirty="0" smtClean="0"/>
              <a:t>[‘email'] or </a:t>
            </a:r>
            <a:r>
              <a:rPr lang="en-IN" sz="2200" dirty="0" smtClean="0"/>
              <a:t>$_</a:t>
            </a:r>
            <a:r>
              <a:rPr lang="en-IN" sz="2200" dirty="0"/>
              <a:t>POST</a:t>
            </a:r>
            <a:r>
              <a:rPr lang="en-IN" sz="2200" dirty="0" smtClean="0"/>
              <a:t>[“email"]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244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smtClean="0"/>
              <a:t>The same program can be implemented using GET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84008"/>
            <a:ext cx="6718796" cy="2563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4685010"/>
            <a:ext cx="6281886" cy="1616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44824"/>
            <a:ext cx="3257550" cy="20478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78" y="5207744"/>
            <a:ext cx="4943475" cy="8667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2567608" y="3717032"/>
            <a:ext cx="5904656" cy="13681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1330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Form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474</cp:revision>
  <dcterms:created xsi:type="dcterms:W3CDTF">2021-08-26T10:17:20Z</dcterms:created>
  <dcterms:modified xsi:type="dcterms:W3CDTF">2021-10-15T08:33:47Z</dcterms:modified>
</cp:coreProperties>
</file>