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30"/>
  </p:notesMasterIdLst>
  <p:handoutMasterIdLst>
    <p:handoutMasterId r:id="rId31"/>
  </p:handoutMasterIdLst>
  <p:sldIdLst>
    <p:sldId id="290" r:id="rId3"/>
    <p:sldId id="672" r:id="rId4"/>
    <p:sldId id="643" r:id="rId5"/>
    <p:sldId id="673" r:id="rId6"/>
    <p:sldId id="679" r:id="rId7"/>
    <p:sldId id="674" r:id="rId8"/>
    <p:sldId id="675" r:id="rId9"/>
    <p:sldId id="676" r:id="rId10"/>
    <p:sldId id="677" r:id="rId11"/>
    <p:sldId id="678" r:id="rId12"/>
    <p:sldId id="680" r:id="rId13"/>
    <p:sldId id="681" r:id="rId14"/>
    <p:sldId id="682" r:id="rId15"/>
    <p:sldId id="683" r:id="rId16"/>
    <p:sldId id="684" r:id="rId17"/>
    <p:sldId id="685" r:id="rId18"/>
    <p:sldId id="686" r:id="rId19"/>
    <p:sldId id="687" r:id="rId20"/>
    <p:sldId id="688" r:id="rId21"/>
    <p:sldId id="689" r:id="rId22"/>
    <p:sldId id="690" r:id="rId23"/>
    <p:sldId id="691" r:id="rId24"/>
    <p:sldId id="692" r:id="rId25"/>
    <p:sldId id="694" r:id="rId26"/>
    <p:sldId id="693" r:id="rId27"/>
    <p:sldId id="695" r:id="rId28"/>
    <p:sldId id="69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979" autoAdjust="0"/>
  </p:normalViewPr>
  <p:slideViewPr>
    <p:cSldViewPr>
      <p:cViewPr varScale="1">
        <p:scale>
          <a:sx n="64" d="100"/>
          <a:sy n="64" d="100"/>
        </p:scale>
        <p:origin x="680" y="-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30CE7-D510-4936-8CEE-68A4FC0C0168}" type="datetimeFigureOut">
              <a:rPr lang="en-IN" smtClean="0"/>
              <a:t>02-12-2021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82A3-CED3-4790-980E-A3704CE709C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338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4C382-6CD3-4120-A69D-564C1242255E}" type="datetimeFigureOut">
              <a:rPr lang="en-IN" smtClean="0"/>
              <a:t>02-12-2021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96F28-CF6B-436A-8073-CB10868020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96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78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12/2/2021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403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CBE09-2349-4EE1-A219-AB8DA39AFE0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0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12/2/2021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125538"/>
            <a:ext cx="5688013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24563" y="1125538"/>
            <a:ext cx="5913437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6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2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12/2/2021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7660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27392" y="6553200"/>
            <a:ext cx="1625600" cy="27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97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19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31832-36F5-4DF4-BA02-44C6886A1F16}" type="slidenum">
              <a:rPr kumimoji="0" lang="en-US" alt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3" y="1052513"/>
            <a:ext cx="11772900" cy="5329237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 marL="914400" indent="-4000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8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CBE09-2349-4EE1-A219-AB8DA39AFE09}" type="slidenum">
              <a:rPr kumimoji="0" lang="en-US" altLang="en-US" sz="136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051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12/2/2021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125538"/>
            <a:ext cx="5688013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24563" y="1125538"/>
            <a:ext cx="5913437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69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12/2/2021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6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4728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8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12/2/2021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7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0460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67608" y="5332549"/>
            <a:ext cx="6400800" cy="735369"/>
          </a:xfrm>
        </p:spPr>
        <p:txBody>
          <a:bodyPr/>
          <a:lstStyle/>
          <a:p>
            <a:r>
              <a:rPr lang="en-IN" sz="3500" b="1" dirty="0">
                <a:solidFill>
                  <a:schemeClr val="accent6"/>
                </a:solidFill>
              </a:rPr>
              <a:t>II Year M.C.A 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1881808" y="25649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CAP442</a:t>
            </a: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Web Technology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 bwMode="auto">
          <a:xfrm>
            <a:off x="1919536" y="3789040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Unit </a:t>
            </a:r>
            <a:r>
              <a:rPr kumimoji="0" lang="en-I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</a:t>
            </a:r>
            <a:endParaRPr kumimoji="0" lang="en-IN" sz="36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1919536" y="4365104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Session 1</a:t>
            </a:r>
            <a:endParaRPr kumimoji="0" lang="en-IN" sz="24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AngularJS extends HTML with </a:t>
            </a:r>
            <a:r>
              <a:rPr lang="en-US" b="1" dirty="0"/>
              <a:t>ng-directives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ng-app</a:t>
            </a:r>
            <a:r>
              <a:rPr lang="en-US" dirty="0"/>
              <a:t> directive defines an AngularJS application.</a:t>
            </a:r>
          </a:p>
          <a:p>
            <a:pPr lvl="1"/>
            <a:r>
              <a:rPr lang="en-US" dirty="0"/>
              <a:t>The </a:t>
            </a:r>
            <a:r>
              <a:rPr lang="en-US" b="1" dirty="0"/>
              <a:t>ng-model</a:t>
            </a:r>
            <a:r>
              <a:rPr lang="en-US" dirty="0"/>
              <a:t> directive binds the value of HTML controls (input, select, </a:t>
            </a:r>
            <a:r>
              <a:rPr lang="en-US" dirty="0" err="1"/>
              <a:t>textarea</a:t>
            </a:r>
            <a:r>
              <a:rPr lang="en-US" dirty="0"/>
              <a:t>) to application data.</a:t>
            </a:r>
          </a:p>
          <a:p>
            <a:pPr lvl="1"/>
            <a:r>
              <a:rPr lang="en-US" dirty="0"/>
              <a:t>The </a:t>
            </a:r>
            <a:r>
              <a:rPr lang="en-US" b="1" dirty="0"/>
              <a:t>ng-bind</a:t>
            </a:r>
            <a:r>
              <a:rPr lang="en-US" dirty="0"/>
              <a:t> directive binds application data to the HTML view.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72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Example:</a:t>
            </a:r>
          </a:p>
          <a:p>
            <a:pPr marL="482600" lvl="1" indent="0">
              <a:buNone/>
            </a:pPr>
            <a:r>
              <a:rPr lang="en-IN" sz="2000" dirty="0" smtClean="0"/>
              <a:t>&lt;!</a:t>
            </a:r>
            <a:r>
              <a:rPr lang="en-IN" sz="2000" dirty="0"/>
              <a:t>DOCTYPE html&gt;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&lt;html&gt;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&lt;script </a:t>
            </a:r>
            <a:r>
              <a:rPr lang="en-IN" sz="2000" dirty="0" err="1"/>
              <a:t>src</a:t>
            </a:r>
            <a:r>
              <a:rPr lang="en-IN" sz="2000" dirty="0"/>
              <a:t>="https://ajax.googleapis.com/ajax/libs/</a:t>
            </a:r>
            <a:r>
              <a:rPr lang="en-IN" sz="2000" dirty="0" err="1"/>
              <a:t>angularjs</a:t>
            </a:r>
            <a:r>
              <a:rPr lang="en-IN" sz="2000" dirty="0"/>
              <a:t>/1.6.9/angular.min.js"&gt;&lt;/script&gt;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&lt;body&gt;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&lt;div ng-app=""&gt;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  &lt;p&gt;Name: &lt;input type="text" ng-model="name"&gt;&lt;/p&gt;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  &lt;p ng-bind="name"&gt;&lt;/p&gt;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&lt;/div&gt;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&lt;/body&gt;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&lt;/html&gt;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0545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Example explained:</a:t>
            </a:r>
          </a:p>
          <a:p>
            <a:pPr lvl="1"/>
            <a:r>
              <a:rPr lang="en-US" dirty="0"/>
              <a:t>AngularJS starts automatically when the web page has loaded.</a:t>
            </a:r>
          </a:p>
          <a:p>
            <a:pPr lvl="1"/>
            <a:r>
              <a:rPr lang="en-US" dirty="0"/>
              <a:t>The </a:t>
            </a:r>
            <a:r>
              <a:rPr lang="en-US" b="1" dirty="0"/>
              <a:t>ng-app</a:t>
            </a:r>
            <a:r>
              <a:rPr lang="en-US" dirty="0"/>
              <a:t> directive tells AngularJS that the &lt;div&gt; element is the "owner" of an AngularJS </a:t>
            </a:r>
            <a:r>
              <a:rPr lang="en-US" b="1" dirty="0"/>
              <a:t>application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 </a:t>
            </a:r>
            <a:r>
              <a:rPr lang="en-US" b="1" dirty="0"/>
              <a:t>ng-model</a:t>
            </a:r>
            <a:r>
              <a:rPr lang="en-US" dirty="0"/>
              <a:t> directive binds the value of the input field to the application variable </a:t>
            </a:r>
            <a:r>
              <a:rPr lang="en-US" b="1" dirty="0"/>
              <a:t>name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 </a:t>
            </a:r>
            <a:r>
              <a:rPr lang="en-US" b="1" dirty="0"/>
              <a:t>ng-bind</a:t>
            </a:r>
            <a:r>
              <a:rPr lang="en-US" dirty="0"/>
              <a:t> directive binds the content of the &lt;p&gt; element to the application variable </a:t>
            </a:r>
            <a:r>
              <a:rPr lang="en-US" b="1" dirty="0"/>
              <a:t>name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10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The </a:t>
            </a:r>
            <a:r>
              <a:rPr lang="en-IN" b="1" dirty="0"/>
              <a:t>ng-</a:t>
            </a:r>
            <a:r>
              <a:rPr lang="en-IN" b="1" dirty="0" err="1"/>
              <a:t>init</a:t>
            </a:r>
            <a:r>
              <a:rPr lang="en-IN" dirty="0"/>
              <a:t> directive initializes AngularJS application variables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Example:</a:t>
            </a:r>
            <a:endParaRPr lang="en-IN" dirty="0"/>
          </a:p>
          <a:p>
            <a:pPr marL="939800" lvl="2" indent="0">
              <a:buNone/>
            </a:pPr>
            <a:r>
              <a:rPr lang="en-US" sz="2000" dirty="0"/>
              <a:t>&lt;div ng-app="" ng-</a:t>
            </a:r>
            <a:r>
              <a:rPr lang="en-US" sz="2000" dirty="0" err="1"/>
              <a:t>init</a:t>
            </a:r>
            <a:r>
              <a:rPr lang="en-US" sz="2000" dirty="0"/>
              <a:t>="</a:t>
            </a:r>
            <a:r>
              <a:rPr lang="en-US" sz="2000" dirty="0" err="1"/>
              <a:t>firstName</a:t>
            </a:r>
            <a:r>
              <a:rPr lang="en-US" sz="2000" dirty="0"/>
              <a:t>='John</a:t>
            </a:r>
            <a:r>
              <a:rPr lang="en-US" sz="2000" dirty="0" smtClean="0"/>
              <a:t>'"&gt;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&lt;p&gt;The name is &lt;span ng-bind="</a:t>
            </a:r>
            <a:r>
              <a:rPr lang="en-US" sz="2000" dirty="0" err="1"/>
              <a:t>firstName</a:t>
            </a:r>
            <a:r>
              <a:rPr lang="en-US" sz="2000" dirty="0"/>
              <a:t>"&gt;&lt;/span&gt;&lt;/p&gt;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&lt;/div&gt;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41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AngularJS expressions are written inside double braces: </a:t>
            </a:r>
            <a:r>
              <a:rPr lang="en-US" b="1" dirty="0"/>
              <a:t>{{ expression }}</a:t>
            </a:r>
            <a:r>
              <a:rPr lang="en-US" dirty="0"/>
              <a:t>.</a:t>
            </a:r>
          </a:p>
          <a:p>
            <a:r>
              <a:rPr lang="en-US" dirty="0"/>
              <a:t>AngularJS will "output" data exactly where the expression is written</a:t>
            </a:r>
            <a:r>
              <a:rPr lang="en-US" dirty="0" smtClean="0"/>
              <a:t>:</a:t>
            </a:r>
            <a:endParaRPr lang="en-US" dirty="0"/>
          </a:p>
          <a:p>
            <a:pPr marL="482600" lvl="1" indent="0">
              <a:buNone/>
            </a:pPr>
            <a:r>
              <a:rPr lang="en-US" sz="2000" dirty="0"/>
              <a:t>&lt;!DOCTYPE html&gt;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&lt;html&gt;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&lt;script </a:t>
            </a:r>
            <a:r>
              <a:rPr lang="en-US" sz="2000" dirty="0" err="1"/>
              <a:t>src</a:t>
            </a:r>
            <a:r>
              <a:rPr lang="en-US" sz="2000" dirty="0"/>
              <a:t>="https://ajax.googleapis.com/ajax/libs/</a:t>
            </a:r>
            <a:r>
              <a:rPr lang="en-US" sz="2000" dirty="0" err="1"/>
              <a:t>angularjs</a:t>
            </a:r>
            <a:r>
              <a:rPr lang="en-US" sz="2000" dirty="0"/>
              <a:t>/1.6.9/angular.min.js"&gt;&lt;/script&gt;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&lt;body&gt;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&lt;div ng-app=""&gt;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&lt;p&gt;My first expression: {{ 5 + 5 }}&lt;/p&gt;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&lt;/div&gt;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&lt;/body&gt;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&lt;/html</a:t>
            </a:r>
            <a:r>
              <a:rPr lang="en-US" sz="20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3122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lvl="1" indent="-431800">
              <a:buClr>
                <a:srgbClr val="000097"/>
              </a:buClr>
              <a:buSzPts val="32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AngularJS expressions bind AngularJS data to HTML the same way as the ng-bind directive.</a:t>
            </a:r>
            <a:endParaRPr lang="en-IN" dirty="0">
              <a:solidFill>
                <a:schemeClr val="dk1"/>
              </a:solidFill>
            </a:endParaRPr>
          </a:p>
          <a:p>
            <a:pPr marL="939800" lvl="2" indent="0">
              <a:buNone/>
            </a:pPr>
            <a:r>
              <a:rPr lang="en-IN" sz="2000" dirty="0" smtClean="0"/>
              <a:t>&lt;!</a:t>
            </a:r>
            <a:r>
              <a:rPr lang="en-IN" sz="2000" dirty="0"/>
              <a:t>DOCTYPE html&gt;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&lt;html&gt;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&lt;script </a:t>
            </a:r>
            <a:r>
              <a:rPr lang="en-IN" sz="2000" dirty="0" err="1"/>
              <a:t>src</a:t>
            </a:r>
            <a:r>
              <a:rPr lang="en-IN" sz="2000" dirty="0"/>
              <a:t>="https://ajax.googleapis.com/ajax/libs/</a:t>
            </a:r>
            <a:r>
              <a:rPr lang="en-IN" sz="2000" dirty="0" err="1"/>
              <a:t>angularjs</a:t>
            </a:r>
            <a:r>
              <a:rPr lang="en-IN" sz="2000" dirty="0"/>
              <a:t>/1.6.9/angular.min.js"&gt;&lt;/script&gt;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&lt;body&gt;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&lt;div ng-app=""&gt;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  &lt;p&gt;Name: &lt;input type="text" ng-model="name"&gt;&lt;/p&gt;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  &lt;p&gt;{{name}}&lt;/p&gt;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&lt;/div&gt;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&lt;/body&gt;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4347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AngularJS Applications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AngularJS </a:t>
            </a:r>
            <a:r>
              <a:rPr lang="en-US" b="1" dirty="0"/>
              <a:t>modules</a:t>
            </a:r>
            <a:r>
              <a:rPr lang="en-US" dirty="0"/>
              <a:t> define AngularJS applications.</a:t>
            </a:r>
          </a:p>
          <a:p>
            <a:r>
              <a:rPr lang="en-US" dirty="0"/>
              <a:t>AngularJS </a:t>
            </a:r>
            <a:r>
              <a:rPr lang="en-US" b="1" dirty="0"/>
              <a:t>controllers</a:t>
            </a:r>
            <a:r>
              <a:rPr lang="en-US" dirty="0"/>
              <a:t> control AngularJS applications.</a:t>
            </a:r>
          </a:p>
          <a:p>
            <a:r>
              <a:rPr lang="en-US" dirty="0"/>
              <a:t>The </a:t>
            </a:r>
            <a:r>
              <a:rPr lang="en-US" b="1" dirty="0"/>
              <a:t>ng-app</a:t>
            </a:r>
            <a:r>
              <a:rPr lang="en-US" dirty="0"/>
              <a:t> directive defines the application, the </a:t>
            </a:r>
            <a:r>
              <a:rPr lang="en-US" b="1" dirty="0"/>
              <a:t>ng-controller</a:t>
            </a:r>
            <a:r>
              <a:rPr lang="en-US" dirty="0"/>
              <a:t> directive defines the controller.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4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82600" lvl="1" indent="0">
              <a:buNone/>
            </a:pPr>
            <a:r>
              <a:rPr lang="en-IN" sz="2000" dirty="0"/>
              <a:t>&lt;div ng-app="</a:t>
            </a:r>
            <a:r>
              <a:rPr lang="en-IN" sz="2000" b="1" dirty="0" err="1"/>
              <a:t>myApp</a:t>
            </a:r>
            <a:r>
              <a:rPr lang="en-IN" sz="2000" dirty="0"/>
              <a:t>" ng-controller="</a:t>
            </a:r>
            <a:r>
              <a:rPr lang="en-IN" sz="2000" b="1" dirty="0" err="1"/>
              <a:t>myCtrl</a:t>
            </a:r>
            <a:r>
              <a:rPr lang="en-IN" sz="2000" dirty="0" smtClean="0"/>
              <a:t>"&gt;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First Name: &lt;input type="text" ng-model="</a:t>
            </a:r>
            <a:r>
              <a:rPr lang="en-IN" sz="2000" dirty="0" err="1"/>
              <a:t>firstName</a:t>
            </a:r>
            <a:r>
              <a:rPr lang="en-IN" sz="2000" dirty="0"/>
              <a:t>"&gt;&lt;</a:t>
            </a:r>
            <a:r>
              <a:rPr lang="en-IN" sz="2000" dirty="0" err="1"/>
              <a:t>br</a:t>
            </a:r>
            <a:r>
              <a:rPr lang="en-IN" sz="2000" dirty="0"/>
              <a:t>&gt;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Last Name: &lt;input type="text" ng-model="</a:t>
            </a:r>
            <a:r>
              <a:rPr lang="en-IN" sz="2000" dirty="0" err="1"/>
              <a:t>lastName</a:t>
            </a:r>
            <a:r>
              <a:rPr lang="en-IN" sz="2000" dirty="0"/>
              <a:t>"&gt;&lt;</a:t>
            </a:r>
            <a:r>
              <a:rPr lang="en-IN" sz="2000" dirty="0" err="1"/>
              <a:t>br</a:t>
            </a:r>
            <a:r>
              <a:rPr lang="en-IN" sz="2000" dirty="0"/>
              <a:t>&gt;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</a:t>
            </a:r>
            <a:r>
              <a:rPr lang="en-IN" sz="2000" dirty="0" err="1"/>
              <a:t>br</a:t>
            </a:r>
            <a:r>
              <a:rPr lang="en-IN" sz="2000" dirty="0"/>
              <a:t>&gt;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Full Name: {{</a:t>
            </a:r>
            <a:r>
              <a:rPr lang="en-IN" sz="2000" dirty="0" err="1"/>
              <a:t>firstName</a:t>
            </a:r>
            <a:r>
              <a:rPr lang="en-IN" sz="2000" dirty="0"/>
              <a:t> + " " + </a:t>
            </a:r>
            <a:r>
              <a:rPr lang="en-IN" sz="2000" dirty="0" err="1"/>
              <a:t>lastName</a:t>
            </a:r>
            <a:r>
              <a:rPr lang="en-IN" sz="2000" dirty="0"/>
              <a:t>}}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&lt;/div&gt;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&lt;script&gt;</a:t>
            </a:r>
            <a:br>
              <a:rPr lang="en-IN" sz="2000" dirty="0"/>
            </a:br>
            <a:r>
              <a:rPr lang="en-IN" sz="2000" dirty="0" err="1"/>
              <a:t>var</a:t>
            </a:r>
            <a:r>
              <a:rPr lang="en-IN" sz="2000" dirty="0"/>
              <a:t> app = </a:t>
            </a:r>
            <a:r>
              <a:rPr lang="en-IN" sz="2000" dirty="0" err="1"/>
              <a:t>angular.module</a:t>
            </a:r>
            <a:r>
              <a:rPr lang="en-IN" sz="2000" dirty="0"/>
              <a:t>('</a:t>
            </a:r>
            <a:r>
              <a:rPr lang="en-IN" sz="2000" b="1" dirty="0" err="1"/>
              <a:t>myApp</a:t>
            </a:r>
            <a:r>
              <a:rPr lang="en-IN" sz="2000" dirty="0"/>
              <a:t>', []);</a:t>
            </a:r>
            <a:br>
              <a:rPr lang="en-IN" sz="2000" dirty="0"/>
            </a:br>
            <a:r>
              <a:rPr lang="en-IN" sz="2000" dirty="0" err="1"/>
              <a:t>app.controller</a:t>
            </a:r>
            <a:r>
              <a:rPr lang="en-IN" sz="2000" dirty="0"/>
              <a:t>('</a:t>
            </a:r>
            <a:r>
              <a:rPr lang="en-IN" sz="2000" b="1" dirty="0" err="1"/>
              <a:t>myCtrl</a:t>
            </a:r>
            <a:r>
              <a:rPr lang="en-IN" sz="2000" dirty="0"/>
              <a:t>', function($scope) {</a:t>
            </a:r>
            <a:br>
              <a:rPr lang="en-IN" sz="2000" dirty="0"/>
            </a:br>
            <a:r>
              <a:rPr lang="en-IN" sz="2000" dirty="0"/>
              <a:t>  $</a:t>
            </a:r>
            <a:r>
              <a:rPr lang="en-IN" sz="2000" dirty="0" err="1"/>
              <a:t>scope.firstName</a:t>
            </a:r>
            <a:r>
              <a:rPr lang="en-IN" sz="2000" dirty="0"/>
              <a:t>= "John";</a:t>
            </a:r>
            <a:br>
              <a:rPr lang="en-IN" sz="2000" dirty="0"/>
            </a:br>
            <a:r>
              <a:rPr lang="en-IN" sz="2000" dirty="0"/>
              <a:t>  $</a:t>
            </a:r>
            <a:r>
              <a:rPr lang="en-IN" sz="2000" dirty="0" err="1"/>
              <a:t>scope.lastName</a:t>
            </a:r>
            <a:r>
              <a:rPr lang="en-IN" sz="2000" dirty="0"/>
              <a:t>= "Doe";</a:t>
            </a:r>
            <a:br>
              <a:rPr lang="en-IN" sz="2000" dirty="0"/>
            </a:br>
            <a:r>
              <a:rPr lang="en-IN" sz="2000" dirty="0"/>
              <a:t>});</a:t>
            </a:r>
            <a:br>
              <a:rPr lang="en-IN" sz="2000" dirty="0"/>
            </a:br>
            <a:r>
              <a:rPr lang="en-IN" sz="2000" dirty="0"/>
              <a:t>&lt;/script&gt;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2837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AngularJS Expressions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AngularJS expressions can be written inside double braces: {{ expression </a:t>
            </a:r>
            <a:r>
              <a:rPr lang="en-US" dirty="0" smtClean="0"/>
              <a:t>}}.</a:t>
            </a:r>
            <a:endParaRPr lang="en-US" dirty="0"/>
          </a:p>
          <a:p>
            <a:r>
              <a:rPr lang="en-US" dirty="0"/>
              <a:t>AngularJS expressions can also be written inside a directive: ng-bind="expression</a:t>
            </a:r>
            <a:r>
              <a:rPr lang="en-US" dirty="0" smtClean="0"/>
              <a:t>".</a:t>
            </a:r>
            <a:endParaRPr lang="en-US" dirty="0"/>
          </a:p>
          <a:p>
            <a:r>
              <a:rPr lang="en-US" dirty="0"/>
              <a:t>AngularJS will resolve the expression, and return the result exactly where the expression is written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AngularJS expressions are much like JavaScript expressions: They can contain literals, operators, and variables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Example </a:t>
            </a:r>
            <a:endParaRPr lang="en-US" dirty="0" smtClean="0"/>
          </a:p>
          <a:p>
            <a:pPr marL="514350" lvl="1" indent="0">
              <a:buNone/>
            </a:pPr>
            <a:r>
              <a:rPr lang="en-US" dirty="0"/>
              <a:t>	</a:t>
            </a:r>
            <a:r>
              <a:rPr lang="en-US" dirty="0" smtClean="0"/>
              <a:t>	{{ </a:t>
            </a:r>
            <a:r>
              <a:rPr lang="en-US" dirty="0"/>
              <a:t>5 + 5 }} or {{ </a:t>
            </a:r>
            <a:r>
              <a:rPr lang="en-US" dirty="0" err="1"/>
              <a:t>firstName</a:t>
            </a:r>
            <a:r>
              <a:rPr lang="en-US" dirty="0"/>
              <a:t> + " " + </a:t>
            </a:r>
            <a:r>
              <a:rPr lang="en-US" dirty="0" err="1"/>
              <a:t>lastName</a:t>
            </a:r>
            <a:r>
              <a:rPr lang="en-US" dirty="0"/>
              <a:t> }}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32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82600" lvl="1" indent="0">
              <a:buNone/>
            </a:pPr>
            <a:r>
              <a:rPr lang="en-US" sz="2000" dirty="0"/>
              <a:t>&lt;!DOCTYPE html&gt;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&lt;html&gt;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&lt;script </a:t>
            </a:r>
            <a:r>
              <a:rPr lang="en-US" sz="2000" dirty="0" err="1"/>
              <a:t>src</a:t>
            </a:r>
            <a:r>
              <a:rPr lang="en-US" sz="2000" dirty="0"/>
              <a:t>="https://ajax.googleapis.com/ajax/libs/</a:t>
            </a:r>
            <a:r>
              <a:rPr lang="en-US" sz="2000" dirty="0" err="1"/>
              <a:t>angularjs</a:t>
            </a:r>
            <a:r>
              <a:rPr lang="en-US" sz="2000" dirty="0"/>
              <a:t>/1.6.9/angular.min.js"&gt;&lt;/script&gt;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&lt;body&gt;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&lt;div ng-app=""&gt;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&lt;p&gt;My first expression: {{ 5 + 5 }}&lt;/p&gt;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&lt;/div&gt;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&lt;/body&gt;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&lt;/html&gt;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277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https://www.w3schools.com/angular/</a:t>
            </a:r>
            <a:endParaRPr lang="en-IN" dirty="0"/>
          </a:p>
          <a:p>
            <a:r>
              <a:rPr lang="en-IN" dirty="0"/>
              <a:t>Ravi Kant </a:t>
            </a:r>
            <a:r>
              <a:rPr lang="en-IN" dirty="0" err="1"/>
              <a:t>Soni</a:t>
            </a:r>
            <a:r>
              <a:rPr lang="en-IN" dirty="0"/>
              <a:t>, AngularJS for java developers, </a:t>
            </a:r>
            <a:r>
              <a:rPr lang="en-IN" dirty="0" err="1"/>
              <a:t>Apress</a:t>
            </a:r>
            <a:r>
              <a:rPr lang="en-IN" dirty="0"/>
              <a:t> publications, 2017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97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You can write expressions wherever you like, AngularJS will simply resolve the expression and return the result.</a:t>
            </a:r>
          </a:p>
          <a:p>
            <a:r>
              <a:rPr lang="en-US" dirty="0"/>
              <a:t>Example: Let AngularJS change the value of CSS properties.</a:t>
            </a:r>
          </a:p>
          <a:p>
            <a:r>
              <a:rPr lang="en-US" dirty="0"/>
              <a:t>Change the color of the input box below, by changing its value:</a:t>
            </a:r>
          </a:p>
          <a:p>
            <a:endParaRPr lang="en-IN" dirty="0" smtClean="0"/>
          </a:p>
          <a:p>
            <a:pPr marL="939800" lvl="2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div ng-app="" ng-</a:t>
            </a:r>
            <a:r>
              <a:rPr lang="en-IN" sz="2000" dirty="0" err="1"/>
              <a:t>init</a:t>
            </a:r>
            <a:r>
              <a:rPr lang="en-IN" sz="2000" dirty="0"/>
              <a:t>="</a:t>
            </a:r>
            <a:r>
              <a:rPr lang="en-IN" sz="2000" dirty="0" err="1"/>
              <a:t>myCol</a:t>
            </a:r>
            <a:r>
              <a:rPr lang="en-IN" sz="2000" dirty="0"/>
              <a:t>='</a:t>
            </a:r>
            <a:r>
              <a:rPr lang="en-IN" sz="2000" dirty="0" err="1"/>
              <a:t>lightblue</a:t>
            </a:r>
            <a:r>
              <a:rPr lang="en-IN" sz="2000" dirty="0"/>
              <a:t>'"&gt;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&lt;input style="background-</a:t>
            </a:r>
            <a:r>
              <a:rPr lang="en-IN" sz="2000" dirty="0" err="1"/>
              <a:t>color</a:t>
            </a:r>
            <a:r>
              <a:rPr lang="en-IN" sz="2000" dirty="0"/>
              <a:t>:{{</a:t>
            </a:r>
            <a:r>
              <a:rPr lang="en-IN" sz="2000" dirty="0" err="1"/>
              <a:t>myCol</a:t>
            </a:r>
            <a:r>
              <a:rPr lang="en-IN" sz="2000" dirty="0"/>
              <a:t>}}" ng-model="</a:t>
            </a:r>
            <a:r>
              <a:rPr lang="en-IN" sz="2000" dirty="0" err="1"/>
              <a:t>myCol</a:t>
            </a:r>
            <a:r>
              <a:rPr lang="en-IN" sz="2000" dirty="0"/>
              <a:t>"&gt;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&lt;/div&gt;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927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AngularJS Numbers</a:t>
            </a:r>
          </a:p>
          <a:p>
            <a:pPr lvl="1"/>
            <a:r>
              <a:rPr lang="en-IN" dirty="0"/>
              <a:t>AngularJS numbers are like JavaScript numbers:</a:t>
            </a:r>
          </a:p>
          <a:p>
            <a:pPr lvl="1"/>
            <a:r>
              <a:rPr lang="en-IN" dirty="0" smtClean="0"/>
              <a:t>Example</a:t>
            </a:r>
            <a:endParaRPr lang="en-IN" dirty="0"/>
          </a:p>
          <a:p>
            <a:pPr marL="1397000" lvl="3" indent="0">
              <a:buNone/>
            </a:pPr>
            <a:r>
              <a:rPr lang="en-IN" sz="2000" dirty="0"/>
              <a:t>&lt;div ng-app="" ng-</a:t>
            </a:r>
            <a:r>
              <a:rPr lang="en-IN" sz="2000" dirty="0" err="1"/>
              <a:t>init</a:t>
            </a:r>
            <a:r>
              <a:rPr lang="en-IN" sz="2000" dirty="0"/>
              <a:t>="quantity=1;cost=5</a:t>
            </a:r>
            <a:r>
              <a:rPr lang="en-IN" sz="2000" dirty="0" smtClean="0"/>
              <a:t>"&gt;</a:t>
            </a:r>
          </a:p>
          <a:p>
            <a:pPr marL="1397000" lvl="3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p&gt;Total in dollar: {{ quantity * cost }}&lt;/p</a:t>
            </a:r>
            <a:r>
              <a:rPr lang="en-IN" sz="2000" dirty="0" smtClean="0"/>
              <a:t>&gt;</a:t>
            </a:r>
            <a:endParaRPr lang="en-IN" sz="2000" dirty="0"/>
          </a:p>
          <a:p>
            <a:pPr marL="1397000" lvl="3" indent="0">
              <a:buNone/>
            </a:pPr>
            <a:r>
              <a:rPr lang="en-IN" sz="2000" dirty="0"/>
              <a:t>&lt;/</a:t>
            </a:r>
            <a:r>
              <a:rPr lang="en-IN" sz="2000" dirty="0" smtClean="0"/>
              <a:t>div&gt;</a:t>
            </a:r>
          </a:p>
          <a:p>
            <a:pPr lvl="1"/>
            <a:r>
              <a:rPr lang="en-US" dirty="0"/>
              <a:t>Same </a:t>
            </a:r>
            <a:r>
              <a:rPr lang="en-US" dirty="0"/>
              <a:t>example using ng-bind:</a:t>
            </a:r>
          </a:p>
          <a:p>
            <a:pPr marL="1397000" lvl="3" indent="0">
              <a:buNone/>
            </a:pPr>
            <a:r>
              <a:rPr lang="en-US" sz="2000" dirty="0" smtClean="0"/>
              <a:t>&lt;div </a:t>
            </a:r>
            <a:r>
              <a:rPr lang="en-US" sz="2000" dirty="0"/>
              <a:t>ng-app="" ng-</a:t>
            </a:r>
            <a:r>
              <a:rPr lang="en-US" sz="2000" dirty="0" err="1"/>
              <a:t>init</a:t>
            </a:r>
            <a:r>
              <a:rPr lang="en-US" sz="2000" dirty="0"/>
              <a:t>="quantity=1;cost=5"&gt;</a:t>
            </a:r>
          </a:p>
          <a:p>
            <a:pPr marL="1397000" lvl="3" indent="0">
              <a:buNone/>
            </a:pPr>
            <a:r>
              <a:rPr lang="en-US" sz="2000" dirty="0" smtClean="0"/>
              <a:t>&lt;</a:t>
            </a:r>
            <a:r>
              <a:rPr lang="en-US" sz="2000" dirty="0"/>
              <a:t>p&gt;Total in dollar: &lt;span ng-bind="quantity * cost"&gt;&lt;/span&gt;&lt;/p&gt;</a:t>
            </a:r>
          </a:p>
          <a:p>
            <a:pPr marL="1397000" lvl="3" indent="0">
              <a:buNone/>
            </a:pPr>
            <a:r>
              <a:rPr lang="en-US" sz="2000" dirty="0" smtClean="0"/>
              <a:t>&lt;/</a:t>
            </a:r>
            <a:r>
              <a:rPr lang="en-US" sz="2000" dirty="0"/>
              <a:t>div&gt;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48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AngularJS Strings</a:t>
            </a:r>
          </a:p>
          <a:p>
            <a:r>
              <a:rPr lang="en-IN" dirty="0"/>
              <a:t>AngularJS strings are like JavaScript strings:</a:t>
            </a:r>
          </a:p>
          <a:p>
            <a:pPr lvl="1"/>
            <a:r>
              <a:rPr lang="en-IN" dirty="0" smtClean="0"/>
              <a:t>Example</a:t>
            </a:r>
            <a:endParaRPr lang="en-IN" dirty="0"/>
          </a:p>
          <a:p>
            <a:pPr marL="939800" lvl="2" indent="0">
              <a:buNone/>
            </a:pPr>
            <a:r>
              <a:rPr lang="en-IN" sz="2000" dirty="0"/>
              <a:t>&lt;div ng-app="" ng-</a:t>
            </a:r>
            <a:r>
              <a:rPr lang="en-IN" sz="2000" dirty="0" err="1"/>
              <a:t>init</a:t>
            </a:r>
            <a:r>
              <a:rPr lang="en-IN" sz="2000" dirty="0"/>
              <a:t>="</a:t>
            </a:r>
            <a:r>
              <a:rPr lang="en-IN" sz="2000" dirty="0" err="1"/>
              <a:t>firstName</a:t>
            </a:r>
            <a:r>
              <a:rPr lang="en-IN" sz="2000" dirty="0"/>
              <a:t>='John';</a:t>
            </a:r>
            <a:r>
              <a:rPr lang="en-IN" sz="2000" dirty="0" err="1"/>
              <a:t>lastName</a:t>
            </a:r>
            <a:r>
              <a:rPr lang="en-IN" sz="2000" dirty="0"/>
              <a:t>='Doe</a:t>
            </a:r>
            <a:r>
              <a:rPr lang="en-IN" sz="2000" dirty="0" smtClean="0"/>
              <a:t>'"&gt;</a:t>
            </a:r>
          </a:p>
          <a:p>
            <a:pPr marL="939800" lvl="2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p&gt;The name is {{ </a:t>
            </a:r>
            <a:r>
              <a:rPr lang="en-IN" sz="2000" dirty="0" err="1"/>
              <a:t>firstName</a:t>
            </a:r>
            <a:r>
              <a:rPr lang="en-IN" sz="2000" dirty="0"/>
              <a:t> + " " + </a:t>
            </a:r>
            <a:r>
              <a:rPr lang="en-IN" sz="2000" dirty="0" err="1"/>
              <a:t>lastName</a:t>
            </a:r>
            <a:r>
              <a:rPr lang="en-IN" sz="2000" dirty="0"/>
              <a:t> }}&lt;/p</a:t>
            </a:r>
            <a:r>
              <a:rPr lang="en-IN" sz="2000" dirty="0" smtClean="0"/>
              <a:t>&gt;</a:t>
            </a:r>
            <a:endParaRPr lang="en-IN" sz="2000" dirty="0"/>
          </a:p>
          <a:p>
            <a:pPr marL="939800" lvl="2" indent="0">
              <a:buNone/>
            </a:pPr>
            <a:r>
              <a:rPr lang="en-IN" sz="2000" dirty="0"/>
              <a:t>&lt;/div</a:t>
            </a:r>
            <a:r>
              <a:rPr lang="en-IN" sz="2000" dirty="0" smtClean="0"/>
              <a:t>&gt;</a:t>
            </a:r>
          </a:p>
          <a:p>
            <a:pPr lvl="1"/>
            <a:r>
              <a:rPr lang="en-US" dirty="0"/>
              <a:t>Same example using ng-bind:</a:t>
            </a:r>
          </a:p>
          <a:p>
            <a:pPr marL="939800" lvl="2" indent="0">
              <a:buNone/>
            </a:pPr>
            <a:r>
              <a:rPr lang="en-US" sz="2000" dirty="0" smtClean="0"/>
              <a:t>&lt;</a:t>
            </a:r>
            <a:r>
              <a:rPr lang="en-US" sz="2000" dirty="0"/>
              <a:t>div ng-app="" ng-</a:t>
            </a:r>
            <a:r>
              <a:rPr lang="en-US" sz="2000" dirty="0" err="1"/>
              <a:t>init</a:t>
            </a:r>
            <a:r>
              <a:rPr lang="en-US" sz="2000" dirty="0"/>
              <a:t>="</a:t>
            </a:r>
            <a:r>
              <a:rPr lang="en-US" sz="2000" dirty="0" err="1"/>
              <a:t>firstName</a:t>
            </a:r>
            <a:r>
              <a:rPr lang="en-US" sz="2000" dirty="0"/>
              <a:t>='John';</a:t>
            </a:r>
            <a:r>
              <a:rPr lang="en-US" sz="2000" dirty="0" err="1"/>
              <a:t>lastName</a:t>
            </a:r>
            <a:r>
              <a:rPr lang="en-US" sz="2000" dirty="0"/>
              <a:t>='Doe</a:t>
            </a:r>
            <a:r>
              <a:rPr lang="en-US" sz="2000" dirty="0" smtClean="0"/>
              <a:t>'"&gt;</a:t>
            </a:r>
            <a:endParaRPr lang="en-US" sz="2000" dirty="0"/>
          </a:p>
          <a:p>
            <a:pPr marL="939800" lvl="2" indent="0">
              <a:buNone/>
            </a:pPr>
            <a:r>
              <a:rPr lang="en-US" sz="2000" dirty="0"/>
              <a:t>&lt;p&gt;The name is &lt;span ng-bind="</a:t>
            </a:r>
            <a:r>
              <a:rPr lang="en-US" sz="2000" dirty="0" err="1"/>
              <a:t>firstName</a:t>
            </a:r>
            <a:r>
              <a:rPr lang="en-US" sz="2000" dirty="0"/>
              <a:t> + ' ' + </a:t>
            </a:r>
            <a:r>
              <a:rPr lang="en-US" sz="2000" dirty="0" err="1"/>
              <a:t>lastName</a:t>
            </a:r>
            <a:r>
              <a:rPr lang="en-US" sz="2000" dirty="0"/>
              <a:t>"&gt;&lt;/span&gt;&lt;/p</a:t>
            </a:r>
            <a:r>
              <a:rPr lang="en-US" sz="2000" dirty="0" smtClean="0"/>
              <a:t>&gt;</a:t>
            </a:r>
            <a:endParaRPr lang="en-US" sz="2000" dirty="0"/>
          </a:p>
          <a:p>
            <a:pPr marL="939800" lvl="2" indent="0">
              <a:buNone/>
            </a:pPr>
            <a:r>
              <a:rPr lang="en-US" sz="2000" dirty="0"/>
              <a:t>&lt;/div&gt;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5590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AngularJS Arrays</a:t>
            </a:r>
          </a:p>
          <a:p>
            <a:pPr lvl="1"/>
            <a:r>
              <a:rPr lang="en-IN" dirty="0"/>
              <a:t>AngularJS arrays are like JavaScript arrays:</a:t>
            </a:r>
          </a:p>
          <a:p>
            <a:pPr lvl="1"/>
            <a:r>
              <a:rPr lang="en-IN" dirty="0" smtClean="0"/>
              <a:t>Example</a:t>
            </a:r>
            <a:endParaRPr lang="en-IN" dirty="0"/>
          </a:p>
          <a:p>
            <a:pPr marL="1397000" lvl="3" indent="0">
              <a:buNone/>
            </a:pPr>
            <a:r>
              <a:rPr lang="en-IN" sz="2000" dirty="0"/>
              <a:t>&lt;div ng-app="" ng-</a:t>
            </a:r>
            <a:r>
              <a:rPr lang="en-IN" sz="2000" dirty="0" err="1"/>
              <a:t>init</a:t>
            </a:r>
            <a:r>
              <a:rPr lang="en-IN" sz="2000" dirty="0"/>
              <a:t>="points=[1,15,19,2,40</a:t>
            </a:r>
            <a:r>
              <a:rPr lang="en-IN" sz="2000" dirty="0" smtClean="0"/>
              <a:t>]"&gt;</a:t>
            </a:r>
            <a:endParaRPr lang="en-IN" sz="2000" dirty="0"/>
          </a:p>
          <a:p>
            <a:pPr marL="1397000" lvl="3" indent="0">
              <a:buNone/>
            </a:pPr>
            <a:r>
              <a:rPr lang="en-IN" sz="2000" dirty="0"/>
              <a:t>&lt;p&gt;The third result is {{ points[2] }}&lt;/p</a:t>
            </a:r>
            <a:r>
              <a:rPr lang="en-IN" sz="2000" dirty="0" smtClean="0"/>
              <a:t>&gt;</a:t>
            </a:r>
            <a:endParaRPr lang="en-IN" sz="2000" dirty="0"/>
          </a:p>
          <a:p>
            <a:pPr marL="1397000" lvl="3" indent="0">
              <a:buNone/>
            </a:pPr>
            <a:r>
              <a:rPr lang="en-IN" sz="2000" dirty="0"/>
              <a:t>&lt;/div&gt;</a:t>
            </a:r>
          </a:p>
          <a:p>
            <a:pPr lvl="1"/>
            <a:r>
              <a:rPr lang="en-IN" dirty="0"/>
              <a:t>Same example using ng-bind:</a:t>
            </a:r>
          </a:p>
          <a:p>
            <a:pPr marL="1397000" lvl="3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div ng-app="" ng-</a:t>
            </a:r>
            <a:r>
              <a:rPr lang="en-IN" sz="2000" dirty="0" err="1"/>
              <a:t>init</a:t>
            </a:r>
            <a:r>
              <a:rPr lang="en-IN" sz="2000" dirty="0"/>
              <a:t>="points=[1,15,19,2,40</a:t>
            </a:r>
            <a:r>
              <a:rPr lang="en-IN" sz="2000" dirty="0" smtClean="0"/>
              <a:t>]"&gt;</a:t>
            </a:r>
            <a:endParaRPr lang="en-IN" sz="2000" dirty="0"/>
          </a:p>
          <a:p>
            <a:pPr marL="1397000" lvl="3" indent="0">
              <a:buNone/>
            </a:pPr>
            <a:r>
              <a:rPr lang="en-IN" sz="2000" dirty="0"/>
              <a:t>&lt;p&gt;The third result is &lt;span ng-bind="points[2]"&gt;&lt;/span&gt;&lt;/p</a:t>
            </a:r>
            <a:r>
              <a:rPr lang="en-IN" sz="2000" dirty="0" smtClean="0"/>
              <a:t>&gt;</a:t>
            </a:r>
            <a:endParaRPr lang="en-IN" sz="2000" dirty="0"/>
          </a:p>
          <a:p>
            <a:pPr marL="1397000" lvl="3" indent="0">
              <a:buNone/>
            </a:pPr>
            <a:r>
              <a:rPr lang="en-IN" sz="20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47274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Modules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AngularJS module defines an application.</a:t>
            </a:r>
          </a:p>
          <a:p>
            <a:r>
              <a:rPr lang="en-US" dirty="0" smtClean="0"/>
              <a:t>The </a:t>
            </a:r>
            <a:r>
              <a:rPr lang="en-US" dirty="0"/>
              <a:t>module is a container for the different parts of an application.</a:t>
            </a:r>
          </a:p>
          <a:p>
            <a:r>
              <a:rPr lang="en-US" dirty="0" smtClean="0"/>
              <a:t>The </a:t>
            </a:r>
            <a:r>
              <a:rPr lang="en-US" dirty="0"/>
              <a:t>module is a container for the application controllers.</a:t>
            </a:r>
          </a:p>
          <a:p>
            <a:r>
              <a:rPr lang="en-US" dirty="0" smtClean="0"/>
              <a:t>Controllers </a:t>
            </a:r>
            <a:r>
              <a:rPr lang="en-US" dirty="0"/>
              <a:t>always belong to a module.</a:t>
            </a:r>
          </a:p>
          <a:p>
            <a:r>
              <a:rPr lang="en-US" dirty="0" smtClean="0"/>
              <a:t>Creating </a:t>
            </a:r>
            <a:r>
              <a:rPr lang="en-US" dirty="0"/>
              <a:t>a Module</a:t>
            </a:r>
          </a:p>
          <a:p>
            <a:r>
              <a:rPr lang="en-US" dirty="0"/>
              <a:t>A module is created by using the AngularJS function </a:t>
            </a:r>
            <a:r>
              <a:rPr lang="en-US" dirty="0" err="1"/>
              <a:t>angular.module</a:t>
            </a:r>
            <a:endParaRPr lang="en-US" dirty="0"/>
          </a:p>
          <a:p>
            <a:pPr marL="1397000" lvl="3" indent="0">
              <a:buNone/>
            </a:pPr>
            <a:r>
              <a:rPr lang="en-US" sz="2000" dirty="0" smtClean="0"/>
              <a:t>&lt;</a:t>
            </a:r>
            <a:r>
              <a:rPr lang="en-US" sz="2000" dirty="0"/>
              <a:t>div ng-app="</a:t>
            </a:r>
            <a:r>
              <a:rPr lang="en-US" sz="2000" dirty="0" err="1"/>
              <a:t>myApp</a:t>
            </a:r>
            <a:r>
              <a:rPr lang="en-US" sz="2000" dirty="0"/>
              <a:t>"&gt;...&lt;/div&gt;</a:t>
            </a:r>
          </a:p>
          <a:p>
            <a:pPr marL="1397000" lvl="3" indent="0">
              <a:buNone/>
            </a:pPr>
            <a:r>
              <a:rPr lang="en-US" sz="2000" dirty="0" smtClean="0"/>
              <a:t>&lt;</a:t>
            </a:r>
            <a:r>
              <a:rPr lang="en-US" sz="2000" dirty="0"/>
              <a:t>script&gt;</a:t>
            </a:r>
          </a:p>
          <a:p>
            <a:pPr marL="1397000" lvl="3" indent="0"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app = </a:t>
            </a:r>
            <a:r>
              <a:rPr lang="en-US" sz="2000" dirty="0" err="1"/>
              <a:t>angular.module</a:t>
            </a:r>
            <a:r>
              <a:rPr lang="en-US" sz="2000" dirty="0"/>
              <a:t>("</a:t>
            </a:r>
            <a:r>
              <a:rPr lang="en-US" sz="2000" dirty="0" err="1"/>
              <a:t>myApp</a:t>
            </a:r>
            <a:r>
              <a:rPr lang="en-US" sz="2000" dirty="0"/>
              <a:t>", []);</a:t>
            </a:r>
          </a:p>
          <a:p>
            <a:pPr marL="1397000" lvl="3" indent="0">
              <a:buNone/>
            </a:pPr>
            <a:r>
              <a:rPr lang="en-US" sz="2000" dirty="0" smtClean="0"/>
              <a:t>&lt;/</a:t>
            </a:r>
            <a:r>
              <a:rPr lang="en-US" sz="2000" dirty="0"/>
              <a:t>script&gt;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2025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The "</a:t>
            </a:r>
            <a:r>
              <a:rPr lang="en-IN" dirty="0" err="1"/>
              <a:t>myApp</a:t>
            </a:r>
            <a:r>
              <a:rPr lang="en-IN" dirty="0"/>
              <a:t>" parameter refers to an HTML element in which the application will run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Now you can add controllers, directives, filters, and more, to your AngularJS application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783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Adding a Controller</a:t>
            </a:r>
          </a:p>
          <a:p>
            <a:pPr lvl="1"/>
            <a:r>
              <a:rPr lang="en-IN" dirty="0"/>
              <a:t>Add a controller to your application, and refer to the controller with the ng-controller directive:</a:t>
            </a:r>
          </a:p>
          <a:p>
            <a:pPr lvl="1"/>
            <a:r>
              <a:rPr lang="en-IN" dirty="0" smtClean="0"/>
              <a:t>Example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&lt;div ng-app="</a:t>
            </a:r>
            <a:r>
              <a:rPr lang="en-IN" sz="2000" dirty="0" err="1"/>
              <a:t>myApp</a:t>
            </a:r>
            <a:r>
              <a:rPr lang="en-IN" sz="2000" dirty="0"/>
              <a:t>" ng-controller="</a:t>
            </a:r>
            <a:r>
              <a:rPr lang="en-IN" sz="2000" dirty="0" err="1"/>
              <a:t>myCtrl</a:t>
            </a:r>
            <a:r>
              <a:rPr lang="en-IN" sz="2000" dirty="0"/>
              <a:t>"&gt;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{{ </a:t>
            </a:r>
            <a:r>
              <a:rPr lang="en-IN" sz="2000" dirty="0" err="1"/>
              <a:t>firstName</a:t>
            </a:r>
            <a:r>
              <a:rPr lang="en-IN" sz="2000" dirty="0"/>
              <a:t> + " " + </a:t>
            </a:r>
            <a:r>
              <a:rPr lang="en-IN" sz="2000" dirty="0" err="1"/>
              <a:t>lastName</a:t>
            </a:r>
            <a:r>
              <a:rPr lang="en-IN" sz="2000" dirty="0"/>
              <a:t> }}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&lt;/</a:t>
            </a:r>
            <a:r>
              <a:rPr lang="en-IN" sz="2000" dirty="0" smtClean="0"/>
              <a:t>div&gt;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&lt;</a:t>
            </a:r>
            <a:r>
              <a:rPr lang="en-IN" sz="2000" dirty="0"/>
              <a:t>script</a:t>
            </a:r>
            <a:r>
              <a:rPr lang="en-IN" sz="2000" dirty="0" smtClean="0"/>
              <a:t>&gt;</a:t>
            </a:r>
            <a:endParaRPr lang="en-IN" sz="2000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var</a:t>
            </a:r>
            <a:r>
              <a:rPr lang="en-IN" sz="2000" dirty="0"/>
              <a:t> app = </a:t>
            </a:r>
            <a:r>
              <a:rPr lang="en-IN" sz="2000" dirty="0" err="1"/>
              <a:t>angular.module</a:t>
            </a:r>
            <a:r>
              <a:rPr lang="en-IN" sz="2000" dirty="0"/>
              <a:t>("</a:t>
            </a:r>
            <a:r>
              <a:rPr lang="en-IN" sz="2000" dirty="0" err="1"/>
              <a:t>myApp</a:t>
            </a:r>
            <a:r>
              <a:rPr lang="en-IN" sz="2000" dirty="0"/>
              <a:t>", </a:t>
            </a:r>
            <a:r>
              <a:rPr lang="en-IN" sz="2000" dirty="0" smtClean="0"/>
              <a:t>[]);</a:t>
            </a:r>
            <a:endParaRPr lang="en-IN" sz="2000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app.controller</a:t>
            </a:r>
            <a:r>
              <a:rPr lang="en-IN" sz="2000" dirty="0"/>
              <a:t>("</a:t>
            </a:r>
            <a:r>
              <a:rPr lang="en-IN" sz="2000" dirty="0" err="1"/>
              <a:t>myCtrl</a:t>
            </a:r>
            <a:r>
              <a:rPr lang="en-IN" sz="2000" dirty="0"/>
              <a:t>", function($scope) {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$</a:t>
            </a:r>
            <a:r>
              <a:rPr lang="en-IN" sz="2000" dirty="0" err="1"/>
              <a:t>scope.firstName</a:t>
            </a:r>
            <a:r>
              <a:rPr lang="en-IN" sz="2000" dirty="0"/>
              <a:t> = "John";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$</a:t>
            </a:r>
            <a:r>
              <a:rPr lang="en-IN" sz="2000" dirty="0" err="1"/>
              <a:t>scope.lastName</a:t>
            </a:r>
            <a:r>
              <a:rPr lang="en-IN" sz="2000" dirty="0"/>
              <a:t> = "Doe";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});</a:t>
            </a:r>
            <a:endParaRPr lang="en-IN" sz="2000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&lt;/script&gt;</a:t>
            </a:r>
          </a:p>
          <a:p>
            <a:pPr marL="939800" lvl="2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1077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63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263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Angular JS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AngularJS extends HTML with new attributes.</a:t>
            </a:r>
          </a:p>
          <a:p>
            <a:r>
              <a:rPr lang="en-US" dirty="0"/>
              <a:t>AngularJS is perfect for Single Page Applications (SPAs).</a:t>
            </a:r>
          </a:p>
          <a:p>
            <a:r>
              <a:rPr lang="en-US" dirty="0"/>
              <a:t>AngularJS is easy to learn</a:t>
            </a:r>
            <a:r>
              <a:rPr lang="en-US" dirty="0" smtClean="0"/>
              <a:t>.</a:t>
            </a:r>
          </a:p>
          <a:p>
            <a:r>
              <a:rPr lang="en-US" dirty="0"/>
              <a:t>Before </a:t>
            </a:r>
            <a:r>
              <a:rPr lang="en-US" dirty="0" smtClean="0"/>
              <a:t>learning </a:t>
            </a:r>
            <a:r>
              <a:rPr lang="en-US" dirty="0"/>
              <a:t>AngularJS, </a:t>
            </a:r>
            <a:r>
              <a:rPr lang="en-US" dirty="0" smtClean="0"/>
              <a:t>basic </a:t>
            </a:r>
            <a:r>
              <a:rPr lang="en-US" dirty="0"/>
              <a:t>understanding </a:t>
            </a:r>
            <a:r>
              <a:rPr lang="en-US" dirty="0" smtClean="0"/>
              <a:t>of following technologies are mandatory:</a:t>
            </a:r>
            <a:endParaRPr lang="en-US" dirty="0"/>
          </a:p>
          <a:p>
            <a:pPr lvl="1"/>
            <a:r>
              <a:rPr lang="en-US" dirty="0" smtClean="0"/>
              <a:t>HTML</a:t>
            </a:r>
            <a:endParaRPr lang="en-US" dirty="0"/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JavaScript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47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AngularJS is a JavaScript framework written in JavaScript</a:t>
            </a:r>
            <a:r>
              <a:rPr lang="en-US" dirty="0" smtClean="0"/>
              <a:t>.</a:t>
            </a:r>
          </a:p>
          <a:p>
            <a:r>
              <a:rPr lang="en-US" dirty="0"/>
              <a:t>AngularJS is distributed as a JavaScript file, and can be added to a web page with a script tag:</a:t>
            </a:r>
            <a:endParaRPr lang="en-US" dirty="0"/>
          </a:p>
          <a:p>
            <a:pPr marL="25400" indent="0">
              <a:buNone/>
            </a:pPr>
            <a:r>
              <a:rPr lang="en-IN" dirty="0" smtClean="0"/>
              <a:t>	&lt;</a:t>
            </a:r>
            <a:r>
              <a:rPr lang="en-IN" dirty="0"/>
              <a:t>script </a:t>
            </a:r>
            <a:r>
              <a:rPr lang="en-IN" dirty="0" err="1"/>
              <a:t>src</a:t>
            </a:r>
            <a:r>
              <a:rPr lang="en-IN" dirty="0"/>
              <a:t>="https://</a:t>
            </a:r>
            <a:r>
              <a:rPr lang="en-IN" dirty="0" smtClean="0"/>
              <a:t>ajax.googleapis.com/ajax/libs/</a:t>
            </a:r>
            <a:r>
              <a:rPr lang="en-IN" dirty="0" err="1" smtClean="0"/>
              <a:t>angularjs</a:t>
            </a:r>
            <a:r>
              <a:rPr lang="en-IN" dirty="0" smtClean="0"/>
              <a:t>/1.6.9/angular.min.js	"&gt;&lt;/</a:t>
            </a:r>
            <a:r>
              <a:rPr lang="en-IN" dirty="0"/>
              <a:t>script&gt;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33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Single Page Applications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Traditionally</a:t>
            </a:r>
            <a:r>
              <a:rPr lang="en-US" dirty="0"/>
              <a:t>, applications were Multi-Page Application (MPA) where with every click a new page would be loaded from the server.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was not only time consuming but also increased the server load and made the website slower. </a:t>
            </a:r>
            <a:endParaRPr lang="en-US" dirty="0" smtClean="0"/>
          </a:p>
          <a:p>
            <a:r>
              <a:rPr lang="en-US" dirty="0" smtClean="0"/>
              <a:t>AngularJS </a:t>
            </a:r>
            <a:r>
              <a:rPr lang="en-US" dirty="0"/>
              <a:t>is a JavaScript-based front-end web framework based on bidirectional UI data binding and is used to design Single Page Applications. </a:t>
            </a:r>
            <a:endParaRPr lang="en-US" dirty="0" smtClean="0"/>
          </a:p>
          <a:p>
            <a:r>
              <a:rPr lang="en-US" dirty="0" smtClean="0"/>
              <a:t>Single </a:t>
            </a:r>
            <a:r>
              <a:rPr lang="en-US" dirty="0"/>
              <a:t>Page Applications are web applications that load a single HTML page and only a part of the page instead of the entire page gets updated with every click of the mouse.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page does not reload or transfer control to another page during the process. This ensures high performance and loading pages faster.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5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SPAs </a:t>
            </a:r>
            <a:r>
              <a:rPr lang="en-US" dirty="0"/>
              <a:t>use AJAX and HTML5 to create a fluid and responsive Web applications and most of the work happens on the client-side. </a:t>
            </a:r>
            <a:endParaRPr lang="en-US" dirty="0" smtClean="0"/>
          </a:p>
          <a:p>
            <a:r>
              <a:rPr lang="en-US" dirty="0" smtClean="0"/>
              <a:t>Popular </a:t>
            </a:r>
            <a:r>
              <a:rPr lang="en-US" dirty="0"/>
              <a:t>applications such as Facebook, Gmail, Twitter, Google Drive, Netflix, and many more are examples of SPA.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42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Team collaboration</a:t>
            </a:r>
          </a:p>
          <a:p>
            <a:pPr lvl="1"/>
            <a:r>
              <a:rPr lang="en-US" dirty="0"/>
              <a:t>Caching</a:t>
            </a:r>
          </a:p>
          <a:p>
            <a:pPr lvl="1"/>
            <a:r>
              <a:rPr lang="en-US" dirty="0"/>
              <a:t>Fast and responsive</a:t>
            </a:r>
          </a:p>
          <a:p>
            <a:pPr lvl="1"/>
            <a:r>
              <a:rPr lang="en-US" dirty="0"/>
              <a:t>Debugging is easier</a:t>
            </a:r>
          </a:p>
          <a:p>
            <a:pPr lvl="1"/>
            <a:r>
              <a:rPr lang="en-US" dirty="0"/>
              <a:t>Linear user experience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SEO </a:t>
            </a:r>
            <a:r>
              <a:rPr lang="en-US" dirty="0"/>
              <a:t>optimization</a:t>
            </a:r>
          </a:p>
          <a:p>
            <a:pPr lvl="1"/>
            <a:r>
              <a:rPr lang="en-US" dirty="0"/>
              <a:t>Browser history</a:t>
            </a:r>
          </a:p>
          <a:p>
            <a:pPr lvl="1"/>
            <a:r>
              <a:rPr lang="en-US" dirty="0"/>
              <a:t>Security issues</a:t>
            </a:r>
          </a:p>
          <a:p>
            <a:pPr lvl="1"/>
            <a:r>
              <a:rPr lang="en-US" dirty="0"/>
              <a:t>Memory Consumption</a:t>
            </a:r>
          </a:p>
          <a:p>
            <a:pPr lvl="1"/>
            <a:r>
              <a:rPr lang="en-US" dirty="0"/>
              <a:t>Disabled </a:t>
            </a:r>
            <a:r>
              <a:rPr lang="en-US" dirty="0" err="1"/>
              <a:t>Javascript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04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to use SPA</a:t>
            </a:r>
          </a:p>
          <a:p>
            <a:pPr lvl="1"/>
            <a:r>
              <a:rPr lang="en-US" dirty="0"/>
              <a:t>SPAs are good when the volume of data is small and the website that needs a dynamic platform.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also a good option for mobile applications.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businesses that depend largely on search engine optimizations such as e-commerce applications must avoid single-page applications and opt for MPAs.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01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4937</TotalTime>
  <Words>915</Words>
  <Application>Microsoft Office PowerPoint</Application>
  <PresentationFormat>Widescreen</PresentationFormat>
  <Paragraphs>136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Noto Sans Symbols</vt:lpstr>
      <vt:lpstr>Pinyon Script</vt:lpstr>
      <vt:lpstr>Wingdings</vt:lpstr>
      <vt:lpstr>Workshop_PPT_Template</vt:lpstr>
      <vt:lpstr>2_Workshop_PPT_Template</vt:lpstr>
      <vt:lpstr>PowerPoint Presentation</vt:lpstr>
      <vt:lpstr>References</vt:lpstr>
      <vt:lpstr>Contents</vt:lpstr>
      <vt:lpstr>Introduction to Angular JS</vt:lpstr>
      <vt:lpstr>PowerPoint Presentation</vt:lpstr>
      <vt:lpstr>Single Page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AngularJS Applications </vt:lpstr>
      <vt:lpstr>PowerPoint Presentation</vt:lpstr>
      <vt:lpstr>AngularJS Expressions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AngularJS Modules 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Karthikeyan M.P</cp:lastModifiedBy>
  <cp:revision>578</cp:revision>
  <dcterms:created xsi:type="dcterms:W3CDTF">2021-08-26T10:17:20Z</dcterms:created>
  <dcterms:modified xsi:type="dcterms:W3CDTF">2021-12-02T04:48:45Z</dcterms:modified>
</cp:coreProperties>
</file>