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0" r:id="rId2"/>
    <p:sldId id="291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10" r:id="rId12"/>
    <p:sldId id="303" r:id="rId13"/>
    <p:sldId id="304" r:id="rId14"/>
    <p:sldId id="305" r:id="rId15"/>
    <p:sldId id="306" r:id="rId16"/>
    <p:sldId id="309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78" r:id="rId29"/>
    <p:sldId id="259" r:id="rId30"/>
    <p:sldId id="323" r:id="rId31"/>
    <p:sldId id="260" r:id="rId32"/>
    <p:sldId id="266" r:id="rId33"/>
    <p:sldId id="288" r:id="rId34"/>
    <p:sldId id="267" r:id="rId35"/>
    <p:sldId id="268" r:id="rId36"/>
    <p:sldId id="269" r:id="rId37"/>
    <p:sldId id="273" r:id="rId38"/>
    <p:sldId id="289" r:id="rId39"/>
    <p:sldId id="274" r:id="rId40"/>
    <p:sldId id="279" r:id="rId41"/>
    <p:sldId id="280" r:id="rId42"/>
    <p:sldId id="281" r:id="rId43"/>
    <p:sldId id="282" r:id="rId44"/>
    <p:sldId id="285" r:id="rId45"/>
    <p:sldId id="286" r:id="rId46"/>
    <p:sldId id="322" r:id="rId47"/>
    <p:sldId id="28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8FF63-8ADC-4949-9386-A99C4C0B26CD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D22A-0F51-4CDB-B038-262DAF7582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F985E-DB30-4045-90A2-539B50DE5E3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home network and shared Internet connection has increasing relevance in today’s environment.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CA8DB-D7DD-4B52-A88F-2B940B7BB57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241300"/>
            <a:ext cx="6977063" cy="39258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AFFDC-8282-4D45-B631-23E80A6E43C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241300"/>
            <a:ext cx="6977063" cy="39258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78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197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7/5/2024</a:t>
            </a:fld>
            <a:endParaRPr kumimoji="0" 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01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14350" y="116632"/>
            <a:ext cx="9338034" cy="687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86266" y="6553200"/>
            <a:ext cx="1734495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7/5/2024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84443" y="962464"/>
            <a:ext cx="5760000" cy="543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800"/>
            </a:lvl1pPr>
            <a:lvl2pPr marL="781995" lvl="1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172992" lvl="2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  <a:defRPr/>
            </a:lvl3pPr>
            <a:lvl4pPr marL="1563990" lvl="3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197600" y="956604"/>
            <a:ext cx="5760000" cy="54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2800"/>
            </a:lvl1pPr>
            <a:lvl2pPr marL="781995" lvl="1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172992" lvl="2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  <a:defRPr/>
            </a:lvl3pPr>
            <a:lvl4pPr marL="1563990" lvl="3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9827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7/5/2024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7/5/2024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605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784E-9114-46C8-8F37-8A9CE1D2C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5CECC-BCF4-4032-BD42-21BED07A1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 userDrawn="1"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7/5/2024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9" cstate="print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worksolution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nhall.com/reed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a.com/" TargetMode="External"/><Relationship Id="rId2" Type="http://schemas.openxmlformats.org/officeDocument/2006/relationships/hyperlink" Target="http://www.microsof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ami.edu/" TargetMode="External"/><Relationship Id="rId4" Type="http://schemas.openxmlformats.org/officeDocument/2006/relationships/hyperlink" Target="http://www.whitehouse.gov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fo.cern.ch/hypertext/WWW/TheProject.html" TargetMode="Externa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andards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in/category/html-tutorial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623392" y="2276873"/>
            <a:ext cx="104411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INT316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– Modern Web Applications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7025" y="1052736"/>
            <a:ext cx="17049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26574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1344" y="4077072"/>
            <a:ext cx="11800717" cy="154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4982" t="25798" r="25037" b="8144"/>
          <a:stretch>
            <a:fillRect/>
          </a:stretch>
        </p:blipFill>
        <p:spPr bwMode="auto">
          <a:xfrm>
            <a:off x="1055440" y="1412776"/>
            <a:ext cx="9518848" cy="497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3392" y="44624"/>
            <a:ext cx="34563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</a:rPr>
              <a:t>Internet </a:t>
            </a:r>
            <a:r>
              <a:rPr lang="en-US" altLang="en-US" sz="3600" b="1" dirty="0">
                <a:solidFill>
                  <a:srgbClr val="C00000"/>
                </a:solidFill>
              </a:rPr>
              <a:t>today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2" y="977900"/>
            <a:ext cx="6496049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9042401" y="1143000"/>
            <a:ext cx="2588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NAP: </a:t>
            </a:r>
            <a:r>
              <a:rPr lang="en-US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Access Point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10094912" cy="8501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The Internet connection using ISP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16632"/>
            <a:ext cx="10094912" cy="8501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 smtClean="0">
                <a:solidFill>
                  <a:srgbClr val="C00000"/>
                </a:solidFill>
              </a:rPr>
              <a:t>The Internet connection using ISP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185" y="1676401"/>
            <a:ext cx="10587567" cy="4792663"/>
          </a:xfrm>
        </p:spPr>
        <p:txBody>
          <a:bodyPr/>
          <a:lstStyle/>
          <a:p>
            <a:pPr eaLnBrk="1" hangingPunct="1"/>
            <a:r>
              <a:rPr lang="en-US" smtClean="0"/>
              <a:t>Define an Internet Service Provider and its purpose</a:t>
            </a:r>
          </a:p>
          <a:p>
            <a:pPr eaLnBrk="1" hangingPunct="1">
              <a:buFont typeface="Symbol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3316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200" y="2743200"/>
            <a:ext cx="775546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5558408" cy="706090"/>
          </a:xfrm>
        </p:spPr>
        <p:txBody>
          <a:bodyPr/>
          <a:lstStyle/>
          <a:p>
            <a:pPr algn="l"/>
            <a:r>
              <a:rPr lang="en-US" sz="2800" dirty="0" err="1" smtClean="0">
                <a:solidFill>
                  <a:srgbClr val="C00000"/>
                </a:solidFill>
              </a:rPr>
              <a:t>PoP</a:t>
            </a:r>
            <a:r>
              <a:rPr lang="en-US" sz="2800" dirty="0" smtClean="0">
                <a:solidFill>
                  <a:srgbClr val="C00000"/>
                </a:solidFill>
              </a:rPr>
              <a:t> (a point-of-presence)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08720"/>
            <a:ext cx="10972800" cy="554461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On the </a:t>
            </a:r>
            <a:r>
              <a:rPr lang="en-US" sz="2400" b="1" dirty="0" smtClean="0"/>
              <a:t>Internet</a:t>
            </a:r>
            <a:r>
              <a:rPr lang="en-US" sz="2400" dirty="0" smtClean="0"/>
              <a:t>, a point-of-presence (</a:t>
            </a:r>
            <a:r>
              <a:rPr lang="en-US" sz="2400" b="1" dirty="0" err="1" smtClean="0"/>
              <a:t>PoP</a:t>
            </a:r>
            <a:r>
              <a:rPr lang="en-US" sz="2400" dirty="0" smtClean="0"/>
              <a:t>) is an access point from one place to the rest of the </a:t>
            </a:r>
            <a:r>
              <a:rPr lang="en-US" sz="2400" b="1" dirty="0" smtClean="0"/>
              <a:t>Internet</a:t>
            </a:r>
            <a:r>
              <a:rPr lang="en-US" sz="2400" dirty="0" smtClean="0"/>
              <a:t>. (</a:t>
            </a:r>
            <a:r>
              <a:rPr lang="en-US" sz="2400" b="1" dirty="0" smtClean="0"/>
              <a:t>POP</a:t>
            </a:r>
            <a:r>
              <a:rPr lang="en-US" sz="2400" dirty="0" smtClean="0"/>
              <a:t> also stands for the e-mail Post Office Protocol; see </a:t>
            </a:r>
            <a:r>
              <a:rPr lang="en-US" sz="2400" b="1" dirty="0" smtClean="0"/>
              <a:t>POP3</a:t>
            </a:r>
            <a:r>
              <a:rPr lang="en-US" sz="2400" dirty="0" smtClean="0"/>
              <a:t>.)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 POP is the connection point between the ISP's network and the particular geographical region that the POP is servicing.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An ISP may have many POPs depending on its size and the area it services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 Internet is made up of very high-speed data links that interconnect ISP POPs and ISPs to each other.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/>
              <a:t>These interconnections are part of the very large, high capacity network known as the Internet Backbone.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7104" cy="75632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C00000"/>
                </a:solidFill>
              </a:rPr>
              <a:t>The Internet with ISP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184" y="1219201"/>
            <a:ext cx="10708216" cy="665163"/>
          </a:xfrm>
        </p:spPr>
        <p:txBody>
          <a:bodyPr/>
          <a:lstStyle/>
          <a:p>
            <a:pPr eaLnBrk="1" hangingPunct="1"/>
            <a:r>
              <a:rPr lang="en-US" sz="2400" smtClean="0"/>
              <a:t>The contract with the ISP determines the type and level of services that are available</a:t>
            </a:r>
            <a:r>
              <a:rPr lang="en-US" smtClean="0"/>
              <a:t>.</a:t>
            </a:r>
          </a:p>
          <a:p>
            <a:pPr eaLnBrk="1" hangingPunct="1">
              <a:buFont typeface="Symbol" pitchFamily="18" charset="2"/>
              <a:buChar char=""/>
            </a:pPr>
            <a:endParaRPr lang="en-US" smtClean="0"/>
          </a:p>
          <a:p>
            <a:pPr eaLnBrk="1" hangingPunct="1">
              <a:buFont typeface="Symbol" pitchFamily="18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5364" name="Picture 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1" y="2209800"/>
            <a:ext cx="8320617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 cstate="print"/>
          <a:srcRect l="15227" t="17514" r="14494" b="10417"/>
          <a:stretch>
            <a:fillRect/>
          </a:stretch>
        </p:blipFill>
        <p:spPr bwMode="auto">
          <a:xfrm>
            <a:off x="0" y="1340768"/>
            <a:ext cx="12192000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7104" cy="756320"/>
          </a:xfrm>
        </p:spPr>
        <p:txBody>
          <a:bodyPr/>
          <a:lstStyle/>
          <a:p>
            <a:pPr algn="l" eaLnBrk="1" hangingPunct="1"/>
            <a:r>
              <a:rPr lang="en-US" dirty="0" smtClean="0">
                <a:solidFill>
                  <a:srgbClr val="C00000"/>
                </a:solidFill>
              </a:rPr>
              <a:t>Internet, Intranet &amp; Extranet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 cstate="print"/>
          <a:srcRect l="23425" t="19740" r="11568" b="11458"/>
          <a:stretch>
            <a:fillRect/>
          </a:stretch>
        </p:blipFill>
        <p:spPr bwMode="auto">
          <a:xfrm>
            <a:off x="407368" y="1628800"/>
            <a:ext cx="10513168" cy="433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37104" cy="756320"/>
          </a:xfrm>
        </p:spPr>
        <p:txBody>
          <a:bodyPr/>
          <a:lstStyle/>
          <a:p>
            <a:pPr algn="l" eaLnBrk="1" hangingPunct="1"/>
            <a:r>
              <a:rPr lang="en-IN" dirty="0" smtClean="0">
                <a:solidFill>
                  <a:srgbClr val="C00000"/>
                </a:solidFill>
              </a:rPr>
              <a:t>Major services of Internet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Connection Types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Dial-Up Connection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Use a modem to access the Internet on a per-use basis.  The user accesses the ISP via phone line and when finished, disconnects from the ISP.  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The speed of access is determined by the speed of your modem. 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To gain faster access, you can install an </a:t>
            </a:r>
            <a:r>
              <a:rPr lang="en-US" sz="2000" smtClean="0">
                <a:solidFill>
                  <a:schemeClr val="hlink"/>
                </a:solidFill>
                <a:latin typeface="Times New Roman" pitchFamily="18" charset="0"/>
              </a:rPr>
              <a:t>Integrated Services Digital Network (ISDN)</a:t>
            </a:r>
            <a:r>
              <a:rPr lang="en-US" sz="2000" smtClean="0">
                <a:latin typeface="Times New Roman" pitchFamily="18" charset="0"/>
              </a:rPr>
              <a:t> line, which is a digital phone line.</a:t>
            </a:r>
          </a:p>
          <a:p>
            <a:pPr eaLnBrk="1" hangingPunct="1"/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Direct Connection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Provide continuous access to the Internet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Convenient and fast and capable of handling high bandwidth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Domain Name System (DNS)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2017714"/>
            <a:ext cx="10363200" cy="4230687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</a:rPr>
              <a:t>To access a website, you must enter the address of the web server in your browser.  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</a:rPr>
              <a:t>The IP address (the dotted quad) is one way to identify the server; however, most users prefer to use domain names because they are easier to remember.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</a:rPr>
              <a:t>The Domain Name System (DNS) translates IP addresses into easily recognizable names.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</a:rPr>
              <a:t>Examples:  IP address:  72.64.56.86</a:t>
            </a:r>
          </a:p>
          <a:p>
            <a:pPr lvl="4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Domain name:  www.microsoft.com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Domain Names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Each domain name is unique.  It consists of letters and numbers separated by dots and includes two or more words (labels).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The last label in a domain name is usually a two- or three-letter code called a top-level domain.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Example:  </a:t>
            </a:r>
            <a:r>
              <a:rPr lang="en-US" smtClean="0">
                <a:latin typeface="Times New Roman" pitchFamily="18" charset="0"/>
                <a:hlinkClick r:id="rId2"/>
              </a:rPr>
              <a:t>www.microsoft.com</a:t>
            </a: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smtClean="0">
                <a:latin typeface="Times New Roman" pitchFamily="18" charset="0"/>
              </a:rPr>
              <a:t>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200" smtClean="0">
                <a:latin typeface="Times New Roman" pitchFamily="18" charset="0"/>
              </a:rPr>
              <a:t>			</a:t>
            </a:r>
            <a:r>
              <a:rPr lang="en-US" sz="1400" smtClean="0">
                <a:latin typeface="Times New Roman" pitchFamily="18" charset="0"/>
              </a:rPr>
              <a:t>Server (Host) Name   Registered Company    Domain Category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smtClean="0">
                <a:latin typeface="Times New Roman" pitchFamily="18" charset="0"/>
              </a:rPr>
              <a:t>				                Domain Name	     (Top-Level Domain)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4978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67056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8534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Syllabus Overview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28" y="3789040"/>
            <a:ext cx="1180741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00" y="1160201"/>
            <a:ext cx="11853448" cy="2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286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Domain Name Syntax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A domain name, read left to right, specifies general divisions, then specific companies, and individual computers (web servers or e-mail servers)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com = a commercial site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microsoft = the name registered by the company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www = the name of the web server at the company, also called the web site host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Domain Names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A </a:t>
            </a: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fully qualified domain name (FQDN)</a:t>
            </a:r>
            <a:r>
              <a:rPr lang="en-US" sz="2400" smtClean="0">
                <a:latin typeface="Times New Roman" pitchFamily="18" charset="0"/>
              </a:rPr>
              <a:t> is the complete domain name of an Internet computer.  It provides enough information to covert the domain name to an IP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Top-Level Domains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.com = commercial or company sites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.edu   = educational institutions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.gov   = U. S. civilian government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.mil    = U. S. military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.org    =  organizations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.net     =  network sites, including commercial ISPs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Times New Roman" pitchFamily="18" charset="0"/>
              </a:rPr>
              <a:t>.int      =  international organizations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Two-Letter Country Codes</a:t>
            </a:r>
            <a:r>
              <a:rPr lang="en-US" sz="2400" smtClean="0">
                <a:latin typeface="Times New Roman" pitchFamily="18" charset="0"/>
              </a:rPr>
              <a:t> – categorize domains by country or region.  For example:  us = United States</a:t>
            </a:r>
          </a:p>
          <a:p>
            <a:pPr lvl="4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Times New Roman" pitchFamily="18" charset="0"/>
              </a:rPr>
              <a:t>			                </a:t>
            </a:r>
            <a:r>
              <a:rPr lang="en-US" sz="2400" smtClean="0">
                <a:latin typeface="Times New Roman" pitchFamily="18" charset="0"/>
              </a:rPr>
              <a:t>au = Australia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0"/>
            <a:ext cx="8328248" cy="70609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Registering a Domain Name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400" y="190500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To register a domain name, your </a:t>
            </a: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Internet Service Provider (ISP),</a:t>
            </a:r>
            <a:r>
              <a:rPr lang="en-US" sz="2400" smtClean="0">
                <a:latin typeface="Times New Roman" pitchFamily="18" charset="0"/>
              </a:rPr>
              <a:t> your employer, or you must make a formal request to a domain name registrar.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In the U. S., the </a:t>
            </a: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Internet Corporation for Assigned Names and Numbers (ICANN)</a:t>
            </a:r>
            <a:r>
              <a:rPr lang="en-US" sz="2400" smtClean="0">
                <a:latin typeface="Times New Roman" pitchFamily="18" charset="0"/>
              </a:rPr>
              <a:t> verifies which companies can serve as domain name registrars.  The ICANN is responsible for accrediting its registrars.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Each country has a different process for registering domain names.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Domain name registrars activate domain names using a first-come, first-served basis.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If your domain name choice is available, you will receive notice via standard and electronic mail.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10363200" cy="4114800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</a:rPr>
              <a:t>Network Solutions (</a:t>
            </a:r>
            <a:r>
              <a:rPr lang="en-US" sz="2400" smtClean="0">
                <a:latin typeface="Times New Roman" pitchFamily="18" charset="0"/>
                <a:hlinkClick r:id="rId2"/>
              </a:rPr>
              <a:t>www.networksolutions.com</a:t>
            </a:r>
            <a:r>
              <a:rPr lang="en-US" sz="2400" smtClean="0">
                <a:latin typeface="Times New Roman" pitchFamily="18" charset="0"/>
              </a:rPr>
              <a:t>) was selected as one of the original five registrars.</a:t>
            </a:r>
          </a:p>
          <a:p>
            <a:pPr eaLnBrk="1" hangingPunct="1"/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Registrars</a:t>
            </a:r>
            <a:r>
              <a:rPr lang="en-US" sz="2400" b="1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provide the following services: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Domain name registration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Registration service forms for domain name transfers, modifications, etc.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Resource links for payment options and policies.</a:t>
            </a:r>
          </a:p>
          <a:p>
            <a:pPr lvl="1" eaLnBrk="1" hangingPunct="1"/>
            <a:r>
              <a:rPr lang="en-US" sz="2000" smtClean="0">
                <a:latin typeface="Times New Roman" pitchFamily="18" charset="0"/>
              </a:rPr>
              <a:t>Search capabilities for registered domain names, host IP addresses, and last name/first name queries using WHOIS (an internet utility primarily used to query databases to determine registered hosts)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35360" y="188640"/>
            <a:ext cx="5120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  <a:latin typeface="Times New Roman" charset="0"/>
              </a:rPr>
              <a:t>Registering a Domain Name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charset="0"/>
              </a:rPr>
              <a:t>Uniform Resource Locators (URL)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Times New Roman" pitchFamily="18" charset="0"/>
              </a:rPr>
              <a:t>A </a:t>
            </a:r>
            <a:r>
              <a:rPr lang="en-US" sz="2400" b="1" smtClean="0">
                <a:solidFill>
                  <a:schemeClr val="hlink"/>
                </a:solidFill>
                <a:latin typeface="Times New Roman" pitchFamily="18" charset="0"/>
              </a:rPr>
              <a:t>URL</a:t>
            </a:r>
            <a:r>
              <a:rPr lang="en-US" sz="2400" smtClean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is a text string that supplies an internet or intranet address and the method by which the address can be accessed.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</a:rPr>
              <a:t>URLs start with the http:// prefix which identifies them as web pages using the Hypertext Transfer Protocol.</a:t>
            </a:r>
          </a:p>
          <a:p>
            <a:pPr eaLnBrk="1" hangingPunct="1"/>
            <a:r>
              <a:rPr lang="en-US" sz="2400" smtClean="0">
                <a:latin typeface="Times New Roman" pitchFamily="18" charset="0"/>
              </a:rPr>
              <a:t>For example, if you enter the following web address:</a:t>
            </a:r>
          </a:p>
          <a:p>
            <a:pPr lvl="2" eaLnBrk="1" hangingPunct="1">
              <a:buFontTx/>
              <a:buNone/>
            </a:pPr>
            <a:r>
              <a:rPr lang="en-US" smtClean="0">
                <a:latin typeface="Times New Roman" pitchFamily="18" charset="0"/>
                <a:hlinkClick r:id="rId2"/>
              </a:rPr>
              <a:t>http://www.microsoft.com</a:t>
            </a:r>
            <a:endParaRPr lang="en-US" smtClean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2400" smtClean="0">
                <a:latin typeface="Times New Roman" pitchFamily="18" charset="0"/>
              </a:rPr>
              <a:t>The URL will access a web page because it begins with http.  It then contacts the web server and domain named </a:t>
            </a:r>
            <a:r>
              <a:rPr lang="en-US" sz="2400" smtClean="0">
                <a:latin typeface="Times New Roman" pitchFamily="18" charset="0"/>
                <a:hlinkClick r:id="rId3"/>
              </a:rPr>
              <a:t>www.icann.org</a:t>
            </a:r>
            <a:r>
              <a:rPr lang="en-US" sz="2400" smtClean="0">
                <a:latin typeface="Times New Roman" pitchFamily="18" charset="0"/>
              </a:rPr>
              <a:t>.  It will locate a file on the server.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263352" y="-27384"/>
            <a:ext cx="10094912" cy="9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dirty="0">
                <a:solidFill>
                  <a:srgbClr val="C00000"/>
                </a:solidFill>
              </a:rPr>
              <a:t>Uniform Resource Locator (URL)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609600" y="1590675"/>
            <a:ext cx="109728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http://www.prenhall.com/reed/index.html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eaLnBrk="0" hangingPunct="0">
              <a:buClr>
                <a:schemeClr val="bg1"/>
              </a:buClr>
              <a:buSzPct val="115000"/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850" name="Line 26"/>
          <p:cNvSpPr>
            <a:spLocks noChangeShapeType="1"/>
          </p:cNvSpPr>
          <p:nvPr/>
        </p:nvSpPr>
        <p:spPr bwMode="auto">
          <a:xfrm>
            <a:off x="1016000" y="20478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27"/>
          <p:cNvSpPr>
            <a:spLocks noChangeShapeType="1"/>
          </p:cNvSpPr>
          <p:nvPr/>
        </p:nvSpPr>
        <p:spPr bwMode="auto">
          <a:xfrm>
            <a:off x="3048000" y="20478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28"/>
          <p:cNvSpPr>
            <a:spLocks noChangeShapeType="1"/>
          </p:cNvSpPr>
          <p:nvPr/>
        </p:nvSpPr>
        <p:spPr bwMode="auto">
          <a:xfrm>
            <a:off x="4367808" y="198884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29"/>
          <p:cNvSpPr>
            <a:spLocks noChangeShapeType="1"/>
          </p:cNvSpPr>
          <p:nvPr/>
        </p:nvSpPr>
        <p:spPr bwMode="auto">
          <a:xfrm>
            <a:off x="5375920" y="2204864"/>
            <a:ext cx="504056" cy="1913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30"/>
          <p:cNvSpPr txBox="1">
            <a:spLocks noChangeArrowheads="1"/>
          </p:cNvSpPr>
          <p:nvPr/>
        </p:nvSpPr>
        <p:spPr bwMode="auto">
          <a:xfrm>
            <a:off x="914400" y="4791075"/>
            <a:ext cx="152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Protocol </a:t>
            </a:r>
          </a:p>
          <a:p>
            <a:r>
              <a:rPr lang="en-US" sz="1400"/>
              <a:t>(means of access)</a:t>
            </a:r>
            <a:endParaRPr lang="en-US"/>
          </a:p>
        </p:txBody>
      </p:sp>
      <p:sp>
        <p:nvSpPr>
          <p:cNvPr id="35855" name="Text Box 31"/>
          <p:cNvSpPr txBox="1">
            <a:spLocks noChangeArrowheads="1"/>
          </p:cNvSpPr>
          <p:nvPr/>
        </p:nvSpPr>
        <p:spPr bwMode="auto">
          <a:xfrm>
            <a:off x="2438400" y="4029075"/>
            <a:ext cx="132228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Web Server </a:t>
            </a:r>
            <a:endParaRPr lang="en-US"/>
          </a:p>
          <a:p>
            <a:endParaRPr lang="en-US"/>
          </a:p>
        </p:txBody>
      </p:sp>
      <p:sp>
        <p:nvSpPr>
          <p:cNvPr id="35856" name="Text Box 32"/>
          <p:cNvSpPr txBox="1">
            <a:spLocks noChangeArrowheads="1"/>
          </p:cNvSpPr>
          <p:nvPr/>
        </p:nvSpPr>
        <p:spPr bwMode="auto">
          <a:xfrm>
            <a:off x="3719736" y="4869160"/>
            <a:ext cx="20217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Directory where the </a:t>
            </a:r>
            <a:endParaRPr lang="en-US" dirty="0"/>
          </a:p>
          <a:p>
            <a:r>
              <a:rPr lang="en-US" sz="1600" dirty="0"/>
              <a:t>Page is stored</a:t>
            </a:r>
            <a:endParaRPr lang="en-US" dirty="0"/>
          </a:p>
        </p:txBody>
      </p:sp>
      <p:sp>
        <p:nvSpPr>
          <p:cNvPr id="35857" name="Text Box 33"/>
          <p:cNvSpPr txBox="1">
            <a:spLocks noChangeArrowheads="1"/>
          </p:cNvSpPr>
          <p:nvPr/>
        </p:nvSpPr>
        <p:spPr bwMode="auto">
          <a:xfrm>
            <a:off x="5807968" y="4077072"/>
            <a:ext cx="18742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Name of the page </a:t>
            </a:r>
            <a:endParaRPr lang="en-US" dirty="0"/>
          </a:p>
          <a:p>
            <a:r>
              <a:rPr lang="en-US" sz="1600" dirty="0"/>
              <a:t>Or document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86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Freeform 7"/>
          <p:cNvSpPr>
            <a:spLocks/>
          </p:cNvSpPr>
          <p:nvPr/>
        </p:nvSpPr>
        <p:spPr bwMode="hidden">
          <a:xfrm>
            <a:off x="8331200" y="6253163"/>
            <a:ext cx="38608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48"/>
              <a:gd name="T19" fmla="*/ 0 h 246"/>
              <a:gd name="T20" fmla="*/ 5748 w 5748"/>
              <a:gd name="T21" fmla="*/ 246 h 2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FFCC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0" y="6010275"/>
            <a:ext cx="10464800" cy="857250"/>
            <a:chOff x="0" y="3792"/>
            <a:chExt cx="4944" cy="540"/>
          </a:xfrm>
        </p:grpSpPr>
        <p:sp>
          <p:nvSpPr>
            <p:cNvPr id="36880" name="Freeform 9"/>
            <p:cNvSpPr>
              <a:spLocks/>
            </p:cNvSpPr>
            <p:nvPr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0"/>
                <a:gd name="T124" fmla="*/ 0 h 536"/>
                <a:gd name="T125" fmla="*/ 3240 w 3240"/>
                <a:gd name="T126" fmla="*/ 536 h 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rgbClr val="847864"/>
                </a:gs>
                <a:gs pos="100000">
                  <a:srgbClr val="46341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6883" name="Freeform 11"/>
              <p:cNvSpPr>
                <a:spLocks/>
              </p:cNvSpPr>
              <p:nvPr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96"/>
                  <a:gd name="T46" fmla="*/ 0 h 533"/>
                  <a:gd name="T47" fmla="*/ 996 w 996"/>
                  <a:gd name="T48" fmla="*/ 533 h 53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4" name="Freeform 12"/>
              <p:cNvSpPr>
                <a:spLocks/>
              </p:cNvSpPr>
              <p:nvPr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8 h 353"/>
                  <a:gd name="T4" fmla="*/ 24 w 186"/>
                  <a:gd name="T5" fmla="*/ 48 h 353"/>
                  <a:gd name="T6" fmla="*/ 18 w 186"/>
                  <a:gd name="T7" fmla="*/ 104 h 353"/>
                  <a:gd name="T8" fmla="*/ 42 w 186"/>
                  <a:gd name="T9" fmla="*/ 179 h 353"/>
                  <a:gd name="T10" fmla="*/ 48 w 186"/>
                  <a:gd name="T11" fmla="*/ 254 h 353"/>
                  <a:gd name="T12" fmla="*/ 0 w 186"/>
                  <a:gd name="T13" fmla="*/ 554 h 353"/>
                  <a:gd name="T14" fmla="*/ 54 w 186"/>
                  <a:gd name="T15" fmla="*/ 366 h 353"/>
                  <a:gd name="T16" fmla="*/ 84 w 186"/>
                  <a:gd name="T17" fmla="*/ 339 h 353"/>
                  <a:gd name="T18" fmla="*/ 126 w 186"/>
                  <a:gd name="T19" fmla="*/ 198 h 353"/>
                  <a:gd name="T20" fmla="*/ 144 w 186"/>
                  <a:gd name="T21" fmla="*/ 188 h 353"/>
                  <a:gd name="T22" fmla="*/ 144 w 186"/>
                  <a:gd name="T23" fmla="*/ 141 h 353"/>
                  <a:gd name="T24" fmla="*/ 186 w 186"/>
                  <a:gd name="T25" fmla="*/ 104 h 353"/>
                  <a:gd name="T26" fmla="*/ 162 w 186"/>
                  <a:gd name="T27" fmla="*/ 9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6"/>
                  <a:gd name="T49" fmla="*/ 0 h 353"/>
                  <a:gd name="T50" fmla="*/ 186 w 186"/>
                  <a:gd name="T51" fmla="*/ 353 h 3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5" name="Freeform 13"/>
              <p:cNvSpPr>
                <a:spLocks/>
              </p:cNvSpPr>
              <p:nvPr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8"/>
                  <a:gd name="T34" fmla="*/ 0 h 271"/>
                  <a:gd name="T35" fmla="*/ 378 w 378"/>
                  <a:gd name="T36" fmla="*/ 271 h 27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6" name="Freeform 14"/>
              <p:cNvSpPr>
                <a:spLocks/>
              </p:cNvSpPr>
              <p:nvPr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10 h 66"/>
                  <a:gd name="T8" fmla="*/ 6 w 155"/>
                  <a:gd name="T9" fmla="*/ 28 h 66"/>
                  <a:gd name="T10" fmla="*/ 0 w 155"/>
                  <a:gd name="T11" fmla="*/ 38 h 66"/>
                  <a:gd name="T12" fmla="*/ 78 w 155"/>
                  <a:gd name="T13" fmla="*/ 94 h 66"/>
                  <a:gd name="T14" fmla="*/ 96 w 155"/>
                  <a:gd name="T15" fmla="*/ 66 h 66"/>
                  <a:gd name="T16" fmla="*/ 155 w 155"/>
                  <a:gd name="T17" fmla="*/ 104 h 66"/>
                  <a:gd name="T18" fmla="*/ 126 w 155"/>
                  <a:gd name="T19" fmla="*/ 38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55"/>
                  <a:gd name="T40" fmla="*/ 0 h 66"/>
                  <a:gd name="T41" fmla="*/ 155 w 155"/>
                  <a:gd name="T42" fmla="*/ 66 h 6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Freeform 15"/>
              <p:cNvSpPr>
                <a:spLocks/>
              </p:cNvSpPr>
              <p:nvPr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8 h 72"/>
                  <a:gd name="T2" fmla="*/ 0 w 42"/>
                  <a:gd name="T3" fmla="*/ 28 h 72"/>
                  <a:gd name="T4" fmla="*/ 12 w 42"/>
                  <a:gd name="T5" fmla="*/ 10 h 72"/>
                  <a:gd name="T6" fmla="*/ 0 w 42"/>
                  <a:gd name="T7" fmla="*/ 10 h 72"/>
                  <a:gd name="T8" fmla="*/ 12 w 42"/>
                  <a:gd name="T9" fmla="*/ 10 h 72"/>
                  <a:gd name="T10" fmla="*/ 24 w 42"/>
                  <a:gd name="T11" fmla="*/ 10 h 72"/>
                  <a:gd name="T12" fmla="*/ 36 w 42"/>
                  <a:gd name="T13" fmla="*/ 10 h 72"/>
                  <a:gd name="T14" fmla="*/ 42 w 42"/>
                  <a:gd name="T15" fmla="*/ 0 h 72"/>
                  <a:gd name="T16" fmla="*/ 30 w 42"/>
                  <a:gd name="T17" fmla="*/ 28 h 72"/>
                  <a:gd name="T18" fmla="*/ 42 w 42"/>
                  <a:gd name="T19" fmla="*/ 78 h 72"/>
                  <a:gd name="T20" fmla="*/ 12 w 42"/>
                  <a:gd name="T21" fmla="*/ 115 h 72"/>
                  <a:gd name="T22" fmla="*/ 6 w 42"/>
                  <a:gd name="T23" fmla="*/ 58 h 72"/>
                  <a:gd name="T24" fmla="*/ 6 w 42"/>
                  <a:gd name="T25" fmla="*/ 58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2"/>
                  <a:gd name="T40" fmla="*/ 0 h 72"/>
                  <a:gd name="T41" fmla="*/ 42 w 42"/>
                  <a:gd name="T42" fmla="*/ 72 h 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46341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2" name="Freeform 16"/>
            <p:cNvSpPr>
              <a:spLocks/>
            </p:cNvSpPr>
            <p:nvPr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59 h 527"/>
                <a:gd name="T2" fmla="*/ 3970 w 3976"/>
                <a:gd name="T3" fmla="*/ 559 h 527"/>
                <a:gd name="T4" fmla="*/ 3844 w 3976"/>
                <a:gd name="T5" fmla="*/ 541 h 527"/>
                <a:gd name="T6" fmla="*/ 2487 w 3976"/>
                <a:gd name="T7" fmla="*/ 325 h 527"/>
                <a:gd name="T8" fmla="*/ 2039 w 3976"/>
                <a:gd name="T9" fmla="*/ 40 h 527"/>
                <a:gd name="T10" fmla="*/ 1907 w 3976"/>
                <a:gd name="T11" fmla="*/ 24 h 527"/>
                <a:gd name="T12" fmla="*/ 1883 w 3976"/>
                <a:gd name="T13" fmla="*/ 58 h 527"/>
                <a:gd name="T14" fmla="*/ 1859 w 3976"/>
                <a:gd name="T15" fmla="*/ 58 h 527"/>
                <a:gd name="T16" fmla="*/ 1830 w 3976"/>
                <a:gd name="T17" fmla="*/ 30 h 527"/>
                <a:gd name="T18" fmla="*/ 1704 w 3976"/>
                <a:gd name="T19" fmla="*/ 110 h 527"/>
                <a:gd name="T20" fmla="*/ 1608 w 3976"/>
                <a:gd name="T21" fmla="*/ 134 h 527"/>
                <a:gd name="T22" fmla="*/ 1561 w 3976"/>
                <a:gd name="T23" fmla="*/ 140 h 527"/>
                <a:gd name="T24" fmla="*/ 1495 w 3976"/>
                <a:gd name="T25" fmla="*/ 110 h 527"/>
                <a:gd name="T26" fmla="*/ 1357 w 3976"/>
                <a:gd name="T27" fmla="*/ 134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40 h 527"/>
                <a:gd name="T62" fmla="*/ 1028 w 3976"/>
                <a:gd name="T63" fmla="*/ 46 h 527"/>
                <a:gd name="T64" fmla="*/ 969 w 3976"/>
                <a:gd name="T65" fmla="*/ 64 h 527"/>
                <a:gd name="T66" fmla="*/ 921 w 3976"/>
                <a:gd name="T67" fmla="*/ 76 h 527"/>
                <a:gd name="T68" fmla="*/ 855 w 3976"/>
                <a:gd name="T69" fmla="*/ 52 h 527"/>
                <a:gd name="T70" fmla="*/ 825 w 3976"/>
                <a:gd name="T71" fmla="*/ 52 h 527"/>
                <a:gd name="T72" fmla="*/ 759 w 3976"/>
                <a:gd name="T73" fmla="*/ 76 h 527"/>
                <a:gd name="T74" fmla="*/ 735 w 3976"/>
                <a:gd name="T75" fmla="*/ 76 h 527"/>
                <a:gd name="T76" fmla="*/ 706 w 3976"/>
                <a:gd name="T77" fmla="*/ 64 h 527"/>
                <a:gd name="T78" fmla="*/ 640 w 3976"/>
                <a:gd name="T79" fmla="*/ 64 h 527"/>
                <a:gd name="T80" fmla="*/ 544 w 3976"/>
                <a:gd name="T81" fmla="*/ 76 h 527"/>
                <a:gd name="T82" fmla="*/ 389 w 3976"/>
                <a:gd name="T83" fmla="*/ 18 h 527"/>
                <a:gd name="T84" fmla="*/ 323 w 3976"/>
                <a:gd name="T85" fmla="*/ 64 h 527"/>
                <a:gd name="T86" fmla="*/ 317 w 3976"/>
                <a:gd name="T87" fmla="*/ 64 h 527"/>
                <a:gd name="T88" fmla="*/ 305 w 3976"/>
                <a:gd name="T89" fmla="*/ 76 h 527"/>
                <a:gd name="T90" fmla="*/ 287 w 3976"/>
                <a:gd name="T91" fmla="*/ 82 h 527"/>
                <a:gd name="T92" fmla="*/ 263 w 3976"/>
                <a:gd name="T93" fmla="*/ 94 h 527"/>
                <a:gd name="T94" fmla="*/ 203 w 3976"/>
                <a:gd name="T95" fmla="*/ 128 h 527"/>
                <a:gd name="T96" fmla="*/ 149 w 3976"/>
                <a:gd name="T97" fmla="*/ 158 h 527"/>
                <a:gd name="T98" fmla="*/ 78 w 3976"/>
                <a:gd name="T99" fmla="*/ 180 h 527"/>
                <a:gd name="T100" fmla="*/ 0 w 3976"/>
                <a:gd name="T101" fmla="*/ 192 h 527"/>
                <a:gd name="T102" fmla="*/ 0 w 3976"/>
                <a:gd name="T103" fmla="*/ 559 h 527"/>
                <a:gd name="T104" fmla="*/ 1010 w 3976"/>
                <a:gd name="T105" fmla="*/ 559 h 527"/>
                <a:gd name="T106" fmla="*/ 3725 w 3976"/>
                <a:gd name="T107" fmla="*/ 559 h 527"/>
                <a:gd name="T108" fmla="*/ 3976 w 3976"/>
                <a:gd name="T109" fmla="*/ 559 h 527"/>
                <a:gd name="T110" fmla="*/ 3976 w 3976"/>
                <a:gd name="T111" fmla="*/ 559 h 5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976"/>
                <a:gd name="T169" fmla="*/ 0 h 527"/>
                <a:gd name="T170" fmla="*/ 3976 w 3976"/>
                <a:gd name="T171" fmla="*/ 527 h 5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rgbClr val="73654F"/>
                </a:gs>
                <a:gs pos="100000">
                  <a:srgbClr val="46341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836085" y="6011863"/>
            <a:ext cx="7579783" cy="849312"/>
            <a:chOff x="395" y="3793"/>
            <a:chExt cx="3581" cy="535"/>
          </a:xfrm>
        </p:grpSpPr>
        <p:sp>
          <p:nvSpPr>
            <p:cNvPr id="36874" name="Freeform 18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4 h 287"/>
                <a:gd name="T4" fmla="*/ 66 w 365"/>
                <a:gd name="T5" fmla="*/ 116 h 287"/>
                <a:gd name="T6" fmla="*/ 143 w 365"/>
                <a:gd name="T7" fmla="*/ 192 h 287"/>
                <a:gd name="T8" fmla="*/ 191 w 365"/>
                <a:gd name="T9" fmla="*/ 176 h 287"/>
                <a:gd name="T10" fmla="*/ 341 w 365"/>
                <a:gd name="T11" fmla="*/ 303 h 287"/>
                <a:gd name="T12" fmla="*/ 305 w 365"/>
                <a:gd name="T13" fmla="*/ 183 h 287"/>
                <a:gd name="T14" fmla="*/ 365 w 365"/>
                <a:gd name="T15" fmla="*/ 140 h 287"/>
                <a:gd name="T16" fmla="*/ 359 w 365"/>
                <a:gd name="T17" fmla="*/ 134 h 287"/>
                <a:gd name="T18" fmla="*/ 335 w 365"/>
                <a:gd name="T19" fmla="*/ 122 h 287"/>
                <a:gd name="T20" fmla="*/ 299 w 365"/>
                <a:gd name="T21" fmla="*/ 94 h 287"/>
                <a:gd name="T22" fmla="*/ 257 w 365"/>
                <a:gd name="T23" fmla="*/ 76 h 287"/>
                <a:gd name="T24" fmla="*/ 215 w 365"/>
                <a:gd name="T25" fmla="*/ 58 h 287"/>
                <a:gd name="T26" fmla="*/ 173 w 365"/>
                <a:gd name="T27" fmla="*/ 40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5"/>
                <a:gd name="T76" fmla="*/ 0 h 287"/>
                <a:gd name="T77" fmla="*/ 365 w 365"/>
                <a:gd name="T78" fmla="*/ 287 h 2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Freeform 19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33"/>
                <a:gd name="T67" fmla="*/ 0 h 499"/>
                <a:gd name="T68" fmla="*/ 2033 w 2033"/>
                <a:gd name="T69" fmla="*/ 499 h 49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20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4 h 60"/>
                <a:gd name="T16" fmla="*/ 65 w 71"/>
                <a:gd name="T17" fmla="*/ 46 h 60"/>
                <a:gd name="T18" fmla="*/ 71 w 71"/>
                <a:gd name="T19" fmla="*/ 58 h 60"/>
                <a:gd name="T20" fmla="*/ 71 w 71"/>
                <a:gd name="T21" fmla="*/ 64 h 60"/>
                <a:gd name="T22" fmla="*/ 59 w 71"/>
                <a:gd name="T23" fmla="*/ 58 h 60"/>
                <a:gd name="T24" fmla="*/ 47 w 71"/>
                <a:gd name="T25" fmla="*/ 46 h 60"/>
                <a:gd name="T26" fmla="*/ 23 w 71"/>
                <a:gd name="T27" fmla="*/ 34 h 60"/>
                <a:gd name="T28" fmla="*/ 23 w 71"/>
                <a:gd name="T29" fmla="*/ 40 h 60"/>
                <a:gd name="T30" fmla="*/ 18 w 71"/>
                <a:gd name="T31" fmla="*/ 46 h 60"/>
                <a:gd name="T32" fmla="*/ 12 w 71"/>
                <a:gd name="T33" fmla="*/ 52 h 60"/>
                <a:gd name="T34" fmla="*/ 6 w 71"/>
                <a:gd name="T35" fmla="*/ 52 h 60"/>
                <a:gd name="T36" fmla="*/ 6 w 71"/>
                <a:gd name="T37" fmla="*/ 52 h 60"/>
                <a:gd name="T38" fmla="*/ 6 w 71"/>
                <a:gd name="T39" fmla="*/ 40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1"/>
                <a:gd name="T67" fmla="*/ 0 h 60"/>
                <a:gd name="T68" fmla="*/ 71 w 71"/>
                <a:gd name="T69" fmla="*/ 60 h 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Freeform 21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8 h 162"/>
                <a:gd name="T10" fmla="*/ 96 w 161"/>
                <a:gd name="T11" fmla="*/ 64 h 162"/>
                <a:gd name="T12" fmla="*/ 102 w 161"/>
                <a:gd name="T13" fmla="*/ 76 h 162"/>
                <a:gd name="T14" fmla="*/ 108 w 161"/>
                <a:gd name="T15" fmla="*/ 88 h 162"/>
                <a:gd name="T16" fmla="*/ 120 w 161"/>
                <a:gd name="T17" fmla="*/ 100 h 162"/>
                <a:gd name="T18" fmla="*/ 143 w 161"/>
                <a:gd name="T19" fmla="*/ 118 h 162"/>
                <a:gd name="T20" fmla="*/ 155 w 161"/>
                <a:gd name="T21" fmla="*/ 146 h 162"/>
                <a:gd name="T22" fmla="*/ 161 w 161"/>
                <a:gd name="T23" fmla="*/ 164 h 162"/>
                <a:gd name="T24" fmla="*/ 161 w 161"/>
                <a:gd name="T25" fmla="*/ 170 h 162"/>
                <a:gd name="T26" fmla="*/ 96 w 161"/>
                <a:gd name="T27" fmla="*/ 106 h 162"/>
                <a:gd name="T28" fmla="*/ 30 w 161"/>
                <a:gd name="T29" fmla="*/ 58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1"/>
                <a:gd name="T55" fmla="*/ 0 h 162"/>
                <a:gd name="T56" fmla="*/ 161 w 161"/>
                <a:gd name="T57" fmla="*/ 162 h 1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Freeform 22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4 h 60"/>
                <a:gd name="T4" fmla="*/ 41 w 59"/>
                <a:gd name="T5" fmla="*/ 40 h 60"/>
                <a:gd name="T6" fmla="*/ 47 w 59"/>
                <a:gd name="T7" fmla="*/ 46 h 60"/>
                <a:gd name="T8" fmla="*/ 53 w 59"/>
                <a:gd name="T9" fmla="*/ 58 h 60"/>
                <a:gd name="T10" fmla="*/ 53 w 59"/>
                <a:gd name="T11" fmla="*/ 64 h 60"/>
                <a:gd name="T12" fmla="*/ 47 w 59"/>
                <a:gd name="T13" fmla="*/ 58 h 60"/>
                <a:gd name="T14" fmla="*/ 35 w 59"/>
                <a:gd name="T15" fmla="*/ 52 h 60"/>
                <a:gd name="T16" fmla="*/ 23 w 59"/>
                <a:gd name="T17" fmla="*/ 40 h 60"/>
                <a:gd name="T18" fmla="*/ 17 w 59"/>
                <a:gd name="T19" fmla="*/ 34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"/>
                <a:gd name="T40" fmla="*/ 0 h 60"/>
                <a:gd name="T41" fmla="*/ 59 w 59"/>
                <a:gd name="T42" fmla="*/ 60 h 6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Freeform 23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40 h 204"/>
                <a:gd name="T2" fmla="*/ 245 w 245"/>
                <a:gd name="T3" fmla="*/ 46 h 204"/>
                <a:gd name="T4" fmla="*/ 209 w 245"/>
                <a:gd name="T5" fmla="*/ 88 h 204"/>
                <a:gd name="T6" fmla="*/ 143 w 245"/>
                <a:gd name="T7" fmla="*/ 140 h 204"/>
                <a:gd name="T8" fmla="*/ 167 w 245"/>
                <a:gd name="T9" fmla="*/ 164 h 204"/>
                <a:gd name="T10" fmla="*/ 179 w 245"/>
                <a:gd name="T11" fmla="*/ 216 h 204"/>
                <a:gd name="T12" fmla="*/ 77 w 245"/>
                <a:gd name="T13" fmla="*/ 140 h 204"/>
                <a:gd name="T14" fmla="*/ 47 w 245"/>
                <a:gd name="T15" fmla="*/ 88 h 204"/>
                <a:gd name="T16" fmla="*/ 89 w 245"/>
                <a:gd name="T17" fmla="*/ 70 h 204"/>
                <a:gd name="T18" fmla="*/ 59 w 245"/>
                <a:gd name="T19" fmla="*/ 40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40 h 204"/>
                <a:gd name="T50" fmla="*/ 233 w 245"/>
                <a:gd name="T51" fmla="*/ 40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45"/>
                <a:gd name="T79" fmla="*/ 0 h 204"/>
                <a:gd name="T80" fmla="*/ 245 w 245"/>
                <a:gd name="T81" fmla="*/ 204 h 20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rgbClr val="4634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609600" y="1590675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Top-level domains include “edu,” “gov,” and “org,” but “com” is most common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Examples: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2"/>
              </a:rPr>
              <a:t>www.microsoft.com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www.nba.com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4"/>
              </a:rPr>
              <a:t>www.whitehouse.gov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800">
                <a:solidFill>
                  <a:srgbClr val="8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5"/>
              </a:rPr>
              <a:t>www.miami.edu</a:t>
            </a: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15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63352" y="-27384"/>
            <a:ext cx="10094912" cy="90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dirty="0" smtClean="0">
                <a:solidFill>
                  <a:srgbClr val="C00000"/>
                </a:solidFill>
              </a:rPr>
              <a:t>URL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World Wide Web (WWW)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 r="1351" b="3524"/>
          <a:stretch>
            <a:fillRect/>
          </a:stretch>
        </p:blipFill>
        <p:spPr bwMode="auto">
          <a:xfrm>
            <a:off x="47328" y="1052737"/>
            <a:ext cx="769360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 b="61702"/>
          <a:stretch>
            <a:fillRect/>
          </a:stretch>
        </p:blipFill>
        <p:spPr bwMode="auto">
          <a:xfrm>
            <a:off x="119335" y="5013176"/>
            <a:ext cx="650322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8208" y="1124744"/>
            <a:ext cx="4064274" cy="252028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idx="4294967295"/>
          </p:nvPr>
        </p:nvSpPr>
        <p:spPr>
          <a:xfrm>
            <a:off x="7968208" y="3933056"/>
            <a:ext cx="4027536" cy="1080120"/>
          </a:xfrm>
          <a:prstGeom prst="rect">
            <a:avLst/>
          </a:prstGeom>
        </p:spPr>
        <p:txBody>
          <a:bodyPr/>
          <a:lstStyle/>
          <a:p>
            <a:pPr marL="97749" indent="0">
              <a:lnSpc>
                <a:spcPct val="100000"/>
              </a:lnSpc>
              <a:buNone/>
            </a:pPr>
            <a:r>
              <a:rPr lang="en-IN" sz="2400" dirty="0">
                <a:hlinkClick r:id="rId5"/>
              </a:rPr>
              <a:t>http://info.cern.ch/hypertext/WWW/TheProject.html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4"/>
            <a:ext cx="9217024" cy="516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World Wide Web (WWW)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/>
              <a:t>Web server is a program that generates and transmits responses to client requests for web resources. It has </a:t>
            </a:r>
            <a:r>
              <a:rPr lang="en-IN" sz="2000" dirty="0" smtClean="0">
                <a:solidFill>
                  <a:srgbClr val="FF0000"/>
                </a:solidFill>
              </a:rPr>
              <a:t>several key steps </a:t>
            </a:r>
            <a:r>
              <a:rPr lang="en-IN" sz="2000" dirty="0" smtClean="0"/>
              <a:t>as follows:</a:t>
            </a:r>
          </a:p>
          <a:p>
            <a:pPr lvl="1"/>
            <a:r>
              <a:rPr lang="en-IN" sz="2000" dirty="0" smtClean="0"/>
              <a:t>Parsing the request message</a:t>
            </a:r>
            <a:endParaRPr lang="en-IN" sz="2000" dirty="0" smtClean="0">
              <a:sym typeface="Wingdings" pitchFamily="2" charset="2"/>
            </a:endParaRPr>
          </a:p>
          <a:p>
            <a:pPr lvl="1"/>
            <a:r>
              <a:rPr lang="en-IN" sz="2000" dirty="0" smtClean="0">
                <a:sym typeface="Wingdings" pitchFamily="2" charset="2"/>
              </a:rPr>
              <a:t>Checking that request is authorized</a:t>
            </a:r>
          </a:p>
          <a:p>
            <a:pPr lvl="1"/>
            <a:r>
              <a:rPr lang="en-IN" sz="2000" dirty="0" smtClean="0">
                <a:sym typeface="Wingdings" pitchFamily="2" charset="2"/>
              </a:rPr>
              <a:t>Associating the URL in the request with file name</a:t>
            </a:r>
          </a:p>
          <a:p>
            <a:pPr lvl="1"/>
            <a:r>
              <a:rPr lang="en-IN" sz="2000" dirty="0" smtClean="0">
                <a:sym typeface="Wingdings" pitchFamily="2" charset="2"/>
              </a:rPr>
              <a:t>Constructing the response message</a:t>
            </a:r>
          </a:p>
          <a:p>
            <a:pPr lvl="1"/>
            <a:r>
              <a:rPr lang="en-IN" sz="2000" dirty="0" smtClean="0"/>
              <a:t> Transmitting the response message to requesting client</a:t>
            </a:r>
            <a:endParaRPr lang="en-US" sz="2000" dirty="0" smtClean="0"/>
          </a:p>
          <a:p>
            <a:r>
              <a:rPr lang="en-US" sz="2000" dirty="0" smtClean="0"/>
              <a:t>Most </a:t>
            </a:r>
            <a:r>
              <a:rPr lang="en-US" sz="2000" dirty="0" smtClean="0"/>
              <a:t>popular web server software are </a:t>
            </a:r>
          </a:p>
          <a:p>
            <a:pPr lvl="1"/>
            <a:r>
              <a:rPr lang="en-US" sz="2000" dirty="0" smtClean="0"/>
              <a:t>Apache for Linux, </a:t>
            </a:r>
          </a:p>
          <a:p>
            <a:pPr lvl="1"/>
            <a:r>
              <a:rPr lang="en-US" sz="2000" dirty="0" smtClean="0"/>
              <a:t>IIS for Windows. </a:t>
            </a:r>
          </a:p>
          <a:p>
            <a:r>
              <a:rPr lang="en-US" sz="2000" dirty="0" smtClean="0"/>
              <a:t>They are responsible for </a:t>
            </a:r>
            <a:r>
              <a:rPr lang="en-US" sz="2000" dirty="0" smtClean="0">
                <a:solidFill>
                  <a:srgbClr val="FF0000"/>
                </a:solidFill>
              </a:rPr>
              <a:t>establishing connection between client and server </a:t>
            </a:r>
            <a:r>
              <a:rPr lang="en-US" sz="2000" dirty="0" smtClean="0"/>
              <a:t>controlling user access, managing files, and dispatching documents to clients.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Web Server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Syllabus Overview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1412776"/>
            <a:ext cx="1162765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52" y="3429000"/>
            <a:ext cx="1160521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2286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Site versus Web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Website consists of a collection of web pages associated with a particular hostname.</a:t>
            </a:r>
          </a:p>
          <a:p>
            <a:r>
              <a:rPr lang="en-IN" dirty="0" smtClean="0"/>
              <a:t>A Web server is a program satisfy client requests for </a:t>
            </a:r>
            <a:r>
              <a:rPr lang="en-IN" smtClean="0"/>
              <a:t>Web resources.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11496600" cy="53907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Web browsers – allows users to access web resources </a:t>
            </a:r>
          </a:p>
          <a:p>
            <a:pPr lvl="1"/>
            <a:r>
              <a:rPr lang="en-US" sz="2400" dirty="0" smtClean="0"/>
              <a:t>Internet explorer</a:t>
            </a:r>
          </a:p>
          <a:p>
            <a:pPr lvl="1"/>
            <a:r>
              <a:rPr lang="en-US" sz="2400" dirty="0" smtClean="0"/>
              <a:t>Firefox</a:t>
            </a:r>
          </a:p>
          <a:p>
            <a:pPr lvl="1"/>
            <a:r>
              <a:rPr lang="en-US" sz="2400" dirty="0" smtClean="0"/>
              <a:t>Opera</a:t>
            </a:r>
          </a:p>
          <a:p>
            <a:pPr lvl="1"/>
            <a:r>
              <a:rPr lang="en-US" sz="2400" dirty="0" smtClean="0"/>
              <a:t>Safari</a:t>
            </a:r>
          </a:p>
          <a:p>
            <a:pPr lvl="1"/>
            <a:r>
              <a:rPr lang="en-US" sz="2400" dirty="0" smtClean="0"/>
              <a:t>Google Chrome </a:t>
            </a:r>
          </a:p>
          <a:p>
            <a:r>
              <a:rPr lang="en-IN" sz="2400" dirty="0" smtClean="0"/>
              <a:t>A plug-in is a program that extends the capability of a web browser</a:t>
            </a:r>
          </a:p>
          <a:p>
            <a:pPr lvl="1"/>
            <a:r>
              <a:rPr lang="en-IN" sz="2300" dirty="0" smtClean="0"/>
              <a:t>Acrobat Reader, Flash Player, Java, Quick Time, </a:t>
            </a:r>
            <a:r>
              <a:rPr lang="en-IN" sz="2300" dirty="0" err="1" smtClean="0"/>
              <a:t>Realplayer</a:t>
            </a:r>
            <a:r>
              <a:rPr lang="en-IN" sz="2300" dirty="0" smtClean="0"/>
              <a:t>, Windows Media Player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392" y="116632"/>
            <a:ext cx="9180976" cy="60727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rgbClr val="C00000"/>
                </a:solidFill>
                <a:latin typeface="+mn-lt"/>
              </a:rPr>
              <a:t>Web Browsers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Domain name Vs URL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4065692688"/>
              </p:ext>
            </p:extLst>
          </p:nvPr>
        </p:nvGraphicFramePr>
        <p:xfrm>
          <a:off x="407368" y="1124744"/>
          <a:ext cx="1137726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main motive of the domain name is to make it easier to access a website. They are more used as a brand and are usually referred to as a brand name.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you want to find a particular website, URL is best for it, because a URL is a complete web address to find a particular website.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domain name is a human-friendly text form of the IP address.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 is a string that represents the complete web address of any web page.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the part of the URL that is more human friendly.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the string that represents a complete web address that contains the domain name.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contains three parts Top Level Domain, Intermediate Level, and the Low Level.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also contains the following parts’ method, protocol, hostname, port, and path of the file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Example:</a:t>
                      </a:r>
                      <a:r>
                        <a:rPr lang="en-US" sz="2200" baseline="0" dirty="0" smtClean="0"/>
                        <a:t> sastra.edu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Example:</a:t>
                      </a:r>
                      <a:r>
                        <a:rPr lang="en-US" sz="2200" baseline="0" dirty="0" smtClean="0"/>
                        <a:t> https://www.sastra.edu/academics/schools.html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ea typeface="SimSun" pitchFamily="2" charset="-122"/>
              </a:rPr>
              <a:t>Web Browser and Network</a:t>
            </a: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34" name="Slide Number Placeholder 1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368987-F3F1-4D3B-867C-B92FE4C8AC09}" type="slidenum">
              <a:rPr lang="en-US"/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286000" y="1676401"/>
            <a:ext cx="1905000" cy="1103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Browser</a:t>
            </a: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391400" y="1143000"/>
            <a:ext cx="2590800" cy="264604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zh-CN" altLang="en-US">
              <a:solidFill>
                <a:srgbClr val="808000"/>
              </a:solidFill>
              <a:latin typeface="Tahoma" pitchFamily="34" charset="0"/>
              <a:ea typeface="SimSun" pitchFamily="2" charset="-122"/>
            </a:endParaRP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zh-CN" altLang="en-US">
              <a:solidFill>
                <a:srgbClr val="808000"/>
              </a:solidFill>
              <a:latin typeface="Tahoma" pitchFamily="34" charset="0"/>
              <a:ea typeface="SimSun" pitchFamily="2" charset="-122"/>
            </a:endParaRPr>
          </a:p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Network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7381875" y="4621214"/>
            <a:ext cx="895350" cy="14747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4191001" y="1855789"/>
            <a:ext cx="4314825" cy="401637"/>
          </a:xfrm>
          <a:custGeom>
            <a:avLst/>
            <a:gdLst>
              <a:gd name="T0" fmla="*/ 0 w 2718"/>
              <a:gd name="T1" fmla="*/ 2147483647 h 253"/>
              <a:gd name="T2" fmla="*/ 2147483647 w 2718"/>
              <a:gd name="T3" fmla="*/ 2147483647 h 253"/>
              <a:gd name="T4" fmla="*/ 2147483647 w 2718"/>
              <a:gd name="T5" fmla="*/ 2147483647 h 253"/>
              <a:gd name="T6" fmla="*/ 2147483647 w 2718"/>
              <a:gd name="T7" fmla="*/ 2147483647 h 253"/>
              <a:gd name="T8" fmla="*/ 0 60000 65536"/>
              <a:gd name="T9" fmla="*/ 0 60000 65536"/>
              <a:gd name="T10" fmla="*/ 0 60000 65536"/>
              <a:gd name="T11" fmla="*/ 0 60000 65536"/>
              <a:gd name="T12" fmla="*/ 0 w 2718"/>
              <a:gd name="T13" fmla="*/ 0 h 253"/>
              <a:gd name="T14" fmla="*/ 2718 w 2718"/>
              <a:gd name="T15" fmla="*/ 253 h 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8" h="253">
                <a:moveTo>
                  <a:pt x="0" y="216"/>
                </a:moveTo>
                <a:cubicBezTo>
                  <a:pt x="68" y="216"/>
                  <a:pt x="146" y="253"/>
                  <a:pt x="408" y="217"/>
                </a:cubicBezTo>
                <a:cubicBezTo>
                  <a:pt x="670" y="181"/>
                  <a:pt x="1187" y="2"/>
                  <a:pt x="1572" y="1"/>
                </a:cubicBezTo>
                <a:cubicBezTo>
                  <a:pt x="1957" y="0"/>
                  <a:pt x="2479" y="167"/>
                  <a:pt x="2718" y="211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8493126" y="2112964"/>
            <a:ext cx="365125" cy="3651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>
          <a:xfrm>
            <a:off x="349250" y="4932364"/>
            <a:ext cx="8178800" cy="15621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ea typeface="SimSun" pitchFamily="2" charset="-122"/>
              </a:rPr>
              <a:t>Browser sends requests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ea typeface="SimSun" pitchFamily="2" charset="-122"/>
              </a:rPr>
              <a:t>Web site sends response pages, which may include code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ea typeface="SimSun" pitchFamily="2" charset="-122"/>
              </a:rPr>
              <a:t>Interaction susceptible to network attacks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286000" y="2779713"/>
            <a:ext cx="19050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OS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286000" y="3236913"/>
            <a:ext cx="19050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Hardware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763001" y="1905001"/>
            <a:ext cx="96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Web site</a:t>
            </a:r>
          </a:p>
        </p:txBody>
      </p:sp>
      <p:sp>
        <p:nvSpPr>
          <p:cNvPr id="30" name="Freeform 12"/>
          <p:cNvSpPr>
            <a:spLocks/>
          </p:cNvSpPr>
          <p:nvPr/>
        </p:nvSpPr>
        <p:spPr bwMode="auto">
          <a:xfrm>
            <a:off x="4191000" y="2157413"/>
            <a:ext cx="4305300" cy="455612"/>
          </a:xfrm>
          <a:custGeom>
            <a:avLst/>
            <a:gdLst>
              <a:gd name="T0" fmla="*/ 0 w 2712"/>
              <a:gd name="T1" fmla="*/ 2147483647 h 287"/>
              <a:gd name="T2" fmla="*/ 2147483647 w 2712"/>
              <a:gd name="T3" fmla="*/ 2147483647 h 287"/>
              <a:gd name="T4" fmla="*/ 2147483647 w 2712"/>
              <a:gd name="T5" fmla="*/ 2147483647 h 287"/>
              <a:gd name="T6" fmla="*/ 2147483647 w 2712"/>
              <a:gd name="T7" fmla="*/ 214748364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712"/>
              <a:gd name="T13" fmla="*/ 0 h 287"/>
              <a:gd name="T14" fmla="*/ 2712 w 2712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2" h="287">
                <a:moveTo>
                  <a:pt x="0" y="243"/>
                </a:moveTo>
                <a:cubicBezTo>
                  <a:pt x="68" y="244"/>
                  <a:pt x="161" y="287"/>
                  <a:pt x="408" y="249"/>
                </a:cubicBezTo>
                <a:cubicBezTo>
                  <a:pt x="655" y="211"/>
                  <a:pt x="1098" y="30"/>
                  <a:pt x="1482" y="15"/>
                </a:cubicBezTo>
                <a:cubicBezTo>
                  <a:pt x="1866" y="0"/>
                  <a:pt x="2456" y="129"/>
                  <a:pt x="2712" y="159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826000" y="1600201"/>
            <a:ext cx="1022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request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673726" y="2270126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>
                <a:solidFill>
                  <a:srgbClr val="808000"/>
                </a:solidFill>
                <a:latin typeface="Tahoma" pitchFamily="34" charset="0"/>
                <a:ea typeface="SimSun" pitchFamily="2" charset="-122"/>
              </a:rPr>
              <a:t>reply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Languages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HTML</a:t>
            </a:r>
          </a:p>
          <a:p>
            <a:pPr lvl="1" algn="just"/>
            <a:r>
              <a:rPr lang="en-US" dirty="0" smtClean="0"/>
              <a:t>To create web documents or pages that can be rendered on web browsers</a:t>
            </a:r>
          </a:p>
          <a:p>
            <a:pPr algn="just"/>
            <a:r>
              <a:rPr lang="en-US" b="1" dirty="0" smtClean="0"/>
              <a:t>CSS</a:t>
            </a:r>
          </a:p>
          <a:p>
            <a:pPr lvl="1" algn="just"/>
            <a:r>
              <a:rPr lang="en-US" dirty="0" smtClean="0"/>
              <a:t>To create styles for developing appealing web sites with consistent looks across pages</a:t>
            </a:r>
          </a:p>
          <a:p>
            <a:pPr algn="just"/>
            <a:r>
              <a:rPr lang="en-US" b="1" dirty="0" smtClean="0"/>
              <a:t>JavaScript</a:t>
            </a:r>
          </a:p>
          <a:p>
            <a:pPr lvl="1" algn="just"/>
            <a:r>
              <a:rPr lang="en-US" dirty="0" smtClean="0"/>
              <a:t>To develop dynamic pages which interact with users, have some programming capability</a:t>
            </a:r>
          </a:p>
          <a:p>
            <a:pPr algn="just"/>
            <a:r>
              <a:rPr lang="en-US" b="1" dirty="0" smtClean="0"/>
              <a:t>Server-side languages</a:t>
            </a:r>
          </a:p>
          <a:p>
            <a:pPr lvl="1" algn="just"/>
            <a:r>
              <a:rPr lang="en-US" dirty="0" smtClean="0"/>
              <a:t>To build customized web pages based on users requests on the fly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</a:p>
          <a:p>
            <a:r>
              <a:rPr lang="en-US" dirty="0" smtClean="0"/>
              <a:t>Domain registration</a:t>
            </a:r>
          </a:p>
          <a:p>
            <a:r>
              <a:rPr lang="en-US" dirty="0" smtClean="0"/>
              <a:t>Web hosting</a:t>
            </a:r>
          </a:p>
          <a:p>
            <a:r>
              <a:rPr lang="en-US" dirty="0" smtClean="0"/>
              <a:t>FTP Software</a:t>
            </a:r>
          </a:p>
          <a:p>
            <a:r>
              <a:rPr lang="en-US" dirty="0" smtClean="0"/>
              <a:t>MAMP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Brackets</a:t>
            </a:r>
          </a:p>
          <a:p>
            <a:r>
              <a:rPr lang="en-US" dirty="0" smtClean="0"/>
              <a:t>Net beans</a:t>
            </a:r>
          </a:p>
          <a:p>
            <a:r>
              <a:rPr lang="en-US" dirty="0" smtClean="0"/>
              <a:t>Komodo</a:t>
            </a:r>
          </a:p>
          <a:p>
            <a:r>
              <a:rPr lang="en-US" dirty="0" smtClean="0"/>
              <a:t>Dreamweaver</a:t>
            </a:r>
          </a:p>
          <a:p>
            <a:r>
              <a:rPr lang="en-US" dirty="0" smtClean="0"/>
              <a:t>Sublime Text </a:t>
            </a:r>
          </a:p>
          <a:p>
            <a:r>
              <a:rPr lang="en-US" dirty="0" smtClean="0"/>
              <a:t>VS Code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Name Registration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Registry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name space’s database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organization which has edit control of that database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Including dispute resolution, policy control, etc.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organization which runs the authoritative name servers for that name space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Registrar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agent which submits change requests to the registry on behalf of the registrant</a:t>
            </a:r>
          </a:p>
          <a:p>
            <a:pPr>
              <a:lnSpc>
                <a:spcPct val="90000"/>
              </a:lnSpc>
            </a:pPr>
            <a:r>
              <a:rPr lang="en-US" b="1" dirty="0"/>
              <a:t>Registrant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entity which makes use of the domain name</a:t>
            </a:r>
          </a:p>
          <a:p>
            <a:endParaRPr lang="en-US" sz="3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Registries, Registrars, and Registrants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2992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2001, Nominum, Inc.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56010" y="1845022"/>
            <a:ext cx="2655888" cy="76358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Registry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48535" y="1783111"/>
            <a:ext cx="1189038" cy="852487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Zone DB</a:t>
            </a:r>
          </a:p>
        </p:txBody>
      </p:sp>
      <p:sp>
        <p:nvSpPr>
          <p:cNvPr id="8" name="mainfrm"/>
          <p:cNvSpPr>
            <a:spLocks noEditPoints="1" noChangeArrowheads="1"/>
          </p:cNvSpPr>
          <p:nvPr/>
        </p:nvSpPr>
        <p:spPr bwMode="auto">
          <a:xfrm>
            <a:off x="8847261" y="3329335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mainfrm"/>
          <p:cNvSpPr>
            <a:spLocks noEditPoints="1" noChangeArrowheads="1"/>
          </p:cNvSpPr>
          <p:nvPr/>
        </p:nvSpPr>
        <p:spPr bwMode="auto">
          <a:xfrm>
            <a:off x="7580436" y="4132610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1976239" y="5367957"/>
            <a:ext cx="4695825" cy="9382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/>
              <a:t>Registrants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81240" y="4509120"/>
            <a:ext cx="2354263" cy="904875"/>
            <a:chOff x="1512" y="2820"/>
            <a:chExt cx="1483" cy="570"/>
          </a:xfrm>
        </p:grpSpPr>
        <p:sp>
          <p:nvSpPr>
            <p:cNvPr id="12" name="AutoShape 27"/>
            <p:cNvSpPr>
              <a:spLocks noChangeArrowheads="1"/>
            </p:cNvSpPr>
            <p:nvPr/>
          </p:nvSpPr>
          <p:spPr bwMode="auto">
            <a:xfrm>
              <a:off x="1512" y="2820"/>
              <a:ext cx="180" cy="570"/>
            </a:xfrm>
            <a:prstGeom prst="upArrow">
              <a:avLst>
                <a:gd name="adj1" fmla="val 50000"/>
                <a:gd name="adj2" fmla="val 79167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9"/>
            <p:cNvSpPr txBox="1">
              <a:spLocks noChangeArrowheads="1"/>
            </p:cNvSpPr>
            <p:nvPr/>
          </p:nvSpPr>
          <p:spPr bwMode="auto">
            <a:xfrm>
              <a:off x="1754" y="2892"/>
              <a:ext cx="124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End user requests </a:t>
              </a:r>
            </a:p>
            <a:p>
              <a:r>
                <a:rPr lang="en-US"/>
                <a:t>add/modify/delete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905250" y="2636912"/>
            <a:ext cx="2368550" cy="1343025"/>
            <a:chOff x="1500" y="1632"/>
            <a:chExt cx="1492" cy="846"/>
          </a:xfrm>
        </p:grpSpPr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1500" y="1632"/>
              <a:ext cx="180" cy="846"/>
            </a:xfrm>
            <a:prstGeom prst="upArrow">
              <a:avLst>
                <a:gd name="adj1" fmla="val 50000"/>
                <a:gd name="adj2" fmla="val 11750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1718" y="1746"/>
              <a:ext cx="127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Registrar submits </a:t>
              </a:r>
            </a:p>
            <a:p>
              <a:r>
                <a:rPr lang="en-US"/>
                <a:t>add/modify/delete </a:t>
              </a:r>
            </a:p>
            <a:p>
              <a:r>
                <a:rPr lang="en-US"/>
                <a:t>to registry</a:t>
              </a:r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775520" y="3717032"/>
            <a:ext cx="4448175" cy="773113"/>
            <a:chOff x="329" y="2328"/>
            <a:chExt cx="2802" cy="487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329" y="2333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Registrar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318" y="2328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Registrar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1332" y="2334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Registrar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6821610" y="1270349"/>
            <a:ext cx="2952750" cy="717551"/>
            <a:chOff x="1199" y="885"/>
            <a:chExt cx="2177" cy="452"/>
          </a:xfrm>
        </p:grpSpPr>
        <p:sp>
          <p:nvSpPr>
            <p:cNvPr id="22" name="AutoShape 45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1843" y="930"/>
              <a:ext cx="71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Master</a:t>
              </a:r>
            </a:p>
            <a:p>
              <a:pPr algn="ctr"/>
              <a:r>
                <a:rPr lang="en-US"/>
                <a:t>updated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4051424" y="1268760"/>
            <a:ext cx="3455987" cy="717549"/>
            <a:chOff x="1199" y="885"/>
            <a:chExt cx="2177" cy="452"/>
          </a:xfrm>
        </p:grpSpPr>
        <p:sp>
          <p:nvSpPr>
            <p:cNvPr id="25" name="AutoShape 36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652" y="930"/>
              <a:ext cx="109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Registry updates</a:t>
              </a:r>
            </a:p>
            <a:p>
              <a:pPr algn="ctr"/>
              <a:r>
                <a:rPr lang="en-US"/>
                <a:t>zone</a:t>
              </a:r>
            </a:p>
          </p:txBody>
        </p:sp>
      </p:grpSp>
      <p:grpSp>
        <p:nvGrpSpPr>
          <p:cNvPr id="21" name="Group 50"/>
          <p:cNvGrpSpPr>
            <a:grpSpLocks/>
          </p:cNvGrpSpPr>
          <p:nvPr/>
        </p:nvGrpSpPr>
        <p:grpSpPr bwMode="auto">
          <a:xfrm>
            <a:off x="7521699" y="2162523"/>
            <a:ext cx="2179638" cy="2043113"/>
            <a:chOff x="3385" y="1448"/>
            <a:chExt cx="1373" cy="1287"/>
          </a:xfrm>
        </p:grpSpPr>
        <p:sp>
          <p:nvSpPr>
            <p:cNvPr id="28" name="AutoShape 47"/>
            <p:cNvSpPr>
              <a:spLocks noChangeArrowheads="1"/>
            </p:cNvSpPr>
            <p:nvPr/>
          </p:nvSpPr>
          <p:spPr bwMode="auto">
            <a:xfrm rot="1611183">
              <a:off x="3864" y="1448"/>
              <a:ext cx="292" cy="1287"/>
            </a:xfrm>
            <a:prstGeom prst="downArrow">
              <a:avLst>
                <a:gd name="adj1" fmla="val 28769"/>
                <a:gd name="adj2" fmla="val 83539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48"/>
            <p:cNvSpPr>
              <a:spLocks noChangeArrowheads="1"/>
            </p:cNvSpPr>
            <p:nvPr/>
          </p:nvSpPr>
          <p:spPr bwMode="auto">
            <a:xfrm>
              <a:off x="4569" y="1641"/>
              <a:ext cx="189" cy="545"/>
            </a:xfrm>
            <a:prstGeom prst="downArrow">
              <a:avLst>
                <a:gd name="adj1" fmla="val 50000"/>
                <a:gd name="adj2" fmla="val 7209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3385" y="1780"/>
              <a:ext cx="61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Slaves </a:t>
              </a:r>
            </a:p>
            <a:p>
              <a:pPr algn="r"/>
              <a:r>
                <a:rPr lang="en-US"/>
                <a:t>updated</a:t>
              </a:r>
            </a:p>
          </p:txBody>
        </p:sp>
      </p:grpSp>
      <p:sp>
        <p:nvSpPr>
          <p:cNvPr id="31" name="mainfrm"/>
          <p:cNvSpPr>
            <a:spLocks noEditPoints="1" noChangeArrowheads="1"/>
          </p:cNvSpPr>
          <p:nvPr/>
        </p:nvSpPr>
        <p:spPr bwMode="auto">
          <a:xfrm>
            <a:off x="8347199" y="1941860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hosting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hosting allows anybody to rent a server configured to run web sites.</a:t>
            </a:r>
          </a:p>
          <a:p>
            <a:r>
              <a:rPr lang="en-US" dirty="0" smtClean="0"/>
              <a:t>Different types of web hosting available</a:t>
            </a:r>
          </a:p>
          <a:p>
            <a:pPr lvl="1"/>
            <a:r>
              <a:rPr lang="en-US" dirty="0" smtClean="0"/>
              <a:t>Shared hosting</a:t>
            </a:r>
          </a:p>
          <a:p>
            <a:pPr lvl="1"/>
            <a:r>
              <a:rPr lang="en-US" dirty="0" smtClean="0"/>
              <a:t>Dedicated hosting</a:t>
            </a:r>
          </a:p>
          <a:p>
            <a:pPr lvl="1"/>
            <a:r>
              <a:rPr lang="en-US" dirty="0" smtClean="0"/>
              <a:t>Cloud hosting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Introduction to Internet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990601"/>
            <a:ext cx="11785600" cy="1646311"/>
          </a:xfrm>
        </p:spPr>
        <p:txBody>
          <a:bodyPr/>
          <a:lstStyle/>
          <a:p>
            <a:r>
              <a:rPr lang="en-US" dirty="0" smtClean="0"/>
              <a:t>Computer network (network of networks)</a:t>
            </a:r>
          </a:p>
          <a:p>
            <a:r>
              <a:rPr lang="en-US" dirty="0" smtClean="0"/>
              <a:t>Machines and networks using different technologies</a:t>
            </a:r>
          </a:p>
          <a:p>
            <a:r>
              <a:rPr lang="en-US" dirty="0" smtClean="0"/>
              <a:t>TCP/IP as communication protocol </a:t>
            </a:r>
            <a:endParaRPr lang="en-IN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072" y="2132856"/>
            <a:ext cx="5280670" cy="414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5360" y="3284984"/>
            <a:ext cx="64807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Hosts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• Any computer connected to Internet</a:t>
            </a:r>
            <a:br>
              <a:rPr lang="en-US" sz="2800" dirty="0" smtClean="0"/>
            </a:br>
            <a:r>
              <a:rPr lang="en-US" sz="2800" dirty="0" smtClean="0"/>
              <a:t>• Capable of executing user final tasks</a:t>
            </a:r>
            <a:br>
              <a:rPr lang="en-US" sz="2800" dirty="0" smtClean="0"/>
            </a:br>
            <a:r>
              <a:rPr lang="en-US" sz="2800" dirty="0" smtClean="0"/>
              <a:t>• 2 points of view</a:t>
            </a:r>
            <a:br>
              <a:rPr lang="en-US" sz="2800" dirty="0" smtClean="0"/>
            </a:br>
            <a:r>
              <a:rPr lang="en-US" sz="2800" dirty="0" smtClean="0"/>
              <a:t>	- </a:t>
            </a:r>
            <a:r>
              <a:rPr lang="en-US" sz="2400" dirty="0" smtClean="0">
                <a:solidFill>
                  <a:srgbClr val="C00000"/>
                </a:solidFill>
              </a:rPr>
              <a:t>locale</a:t>
            </a:r>
            <a:r>
              <a:rPr lang="en-US" sz="2400" dirty="0" smtClean="0">
                <a:solidFill>
                  <a:srgbClr val="0070C0"/>
                </a:solidFill>
              </a:rPr>
              <a:t>: executes user programs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- </a:t>
            </a:r>
            <a:r>
              <a:rPr lang="en-US" sz="2400" dirty="0" smtClean="0">
                <a:solidFill>
                  <a:srgbClr val="C00000"/>
                </a:solidFill>
              </a:rPr>
              <a:t>remote</a:t>
            </a:r>
            <a:r>
              <a:rPr lang="en-US" sz="2400" dirty="0" smtClean="0">
                <a:solidFill>
                  <a:srgbClr val="0070C0"/>
                </a:solidFill>
              </a:rPr>
              <a:t>: provides services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Modern web sites contain different types of </a:t>
            </a:r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Images</a:t>
            </a:r>
            <a:r>
              <a:rPr lang="en-US" dirty="0" smtClean="0"/>
              <a:t>, text, audio, video, animation files etc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is called multimedia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Multimedia type - Text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Virtually all websites contain text in the form of paragraphs, sentences, words and characters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2564904"/>
            <a:ext cx="864870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Multimedia type- Graphics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Graphics including photographs, drawings, logos are often used for information and/or to help with understanding.</a:t>
            </a:r>
          </a:p>
          <a:p>
            <a:r>
              <a:rPr lang="en-IN" dirty="0" smtClean="0"/>
              <a:t>“A picture tells a thousand words”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59868" y="2924944"/>
            <a:ext cx="7048500" cy="3187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Multimedia type- Sound &amp; Video</a:t>
            </a:r>
            <a:endParaRPr lang="en-US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 smtClean="0"/>
              <a:t>Sounds can be used to improve a user’s experience of the website.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Videos can also be used to improve a user’s experience of the website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496" y="2911797"/>
            <a:ext cx="2466975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5062" y="3068960"/>
            <a:ext cx="25050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Hyperlinks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hyperlink is a point on a page that when clicked will take user to a different location.</a:t>
            </a:r>
          </a:p>
          <a:p>
            <a:r>
              <a:rPr lang="en-US" dirty="0" smtClean="0"/>
              <a:t>Using hyperlinks pages on a web site gets linked together and users can navigate to pages within a web site.</a:t>
            </a:r>
          </a:p>
          <a:p>
            <a:r>
              <a:rPr lang="en-US" dirty="0" smtClean="0"/>
              <a:t>Using hyperlinks different web sites too can be linked.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various types of protocols that support a major role in communicating with different devices across the network.</a:t>
            </a:r>
          </a:p>
          <a:p>
            <a:pPr lvl="1"/>
            <a:r>
              <a:rPr lang="en-US" dirty="0" smtClean="0"/>
              <a:t>Transmission Control Protocol (TCP)</a:t>
            </a:r>
          </a:p>
          <a:p>
            <a:pPr lvl="1"/>
            <a:r>
              <a:rPr lang="en-US" dirty="0" smtClean="0"/>
              <a:t>Internet Protocol (IP)</a:t>
            </a:r>
          </a:p>
          <a:p>
            <a:pPr lvl="1"/>
            <a:r>
              <a:rPr lang="en-US" dirty="0" smtClean="0"/>
              <a:t>User Datagram Protocol (UDP)</a:t>
            </a:r>
          </a:p>
          <a:p>
            <a:pPr lvl="1"/>
            <a:r>
              <a:rPr lang="en-US" dirty="0" smtClean="0"/>
              <a:t>Post office Protocol (POP)</a:t>
            </a:r>
          </a:p>
          <a:p>
            <a:pPr lvl="1"/>
            <a:r>
              <a:rPr lang="en-US" dirty="0" smtClean="0"/>
              <a:t>Simple mail transport Protocol (SMTP)</a:t>
            </a:r>
          </a:p>
          <a:p>
            <a:pPr lvl="1"/>
            <a:r>
              <a:rPr lang="en-US" dirty="0" smtClean="0"/>
              <a:t>File Transfer Protocol (FTP)</a:t>
            </a:r>
          </a:p>
          <a:p>
            <a:pPr lvl="1"/>
            <a:r>
              <a:rPr lang="en-US" dirty="0" smtClean="0"/>
              <a:t>Hyper Text Transfer Protocol (HTTP)</a:t>
            </a:r>
          </a:p>
          <a:p>
            <a:pPr lvl="1"/>
            <a:r>
              <a:rPr lang="en-US" dirty="0" smtClean="0"/>
              <a:t>Hyper Text Transfer Protocol Secure (HTTPS)</a:t>
            </a:r>
          </a:p>
          <a:p>
            <a:pPr lvl="1"/>
            <a:r>
              <a:rPr lang="en-US" dirty="0" smtClean="0"/>
              <a:t>Telnet</a:t>
            </a:r>
          </a:p>
          <a:p>
            <a:pPr lvl="1"/>
            <a:r>
              <a:rPr lang="en-US" dirty="0" smtClean="0"/>
              <a:t>Gopher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Web Standards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standards are blueprints / building blocks of a consistent and harmonious digitally connected world. </a:t>
            </a:r>
          </a:p>
          <a:p>
            <a:r>
              <a:rPr lang="en-US" dirty="0" smtClean="0"/>
              <a:t>They are implemented in </a:t>
            </a:r>
          </a:p>
          <a:p>
            <a:pPr lvl="1"/>
            <a:r>
              <a:rPr lang="en-US" sz="2800" dirty="0" smtClean="0"/>
              <a:t>browsers, blogs, search engines, and other software that power our experience on the web</a:t>
            </a:r>
          </a:p>
          <a:p>
            <a:r>
              <a:rPr lang="en-US" b="1" dirty="0" smtClean="0"/>
              <a:t>Why W3C web standards?</a:t>
            </a:r>
          </a:p>
          <a:p>
            <a:pPr lvl="1"/>
            <a:r>
              <a:rPr lang="en-US" sz="2800" dirty="0" smtClean="0"/>
              <a:t>to maximize consensus, ensure quality, interoperability, security, privacy, web accessibility, and internationalization.</a:t>
            </a:r>
          </a:p>
          <a:p>
            <a:pPr lvl="1"/>
            <a:r>
              <a:rPr lang="en-US" sz="2800" dirty="0" smtClean="0"/>
              <a:t>W3C's proven web standards process to make the web work, for everyone.		</a:t>
            </a:r>
            <a:r>
              <a:rPr lang="en-US" sz="2800" dirty="0" smtClean="0">
                <a:hlinkClick r:id="rId2"/>
              </a:rPr>
              <a:t>https://www.w3.org/standards/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Useful 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https://www.w3schools.in/category/html-tutorial/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Network</a:t>
            </a:r>
            <a:endParaRPr lang="en-US" sz="54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Most people work in a network environment</a:t>
            </a:r>
          </a:p>
          <a:p>
            <a:pPr algn="just" eaLnBrk="1" hangingPunct="1">
              <a:buFontTx/>
              <a:buNone/>
            </a:pPr>
            <a:r>
              <a:rPr lang="en-US" dirty="0" smtClean="0"/>
              <a:t>	A network is a collection of computers connected together with special hardware and software to manage it.</a:t>
            </a:r>
          </a:p>
          <a:p>
            <a:pPr algn="just"/>
            <a:r>
              <a:rPr lang="en-IN" dirty="0" smtClean="0"/>
              <a:t>Types of Network (based on distance)</a:t>
            </a:r>
            <a:endParaRPr lang="en-US" dirty="0" smtClean="0"/>
          </a:p>
          <a:p>
            <a:pPr lvl="1" algn="just"/>
            <a:r>
              <a:rPr lang="en-US" sz="2400" dirty="0" smtClean="0"/>
              <a:t>LAN :  local area network (small area)</a:t>
            </a:r>
          </a:p>
          <a:p>
            <a:pPr lvl="1" algn="just"/>
            <a:r>
              <a:rPr lang="en-US" sz="2400" dirty="0" smtClean="0"/>
              <a:t>WAN : wide area network (long distances)</a:t>
            </a:r>
            <a:endParaRPr lang="en-US" sz="2000" dirty="0" smtClean="0"/>
          </a:p>
          <a:p>
            <a:pPr algn="just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8640"/>
            <a:ext cx="7344816" cy="504056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C00000"/>
                </a:solidFill>
              </a:rPr>
              <a:t>From LAN to WAN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 l="16406" t="14561" r="15300" b="67232"/>
          <a:stretch>
            <a:fillRect/>
          </a:stretch>
        </p:blipFill>
        <p:spPr bwMode="auto">
          <a:xfrm>
            <a:off x="1439334" y="1196975"/>
            <a:ext cx="9698567" cy="1454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5300" t="34744" r="14551" b="17513"/>
          <a:stretch>
            <a:fillRect/>
          </a:stretch>
        </p:blipFill>
        <p:spPr bwMode="auto">
          <a:xfrm>
            <a:off x="1727201" y="2889250"/>
            <a:ext cx="9122833" cy="3492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24000" y="2286001"/>
            <a:ext cx="28448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(a) Home Network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197600" y="6019801"/>
            <a:ext cx="42672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(b) Local Area 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557338"/>
            <a:ext cx="10972800" cy="3962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30400" y="5791201"/>
            <a:ext cx="416560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(c) Wide Area Network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188640"/>
            <a:ext cx="7344816" cy="504056"/>
          </a:xfrm>
        </p:spPr>
        <p:txBody>
          <a:bodyPr/>
          <a:lstStyle/>
          <a:p>
            <a:pPr eaLnBrk="1" hangingPunct="1"/>
            <a:r>
              <a:rPr lang="en-US" sz="2000" b="1" dirty="0" smtClean="0">
                <a:solidFill>
                  <a:srgbClr val="C00000"/>
                </a:solidFill>
              </a:rPr>
              <a:t>From LAN to WAN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392" y="1124744"/>
            <a:ext cx="10399711" cy="52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9376" y="0"/>
            <a:ext cx="311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ahoma" pitchFamily="34" charset="0"/>
              </a:rPr>
              <a:t>A Brief History</a:t>
            </a:r>
            <a:endParaRPr lang="en-US" sz="3600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124744"/>
            <a:ext cx="1157181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79376" y="0"/>
            <a:ext cx="311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Tahoma" pitchFamily="34" charset="0"/>
              </a:rPr>
              <a:t>A Brief History</a:t>
            </a:r>
            <a:endParaRPr lang="en-US" sz="3600" dirty="0">
              <a:solidFill>
                <a:srgbClr val="C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1786</Words>
  <Application>Microsoft Office PowerPoint</Application>
  <PresentationFormat>Custom</PresentationFormat>
  <Paragraphs>265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Workshop_PPT_Template</vt:lpstr>
      <vt:lpstr>Slide 1</vt:lpstr>
      <vt:lpstr>Syllabus Overview</vt:lpstr>
      <vt:lpstr>Syllabus Overview</vt:lpstr>
      <vt:lpstr>Introduction to Internet</vt:lpstr>
      <vt:lpstr>Network</vt:lpstr>
      <vt:lpstr>From LAN to WAN</vt:lpstr>
      <vt:lpstr>From LAN to WAN</vt:lpstr>
      <vt:lpstr>Slide 8</vt:lpstr>
      <vt:lpstr>Slide 9</vt:lpstr>
      <vt:lpstr>Slide 10</vt:lpstr>
      <vt:lpstr>The Internet connection using ISP</vt:lpstr>
      <vt:lpstr>The Internet connection using ISP</vt:lpstr>
      <vt:lpstr>PoP (a point-of-presence)</vt:lpstr>
      <vt:lpstr>The Internet with ISP</vt:lpstr>
      <vt:lpstr>Internet, Intranet &amp; Extranet</vt:lpstr>
      <vt:lpstr>Major services of Internet</vt:lpstr>
      <vt:lpstr>Connection Types</vt:lpstr>
      <vt:lpstr>Domain Name System (DNS)</vt:lpstr>
      <vt:lpstr>Domain Names</vt:lpstr>
      <vt:lpstr>Domain Name Syntax</vt:lpstr>
      <vt:lpstr>Domain Names</vt:lpstr>
      <vt:lpstr>Registering a Domain Name</vt:lpstr>
      <vt:lpstr>Slide 23</vt:lpstr>
      <vt:lpstr>Uniform Resource Locators (URL)</vt:lpstr>
      <vt:lpstr>Slide 25</vt:lpstr>
      <vt:lpstr>Slide 26</vt:lpstr>
      <vt:lpstr>World Wide Web (WWW)</vt:lpstr>
      <vt:lpstr>World Wide Web (WWW)</vt:lpstr>
      <vt:lpstr>Web Server</vt:lpstr>
      <vt:lpstr>Web Site versus Web Server</vt:lpstr>
      <vt:lpstr>Web Browsers</vt:lpstr>
      <vt:lpstr>Domain name Vs URL</vt:lpstr>
      <vt:lpstr>Web Browser and Network</vt:lpstr>
      <vt:lpstr>Languages</vt:lpstr>
      <vt:lpstr>Tools</vt:lpstr>
      <vt:lpstr>Editors</vt:lpstr>
      <vt:lpstr>Domain Name Registration</vt:lpstr>
      <vt:lpstr>Registries, Registrars, and Registrants</vt:lpstr>
      <vt:lpstr>Web hosting</vt:lpstr>
      <vt:lpstr>Media Types</vt:lpstr>
      <vt:lpstr>Multimedia type - Text</vt:lpstr>
      <vt:lpstr>Multimedia type- Graphics</vt:lpstr>
      <vt:lpstr>Multimedia type- Sound &amp; Video</vt:lpstr>
      <vt:lpstr>Hyperlinks</vt:lpstr>
      <vt:lpstr>Internet Protocols</vt:lpstr>
      <vt:lpstr>Web Standards </vt:lpstr>
      <vt:lpstr>Useful Resources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97</cp:revision>
  <dcterms:created xsi:type="dcterms:W3CDTF">2021-08-26T10:17:20Z</dcterms:created>
  <dcterms:modified xsi:type="dcterms:W3CDTF">2024-07-05T10:18:51Z</dcterms:modified>
</cp:coreProperties>
</file>