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slides/slide113.xml" ContentType="application/vnd.openxmlformats-officedocument.presentationml.slide+xml"/>
  <Override PartName="/ppt/slides/slide142.xml" ContentType="application/vnd.openxmlformats-officedocument.presentationml.slide+xml"/>
  <Override PartName="/ppt/slides/slide160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s/slide102.xml" ContentType="application/vnd.openxmlformats-officedocument.presentationml.slide+xml"/>
  <Override PartName="/ppt/slides/slide120.xml" ContentType="application/vnd.openxmlformats-officedocument.presentationml.slide+xml"/>
  <Override PartName="/ppt/slides/slide13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129.xml" ContentType="application/vnd.openxmlformats-officedocument.presentationml.slide+xml"/>
  <Override PartName="/ppt/slides/slide147.xml" ContentType="application/vnd.openxmlformats-officedocument.presentationml.slide+xml"/>
  <Override PartName="/ppt/slides/slide158.xml" ContentType="application/vnd.openxmlformats-officedocument.presentationml.slide+xml"/>
  <Override PartName="/ppt/slides/slide99.xml" ContentType="application/vnd.openxmlformats-officedocument.presentationml.slide+xml"/>
  <Override PartName="/ppt/slides/slide118.xml" ContentType="application/vnd.openxmlformats-officedocument.presentationml.slide+xml"/>
  <Override PartName="/ppt/slides/slide136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07.xml" ContentType="application/vnd.openxmlformats-officedocument.presentationml.slide+xml"/>
  <Override PartName="/ppt/slides/slide125.xml" ContentType="application/vnd.openxmlformats-officedocument.presentationml.slide+xml"/>
  <Override PartName="/ppt/slides/slide143.xml" ContentType="application/vnd.openxmlformats-officedocument.presentationml.slide+xml"/>
  <Override PartName="/ppt/slides/slide154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s/slide114.xml" ContentType="application/vnd.openxmlformats-officedocument.presentationml.slide+xml"/>
  <Override PartName="/ppt/slides/slide132.xml" ContentType="application/vnd.openxmlformats-officedocument.presentationml.slide+xml"/>
  <Override PartName="/ppt/slides/slide150.xml" ContentType="application/vnd.openxmlformats-officedocument.presentationml.slide+xml"/>
  <Override PartName="/ppt/slides/slide161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121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s/slide110.xml" ContentType="application/vnd.openxmlformats-officedocument.presentationml.slide+xml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slides/slide159.xml" ContentType="application/vnd.openxmlformats-officedocument.presentationml.slide+xml"/>
  <Override PartName="/ppt/slides/slide119.xml" ContentType="application/vnd.openxmlformats-officedocument.presentationml.slide+xml"/>
  <Override PartName="/ppt/slides/slide148.xml" ContentType="application/vnd.openxmlformats-officedocument.presentationml.slide+xml"/>
  <Override PartName="/ppt/slides/slide89.xml" ContentType="application/vnd.openxmlformats-officedocument.presentationml.slide+xml"/>
  <Override PartName="/ppt/slides/slide108.xml" ContentType="application/vnd.openxmlformats-officedocument.presentationml.slide+xml"/>
  <Override PartName="/ppt/slides/slide126.xml" ContentType="application/vnd.openxmlformats-officedocument.presentationml.slide+xml"/>
  <Override PartName="/ppt/slides/slide137.xml" ContentType="application/vnd.openxmlformats-officedocument.presentationml.slide+xml"/>
  <Override PartName="/ppt/slides/slide155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ppt/slides/slide106.xml" ContentType="application/vnd.openxmlformats-officedocument.presentationml.slide+xml"/>
  <Override PartName="/ppt/slides/slide115.xml" ContentType="application/vnd.openxmlformats-officedocument.presentationml.slide+xml"/>
  <Override PartName="/ppt/slides/slide124.xml" ContentType="application/vnd.openxmlformats-officedocument.presentationml.slide+xml"/>
  <Override PartName="/ppt/slides/slide135.xml" ContentType="application/vnd.openxmlformats-officedocument.presentationml.slide+xml"/>
  <Override PartName="/ppt/slides/slide144.xml" ContentType="application/vnd.openxmlformats-officedocument.presentationml.slide+xml"/>
  <Override PartName="/ppt/slides/slide153.xml" ContentType="application/vnd.openxmlformats-officedocument.presentationml.slide+xml"/>
  <Override PartName="/ppt/slides/slide162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s/slide122.xml" ContentType="application/vnd.openxmlformats-officedocument.presentationml.slide+xml"/>
  <Override PartName="/ppt/slides/slide133.xml" ContentType="application/vnd.openxmlformats-officedocument.presentationml.slide+xml"/>
  <Override PartName="/ppt/slides/slide151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s/slide111.xml" ContentType="application/vnd.openxmlformats-officedocument.presentationml.slide+xml"/>
  <Override PartName="/ppt/slides/slide140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s/slide149.xml" ContentType="application/vnd.openxmlformats-officedocument.presentationml.slide+xml"/>
  <Override PartName="/ppt/slides/slide138.xml" ContentType="application/vnd.openxmlformats-officedocument.presentationml.slide+xml"/>
  <Override PartName="/ppt/slides/slide79.xml" ContentType="application/vnd.openxmlformats-officedocument.presentationml.slide+xml"/>
  <Override PartName="/ppt/slides/slide109.xml" ContentType="application/vnd.openxmlformats-officedocument.presentationml.slide+xml"/>
  <Override PartName="/ppt/slides/slide127.xml" ContentType="application/vnd.openxmlformats-officedocument.presentationml.slide+xml"/>
  <Override PartName="/ppt/slides/slide145.xml" ContentType="application/vnd.openxmlformats-officedocument.presentationml.slide+xml"/>
  <Override PartName="/ppt/slides/slide156.xml" ContentType="application/vnd.openxmlformats-officedocument.presentationml.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s/slide116.xml" ContentType="application/vnd.openxmlformats-officedocument.presentationml.slide+xml"/>
  <Override PartName="/ppt/slides/slide134.xml" ContentType="application/vnd.openxmlformats-officedocument.presentationml.slide+xml"/>
  <Override PartName="/ppt/slides/slide163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05.xml" ContentType="application/vnd.openxmlformats-officedocument.presentationml.slide+xml"/>
  <Override PartName="/ppt/slides/slide123.xml" ContentType="application/vnd.openxmlformats-officedocument.presentationml.slide+xml"/>
  <Override PartName="/ppt/slides/slide141.xml" ContentType="application/vnd.openxmlformats-officedocument.presentationml.slide+xml"/>
  <Override PartName="/ppt/slides/slide152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slides/slide130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0.xml" ContentType="application/vnd.openxmlformats-officedocument.presentationml.slide+xml"/>
  <Override PartName="/ppt/slides/slide139.xml" ContentType="application/vnd.openxmlformats-officedocument.presentationml.slide+xml"/>
  <Override PartName="/ppt/slides/slide157.xml" ContentType="application/vnd.openxmlformats-officedocument.presentationml.slide+xml"/>
  <Override PartName="/ppt/slides/slide98.xml" ContentType="application/vnd.openxmlformats-officedocument.presentationml.slide+xml"/>
  <Override PartName="/ppt/slides/slide117.xml" ContentType="application/vnd.openxmlformats-officedocument.presentationml.slide+xml"/>
  <Override PartName="/ppt/slides/slide128.xml" ContentType="application/vnd.openxmlformats-officedocument.presentationml.slide+xml"/>
  <Override PartName="/ppt/slides/slide146.xml" ContentType="application/vnd.openxmlformats-officedocument.presentationml.slide+xml"/>
  <Override PartName="/ppt/slides/slide164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6"/>
  </p:notesMasterIdLst>
  <p:handoutMasterIdLst>
    <p:handoutMasterId r:id="rId167"/>
  </p:handoutMasterIdLst>
  <p:sldIdLst>
    <p:sldId id="440" r:id="rId2"/>
    <p:sldId id="441" r:id="rId3"/>
    <p:sldId id="292" r:id="rId4"/>
    <p:sldId id="442" r:id="rId5"/>
    <p:sldId id="443" r:id="rId6"/>
    <p:sldId id="295" r:id="rId7"/>
    <p:sldId id="297" r:id="rId8"/>
    <p:sldId id="298" r:id="rId9"/>
    <p:sldId id="299" r:id="rId10"/>
    <p:sldId id="303" r:id="rId11"/>
    <p:sldId id="305" r:id="rId12"/>
    <p:sldId id="306" r:id="rId13"/>
    <p:sldId id="436" r:id="rId14"/>
    <p:sldId id="437" r:id="rId15"/>
    <p:sldId id="438" r:id="rId16"/>
    <p:sldId id="439" r:id="rId17"/>
    <p:sldId id="444" r:id="rId18"/>
    <p:sldId id="445" r:id="rId19"/>
    <p:sldId id="446" r:id="rId20"/>
    <p:sldId id="449" r:id="rId21"/>
    <p:sldId id="447" r:id="rId22"/>
    <p:sldId id="448" r:id="rId23"/>
    <p:sldId id="495" r:id="rId24"/>
    <p:sldId id="451" r:id="rId25"/>
    <p:sldId id="452" r:id="rId26"/>
    <p:sldId id="453" r:id="rId27"/>
    <p:sldId id="454" r:id="rId28"/>
    <p:sldId id="455" r:id="rId29"/>
    <p:sldId id="456" r:id="rId30"/>
    <p:sldId id="457" r:id="rId31"/>
    <p:sldId id="458" r:id="rId32"/>
    <p:sldId id="459" r:id="rId33"/>
    <p:sldId id="460" r:id="rId34"/>
    <p:sldId id="461" r:id="rId35"/>
    <p:sldId id="462" r:id="rId36"/>
    <p:sldId id="463" r:id="rId37"/>
    <p:sldId id="464" r:id="rId38"/>
    <p:sldId id="465" r:id="rId39"/>
    <p:sldId id="466" r:id="rId40"/>
    <p:sldId id="467" r:id="rId41"/>
    <p:sldId id="468" r:id="rId42"/>
    <p:sldId id="469" r:id="rId43"/>
    <p:sldId id="470" r:id="rId44"/>
    <p:sldId id="471" r:id="rId45"/>
    <p:sldId id="472" r:id="rId46"/>
    <p:sldId id="473" r:id="rId47"/>
    <p:sldId id="474" r:id="rId48"/>
    <p:sldId id="475" r:id="rId49"/>
    <p:sldId id="476" r:id="rId50"/>
    <p:sldId id="477" r:id="rId51"/>
    <p:sldId id="478" r:id="rId52"/>
    <p:sldId id="479" r:id="rId53"/>
    <p:sldId id="480" r:id="rId54"/>
    <p:sldId id="481" r:id="rId55"/>
    <p:sldId id="482" r:id="rId56"/>
    <p:sldId id="483" r:id="rId57"/>
    <p:sldId id="484" r:id="rId58"/>
    <p:sldId id="485" r:id="rId59"/>
    <p:sldId id="486" r:id="rId60"/>
    <p:sldId id="487" r:id="rId61"/>
    <p:sldId id="488" r:id="rId62"/>
    <p:sldId id="489" r:id="rId63"/>
    <p:sldId id="490" r:id="rId64"/>
    <p:sldId id="491" r:id="rId65"/>
    <p:sldId id="492" r:id="rId66"/>
    <p:sldId id="493" r:id="rId67"/>
    <p:sldId id="315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34" r:id="rId77"/>
    <p:sldId id="335" r:id="rId78"/>
    <p:sldId id="336" r:id="rId79"/>
    <p:sldId id="337" r:id="rId80"/>
    <p:sldId id="338" r:id="rId81"/>
    <p:sldId id="339" r:id="rId82"/>
    <p:sldId id="340" r:id="rId83"/>
    <p:sldId id="341" r:id="rId84"/>
    <p:sldId id="342" r:id="rId85"/>
    <p:sldId id="343" r:id="rId86"/>
    <p:sldId id="344" r:id="rId87"/>
    <p:sldId id="345" r:id="rId88"/>
    <p:sldId id="346" r:id="rId89"/>
    <p:sldId id="347" r:id="rId90"/>
    <p:sldId id="348" r:id="rId91"/>
    <p:sldId id="349" r:id="rId92"/>
    <p:sldId id="350" r:id="rId93"/>
    <p:sldId id="351" r:id="rId94"/>
    <p:sldId id="358" r:id="rId95"/>
    <p:sldId id="359" r:id="rId96"/>
    <p:sldId id="360" r:id="rId97"/>
    <p:sldId id="361" r:id="rId98"/>
    <p:sldId id="362" r:id="rId99"/>
    <p:sldId id="363" r:id="rId100"/>
    <p:sldId id="364" r:id="rId101"/>
    <p:sldId id="365" r:id="rId102"/>
    <p:sldId id="366" r:id="rId103"/>
    <p:sldId id="367" r:id="rId104"/>
    <p:sldId id="431" r:id="rId105"/>
    <p:sldId id="368" r:id="rId106"/>
    <p:sldId id="432" r:id="rId107"/>
    <p:sldId id="369" r:id="rId108"/>
    <p:sldId id="433" r:id="rId109"/>
    <p:sldId id="370" r:id="rId110"/>
    <p:sldId id="371" r:id="rId111"/>
    <p:sldId id="372" r:id="rId112"/>
    <p:sldId id="373" r:id="rId113"/>
    <p:sldId id="374" r:id="rId114"/>
    <p:sldId id="375" r:id="rId115"/>
    <p:sldId id="376" r:id="rId116"/>
    <p:sldId id="377" r:id="rId117"/>
    <p:sldId id="378" r:id="rId118"/>
    <p:sldId id="379" r:id="rId119"/>
    <p:sldId id="380" r:id="rId120"/>
    <p:sldId id="381" r:id="rId121"/>
    <p:sldId id="382" r:id="rId122"/>
    <p:sldId id="383" r:id="rId123"/>
    <p:sldId id="384" r:id="rId124"/>
    <p:sldId id="388" r:id="rId125"/>
    <p:sldId id="389" r:id="rId126"/>
    <p:sldId id="390" r:id="rId127"/>
    <p:sldId id="391" r:id="rId128"/>
    <p:sldId id="392" r:id="rId129"/>
    <p:sldId id="393" r:id="rId130"/>
    <p:sldId id="394" r:id="rId131"/>
    <p:sldId id="395" r:id="rId132"/>
    <p:sldId id="396" r:id="rId133"/>
    <p:sldId id="397" r:id="rId134"/>
    <p:sldId id="398" r:id="rId135"/>
    <p:sldId id="399" r:id="rId136"/>
    <p:sldId id="400" r:id="rId137"/>
    <p:sldId id="401" r:id="rId138"/>
    <p:sldId id="402" r:id="rId139"/>
    <p:sldId id="403" r:id="rId140"/>
    <p:sldId id="404" r:id="rId141"/>
    <p:sldId id="405" r:id="rId142"/>
    <p:sldId id="406" r:id="rId143"/>
    <p:sldId id="407" r:id="rId144"/>
    <p:sldId id="408" r:id="rId145"/>
    <p:sldId id="435" r:id="rId146"/>
    <p:sldId id="410" r:id="rId147"/>
    <p:sldId id="411" r:id="rId148"/>
    <p:sldId id="412" r:id="rId149"/>
    <p:sldId id="413" r:id="rId150"/>
    <p:sldId id="414" r:id="rId151"/>
    <p:sldId id="415" r:id="rId152"/>
    <p:sldId id="416" r:id="rId153"/>
    <p:sldId id="417" r:id="rId154"/>
    <p:sldId id="418" r:id="rId155"/>
    <p:sldId id="419" r:id="rId156"/>
    <p:sldId id="420" r:id="rId157"/>
    <p:sldId id="421" r:id="rId158"/>
    <p:sldId id="422" r:id="rId159"/>
    <p:sldId id="423" r:id="rId160"/>
    <p:sldId id="424" r:id="rId161"/>
    <p:sldId id="425" r:id="rId162"/>
    <p:sldId id="426" r:id="rId163"/>
    <p:sldId id="427" r:id="rId164"/>
    <p:sldId id="428" r:id="rId16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3399"/>
    <a:srgbClr val="FAB294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979" autoAdjust="0"/>
  </p:normalViewPr>
  <p:slideViewPr>
    <p:cSldViewPr>
      <p:cViewPr varScale="1">
        <p:scale>
          <a:sx n="67" d="100"/>
          <a:sy n="67" d="100"/>
        </p:scale>
        <p:origin x="-840" y="-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slide" Target="slides/slide158.xml"/><Relationship Id="rId170" Type="http://schemas.openxmlformats.org/officeDocument/2006/relationships/theme" Target="theme/theme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tableStyles" Target="tableStyle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64" Type="http://schemas.openxmlformats.org/officeDocument/2006/relationships/slide" Target="slides/slide163.xml"/><Relationship Id="rId16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A30CE7-D510-4936-8CEE-68A4FC0C0168}" type="datetimeFigureOut">
              <a:rPr lang="en-IN" smtClean="0"/>
              <a:pPr/>
              <a:t>10-07-2024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DE82A3-CED3-4790-980E-A3704CE709C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553386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54C382-6CD3-4120-A69D-564C1242255E}" type="datetimeFigureOut">
              <a:rPr lang="en-IN" smtClean="0"/>
              <a:pPr/>
              <a:t>10-07-2024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C96F28-CF6B-436A-8073-CB108680204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49967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/>
          <p:nvPr/>
        </p:nvSpPr>
        <p:spPr>
          <a:xfrm>
            <a:off x="0" y="6286500"/>
            <a:ext cx="12192000" cy="609600"/>
          </a:xfrm>
          <a:prstGeom prst="rect">
            <a:avLst/>
          </a:prstGeom>
          <a:solidFill>
            <a:srgbClr val="262673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9180" tIns="44579" rIns="89180" bIns="44579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79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406400" y="2005522"/>
            <a:ext cx="11379200" cy="2663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180" tIns="44579" rIns="89180" bIns="44579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6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Template for Preparing Presentation</a:t>
            </a:r>
            <a:endParaRPr kumimoji="0" sz="153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175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6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Session 2</a:t>
            </a:r>
            <a:endParaRPr kumimoji="0" sz="230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15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0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SASTRA University</a:t>
            </a:r>
            <a:endParaRPr kumimoji="0" sz="153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3183467" y="6388102"/>
            <a:ext cx="5791200" cy="472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180" tIns="44579" rIns="89180" bIns="44579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09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inyon Script"/>
                <a:ea typeface="Pinyon Script"/>
                <a:cs typeface="Pinyon Script"/>
                <a:sym typeface="Pinyon Script"/>
              </a:rPr>
              <a:t>Progress Through Quality Education</a:t>
            </a:r>
            <a:endParaRPr kumimoji="0" sz="153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907844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fld id="{5CA493BA-04C8-4574-ABFA-03E44AE531EB}" type="datetimeFigureOut">
              <a:rPr kumimoji="0" lang="en-US" sz="1368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ts val="1400"/>
                <a:buFontTx/>
                <a:buNone/>
                <a:tabLst/>
                <a:defRPr/>
              </a:pPr>
              <a:t>7/10/2024</a:t>
            </a:fld>
            <a:endParaRPr kumimoji="0" lang="en-US" sz="1368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E0A883-076A-4371-A43F-43D4B3282AA6}" type="slidenum">
              <a:rPr kumimoji="0" lang="en-US" sz="1368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368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940301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229598" y="181742"/>
            <a:ext cx="9250777" cy="54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203200" y="990601"/>
            <a:ext cx="11785600" cy="52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marL="390997" lvl="0" indent="-369275" algn="just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  <a:defRPr sz="2800"/>
            </a:lvl1pPr>
            <a:lvl2pPr marL="781995" lvl="1" indent="-342123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SzPts val="2700"/>
              <a:buChar char="–"/>
              <a:defRPr/>
            </a:lvl2pPr>
            <a:lvl3pPr marL="1172992" lvl="2" indent="-320401" algn="l">
              <a:lnSpc>
                <a:spcPct val="156521"/>
              </a:lnSpc>
              <a:spcBef>
                <a:spcPts val="0"/>
              </a:spcBef>
              <a:spcAft>
                <a:spcPts val="0"/>
              </a:spcAft>
              <a:buSzPts val="2300"/>
              <a:buChar char="✔"/>
              <a:defRPr/>
            </a:lvl3pPr>
            <a:lvl4pPr marL="1563990" lvl="3" indent="-293248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4pPr>
            <a:lvl5pPr marL="1954987" lvl="4" indent="-293248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5pPr>
            <a:lvl6pPr marL="2345985" lvl="5" indent="-293248" algn="l">
              <a:spcBef>
                <a:spcPts val="308"/>
              </a:spcBef>
              <a:spcAft>
                <a:spcPts val="0"/>
              </a:spcAft>
              <a:buSzPts val="1800"/>
              <a:buChar char="»"/>
              <a:defRPr/>
            </a:lvl6pPr>
            <a:lvl7pPr marL="2736982" lvl="6" indent="-293248" algn="l">
              <a:spcBef>
                <a:spcPts val="308"/>
              </a:spcBef>
              <a:spcAft>
                <a:spcPts val="0"/>
              </a:spcAft>
              <a:buSzPts val="1800"/>
              <a:buChar char="»"/>
              <a:defRPr/>
            </a:lvl7pPr>
            <a:lvl8pPr marL="3127980" lvl="7" indent="-293248" algn="l">
              <a:spcBef>
                <a:spcPts val="308"/>
              </a:spcBef>
              <a:spcAft>
                <a:spcPts val="0"/>
              </a:spcAft>
              <a:buSzPts val="1800"/>
              <a:buChar char="»"/>
              <a:defRPr/>
            </a:lvl8pPr>
            <a:lvl9pPr marL="3518977" lvl="8" indent="-293248" algn="l">
              <a:spcBef>
                <a:spcPts val="308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227392" y="6553200"/>
            <a:ext cx="1625600" cy="275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97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9093200" y="6553200"/>
            <a:ext cx="2844800" cy="282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fld id="{BE031832-36F5-4DF4-BA02-44C6886A1F1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0772280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5360" y="1052736"/>
            <a:ext cx="5731048" cy="52565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 marL="1371600" indent="-374650">
              <a:buFont typeface="Wingdings" panose="05000000000000000000" pitchFamily="2" charset="2"/>
              <a:buChar char="Ø"/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052736"/>
            <a:ext cx="5740400" cy="52565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 marL="1371600" indent="-374650">
              <a:buFont typeface="Wingdings" panose="05000000000000000000" pitchFamily="2" charset="2"/>
              <a:buChar char="Ø"/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91344" y="116632"/>
            <a:ext cx="9361040" cy="615603"/>
          </a:xfrm>
          <a:prstGeom prst="rect">
            <a:avLst/>
          </a:prstGeom>
        </p:spPr>
        <p:txBody>
          <a:bodyPr/>
          <a:lstStyle>
            <a:lvl1pPr algn="ctr"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190968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8CBE09-2349-4EE1-A219-AB8DA39AFE0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690077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4639"/>
            <a:ext cx="10363200" cy="11430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>
            <a:extLst>
              <a:ext uri="{FF2B5EF4-FFF2-40B4-BE49-F238E27FC236}">
                <a16:creationId xmlns:a16="http://schemas.microsoft.com/office/drawing/2014/main" xmlns="" id="{DB7E2D6A-76A9-4C9B-8E6A-81A9BB4F3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A11AF7-D4F6-4491-81BA-23F890B30744}" type="datetime1">
              <a:rPr lang="en-US" smtClean="0"/>
              <a:pPr>
                <a:defRPr/>
              </a:pPr>
              <a:t>7/10/2024</a:t>
            </a:fld>
            <a:endParaRPr lang="en-US"/>
          </a:p>
        </p:txBody>
      </p:sp>
      <p:sp>
        <p:nvSpPr>
          <p:cNvPr id="5" name="Footer Placeholder 21">
            <a:extLst>
              <a:ext uri="{FF2B5EF4-FFF2-40B4-BE49-F238E27FC236}">
                <a16:creationId xmlns:a16="http://schemas.microsoft.com/office/drawing/2014/main" xmlns="" id="{7EF0F93D-8DDE-4285-9540-7F71DF93F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>
            <a:extLst>
              <a:ext uri="{FF2B5EF4-FFF2-40B4-BE49-F238E27FC236}">
                <a16:creationId xmlns:a16="http://schemas.microsoft.com/office/drawing/2014/main" xmlns="" id="{D15A0D93-ED68-490D-B842-6230343FC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A4D46A-248C-4A83-A511-1ACA00FA982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10315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C10F8F7-B977-4F57-8FDC-7F2817C490BA}" type="datetime1">
              <a:rPr lang="en-US" smtClean="0"/>
              <a:pPr>
                <a:defRPr/>
              </a:pPr>
              <a:t>7/10/2024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B9DE99-67CA-4715-9A0D-C0345AB8349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81951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6480174"/>
            <a:ext cx="12192000" cy="419100"/>
          </a:xfrm>
          <a:prstGeom prst="rect">
            <a:avLst/>
          </a:prstGeom>
          <a:solidFill>
            <a:srgbClr val="262673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9180" tIns="44579" rIns="89180" bIns="44579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79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203200" y="952501"/>
            <a:ext cx="11785600" cy="52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marL="457200" marR="0" lvl="0" indent="-43180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000097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0050" algn="l" rtl="0">
              <a:lnSpc>
                <a:spcPct val="16296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–"/>
              <a:defRPr sz="2700" b="0" i="0" u="none" strike="noStrike" cap="none">
                <a:solidFill>
                  <a:srgbClr val="0000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74650" algn="l" rtl="0">
              <a:lnSpc>
                <a:spcPct val="191304"/>
              </a:lnSpc>
              <a:spcBef>
                <a:spcPts val="0"/>
              </a:spcBef>
              <a:spcAft>
                <a:spcPts val="0"/>
              </a:spcAft>
              <a:buClr>
                <a:srgbClr val="000097"/>
              </a:buClr>
              <a:buSzPts val="2300"/>
              <a:buFont typeface="Noto Sans Symbols"/>
              <a:buChar char="✔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24444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rgbClr val="0000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244444"/>
              </a:lnSpc>
              <a:spcBef>
                <a:spcPts val="0"/>
              </a:spcBef>
              <a:spcAft>
                <a:spcPts val="0"/>
              </a:spcAft>
              <a:buClr>
                <a:srgbClr val="000097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rgbClr val="000097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rgbClr val="000097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rgbClr val="000097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rgbClr val="000097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2" name="Google Shape;12;p1"/>
          <p:cNvSpPr/>
          <p:nvPr/>
        </p:nvSpPr>
        <p:spPr>
          <a:xfrm>
            <a:off x="0" y="826463"/>
            <a:ext cx="12192000" cy="120073"/>
          </a:xfrm>
          <a:prstGeom prst="rect">
            <a:avLst/>
          </a:prstGeom>
          <a:solidFill>
            <a:srgbClr val="262673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9180" tIns="44579" rIns="89180" bIns="44579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79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"/>
          <p:cNvSpPr txBox="1">
            <a:spLocks noGrp="1"/>
          </p:cNvSpPr>
          <p:nvPr>
            <p:ph type="dt" idx="10"/>
          </p:nvPr>
        </p:nvSpPr>
        <p:spPr>
          <a:xfrm>
            <a:off x="50802" y="6534150"/>
            <a:ext cx="1734495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fld id="{5CA493BA-04C8-4574-ABFA-03E44AE531EB}" type="datetimeFigureOut">
              <a:rPr kumimoji="0" lang="en-US" sz="1368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ts val="1400"/>
                <a:buFontTx/>
                <a:buNone/>
                <a:tabLst/>
                <a:defRPr/>
              </a:pPr>
              <a:t>7/10/2024</a:t>
            </a:fld>
            <a:endParaRPr kumimoji="0" lang="en-US" sz="1368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9093200" y="6553200"/>
            <a:ext cx="2844800" cy="282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E0A883-076A-4371-A43F-43D4B3282AA6}" type="slidenum">
              <a:rPr kumimoji="0" lang="en-US" sz="1368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368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6" name="Google Shape;16;p1"/>
          <p:cNvSpPr txBox="1"/>
          <p:nvPr/>
        </p:nvSpPr>
        <p:spPr>
          <a:xfrm>
            <a:off x="3183467" y="6467419"/>
            <a:ext cx="5791200" cy="48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180" tIns="44579" rIns="89180" bIns="44579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9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inyon Script"/>
                <a:ea typeface="Pinyon Script"/>
                <a:cs typeface="Pinyon Script"/>
                <a:sym typeface="Pinyon Script"/>
              </a:rPr>
              <a:t>Progress Through Quality Education</a:t>
            </a:r>
            <a:endParaRPr kumimoji="0" sz="153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9" name="Picture 8" descr="sastra latest logo (3.76).png"/>
          <p:cNvPicPr>
            <a:picLocks noChangeAspect="1"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>
            <a:off x="9257882" y="78264"/>
            <a:ext cx="2886790" cy="758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1847284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6" r:id="rId3"/>
    <p:sldLayoutId id="2147483667" r:id="rId4"/>
    <p:sldLayoutId id="2147483668" r:id="rId5"/>
    <p:sldLayoutId id="2147483669" r:id="rId6"/>
    <p:sldLayoutId id="2147483670" r:id="rId7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4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4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9598" y="181742"/>
            <a:ext cx="9250777" cy="571777"/>
          </a:xfrm>
          <a:prstGeom prst="rect">
            <a:avLst/>
          </a:prstGeom>
        </p:spPr>
        <p:txBody>
          <a:bodyPr vert="horz" wrap="square" lIns="0" tIns="40467" rIns="0" bIns="0" rtlCol="0">
            <a:spAutoFit/>
          </a:bodyPr>
          <a:lstStyle/>
          <a:p>
            <a:pPr marL="29976">
              <a:spcBef>
                <a:spcPts val="319"/>
              </a:spcBef>
            </a:pPr>
            <a:r>
              <a:rPr spc="-106" dirty="0"/>
              <a:t>Agenda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15919" y="1356872"/>
            <a:ext cx="6787888" cy="5056090"/>
          </a:xfrm>
          <a:prstGeom prst="rect">
            <a:avLst/>
          </a:prstGeom>
        </p:spPr>
        <p:txBody>
          <a:bodyPr vert="horz" wrap="square" lIns="0" tIns="130392" rIns="0" bIns="0" rtlCol="0">
            <a:spAutoFit/>
          </a:bodyPr>
          <a:lstStyle/>
          <a:p>
            <a:pPr marL="508090" indent="-418163">
              <a:spcBef>
                <a:spcPts val="1024"/>
              </a:spcBef>
              <a:buClr>
                <a:srgbClr val="3333B2"/>
              </a:buClr>
              <a:buFont typeface="Lucida Sans Unicode"/>
              <a:buChar char="►"/>
              <a:tabLst>
                <a:tab pos="508090" algn="l"/>
              </a:tabLst>
            </a:pPr>
            <a:r>
              <a:rPr sz="2600" dirty="0">
                <a:latin typeface="Tahoma"/>
                <a:cs typeface="Tahoma"/>
              </a:rPr>
              <a:t>What</a:t>
            </a:r>
            <a:r>
              <a:rPr sz="2600" spc="-106" dirty="0">
                <a:latin typeface="Tahoma"/>
                <a:cs typeface="Tahoma"/>
              </a:rPr>
              <a:t> </a:t>
            </a:r>
            <a:r>
              <a:rPr sz="2600" dirty="0">
                <a:latin typeface="Tahoma"/>
                <a:cs typeface="Tahoma"/>
              </a:rPr>
              <a:t>is</a:t>
            </a:r>
            <a:r>
              <a:rPr sz="2600" spc="-94" dirty="0">
                <a:latin typeface="Tahoma"/>
                <a:cs typeface="Tahoma"/>
              </a:rPr>
              <a:t> </a:t>
            </a:r>
            <a:r>
              <a:rPr sz="2600" spc="71" dirty="0">
                <a:latin typeface="Tahoma"/>
                <a:cs typeface="Tahoma"/>
              </a:rPr>
              <a:t>HTML?</a:t>
            </a:r>
            <a:endParaRPr sz="2600" dirty="0">
              <a:latin typeface="Tahoma"/>
              <a:cs typeface="Tahoma"/>
            </a:endParaRPr>
          </a:p>
          <a:p>
            <a:pPr marL="508090" indent="-418163">
              <a:spcBef>
                <a:spcPts val="788"/>
              </a:spcBef>
              <a:buClr>
                <a:srgbClr val="3333B2"/>
              </a:buClr>
              <a:buFont typeface="Lucida Sans Unicode"/>
              <a:buChar char="►"/>
              <a:tabLst>
                <a:tab pos="508090" algn="l"/>
              </a:tabLst>
            </a:pPr>
            <a:r>
              <a:rPr sz="2600" dirty="0">
                <a:latin typeface="Tahoma"/>
                <a:cs typeface="Tahoma"/>
              </a:rPr>
              <a:t>Basic</a:t>
            </a:r>
            <a:r>
              <a:rPr sz="2600" spc="-94" dirty="0">
                <a:latin typeface="Tahoma"/>
                <a:cs typeface="Tahoma"/>
              </a:rPr>
              <a:t> </a:t>
            </a:r>
            <a:r>
              <a:rPr sz="2600" spc="-47" dirty="0">
                <a:latin typeface="Tahoma"/>
                <a:cs typeface="Tahoma"/>
              </a:rPr>
              <a:t>Structure</a:t>
            </a:r>
            <a:r>
              <a:rPr sz="2600" spc="-83" dirty="0">
                <a:latin typeface="Tahoma"/>
                <a:cs typeface="Tahoma"/>
              </a:rPr>
              <a:t> </a:t>
            </a:r>
            <a:r>
              <a:rPr sz="2600" dirty="0">
                <a:latin typeface="Tahoma"/>
                <a:cs typeface="Tahoma"/>
              </a:rPr>
              <a:t>of</a:t>
            </a:r>
            <a:r>
              <a:rPr sz="2600" spc="-83" dirty="0">
                <a:latin typeface="Tahoma"/>
                <a:cs typeface="Tahoma"/>
              </a:rPr>
              <a:t> </a:t>
            </a:r>
            <a:r>
              <a:rPr sz="2600" dirty="0">
                <a:latin typeface="Tahoma"/>
                <a:cs typeface="Tahoma"/>
              </a:rPr>
              <a:t>an</a:t>
            </a:r>
            <a:r>
              <a:rPr sz="2600" spc="-94" dirty="0">
                <a:latin typeface="Tahoma"/>
                <a:cs typeface="Tahoma"/>
              </a:rPr>
              <a:t> </a:t>
            </a:r>
            <a:r>
              <a:rPr sz="2600" spc="153" dirty="0">
                <a:latin typeface="Tahoma"/>
                <a:cs typeface="Tahoma"/>
              </a:rPr>
              <a:t>HTML</a:t>
            </a:r>
            <a:r>
              <a:rPr sz="2600" spc="-83" dirty="0">
                <a:latin typeface="Tahoma"/>
                <a:cs typeface="Tahoma"/>
              </a:rPr>
              <a:t> </a:t>
            </a:r>
            <a:r>
              <a:rPr sz="2600" spc="-24" dirty="0">
                <a:latin typeface="Tahoma"/>
                <a:cs typeface="Tahoma"/>
              </a:rPr>
              <a:t>Document</a:t>
            </a:r>
            <a:endParaRPr sz="2600" dirty="0">
              <a:latin typeface="Tahoma"/>
              <a:cs typeface="Tahoma"/>
            </a:endParaRPr>
          </a:p>
          <a:p>
            <a:pPr marL="508090" indent="-418163">
              <a:spcBef>
                <a:spcPts val="779"/>
              </a:spcBef>
              <a:buClr>
                <a:srgbClr val="3333B2"/>
              </a:buClr>
              <a:buFont typeface="Lucida Sans Unicode"/>
              <a:buChar char="►"/>
              <a:tabLst>
                <a:tab pos="508090" algn="l"/>
              </a:tabLst>
            </a:pPr>
            <a:r>
              <a:rPr sz="2600" spc="153" dirty="0">
                <a:latin typeface="Tahoma"/>
                <a:cs typeface="Tahoma"/>
              </a:rPr>
              <a:t>HTML</a:t>
            </a:r>
            <a:r>
              <a:rPr sz="2600" spc="-47" dirty="0">
                <a:latin typeface="Tahoma"/>
                <a:cs typeface="Tahoma"/>
              </a:rPr>
              <a:t> </a:t>
            </a:r>
            <a:r>
              <a:rPr sz="2600" spc="-71" dirty="0">
                <a:latin typeface="Tahoma"/>
                <a:cs typeface="Tahoma"/>
              </a:rPr>
              <a:t>Tags</a:t>
            </a:r>
            <a:r>
              <a:rPr sz="2600" spc="-47" dirty="0">
                <a:latin typeface="Tahoma"/>
                <a:cs typeface="Tahoma"/>
              </a:rPr>
              <a:t> </a:t>
            </a:r>
            <a:r>
              <a:rPr sz="2600" spc="-83" dirty="0">
                <a:latin typeface="Tahoma"/>
                <a:cs typeface="Tahoma"/>
              </a:rPr>
              <a:t>and</a:t>
            </a:r>
            <a:r>
              <a:rPr sz="2600" spc="-35" dirty="0">
                <a:latin typeface="Tahoma"/>
                <a:cs typeface="Tahoma"/>
              </a:rPr>
              <a:t> </a:t>
            </a:r>
            <a:r>
              <a:rPr sz="2600" spc="-24" dirty="0">
                <a:latin typeface="Tahoma"/>
                <a:cs typeface="Tahoma"/>
              </a:rPr>
              <a:t>Elements</a:t>
            </a:r>
            <a:endParaRPr sz="2600" dirty="0">
              <a:latin typeface="Tahoma"/>
              <a:cs typeface="Tahoma"/>
            </a:endParaRPr>
          </a:p>
          <a:p>
            <a:pPr marL="508090" indent="-418163">
              <a:spcBef>
                <a:spcPts val="791"/>
              </a:spcBef>
              <a:buClr>
                <a:srgbClr val="3333B2"/>
              </a:buClr>
              <a:buFont typeface="Lucida Sans Unicode"/>
              <a:buChar char="►"/>
              <a:tabLst>
                <a:tab pos="508090" algn="l"/>
              </a:tabLst>
            </a:pPr>
            <a:r>
              <a:rPr sz="2600" spc="-24" dirty="0">
                <a:latin typeface="Tahoma"/>
                <a:cs typeface="Tahoma"/>
              </a:rPr>
              <a:t>Attributes</a:t>
            </a:r>
            <a:r>
              <a:rPr sz="2600" spc="-106" dirty="0">
                <a:latin typeface="Tahoma"/>
                <a:cs typeface="Tahoma"/>
              </a:rPr>
              <a:t> </a:t>
            </a:r>
            <a:r>
              <a:rPr sz="2600" dirty="0">
                <a:latin typeface="Tahoma"/>
                <a:cs typeface="Tahoma"/>
              </a:rPr>
              <a:t>in</a:t>
            </a:r>
            <a:r>
              <a:rPr sz="2600" spc="-83" dirty="0">
                <a:latin typeface="Tahoma"/>
                <a:cs typeface="Tahoma"/>
              </a:rPr>
              <a:t> </a:t>
            </a:r>
            <a:r>
              <a:rPr sz="2600" spc="106" dirty="0">
                <a:latin typeface="Tahoma"/>
                <a:cs typeface="Tahoma"/>
              </a:rPr>
              <a:t>HTML</a:t>
            </a:r>
            <a:endParaRPr sz="2600" dirty="0">
              <a:latin typeface="Tahoma"/>
              <a:cs typeface="Tahoma"/>
            </a:endParaRPr>
          </a:p>
          <a:p>
            <a:pPr marL="508090" indent="-418163">
              <a:spcBef>
                <a:spcPts val="791"/>
              </a:spcBef>
              <a:buClr>
                <a:srgbClr val="3333B2"/>
              </a:buClr>
              <a:buFont typeface="Lucida Sans Unicode"/>
              <a:buChar char="►"/>
              <a:tabLst>
                <a:tab pos="508090" algn="l"/>
              </a:tabLst>
            </a:pPr>
            <a:r>
              <a:rPr sz="2600" spc="153" dirty="0">
                <a:latin typeface="Tahoma"/>
                <a:cs typeface="Tahoma"/>
              </a:rPr>
              <a:t>HTML</a:t>
            </a:r>
            <a:r>
              <a:rPr sz="2600" spc="83" dirty="0">
                <a:latin typeface="Tahoma"/>
                <a:cs typeface="Tahoma"/>
              </a:rPr>
              <a:t> </a:t>
            </a:r>
            <a:r>
              <a:rPr sz="2600" spc="-24" dirty="0">
                <a:latin typeface="Tahoma"/>
                <a:cs typeface="Tahoma"/>
              </a:rPr>
              <a:t>Headings</a:t>
            </a:r>
            <a:endParaRPr sz="2600" dirty="0">
              <a:latin typeface="Tahoma"/>
              <a:cs typeface="Tahoma"/>
            </a:endParaRPr>
          </a:p>
          <a:p>
            <a:pPr marL="508090" indent="-418163">
              <a:spcBef>
                <a:spcPts val="788"/>
              </a:spcBef>
              <a:buClr>
                <a:srgbClr val="3333B2"/>
              </a:buClr>
              <a:buFont typeface="Lucida Sans Unicode"/>
              <a:buChar char="►"/>
              <a:tabLst>
                <a:tab pos="508090" algn="l"/>
              </a:tabLst>
            </a:pPr>
            <a:r>
              <a:rPr sz="2600" spc="-106" dirty="0">
                <a:latin typeface="Tahoma"/>
                <a:cs typeface="Tahoma"/>
              </a:rPr>
              <a:t>Paragraphs</a:t>
            </a:r>
            <a:r>
              <a:rPr sz="2600" spc="-47" dirty="0">
                <a:latin typeface="Tahoma"/>
                <a:cs typeface="Tahoma"/>
              </a:rPr>
              <a:t> </a:t>
            </a:r>
            <a:r>
              <a:rPr sz="2600" spc="-83" dirty="0">
                <a:latin typeface="Tahoma"/>
                <a:cs typeface="Tahoma"/>
              </a:rPr>
              <a:t>and</a:t>
            </a:r>
            <a:r>
              <a:rPr sz="2600" spc="-35" dirty="0">
                <a:latin typeface="Tahoma"/>
                <a:cs typeface="Tahoma"/>
              </a:rPr>
              <a:t> </a:t>
            </a:r>
            <a:r>
              <a:rPr sz="2600" spc="-24" dirty="0">
                <a:latin typeface="Tahoma"/>
                <a:cs typeface="Tahoma"/>
              </a:rPr>
              <a:t>Formatting</a:t>
            </a:r>
            <a:endParaRPr sz="2600" dirty="0">
              <a:latin typeface="Tahoma"/>
              <a:cs typeface="Tahoma"/>
            </a:endParaRPr>
          </a:p>
          <a:p>
            <a:pPr marL="508090" indent="-418163">
              <a:spcBef>
                <a:spcPts val="779"/>
              </a:spcBef>
              <a:buClr>
                <a:srgbClr val="3333B2"/>
              </a:buClr>
              <a:buFont typeface="Lucida Sans Unicode"/>
              <a:buChar char="►"/>
              <a:tabLst>
                <a:tab pos="508090" algn="l"/>
              </a:tabLst>
            </a:pPr>
            <a:r>
              <a:rPr sz="2600" dirty="0">
                <a:latin typeface="Tahoma"/>
                <a:cs typeface="Tahoma"/>
              </a:rPr>
              <a:t>Links</a:t>
            </a:r>
            <a:r>
              <a:rPr sz="2600" spc="-165" dirty="0">
                <a:latin typeface="Tahoma"/>
                <a:cs typeface="Tahoma"/>
              </a:rPr>
              <a:t> </a:t>
            </a:r>
            <a:r>
              <a:rPr sz="2600" spc="-83" dirty="0">
                <a:latin typeface="Tahoma"/>
                <a:cs typeface="Tahoma"/>
              </a:rPr>
              <a:t>and</a:t>
            </a:r>
            <a:r>
              <a:rPr sz="2600" spc="-118" dirty="0">
                <a:latin typeface="Tahoma"/>
                <a:cs typeface="Tahoma"/>
              </a:rPr>
              <a:t> </a:t>
            </a:r>
            <a:r>
              <a:rPr sz="2600" spc="-24" dirty="0">
                <a:latin typeface="Tahoma"/>
                <a:cs typeface="Tahoma"/>
              </a:rPr>
              <a:t>Images</a:t>
            </a:r>
            <a:endParaRPr sz="2600" dirty="0">
              <a:latin typeface="Tahoma"/>
              <a:cs typeface="Tahoma"/>
            </a:endParaRPr>
          </a:p>
          <a:p>
            <a:pPr marL="508090" indent="-418163">
              <a:spcBef>
                <a:spcPts val="791"/>
              </a:spcBef>
              <a:buClr>
                <a:srgbClr val="3333B2"/>
              </a:buClr>
              <a:buFont typeface="Lucida Sans Unicode"/>
              <a:buChar char="►"/>
              <a:tabLst>
                <a:tab pos="508090" algn="l"/>
              </a:tabLst>
            </a:pPr>
            <a:r>
              <a:rPr sz="2600" dirty="0">
                <a:latin typeface="Tahoma"/>
                <a:cs typeface="Tahoma"/>
              </a:rPr>
              <a:t>Lists</a:t>
            </a:r>
            <a:r>
              <a:rPr sz="2600" spc="-118" dirty="0">
                <a:latin typeface="Tahoma"/>
                <a:cs typeface="Tahoma"/>
              </a:rPr>
              <a:t> </a:t>
            </a:r>
            <a:r>
              <a:rPr sz="2600" spc="-83" dirty="0">
                <a:latin typeface="Tahoma"/>
                <a:cs typeface="Tahoma"/>
              </a:rPr>
              <a:t>and</a:t>
            </a:r>
            <a:r>
              <a:rPr sz="2600" spc="-94" dirty="0">
                <a:latin typeface="Tahoma"/>
                <a:cs typeface="Tahoma"/>
              </a:rPr>
              <a:t> </a:t>
            </a:r>
            <a:r>
              <a:rPr sz="2600" spc="-24" dirty="0">
                <a:latin typeface="Tahoma"/>
                <a:cs typeface="Tahoma"/>
              </a:rPr>
              <a:t>Tables</a:t>
            </a:r>
            <a:endParaRPr sz="2600" dirty="0">
              <a:latin typeface="Tahoma"/>
              <a:cs typeface="Tahoma"/>
            </a:endParaRPr>
          </a:p>
          <a:p>
            <a:pPr marL="508090" indent="-418163">
              <a:spcBef>
                <a:spcPts val="791"/>
              </a:spcBef>
              <a:buClr>
                <a:srgbClr val="3333B2"/>
              </a:buClr>
              <a:buFont typeface="Lucida Sans Unicode"/>
              <a:buChar char="►"/>
              <a:tabLst>
                <a:tab pos="508090" algn="l"/>
              </a:tabLst>
            </a:pPr>
            <a:r>
              <a:rPr sz="2600" spc="-106" dirty="0">
                <a:latin typeface="Tahoma"/>
                <a:cs typeface="Tahoma"/>
              </a:rPr>
              <a:t>Forms</a:t>
            </a:r>
            <a:r>
              <a:rPr sz="2600" spc="-47" dirty="0">
                <a:latin typeface="Tahoma"/>
                <a:cs typeface="Tahoma"/>
              </a:rPr>
              <a:t> </a:t>
            </a:r>
            <a:r>
              <a:rPr sz="2600" dirty="0">
                <a:latin typeface="Tahoma"/>
                <a:cs typeface="Tahoma"/>
              </a:rPr>
              <a:t>in</a:t>
            </a:r>
            <a:r>
              <a:rPr sz="2600" spc="-35" dirty="0">
                <a:latin typeface="Tahoma"/>
                <a:cs typeface="Tahoma"/>
              </a:rPr>
              <a:t> </a:t>
            </a:r>
            <a:r>
              <a:rPr sz="2600" spc="106" dirty="0">
                <a:latin typeface="Tahoma"/>
                <a:cs typeface="Tahoma"/>
              </a:rPr>
              <a:t>HTML</a:t>
            </a:r>
            <a:endParaRPr sz="2600" dirty="0">
              <a:latin typeface="Tahoma"/>
              <a:cs typeface="Tahoma"/>
            </a:endParaRPr>
          </a:p>
          <a:p>
            <a:pPr marL="508090" indent="-418163">
              <a:spcBef>
                <a:spcPts val="788"/>
              </a:spcBef>
              <a:buClr>
                <a:srgbClr val="3333B2"/>
              </a:buClr>
              <a:buFont typeface="Lucida Sans Unicode"/>
              <a:buChar char="►"/>
              <a:tabLst>
                <a:tab pos="508090" algn="l"/>
              </a:tabLst>
            </a:pPr>
            <a:r>
              <a:rPr sz="2600" spc="-106" dirty="0">
                <a:latin typeface="Tahoma"/>
                <a:cs typeface="Tahoma"/>
              </a:rPr>
              <a:t>Summary</a:t>
            </a:r>
            <a:r>
              <a:rPr sz="2600" spc="-94" dirty="0">
                <a:latin typeface="Tahoma"/>
                <a:cs typeface="Tahoma"/>
              </a:rPr>
              <a:t> </a:t>
            </a:r>
            <a:r>
              <a:rPr sz="2600" spc="-83" dirty="0">
                <a:latin typeface="Tahoma"/>
                <a:cs typeface="Tahoma"/>
              </a:rPr>
              <a:t>and</a:t>
            </a:r>
            <a:r>
              <a:rPr sz="2600" spc="-71" dirty="0">
                <a:latin typeface="Tahoma"/>
                <a:cs typeface="Tahoma"/>
              </a:rPr>
              <a:t> </a:t>
            </a:r>
            <a:r>
              <a:rPr sz="2600" spc="-59" dirty="0">
                <a:latin typeface="Tahoma"/>
                <a:cs typeface="Tahoma"/>
              </a:rPr>
              <a:t>QA</a:t>
            </a:r>
            <a:endParaRPr sz="2600" dirty="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Document type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First step in creating Html document is indicating its type.</a:t>
            </a:r>
          </a:p>
          <a:p>
            <a:pPr eaLnBrk="1" hangingPunct="1"/>
            <a:r>
              <a:rPr lang="en-US" altLang="en-US" smtClean="0"/>
              <a:t>Done with the help of &lt;!DOCTYPE&gt; declaration.</a:t>
            </a:r>
          </a:p>
          <a:p>
            <a:pPr eaLnBrk="1" hangingPunct="1"/>
            <a:r>
              <a:rPr lang="en-US" altLang="en-US" smtClean="0"/>
              <a:t>Required at the beginning of every Html document to help the browser how to render the Html document.</a:t>
            </a:r>
          </a:p>
          <a:p>
            <a:pPr eaLnBrk="1" hangingPunct="1"/>
            <a:r>
              <a:rPr lang="en-US" altLang="en-US" smtClean="0"/>
              <a:t>E.g. &lt;!DOCTYPE Html&gt; </a:t>
            </a:r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37039633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Creating the Shell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To create a form shell, type &lt;FORM METHOD=POST ACTION=“script_url”&gt; where “script_url” is the address of the script</a:t>
            </a:r>
          </a:p>
          <a:p>
            <a:pPr eaLnBrk="1" hangingPunct="1"/>
            <a:r>
              <a:rPr lang="en-US" altLang="en-US" smtClean="0"/>
              <a:t>Create the form elements</a:t>
            </a:r>
          </a:p>
          <a:p>
            <a:pPr eaLnBrk="1" hangingPunct="1"/>
            <a:r>
              <a:rPr lang="en-US" altLang="en-US" smtClean="0"/>
              <a:t>End with a closing &lt;/FORM&gt; tag</a:t>
            </a:r>
          </a:p>
        </p:txBody>
      </p:sp>
    </p:spTree>
    <p:extLst>
      <p:ext uri="{BB962C8B-B14F-4D97-AF65-F5344CB8AC3E}">
        <p14:creationId xmlns:p14="http://schemas.microsoft.com/office/powerpoint/2010/main" xmlns="" val="8470255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8851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smtClean="0"/>
              <a:t>&lt;form action="signin.php“ method="post"&gt; </a:t>
            </a:r>
          </a:p>
          <a:p>
            <a:pPr>
              <a:buFontTx/>
              <a:buNone/>
            </a:pPr>
            <a:r>
              <a:rPr lang="en-US" altLang="en-US" smtClean="0"/>
              <a:t>&lt;!-- HTML Form Element --&gt; </a:t>
            </a:r>
          </a:p>
          <a:p>
            <a:pPr>
              <a:buFontTx/>
              <a:buNone/>
            </a:pPr>
            <a:r>
              <a:rPr lang="en-US" altLang="en-US" smtClean="0"/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xmlns="" val="354876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9875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The </a:t>
            </a:r>
            <a:r>
              <a:rPr lang="en-US" altLang="en-US" b="1" smtClean="0"/>
              <a:t>&lt;form&gt;</a:t>
            </a:r>
            <a:r>
              <a:rPr lang="en-US" altLang="en-US" smtClean="0"/>
              <a:t> element has </a:t>
            </a:r>
            <a:r>
              <a:rPr lang="en-US" altLang="en-US" b="1" smtClean="0"/>
              <a:t>two important attributes</a:t>
            </a:r>
            <a:r>
              <a:rPr lang="en-US" altLang="en-US" smtClean="0"/>
              <a:t>, the action attribute, and the method attribute. </a:t>
            </a:r>
          </a:p>
          <a:p>
            <a:r>
              <a:rPr lang="en-US" altLang="en-US" smtClean="0"/>
              <a:t>Here, the </a:t>
            </a:r>
            <a:r>
              <a:rPr lang="en-US" altLang="en-US" b="1" smtClean="0"/>
              <a:t>form action</a:t>
            </a:r>
            <a:r>
              <a:rPr lang="en-US" altLang="en-US" smtClean="0"/>
              <a:t> specifies the location where the form data will be submitted, and the </a:t>
            </a:r>
            <a:r>
              <a:rPr lang="en-US" altLang="en-US" b="1" smtClean="0"/>
              <a:t>form method </a:t>
            </a:r>
            <a:r>
              <a:rPr lang="en-US" altLang="en-US" smtClean="0"/>
              <a:t>specifies the HTTP method that is usually GET / POST.</a:t>
            </a:r>
          </a:p>
          <a:p>
            <a:r>
              <a:rPr lang="en-US" altLang="en-US" smtClean="0"/>
              <a:t>If you do not specify the action and method attribute in the form element, the default action will be the </a:t>
            </a:r>
            <a:r>
              <a:rPr lang="en-US" altLang="en-US" b="1" smtClean="0"/>
              <a:t>current page,</a:t>
            </a:r>
            <a:r>
              <a:rPr lang="en-US" altLang="en-US" smtClean="0"/>
              <a:t> and the method will be </a:t>
            </a:r>
            <a:r>
              <a:rPr lang="en-US" altLang="en-US" b="1" smtClean="0"/>
              <a:t>GET</a:t>
            </a:r>
            <a:r>
              <a:rPr lang="en-US" altLang="en-US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4017832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48852083"/>
              </p:ext>
            </p:extLst>
          </p:nvPr>
        </p:nvGraphicFramePr>
        <p:xfrm>
          <a:off x="251787" y="1124744"/>
          <a:ext cx="11532845" cy="3816424"/>
        </p:xfrm>
        <a:graphic>
          <a:graphicData uri="http://schemas.openxmlformats.org/drawingml/2006/table">
            <a:tbl>
              <a:tblPr/>
              <a:tblGrid>
                <a:gridCol w="17592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20504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56854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1463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200"/>
                        </a:spcAft>
                      </a:pPr>
                      <a:r>
                        <a:rPr lang="en-US" sz="2000" b="1" dirty="0">
                          <a:solidFill>
                            <a:srgbClr val="3333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text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36" marR="6136" marT="6137" marB="613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200"/>
                        </a:spcAft>
                      </a:pPr>
                      <a:r>
                        <a:rPr lang="en-US" sz="2000">
                          <a:solidFill>
                            <a:srgbClr val="212529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It defines a single-line text field.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36" marR="6136" marT="6137" marB="613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200"/>
                        </a:spcAft>
                      </a:pPr>
                      <a:r>
                        <a:rPr lang="en-US" sz="2000">
                          <a:solidFill>
                            <a:srgbClr val="212529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&lt;input type="text"&gt;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36" marR="6136" marT="6137" marB="613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1962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200"/>
                        </a:spcAft>
                      </a:pPr>
                      <a:r>
                        <a:rPr lang="en-US" sz="2000" b="1" dirty="0">
                          <a:solidFill>
                            <a:srgbClr val="3333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email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36" marR="6136" marT="6137" marB="613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200"/>
                        </a:spcAft>
                      </a:pPr>
                      <a:r>
                        <a:rPr lang="en-US" sz="2000">
                          <a:solidFill>
                            <a:srgbClr val="212529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It defines a single-line text field for an e-mail address. The input value is automatically verified to ensure correctly formatted email addresses.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36" marR="6136" marT="6137" marB="613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200"/>
                        </a:spcAft>
                      </a:pPr>
                      <a:r>
                        <a:rPr lang="en-US" sz="2000">
                          <a:solidFill>
                            <a:srgbClr val="212529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&lt;input type="email"&gt;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36" marR="6136" marT="6137" marB="613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6570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200"/>
                        </a:spcAft>
                      </a:pPr>
                      <a:r>
                        <a:rPr lang="en-US" sz="2000" b="1" dirty="0">
                          <a:solidFill>
                            <a:srgbClr val="3333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password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36" marR="6136" marT="6137" marB="613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200"/>
                        </a:spcAft>
                      </a:pPr>
                      <a:r>
                        <a:rPr lang="en-US" sz="2000" dirty="0">
                          <a:solidFill>
                            <a:srgbClr val="212529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It defines a single-line text field for password.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36" marR="6136" marT="6137" marB="613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200"/>
                        </a:spcAft>
                      </a:pPr>
                      <a:r>
                        <a:rPr lang="en-US" sz="2000">
                          <a:solidFill>
                            <a:srgbClr val="212529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&lt;input type="password"&gt;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36" marR="6136" marT="6137" marB="613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61645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200"/>
                        </a:spcAft>
                      </a:pPr>
                      <a:r>
                        <a:rPr lang="en-US" sz="2000" b="1" dirty="0">
                          <a:solidFill>
                            <a:srgbClr val="3333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radio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36" marR="6136" marT="6137" marB="613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200"/>
                        </a:spcAft>
                      </a:pPr>
                      <a:r>
                        <a:rPr lang="en-US" sz="2000" dirty="0">
                          <a:solidFill>
                            <a:srgbClr val="212529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It defines a radio button. Radio buttons are usually presented in a radio group and allow the user to select only one option.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36" marR="6136" marT="6137" marB="613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200"/>
                        </a:spcAft>
                      </a:pPr>
                      <a:r>
                        <a:rPr lang="en-US" sz="2000" dirty="0">
                          <a:solidFill>
                            <a:srgbClr val="212529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&lt;input type="radio"&gt;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36" marR="6136" marT="6137" marB="613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9251505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37242962"/>
              </p:ext>
            </p:extLst>
          </p:nvPr>
        </p:nvGraphicFramePr>
        <p:xfrm>
          <a:off x="229598" y="1196752"/>
          <a:ext cx="11699050" cy="2952328"/>
        </p:xfrm>
        <a:graphic>
          <a:graphicData uri="http://schemas.openxmlformats.org/drawingml/2006/table">
            <a:tbl>
              <a:tblPr/>
              <a:tblGrid>
                <a:gridCol w="17846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29446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61997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12673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200"/>
                        </a:spcAft>
                      </a:pPr>
                      <a:r>
                        <a:rPr lang="en-US" sz="2000" b="1" dirty="0">
                          <a:solidFill>
                            <a:srgbClr val="3333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checkbox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36" marR="6136" marT="6137" marB="613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200"/>
                        </a:spcAft>
                      </a:pPr>
                      <a:r>
                        <a:rPr lang="en-US" sz="2000" dirty="0">
                          <a:solidFill>
                            <a:srgbClr val="212529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It defines a checkbox button. Checkbox buttons are usually presented in a group and allow the user to select multiple options.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36" marR="6136" marT="6137" marB="613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200"/>
                        </a:spcAft>
                      </a:pPr>
                      <a:r>
                        <a:rPr lang="en-US" sz="2000" dirty="0">
                          <a:solidFill>
                            <a:srgbClr val="212529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&lt;input type="checkbox"&gt;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36" marR="6136" marT="6137" marB="613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8495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200"/>
                        </a:spcAft>
                      </a:pPr>
                      <a:r>
                        <a:rPr lang="en-US" sz="2000" b="1">
                          <a:solidFill>
                            <a:srgbClr val="3333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file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36" marR="6136" marT="6137" marB="613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200"/>
                        </a:spcAft>
                      </a:pPr>
                      <a:r>
                        <a:rPr lang="en-US" sz="2000" dirty="0">
                          <a:solidFill>
                            <a:srgbClr val="212529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File input provides a browse button to select files to upload. On clicking the button, it opens a file picker dialog from which the user can select files.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36" marR="6136" marT="6137" marB="613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200"/>
                        </a:spcAft>
                      </a:pPr>
                      <a:r>
                        <a:rPr lang="en-US" sz="2000" dirty="0">
                          <a:solidFill>
                            <a:srgbClr val="212529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&lt;input type="file"&gt;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36" marR="6136" marT="6137" marB="613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7097691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67316973"/>
              </p:ext>
            </p:extLst>
          </p:nvPr>
        </p:nvGraphicFramePr>
        <p:xfrm>
          <a:off x="335360" y="1124744"/>
          <a:ext cx="11593289" cy="3744416"/>
        </p:xfrm>
        <a:graphic>
          <a:graphicData uri="http://schemas.openxmlformats.org/drawingml/2006/table">
            <a:tbl>
              <a:tblPr/>
              <a:tblGrid>
                <a:gridCol w="132379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6822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58724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13291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200"/>
                        </a:spcAft>
                      </a:pPr>
                      <a:r>
                        <a:rPr lang="en-US" sz="2200" b="1">
                          <a:solidFill>
                            <a:srgbClr val="3333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image</a:t>
                      </a:r>
                      <a:endParaRPr lang="en-US" sz="2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071" marR="9071" marT="9071" marB="907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200"/>
                        </a:spcAft>
                      </a:pPr>
                      <a:r>
                        <a:rPr lang="en-US" sz="2200" dirty="0">
                          <a:solidFill>
                            <a:srgbClr val="212529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Image input provides a browse button to select images for upload. On clicking the button, it opens a file picker dialog from which the user can select only images.</a:t>
                      </a:r>
                      <a:endParaRPr lang="en-US" sz="2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071" marR="9071" marT="9071" marB="907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200"/>
                        </a:spcAft>
                      </a:pPr>
                      <a:r>
                        <a:rPr lang="en-US" sz="2200">
                          <a:solidFill>
                            <a:srgbClr val="212529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&lt;input type="image"&gt;</a:t>
                      </a:r>
                      <a:endParaRPr lang="en-US" sz="2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071" marR="9071" marT="9071" marB="907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1149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200"/>
                        </a:spcAft>
                      </a:pPr>
                      <a:r>
                        <a:rPr lang="en-US" sz="2200" b="1">
                          <a:solidFill>
                            <a:srgbClr val="3333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hidden</a:t>
                      </a:r>
                      <a:endParaRPr lang="en-US" sz="2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071" marR="9071" marT="9071" marB="907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200"/>
                        </a:spcAft>
                      </a:pPr>
                      <a:r>
                        <a:rPr lang="en-US" sz="2200">
                          <a:solidFill>
                            <a:srgbClr val="212529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Hidden inputs are invisible from users. They allow developers to get some textual data that the user cannot see.</a:t>
                      </a:r>
                      <a:endParaRPr lang="en-US" sz="2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071" marR="9071" marT="9071" marB="907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200"/>
                        </a:spcAft>
                      </a:pPr>
                      <a:r>
                        <a:rPr lang="en-US" sz="2200" dirty="0">
                          <a:solidFill>
                            <a:srgbClr val="212529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&lt;input type="hidden"&gt;</a:t>
                      </a:r>
                      <a:endParaRPr lang="en-US" sz="2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071" marR="9071" marT="9071" marB="907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1745804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118110835"/>
              </p:ext>
            </p:extLst>
          </p:nvPr>
        </p:nvGraphicFramePr>
        <p:xfrm>
          <a:off x="263352" y="1124744"/>
          <a:ext cx="11665296" cy="4320479"/>
        </p:xfrm>
        <a:graphic>
          <a:graphicData uri="http://schemas.openxmlformats.org/drawingml/2006/table">
            <a:tbl>
              <a:tblPr/>
              <a:tblGrid>
                <a:gridCol w="133201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72374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60952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149798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200"/>
                        </a:spcAft>
                      </a:pPr>
                      <a:r>
                        <a:rPr lang="en-US" sz="2200" b="1" dirty="0">
                          <a:solidFill>
                            <a:srgbClr val="3333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submit</a:t>
                      </a:r>
                      <a:endParaRPr lang="en-US" sz="2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071" marR="9071" marT="9071" marB="907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200"/>
                        </a:spcAft>
                      </a:pPr>
                      <a:r>
                        <a:rPr lang="en-US" sz="2200" dirty="0">
                          <a:solidFill>
                            <a:srgbClr val="212529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The submit input creates a submit button. On clicking the button, It submits all the form elements to the form handler.</a:t>
                      </a:r>
                      <a:endParaRPr lang="en-US" sz="2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071" marR="9071" marT="9071" marB="907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200"/>
                        </a:spcAft>
                      </a:pPr>
                      <a:r>
                        <a:rPr lang="en-US" sz="2200">
                          <a:solidFill>
                            <a:srgbClr val="212529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&lt;input type="submit"&gt;</a:t>
                      </a:r>
                      <a:endParaRPr lang="en-US" sz="2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071" marR="9071" marT="9071" marB="907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49798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200"/>
                        </a:spcAft>
                      </a:pPr>
                      <a:r>
                        <a:rPr lang="en-US" sz="2200" b="1">
                          <a:solidFill>
                            <a:srgbClr val="3333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reset</a:t>
                      </a:r>
                      <a:endParaRPr lang="en-US" sz="2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071" marR="9071" marT="9071" marB="907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200"/>
                        </a:spcAft>
                      </a:pPr>
                      <a:r>
                        <a:rPr lang="en-US" sz="2200" dirty="0">
                          <a:solidFill>
                            <a:srgbClr val="212529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The reset input creates a reset button. On clicking the button, It reset all the form elements value to the default state.</a:t>
                      </a:r>
                      <a:endParaRPr lang="en-US" sz="2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071" marR="9071" marT="9071" marB="907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200"/>
                        </a:spcAft>
                      </a:pPr>
                      <a:r>
                        <a:rPr lang="en-US" sz="2200">
                          <a:solidFill>
                            <a:srgbClr val="212529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&lt;input type="file"&gt;</a:t>
                      </a:r>
                      <a:endParaRPr lang="en-US" sz="2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071" marR="9071" marT="9071" marB="907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32450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200"/>
                        </a:spcAft>
                      </a:pPr>
                      <a:r>
                        <a:rPr lang="en-US" sz="2200" b="1">
                          <a:solidFill>
                            <a:srgbClr val="3333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button</a:t>
                      </a:r>
                      <a:endParaRPr lang="en-US" sz="2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071" marR="9071" marT="9071" marB="907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200"/>
                        </a:spcAft>
                      </a:pPr>
                      <a:r>
                        <a:rPr lang="en-US" sz="2200">
                          <a:solidFill>
                            <a:srgbClr val="212529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The button input creates a simple button that can be programmed to perform some action.</a:t>
                      </a:r>
                      <a:endParaRPr lang="en-US" sz="2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071" marR="9071" marT="9071" marB="907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200"/>
                        </a:spcAft>
                      </a:pPr>
                      <a:r>
                        <a:rPr lang="en-US" sz="2200" dirty="0">
                          <a:solidFill>
                            <a:srgbClr val="212529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&lt;input type="button"&gt;</a:t>
                      </a:r>
                      <a:endParaRPr lang="en-US" sz="2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071" marR="9071" marT="9071" marB="907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2939166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le 1"/>
          <p:cNvSpPr>
            <a:spLocks noGrp="1"/>
          </p:cNvSpPr>
          <p:nvPr>
            <p:ph type="title"/>
          </p:nvPr>
        </p:nvSpPr>
        <p:spPr>
          <a:xfrm>
            <a:off x="2238375" y="0"/>
            <a:ext cx="7772400" cy="1143000"/>
          </a:xfrm>
        </p:spPr>
        <p:txBody>
          <a:bodyPr/>
          <a:lstStyle/>
          <a:p>
            <a:r>
              <a:rPr lang="en-US" altLang="en-US" smtClean="0"/>
              <a:t>HTML 5 Input Types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788771591"/>
              </p:ext>
            </p:extLst>
          </p:nvPr>
        </p:nvGraphicFramePr>
        <p:xfrm>
          <a:off x="335360" y="1143000"/>
          <a:ext cx="11521281" cy="4086200"/>
        </p:xfrm>
        <a:graphic>
          <a:graphicData uri="http://schemas.openxmlformats.org/drawingml/2006/table">
            <a:tbl>
              <a:tblPr/>
              <a:tblGrid>
                <a:gridCol w="169984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1398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80745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91243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200"/>
                        </a:spcAft>
                      </a:pPr>
                      <a:r>
                        <a:rPr lang="en-US" sz="2200" b="1">
                          <a:solidFill>
                            <a:srgbClr val="3333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number</a:t>
                      </a:r>
                      <a:endParaRPr lang="en-US" sz="2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200"/>
                        </a:spcAft>
                      </a:pPr>
                      <a:r>
                        <a:rPr lang="en-US" sz="2200">
                          <a:solidFill>
                            <a:srgbClr val="212529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It defines a single-line text field for only numbers.</a:t>
                      </a:r>
                      <a:endParaRPr lang="en-US" sz="2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200"/>
                        </a:spcAft>
                      </a:pPr>
                      <a:r>
                        <a:rPr lang="en-US" sz="2200">
                          <a:solidFill>
                            <a:srgbClr val="212529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&lt;input type="number"&gt;</a:t>
                      </a:r>
                      <a:endParaRPr lang="en-US" sz="2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1243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200"/>
                        </a:spcAft>
                      </a:pPr>
                      <a:r>
                        <a:rPr lang="en-US" sz="2200" b="1">
                          <a:solidFill>
                            <a:srgbClr val="3333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tel</a:t>
                      </a:r>
                      <a:endParaRPr lang="en-US" sz="2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200"/>
                        </a:spcAft>
                      </a:pPr>
                      <a:r>
                        <a:rPr lang="en-US" sz="2200">
                          <a:solidFill>
                            <a:srgbClr val="212529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It defines a single-line text field for telephone numbers.</a:t>
                      </a:r>
                      <a:endParaRPr lang="en-US" sz="2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200"/>
                        </a:spcAft>
                      </a:pPr>
                      <a:r>
                        <a:rPr lang="en-US" sz="2200">
                          <a:solidFill>
                            <a:srgbClr val="212529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&lt;input type="tel"&gt;</a:t>
                      </a:r>
                      <a:endParaRPr lang="en-US" sz="2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1243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200"/>
                        </a:spcAft>
                      </a:pPr>
                      <a:r>
                        <a:rPr lang="en-US" sz="2200" b="1">
                          <a:solidFill>
                            <a:srgbClr val="3333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range</a:t>
                      </a:r>
                      <a:endParaRPr lang="en-US" sz="2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200"/>
                        </a:spcAft>
                      </a:pPr>
                      <a:r>
                        <a:rPr lang="en-US" sz="2200" dirty="0">
                          <a:solidFill>
                            <a:srgbClr val="212529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It displays a slider to set the value of an input element.</a:t>
                      </a:r>
                      <a:endParaRPr lang="en-US" sz="2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200"/>
                        </a:spcAft>
                      </a:pPr>
                      <a:r>
                        <a:rPr lang="en-US" sz="2200">
                          <a:solidFill>
                            <a:srgbClr val="212529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&lt;input type="range"&gt;</a:t>
                      </a:r>
                      <a:endParaRPr lang="en-US" sz="2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34888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200"/>
                        </a:spcAft>
                      </a:pPr>
                      <a:r>
                        <a:rPr lang="en-US" sz="2200" b="1">
                          <a:solidFill>
                            <a:srgbClr val="3333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url</a:t>
                      </a:r>
                      <a:endParaRPr lang="en-US" sz="2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200"/>
                        </a:spcAft>
                      </a:pPr>
                      <a:r>
                        <a:rPr lang="en-US" sz="2200" dirty="0">
                          <a:solidFill>
                            <a:srgbClr val="212529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It defines a single-line text field for a URL address. The input value is automatically verified to ensure a correctly formatted URL.</a:t>
                      </a:r>
                      <a:endParaRPr lang="en-US" sz="2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200"/>
                        </a:spcAft>
                      </a:pPr>
                      <a:r>
                        <a:rPr lang="en-US" sz="2200" dirty="0">
                          <a:solidFill>
                            <a:srgbClr val="212529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&lt;input type="</a:t>
                      </a:r>
                      <a:r>
                        <a:rPr lang="en-US" sz="2200" dirty="0" err="1">
                          <a:solidFill>
                            <a:srgbClr val="212529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url</a:t>
                      </a:r>
                      <a:r>
                        <a:rPr lang="en-US" sz="2200" dirty="0">
                          <a:solidFill>
                            <a:srgbClr val="212529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"&gt;</a:t>
                      </a:r>
                      <a:endParaRPr lang="en-US" sz="2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8788378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le 1"/>
          <p:cNvSpPr>
            <a:spLocks noGrp="1"/>
          </p:cNvSpPr>
          <p:nvPr>
            <p:ph type="title"/>
          </p:nvPr>
        </p:nvSpPr>
        <p:spPr>
          <a:xfrm>
            <a:off x="2238375" y="0"/>
            <a:ext cx="7772400" cy="1143000"/>
          </a:xfrm>
        </p:spPr>
        <p:txBody>
          <a:bodyPr/>
          <a:lstStyle/>
          <a:p>
            <a:r>
              <a:rPr lang="en-US" altLang="en-US" smtClean="0"/>
              <a:t>HTML 5 Input Types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232192156"/>
              </p:ext>
            </p:extLst>
          </p:nvPr>
        </p:nvGraphicFramePr>
        <p:xfrm>
          <a:off x="263352" y="1143000"/>
          <a:ext cx="11593288" cy="3726159"/>
        </p:xfrm>
        <a:graphic>
          <a:graphicData uri="http://schemas.openxmlformats.org/drawingml/2006/table">
            <a:tbl>
              <a:tblPr/>
              <a:tblGrid>
                <a:gridCol w="17104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515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83124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124205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200"/>
                        </a:spcAft>
                      </a:pPr>
                      <a:r>
                        <a:rPr lang="en-US" sz="2200" b="1" dirty="0">
                          <a:solidFill>
                            <a:srgbClr val="3333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search</a:t>
                      </a:r>
                      <a:endParaRPr lang="en-US" sz="2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200"/>
                        </a:spcAft>
                      </a:pPr>
                      <a:r>
                        <a:rPr lang="en-US" sz="2200">
                          <a:solidFill>
                            <a:srgbClr val="212529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It defines a single-line text field that is styled differently by web browsers.</a:t>
                      </a:r>
                      <a:endParaRPr lang="en-US" sz="2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200"/>
                        </a:spcAft>
                      </a:pPr>
                      <a:r>
                        <a:rPr lang="en-US" sz="2200">
                          <a:solidFill>
                            <a:srgbClr val="212529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&lt;input type="search"&gt;</a:t>
                      </a:r>
                      <a:endParaRPr lang="en-US" sz="2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4205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200"/>
                        </a:spcAft>
                      </a:pPr>
                      <a:r>
                        <a:rPr lang="en-US" sz="2200" b="1">
                          <a:solidFill>
                            <a:srgbClr val="3333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color</a:t>
                      </a:r>
                      <a:endParaRPr lang="en-US" sz="2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200"/>
                        </a:spcAft>
                      </a:pPr>
                      <a:r>
                        <a:rPr lang="en-US" sz="2200">
                          <a:solidFill>
                            <a:srgbClr val="212529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It provides an interface to select colors using a visual color picker.</a:t>
                      </a:r>
                      <a:endParaRPr lang="en-US" sz="2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200"/>
                        </a:spcAft>
                      </a:pPr>
                      <a:r>
                        <a:rPr lang="en-US" sz="2200">
                          <a:solidFill>
                            <a:srgbClr val="212529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&lt;input type="color"&gt;</a:t>
                      </a:r>
                      <a:endParaRPr lang="en-US" sz="2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4205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200"/>
                        </a:spcAft>
                      </a:pPr>
                      <a:r>
                        <a:rPr lang="en-US" sz="2200" b="1">
                          <a:solidFill>
                            <a:srgbClr val="3333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date</a:t>
                      </a:r>
                      <a:endParaRPr lang="en-US" sz="2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200"/>
                        </a:spcAft>
                      </a:pPr>
                      <a:r>
                        <a:rPr lang="en-US" sz="2200">
                          <a:solidFill>
                            <a:srgbClr val="212529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It displays a calendar to select a date that is styled differently by different web browsers.</a:t>
                      </a:r>
                      <a:endParaRPr lang="en-US" sz="2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200"/>
                        </a:spcAft>
                      </a:pPr>
                      <a:r>
                        <a:rPr lang="en-US" sz="2200" dirty="0">
                          <a:solidFill>
                            <a:srgbClr val="212529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&lt;input type="date"&gt;</a:t>
                      </a:r>
                      <a:endParaRPr lang="en-US" sz="2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978023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3971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dirty="0" smtClean="0"/>
              <a:t>&lt;form name="Search" method="post" action="</a:t>
            </a:r>
            <a:r>
              <a:rPr lang="en-US" altLang="en-US" dirty="0" err="1" smtClean="0"/>
              <a:t>search.php</a:t>
            </a:r>
            <a:r>
              <a:rPr lang="en-US" altLang="en-US" dirty="0" smtClean="0"/>
              <a:t>" &gt; </a:t>
            </a:r>
          </a:p>
          <a:p>
            <a:pPr>
              <a:buFontTx/>
              <a:buNone/>
            </a:pPr>
            <a:r>
              <a:rPr lang="en-US" altLang="en-US" dirty="0" smtClean="0"/>
              <a:t>		&lt;label for="q"&gt;Search:&lt;/label&gt;&lt;</a:t>
            </a:r>
            <a:r>
              <a:rPr lang="en-US" altLang="en-US" dirty="0" err="1" smtClean="0"/>
              <a:t>br</a:t>
            </a:r>
            <a:r>
              <a:rPr lang="en-US" altLang="en-US" dirty="0" smtClean="0"/>
              <a:t> /&gt; </a:t>
            </a:r>
          </a:p>
          <a:p>
            <a:pPr>
              <a:buFontTx/>
              <a:buNone/>
            </a:pPr>
            <a:r>
              <a:rPr lang="en-US" altLang="en-US" dirty="0"/>
              <a:t>	</a:t>
            </a:r>
            <a:r>
              <a:rPr lang="en-US" altLang="en-US" dirty="0" smtClean="0"/>
              <a:t>	&lt;input type="search" name="q" id="q" /&gt; &lt;</a:t>
            </a:r>
            <a:r>
              <a:rPr lang="en-US" altLang="en-US" dirty="0" err="1" smtClean="0"/>
              <a:t>br</a:t>
            </a:r>
            <a:r>
              <a:rPr lang="en-US" altLang="en-US" dirty="0" smtClean="0"/>
              <a:t>/&gt;</a:t>
            </a:r>
          </a:p>
          <a:p>
            <a:pPr>
              <a:buFontTx/>
              <a:buNone/>
            </a:pPr>
            <a:r>
              <a:rPr lang="en-US" altLang="en-US" dirty="0"/>
              <a:t>	</a:t>
            </a:r>
            <a:r>
              <a:rPr lang="en-US" altLang="en-US" dirty="0" smtClean="0"/>
              <a:t>	&lt;input type="submit" value="Go" /&gt; </a:t>
            </a:r>
          </a:p>
          <a:p>
            <a:pPr>
              <a:buFontTx/>
              <a:buNone/>
            </a:pPr>
            <a:r>
              <a:rPr lang="en-US" altLang="en-US" dirty="0" smtClean="0"/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xmlns="" val="27482863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HTML sections</a:t>
            </a:r>
            <a:endParaRPr lang="en-IN" dirty="0"/>
          </a:p>
        </p:txBody>
      </p:sp>
      <p:sp>
        <p:nvSpPr>
          <p:cNvPr id="17410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&lt;head&gt;- </a:t>
            </a:r>
            <a:r>
              <a:rPr lang="en-US" altLang="en-US" smtClean="0"/>
              <a:t>Used to enclose information necessary to render the page, such as title, character encoding and external files required</a:t>
            </a:r>
          </a:p>
          <a:p>
            <a:pPr eaLnBrk="1" hangingPunct="1"/>
            <a:r>
              <a:rPr lang="en-US" altLang="en-US" b="1" smtClean="0"/>
              <a:t>&lt;body&gt; </a:t>
            </a:r>
            <a:r>
              <a:rPr lang="en-US" altLang="en-US" smtClean="0"/>
              <a:t>- This element delimits the content of the document.</a:t>
            </a:r>
          </a:p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27574419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645967993"/>
              </p:ext>
            </p:extLst>
          </p:nvPr>
        </p:nvGraphicFramePr>
        <p:xfrm>
          <a:off x="239040" y="1124744"/>
          <a:ext cx="11689607" cy="4032447"/>
        </p:xfrm>
        <a:graphic>
          <a:graphicData uri="http://schemas.openxmlformats.org/drawingml/2006/table">
            <a:tbl>
              <a:tblPr/>
              <a:tblGrid>
                <a:gridCol w="21845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40871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09634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133114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200"/>
                        </a:spcAft>
                      </a:pPr>
                      <a:r>
                        <a:rPr lang="en-US" sz="2200" b="1">
                          <a:solidFill>
                            <a:srgbClr val="3333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time</a:t>
                      </a:r>
                      <a:endParaRPr lang="en-US" sz="2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3" marB="952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200"/>
                        </a:spcAft>
                      </a:pPr>
                      <a:r>
                        <a:rPr lang="en-US" sz="2200">
                          <a:solidFill>
                            <a:srgbClr val="212529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It is used to specify single-line text fields for the time input (hours, minutes, and seconds optionally) format.</a:t>
                      </a:r>
                      <a:endParaRPr lang="en-US" sz="2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3" marB="952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200"/>
                        </a:spcAft>
                      </a:pPr>
                      <a:r>
                        <a:rPr lang="en-US" sz="2200">
                          <a:solidFill>
                            <a:srgbClr val="212529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&lt;input type="time"&gt;</a:t>
                      </a:r>
                      <a:endParaRPr lang="en-US" sz="2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3" marB="952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33114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200"/>
                        </a:spcAft>
                      </a:pPr>
                      <a:r>
                        <a:rPr lang="en-US" sz="2200" b="1" dirty="0" err="1">
                          <a:solidFill>
                            <a:srgbClr val="3333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datetime</a:t>
                      </a:r>
                      <a:r>
                        <a:rPr lang="en-US" sz="2200" b="1" dirty="0">
                          <a:solidFill>
                            <a:srgbClr val="3333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-local</a:t>
                      </a:r>
                      <a:endParaRPr lang="en-US" sz="2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3" marB="952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200"/>
                        </a:spcAft>
                      </a:pPr>
                      <a:r>
                        <a:rPr lang="en-US" sz="2200">
                          <a:solidFill>
                            <a:srgbClr val="212529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It displays a calendar to select both date and time.</a:t>
                      </a:r>
                      <a:endParaRPr lang="en-US" sz="2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3" marB="952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200"/>
                        </a:spcAft>
                      </a:pPr>
                      <a:r>
                        <a:rPr lang="en-US" sz="2200">
                          <a:solidFill>
                            <a:srgbClr val="212529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&lt;input type="datetime-local"&gt;</a:t>
                      </a:r>
                      <a:endParaRPr lang="en-US" sz="2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3" marB="952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004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200"/>
                        </a:spcAft>
                      </a:pPr>
                      <a:r>
                        <a:rPr lang="en-US" sz="2200" b="1">
                          <a:solidFill>
                            <a:srgbClr val="3333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month</a:t>
                      </a:r>
                      <a:endParaRPr lang="en-US" sz="2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3" marB="952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200"/>
                        </a:spcAft>
                      </a:pPr>
                      <a:r>
                        <a:rPr lang="en-US" sz="2200">
                          <a:solidFill>
                            <a:srgbClr val="212529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It displays a calendar to select a month.</a:t>
                      </a:r>
                      <a:endParaRPr lang="en-US" sz="2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3" marB="952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200"/>
                        </a:spcAft>
                      </a:pPr>
                      <a:r>
                        <a:rPr lang="en-US" sz="2200">
                          <a:solidFill>
                            <a:srgbClr val="212529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&lt;input type="month"&gt;</a:t>
                      </a:r>
                      <a:endParaRPr lang="en-US" sz="2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3" marB="952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697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200"/>
                        </a:spcAft>
                      </a:pPr>
                      <a:r>
                        <a:rPr lang="en-US" sz="2200" b="1">
                          <a:solidFill>
                            <a:srgbClr val="3333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week</a:t>
                      </a:r>
                      <a:endParaRPr lang="en-US" sz="2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3" marB="952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200"/>
                        </a:spcAft>
                      </a:pPr>
                      <a:r>
                        <a:rPr lang="en-US" sz="2200" dirty="0">
                          <a:solidFill>
                            <a:srgbClr val="212529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It displays a calendar to select a week.</a:t>
                      </a:r>
                      <a:endParaRPr lang="en-US" sz="2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3" marB="952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200"/>
                        </a:spcAft>
                      </a:pPr>
                      <a:r>
                        <a:rPr lang="en-US" sz="2200" dirty="0">
                          <a:solidFill>
                            <a:srgbClr val="212529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&lt;input type="week"&gt;</a:t>
                      </a:r>
                      <a:endParaRPr lang="en-US" sz="2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3" marB="952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5490849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Creating Text Boxes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To create a text box, type &lt;INPUT TYPE=“text” NAME=“name” VALUE=“value” SIZE=n MAXLENGTH=n&gt;</a:t>
            </a:r>
          </a:p>
          <a:p>
            <a:pPr eaLnBrk="1" hangingPunct="1"/>
            <a:r>
              <a:rPr lang="en-US" altLang="en-US" smtClean="0"/>
              <a:t>The NAME, VALUE, SIZE, and MAXLENGTH attributes are optional</a:t>
            </a:r>
          </a:p>
        </p:txBody>
      </p:sp>
    </p:spTree>
    <p:extLst>
      <p:ext uri="{BB962C8B-B14F-4D97-AF65-F5344CB8AC3E}">
        <p14:creationId xmlns:p14="http://schemas.microsoft.com/office/powerpoint/2010/main" xmlns="" val="35607830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Text Box Attributes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NAME attribute is used to identify the text box to the processing script</a:t>
            </a:r>
          </a:p>
          <a:p>
            <a:pPr eaLnBrk="1" hangingPunct="1"/>
            <a:r>
              <a:rPr lang="en-US" altLang="en-US" smtClean="0"/>
              <a:t>The VALUE attribute is used to specify the text that will initially appear in the text box</a:t>
            </a:r>
          </a:p>
          <a:p>
            <a:pPr eaLnBrk="1" hangingPunct="1"/>
            <a:r>
              <a:rPr lang="en-US" altLang="en-US" smtClean="0"/>
              <a:t>The SIZE attribute is used to define the size of the box in characters</a:t>
            </a:r>
          </a:p>
          <a:p>
            <a:pPr eaLnBrk="1" hangingPunct="1"/>
            <a:r>
              <a:rPr lang="en-US" altLang="en-US" smtClean="0"/>
              <a:t>The MAXLENGTH attribute is used to define the maximum number of characters that can be typed in the box</a:t>
            </a:r>
          </a:p>
        </p:txBody>
      </p:sp>
    </p:spTree>
    <p:extLst>
      <p:ext uri="{BB962C8B-B14F-4D97-AF65-F5344CB8AC3E}">
        <p14:creationId xmlns:p14="http://schemas.microsoft.com/office/powerpoint/2010/main" xmlns="" val="19965194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>
              <a:buFontTx/>
              <a:buChar char=" "/>
            </a:pPr>
            <a:r>
              <a:rPr lang="en-US" altLang="en-US" sz="2000" dirty="0">
                <a:solidFill>
                  <a:srgbClr val="000000"/>
                </a:solidFill>
              </a:rPr>
              <a:t>First Name: &lt;INPUT TYPE="text" NAME="</a:t>
            </a:r>
            <a:r>
              <a:rPr lang="en-US" altLang="en-US" sz="2000" dirty="0" err="1">
                <a:solidFill>
                  <a:srgbClr val="000000"/>
                </a:solidFill>
              </a:rPr>
              <a:t>FirstName</a:t>
            </a:r>
            <a:r>
              <a:rPr lang="en-US" altLang="en-US" sz="2000" dirty="0">
                <a:solidFill>
                  <a:srgbClr val="000000"/>
                </a:solidFill>
              </a:rPr>
              <a:t>" VALUE="First Name" SIZE=20&gt;</a:t>
            </a:r>
          </a:p>
          <a:p>
            <a:pPr eaLnBrk="1" hangingPunct="1">
              <a:buFontTx/>
              <a:buChar char=" "/>
            </a:pPr>
            <a:r>
              <a:rPr lang="en-US" altLang="en-US" sz="2000" dirty="0">
                <a:solidFill>
                  <a:srgbClr val="000000"/>
                </a:solidFill>
              </a:rPr>
              <a:t>&lt;BR&gt;&lt;BR&gt;</a:t>
            </a:r>
          </a:p>
          <a:p>
            <a:pPr eaLnBrk="1" hangingPunct="1">
              <a:buFontTx/>
              <a:buChar char=" "/>
            </a:pPr>
            <a:endParaRPr lang="en-US" altLang="en-US" sz="2000" dirty="0">
              <a:solidFill>
                <a:srgbClr val="000000"/>
              </a:solidFill>
            </a:endParaRPr>
          </a:p>
          <a:p>
            <a:pPr eaLnBrk="1" hangingPunct="1">
              <a:buFontTx/>
              <a:buChar char=" "/>
            </a:pPr>
            <a:r>
              <a:rPr lang="en-US" altLang="en-US" sz="2000" dirty="0">
                <a:solidFill>
                  <a:srgbClr val="000000"/>
                </a:solidFill>
              </a:rPr>
              <a:t>Last Name: &lt;INPUT TYPE="text" NAME="</a:t>
            </a:r>
            <a:r>
              <a:rPr lang="en-US" altLang="en-US" sz="2000" dirty="0" err="1">
                <a:solidFill>
                  <a:srgbClr val="000000"/>
                </a:solidFill>
              </a:rPr>
              <a:t>LastName</a:t>
            </a:r>
            <a:r>
              <a:rPr lang="en-US" altLang="en-US" sz="2000" dirty="0">
                <a:solidFill>
                  <a:srgbClr val="000000"/>
                </a:solidFill>
              </a:rPr>
              <a:t>" VALUE="Last Name" SIZE=20&gt;</a:t>
            </a:r>
          </a:p>
          <a:p>
            <a:pPr eaLnBrk="1" hangingPunct="1">
              <a:buFontTx/>
              <a:buChar char=" "/>
            </a:pPr>
            <a:r>
              <a:rPr lang="en-US" altLang="en-US" sz="2000" dirty="0">
                <a:solidFill>
                  <a:srgbClr val="000000"/>
                </a:solidFill>
              </a:rPr>
              <a:t>&lt;BR&gt;&lt;BR&gt;</a:t>
            </a:r>
          </a:p>
          <a:p>
            <a:pPr eaLnBrk="1" hangingPunct="1">
              <a:buFontTx/>
              <a:buChar char=" "/>
            </a:pPr>
            <a:endParaRPr lang="en-US" altLang="en-US" sz="2000" dirty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buFontTx/>
              <a:buChar char=" "/>
            </a:pPr>
            <a:endParaRPr lang="en-US" altLang="en-US" sz="2000" b="1" dirty="0"/>
          </a:p>
        </p:txBody>
      </p:sp>
      <p:sp>
        <p:nvSpPr>
          <p:cNvPr id="88069" name="Rectangle 6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Here’s how it would look on the Web:</a:t>
            </a:r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Example: Text Box</a:t>
            </a:r>
            <a:endParaRPr lang="en-US" altLang="en-US" i="1" smtClean="0"/>
          </a:p>
        </p:txBody>
      </p:sp>
      <p:pic>
        <p:nvPicPr>
          <p:cNvPr id="88068" name="Picture 5"/>
          <p:cNvPicPr>
            <a:picLocks noGrp="1" noChangeAspect="1" noChangeArrowheads="1"/>
          </p:cNvPicPr>
          <p:nvPr>
            <p:ph type="clipArt" sz="half"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7392144" y="2780928"/>
            <a:ext cx="3505200" cy="1196975"/>
          </a:xfrm>
          <a:noFill/>
        </p:spPr>
      </p:pic>
    </p:spTree>
    <p:extLst>
      <p:ext uri="{BB962C8B-B14F-4D97-AF65-F5344CB8AC3E}">
        <p14:creationId xmlns:p14="http://schemas.microsoft.com/office/powerpoint/2010/main" xmlns="" val="5406195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Creating Larger Text Areas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To create larger text areas, type &lt;TEXTAREA NAME=“name” ROWS=n1 COLS=n2 WRAP&gt; Default Text &lt;/TEXTAREA&gt;, where n1 is the height of the text box in rows and n2 is the width of the text box in characters</a:t>
            </a:r>
          </a:p>
          <a:p>
            <a:pPr eaLnBrk="1" hangingPunct="1"/>
            <a:r>
              <a:rPr lang="en-US" altLang="en-US" smtClean="0"/>
              <a:t>The WRAP attribute causes the cursor to move automatically to the next line as the user types</a:t>
            </a:r>
          </a:p>
        </p:txBody>
      </p:sp>
    </p:spTree>
    <p:extLst>
      <p:ext uri="{BB962C8B-B14F-4D97-AF65-F5344CB8AC3E}">
        <p14:creationId xmlns:p14="http://schemas.microsoft.com/office/powerpoint/2010/main" xmlns="" val="14816400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Example: Text Area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Char char=" "/>
            </a:pPr>
            <a:r>
              <a:rPr lang="en-US" altLang="en-US" sz="2800">
                <a:solidFill>
                  <a:srgbClr val="000000"/>
                </a:solidFill>
              </a:rPr>
              <a:t>&lt;B&gt;Comments?&lt;/B&gt;</a:t>
            </a:r>
          </a:p>
          <a:p>
            <a:pPr eaLnBrk="1" hangingPunct="1">
              <a:buFontTx/>
              <a:buChar char=" "/>
            </a:pPr>
            <a:r>
              <a:rPr lang="en-US" altLang="en-US" sz="2800">
                <a:solidFill>
                  <a:srgbClr val="000000"/>
                </a:solidFill>
              </a:rPr>
              <a:t>&lt;BR&gt;</a:t>
            </a:r>
          </a:p>
          <a:p>
            <a:pPr eaLnBrk="1" hangingPunct="1">
              <a:buFontTx/>
              <a:buChar char=" "/>
            </a:pPr>
            <a:r>
              <a:rPr lang="en-US" altLang="en-US" sz="2800">
                <a:solidFill>
                  <a:srgbClr val="000000"/>
                </a:solidFill>
              </a:rPr>
              <a:t>&lt;TEXTAREA NAME="Comments" ROWS=10 COLS=50 WRAP&gt;</a:t>
            </a:r>
          </a:p>
          <a:p>
            <a:pPr eaLnBrk="1" hangingPunct="1">
              <a:buFontTx/>
              <a:buChar char=" "/>
            </a:pPr>
            <a:r>
              <a:rPr lang="en-US" altLang="en-US" sz="2800">
                <a:solidFill>
                  <a:srgbClr val="000000"/>
                </a:solidFill>
              </a:rPr>
              <a:t>&lt;/TEXTAREA&gt;</a:t>
            </a: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23625316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Creating Radio Buttons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To create a radio button, type &lt;INPUT TYPE=“radio” NAME=“name” VALUE=“data”&gt;Label, where “data” is the text that will be sent to the server if the button is checked and “Label” is the text that identifies the button to the user </a:t>
            </a:r>
          </a:p>
        </p:txBody>
      </p:sp>
    </p:spTree>
    <p:extLst>
      <p:ext uri="{BB962C8B-B14F-4D97-AF65-F5344CB8AC3E}">
        <p14:creationId xmlns:p14="http://schemas.microsoft.com/office/powerpoint/2010/main" xmlns="" val="27757146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Example: Radio Buttons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Char char=" "/>
            </a:pPr>
            <a:r>
              <a:rPr lang="en-US" altLang="en-US" sz="2800" dirty="0">
                <a:solidFill>
                  <a:srgbClr val="000000"/>
                </a:solidFill>
              </a:rPr>
              <a:t>&lt;B&gt; Size: &lt;/B&gt;</a:t>
            </a:r>
          </a:p>
          <a:p>
            <a:pPr eaLnBrk="1" hangingPunct="1">
              <a:buFontTx/>
              <a:buNone/>
            </a:pPr>
            <a:r>
              <a:rPr lang="en-US" altLang="en-US" sz="2800" dirty="0">
                <a:solidFill>
                  <a:srgbClr val="000000"/>
                </a:solidFill>
              </a:rPr>
              <a:t>	&lt;INPUT TYPE="radio" NAME="Size" 	</a:t>
            </a:r>
            <a:r>
              <a:rPr lang="en-US" altLang="en-US" sz="2800" dirty="0" smtClean="0">
                <a:solidFill>
                  <a:srgbClr val="000000"/>
                </a:solidFill>
              </a:rPr>
              <a:t>VALUE</a:t>
            </a:r>
            <a:r>
              <a:rPr lang="en-US" altLang="en-US" sz="2800" dirty="0">
                <a:solidFill>
                  <a:srgbClr val="000000"/>
                </a:solidFill>
              </a:rPr>
              <a:t>="Large"&gt;Large</a:t>
            </a:r>
          </a:p>
          <a:p>
            <a:pPr eaLnBrk="1" hangingPunct="1">
              <a:buFontTx/>
              <a:buNone/>
            </a:pPr>
            <a:r>
              <a:rPr lang="en-US" altLang="en-US" sz="2800" dirty="0">
                <a:solidFill>
                  <a:srgbClr val="000000"/>
                </a:solidFill>
              </a:rPr>
              <a:t>	&lt;INPUT TYPE="radio" NAME="Size" 	</a:t>
            </a:r>
            <a:r>
              <a:rPr lang="en-US" altLang="en-US" sz="2800" dirty="0" smtClean="0">
                <a:solidFill>
                  <a:srgbClr val="000000"/>
                </a:solidFill>
              </a:rPr>
              <a:t>VALUE</a:t>
            </a:r>
            <a:r>
              <a:rPr lang="en-US" altLang="en-US" sz="2800" dirty="0">
                <a:solidFill>
                  <a:srgbClr val="000000"/>
                </a:solidFill>
              </a:rPr>
              <a:t>="Medium"&gt;Medium</a:t>
            </a:r>
          </a:p>
          <a:p>
            <a:pPr eaLnBrk="1" hangingPunct="1">
              <a:buFontTx/>
              <a:buNone/>
            </a:pPr>
            <a:r>
              <a:rPr lang="en-US" altLang="en-US" sz="2800" dirty="0">
                <a:solidFill>
                  <a:srgbClr val="000000"/>
                </a:solidFill>
              </a:rPr>
              <a:t>	&lt;INPUT TYPE="radio" NAME="Size" 	</a:t>
            </a:r>
            <a:r>
              <a:rPr lang="en-US" altLang="en-US" sz="2800" dirty="0" smtClean="0">
                <a:solidFill>
                  <a:srgbClr val="000000"/>
                </a:solidFill>
              </a:rPr>
              <a:t>VALUE</a:t>
            </a:r>
            <a:r>
              <a:rPr lang="en-US" altLang="en-US" sz="2800" dirty="0">
                <a:solidFill>
                  <a:srgbClr val="000000"/>
                </a:solidFill>
              </a:rPr>
              <a:t>="Small"&gt;Small</a:t>
            </a:r>
            <a:endParaRPr lang="en-US" altLang="en-US" sz="2400" dirty="0">
              <a:solidFill>
                <a:srgbClr val="000000"/>
              </a:solidFill>
            </a:endParaRPr>
          </a:p>
          <a:p>
            <a:pPr eaLnBrk="1" hangingPunct="1">
              <a:buFontTx/>
              <a:buChar char=" "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5911263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Creating Checkboxes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To create a checkbox, type </a:t>
            </a:r>
          </a:p>
          <a:p>
            <a:pPr marL="21722" indent="0" eaLnBrk="1" hangingPunct="1">
              <a:buNone/>
            </a:pPr>
            <a:r>
              <a:rPr lang="en-US" altLang="en-US" dirty="0"/>
              <a:t>	</a:t>
            </a:r>
            <a:r>
              <a:rPr lang="en-US" altLang="en-US" dirty="0" smtClean="0"/>
              <a:t>&lt;INPUT TYPE=“checkbox” NAME=“name” VALUE=“value”&gt;Label</a:t>
            </a:r>
          </a:p>
          <a:p>
            <a:pPr eaLnBrk="1" hangingPunct="1"/>
            <a:r>
              <a:rPr lang="en-US" altLang="en-US" dirty="0" smtClean="0"/>
              <a:t>If you give a group of radio buttons or checkboxes the same name, the user will only be able to select one button or box at a time</a:t>
            </a:r>
          </a:p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8853918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Example: Checkboxes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Char char=" "/>
            </a:pPr>
            <a:r>
              <a:rPr lang="en-US" altLang="en-US" sz="2800" dirty="0" smtClean="0">
                <a:solidFill>
                  <a:srgbClr val="000000"/>
                </a:solidFill>
              </a:rPr>
              <a:t>&lt;B</a:t>
            </a:r>
            <a:r>
              <a:rPr lang="en-US" altLang="en-US" sz="2800" dirty="0">
                <a:solidFill>
                  <a:srgbClr val="000000"/>
                </a:solidFill>
              </a:rPr>
              <a:t>&gt; Color: &lt;/B&gt;</a:t>
            </a:r>
          </a:p>
          <a:p>
            <a:pPr eaLnBrk="1" hangingPunct="1">
              <a:buFontTx/>
              <a:buNone/>
            </a:pPr>
            <a:r>
              <a:rPr lang="en-US" altLang="en-US" sz="2800" dirty="0">
                <a:solidFill>
                  <a:srgbClr val="000000"/>
                </a:solidFill>
              </a:rPr>
              <a:t>	</a:t>
            </a:r>
            <a:r>
              <a:rPr lang="en-US" altLang="en-US" sz="2800" dirty="0" smtClean="0">
                <a:solidFill>
                  <a:srgbClr val="000000"/>
                </a:solidFill>
              </a:rPr>
              <a:t>&lt;INPUT </a:t>
            </a:r>
            <a:r>
              <a:rPr lang="en-US" altLang="en-US" sz="2800" dirty="0">
                <a:solidFill>
                  <a:srgbClr val="000000"/>
                </a:solidFill>
              </a:rPr>
              <a:t>TYPE="checkbox" NAME="</a:t>
            </a:r>
            <a:r>
              <a:rPr lang="en-US" altLang="en-US" sz="2800" dirty="0" smtClean="0">
                <a:solidFill>
                  <a:srgbClr val="000000"/>
                </a:solidFill>
              </a:rPr>
              <a:t>Color“ VALUE</a:t>
            </a:r>
            <a:r>
              <a:rPr lang="en-US" altLang="en-US" sz="2800" dirty="0">
                <a:solidFill>
                  <a:srgbClr val="000000"/>
                </a:solidFill>
              </a:rPr>
              <a:t>="Red"&gt;Red</a:t>
            </a:r>
          </a:p>
          <a:p>
            <a:pPr eaLnBrk="1" hangingPunct="1">
              <a:buFontTx/>
              <a:buNone/>
            </a:pPr>
            <a:r>
              <a:rPr lang="en-US" altLang="en-US" sz="2800" dirty="0">
                <a:solidFill>
                  <a:srgbClr val="000000"/>
                </a:solidFill>
              </a:rPr>
              <a:t>	</a:t>
            </a:r>
            <a:r>
              <a:rPr lang="en-US" altLang="en-US" sz="2800" dirty="0" smtClean="0">
                <a:solidFill>
                  <a:srgbClr val="000000"/>
                </a:solidFill>
              </a:rPr>
              <a:t>&lt;</a:t>
            </a:r>
            <a:r>
              <a:rPr lang="en-US" altLang="en-US" sz="2800" dirty="0">
                <a:solidFill>
                  <a:srgbClr val="000000"/>
                </a:solidFill>
              </a:rPr>
              <a:t>INPUT TYPE="checkbox" NAME="Color" </a:t>
            </a:r>
            <a:r>
              <a:rPr lang="en-US" altLang="en-US" sz="2800" dirty="0" smtClean="0">
                <a:solidFill>
                  <a:srgbClr val="000000"/>
                </a:solidFill>
              </a:rPr>
              <a:t>VALUE</a:t>
            </a:r>
            <a:r>
              <a:rPr lang="en-US" altLang="en-US" sz="2800" dirty="0">
                <a:solidFill>
                  <a:srgbClr val="000000"/>
                </a:solidFill>
              </a:rPr>
              <a:t>="Navy"&gt;Navy</a:t>
            </a:r>
          </a:p>
          <a:p>
            <a:pPr eaLnBrk="1" hangingPunct="1">
              <a:buFontTx/>
              <a:buNone/>
            </a:pPr>
            <a:r>
              <a:rPr lang="en-US" altLang="en-US" sz="2800" dirty="0">
                <a:solidFill>
                  <a:srgbClr val="000000"/>
                </a:solidFill>
              </a:rPr>
              <a:t>    </a:t>
            </a:r>
            <a:r>
              <a:rPr lang="en-US" altLang="en-US" sz="2800" dirty="0" smtClean="0">
                <a:solidFill>
                  <a:srgbClr val="000000"/>
                </a:solidFill>
              </a:rPr>
              <a:t>&lt;</a:t>
            </a:r>
            <a:r>
              <a:rPr lang="en-US" altLang="en-US" sz="2800" dirty="0">
                <a:solidFill>
                  <a:srgbClr val="000000"/>
                </a:solidFill>
              </a:rPr>
              <a:t>INPUT TYPE="checkbox" NAME="</a:t>
            </a:r>
            <a:r>
              <a:rPr lang="en-US" altLang="en-US" sz="2800" dirty="0" smtClean="0">
                <a:solidFill>
                  <a:srgbClr val="000000"/>
                </a:solidFill>
              </a:rPr>
              <a:t>Color“ VALUE</a:t>
            </a:r>
            <a:r>
              <a:rPr lang="en-US" altLang="en-US" sz="2800" dirty="0">
                <a:solidFill>
                  <a:srgbClr val="000000"/>
                </a:solidFill>
              </a:rPr>
              <a:t>="Black"&gt;Black</a:t>
            </a:r>
          </a:p>
        </p:txBody>
      </p:sp>
    </p:spTree>
    <p:extLst>
      <p:ext uri="{BB962C8B-B14F-4D97-AF65-F5344CB8AC3E}">
        <p14:creationId xmlns:p14="http://schemas.microsoft.com/office/powerpoint/2010/main" xmlns="" val="25145427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HTML sections</a:t>
            </a:r>
            <a:endParaRPr lang="en-IN" dirty="0"/>
          </a:p>
        </p:txBody>
      </p:sp>
      <p:sp>
        <p:nvSpPr>
          <p:cNvPr id="18434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Html code </a:t>
            </a:r>
            <a:r>
              <a:rPr lang="en-US" altLang="en-US" dirty="0" err="1" smtClean="0"/>
              <a:t>inserterd</a:t>
            </a:r>
            <a:r>
              <a:rPr lang="en-US" altLang="en-US" dirty="0" smtClean="0"/>
              <a:t> between &lt;Html&gt; and &lt;/Html&gt; divided into two main sections – Head and body.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Within head tag we will define </a:t>
            </a:r>
            <a:r>
              <a:rPr lang="en-US" altLang="en-US" b="1" dirty="0" smtClean="0"/>
              <a:t>title</a:t>
            </a:r>
            <a:r>
              <a:rPr lang="en-US" altLang="en-US" dirty="0" smtClean="0"/>
              <a:t> of the document, define encoding and provide general information. </a:t>
            </a:r>
          </a:p>
          <a:p>
            <a:pPr eaLnBrk="1" hangingPunct="1"/>
            <a:endParaRPr lang="en-US" altLang="en-US" dirty="0" smtClean="0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27848" y="2204864"/>
            <a:ext cx="2009775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1541528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Creating Drop-down Menus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To create a drop-down menu, type </a:t>
            </a:r>
          </a:p>
          <a:p>
            <a:pPr marL="439872" lvl="1" indent="0">
              <a:buNone/>
            </a:pPr>
            <a:r>
              <a:rPr lang="en-US" altLang="en-US" dirty="0"/>
              <a:t>	</a:t>
            </a:r>
            <a:r>
              <a:rPr lang="en-US" altLang="en-US" dirty="0" smtClean="0"/>
              <a:t>&lt;SELECT NAME=“name” SIZE=n MULTIPLE&gt;</a:t>
            </a:r>
          </a:p>
          <a:p>
            <a:pPr eaLnBrk="1" hangingPunct="1"/>
            <a:r>
              <a:rPr lang="en-US" altLang="en-US" dirty="0" smtClean="0"/>
              <a:t>Then type </a:t>
            </a:r>
          </a:p>
          <a:p>
            <a:pPr marL="439872" lvl="1" indent="0">
              <a:buNone/>
            </a:pPr>
            <a:r>
              <a:rPr lang="en-US" altLang="en-US" dirty="0"/>
              <a:t>	</a:t>
            </a:r>
            <a:r>
              <a:rPr lang="en-US" altLang="en-US" dirty="0" smtClean="0"/>
              <a:t>&lt;OPTION VALUE= “value”&gt;Label &lt;/OPTION&gt;</a:t>
            </a:r>
          </a:p>
          <a:p>
            <a:pPr eaLnBrk="1" hangingPunct="1"/>
            <a:r>
              <a:rPr lang="en-US" altLang="en-US" dirty="0" smtClean="0"/>
              <a:t>In this case the SIZE attribute specifies the height of the menu in lines and MULTIPLE allows users to select more than one menu option </a:t>
            </a:r>
          </a:p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3136811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Example: Drop-down Menu</a:t>
            </a:r>
          </a:p>
        </p:txBody>
      </p:sp>
      <p:sp>
        <p:nvSpPr>
          <p:cNvPr id="9625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 b="1" dirty="0">
                <a:solidFill>
                  <a:srgbClr val="000000"/>
                </a:solidFill>
              </a:rPr>
              <a:t>&lt;B&gt;</a:t>
            </a:r>
            <a:r>
              <a:rPr lang="en-US" altLang="en-US" sz="2400" dirty="0">
                <a:solidFill>
                  <a:srgbClr val="000000"/>
                </a:solidFill>
              </a:rPr>
              <a:t>WHICH IS FAVOURITE FRUIT</a:t>
            </a:r>
            <a:r>
              <a:rPr lang="en-US" altLang="en-US" sz="2400" b="1" dirty="0">
                <a:solidFill>
                  <a:srgbClr val="000000"/>
                </a:solidFill>
              </a:rPr>
              <a:t>:&lt;/B</a:t>
            </a:r>
            <a:r>
              <a:rPr lang="en-US" altLang="en-US" sz="2400" b="1" dirty="0" smtClean="0">
                <a:solidFill>
                  <a:srgbClr val="000000"/>
                </a:solidFill>
              </a:rPr>
              <a:t>&gt; </a:t>
            </a:r>
            <a:endParaRPr lang="en-US" altLang="en-US" sz="2400" b="1" dirty="0">
              <a:solidFill>
                <a:srgbClr val="000000"/>
              </a:solidFill>
            </a:endParaRPr>
          </a:p>
          <a:p>
            <a:pPr eaLnBrk="1" hangingPunct="1">
              <a:buFontTx/>
              <a:buNone/>
            </a:pPr>
            <a:r>
              <a:rPr lang="en-US" altLang="en-US" sz="2400" b="1" dirty="0">
                <a:solidFill>
                  <a:srgbClr val="000000"/>
                </a:solidFill>
              </a:rPr>
              <a:t>&lt;SELECT&gt;</a:t>
            </a:r>
          </a:p>
          <a:p>
            <a:pPr>
              <a:buNone/>
            </a:pPr>
            <a:r>
              <a:rPr lang="en-US" altLang="en-US" sz="2400" b="1" dirty="0" smtClean="0">
                <a:solidFill>
                  <a:srgbClr val="000000"/>
                </a:solidFill>
              </a:rPr>
              <a:t>	&lt;</a:t>
            </a:r>
            <a:r>
              <a:rPr lang="en-US" altLang="en-US" sz="2400" b="1" dirty="0">
                <a:solidFill>
                  <a:srgbClr val="000000"/>
                </a:solidFill>
              </a:rPr>
              <a:t>OPTION</a:t>
            </a:r>
            <a:r>
              <a:rPr lang="en-US" altLang="en-US" sz="2400" dirty="0">
                <a:solidFill>
                  <a:srgbClr val="000000"/>
                </a:solidFill>
              </a:rPr>
              <a:t> </a:t>
            </a:r>
            <a:r>
              <a:rPr lang="en-US" altLang="en-US" sz="2400" dirty="0">
                <a:solidFill>
                  <a:srgbClr val="000000"/>
                </a:solidFill>
                <a:latin typeface="Courier" charset="0"/>
              </a:rPr>
              <a:t>VALUE</a:t>
            </a:r>
            <a:r>
              <a:rPr lang="en-US" altLang="en-US" sz="2400" dirty="0">
                <a:solidFill>
                  <a:srgbClr val="000000"/>
                </a:solidFill>
              </a:rPr>
              <a:t>="MANGOES"</a:t>
            </a:r>
            <a:r>
              <a:rPr lang="en-US" altLang="en-US" sz="2400" b="1" dirty="0">
                <a:solidFill>
                  <a:srgbClr val="000000"/>
                </a:solidFill>
              </a:rPr>
              <a:t>&gt;</a:t>
            </a:r>
            <a:r>
              <a:rPr lang="en-US" altLang="en-US" sz="2400" dirty="0">
                <a:solidFill>
                  <a:srgbClr val="000000"/>
                </a:solidFill>
              </a:rPr>
              <a:t>MANGOES </a:t>
            </a:r>
            <a:r>
              <a:rPr lang="en-US" altLang="en-US" sz="2400" b="1" dirty="0" smtClean="0">
                <a:solidFill>
                  <a:srgbClr val="000000"/>
                </a:solidFill>
              </a:rPr>
              <a:t>&lt;/OPTION&gt;</a:t>
            </a:r>
            <a:endParaRPr lang="en-US" altLang="en-US" sz="2400" dirty="0">
              <a:solidFill>
                <a:srgbClr val="000000"/>
              </a:solidFill>
            </a:endParaRPr>
          </a:p>
          <a:p>
            <a:pPr>
              <a:buNone/>
            </a:pPr>
            <a:r>
              <a:rPr lang="en-US" altLang="en-US" sz="2400" b="1" dirty="0">
                <a:solidFill>
                  <a:srgbClr val="000000"/>
                </a:solidFill>
              </a:rPr>
              <a:t>&lt;OPTION</a:t>
            </a:r>
            <a:r>
              <a:rPr lang="en-US" altLang="en-US" sz="2400" dirty="0">
                <a:solidFill>
                  <a:srgbClr val="000000"/>
                </a:solidFill>
              </a:rPr>
              <a:t> </a:t>
            </a:r>
            <a:r>
              <a:rPr lang="en-US" altLang="en-US" sz="2400" dirty="0">
                <a:solidFill>
                  <a:srgbClr val="000000"/>
                </a:solidFill>
                <a:latin typeface="Courier" charset="0"/>
              </a:rPr>
              <a:t>VALUE</a:t>
            </a:r>
            <a:r>
              <a:rPr lang="en-US" altLang="en-US" sz="2400" dirty="0">
                <a:solidFill>
                  <a:srgbClr val="000000"/>
                </a:solidFill>
              </a:rPr>
              <a:t>="PAPAYA"</a:t>
            </a:r>
            <a:r>
              <a:rPr lang="en-US" altLang="en-US" sz="2400" b="1" dirty="0">
                <a:solidFill>
                  <a:srgbClr val="000000"/>
                </a:solidFill>
              </a:rPr>
              <a:t>&gt;</a:t>
            </a:r>
            <a:r>
              <a:rPr lang="en-US" altLang="en-US" sz="2400" dirty="0">
                <a:solidFill>
                  <a:srgbClr val="000000"/>
                </a:solidFill>
              </a:rPr>
              <a:t>PAPAYA </a:t>
            </a:r>
            <a:r>
              <a:rPr lang="en-US" altLang="en-US" sz="2400" b="1" dirty="0">
                <a:solidFill>
                  <a:srgbClr val="000000"/>
                </a:solidFill>
              </a:rPr>
              <a:t>&lt;/OPTION&gt;</a:t>
            </a:r>
            <a:r>
              <a:rPr lang="en-US" altLang="en-US" sz="2400" dirty="0" smtClean="0">
                <a:solidFill>
                  <a:srgbClr val="000000"/>
                </a:solidFill>
              </a:rPr>
              <a:t> </a:t>
            </a:r>
            <a:endParaRPr lang="en-US" altLang="en-US" sz="2400" dirty="0">
              <a:solidFill>
                <a:srgbClr val="000000"/>
              </a:solidFill>
            </a:endParaRPr>
          </a:p>
          <a:p>
            <a:pPr>
              <a:buNone/>
            </a:pPr>
            <a:r>
              <a:rPr lang="en-US" altLang="en-US" sz="2400" b="1" dirty="0">
                <a:solidFill>
                  <a:srgbClr val="000000"/>
                </a:solidFill>
              </a:rPr>
              <a:t>&lt;OPTION</a:t>
            </a:r>
            <a:r>
              <a:rPr lang="en-US" altLang="en-US" sz="2400" dirty="0">
                <a:solidFill>
                  <a:srgbClr val="000000"/>
                </a:solidFill>
              </a:rPr>
              <a:t> </a:t>
            </a:r>
            <a:r>
              <a:rPr lang="en-US" altLang="en-US" sz="2400" dirty="0">
                <a:solidFill>
                  <a:srgbClr val="000000"/>
                </a:solidFill>
                <a:latin typeface="Courier" charset="0"/>
              </a:rPr>
              <a:t>VALUE</a:t>
            </a:r>
            <a:r>
              <a:rPr lang="en-US" altLang="en-US" sz="2400" dirty="0">
                <a:solidFill>
                  <a:srgbClr val="000000"/>
                </a:solidFill>
              </a:rPr>
              <a:t>="GUAVA"</a:t>
            </a:r>
            <a:r>
              <a:rPr lang="en-US" altLang="en-US" sz="2400" b="1" dirty="0">
                <a:solidFill>
                  <a:srgbClr val="000000"/>
                </a:solidFill>
              </a:rPr>
              <a:t>&gt;</a:t>
            </a:r>
            <a:r>
              <a:rPr lang="en-US" altLang="en-US" sz="2400" dirty="0">
                <a:solidFill>
                  <a:srgbClr val="000000"/>
                </a:solidFill>
              </a:rPr>
              <a:t>GUAVA </a:t>
            </a:r>
            <a:r>
              <a:rPr lang="en-US" altLang="en-US" sz="2400" b="1" dirty="0">
                <a:solidFill>
                  <a:srgbClr val="000000"/>
                </a:solidFill>
              </a:rPr>
              <a:t>&lt;/OPTION&gt;</a:t>
            </a:r>
            <a:endParaRPr lang="en-US" altLang="en-US" sz="2400" dirty="0">
              <a:solidFill>
                <a:srgbClr val="000000"/>
              </a:solidFill>
            </a:endParaRPr>
          </a:p>
          <a:p>
            <a:pPr>
              <a:buNone/>
            </a:pPr>
            <a:r>
              <a:rPr lang="en-US" altLang="en-US" sz="2400" b="1" dirty="0">
                <a:solidFill>
                  <a:srgbClr val="000000"/>
                </a:solidFill>
              </a:rPr>
              <a:t>&lt;OPTION</a:t>
            </a:r>
            <a:r>
              <a:rPr lang="en-US" altLang="en-US" sz="2400" dirty="0">
                <a:solidFill>
                  <a:srgbClr val="000000"/>
                </a:solidFill>
              </a:rPr>
              <a:t> </a:t>
            </a:r>
            <a:r>
              <a:rPr lang="en-US" altLang="en-US" sz="2400" dirty="0">
                <a:solidFill>
                  <a:srgbClr val="000000"/>
                </a:solidFill>
                <a:latin typeface="Courier" charset="0"/>
              </a:rPr>
              <a:t>VALUE</a:t>
            </a:r>
            <a:r>
              <a:rPr lang="en-US" altLang="en-US" sz="2400" dirty="0">
                <a:solidFill>
                  <a:srgbClr val="000000"/>
                </a:solidFill>
              </a:rPr>
              <a:t>="BANANA"</a:t>
            </a:r>
            <a:r>
              <a:rPr lang="en-US" altLang="en-US" sz="2400" b="1" dirty="0">
                <a:solidFill>
                  <a:srgbClr val="000000"/>
                </a:solidFill>
              </a:rPr>
              <a:t>&gt;</a:t>
            </a:r>
            <a:r>
              <a:rPr lang="en-US" altLang="en-US" sz="2400" dirty="0">
                <a:solidFill>
                  <a:srgbClr val="000000"/>
                </a:solidFill>
              </a:rPr>
              <a:t> </a:t>
            </a:r>
            <a:r>
              <a:rPr lang="en-US" altLang="en-US" sz="2400" dirty="0" smtClean="0">
                <a:solidFill>
                  <a:srgbClr val="000000"/>
                </a:solidFill>
              </a:rPr>
              <a:t>BANANA </a:t>
            </a:r>
            <a:r>
              <a:rPr lang="en-US" altLang="en-US" sz="2400" b="1" dirty="0">
                <a:solidFill>
                  <a:srgbClr val="000000"/>
                </a:solidFill>
              </a:rPr>
              <a:t>&lt;/OPTION&gt;</a:t>
            </a:r>
            <a:endParaRPr lang="en-US" altLang="en-US" sz="2400" dirty="0">
              <a:solidFill>
                <a:srgbClr val="000000"/>
              </a:solidFill>
            </a:endParaRPr>
          </a:p>
          <a:p>
            <a:pPr>
              <a:buNone/>
            </a:pPr>
            <a:r>
              <a:rPr lang="en-US" altLang="en-US" sz="2400" b="1" dirty="0">
                <a:solidFill>
                  <a:srgbClr val="000000"/>
                </a:solidFill>
              </a:rPr>
              <a:t>&lt;OPTION</a:t>
            </a:r>
            <a:r>
              <a:rPr lang="en-US" altLang="en-US" sz="2400" dirty="0">
                <a:solidFill>
                  <a:srgbClr val="000000"/>
                </a:solidFill>
              </a:rPr>
              <a:t> </a:t>
            </a:r>
            <a:r>
              <a:rPr lang="en-US" altLang="en-US" sz="2400" dirty="0">
                <a:solidFill>
                  <a:srgbClr val="000000"/>
                </a:solidFill>
                <a:latin typeface="Courier" charset="0"/>
              </a:rPr>
              <a:t>VALUE</a:t>
            </a:r>
            <a:r>
              <a:rPr lang="en-US" altLang="en-US" sz="2400" dirty="0">
                <a:solidFill>
                  <a:srgbClr val="000000"/>
                </a:solidFill>
              </a:rPr>
              <a:t>="PINEAPPLE</a:t>
            </a:r>
            <a:r>
              <a:rPr lang="en-US" altLang="en-US" sz="2400" b="1" dirty="0">
                <a:solidFill>
                  <a:srgbClr val="000000"/>
                </a:solidFill>
              </a:rPr>
              <a:t>"&gt;</a:t>
            </a:r>
            <a:r>
              <a:rPr lang="en-US" altLang="en-US" sz="2400" dirty="0" smtClean="0">
                <a:solidFill>
                  <a:srgbClr val="000000"/>
                </a:solidFill>
              </a:rPr>
              <a:t>PINEAPPLE </a:t>
            </a:r>
            <a:r>
              <a:rPr lang="en-US" altLang="en-US" sz="2400" b="1" dirty="0">
                <a:solidFill>
                  <a:srgbClr val="000000"/>
                </a:solidFill>
              </a:rPr>
              <a:t>&lt;/OPTION&gt;</a:t>
            </a:r>
            <a:endParaRPr lang="en-US" altLang="en-US" sz="2400" dirty="0">
              <a:solidFill>
                <a:srgbClr val="000000"/>
              </a:solidFill>
            </a:endParaRPr>
          </a:p>
          <a:p>
            <a:pPr eaLnBrk="1" hangingPunct="1">
              <a:buFontTx/>
              <a:buNone/>
            </a:pPr>
            <a:r>
              <a:rPr lang="en-US" altLang="en-US" sz="2400" b="1" dirty="0">
                <a:solidFill>
                  <a:srgbClr val="000000"/>
                </a:solidFill>
              </a:rPr>
              <a:t>&lt;/SELECT&gt;</a:t>
            </a:r>
            <a:r>
              <a:rPr lang="en-US" altLang="en-US" sz="1000" b="1" dirty="0">
                <a:solidFill>
                  <a:srgbClr val="000000"/>
                </a:solidFill>
                <a:latin typeface="Geneva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19617044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Creating a Submit Button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To create a submit button, type </a:t>
            </a:r>
          </a:p>
          <a:p>
            <a:pPr marL="21722" indent="0" eaLnBrk="1" hangingPunct="1">
              <a:buNone/>
            </a:pPr>
            <a:r>
              <a:rPr lang="en-US" altLang="en-US" dirty="0"/>
              <a:t>	</a:t>
            </a:r>
            <a:r>
              <a:rPr lang="en-US" altLang="en-US" dirty="0" smtClean="0"/>
              <a:t>	&lt;INPUT TYPE=“submit”&gt;</a:t>
            </a:r>
          </a:p>
          <a:p>
            <a:pPr eaLnBrk="1" hangingPunct="1"/>
            <a:r>
              <a:rPr lang="en-US" altLang="en-US" dirty="0" smtClean="0"/>
              <a:t>If you would like the button to say something other than submit, use the VALUE attribute</a:t>
            </a:r>
          </a:p>
          <a:p>
            <a:pPr eaLnBrk="1" hangingPunct="1"/>
            <a:r>
              <a:rPr lang="en-US" altLang="en-US" dirty="0" smtClean="0"/>
              <a:t>For example, </a:t>
            </a:r>
          </a:p>
          <a:p>
            <a:pPr marL="21722" indent="0" eaLnBrk="1" hangingPunct="1">
              <a:buNone/>
            </a:pPr>
            <a:r>
              <a:rPr lang="en-US" altLang="en-US" dirty="0"/>
              <a:t>	</a:t>
            </a:r>
            <a:r>
              <a:rPr lang="en-US" altLang="en-US" dirty="0" smtClean="0"/>
              <a:t>&lt;INPUT TYPE=“submit” VALUE=“Buy Now!”&gt; </a:t>
            </a:r>
          </a:p>
          <a:p>
            <a:pPr marL="21722" indent="0" eaLnBrk="1" hangingPunct="1">
              <a:buNone/>
            </a:pPr>
            <a:r>
              <a:rPr lang="en-US" altLang="en-US" dirty="0"/>
              <a:t>	</a:t>
            </a:r>
            <a:r>
              <a:rPr lang="en-US" altLang="en-US" dirty="0" smtClean="0"/>
              <a:t>would create a button that says “Buy Now!”</a:t>
            </a:r>
          </a:p>
        </p:txBody>
      </p:sp>
    </p:spTree>
    <p:extLst>
      <p:ext uri="{BB962C8B-B14F-4D97-AF65-F5344CB8AC3E}">
        <p14:creationId xmlns:p14="http://schemas.microsoft.com/office/powerpoint/2010/main" xmlns="" val="12765061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Creating a Reset Button</a:t>
            </a:r>
          </a:p>
        </p:txBody>
      </p:sp>
      <p:sp>
        <p:nvSpPr>
          <p:cNvPr id="9830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To create a reset button, type &lt;INPUT TYPE=“reset”&gt;</a:t>
            </a:r>
          </a:p>
          <a:p>
            <a:pPr eaLnBrk="1" hangingPunct="1"/>
            <a:r>
              <a:rPr lang="en-US" altLang="en-US" smtClean="0"/>
              <a:t>The VALUE attribute can be used in the same way to change the text that appears on the button </a:t>
            </a:r>
          </a:p>
        </p:txBody>
      </p:sp>
    </p:spTree>
    <p:extLst>
      <p:ext uri="{BB962C8B-B14F-4D97-AF65-F5344CB8AC3E}">
        <p14:creationId xmlns:p14="http://schemas.microsoft.com/office/powerpoint/2010/main" xmlns="" val="42749420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Tables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000" b="1" dirty="0" err="1">
                <a:solidFill>
                  <a:schemeClr val="accent2">
                    <a:lumMod val="75000"/>
                  </a:schemeClr>
                </a:solidFill>
              </a:rPr>
              <a:t>BGColor</a:t>
            </a:r>
            <a:r>
              <a:rPr lang="en-US" sz="3000" b="1" dirty="0">
                <a:solidFill>
                  <a:schemeClr val="accent2">
                    <a:lumMod val="75000"/>
                  </a:schemeClr>
                </a:solidFill>
              </a:rPr>
              <a:t>: </a:t>
            </a:r>
            <a:r>
              <a:rPr lang="en-US" sz="3000" dirty="0">
                <a:solidFill>
                  <a:schemeClr val="accent2">
                    <a:lumMod val="75000"/>
                  </a:schemeClr>
                </a:solidFill>
              </a:rPr>
              <a:t>Some browsers support background colors in a table.</a:t>
            </a:r>
          </a:p>
          <a:p>
            <a:pPr eaLnBrk="1" hangingPunct="1">
              <a:defRPr/>
            </a:pPr>
            <a:r>
              <a:rPr lang="en-US" sz="3000" b="1" dirty="0">
                <a:solidFill>
                  <a:schemeClr val="accent2">
                    <a:lumMod val="75000"/>
                  </a:schemeClr>
                </a:solidFill>
              </a:rPr>
              <a:t>Width: </a:t>
            </a:r>
            <a:r>
              <a:rPr lang="en-US" sz="3000" dirty="0">
                <a:solidFill>
                  <a:schemeClr val="accent2">
                    <a:lumMod val="75000"/>
                  </a:schemeClr>
                </a:solidFill>
              </a:rPr>
              <a:t>you can specify the table width as an absolute number of pixels or a percentage of the document width. You can set the width for the table cells as well.</a:t>
            </a:r>
          </a:p>
          <a:p>
            <a:pPr eaLnBrk="1" hangingPunct="1">
              <a:defRPr/>
            </a:pPr>
            <a:r>
              <a:rPr lang="en-US" sz="3000" b="1" dirty="0">
                <a:solidFill>
                  <a:schemeClr val="accent2">
                    <a:lumMod val="75000"/>
                  </a:schemeClr>
                </a:solidFill>
              </a:rPr>
              <a:t>Border: </a:t>
            </a:r>
            <a:r>
              <a:rPr lang="en-US" sz="3000" dirty="0">
                <a:solidFill>
                  <a:schemeClr val="accent2">
                    <a:lumMod val="75000"/>
                  </a:schemeClr>
                </a:solidFill>
              </a:rPr>
              <a:t>You can choose a numerical value for the border width, which specifies the border in pixels.</a:t>
            </a:r>
          </a:p>
          <a:p>
            <a:pPr eaLnBrk="1" hangingPunct="1">
              <a:defRPr/>
            </a:pPr>
            <a:r>
              <a:rPr lang="en-US" sz="3000" b="1" dirty="0" err="1">
                <a:solidFill>
                  <a:schemeClr val="accent2">
                    <a:lumMod val="75000"/>
                  </a:schemeClr>
                </a:solidFill>
              </a:rPr>
              <a:t>CellSpacing</a:t>
            </a:r>
            <a:r>
              <a:rPr lang="en-US" sz="3000" b="1" dirty="0">
                <a:solidFill>
                  <a:schemeClr val="accent2">
                    <a:lumMod val="75000"/>
                  </a:schemeClr>
                </a:solidFill>
              </a:rPr>
              <a:t>: </a:t>
            </a:r>
            <a:r>
              <a:rPr lang="en-US" sz="3000" dirty="0">
                <a:solidFill>
                  <a:schemeClr val="accent2">
                    <a:lumMod val="75000"/>
                  </a:schemeClr>
                </a:solidFill>
              </a:rPr>
              <a:t>Cell Spacing represents the space between cells and is specified in pixels.</a:t>
            </a:r>
          </a:p>
          <a:p>
            <a:pPr eaLnBrk="1" hangingPunct="1">
              <a:defRPr/>
            </a:pPr>
            <a:endParaRPr lang="en-US" sz="3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742053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>
                <a:schemeClr val="bg1"/>
              </a:buClr>
              <a:buFont typeface="Wingdings" pitchFamily="2" charset="2"/>
              <a:buChar char="§"/>
              <a:defRPr/>
            </a:pP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CellPadding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: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Cell Padding is the space between the cell border and the cell contents and is specified in pixels.</a:t>
            </a:r>
          </a:p>
          <a:p>
            <a:pPr eaLnBrk="1" hangingPunct="1">
              <a:buClr>
                <a:schemeClr val="bg1"/>
              </a:buClr>
              <a:buFont typeface="Wingdings" pitchFamily="2" charset="2"/>
              <a:buChar char="§"/>
              <a:defRPr/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Align: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tables can have left, right, or center alignment. </a:t>
            </a:r>
          </a:p>
          <a:p>
            <a:pPr eaLnBrk="1" hangingPunct="1">
              <a:buClr>
                <a:schemeClr val="bg1"/>
              </a:buClr>
              <a:buFont typeface="Wingdings" pitchFamily="2" charset="2"/>
              <a:buChar char="§"/>
              <a:defRPr/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Background: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Background Image, will be titled in IE3.0 and above.</a:t>
            </a:r>
          </a:p>
          <a:p>
            <a:pPr eaLnBrk="1" hangingPunct="1">
              <a:buClr>
                <a:schemeClr val="bg1"/>
              </a:buClr>
              <a:buFont typeface="Wingdings" pitchFamily="2" charset="2"/>
              <a:buChar char="§"/>
              <a:defRPr/>
            </a:pP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BorderColor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BorderColorDark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. </a:t>
            </a:r>
          </a:p>
          <a:p>
            <a:pPr eaLnBrk="1" hangingPunct="1">
              <a:defRPr/>
            </a:pP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83741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Table Caption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A table caption allows you to specify a line of text that will appear centered above or bellow the table.</a:t>
            </a:r>
          </a:p>
          <a:p>
            <a:pPr eaLnBrk="1" hangingPunct="1">
              <a:defRPr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&lt;TABLE BORDER=1 CELLPADDING=2&gt;</a:t>
            </a:r>
          </a:p>
          <a:p>
            <a:pPr eaLnBrk="1" hangingPunct="1">
              <a:defRPr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&lt;CAPTION ALIGN=“BOTTOM”&gt; Label For My Table &lt;/CAPTION&gt;</a:t>
            </a:r>
          </a:p>
          <a:p>
            <a:pPr eaLnBrk="1" hangingPunct="1">
              <a:defRPr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The Caption element has one attribute ALIGN that can be either TOP (Above the table) or BOTTOM (below the table).</a:t>
            </a:r>
          </a:p>
          <a:p>
            <a:pPr eaLnBrk="1" hangingPunct="1">
              <a:defRPr/>
            </a:pP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eaLnBrk="1" hangingPunct="1">
              <a:defRPr/>
            </a:pP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48655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Adding a Border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BORDER=n attribute allows you to add a border n pixels thick around the table</a:t>
            </a:r>
          </a:p>
          <a:p>
            <a:pPr eaLnBrk="1" hangingPunct="1"/>
            <a:r>
              <a:rPr lang="en-US" altLang="en-US" smtClean="0"/>
              <a:t>To make a solid border color, use the BORDERCOLOR=“color” attribute</a:t>
            </a:r>
          </a:p>
          <a:p>
            <a:pPr eaLnBrk="1" hangingPunct="1"/>
            <a:r>
              <a:rPr lang="en-US" altLang="en-US" smtClean="0"/>
              <a:t>To make a shaded colored border, use BODERCOLORDARK=“color” and BORDERCOLORLIGHT=“color”</a:t>
            </a:r>
          </a:p>
          <a:p>
            <a:pPr eaLnBrk="1" hangingPunct="1">
              <a:lnSpc>
                <a:spcPct val="90000"/>
              </a:lnSpc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35788448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0" name="Rectangle 1028"/>
          <p:cNvSpPr>
            <a:spLocks noGrp="1" noChangeArrowheads="1"/>
          </p:cNvSpPr>
          <p:nvPr>
            <p:ph sz="half" idx="1"/>
          </p:nvPr>
        </p:nvSpPr>
        <p:spPr>
          <a:xfrm>
            <a:off x="6202276" y="1052736"/>
            <a:ext cx="5731048" cy="5256584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Here’s how it would look on the Web:</a:t>
            </a:r>
          </a:p>
          <a:p>
            <a:pPr eaLnBrk="1" hangingPunct="1"/>
            <a:endParaRPr lang="en-US" altLang="en-US" dirty="0" smtClean="0"/>
          </a:p>
        </p:txBody>
      </p:sp>
      <p:sp>
        <p:nvSpPr>
          <p:cNvPr id="106499" name="Rectangle 1027"/>
          <p:cNvSpPr>
            <a:spLocks noGrp="1" noChangeArrowheads="1"/>
          </p:cNvSpPr>
          <p:nvPr>
            <p:ph sz="half" idx="2"/>
          </p:nvPr>
        </p:nvSpPr>
        <p:spPr>
          <a:xfrm>
            <a:off x="335360" y="1063457"/>
            <a:ext cx="5740400" cy="5256584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100" dirty="0"/>
              <a:t>&lt;TABLE BORDER=10&gt;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100" dirty="0"/>
              <a:t>	&lt;TR&gt;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100" dirty="0"/>
              <a:t>		&lt;TD&gt;One&lt;/TD&gt;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100" dirty="0"/>
              <a:t>		&lt;TD&gt;Two&lt;/TD&gt;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100" dirty="0"/>
              <a:t>	&lt;/TR&gt;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100" dirty="0"/>
              <a:t>	&lt;TR&gt;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100" dirty="0"/>
              <a:t>		&lt;TD&gt;Three&lt;/TD&gt;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100" dirty="0"/>
              <a:t>		&lt;TD&gt;Four&lt;/TD&gt;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100" dirty="0"/>
              <a:t>	&lt;/TR&gt;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100" dirty="0"/>
              <a:t>&lt;/TABLE&gt;</a:t>
            </a:r>
            <a:endParaRPr lang="en-US" altLang="en-US" sz="2400" i="1" dirty="0"/>
          </a:p>
          <a:p>
            <a:pPr eaLnBrk="1" hangingPunct="1">
              <a:lnSpc>
                <a:spcPct val="90000"/>
              </a:lnSpc>
            </a:pPr>
            <a:endParaRPr lang="en-US" altLang="en-US" sz="2400" dirty="0"/>
          </a:p>
        </p:txBody>
      </p:sp>
      <p:sp>
        <p:nvSpPr>
          <p:cNvPr id="10649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Creating Simple Table</a:t>
            </a:r>
          </a:p>
        </p:txBody>
      </p:sp>
      <p:pic>
        <p:nvPicPr>
          <p:cNvPr id="106501" name="Picture 102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56240" y="2397344"/>
            <a:ext cx="1981200" cy="123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8881128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Table Data and Table Header Attributes</a:t>
            </a: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Colspan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: Specifies how many cell columns of the table this cell should span.</a:t>
            </a:r>
          </a:p>
          <a:p>
            <a:pPr eaLnBrk="1" hangingPunct="1">
              <a:defRPr/>
            </a:pP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Rowspan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: Specifies how many cell rows of the table this cell should span.</a:t>
            </a:r>
          </a:p>
          <a:p>
            <a:pPr eaLnBrk="1" hangingPunct="1">
              <a:defRPr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Align: cell data can have left, right, or center alignment.</a:t>
            </a:r>
          </a:p>
          <a:p>
            <a:pPr eaLnBrk="1" hangingPunct="1">
              <a:defRPr/>
            </a:pP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Valign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: cell data can have top, middle, or bottom alignment..</a:t>
            </a:r>
          </a:p>
          <a:p>
            <a:pPr eaLnBrk="1" hangingPunct="1">
              <a:defRPr/>
            </a:pP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087264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Heading element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1344" y="1052736"/>
            <a:ext cx="6336704" cy="541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57900" y="2636912"/>
            <a:ext cx="6134100" cy="316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Width: you can specify the width as an absolute number of pixels or a percentage of the document width.</a:t>
            </a:r>
          </a:p>
          <a:p>
            <a:pPr eaLnBrk="1" hangingPunct="1">
              <a:defRPr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Height: You can specify the height as an absolute number of pixels or a percentage of the document height</a:t>
            </a:r>
          </a:p>
        </p:txBody>
      </p:sp>
    </p:spTree>
    <p:extLst>
      <p:ext uri="{BB962C8B-B14F-4D97-AF65-F5344CB8AC3E}">
        <p14:creationId xmlns:p14="http://schemas.microsoft.com/office/powerpoint/2010/main" xmlns="" val="39681342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Adjusting the Width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When a Web browser displays a table, it often adds extra space. To eliminate this space use the WIDTH =n attribute in the &lt;TABLE&gt; and &lt;TD&gt; tags</a:t>
            </a:r>
          </a:p>
          <a:p>
            <a:pPr eaLnBrk="1" hangingPunct="1"/>
            <a:r>
              <a:rPr lang="en-US" altLang="en-US" smtClean="0"/>
              <a:t>Keep in mind - a cell cannot be smaller than its contents, and if you make a table wider than the browser window, users will not be able to see parts of it.</a:t>
            </a:r>
          </a:p>
        </p:txBody>
      </p:sp>
    </p:spTree>
    <p:extLst>
      <p:ext uri="{BB962C8B-B14F-4D97-AF65-F5344CB8AC3E}">
        <p14:creationId xmlns:p14="http://schemas.microsoft.com/office/powerpoint/2010/main" xmlns="" val="31909382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Centering a Table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There are two ways to center a table</a:t>
            </a:r>
          </a:p>
          <a:p>
            <a:pPr lvl="1" eaLnBrk="1" hangingPunct="1"/>
            <a:r>
              <a:rPr lang="en-US" altLang="en-US" smtClean="0"/>
              <a:t> Type &lt;TABLE ALIGN=CENTER&gt; </a:t>
            </a:r>
          </a:p>
          <a:p>
            <a:pPr lvl="1" eaLnBrk="1" hangingPunct="1"/>
            <a:r>
              <a:rPr lang="en-US" altLang="en-US" smtClean="0"/>
              <a:t>Enclose the &lt;TABLE&gt; tags in opening and closing &lt;CENTER&gt; tags</a:t>
            </a:r>
          </a:p>
        </p:txBody>
      </p:sp>
    </p:spTree>
    <p:extLst>
      <p:ext uri="{BB962C8B-B14F-4D97-AF65-F5344CB8AC3E}">
        <p14:creationId xmlns:p14="http://schemas.microsoft.com/office/powerpoint/2010/main" xmlns="" val="4122573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Wrapping Text around a Table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It is possible to wrap text around a table. This technique is often used to keep images and captions together within an article.</a:t>
            </a:r>
          </a:p>
          <a:p>
            <a:pPr eaLnBrk="1" hangingPunct="1"/>
            <a:r>
              <a:rPr lang="en-US" altLang="en-US" sz="2800"/>
              <a:t>To wrap text around a table, type &lt;TABLE ALIGN = LEFT&gt; to align the table to the left while the text flows to the right.</a:t>
            </a:r>
          </a:p>
          <a:p>
            <a:pPr eaLnBrk="1" hangingPunct="1"/>
            <a:r>
              <a:rPr lang="en-US" altLang="en-US" sz="2800"/>
              <a:t>Create the table using the &lt;TR&gt;, &lt;TD&gt;, and &lt;/TABLE&gt; tags as you normally would</a:t>
            </a:r>
          </a:p>
        </p:txBody>
      </p:sp>
    </p:spTree>
    <p:extLst>
      <p:ext uri="{BB962C8B-B14F-4D97-AF65-F5344CB8AC3E}">
        <p14:creationId xmlns:p14="http://schemas.microsoft.com/office/powerpoint/2010/main" xmlns="" val="16687503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Adding Space around a Table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To add space around a table, use the HSPACE=n and VSPACE=n attributes in the &lt;TABLE&gt; tag</a:t>
            </a:r>
          </a:p>
          <a:p>
            <a:pPr eaLnBrk="1" hangingPunct="1"/>
            <a:r>
              <a:rPr lang="en-US" altLang="en-US" smtClean="0"/>
              <a:t>Example:</a:t>
            </a:r>
          </a:p>
          <a:p>
            <a:pPr lvl="1" eaLnBrk="1" hangingPunct="1">
              <a:buFontTx/>
              <a:buChar char=" "/>
            </a:pPr>
            <a:r>
              <a:rPr lang="en-US" altLang="en-US" smtClean="0"/>
              <a:t>&lt;TABLE HSPACE=20 VSPACE=20&gt;</a:t>
            </a:r>
          </a:p>
        </p:txBody>
      </p:sp>
    </p:spTree>
    <p:extLst>
      <p:ext uri="{BB962C8B-B14F-4D97-AF65-F5344CB8AC3E}">
        <p14:creationId xmlns:p14="http://schemas.microsoft.com/office/powerpoint/2010/main" xmlns="" val="32563845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Spanning Cells Across Columns 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It is often necessary to span one cell across many columns. For example, you would use this technique to span a headline across the columns of a newspaper article. </a:t>
            </a:r>
          </a:p>
          <a:p>
            <a:pPr eaLnBrk="1" hangingPunct="1"/>
            <a:r>
              <a:rPr lang="en-US" altLang="en-US" smtClean="0"/>
              <a:t>To span a cell across many columns, type &lt;TD COLSPAN=n&gt;, where n is the number of columns to be spanned</a:t>
            </a:r>
          </a:p>
        </p:txBody>
      </p:sp>
    </p:spTree>
    <p:extLst>
      <p:ext uri="{BB962C8B-B14F-4D97-AF65-F5344CB8AC3E}">
        <p14:creationId xmlns:p14="http://schemas.microsoft.com/office/powerpoint/2010/main" xmlns="" val="24028746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Spanning Cells Across Rows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To span a cell across many rows, type &lt;TD ROWSPAN=n&gt;, where n is the number of rows</a:t>
            </a:r>
          </a:p>
        </p:txBody>
      </p:sp>
    </p:spTree>
    <p:extLst>
      <p:ext uri="{BB962C8B-B14F-4D97-AF65-F5344CB8AC3E}">
        <p14:creationId xmlns:p14="http://schemas.microsoft.com/office/powerpoint/2010/main" xmlns="" val="41645802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Aligning Cell Content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By default, a cell’s content are aligned horizontally to the left and and vertically in the middle.</a:t>
            </a:r>
          </a:p>
          <a:p>
            <a:pPr eaLnBrk="1" hangingPunct="1"/>
            <a:r>
              <a:rPr lang="en-US" altLang="en-US" smtClean="0"/>
              <a:t>Use VALIGN=direction to change the vertical alignment, where “direction” is top, middle, bottom, or baseline </a:t>
            </a:r>
          </a:p>
          <a:p>
            <a:pPr eaLnBrk="1" hangingPunct="1"/>
            <a:r>
              <a:rPr lang="en-US" altLang="en-US" smtClean="0"/>
              <a:t>Use ALIGN=direction to change the horizontal alignment where “direction” is left, center, or right</a:t>
            </a:r>
          </a:p>
        </p:txBody>
      </p:sp>
    </p:spTree>
    <p:extLst>
      <p:ext uri="{BB962C8B-B14F-4D97-AF65-F5344CB8AC3E}">
        <p14:creationId xmlns:p14="http://schemas.microsoft.com/office/powerpoint/2010/main" xmlns="" val="1271676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Controlling Cell Spacing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Cell spacing is the space </a:t>
            </a:r>
            <a:r>
              <a:rPr lang="en-US" altLang="en-US" i="1" smtClean="0"/>
              <a:t>between</a:t>
            </a:r>
            <a:r>
              <a:rPr lang="en-US" altLang="en-US" smtClean="0"/>
              <a:t> cells while cell padding is the space </a:t>
            </a:r>
            <a:r>
              <a:rPr lang="en-US" altLang="en-US" i="1" smtClean="0"/>
              <a:t>around</a:t>
            </a:r>
            <a:r>
              <a:rPr lang="en-US" altLang="en-US" smtClean="0"/>
              <a:t> the contents of a cell</a:t>
            </a:r>
          </a:p>
          <a:p>
            <a:pPr eaLnBrk="1" hangingPunct="1"/>
            <a:r>
              <a:rPr lang="en-US" altLang="en-US" smtClean="0"/>
              <a:t>To control both types of spacing, use the CELLSPACING =n and CELLPADDING=n attributes in the &lt;TABLE&gt; tag</a:t>
            </a:r>
          </a:p>
        </p:txBody>
      </p:sp>
    </p:spTree>
    <p:extLst>
      <p:ext uri="{BB962C8B-B14F-4D97-AF65-F5344CB8AC3E}">
        <p14:creationId xmlns:p14="http://schemas.microsoft.com/office/powerpoint/2010/main" xmlns="" val="36416823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Nesting Tables 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Create the inner table </a:t>
            </a:r>
          </a:p>
          <a:p>
            <a:pPr eaLnBrk="1" hangingPunct="1"/>
            <a:r>
              <a:rPr lang="en-US" altLang="en-US" sz="2800"/>
              <a:t>Create the outer table and determine which cell of the outer table will hold the inner table</a:t>
            </a:r>
          </a:p>
          <a:p>
            <a:pPr eaLnBrk="1" hangingPunct="1"/>
            <a:r>
              <a:rPr lang="en-US" altLang="en-US" sz="2800"/>
              <a:t>Test both tables separately to make sure they work</a:t>
            </a:r>
          </a:p>
          <a:p>
            <a:pPr eaLnBrk="1" hangingPunct="1"/>
            <a:r>
              <a:rPr lang="en-US" altLang="en-US" sz="2800"/>
              <a:t>Copy the inner table into the cell of the outer table</a:t>
            </a:r>
          </a:p>
          <a:p>
            <a:pPr eaLnBrk="1" hangingPunct="1"/>
            <a:r>
              <a:rPr lang="en-US" altLang="en-US" sz="2800"/>
              <a:t>Don’t nest too many tables. If you find yourself doing that, find an easier way to lay out your Web page</a:t>
            </a:r>
          </a:p>
        </p:txBody>
      </p:sp>
    </p:spTree>
    <p:extLst>
      <p:ext uri="{BB962C8B-B14F-4D97-AF65-F5344CB8AC3E}">
        <p14:creationId xmlns:p14="http://schemas.microsoft.com/office/powerpoint/2010/main" xmlns="" val="15462978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Linking Element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993" y="980728"/>
            <a:ext cx="8781926" cy="5472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92144" y="980728"/>
            <a:ext cx="45720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Changing a Cell’s Color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To change a cell’s color, add the BGCOLOR=“color” attribute to the &lt;TD&gt; tag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Example:</a:t>
            </a:r>
          </a:p>
          <a:p>
            <a:pPr lvl="1" eaLnBrk="1" hangingPunct="1">
              <a:lnSpc>
                <a:spcPct val="90000"/>
              </a:lnSpc>
              <a:buFontTx/>
              <a:buChar char=" "/>
            </a:pPr>
            <a:r>
              <a:rPr lang="en-US" altLang="en-US" smtClean="0"/>
              <a:t>&lt;TD BGCOLOR=“blue”&gt;</a:t>
            </a:r>
          </a:p>
        </p:txBody>
      </p:sp>
    </p:spTree>
    <p:extLst>
      <p:ext uri="{BB962C8B-B14F-4D97-AF65-F5344CB8AC3E}">
        <p14:creationId xmlns:p14="http://schemas.microsoft.com/office/powerpoint/2010/main" xmlns="" val="24670260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Dividing Your Table into Column Groups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You can divide your table into two kinds of column groups: structural and non-structural.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Structural column groups control where dividing lines are drawn; Non-structural groups do not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Both let you format an entire column of cells at once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40360819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Column Groups  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To create structural column groups, type &lt;COLGROUP SPAN=n&gt; after the &lt;TABLE&gt; tag, where n is the number of columns in the group</a:t>
            </a:r>
          </a:p>
          <a:p>
            <a:pPr eaLnBrk="1" hangingPunct="1"/>
            <a:r>
              <a:rPr lang="en-US" altLang="en-US" sz="2800"/>
              <a:t>To create non-structural column groups, type &lt;COL SPAN=n&gt;, where n is the number of columns in the group </a:t>
            </a:r>
          </a:p>
        </p:txBody>
      </p:sp>
    </p:spTree>
    <p:extLst>
      <p:ext uri="{BB962C8B-B14F-4D97-AF65-F5344CB8AC3E}">
        <p14:creationId xmlns:p14="http://schemas.microsoft.com/office/powerpoint/2010/main" xmlns="" val="14469849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Dividing Table into Horizontal Sections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You can also create a horizontal section consisting of one or more rows. This allows you to format the rows all at once</a:t>
            </a:r>
          </a:p>
          <a:p>
            <a:pPr eaLnBrk="1" hangingPunct="1"/>
            <a:r>
              <a:rPr lang="en-US" altLang="en-US" smtClean="0"/>
              <a:t> To create a horizontal section, type &lt;THEAD&gt;, &lt;TBODY&gt;, or &lt;TFOOT&gt; before the first &lt;TR&gt; tag of the section</a:t>
            </a:r>
          </a:p>
          <a:p>
            <a:pPr eaLnBrk="1" hangingPunct="1"/>
            <a:r>
              <a:rPr lang="en-US" altLang="en-US" smtClean="0"/>
              <a:t>Netscape does not support these tags</a:t>
            </a:r>
          </a:p>
        </p:txBody>
      </p:sp>
    </p:spTree>
    <p:extLst>
      <p:ext uri="{BB962C8B-B14F-4D97-AF65-F5344CB8AC3E}">
        <p14:creationId xmlns:p14="http://schemas.microsoft.com/office/powerpoint/2010/main" xmlns="" val="15270015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Controlling Line Breaks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Unless you specify otherwise a browser will divide the lines in a cell as it sees fit.</a:t>
            </a:r>
          </a:p>
          <a:p>
            <a:pPr eaLnBrk="1" hangingPunct="1"/>
            <a:r>
              <a:rPr lang="en-US" altLang="en-US" smtClean="0"/>
              <a:t>The NOWRAP attribute placed within the &lt;TD&gt; tag forces the browser to keep all the text in a cell on one line</a:t>
            </a:r>
          </a:p>
          <a:p>
            <a:pPr eaLnBrk="1" hangingPunct="1"/>
            <a:r>
              <a:rPr lang="en-US" altLang="en-US" smtClean="0"/>
              <a:t>Example:</a:t>
            </a:r>
          </a:p>
          <a:p>
            <a:pPr lvl="1" eaLnBrk="1" hangingPunct="1"/>
            <a:r>
              <a:rPr lang="en-US" altLang="en-US" smtClean="0"/>
              <a:t>&lt;TD NOWRAP&gt;Washington, D.C.</a:t>
            </a:r>
          </a:p>
        </p:txBody>
      </p:sp>
    </p:spTree>
    <p:extLst>
      <p:ext uri="{BB962C8B-B14F-4D97-AF65-F5344CB8AC3E}">
        <p14:creationId xmlns:p14="http://schemas.microsoft.com/office/powerpoint/2010/main" xmlns="" val="32156677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567608" y="5332549"/>
            <a:ext cx="6400800" cy="735369"/>
          </a:xfrm>
        </p:spPr>
        <p:txBody>
          <a:bodyPr/>
          <a:lstStyle/>
          <a:p>
            <a:r>
              <a:rPr lang="en-IN" sz="3500" b="1" dirty="0">
                <a:solidFill>
                  <a:schemeClr val="accent6"/>
                </a:solidFill>
              </a:rPr>
              <a:t>II Year M.C.A </a:t>
            </a:r>
          </a:p>
        </p:txBody>
      </p:sp>
      <p:sp>
        <p:nvSpPr>
          <p:cNvPr id="7" name="Title 5"/>
          <p:cNvSpPr txBox="1">
            <a:spLocks/>
          </p:cNvSpPr>
          <p:nvPr/>
        </p:nvSpPr>
        <p:spPr>
          <a:xfrm>
            <a:off x="1881808" y="256490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CAP442</a:t>
            </a:r>
            <a:r>
              <a:rPr kumimoji="0" lang="en-IN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Web Technology</a:t>
            </a:r>
          </a:p>
        </p:txBody>
      </p:sp>
      <p:sp>
        <p:nvSpPr>
          <p:cNvPr id="9" name="Title 3"/>
          <p:cNvSpPr txBox="1">
            <a:spLocks/>
          </p:cNvSpPr>
          <p:nvPr/>
        </p:nvSpPr>
        <p:spPr bwMode="auto">
          <a:xfrm>
            <a:off x="1919536" y="3789040"/>
            <a:ext cx="7772400" cy="687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1" i="0" u="none" strike="noStrike" kern="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Unit </a:t>
            </a:r>
            <a:r>
              <a:rPr kumimoji="0" lang="en-IN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</a:t>
            </a:r>
            <a:endParaRPr kumimoji="0" lang="en-IN" sz="3600" b="1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 bwMode="auto">
          <a:xfrm>
            <a:off x="1919536" y="4365104"/>
            <a:ext cx="7772400" cy="687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Session 6</a:t>
            </a:r>
            <a:endParaRPr kumimoji="0" lang="en-IN" sz="2400" b="1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26537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chemeClr val="tx1"/>
                </a:solidFill>
              </a:rPr>
              <a:t>Frames</a:t>
            </a:r>
          </a:p>
        </p:txBody>
      </p:sp>
      <p:sp>
        <p:nvSpPr>
          <p:cNvPr id="124931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 framed page is made up of multiple HTML pages. </a:t>
            </a:r>
          </a:p>
          <a:p>
            <a:pPr eaLnBrk="1" hangingPunct="1"/>
            <a:r>
              <a:rPr lang="en-US" altLang="en-US" smtClean="0"/>
              <a:t>There is one HTML document that describes how to break up the single browser window into multiple windowpanes. </a:t>
            </a:r>
          </a:p>
          <a:p>
            <a:pPr eaLnBrk="1" hangingPunct="1"/>
            <a:r>
              <a:rPr lang="en-US" altLang="en-US" smtClean="0"/>
              <a:t>Each windowpane is filled with an HTML document.</a:t>
            </a:r>
          </a:p>
        </p:txBody>
      </p:sp>
    </p:spTree>
    <p:extLst>
      <p:ext uri="{BB962C8B-B14F-4D97-AF65-F5344CB8AC3E}">
        <p14:creationId xmlns:p14="http://schemas.microsoft.com/office/powerpoint/2010/main" xmlns="" val="8828618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5955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For Example to make a framed page with a windowpane on the left and one on the right requires three HTML pages.</a:t>
            </a:r>
          </a:p>
          <a:p>
            <a:pPr eaLnBrk="1" hangingPunct="1"/>
            <a:r>
              <a:rPr lang="en-US" altLang="en-US" smtClean="0"/>
              <a:t>Doc1.html and Doc2.html are the pages that contain content. Frames.html is the page that describes the division of the single browser window into two windowpanes. </a:t>
            </a:r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34734845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6978" name="Slide Number Placeholder 6"/>
          <p:cNvSpPr>
            <a:spLocks noGrp="1"/>
          </p:cNvSpPr>
          <p:nvPr>
            <p:ph type="sldNum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DDAF092F-6D64-46BA-A386-896D33355332}" type="slidenum">
              <a:rPr lang="ar-SA" altLang="en-US" sz="1400"/>
              <a:pPr/>
              <a:t>148</a:t>
            </a:fld>
            <a:endParaRPr lang="en-US" altLang="en-US" sz="1400"/>
          </a:p>
        </p:txBody>
      </p:sp>
      <p:sp>
        <p:nvSpPr>
          <p:cNvPr id="126979" name="Rectangle 3"/>
          <p:cNvSpPr>
            <a:spLocks noChangeArrowheads="1"/>
          </p:cNvSpPr>
          <p:nvPr/>
        </p:nvSpPr>
        <p:spPr bwMode="auto">
          <a:xfrm>
            <a:off x="4495800" y="4038600"/>
            <a:ext cx="2857500" cy="19431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26980" name="Text Box 4"/>
          <p:cNvSpPr txBox="1">
            <a:spLocks noChangeArrowheads="1"/>
          </p:cNvSpPr>
          <p:nvPr/>
        </p:nvSpPr>
        <p:spPr bwMode="auto">
          <a:xfrm>
            <a:off x="5981700" y="4152900"/>
            <a:ext cx="1143000" cy="14859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 altLang="en-US" sz="1200">
              <a:latin typeface="Times New Roman" panose="02020603050405020304" pitchFamily="18" charset="0"/>
            </a:endParaRPr>
          </a:p>
          <a:p>
            <a:endParaRPr lang="en-US" altLang="en-US" sz="1200">
              <a:latin typeface="Times New Roman" panose="02020603050405020304" pitchFamily="18" charset="0"/>
            </a:endParaRPr>
          </a:p>
          <a:p>
            <a:endParaRPr lang="en-US" altLang="en-US" sz="1200">
              <a:latin typeface="Times New Roman" panose="02020603050405020304" pitchFamily="18" charset="0"/>
            </a:endParaRPr>
          </a:p>
          <a:p>
            <a:r>
              <a:rPr lang="en-US" altLang="en-US" sz="1600" b="1">
                <a:solidFill>
                  <a:srgbClr val="FF0000"/>
                </a:solidFill>
                <a:latin typeface="Times New Roman" panose="02020603050405020304" pitchFamily="18" charset="0"/>
              </a:rPr>
              <a:t>Doc2.html</a:t>
            </a:r>
          </a:p>
        </p:txBody>
      </p:sp>
      <p:sp>
        <p:nvSpPr>
          <p:cNvPr id="126981" name="Text Box 5"/>
          <p:cNvSpPr txBox="1">
            <a:spLocks noChangeArrowheads="1"/>
          </p:cNvSpPr>
          <p:nvPr/>
        </p:nvSpPr>
        <p:spPr bwMode="auto">
          <a:xfrm>
            <a:off x="4648200" y="4152900"/>
            <a:ext cx="1104900" cy="14859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 altLang="en-US" sz="1200">
              <a:latin typeface="Times New Roman" panose="02020603050405020304" pitchFamily="18" charset="0"/>
            </a:endParaRPr>
          </a:p>
          <a:p>
            <a:endParaRPr lang="en-US" altLang="en-US" sz="1200">
              <a:latin typeface="Times New Roman" panose="02020603050405020304" pitchFamily="18" charset="0"/>
            </a:endParaRPr>
          </a:p>
          <a:p>
            <a:endParaRPr lang="en-US" altLang="en-US" sz="1200">
              <a:latin typeface="Times New Roman" panose="02020603050405020304" pitchFamily="18" charset="0"/>
            </a:endParaRPr>
          </a:p>
          <a:p>
            <a:pPr algn="ctr"/>
            <a:r>
              <a:rPr lang="en-US" altLang="en-US" sz="1600" b="1">
                <a:solidFill>
                  <a:srgbClr val="FF0000"/>
                </a:solidFill>
                <a:latin typeface="Times New Roman" panose="02020603050405020304" pitchFamily="18" charset="0"/>
              </a:rPr>
              <a:t>Doc1.html</a:t>
            </a:r>
          </a:p>
        </p:txBody>
      </p:sp>
      <p:sp>
        <p:nvSpPr>
          <p:cNvPr id="126982" name="Text Box 6"/>
          <p:cNvSpPr txBox="1">
            <a:spLocks noChangeArrowheads="1"/>
          </p:cNvSpPr>
          <p:nvPr/>
        </p:nvSpPr>
        <p:spPr bwMode="auto">
          <a:xfrm>
            <a:off x="5181600" y="6096000"/>
            <a:ext cx="1524000" cy="381000"/>
          </a:xfrm>
          <a:prstGeom prst="rect">
            <a:avLst/>
          </a:prstGeom>
          <a:solidFill>
            <a:schemeClr val="tx2"/>
          </a:solidFill>
          <a:ln w="9525">
            <a:solidFill>
              <a:srgbClr val="990000"/>
            </a:solidFill>
            <a:miter lim="800000"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r>
              <a:rPr lang="en-US" altLang="en-US" sz="1600">
                <a:solidFill>
                  <a:srgbClr val="FFFF00"/>
                </a:solidFill>
                <a:latin typeface="Times New Roman" panose="02020603050405020304" pitchFamily="18" charset="0"/>
              </a:rPr>
              <a:t>Frames.html</a:t>
            </a:r>
          </a:p>
        </p:txBody>
      </p:sp>
      <p:sp>
        <p:nvSpPr>
          <p:cNvPr id="126983" name="Text Box 7"/>
          <p:cNvSpPr txBox="1">
            <a:spLocks noChangeArrowheads="1"/>
          </p:cNvSpPr>
          <p:nvPr/>
        </p:nvSpPr>
        <p:spPr bwMode="auto">
          <a:xfrm>
            <a:off x="6096000" y="1981200"/>
            <a:ext cx="1143000" cy="14859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 altLang="en-US" sz="1200">
              <a:latin typeface="Times New Roman" panose="02020603050405020304" pitchFamily="18" charset="0"/>
            </a:endParaRPr>
          </a:p>
          <a:p>
            <a:endParaRPr lang="en-US" altLang="en-US" sz="1200">
              <a:latin typeface="Times New Roman" panose="02020603050405020304" pitchFamily="18" charset="0"/>
            </a:endParaRPr>
          </a:p>
          <a:p>
            <a:endParaRPr lang="en-US" altLang="en-US" sz="1200">
              <a:latin typeface="Times New Roman" panose="02020603050405020304" pitchFamily="18" charset="0"/>
            </a:endParaRPr>
          </a:p>
          <a:p>
            <a:r>
              <a:rPr lang="en-US" altLang="en-US" sz="1600" b="1">
                <a:solidFill>
                  <a:srgbClr val="FF0000"/>
                </a:solidFill>
                <a:latin typeface="Times New Roman" panose="02020603050405020304" pitchFamily="18" charset="0"/>
              </a:rPr>
              <a:t>Doc2.html</a:t>
            </a:r>
          </a:p>
        </p:txBody>
      </p:sp>
      <p:sp>
        <p:nvSpPr>
          <p:cNvPr id="126984" name="Text Box 8"/>
          <p:cNvSpPr txBox="1">
            <a:spLocks noChangeArrowheads="1"/>
          </p:cNvSpPr>
          <p:nvPr/>
        </p:nvSpPr>
        <p:spPr bwMode="auto">
          <a:xfrm>
            <a:off x="4648200" y="1981200"/>
            <a:ext cx="1104900" cy="14859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 altLang="en-US" sz="1200">
              <a:latin typeface="Times New Roman" panose="02020603050405020304" pitchFamily="18" charset="0"/>
            </a:endParaRPr>
          </a:p>
          <a:p>
            <a:endParaRPr lang="en-US" altLang="en-US" sz="1200">
              <a:latin typeface="Times New Roman" panose="02020603050405020304" pitchFamily="18" charset="0"/>
            </a:endParaRPr>
          </a:p>
          <a:p>
            <a:endParaRPr lang="en-US" altLang="en-US" sz="1200">
              <a:latin typeface="Times New Roman" panose="02020603050405020304" pitchFamily="18" charset="0"/>
            </a:endParaRPr>
          </a:p>
          <a:p>
            <a:pPr algn="ctr"/>
            <a:r>
              <a:rPr lang="en-US" altLang="en-US" sz="1600" b="1">
                <a:solidFill>
                  <a:srgbClr val="FF0000"/>
                </a:solidFill>
                <a:latin typeface="Times New Roman" panose="02020603050405020304" pitchFamily="18" charset="0"/>
              </a:rPr>
              <a:t>Doc1.html</a:t>
            </a:r>
          </a:p>
        </p:txBody>
      </p:sp>
      <p:sp>
        <p:nvSpPr>
          <p:cNvPr id="126985" name="Line 9"/>
          <p:cNvSpPr>
            <a:spLocks noChangeShapeType="1"/>
          </p:cNvSpPr>
          <p:nvPr/>
        </p:nvSpPr>
        <p:spPr bwMode="auto">
          <a:xfrm>
            <a:off x="4953000" y="3467100"/>
            <a:ext cx="342900" cy="685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6986" name="Line 10"/>
          <p:cNvSpPr>
            <a:spLocks noChangeShapeType="1"/>
          </p:cNvSpPr>
          <p:nvPr/>
        </p:nvSpPr>
        <p:spPr bwMode="auto">
          <a:xfrm flipH="1">
            <a:off x="6438900" y="3467100"/>
            <a:ext cx="457200" cy="685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3867575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Attributes of &lt;frame&gt;tag</a:t>
            </a:r>
          </a:p>
        </p:txBody>
      </p:sp>
      <p:sp>
        <p:nvSpPr>
          <p:cNvPr id="128002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500" b="1">
                <a:latin typeface="Calibri" panose="020F0502020204030204" pitchFamily="34" charset="0"/>
                <a:cs typeface="Calibri" panose="020F0502020204030204" pitchFamily="34" charset="0"/>
              </a:rPr>
              <a:t>src:</a:t>
            </a:r>
            <a:r>
              <a:rPr lang="en-US" altLang="en-US" sz="2500">
                <a:latin typeface="Calibri" panose="020F0502020204030204" pitchFamily="34" charset="0"/>
                <a:cs typeface="Calibri" panose="020F0502020204030204" pitchFamily="34" charset="0"/>
              </a:rPr>
              <a:t> is implemented for fetching the HTML file that needs to be loaded in one of the frames. It takes the value as filename.html or filename.htm within double-quotes.</a:t>
            </a:r>
          </a:p>
          <a:p>
            <a:r>
              <a:rPr lang="en-US" altLang="en-US" sz="2500" b="1">
                <a:latin typeface="Calibri" panose="020F0502020204030204" pitchFamily="34" charset="0"/>
                <a:cs typeface="Calibri" panose="020F0502020204030204" pitchFamily="34" charset="0"/>
              </a:rPr>
              <a:t>name:</a:t>
            </a:r>
            <a:r>
              <a:rPr lang="en-US" altLang="en-US" sz="2500">
                <a:latin typeface="Calibri" panose="020F0502020204030204" pitchFamily="34" charset="0"/>
                <a:cs typeface="Calibri" panose="020F0502020204030204" pitchFamily="34" charset="0"/>
              </a:rPr>
              <a:t> facilitates you in giving a name to your frame, and hence you can indicate which frame(s) you are supposed to load into your page.</a:t>
            </a:r>
          </a:p>
          <a:p>
            <a:r>
              <a:rPr lang="en-US" altLang="en-US" sz="2500" b="1">
                <a:latin typeface="Calibri" panose="020F0502020204030204" pitchFamily="34" charset="0"/>
                <a:cs typeface="Calibri" panose="020F0502020204030204" pitchFamily="34" charset="0"/>
              </a:rPr>
              <a:t>frameborder:</a:t>
            </a:r>
            <a:r>
              <a:rPr lang="en-US" altLang="en-US" sz="2500">
                <a:latin typeface="Calibri" panose="020F0502020204030204" pitchFamily="34" charset="0"/>
                <a:cs typeface="Calibri" panose="020F0502020204030204" pitchFamily="34" charset="0"/>
              </a:rPr>
              <a:t> is used for specifying if the borders are being shown in the frame you are using, and you can assign values either: 1 (yes) or 0 (no) for it.</a:t>
            </a:r>
          </a:p>
          <a:p>
            <a:r>
              <a:rPr lang="en-US" altLang="en-US" sz="2500" b="1">
                <a:latin typeface="Calibri" panose="020F0502020204030204" pitchFamily="34" charset="0"/>
                <a:cs typeface="Calibri" panose="020F0502020204030204" pitchFamily="34" charset="0"/>
              </a:rPr>
              <a:t>marginwidth:</a:t>
            </a:r>
            <a:r>
              <a:rPr lang="en-US" altLang="en-US" sz="2500">
                <a:latin typeface="Calibri" panose="020F0502020204030204" pitchFamily="34" charset="0"/>
                <a:cs typeface="Calibri" panose="020F0502020204030204" pitchFamily="34" charset="0"/>
              </a:rPr>
              <a:t> facilitates in specifying the frame borders width spacing in the left and right sides. It takes the value in pixels.</a:t>
            </a:r>
          </a:p>
          <a:p>
            <a:r>
              <a:rPr lang="en-US" altLang="en-US" sz="2500" b="1">
                <a:latin typeface="Calibri" panose="020F0502020204030204" pitchFamily="34" charset="0"/>
                <a:cs typeface="Calibri" panose="020F0502020204030204" pitchFamily="34" charset="0"/>
              </a:rPr>
              <a:t>marginheight:</a:t>
            </a:r>
            <a:r>
              <a:rPr lang="en-US" altLang="en-US" sz="2500">
                <a:latin typeface="Calibri" panose="020F0502020204030204" pitchFamily="34" charset="0"/>
                <a:cs typeface="Calibri" panose="020F0502020204030204" pitchFamily="34" charset="0"/>
              </a:rPr>
              <a:t> facilitates in specifying the frame borders height spacing in top and bottom sides. It also takes the value in pixels.</a:t>
            </a:r>
          </a:p>
        </p:txBody>
      </p:sp>
    </p:spTree>
    <p:extLst>
      <p:ext uri="{BB962C8B-B14F-4D97-AF65-F5344CB8AC3E}">
        <p14:creationId xmlns:p14="http://schemas.microsoft.com/office/powerpoint/2010/main" xmlns="" val="31150675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Hyperlink to email 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1344" y="1124744"/>
            <a:ext cx="8496944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87888" y="1340768"/>
            <a:ext cx="6912768" cy="2240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9027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 smtClean="0">
                <a:latin typeface="Calibri" panose="020F0502020204030204" pitchFamily="34" charset="0"/>
                <a:cs typeface="Calibri" panose="020F0502020204030204" pitchFamily="34" charset="0"/>
              </a:rPr>
              <a:t>noresize:</a:t>
            </a:r>
            <a:r>
              <a:rPr lang="en-US" altLang="en-US" smtClean="0">
                <a:latin typeface="Calibri" panose="020F0502020204030204" pitchFamily="34" charset="0"/>
                <a:cs typeface="Calibri" panose="020F0502020204030204" pitchFamily="34" charset="0"/>
              </a:rPr>
              <a:t> In general, it is possible to resize your frame just by clicking and dragging the frame borders. But this attribute helps users stop resizing the frames. It is written something like: noresize = "noresize".</a:t>
            </a:r>
          </a:p>
          <a:p>
            <a:r>
              <a:rPr lang="en-US" altLang="en-US" b="1" smtClean="0">
                <a:latin typeface="Calibri" panose="020F0502020204030204" pitchFamily="34" charset="0"/>
                <a:cs typeface="Calibri" panose="020F0502020204030204" pitchFamily="34" charset="0"/>
              </a:rPr>
              <a:t>scrolling:</a:t>
            </a:r>
            <a:r>
              <a:rPr lang="en-US" altLang="en-US" smtClean="0">
                <a:latin typeface="Calibri" panose="020F0502020204030204" pitchFamily="34" charset="0"/>
                <a:cs typeface="Calibri" panose="020F0502020204030204" pitchFamily="34" charset="0"/>
              </a:rPr>
              <a:t> is used for activating and deactivating the scroll-bar appearance in your frame and takes either yes, no, or auto as values to be assigned to it within double-quotes.</a:t>
            </a:r>
          </a:p>
          <a:p>
            <a:endParaRPr lang="en-US" altLang="en-US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31650032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chemeClr val="accent6"/>
                </a:solidFill>
              </a:rPr>
              <a:t>Frame Page Architecture</a:t>
            </a:r>
          </a:p>
        </p:txBody>
      </p:sp>
      <p:sp>
        <p:nvSpPr>
          <p:cNvPr id="130051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 &lt;FRAMESET&gt; element is placed in the html document before the &lt;BODY&gt; element. The &lt;FRAMESET&gt; describes the amount of screen real estate given to each windowpane by dividing the screen into ROWS or COLS.</a:t>
            </a:r>
          </a:p>
          <a:p>
            <a:pPr eaLnBrk="1" hangingPunct="1"/>
            <a:r>
              <a:rPr lang="en-US" altLang="en-US" dirty="0" smtClean="0"/>
              <a:t>The &lt;FRAMESET&gt; will then contain &lt;FRAME&gt; elements, one per division of the browser window. </a:t>
            </a:r>
          </a:p>
          <a:p>
            <a:pPr eaLnBrk="1" hangingPunct="1"/>
            <a:r>
              <a:rPr lang="en-US" altLang="en-US" dirty="0" smtClean="0"/>
              <a:t>Because there is no BODY container, FRAMESET pages can't have background images and background colors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8301433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1074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smtClean="0"/>
              <a:t>&lt;HTML&gt;</a:t>
            </a:r>
          </a:p>
          <a:p>
            <a:pPr eaLnBrk="1" hangingPunct="1">
              <a:buFontTx/>
              <a:buNone/>
            </a:pPr>
            <a:r>
              <a:rPr lang="en-US" altLang="en-US" smtClean="0"/>
              <a:t>&lt;HEAD&gt;</a:t>
            </a:r>
          </a:p>
          <a:p>
            <a:pPr eaLnBrk="1" hangingPunct="1">
              <a:buFontTx/>
              <a:buNone/>
            </a:pPr>
            <a:r>
              <a:rPr lang="en-US" altLang="en-US" smtClean="0"/>
              <a:t>&lt;TITLE&gt; Framed Page &lt;/TITLE&gt;</a:t>
            </a:r>
          </a:p>
          <a:p>
            <a:pPr eaLnBrk="1" hangingPunct="1">
              <a:buFontTx/>
              <a:buNone/>
            </a:pPr>
            <a:r>
              <a:rPr lang="en-US" altLang="en-US" smtClean="0"/>
              <a:t>&lt;FRAMESET COLS=“23%,77%”&gt;</a:t>
            </a:r>
          </a:p>
          <a:p>
            <a:pPr eaLnBrk="1" hangingPunct="1">
              <a:buFontTx/>
              <a:buNone/>
            </a:pPr>
            <a:r>
              <a:rPr lang="en-US" altLang="en-US" smtClean="0"/>
              <a:t>&lt;FRAME SRC=“Doc1.html”&gt;</a:t>
            </a:r>
          </a:p>
          <a:p>
            <a:pPr eaLnBrk="1" hangingPunct="1">
              <a:buFontTx/>
              <a:buNone/>
            </a:pPr>
            <a:r>
              <a:rPr lang="en-US" altLang="en-US" smtClean="0"/>
              <a:t>&lt;FRAME SRC=“Doc2.html”&gt;</a:t>
            </a:r>
          </a:p>
          <a:p>
            <a:pPr eaLnBrk="1" hangingPunct="1">
              <a:buFontTx/>
              <a:buNone/>
            </a:pPr>
            <a:r>
              <a:rPr lang="en-US" altLang="en-US" smtClean="0"/>
              <a:t>&lt;/FRAMeSET &gt;</a:t>
            </a:r>
          </a:p>
          <a:p>
            <a:pPr eaLnBrk="1" hangingPunct="1">
              <a:buFontTx/>
              <a:buNone/>
            </a:pPr>
            <a:r>
              <a:rPr lang="en-US" altLang="en-US" smtClean="0"/>
              <a:t>&lt;/HEAD&gt;</a:t>
            </a:r>
          </a:p>
          <a:p>
            <a:pPr eaLnBrk="1" hangingPunct="1">
              <a:buFontTx/>
              <a:buNone/>
            </a:pPr>
            <a:r>
              <a:rPr lang="en-US" altLang="en-US" smtClean="0"/>
              <a:t>&lt;/HTML&gt;</a:t>
            </a:r>
          </a:p>
          <a:p>
            <a:pPr eaLnBrk="1" hangingPunct="1">
              <a:buFontTx/>
              <a:buNone/>
            </a:pPr>
            <a:endParaRPr lang="en-US" altLang="en-US" smtClean="0"/>
          </a:p>
          <a:p>
            <a:pPr eaLnBrk="1" hangingPunct="1">
              <a:buFontTx/>
              <a:buNone/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30485034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2099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smtClean="0"/>
              <a:t>&lt;html&gt; </a:t>
            </a:r>
          </a:p>
          <a:p>
            <a:pPr>
              <a:buFontTx/>
              <a:buNone/>
            </a:pPr>
            <a:r>
              <a:rPr lang="en-US" altLang="en-US" smtClean="0"/>
              <a:t>&lt;head&gt; &lt;title&gt;Example for Frame&lt;/title&gt; &lt;/head&gt; </a:t>
            </a:r>
          </a:p>
          <a:p>
            <a:pPr>
              <a:buFontTx/>
              <a:buNone/>
            </a:pPr>
            <a:r>
              <a:rPr lang="en-US" altLang="en-US" smtClean="0"/>
              <a:t>&lt;frameset cols="20%,*"&gt; </a:t>
            </a:r>
          </a:p>
          <a:p>
            <a:pPr>
              <a:buFontTx/>
              <a:buNone/>
            </a:pPr>
            <a:r>
              <a:rPr lang="en-US" altLang="en-US" smtClean="0"/>
              <a:t>&lt;frame src="Ol.html"&gt; 1st FRAME </a:t>
            </a:r>
          </a:p>
          <a:p>
            <a:pPr>
              <a:buFontTx/>
              <a:buNone/>
            </a:pPr>
            <a:r>
              <a:rPr lang="en-US" altLang="en-US" smtClean="0"/>
              <a:t>&lt;frame src="marquee.html"&gt; 2nd FRAME &lt;/frameset&gt; </a:t>
            </a:r>
          </a:p>
          <a:p>
            <a:pPr>
              <a:buFontTx/>
              <a:buNone/>
            </a:pPr>
            <a:r>
              <a:rPr lang="en-US" altLang="en-US" smtClean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xmlns="" val="11016997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Drawbacks of frames</a:t>
            </a:r>
          </a:p>
        </p:txBody>
      </p:sp>
      <p:sp>
        <p:nvSpPr>
          <p:cNvPr id="13312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3000">
                <a:latin typeface="Calibri" panose="020F0502020204030204" pitchFamily="34" charset="0"/>
                <a:cs typeface="Calibri" panose="020F0502020204030204" pitchFamily="34" charset="0"/>
              </a:rPr>
              <a:t>Using frames has some disadvantages, so it is not recommended to use frames in the HTML document. These are:</a:t>
            </a:r>
          </a:p>
          <a:p>
            <a:r>
              <a:rPr lang="en-US" altLang="en-US" sz="3000">
                <a:latin typeface="Calibri" panose="020F0502020204030204" pitchFamily="34" charset="0"/>
                <a:cs typeface="Calibri" panose="020F0502020204030204" pitchFamily="34" charset="0"/>
              </a:rPr>
              <a:t>There are small devices (mobile or other smartphones) that cannot cope with the size and features of frames mostly because these device-screens aren't large enough for making this splitting up, which is done by &lt;frame&gt;.</a:t>
            </a:r>
          </a:p>
          <a:p>
            <a:r>
              <a:rPr lang="en-US" altLang="en-US" sz="3000">
                <a:latin typeface="Calibri" panose="020F0502020204030204" pitchFamily="34" charset="0"/>
                <a:cs typeface="Calibri" panose="020F0502020204030204" pitchFamily="34" charset="0"/>
              </a:rPr>
              <a:t>Screen resolution has an adverse effect on frames that you will create in some devices.</a:t>
            </a:r>
          </a:p>
          <a:p>
            <a:endParaRPr lang="en-US" altLang="en-US" sz="3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914329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4147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>
                <a:latin typeface="Calibri" panose="020F0502020204030204" pitchFamily="34" charset="0"/>
                <a:cs typeface="Calibri" panose="020F0502020204030204" pitchFamily="34" charset="0"/>
              </a:rPr>
              <a:t>In many cases, the back button of the browser may also stop working.</a:t>
            </a:r>
          </a:p>
          <a:p>
            <a:r>
              <a:rPr lang="en-US" altLang="en-US" smtClean="0">
                <a:latin typeface="Calibri" panose="020F0502020204030204" pitchFamily="34" charset="0"/>
                <a:cs typeface="Calibri" panose="020F0502020204030204" pitchFamily="34" charset="0"/>
              </a:rPr>
              <a:t>In many browsers, frame technology is not supported, and hence HTML script is unable to relay any output in the browser.</a:t>
            </a:r>
          </a:p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9888476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135171" name="Content Placeholder 3"/>
          <p:cNvGrpSpPr>
            <a:grpSpLocks noGrp="1"/>
          </p:cNvGrpSpPr>
          <p:nvPr/>
        </p:nvGrpSpPr>
        <p:grpSpPr bwMode="auto">
          <a:xfrm>
            <a:off x="2209800" y="1484784"/>
            <a:ext cx="7772400" cy="4114800"/>
            <a:chOff x="1800" y="1620"/>
            <a:chExt cx="8460" cy="5220"/>
          </a:xfrm>
        </p:grpSpPr>
        <p:sp>
          <p:nvSpPr>
            <p:cNvPr id="135172" name="Rectangle 4"/>
            <p:cNvSpPr>
              <a:spLocks noChangeArrowheads="1"/>
            </p:cNvSpPr>
            <p:nvPr/>
          </p:nvSpPr>
          <p:spPr bwMode="auto">
            <a:xfrm>
              <a:off x="1800" y="1620"/>
              <a:ext cx="8460" cy="522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35173" name="Text Box 5"/>
            <p:cNvSpPr txBox="1">
              <a:spLocks noChangeArrowheads="1"/>
            </p:cNvSpPr>
            <p:nvPr/>
          </p:nvSpPr>
          <p:spPr bwMode="auto">
            <a:xfrm>
              <a:off x="2700" y="1797"/>
              <a:ext cx="6660" cy="5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/>
              <a:r>
                <a:rPr lang="en-US" altLang="en-US" sz="2000" b="1">
                  <a:solidFill>
                    <a:srgbClr val="0000CC"/>
                  </a:solidFill>
                  <a:latin typeface="Times New Roman" panose="02020603050405020304" pitchFamily="18" charset="0"/>
                </a:rPr>
                <a:t>FRAMESET COLS=”23%, 77%”</a:t>
              </a:r>
            </a:p>
          </p:txBody>
        </p:sp>
        <p:sp>
          <p:nvSpPr>
            <p:cNvPr id="135174" name="Text Box 6"/>
            <p:cNvSpPr txBox="1">
              <a:spLocks noChangeArrowheads="1"/>
            </p:cNvSpPr>
            <p:nvPr/>
          </p:nvSpPr>
          <p:spPr bwMode="auto">
            <a:xfrm>
              <a:off x="5040" y="2520"/>
              <a:ext cx="4680" cy="396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r>
                <a:rPr lang="en-US" altLang="en-US" sz="20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FRAME</a:t>
              </a:r>
            </a:p>
            <a:p>
              <a:endParaRPr lang="en-US" altLang="en-US" sz="2000" b="1">
                <a:solidFill>
                  <a:srgbClr val="0000CC"/>
                </a:solidFill>
                <a:latin typeface="Times New Roman" panose="02020603050405020304" pitchFamily="18" charset="0"/>
              </a:endParaRPr>
            </a:p>
            <a:p>
              <a:r>
                <a:rPr lang="en-US" altLang="en-US" sz="2000" b="1">
                  <a:solidFill>
                    <a:srgbClr val="0000CC"/>
                  </a:solidFill>
                  <a:latin typeface="Times New Roman" panose="02020603050405020304" pitchFamily="18" charset="0"/>
                </a:rPr>
                <a:t>NAME=right_pane</a:t>
              </a:r>
            </a:p>
            <a:p>
              <a:r>
                <a:rPr lang="en-US" altLang="en-US" sz="2000" b="1">
                  <a:solidFill>
                    <a:srgbClr val="0000CC"/>
                  </a:solidFill>
                  <a:latin typeface="Times New Roman" panose="02020603050405020304" pitchFamily="18" charset="0"/>
                </a:rPr>
                <a:t>SRC= Doc2.html</a:t>
              </a:r>
            </a:p>
          </p:txBody>
        </p:sp>
        <p:sp>
          <p:nvSpPr>
            <p:cNvPr id="135175" name="Text Box 7"/>
            <p:cNvSpPr txBox="1">
              <a:spLocks noChangeArrowheads="1"/>
            </p:cNvSpPr>
            <p:nvPr/>
          </p:nvSpPr>
          <p:spPr bwMode="auto">
            <a:xfrm>
              <a:off x="2160" y="2520"/>
              <a:ext cx="2520" cy="396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r>
                <a:rPr lang="en-US" altLang="en-US" sz="20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FRAME</a:t>
              </a:r>
            </a:p>
            <a:p>
              <a:endParaRPr lang="en-US" altLang="en-US" sz="2000" b="1">
                <a:solidFill>
                  <a:srgbClr val="0000CC"/>
                </a:solidFill>
                <a:latin typeface="Times New Roman" panose="02020603050405020304" pitchFamily="18" charset="0"/>
              </a:endParaRPr>
            </a:p>
            <a:p>
              <a:r>
                <a:rPr lang="en-US" altLang="en-US" sz="2000" b="1">
                  <a:solidFill>
                    <a:srgbClr val="0000CC"/>
                  </a:solidFill>
                  <a:latin typeface="Times New Roman" panose="02020603050405020304" pitchFamily="18" charset="0"/>
                </a:rPr>
                <a:t>NAME= left_pane</a:t>
              </a:r>
            </a:p>
            <a:p>
              <a:r>
                <a:rPr lang="en-US" altLang="en-US" sz="2000" b="1">
                  <a:solidFill>
                    <a:srgbClr val="0000CC"/>
                  </a:solidFill>
                  <a:latin typeface="Times New Roman" panose="02020603050405020304" pitchFamily="18" charset="0"/>
                </a:rPr>
                <a:t>SRC=Doc1.html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13308953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chemeClr val="tx1"/>
                </a:solidFill>
              </a:rPr>
              <a:t>&lt;FRAMESET&gt; </a:t>
            </a:r>
            <a:r>
              <a:rPr lang="en-US" altLang="en-US" b="1" smtClean="0">
                <a:solidFill>
                  <a:schemeClr val="tx1"/>
                </a:solidFill>
              </a:rPr>
              <a:t>Container</a:t>
            </a:r>
            <a:r>
              <a:rPr lang="en-US" altLang="en-US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36195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&lt;FRAMESET&gt; : The FRAMESET element creates divisions in the browser window in a single direction. </a:t>
            </a:r>
          </a:p>
          <a:p>
            <a:pPr eaLnBrk="1" hangingPunct="1"/>
            <a:r>
              <a:rPr lang="en-US" altLang="en-US" smtClean="0"/>
              <a:t>This allows you to define divisions as either rows or columns.</a:t>
            </a:r>
          </a:p>
          <a:p>
            <a:pPr eaLnBrk="1" hangingPunct="1"/>
            <a:r>
              <a:rPr lang="en-US" altLang="en-US" smtClean="0"/>
              <a:t>ROWS : Determines the size and number of rectangular rows within a &lt;FRAMESET&gt;. They are set from top of the display area to the bottom.</a:t>
            </a:r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7786697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7219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Possible values are:</a:t>
            </a:r>
          </a:p>
          <a:p>
            <a:pPr eaLnBrk="1" hangingPunct="1"/>
            <a:r>
              <a:rPr lang="en-US" altLang="en-US" smtClean="0"/>
              <a:t>Absolute pixel units, I.e. “360,120”.</a:t>
            </a:r>
          </a:p>
          <a:p>
            <a:pPr eaLnBrk="1" hangingPunct="1"/>
            <a:r>
              <a:rPr lang="en-US" altLang="en-US" smtClean="0"/>
              <a:t>A percentage of screen height, e.g. “75%,25%”.</a:t>
            </a:r>
          </a:p>
          <a:p>
            <a:pPr eaLnBrk="1" hangingPunct="1"/>
            <a:r>
              <a:rPr lang="en-US" altLang="en-US" smtClean="0"/>
              <a:t>Proportional values using the asterisk (*). This is often combined with a value in pixels , e.g. “360,*”.</a:t>
            </a:r>
          </a:p>
          <a:p>
            <a:pPr eaLnBrk="1" hangingPunct="1"/>
            <a:r>
              <a:rPr lang="en-US" altLang="en-US" smtClean="0"/>
              <a:t>&lt;Frameset cols=“200,20%,*,2*”&gt;</a:t>
            </a:r>
          </a:p>
        </p:txBody>
      </p:sp>
    </p:spTree>
    <p:extLst>
      <p:ext uri="{BB962C8B-B14F-4D97-AF65-F5344CB8AC3E}">
        <p14:creationId xmlns:p14="http://schemas.microsoft.com/office/powerpoint/2010/main" xmlns="" val="17037161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8242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COLS: Determines the size and number of rectangular columns within a &lt;FRAMESET&gt;. They are set from left to right of the display area.</a:t>
            </a:r>
          </a:p>
          <a:p>
            <a:pPr eaLnBrk="1" hangingPunct="1"/>
            <a:r>
              <a:rPr lang="en-US" altLang="en-US" smtClean="0"/>
              <a:t>Possible values are:</a:t>
            </a:r>
          </a:p>
          <a:p>
            <a:pPr eaLnBrk="1" hangingPunct="1"/>
            <a:r>
              <a:rPr lang="en-US" altLang="en-US" smtClean="0"/>
              <a:t>Absolute pixel units, I.e. “480,160”.</a:t>
            </a:r>
          </a:p>
          <a:p>
            <a:pPr eaLnBrk="1" hangingPunct="1"/>
            <a:r>
              <a:rPr lang="en-US" altLang="en-US" smtClean="0"/>
              <a:t>A percentage of screen width, e.g. “75%,25%”.</a:t>
            </a:r>
          </a:p>
          <a:p>
            <a:pPr eaLnBrk="1" hangingPunct="1"/>
            <a:r>
              <a:rPr lang="en-US" altLang="en-US" smtClean="0"/>
              <a:t>Proportional values using the asterisk (*). This is often combined with a value in pixels , e.g. “480,*”.</a:t>
            </a:r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37913467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Images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80728"/>
            <a:ext cx="8611866" cy="5328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04112" y="980728"/>
            <a:ext cx="4854816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5351240" y="5805264"/>
            <a:ext cx="68407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3399"/>
                </a:solidFill>
              </a:rPr>
              <a:t>document </a:t>
            </a:r>
            <a:r>
              <a:rPr lang="en-US" i="1" dirty="0" smtClean="0">
                <a:solidFill>
                  <a:srgbClr val="FF3399"/>
                </a:solidFill>
              </a:rPr>
              <a:t>must </a:t>
            </a:r>
            <a:r>
              <a:rPr lang="en-US" dirty="0" smtClean="0">
                <a:solidFill>
                  <a:srgbClr val="FF3399"/>
                </a:solidFill>
              </a:rPr>
              <a:t>have an </a:t>
            </a:r>
            <a:r>
              <a:rPr lang="en-US" b="1" dirty="0" smtClean="0">
                <a:solidFill>
                  <a:srgbClr val="FF3399"/>
                </a:solidFill>
              </a:rPr>
              <a:t>alt </a:t>
            </a:r>
            <a:r>
              <a:rPr lang="en-US" dirty="0" smtClean="0">
                <a:solidFill>
                  <a:srgbClr val="FF3399"/>
                </a:solidFill>
              </a:rPr>
              <a:t>attribute. If a browser cannot render an image, the browser displays the alt attribute’s value. </a:t>
            </a:r>
            <a:endParaRPr lang="en-US" dirty="0">
              <a:solidFill>
                <a:srgbClr val="FF3399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9266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3000"/>
              <a:t>FRAMEBORDER : Possible values 0, 1, YES, NO. A setting of zero will create a borderless frame.</a:t>
            </a:r>
          </a:p>
          <a:p>
            <a:pPr eaLnBrk="1" hangingPunct="1"/>
            <a:r>
              <a:rPr lang="en-US" altLang="en-US" sz="3000"/>
              <a:t>FRAMESPACING: This attribute is specified in pixels. If you go to borderless frames you will need to set this value to zero as well, or you will have a gap between your frames where the border used to be.</a:t>
            </a:r>
          </a:p>
          <a:p>
            <a:pPr eaLnBrk="1" hangingPunct="1"/>
            <a:r>
              <a:rPr lang="en-US" altLang="en-US" sz="3000"/>
              <a:t>BORDER(thickness of the Frame): This attribute specified in pixels. A setting of zero will create a borderless frame. Default value is 5.</a:t>
            </a:r>
          </a:p>
          <a:p>
            <a:pPr eaLnBrk="1" hangingPunct="1"/>
            <a:r>
              <a:rPr lang="en-US" altLang="en-US" sz="3000"/>
              <a:t>BORDERCOLOR: This attribute is allows you choose a color for your border. This attribute is rarely used.</a:t>
            </a:r>
          </a:p>
          <a:p>
            <a:pPr eaLnBrk="1" hangingPunct="1"/>
            <a:endParaRPr lang="en-US" altLang="en-US" sz="3000"/>
          </a:p>
        </p:txBody>
      </p:sp>
    </p:spTree>
    <p:extLst>
      <p:ext uri="{BB962C8B-B14F-4D97-AF65-F5344CB8AC3E}">
        <p14:creationId xmlns:p14="http://schemas.microsoft.com/office/powerpoint/2010/main" xmlns="" val="41365946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chemeClr val="accent6"/>
                </a:solidFill>
              </a:rPr>
              <a:t>&lt;FRAME&gt;</a:t>
            </a:r>
          </a:p>
        </p:txBody>
      </p:sp>
      <p:sp>
        <p:nvSpPr>
          <p:cNvPr id="140291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&lt;FRAME&gt;: This element defines a single frame within a frameset. There will be a FRAME element for each division created by the FRAMESET element. This tag has the following attributes:</a:t>
            </a:r>
          </a:p>
          <a:p>
            <a:pPr eaLnBrk="1" hangingPunct="1"/>
            <a:r>
              <a:rPr lang="en-US" altLang="en-US" smtClean="0"/>
              <a:t>SRC: Required, as it provides the URL for the page that will be displayed in the frame.</a:t>
            </a:r>
          </a:p>
          <a:p>
            <a:pPr eaLnBrk="1" hangingPunct="1"/>
            <a:r>
              <a:rPr lang="en-US" altLang="en-US" smtClean="0"/>
              <a:t>NAME: Required for frames that will allow targeting by other HTML documents. Works in conjunction with the target attribute of the &lt;A&gt;, &lt;AREA&gt;, &lt;BASE&gt;, and &lt;FORM&gt; tags.</a:t>
            </a:r>
          </a:p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36483999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chemeClr val="accent6"/>
                </a:solidFill>
              </a:rPr>
              <a:t>&lt;NOFRAMES&gt;</a:t>
            </a:r>
          </a:p>
        </p:txBody>
      </p:sp>
      <p:sp>
        <p:nvSpPr>
          <p:cNvPr id="141315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altLang="en-US" b="1" smtClean="0">
                <a:solidFill>
                  <a:srgbClr val="0000CC"/>
                </a:solidFill>
              </a:rPr>
              <a:t>&lt;NOFRAMES&gt;:</a:t>
            </a:r>
            <a:r>
              <a:rPr lang="en-US" altLang="en-US" b="1" i="1" smtClean="0"/>
              <a:t> </a:t>
            </a:r>
            <a:r>
              <a:rPr lang="en-US" altLang="en-US" smtClean="0"/>
              <a:t>Frame – capable browsers ignore all HTML within this tag including the contents of the BODY element. This element does not have any attributes.</a:t>
            </a:r>
          </a:p>
          <a:p>
            <a:pPr eaLnBrk="1" hangingPunct="1"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en-US" smtClean="0"/>
              <a:t>&lt;HTML&gt;</a:t>
            </a:r>
          </a:p>
          <a:p>
            <a:pPr eaLnBrk="1" hangingPunct="1"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en-US" smtClean="0"/>
              <a:t>&lt;HEAD&gt;</a:t>
            </a:r>
          </a:p>
          <a:p>
            <a:pPr eaLnBrk="1" hangingPunct="1"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en-US" smtClean="0"/>
              <a:t>&lt;TITLE&gt; Framed Page &lt;/TITLE&gt;</a:t>
            </a:r>
          </a:p>
          <a:p>
            <a:pPr eaLnBrk="1" hangingPunct="1"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en-US" smtClean="0"/>
              <a:t>&lt;/HEAD&gt;</a:t>
            </a:r>
          </a:p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3839858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2338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&lt;FRAMESET COLS="23%,77%"&gt;</a:t>
            </a:r>
          </a:p>
          <a:p>
            <a:pPr eaLnBrk="1" hangingPunct="1"/>
            <a:r>
              <a:rPr lang="en-US" altLang="en-US" smtClean="0"/>
              <a:t>&lt;FRAME  SRC=""   NAME="left_pane“&gt;</a:t>
            </a:r>
          </a:p>
          <a:p>
            <a:pPr eaLnBrk="1" hangingPunct="1"/>
            <a:r>
              <a:rPr lang="en-US" altLang="en-US" smtClean="0"/>
              <a:t>&lt;FRAME  SRC=""   NAME="right_pane"&gt; </a:t>
            </a:r>
          </a:p>
          <a:p>
            <a:pPr eaLnBrk="1" hangingPunct="1"/>
            <a:r>
              <a:rPr lang="en-US" altLang="en-US" smtClean="0"/>
              <a:t>&lt;NOFRAMES&gt;</a:t>
            </a:r>
          </a:p>
          <a:p>
            <a:pPr eaLnBrk="1" hangingPunct="1"/>
            <a:r>
              <a:rPr lang="en-US" altLang="en-US" smtClean="0"/>
              <a:t>&lt;P&gt; This is a Framed Page. Upgrade your browser to support frames.&lt;/P&gt;</a:t>
            </a:r>
          </a:p>
          <a:p>
            <a:pPr eaLnBrk="1" hangingPunct="1"/>
            <a:r>
              <a:rPr lang="en-US" altLang="en-US" smtClean="0"/>
              <a:t>&lt;/NOFRAMES&gt;&lt;/FRAMESET&gt;</a:t>
            </a:r>
          </a:p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5437337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Marquee Tag</a:t>
            </a:r>
          </a:p>
        </p:txBody>
      </p:sp>
      <p:sp>
        <p:nvSpPr>
          <p:cNvPr id="14336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The &lt;marquee&gt; tag is a container tag of HTML is implemented for creating scrollable text or images within a web page from either left to right or vice versa, or top to bottom or vice versa. </a:t>
            </a:r>
          </a:p>
          <a:p>
            <a:r>
              <a:rPr lang="en-US" altLang="en-US" smtClean="0"/>
              <a:t>But this tag has been </a:t>
            </a:r>
            <a:r>
              <a:rPr lang="en-US" altLang="en-US" b="1" smtClean="0"/>
              <a:t>deprecated in the new version of HTML, i.e., HTML 5</a:t>
            </a:r>
            <a:r>
              <a:rPr lang="en-US" altLang="en-US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15844023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9598" y="181742"/>
            <a:ext cx="9250777" cy="571777"/>
          </a:xfrm>
          <a:prstGeom prst="rect">
            <a:avLst/>
          </a:prstGeom>
        </p:spPr>
        <p:txBody>
          <a:bodyPr vert="horz" wrap="square" lIns="0" tIns="40467" rIns="0" bIns="0" rtlCol="0">
            <a:spAutoFit/>
          </a:bodyPr>
          <a:lstStyle/>
          <a:p>
            <a:pPr marL="29976">
              <a:spcBef>
                <a:spcPts val="319"/>
              </a:spcBef>
            </a:pPr>
            <a:r>
              <a:rPr spc="-130" dirty="0" smtClean="0"/>
              <a:t>Image</a:t>
            </a:r>
            <a:r>
              <a:rPr spc="12" dirty="0" smtClean="0"/>
              <a:t> </a:t>
            </a:r>
            <a:r>
              <a:rPr dirty="0"/>
              <a:t>with </a:t>
            </a:r>
            <a:r>
              <a:rPr spc="-47" dirty="0"/>
              <a:t>Link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15920" y="1268760"/>
            <a:ext cx="10524696" cy="2760220"/>
          </a:xfrm>
          <a:prstGeom prst="rect">
            <a:avLst/>
          </a:prstGeom>
        </p:spPr>
        <p:txBody>
          <a:bodyPr vert="horz" wrap="square" lIns="0" tIns="16487" rIns="0" bIns="0" rtlCol="0">
            <a:spAutoFit/>
          </a:bodyPr>
          <a:lstStyle/>
          <a:p>
            <a:pPr marL="506589" marR="433150" indent="-418163">
              <a:lnSpc>
                <a:spcPct val="102600"/>
              </a:lnSpc>
              <a:spcBef>
                <a:spcPts val="130"/>
              </a:spcBef>
              <a:buClr>
                <a:srgbClr val="3333B2"/>
              </a:buClr>
              <a:buFont typeface="Lucida Sans Unicode"/>
              <a:buChar char="►"/>
              <a:tabLst>
                <a:tab pos="506589" algn="l"/>
              </a:tabLst>
            </a:pPr>
            <a:r>
              <a:rPr sz="2600" dirty="0">
                <a:latin typeface="Times New Roman" pitchFamily="18" charset="0"/>
                <a:cs typeface="Times New Roman" pitchFamily="18" charset="0"/>
              </a:rPr>
              <a:t>&lt;a</a:t>
            </a:r>
            <a:r>
              <a:rPr sz="2600" spc="83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600" spc="165" dirty="0">
                <a:latin typeface="Times New Roman" pitchFamily="18" charset="0"/>
                <a:cs typeface="Times New Roman" pitchFamily="18" charset="0"/>
              </a:rPr>
              <a:t>href="page.html"&gt;</a:t>
            </a:r>
            <a:r>
              <a:rPr sz="2600" spc="16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&lt;img</a:t>
            </a:r>
            <a:r>
              <a:rPr sz="2600" spc="85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600" spc="212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src="image.jpg" alt="Description"&gt;</a:t>
            </a:r>
            <a:r>
              <a:rPr sz="2600" spc="212" dirty="0">
                <a:latin typeface="Times New Roman" pitchFamily="18" charset="0"/>
                <a:cs typeface="Times New Roman" pitchFamily="18" charset="0"/>
              </a:rPr>
              <a:t>&lt;/a&gt;</a:t>
            </a:r>
            <a:endParaRPr sz="2600" dirty="0">
              <a:latin typeface="Times New Roman" pitchFamily="18" charset="0"/>
              <a:cs typeface="Times New Roman" pitchFamily="18" charset="0"/>
            </a:endParaRPr>
          </a:p>
          <a:p>
            <a:pPr marL="508090" indent="-418163">
              <a:spcBef>
                <a:spcPts val="791"/>
              </a:spcBef>
              <a:buClr>
                <a:srgbClr val="3333B2"/>
              </a:buClr>
              <a:buFont typeface="Lucida Sans Unicode"/>
              <a:buChar char="►"/>
              <a:tabLst>
                <a:tab pos="508090" algn="l"/>
              </a:tabLst>
            </a:pPr>
            <a:r>
              <a:rPr sz="2600" spc="-83" dirty="0">
                <a:latin typeface="Times New Roman" pitchFamily="18" charset="0"/>
                <a:cs typeface="Times New Roman" pitchFamily="18" charset="0"/>
              </a:rPr>
              <a:t>Combines</a:t>
            </a:r>
            <a:r>
              <a:rPr sz="2600" spc="-11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600" spc="-94" dirty="0">
                <a:latin typeface="Times New Roman" pitchFamily="18" charset="0"/>
                <a:cs typeface="Times New Roman" pitchFamily="18" charset="0"/>
              </a:rPr>
              <a:t>image</a:t>
            </a:r>
            <a:r>
              <a:rPr sz="2600" spc="-11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600" dirty="0">
                <a:latin typeface="Times New Roman" pitchFamily="18" charset="0"/>
                <a:cs typeface="Times New Roman" pitchFamily="18" charset="0"/>
              </a:rPr>
              <a:t>with</a:t>
            </a:r>
            <a:r>
              <a:rPr sz="2600" spc="-10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600" spc="-47" dirty="0">
                <a:latin typeface="Times New Roman" pitchFamily="18" charset="0"/>
                <a:cs typeface="Times New Roman" pitchFamily="18" charset="0"/>
              </a:rPr>
              <a:t>link</a:t>
            </a:r>
            <a:endParaRPr sz="2600" dirty="0">
              <a:latin typeface="Times New Roman" pitchFamily="18" charset="0"/>
              <a:cs typeface="Times New Roman" pitchFamily="18" charset="0"/>
            </a:endParaRPr>
          </a:p>
          <a:p>
            <a:pPr marL="506589" marR="71942" indent="-418163">
              <a:lnSpc>
                <a:spcPct val="102600"/>
              </a:lnSpc>
              <a:spcBef>
                <a:spcPts val="708"/>
              </a:spcBef>
              <a:buClr>
                <a:srgbClr val="3333B2"/>
              </a:buClr>
              <a:buFont typeface="Lucida Sans Unicode"/>
              <a:buChar char="►"/>
              <a:tabLst>
                <a:tab pos="506589" algn="l"/>
              </a:tabLst>
            </a:pPr>
            <a:r>
              <a:rPr sz="2600" spc="-71" dirty="0">
                <a:latin typeface="Times New Roman" pitchFamily="18" charset="0"/>
                <a:cs typeface="Times New Roman" pitchFamily="18" charset="0"/>
              </a:rPr>
              <a:t>Example:</a:t>
            </a:r>
            <a:r>
              <a:rPr sz="2600" spc="2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6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&lt;a</a:t>
            </a:r>
            <a:r>
              <a:rPr sz="2600" b="1" spc="696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600" b="1" spc="13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href="https://example.com"&gt;</a:t>
            </a:r>
            <a:r>
              <a:rPr sz="2600" b="1" spc="130" dirty="0">
                <a:solidFill>
                  <a:srgbClr val="FF3399"/>
                </a:solidFill>
                <a:latin typeface="Times New Roman" pitchFamily="18" charset="0"/>
                <a:cs typeface="Times New Roman" pitchFamily="18" charset="0"/>
              </a:rPr>
              <a:t>&lt;img </a:t>
            </a:r>
            <a:r>
              <a:rPr sz="2600" b="1" spc="212" dirty="0">
                <a:solidFill>
                  <a:srgbClr val="FF3399"/>
                </a:solidFill>
                <a:latin typeface="Times New Roman" pitchFamily="18" charset="0"/>
                <a:cs typeface="Times New Roman" pitchFamily="18" charset="0"/>
              </a:rPr>
              <a:t>src="example.jpg"</a:t>
            </a:r>
            <a:r>
              <a:rPr sz="2600" b="1" spc="826" dirty="0">
                <a:solidFill>
                  <a:srgbClr val="FF33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600" b="1" spc="177" dirty="0">
                <a:solidFill>
                  <a:srgbClr val="FF3399"/>
                </a:solidFill>
                <a:latin typeface="Times New Roman" pitchFamily="18" charset="0"/>
                <a:cs typeface="Times New Roman" pitchFamily="18" charset="0"/>
              </a:rPr>
              <a:t>alt="Example</a:t>
            </a:r>
            <a:r>
              <a:rPr sz="2600" b="1" spc="838" dirty="0">
                <a:solidFill>
                  <a:srgbClr val="FF33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600" b="1" spc="-24" dirty="0">
                <a:solidFill>
                  <a:srgbClr val="FF3399"/>
                </a:solidFill>
                <a:latin typeface="Times New Roman" pitchFamily="18" charset="0"/>
                <a:cs typeface="Times New Roman" pitchFamily="18" charset="0"/>
              </a:rPr>
              <a:t>Image"&gt;</a:t>
            </a:r>
            <a:r>
              <a:rPr sz="2600" b="1" spc="-24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&lt;/a&gt;</a:t>
            </a:r>
            <a:endParaRPr sz="26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08090" indent="-418163">
              <a:spcBef>
                <a:spcPts val="779"/>
              </a:spcBef>
              <a:buClr>
                <a:srgbClr val="3333B2"/>
              </a:buClr>
              <a:buFont typeface="Lucida Sans Unicode"/>
              <a:buChar char="►"/>
              <a:tabLst>
                <a:tab pos="508090" algn="l"/>
              </a:tabLst>
            </a:pPr>
            <a:r>
              <a:rPr sz="2600" spc="-24" dirty="0">
                <a:latin typeface="Times New Roman" pitchFamily="18" charset="0"/>
                <a:cs typeface="Times New Roman" pitchFamily="18" charset="0"/>
              </a:rPr>
              <a:t>Clicking</a:t>
            </a:r>
            <a:r>
              <a:rPr sz="2600" spc="-7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600" spc="-94" dirty="0">
                <a:latin typeface="Times New Roman" pitchFamily="18" charset="0"/>
                <a:cs typeface="Times New Roman" pitchFamily="18" charset="0"/>
              </a:rPr>
              <a:t>image</a:t>
            </a:r>
            <a:r>
              <a:rPr sz="2600" spc="-5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600" spc="-94" dirty="0">
                <a:latin typeface="Times New Roman" pitchFamily="18" charset="0"/>
                <a:cs typeface="Times New Roman" pitchFamily="18" charset="0"/>
              </a:rPr>
              <a:t>navigates</a:t>
            </a:r>
            <a:r>
              <a:rPr sz="2600" spc="-7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600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sz="2600" spc="-4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600" spc="142" dirty="0">
                <a:latin typeface="Times New Roman" pitchFamily="18" charset="0"/>
                <a:cs typeface="Times New Roman" pitchFamily="18" charset="0"/>
              </a:rPr>
              <a:t>https://example.com</a:t>
            </a:r>
            <a:endParaRPr sz="2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39416" y="4615968"/>
            <a:ext cx="1065718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Void Elements</a:t>
            </a:r>
            <a:r>
              <a:rPr lang="en-US" b="1" dirty="0" smtClean="0"/>
              <a:t>: </a:t>
            </a:r>
            <a:r>
              <a:rPr lang="en-US" dirty="0" smtClean="0"/>
              <a:t>contain only attributes and do not mark up text,  </a:t>
            </a:r>
          </a:p>
          <a:p>
            <a:r>
              <a:rPr lang="en-US" dirty="0" smtClean="0"/>
              <a:t>by using  the forward slash character (/) inside the closing right angle bracket (&gt;) of the start tag </a:t>
            </a:r>
          </a:p>
          <a:p>
            <a:endParaRPr lang="en-US" dirty="0" smtClean="0"/>
          </a:p>
          <a:p>
            <a:r>
              <a:rPr lang="en-US" dirty="0" smtClean="0"/>
              <a:t>&lt;</a:t>
            </a:r>
            <a:r>
              <a:rPr lang="en-US" dirty="0" err="1" smtClean="0"/>
              <a:t>img</a:t>
            </a:r>
            <a:r>
              <a:rPr lang="en-US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="logo.png" alt="logo“  width="150“   height="50“ &gt; &lt;/</a:t>
            </a:r>
            <a:r>
              <a:rPr lang="en-US" dirty="0" err="1" smtClean="0"/>
              <a:t>img</a:t>
            </a:r>
            <a:r>
              <a:rPr lang="en-US" dirty="0" smtClean="0"/>
              <a:t>&gt;    normal tag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img</a:t>
            </a:r>
            <a:r>
              <a:rPr lang="en-US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="logo.png" alt="logo“  width="150“   height="50“ </a:t>
            </a:r>
            <a:r>
              <a:rPr lang="en-US" b="1" dirty="0" smtClean="0"/>
              <a:t>/&gt;</a:t>
            </a:r>
            <a:r>
              <a:rPr lang="en-US" dirty="0" smtClean="0"/>
              <a:t>               </a:t>
            </a:r>
            <a:r>
              <a:rPr lang="en-US" b="1" dirty="0" smtClean="0"/>
              <a:t>void element</a:t>
            </a:r>
            <a:endParaRPr lang="en-US" dirty="0"/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Special Characters and Horizontal rules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3200" y="990601"/>
            <a:ext cx="5892800" cy="5295900"/>
          </a:xfrm>
        </p:spPr>
        <p:txBody>
          <a:bodyPr/>
          <a:lstStyle/>
          <a:p>
            <a:r>
              <a:rPr lang="en-US" sz="2400" dirty="0" smtClean="0"/>
              <a:t>certain characters or symbols may be difficult to embed directly </a:t>
            </a:r>
          </a:p>
          <a:p>
            <a:pPr algn="l"/>
            <a:r>
              <a:rPr lang="en-US" sz="2000" b="1" dirty="0" smtClean="0">
                <a:solidFill>
                  <a:srgbClr val="FF0000"/>
                </a:solidFill>
              </a:rPr>
              <a:t>&lt;p&gt; </a:t>
            </a:r>
            <a:r>
              <a:rPr lang="en-US" sz="2000" dirty="0" smtClean="0">
                <a:solidFill>
                  <a:srgbClr val="FF0000"/>
                </a:solidFill>
              </a:rPr>
              <a:t>if x </a:t>
            </a:r>
            <a:r>
              <a:rPr lang="en-US" sz="2000" dirty="0" smtClean="0">
                <a:solidFill>
                  <a:schemeClr val="accent2"/>
                </a:solidFill>
              </a:rPr>
              <a:t>&lt; </a:t>
            </a:r>
            <a:r>
              <a:rPr lang="en-US" sz="2000" dirty="0" smtClean="0">
                <a:solidFill>
                  <a:srgbClr val="FF0000"/>
                </a:solidFill>
              </a:rPr>
              <a:t>10 then increment x by 1</a:t>
            </a:r>
            <a:r>
              <a:rPr lang="en-US" sz="2000" b="1" dirty="0" smtClean="0">
                <a:solidFill>
                  <a:srgbClr val="FF0000"/>
                </a:solidFill>
              </a:rPr>
              <a:t>&lt;/p&gt;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</a:p>
          <a:p>
            <a:pPr algn="l">
              <a:buNone/>
            </a:pPr>
            <a:endParaRPr lang="en-US" sz="2000" dirty="0" smtClean="0">
              <a:solidFill>
                <a:srgbClr val="FF0000"/>
              </a:solidFill>
            </a:endParaRPr>
          </a:p>
          <a:p>
            <a:pPr algn="l"/>
            <a:r>
              <a:rPr lang="en-US" sz="2000" dirty="0" smtClean="0"/>
              <a:t>&lt;p&gt;if x </a:t>
            </a:r>
            <a:r>
              <a:rPr lang="en-US" sz="2000" dirty="0" smtClean="0">
                <a:solidFill>
                  <a:srgbClr val="FF3399"/>
                </a:solidFill>
              </a:rPr>
              <a:t>&amp;</a:t>
            </a:r>
            <a:r>
              <a:rPr lang="en-US" sz="2000" dirty="0" err="1" smtClean="0">
                <a:solidFill>
                  <a:srgbClr val="FF3399"/>
                </a:solidFill>
              </a:rPr>
              <a:t>lt</a:t>
            </a:r>
            <a:r>
              <a:rPr lang="en-US" sz="2000" dirty="0" smtClean="0">
                <a:solidFill>
                  <a:srgbClr val="FF3399"/>
                </a:solidFill>
              </a:rPr>
              <a:t>; </a:t>
            </a:r>
            <a:r>
              <a:rPr lang="en-US" sz="2000" dirty="0" smtClean="0"/>
              <a:t>10 then increment x by 1&lt;/p&gt;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b="2172"/>
          <a:stretch>
            <a:fillRect/>
          </a:stretch>
        </p:blipFill>
        <p:spPr bwMode="auto">
          <a:xfrm>
            <a:off x="6095999" y="980729"/>
            <a:ext cx="5992447" cy="5400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HTML Formatting Elements</a:t>
            </a:r>
            <a:endParaRPr lang="en-US" b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23592" y="1124744"/>
            <a:ext cx="6756896" cy="5295900"/>
          </a:xfrm>
        </p:spPr>
        <p:txBody>
          <a:bodyPr/>
          <a:lstStyle/>
          <a:p>
            <a:r>
              <a:rPr lang="en-US" dirty="0" smtClean="0"/>
              <a:t>&lt;b&gt; - Bold text</a:t>
            </a:r>
          </a:p>
          <a:p>
            <a:r>
              <a:rPr lang="en-US" dirty="0" smtClean="0"/>
              <a:t>&lt;strong&gt; - Important text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i</a:t>
            </a:r>
            <a:r>
              <a:rPr lang="en-US" dirty="0" smtClean="0"/>
              <a:t>&gt; - Italic text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em</a:t>
            </a:r>
            <a:r>
              <a:rPr lang="en-US" dirty="0" smtClean="0"/>
              <a:t>&gt; - Emphasized text</a:t>
            </a:r>
          </a:p>
          <a:p>
            <a:r>
              <a:rPr lang="en-US" dirty="0" smtClean="0"/>
              <a:t>&lt;mark&gt; - Marked text</a:t>
            </a:r>
          </a:p>
          <a:p>
            <a:r>
              <a:rPr lang="en-US" dirty="0" smtClean="0"/>
              <a:t>&lt;small&gt; - Smaller text</a:t>
            </a:r>
          </a:p>
          <a:p>
            <a:r>
              <a:rPr lang="en-US" dirty="0" smtClean="0"/>
              <a:t>&lt;del&gt; - Deleted text</a:t>
            </a:r>
          </a:p>
          <a:p>
            <a:r>
              <a:rPr lang="en-US" dirty="0" smtClean="0"/>
              <a:t>&lt;ins&gt; - Inserted text</a:t>
            </a:r>
          </a:p>
          <a:p>
            <a:r>
              <a:rPr lang="en-US" dirty="0" smtClean="0"/>
              <a:t>&lt;sub&gt; - Subscript text</a:t>
            </a:r>
          </a:p>
          <a:p>
            <a:r>
              <a:rPr lang="en-US" dirty="0" smtClean="0"/>
              <a:t>&lt;sup&gt; - Superscript text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9598" y="181742"/>
            <a:ext cx="9250777" cy="571777"/>
          </a:xfrm>
          <a:prstGeom prst="rect">
            <a:avLst/>
          </a:prstGeom>
        </p:spPr>
        <p:txBody>
          <a:bodyPr vert="horz" wrap="square" lIns="0" tIns="40467" rIns="0" bIns="0" rtlCol="0">
            <a:spAutoFit/>
          </a:bodyPr>
          <a:lstStyle/>
          <a:p>
            <a:pPr marL="29976">
              <a:spcBef>
                <a:spcPts val="319"/>
              </a:spcBef>
            </a:pPr>
            <a:r>
              <a:rPr dirty="0"/>
              <a:t>What</a:t>
            </a:r>
            <a:r>
              <a:rPr spc="-71" dirty="0"/>
              <a:t> </a:t>
            </a:r>
            <a:r>
              <a:rPr dirty="0"/>
              <a:t>is</a:t>
            </a:r>
            <a:r>
              <a:rPr spc="-71" dirty="0"/>
              <a:t> </a:t>
            </a:r>
            <a:r>
              <a:rPr spc="153" dirty="0"/>
              <a:t>HTML?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15920" y="1556792"/>
            <a:ext cx="8076423" cy="3978872"/>
          </a:xfrm>
          <a:prstGeom prst="rect">
            <a:avLst/>
          </a:prstGeom>
        </p:spPr>
        <p:txBody>
          <a:bodyPr vert="horz" wrap="square" lIns="0" tIns="130392" rIns="0" bIns="0" rtlCol="0">
            <a:spAutoFit/>
          </a:bodyPr>
          <a:lstStyle/>
          <a:p>
            <a:pPr marL="508090" indent="-418163">
              <a:spcBef>
                <a:spcPts val="1024"/>
              </a:spcBef>
              <a:buClr>
                <a:srgbClr val="3333B2"/>
              </a:buClr>
              <a:buFont typeface="Lucida Sans Unicode"/>
              <a:buChar char="►"/>
              <a:tabLst>
                <a:tab pos="508090" algn="l"/>
              </a:tabLst>
            </a:pPr>
            <a:r>
              <a:rPr sz="3000" spc="-71" dirty="0">
                <a:latin typeface="Times New Roman" pitchFamily="18" charset="0"/>
                <a:cs typeface="Times New Roman" pitchFamily="18" charset="0"/>
              </a:rPr>
              <a:t>Stands</a:t>
            </a:r>
            <a:r>
              <a:rPr sz="3000" spc="-11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47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sz="3000" spc="-10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9" dirty="0">
                <a:latin typeface="Times New Roman" pitchFamily="18" charset="0"/>
                <a:cs typeface="Times New Roman" pitchFamily="18" charset="0"/>
              </a:rPr>
              <a:t>HyperText</a:t>
            </a:r>
            <a:r>
              <a:rPr sz="3000" spc="-10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24" dirty="0">
                <a:latin typeface="Times New Roman" pitchFamily="18" charset="0"/>
                <a:cs typeface="Times New Roman" pitchFamily="18" charset="0"/>
              </a:rPr>
              <a:t>Markup</a:t>
            </a:r>
            <a:r>
              <a:rPr sz="3000" spc="-10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24" dirty="0">
                <a:latin typeface="Times New Roman" pitchFamily="18" charset="0"/>
                <a:cs typeface="Times New Roman" pitchFamily="18" charset="0"/>
              </a:rPr>
              <a:t>Language</a:t>
            </a:r>
            <a:endParaRPr sz="3000" dirty="0">
              <a:latin typeface="Times New Roman" pitchFamily="18" charset="0"/>
              <a:cs typeface="Times New Roman" pitchFamily="18" charset="0"/>
            </a:endParaRPr>
          </a:p>
          <a:p>
            <a:pPr marL="508090" indent="-418163">
              <a:spcBef>
                <a:spcPts val="788"/>
              </a:spcBef>
              <a:buClr>
                <a:srgbClr val="3333B2"/>
              </a:buClr>
              <a:buFont typeface="Lucida Sans Unicode"/>
              <a:buChar char="►"/>
              <a:tabLst>
                <a:tab pos="508090" algn="l"/>
              </a:tabLst>
            </a:pPr>
            <a:r>
              <a:rPr sz="3000" spc="-83" dirty="0">
                <a:latin typeface="Times New Roman" pitchFamily="18" charset="0"/>
                <a:cs typeface="Times New Roman" pitchFamily="18" charset="0"/>
              </a:rPr>
              <a:t>Standard </a:t>
            </a:r>
            <a:r>
              <a:rPr sz="3000" spc="-118" dirty="0">
                <a:latin typeface="Times New Roman" pitchFamily="18" charset="0"/>
                <a:cs typeface="Times New Roman" pitchFamily="18" charset="0"/>
              </a:rPr>
              <a:t>language</a:t>
            </a:r>
            <a:r>
              <a:rPr sz="3000" spc="-5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47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sz="3000" spc="-5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83" dirty="0">
                <a:latin typeface="Times New Roman" pitchFamily="18" charset="0"/>
                <a:cs typeface="Times New Roman" pitchFamily="18" charset="0"/>
              </a:rPr>
              <a:t>creating</a:t>
            </a:r>
            <a:r>
              <a:rPr sz="3000" spc="-7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165" dirty="0">
                <a:latin typeface="Times New Roman" pitchFamily="18" charset="0"/>
                <a:cs typeface="Times New Roman" pitchFamily="18" charset="0"/>
              </a:rPr>
              <a:t>web</a:t>
            </a:r>
            <a:r>
              <a:rPr sz="3000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24" dirty="0">
                <a:latin typeface="Times New Roman" pitchFamily="18" charset="0"/>
                <a:cs typeface="Times New Roman" pitchFamily="18" charset="0"/>
              </a:rPr>
              <a:t>pages</a:t>
            </a:r>
            <a:endParaRPr sz="3000" dirty="0">
              <a:latin typeface="Times New Roman" pitchFamily="18" charset="0"/>
              <a:cs typeface="Times New Roman" pitchFamily="18" charset="0"/>
            </a:endParaRPr>
          </a:p>
          <a:p>
            <a:pPr marL="508090" indent="-418163">
              <a:spcBef>
                <a:spcPts val="779"/>
              </a:spcBef>
              <a:buClr>
                <a:srgbClr val="3333B2"/>
              </a:buClr>
              <a:buFont typeface="Lucida Sans Unicode"/>
              <a:buChar char="►"/>
              <a:tabLst>
                <a:tab pos="508090" algn="l"/>
              </a:tabLst>
            </a:pPr>
            <a:r>
              <a:rPr sz="3000" spc="-94" dirty="0">
                <a:latin typeface="Times New Roman" pitchFamily="18" charset="0"/>
                <a:cs typeface="Times New Roman" pitchFamily="18" charset="0"/>
              </a:rPr>
              <a:t>Describes</a:t>
            </a:r>
            <a:r>
              <a:rPr sz="3000" spc="-11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24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3000" spc="-9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71" dirty="0">
                <a:latin typeface="Times New Roman" pitchFamily="18" charset="0"/>
                <a:cs typeface="Times New Roman" pitchFamily="18" charset="0"/>
              </a:rPr>
              <a:t>structure</a:t>
            </a:r>
            <a:r>
              <a:rPr sz="3000" spc="-5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3000" spc="-7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000" spc="-7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189" dirty="0">
                <a:latin typeface="Times New Roman" pitchFamily="18" charset="0"/>
                <a:cs typeface="Times New Roman" pitchFamily="18" charset="0"/>
              </a:rPr>
              <a:t>web</a:t>
            </a:r>
            <a:r>
              <a:rPr sz="3000" spc="-2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47" dirty="0">
                <a:latin typeface="Times New Roman" pitchFamily="18" charset="0"/>
                <a:cs typeface="Times New Roman" pitchFamily="18" charset="0"/>
              </a:rPr>
              <a:t>page</a:t>
            </a:r>
            <a:endParaRPr sz="3000" dirty="0">
              <a:latin typeface="Times New Roman" pitchFamily="18" charset="0"/>
              <a:cs typeface="Times New Roman" pitchFamily="18" charset="0"/>
            </a:endParaRPr>
          </a:p>
          <a:p>
            <a:pPr marL="508090" indent="-418163">
              <a:spcBef>
                <a:spcPts val="791"/>
              </a:spcBef>
              <a:buClr>
                <a:srgbClr val="3333B2"/>
              </a:buClr>
              <a:buFont typeface="Lucida Sans Unicode"/>
              <a:buChar char="►"/>
              <a:tabLst>
                <a:tab pos="508090" algn="l"/>
              </a:tabLst>
            </a:pPr>
            <a:r>
              <a:rPr sz="3000" spc="-118" dirty="0">
                <a:latin typeface="Times New Roman" pitchFamily="18" charset="0"/>
                <a:cs typeface="Times New Roman" pitchFamily="18" charset="0"/>
              </a:rPr>
              <a:t>Uses</a:t>
            </a:r>
            <a:r>
              <a:rPr sz="3000" spc="-7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000" spc="-5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142" dirty="0">
                <a:latin typeface="Times New Roman" pitchFamily="18" charset="0"/>
                <a:cs typeface="Times New Roman" pitchFamily="18" charset="0"/>
              </a:rPr>
              <a:t>series</a:t>
            </a:r>
            <a:r>
              <a:rPr sz="3000" spc="-7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3000" spc="-4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118" dirty="0">
                <a:latin typeface="Times New Roman" pitchFamily="18" charset="0"/>
                <a:cs typeface="Times New Roman" pitchFamily="18" charset="0"/>
              </a:rPr>
              <a:t>elements</a:t>
            </a:r>
            <a:r>
              <a:rPr sz="3000" spc="-7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83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3000" spc="-5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47" dirty="0">
                <a:latin typeface="Times New Roman" pitchFamily="18" charset="0"/>
                <a:cs typeface="Times New Roman" pitchFamily="18" charset="0"/>
              </a:rPr>
              <a:t>tags</a:t>
            </a:r>
            <a:endParaRPr sz="3000" dirty="0">
              <a:latin typeface="Times New Roman" pitchFamily="18" charset="0"/>
              <a:cs typeface="Times New Roman" pitchFamily="18" charset="0"/>
            </a:endParaRPr>
          </a:p>
          <a:p>
            <a:pPr marL="508090" indent="-418163">
              <a:spcBef>
                <a:spcPts val="791"/>
              </a:spcBef>
              <a:buClr>
                <a:srgbClr val="3333B2"/>
              </a:buClr>
              <a:buFont typeface="Lucida Sans Unicode"/>
              <a:buChar char="►"/>
              <a:tabLst>
                <a:tab pos="508090" algn="l"/>
              </a:tabLst>
            </a:pPr>
            <a:r>
              <a:rPr sz="3000" spc="153" dirty="0">
                <a:latin typeface="Times New Roman" pitchFamily="18" charset="0"/>
                <a:cs typeface="Times New Roman" pitchFamily="18" charset="0"/>
              </a:rPr>
              <a:t>HTML</a:t>
            </a:r>
            <a:r>
              <a:rPr sz="3000" spc="-7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94" dirty="0">
                <a:latin typeface="Times New Roman" pitchFamily="18" charset="0"/>
                <a:cs typeface="Times New Roman" pitchFamily="18" charset="0"/>
              </a:rPr>
              <a:t>documents</a:t>
            </a:r>
            <a:r>
              <a:rPr sz="3000" spc="-7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142" dirty="0">
                <a:latin typeface="Times New Roman" pitchFamily="18" charset="0"/>
                <a:cs typeface="Times New Roman" pitchFamily="18" charset="0"/>
              </a:rPr>
              <a:t>are</a:t>
            </a:r>
            <a:r>
              <a:rPr sz="3000" spc="-7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24" dirty="0">
                <a:latin typeface="Times New Roman" pitchFamily="18" charset="0"/>
                <a:cs typeface="Times New Roman" pitchFamily="18" charset="0"/>
              </a:rPr>
              <a:t>plain</a:t>
            </a:r>
            <a:r>
              <a:rPr sz="3000" spc="-5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text</a:t>
            </a:r>
            <a:r>
              <a:rPr sz="3000" spc="-7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24" dirty="0">
                <a:latin typeface="Times New Roman" pitchFamily="18" charset="0"/>
                <a:cs typeface="Times New Roman" pitchFamily="18" charset="0"/>
              </a:rPr>
              <a:t>files</a:t>
            </a:r>
            <a:endParaRPr sz="3000" dirty="0">
              <a:latin typeface="Times New Roman" pitchFamily="18" charset="0"/>
              <a:cs typeface="Times New Roman" pitchFamily="18" charset="0"/>
            </a:endParaRPr>
          </a:p>
          <a:p>
            <a:pPr marL="508090" indent="-418163">
              <a:spcBef>
                <a:spcPts val="788"/>
              </a:spcBef>
              <a:buClr>
                <a:srgbClr val="3333B2"/>
              </a:buClr>
              <a:buFont typeface="Lucida Sans Unicode"/>
              <a:buChar char="►"/>
              <a:tabLst>
                <a:tab pos="508090" algn="l"/>
              </a:tabLst>
            </a:pPr>
            <a:r>
              <a:rPr sz="3000" spc="-142" dirty="0">
                <a:latin typeface="Times New Roman" pitchFamily="18" charset="0"/>
                <a:cs typeface="Times New Roman" pitchFamily="18" charset="0"/>
              </a:rPr>
              <a:t>Rendered</a:t>
            </a:r>
            <a:r>
              <a:rPr sz="3000" spc="-1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83" dirty="0">
                <a:latin typeface="Times New Roman" pitchFamily="18" charset="0"/>
                <a:cs typeface="Times New Roman" pitchFamily="18" charset="0"/>
              </a:rPr>
              <a:t>by</a:t>
            </a:r>
            <a:r>
              <a:rPr sz="3000" spc="-1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189" dirty="0">
                <a:latin typeface="Times New Roman" pitchFamily="18" charset="0"/>
                <a:cs typeface="Times New Roman" pitchFamily="18" charset="0"/>
              </a:rPr>
              <a:t>web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24" dirty="0">
                <a:latin typeface="Times New Roman" pitchFamily="18" charset="0"/>
                <a:cs typeface="Times New Roman" pitchFamily="18" charset="0"/>
              </a:rPr>
              <a:t>browsers</a:t>
            </a:r>
            <a:endParaRPr sz="3000" dirty="0">
              <a:latin typeface="Times New Roman" pitchFamily="18" charset="0"/>
              <a:cs typeface="Times New Roman" pitchFamily="18" charset="0"/>
            </a:endParaRPr>
          </a:p>
          <a:p>
            <a:pPr marL="508090" indent="-418163">
              <a:spcBef>
                <a:spcPts val="779"/>
              </a:spcBef>
              <a:buClr>
                <a:srgbClr val="3333B2"/>
              </a:buClr>
              <a:buFont typeface="Lucida Sans Unicode"/>
              <a:buChar char="►"/>
              <a:tabLst>
                <a:tab pos="508090" algn="l"/>
              </a:tabLst>
            </a:pPr>
            <a:r>
              <a:rPr sz="3000" spc="-59" dirty="0">
                <a:latin typeface="Times New Roman" pitchFamily="18" charset="0"/>
                <a:cs typeface="Times New Roman" pitchFamily="18" charset="0"/>
              </a:rPr>
              <a:t>Essential</a:t>
            </a:r>
            <a:r>
              <a:rPr sz="3000" spc="-7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47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sz="3000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189" dirty="0">
                <a:latin typeface="Times New Roman" pitchFamily="18" charset="0"/>
                <a:cs typeface="Times New Roman" pitchFamily="18" charset="0"/>
              </a:rPr>
              <a:t>web</a:t>
            </a:r>
            <a:r>
              <a:rPr sz="3000" spc="-24" dirty="0">
                <a:latin typeface="Times New Roman" pitchFamily="18" charset="0"/>
                <a:cs typeface="Times New Roman" pitchFamily="18" charset="0"/>
              </a:rPr>
              <a:t> development</a:t>
            </a:r>
            <a:endParaRPr sz="3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000" dirty="0" smtClean="0"/>
              <a:t>Program with Output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191344" y="980728"/>
            <a:ext cx="6096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&lt;!DOCTYPE html&gt;</a:t>
            </a:r>
          </a:p>
          <a:p>
            <a:r>
              <a:rPr lang="en-US" dirty="0" smtClean="0"/>
              <a:t>&lt;html&gt;</a:t>
            </a:r>
          </a:p>
          <a:p>
            <a:r>
              <a:rPr lang="en-US" dirty="0" smtClean="0"/>
              <a:t>&lt;head&gt;&lt;title&gt;</a:t>
            </a:r>
            <a:r>
              <a:rPr lang="en-US" dirty="0" err="1" smtClean="0"/>
              <a:t>ProgramSample</a:t>
            </a:r>
            <a:r>
              <a:rPr lang="en-US" dirty="0" smtClean="0"/>
              <a:t> 2&lt;/title&gt;&lt;/head&gt;</a:t>
            </a:r>
          </a:p>
          <a:p>
            <a:r>
              <a:rPr lang="en-US" dirty="0" smtClean="0"/>
              <a:t>&lt;body&gt;</a:t>
            </a:r>
          </a:p>
          <a:p>
            <a:r>
              <a:rPr lang="en-US" dirty="0" smtClean="0"/>
              <a:t>    &lt;h1&gt;formatting elements &lt;/h1&gt;</a:t>
            </a:r>
          </a:p>
          <a:p>
            <a:r>
              <a:rPr lang="en-US" dirty="0" smtClean="0"/>
              <a:t>    &lt;b&gt; this text is given in -- bold &lt;/b&gt; &lt;/</a:t>
            </a:r>
            <a:r>
              <a:rPr lang="en-US" dirty="0" err="1" smtClean="0"/>
              <a:t>br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    &lt;</a:t>
            </a:r>
            <a:r>
              <a:rPr lang="en-US" dirty="0" err="1" smtClean="0"/>
              <a:t>i</a:t>
            </a:r>
            <a:r>
              <a:rPr lang="en-US" dirty="0" smtClean="0"/>
              <a:t>&gt; this text is in       -- italic &lt;/</a:t>
            </a:r>
            <a:r>
              <a:rPr lang="en-US" dirty="0" err="1" smtClean="0"/>
              <a:t>i</a:t>
            </a:r>
            <a:r>
              <a:rPr lang="en-US" dirty="0" smtClean="0"/>
              <a:t>&gt; &lt;/</a:t>
            </a:r>
            <a:r>
              <a:rPr lang="en-US" dirty="0" err="1" smtClean="0"/>
              <a:t>br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    &lt;strong&gt; this text is in  -- strong  &lt;/strong&gt;&lt;/</a:t>
            </a:r>
            <a:r>
              <a:rPr lang="en-US" dirty="0" err="1" smtClean="0"/>
              <a:t>br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    &lt;</a:t>
            </a:r>
            <a:r>
              <a:rPr lang="en-US" dirty="0" err="1" smtClean="0"/>
              <a:t>em</a:t>
            </a:r>
            <a:r>
              <a:rPr lang="en-US" dirty="0" smtClean="0"/>
              <a:t>&gt;  this text is in     -- emphasized &lt;/</a:t>
            </a:r>
            <a:r>
              <a:rPr lang="en-US" dirty="0" err="1" smtClean="0"/>
              <a:t>em</a:t>
            </a:r>
            <a:r>
              <a:rPr lang="en-US" dirty="0" smtClean="0"/>
              <a:t>&gt;&lt;/</a:t>
            </a:r>
            <a:r>
              <a:rPr lang="en-US" dirty="0" err="1" smtClean="0"/>
              <a:t>br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    &lt;mark&gt; this text is in    -- marked &lt;/mark&gt;&lt;/</a:t>
            </a:r>
            <a:r>
              <a:rPr lang="en-US" dirty="0" err="1" smtClean="0"/>
              <a:t>br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    &lt;small&gt; this text is in   -- small &lt;/small&gt;&lt;/</a:t>
            </a:r>
            <a:r>
              <a:rPr lang="en-US" dirty="0" err="1" smtClean="0"/>
              <a:t>br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    &lt;del&gt; this text is in     -- del (</a:t>
            </a:r>
            <a:r>
              <a:rPr lang="en-US" dirty="0" err="1" smtClean="0"/>
              <a:t>striked</a:t>
            </a:r>
            <a:r>
              <a:rPr lang="en-US" dirty="0" smtClean="0"/>
              <a:t> out)&lt;/del&gt;&lt;/</a:t>
            </a:r>
            <a:r>
              <a:rPr lang="en-US" dirty="0" err="1" smtClean="0"/>
              <a:t>br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    &lt;in&gt; this text is in      -- inserted &lt;/in&gt;&lt;/</a:t>
            </a:r>
            <a:r>
              <a:rPr lang="en-US" dirty="0" err="1" smtClean="0"/>
              <a:t>br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    10</a:t>
            </a:r>
          </a:p>
          <a:p>
            <a:r>
              <a:rPr lang="en-US" dirty="0" smtClean="0"/>
              <a:t>    &lt;sub&gt; 2 &lt;/sub&gt;  -- subscript&lt;/</a:t>
            </a:r>
            <a:r>
              <a:rPr lang="en-US" dirty="0" err="1" smtClean="0"/>
              <a:t>br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    10 </a:t>
            </a:r>
          </a:p>
          <a:p>
            <a:r>
              <a:rPr lang="en-US" dirty="0" smtClean="0"/>
              <a:t>    &lt;sup&gt; 2 &lt;/sup&gt;  -- superscript</a:t>
            </a:r>
          </a:p>
          <a:p>
            <a:r>
              <a:rPr lang="en-US" dirty="0" smtClean="0"/>
              <a:t>&lt;/body&gt;</a:t>
            </a:r>
          </a:p>
          <a:p>
            <a:r>
              <a:rPr lang="en-US" dirty="0" smtClean="0"/>
              <a:t>&lt;/html&gt;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32104" y="1340768"/>
            <a:ext cx="409575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List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1384" y="1124744"/>
            <a:ext cx="5070211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6096000" y="908720"/>
            <a:ext cx="6096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&lt;!DOCTYPE html&gt;</a:t>
            </a:r>
          </a:p>
          <a:p>
            <a:r>
              <a:rPr lang="en-US" dirty="0" smtClean="0"/>
              <a:t>&lt;html&gt;</a:t>
            </a:r>
          </a:p>
          <a:p>
            <a:r>
              <a:rPr lang="en-US" dirty="0" smtClean="0"/>
              <a:t>&lt;body&gt;    </a:t>
            </a:r>
          </a:p>
          <a:p>
            <a:r>
              <a:rPr lang="en-US" dirty="0" smtClean="0"/>
              <a:t>    &lt;h1&gt; Bullets &lt;/h1&gt;</a:t>
            </a:r>
          </a:p>
          <a:p>
            <a:r>
              <a:rPr lang="en-US" dirty="0" smtClean="0"/>
              <a:t>    &lt;h2&gt; example for Ordered &amp;amp; Unordered list&lt;/h2&gt;</a:t>
            </a:r>
          </a:p>
          <a:p>
            <a:r>
              <a:rPr lang="en-US" dirty="0" smtClean="0"/>
              <a:t>  </a:t>
            </a:r>
            <a:r>
              <a:rPr lang="en-US" dirty="0" smtClean="0">
                <a:solidFill>
                  <a:srgbClr val="FF0000"/>
                </a:solidFill>
              </a:rPr>
              <a:t>  </a:t>
            </a:r>
            <a:r>
              <a:rPr lang="en-US" b="1" dirty="0" smtClean="0">
                <a:solidFill>
                  <a:srgbClr val="FF0000"/>
                </a:solidFill>
              </a:rPr>
              <a:t>&lt;</a:t>
            </a:r>
            <a:r>
              <a:rPr lang="en-US" b="1" dirty="0" err="1" smtClean="0">
                <a:solidFill>
                  <a:srgbClr val="FF0000"/>
                </a:solidFill>
              </a:rPr>
              <a:t>ol</a:t>
            </a:r>
            <a:r>
              <a:rPr lang="en-US" b="1" dirty="0" smtClean="0">
                <a:solidFill>
                  <a:srgbClr val="FF0000"/>
                </a:solidFill>
              </a:rPr>
              <a:t>&gt; </a:t>
            </a:r>
            <a:r>
              <a:rPr lang="en-US" dirty="0" smtClean="0"/>
              <a:t>My Qualification</a:t>
            </a:r>
          </a:p>
          <a:p>
            <a:r>
              <a:rPr lang="en-US" dirty="0" smtClean="0"/>
              <a:t>        &lt;</a:t>
            </a:r>
            <a:r>
              <a:rPr lang="en-US" dirty="0" err="1" smtClean="0"/>
              <a:t>li</a:t>
            </a:r>
            <a:r>
              <a:rPr lang="en-US" dirty="0" smtClean="0"/>
              <a:t>&gt;MCA.,&lt;/</a:t>
            </a:r>
            <a:r>
              <a:rPr lang="en-US" dirty="0" err="1" smtClean="0"/>
              <a:t>li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        &lt;</a:t>
            </a:r>
            <a:r>
              <a:rPr lang="en-US" dirty="0" err="1" smtClean="0"/>
              <a:t>li</a:t>
            </a:r>
            <a:r>
              <a:rPr lang="en-US" dirty="0" smtClean="0"/>
              <a:t>&gt;</a:t>
            </a:r>
            <a:r>
              <a:rPr lang="en-US" dirty="0" err="1" smtClean="0"/>
              <a:t>M.Phil.</a:t>
            </a:r>
            <a:r>
              <a:rPr lang="en-US" dirty="0" smtClean="0"/>
              <a:t>,&lt;/</a:t>
            </a:r>
            <a:r>
              <a:rPr lang="en-US" dirty="0" err="1" smtClean="0"/>
              <a:t>li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        &lt;</a:t>
            </a:r>
            <a:r>
              <a:rPr lang="en-US" dirty="0" err="1" smtClean="0"/>
              <a:t>li</a:t>
            </a:r>
            <a:r>
              <a:rPr lang="en-US" dirty="0" smtClean="0"/>
              <a:t>&gt;</a:t>
            </a:r>
            <a:r>
              <a:rPr lang="en-US" dirty="0" err="1" smtClean="0"/>
              <a:t>M.Tech</a:t>
            </a:r>
            <a:r>
              <a:rPr lang="en-US" dirty="0" smtClean="0"/>
              <a:t>.,&lt;/</a:t>
            </a:r>
            <a:r>
              <a:rPr lang="en-US" dirty="0" err="1" smtClean="0"/>
              <a:t>li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        &lt;</a:t>
            </a:r>
            <a:r>
              <a:rPr lang="en-US" dirty="0" err="1" smtClean="0"/>
              <a:t>li</a:t>
            </a:r>
            <a:r>
              <a:rPr lang="en-US" dirty="0" smtClean="0"/>
              <a:t>&gt;Ph.D.,&lt;/</a:t>
            </a:r>
            <a:r>
              <a:rPr lang="en-US" dirty="0" err="1" smtClean="0"/>
              <a:t>li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    </a:t>
            </a:r>
            <a:r>
              <a:rPr lang="en-US" b="1" dirty="0" smtClean="0">
                <a:solidFill>
                  <a:srgbClr val="FF0000"/>
                </a:solidFill>
              </a:rPr>
              <a:t>&lt;/</a:t>
            </a:r>
            <a:r>
              <a:rPr lang="en-US" b="1" dirty="0" err="1" smtClean="0">
                <a:solidFill>
                  <a:srgbClr val="FF0000"/>
                </a:solidFill>
              </a:rPr>
              <a:t>ol</a:t>
            </a:r>
            <a:r>
              <a:rPr lang="en-US" b="1" dirty="0" smtClean="0">
                <a:solidFill>
                  <a:srgbClr val="FF0000"/>
                </a:solidFill>
              </a:rPr>
              <a:t>&gt;</a:t>
            </a:r>
          </a:p>
          <a:p>
            <a:r>
              <a:rPr lang="en-US" dirty="0" smtClean="0"/>
              <a:t>   </a:t>
            </a:r>
            <a:r>
              <a:rPr lang="en-US" b="1" dirty="0" smtClean="0">
                <a:solidFill>
                  <a:srgbClr val="0070C0"/>
                </a:solidFill>
              </a:rPr>
              <a:t> &lt;</a:t>
            </a:r>
            <a:r>
              <a:rPr lang="en-US" b="1" dirty="0" err="1" smtClean="0">
                <a:solidFill>
                  <a:srgbClr val="0070C0"/>
                </a:solidFill>
              </a:rPr>
              <a:t>ul</a:t>
            </a:r>
            <a:r>
              <a:rPr lang="en-US" b="1" dirty="0" smtClean="0">
                <a:solidFill>
                  <a:srgbClr val="0070C0"/>
                </a:solidFill>
              </a:rPr>
              <a:t>&gt; </a:t>
            </a:r>
            <a:r>
              <a:rPr lang="en-US" dirty="0" smtClean="0"/>
              <a:t>My Qualification</a:t>
            </a:r>
          </a:p>
          <a:p>
            <a:r>
              <a:rPr lang="en-US" dirty="0" smtClean="0"/>
              <a:t>        &lt;</a:t>
            </a:r>
            <a:r>
              <a:rPr lang="en-US" dirty="0" err="1" smtClean="0"/>
              <a:t>li</a:t>
            </a:r>
            <a:r>
              <a:rPr lang="en-US" dirty="0" smtClean="0"/>
              <a:t>&gt;MCA.,&lt;/</a:t>
            </a:r>
            <a:r>
              <a:rPr lang="en-US" dirty="0" err="1" smtClean="0"/>
              <a:t>li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        &lt;</a:t>
            </a:r>
            <a:r>
              <a:rPr lang="en-US" dirty="0" err="1" smtClean="0"/>
              <a:t>li</a:t>
            </a:r>
            <a:r>
              <a:rPr lang="en-US" dirty="0" smtClean="0"/>
              <a:t>&gt;</a:t>
            </a:r>
            <a:r>
              <a:rPr lang="en-US" dirty="0" err="1" smtClean="0"/>
              <a:t>M.Phil.</a:t>
            </a:r>
            <a:r>
              <a:rPr lang="en-US" dirty="0" smtClean="0"/>
              <a:t>,&lt;/</a:t>
            </a:r>
            <a:r>
              <a:rPr lang="en-US" dirty="0" err="1" smtClean="0"/>
              <a:t>li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        &lt;</a:t>
            </a:r>
            <a:r>
              <a:rPr lang="en-US" dirty="0" err="1" smtClean="0"/>
              <a:t>li</a:t>
            </a:r>
            <a:r>
              <a:rPr lang="en-US" dirty="0" smtClean="0"/>
              <a:t>&gt;</a:t>
            </a:r>
            <a:r>
              <a:rPr lang="en-US" dirty="0" err="1" smtClean="0"/>
              <a:t>M.Tech</a:t>
            </a:r>
            <a:r>
              <a:rPr lang="en-US" dirty="0" smtClean="0"/>
              <a:t>.,&lt;/</a:t>
            </a:r>
            <a:r>
              <a:rPr lang="en-US" dirty="0" err="1" smtClean="0"/>
              <a:t>li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        &lt;</a:t>
            </a:r>
            <a:r>
              <a:rPr lang="en-US" dirty="0" err="1" smtClean="0"/>
              <a:t>li</a:t>
            </a:r>
            <a:r>
              <a:rPr lang="en-US" dirty="0" smtClean="0"/>
              <a:t>&gt;Ph.D.,&lt;/</a:t>
            </a:r>
            <a:r>
              <a:rPr lang="en-US" dirty="0" err="1" smtClean="0"/>
              <a:t>li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    </a:t>
            </a:r>
            <a:r>
              <a:rPr lang="en-US" b="1" dirty="0" smtClean="0">
                <a:solidFill>
                  <a:srgbClr val="0070C0"/>
                </a:solidFill>
              </a:rPr>
              <a:t>&lt;/</a:t>
            </a:r>
            <a:r>
              <a:rPr lang="en-US" b="1" dirty="0" err="1" smtClean="0">
                <a:solidFill>
                  <a:srgbClr val="0070C0"/>
                </a:solidFill>
              </a:rPr>
              <a:t>ul</a:t>
            </a:r>
            <a:r>
              <a:rPr lang="en-US" b="1" dirty="0" smtClean="0">
                <a:solidFill>
                  <a:srgbClr val="0070C0"/>
                </a:solidFill>
              </a:rPr>
              <a:t>&gt;</a:t>
            </a:r>
          </a:p>
          <a:p>
            <a:r>
              <a:rPr lang="en-US" dirty="0" smtClean="0"/>
              <a:t>&lt;/body&gt;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&lt;/html&gt;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Un ordered List containing hyperlinks</a:t>
            </a:r>
            <a:endParaRPr lang="en-US" dirty="0"/>
          </a:p>
        </p:txBody>
      </p:sp>
      <p:pic>
        <p:nvPicPr>
          <p:cNvPr id="150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3352" y="1124744"/>
            <a:ext cx="8492714" cy="2155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053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19536" y="3284984"/>
            <a:ext cx="6808349" cy="295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Can you make a code for this..?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67608" y="1052736"/>
            <a:ext cx="6490469" cy="533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Tables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</a:t>
            </a:r>
            <a:r>
              <a:rPr lang="en-US" sz="32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table</a:t>
            </a:r>
            <a:r>
              <a:rPr lang="en-US" sz="3200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represents information in a </a:t>
            </a:r>
            <a:r>
              <a:rPr lang="en-US" sz="32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grid format</a:t>
            </a:r>
            <a:r>
              <a:rPr lang="en-US" sz="3200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r>
              <a:rPr lang="en-US" sz="32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Mainly used in alignment of controls </a:t>
            </a:r>
            <a:r>
              <a:rPr lang="en-US" sz="3200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web page.</a:t>
            </a:r>
          </a:p>
          <a:p>
            <a:r>
              <a:rPr lang="en-US" sz="3200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create a basic table structure you need to use </a:t>
            </a:r>
            <a:r>
              <a:rPr lang="en-US" sz="3200" b="1" i="1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&lt;table&gt;, &lt;tr&gt; &lt;</a:t>
            </a:r>
            <a:r>
              <a:rPr lang="en-US" sz="3200" b="1" i="1" dirty="0" err="1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</a:t>
            </a:r>
            <a:r>
              <a:rPr lang="en-US" sz="3200" b="1" i="1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 </a:t>
            </a:r>
            <a:r>
              <a:rPr lang="en-US" sz="3200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</a:t>
            </a:r>
            <a:r>
              <a:rPr lang="en-US" sz="3200" b="1" i="1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&lt;td&gt;</a:t>
            </a:r>
            <a:r>
              <a:rPr lang="en-US" sz="3200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 lvl="1"/>
            <a:r>
              <a:rPr lang="en-US" sz="3000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&lt;tr&gt; is used to create row and </a:t>
            </a:r>
          </a:p>
          <a:p>
            <a:pPr lvl="1"/>
            <a:r>
              <a:rPr lang="en-US" sz="3000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&lt;td&gt; will be used to create column.</a:t>
            </a:r>
          </a:p>
        </p:txBody>
      </p:sp>
    </p:spTree>
    <p:extLst>
      <p:ext uri="{BB962C8B-B14F-4D97-AF65-F5344CB8AC3E}">
        <p14:creationId xmlns:p14="http://schemas.microsoft.com/office/powerpoint/2010/main" xmlns="" val="662715044"/>
      </p:ext>
    </p:extLst>
  </p:cSld>
  <p:clrMapOvr>
    <a:masterClrMapping/>
  </p:clrMapOvr>
  <p:transition spd="slow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Tables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672" y="1124744"/>
            <a:ext cx="529924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    &lt;table&gt;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Header 1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Header 2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Header 3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Header 4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&lt;td&gt;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Data 1, 1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&lt;/td&gt;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&lt;td&gt;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Data 1, 2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&lt;/td&gt;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&lt;td&gt;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Data 1, 3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&lt;/td&gt;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&lt;td&gt;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Data 1, 4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&lt;/td&gt;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&lt;/table&gt;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1984" y="2132856"/>
            <a:ext cx="5927476" cy="2761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864496336"/>
      </p:ext>
    </p:extLst>
  </p:cSld>
  <p:clrMapOvr>
    <a:masterClrMapping/>
  </p:clrMapOvr>
  <p:transition spd="slow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-152400"/>
            <a:ext cx="10363200" cy="1143000"/>
          </a:xfrm>
        </p:spPr>
        <p:txBody>
          <a:bodyPr>
            <a:normAutofit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Tables</a:t>
            </a:r>
          </a:p>
        </p:txBody>
      </p:sp>
      <p:sp>
        <p:nvSpPr>
          <p:cNvPr id="3" name="Rectangle 2"/>
          <p:cNvSpPr/>
          <p:nvPr/>
        </p:nvSpPr>
        <p:spPr>
          <a:xfrm>
            <a:off x="914400" y="972879"/>
            <a:ext cx="6096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&lt;table&gt;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Header 1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Header 2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Header 3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Header 4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&lt;td&gt;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Data 1, 1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&lt;/td&gt;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&lt;td&gt;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Data 1, 2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&lt;/td&gt;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&lt;td&gt;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Data 1, 3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&lt;/td&gt;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&lt;td&gt;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Data 1, 4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&lt;/td&gt;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&lt;td&gt;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Data 2, 1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&lt;/td&gt;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&lt;td&gt;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Data 2, 2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&lt;/td&gt;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&lt;td&gt;&lt;/td&gt;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&lt;td&gt;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Data 2, 4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&lt;/td&gt;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&lt;/table&gt;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48400" y="4724400"/>
            <a:ext cx="5276336" cy="1371600"/>
          </a:xfrm>
          <a:prstGeom prst="rect">
            <a:avLst/>
          </a:prstGeom>
        </p:spPr>
      </p:pic>
      <p:sp>
        <p:nvSpPr>
          <p:cNvPr id="8" name="Oval Callout 7"/>
          <p:cNvSpPr/>
          <p:nvPr/>
        </p:nvSpPr>
        <p:spPr>
          <a:xfrm>
            <a:off x="7641265" y="2895600"/>
            <a:ext cx="2895600" cy="800100"/>
          </a:xfrm>
          <a:prstGeom prst="wedgeEllipseCallout">
            <a:avLst>
              <a:gd name="adj1" fmla="val -187475"/>
              <a:gd name="adj2" fmla="val 281769"/>
            </a:avLst>
          </a:prstGeom>
          <a:ln w="19050"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Empty Cell</a:t>
            </a:r>
          </a:p>
        </p:txBody>
      </p:sp>
    </p:spTree>
    <p:extLst>
      <p:ext uri="{BB962C8B-B14F-4D97-AF65-F5344CB8AC3E}">
        <p14:creationId xmlns:p14="http://schemas.microsoft.com/office/powerpoint/2010/main" xmlns="" val="3865408548"/>
      </p:ext>
    </p:extLst>
  </p:cSld>
  <p:clrMapOvr>
    <a:masterClrMapping/>
  </p:clrMapOvr>
  <p:transition spd="slow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10363200" cy="1143000"/>
          </a:xfrm>
        </p:spPr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07368" y="1124744"/>
            <a:ext cx="9144000" cy="5943600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Important Attributes:</a:t>
            </a:r>
          </a:p>
          <a:p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&lt;table&gt;: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border, align, width, height etc.,</a:t>
            </a:r>
          </a:p>
          <a:p>
            <a:pPr lvl="1"/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Border –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Border width. A number.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&lt;td&gt;: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valign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halign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rowspan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colspan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width, height etc.,</a:t>
            </a:r>
          </a:p>
          <a:p>
            <a:pPr lvl="1"/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Align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i="1" dirty="0" err="1">
                <a:latin typeface="Times New Roman" pitchFamily="18" charset="0"/>
                <a:cs typeface="Times New Roman" pitchFamily="18" charset="0"/>
              </a:rPr>
              <a:t>valign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(vertical align) and </a:t>
            </a:r>
            <a:r>
              <a:rPr lang="en-US" sz="2800" b="1" i="1" dirty="0" err="1">
                <a:latin typeface="Times New Roman" pitchFamily="18" charset="0"/>
                <a:cs typeface="Times New Roman" pitchFamily="18" charset="0"/>
              </a:rPr>
              <a:t>halign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(horizontal align): 			- center, left, right</a:t>
            </a:r>
          </a:p>
          <a:p>
            <a:pPr lvl="1"/>
            <a:r>
              <a:rPr lang="en-US" sz="2800" b="1" i="1" dirty="0" err="1">
                <a:latin typeface="Times New Roman" pitchFamily="18" charset="0"/>
                <a:cs typeface="Times New Roman" pitchFamily="18" charset="0"/>
              </a:rPr>
              <a:t>Rowspan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– to merge rows. A number.</a:t>
            </a:r>
          </a:p>
          <a:p>
            <a:pPr lvl="2"/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Eg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if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rowspan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=2 for a particular td, current td will be merged with previous 1 row’s td.</a:t>
            </a:r>
          </a:p>
          <a:p>
            <a:pPr lvl="1"/>
            <a:r>
              <a:rPr lang="en-US" sz="2800" b="1" i="1" dirty="0" err="1">
                <a:latin typeface="Times New Roman" pitchFamily="18" charset="0"/>
                <a:cs typeface="Times New Roman" pitchFamily="18" charset="0"/>
              </a:rPr>
              <a:t>Colspan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– to merge columns. A number.</a:t>
            </a:r>
          </a:p>
          <a:p>
            <a:pPr lvl="2"/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Eg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if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colsspan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=3 for a particular td, current td will be merged with previous 2 column’s td</a:t>
            </a:r>
          </a:p>
        </p:txBody>
      </p:sp>
    </p:spTree>
    <p:extLst>
      <p:ext uri="{BB962C8B-B14F-4D97-AF65-F5344CB8AC3E}">
        <p14:creationId xmlns:p14="http://schemas.microsoft.com/office/powerpoint/2010/main" xmlns="" val="1081193191"/>
      </p:ext>
    </p:extLst>
  </p:cSld>
  <p:clrMapOvr>
    <a:masterClrMapping/>
  </p:clrMapOvr>
  <p:transition spd="slow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84" y="188640"/>
            <a:ext cx="10363200" cy="58593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Tables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79376" y="980728"/>
            <a:ext cx="6096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&lt;table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D3131"/>
                </a:solidFill>
                <a:latin typeface="Consolas" panose="020B0609020204030204" pitchFamily="49" charset="0"/>
              </a:rPr>
              <a:t>border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"1"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Header 1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Header 2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Header 3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Header 4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&lt;td&gt;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Data 1, 1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&lt;/td&gt;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&lt;td&gt;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Data 1, 2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&lt;/td&gt;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&lt;td&gt;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Data 1, 3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&lt;/td&gt;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&lt;td&gt;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Data 1, 4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&lt;/td&gt;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&lt;td&gt;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Data 2, 1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&lt;/td&gt;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&lt;td&gt;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Data 2, 2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&lt;/td&gt;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&lt;td&gt;&lt;/td&gt;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&lt;td&gt;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Data 2, 4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&lt;/td&gt;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table&gt;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79976" y="3068960"/>
            <a:ext cx="5410200" cy="1752600"/>
          </a:xfrm>
          <a:prstGeom prst="rect">
            <a:avLst/>
          </a:prstGeom>
        </p:spPr>
      </p:pic>
      <p:sp>
        <p:nvSpPr>
          <p:cNvPr id="7" name="Oval Callout 6"/>
          <p:cNvSpPr/>
          <p:nvPr/>
        </p:nvSpPr>
        <p:spPr>
          <a:xfrm>
            <a:off x="5663952" y="836712"/>
            <a:ext cx="2895600" cy="800100"/>
          </a:xfrm>
          <a:prstGeom prst="wedgeEllipseCallout">
            <a:avLst>
              <a:gd name="adj1" fmla="val -142310"/>
              <a:gd name="adj2" fmla="val -2616"/>
            </a:avLst>
          </a:prstGeom>
          <a:ln w="19050"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Border Property</a:t>
            </a:r>
          </a:p>
        </p:txBody>
      </p:sp>
    </p:spTree>
    <p:extLst>
      <p:ext uri="{BB962C8B-B14F-4D97-AF65-F5344CB8AC3E}">
        <p14:creationId xmlns:p14="http://schemas.microsoft.com/office/powerpoint/2010/main" xmlns="" val="181328966"/>
      </p:ext>
    </p:extLst>
  </p:cSld>
  <p:clrMapOvr>
    <a:masterClrMapping/>
  </p:clrMapOvr>
  <p:transition spd="slow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-152400"/>
            <a:ext cx="10363200" cy="1143000"/>
          </a:xfrm>
        </p:spPr>
        <p:txBody>
          <a:bodyPr>
            <a:normAutofit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Tables</a:t>
            </a:r>
          </a:p>
        </p:txBody>
      </p:sp>
      <p:sp>
        <p:nvSpPr>
          <p:cNvPr id="7" name="Oval Callout 6"/>
          <p:cNvSpPr/>
          <p:nvPr/>
        </p:nvSpPr>
        <p:spPr>
          <a:xfrm>
            <a:off x="7313428" y="2055778"/>
            <a:ext cx="2895600" cy="1222444"/>
          </a:xfrm>
          <a:prstGeom prst="wedgeEllipseCallout">
            <a:avLst>
              <a:gd name="adj1" fmla="val -88699"/>
              <a:gd name="adj2" fmla="val -121074"/>
            </a:avLst>
          </a:prstGeom>
          <a:ln w="19050"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CSS: Border Collapse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08720"/>
            <a:ext cx="86106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&lt;table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CD3131"/>
                </a:solidFill>
                <a:latin typeface="Consolas" panose="020B0609020204030204" pitchFamily="49" charset="0"/>
              </a:rPr>
              <a:t>border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"1"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FF0000"/>
                </a:solidFill>
                <a:latin typeface="Consolas" panose="020B0609020204030204" pitchFamily="49" charset="0"/>
              </a:rPr>
              <a:t>style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"border-collapse: collapse"</a:t>
            </a:r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IN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IN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Header 1</a:t>
            </a:r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IN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IN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Header 2</a:t>
            </a:r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IN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IN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Header 3</a:t>
            </a:r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IN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IN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Header 4</a:t>
            </a:r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IN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IN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IN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&lt;td&gt;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Data 1, 1</a:t>
            </a:r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&lt;/td&gt;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&lt;td&gt;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Data 1, 2</a:t>
            </a:r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&lt;/td&gt;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&lt;td&gt;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Data 1, 3</a:t>
            </a:r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&lt;/td&gt;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&lt;td&gt;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Data 1, 4</a:t>
            </a:r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&lt;/td&gt;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IN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IN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&lt;td&gt;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Data 2, 1</a:t>
            </a:r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&lt;/td&gt;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&lt;td&gt;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Data 2, 2</a:t>
            </a:r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&lt;/td&gt;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&lt;td&gt;&lt;/td&gt;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&lt;td&gt;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Data 2, 4</a:t>
            </a:r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&lt;/td&gt;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IN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&lt;/table&gt;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86400" y="4251101"/>
            <a:ext cx="6095230" cy="1708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65954050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HTML Versions</a:t>
            </a:r>
            <a:endParaRPr lang="en-IN" dirty="0"/>
          </a:p>
        </p:txBody>
      </p:sp>
      <p:sp>
        <p:nvSpPr>
          <p:cNvPr id="4099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HTML was created by</a:t>
            </a:r>
            <a:r>
              <a:rPr lang="en-US" alt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alt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Sir Tim Berners-Lee</a:t>
            </a:r>
            <a:r>
              <a:rPr lang="en-US" alt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in late 1991.</a:t>
            </a:r>
          </a:p>
          <a:p>
            <a:pPr eaLnBrk="1" hangingPunct="1"/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HTML 1.0 released in 1993 - sharing information - readable and accessible via web browsers.</a:t>
            </a:r>
          </a:p>
          <a:p>
            <a:pPr eaLnBrk="1" hangingPunct="1"/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HTML 2.0, published in 1995- all the features of HTML 1.0 along with that few additional features.</a:t>
            </a:r>
          </a:p>
          <a:p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HTML 3.0, - </a:t>
            </a:r>
            <a:r>
              <a:rPr lang="en-US" alt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Dave </a:t>
            </a:r>
            <a:r>
              <a:rPr lang="en-US" altLang="en-US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Raggett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 who introduced a </a:t>
            </a:r>
            <a:r>
              <a:rPr lang="en-US" alt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fresh paper or draft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 - giving more powerful characteristics for webmasters in designing web pages. </a:t>
            </a:r>
          </a:p>
          <a:p>
            <a:r>
              <a:rPr lang="en-US" alt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But these powerful features of new HTML slowed down the browser</a:t>
            </a:r>
          </a:p>
          <a:p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HTML 4.01, which is widely used and was a successful version of HTML</a:t>
            </a:r>
          </a:p>
          <a:p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HTML 5 can be said for an extended version of HTML 4.01, which was published in the year 2012.</a:t>
            </a:r>
          </a:p>
          <a:p>
            <a:endParaRPr lang="en-US" altLang="en-US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en-US" alt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258403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-402328"/>
            <a:ext cx="10363200" cy="1143000"/>
          </a:xfrm>
        </p:spPr>
        <p:txBody>
          <a:bodyPr>
            <a:normAutofit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Tables</a:t>
            </a:r>
          </a:p>
        </p:txBody>
      </p:sp>
      <p:sp>
        <p:nvSpPr>
          <p:cNvPr id="7" name="Oval Callout 6"/>
          <p:cNvSpPr/>
          <p:nvPr/>
        </p:nvSpPr>
        <p:spPr>
          <a:xfrm>
            <a:off x="8544272" y="764704"/>
            <a:ext cx="3331034" cy="1222444"/>
          </a:xfrm>
          <a:prstGeom prst="wedgeEllipseCallout">
            <a:avLst>
              <a:gd name="adj1" fmla="val -197107"/>
              <a:gd name="adj2" fmla="val 342"/>
            </a:avLst>
          </a:prstGeom>
          <a:ln w="19050"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Specifying height for Head Row</a:t>
            </a:r>
          </a:p>
        </p:txBody>
      </p:sp>
      <p:sp>
        <p:nvSpPr>
          <p:cNvPr id="5" name="Rectangle 4"/>
          <p:cNvSpPr/>
          <p:nvPr/>
        </p:nvSpPr>
        <p:spPr>
          <a:xfrm>
            <a:off x="191344" y="908720"/>
            <a:ext cx="77724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&lt;table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CD3131"/>
                </a:solidFill>
                <a:latin typeface="Consolas" panose="020B0609020204030204" pitchFamily="49" charset="0"/>
              </a:rPr>
              <a:t>border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"1"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FF0000"/>
                </a:solidFill>
                <a:latin typeface="Consolas" panose="020B0609020204030204" pitchFamily="49" charset="0"/>
              </a:rPr>
              <a:t>style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"border-collapse: collapse"</a:t>
            </a:r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IN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FF0000"/>
                </a:solidFill>
                <a:latin typeface="Consolas" panose="020B0609020204030204" pitchFamily="49" charset="0"/>
              </a:rPr>
              <a:t>height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"40px"</a:t>
            </a:r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IN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"100px"</a:t>
            </a:r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Header 1</a:t>
            </a:r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IN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IN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"100px"</a:t>
            </a:r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Header 2</a:t>
            </a:r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IN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IN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"100px"</a:t>
            </a:r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Header 3</a:t>
            </a:r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IN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IN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"100px"</a:t>
            </a:r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Header 4</a:t>
            </a:r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IN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IN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IN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&lt;td&gt;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Data 1, 1</a:t>
            </a:r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&lt;/td&gt;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&lt;td&gt;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Data 1, 2</a:t>
            </a:r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&lt;/td&gt;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&lt;td&gt;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Data 1, 3</a:t>
            </a:r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&lt;/td&gt;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&lt;td&gt;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Data 1, 4</a:t>
            </a:r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&lt;/td&gt;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IN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IN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&lt;td&gt;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Data 2, 1</a:t>
            </a:r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&lt;/td&gt;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&lt;td&gt;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Data 2, 2</a:t>
            </a:r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&lt;/td&gt;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&lt;td&gt;&lt;/td&gt;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&lt;td&gt;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Data 2, 4</a:t>
            </a:r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&lt;/td&gt;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IN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&lt;/table&gt;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Oval Callout 7"/>
          <p:cNvSpPr/>
          <p:nvPr/>
        </p:nvSpPr>
        <p:spPr>
          <a:xfrm>
            <a:off x="8368324" y="2615178"/>
            <a:ext cx="3331034" cy="1222444"/>
          </a:xfrm>
          <a:prstGeom prst="wedgeEllipseCallout">
            <a:avLst>
              <a:gd name="adj1" fmla="val -190404"/>
              <a:gd name="adj2" fmla="val -58097"/>
            </a:avLst>
          </a:prstGeom>
          <a:ln w="19050"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Specifying width for the columns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24401" y="4343400"/>
            <a:ext cx="7067176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61555955"/>
      </p:ext>
    </p:extLst>
  </p:cSld>
  <p:clrMapOvr>
    <a:masterClrMapping/>
  </p:clrMapOvr>
  <p:transition spd="slow"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-402328"/>
            <a:ext cx="10363200" cy="1143000"/>
          </a:xfrm>
        </p:spPr>
        <p:txBody>
          <a:bodyPr>
            <a:normAutofit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Tables</a:t>
            </a:r>
          </a:p>
        </p:txBody>
      </p:sp>
      <p:sp>
        <p:nvSpPr>
          <p:cNvPr id="8" name="Oval Callout 7"/>
          <p:cNvSpPr/>
          <p:nvPr/>
        </p:nvSpPr>
        <p:spPr>
          <a:xfrm>
            <a:off x="8368324" y="2615178"/>
            <a:ext cx="3331034" cy="1222444"/>
          </a:xfrm>
          <a:prstGeom prst="wedgeEllipseCallout">
            <a:avLst>
              <a:gd name="adj1" fmla="val -187121"/>
              <a:gd name="adj2" fmla="val -10177"/>
            </a:avLst>
          </a:prstGeom>
          <a:ln w="19050"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Specifying Height for all rows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81600" y="4237305"/>
            <a:ext cx="6694529" cy="213567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81000" y="965041"/>
            <a:ext cx="81534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&lt;table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CD3131"/>
                </a:solidFill>
                <a:latin typeface="Consolas" panose="020B0609020204030204" pitchFamily="49" charset="0"/>
              </a:rPr>
              <a:t>border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"1"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FF0000"/>
                </a:solidFill>
                <a:latin typeface="Consolas" panose="020B0609020204030204" pitchFamily="49" charset="0"/>
              </a:rPr>
              <a:t>style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"border-collapse: collapse"</a:t>
            </a:r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IN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FF0000"/>
                </a:solidFill>
                <a:latin typeface="Consolas" panose="020B0609020204030204" pitchFamily="49" charset="0"/>
              </a:rPr>
              <a:t>height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"40px"</a:t>
            </a:r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IN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"100px"</a:t>
            </a:r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Header 1</a:t>
            </a:r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IN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IN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"100px"</a:t>
            </a:r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Header 2</a:t>
            </a:r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IN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IN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"100px"</a:t>
            </a:r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Header 3</a:t>
            </a:r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IN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IN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"100px"</a:t>
            </a:r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Header 4</a:t>
            </a:r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IN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IN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IN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FF0000"/>
                </a:solidFill>
                <a:latin typeface="Consolas" panose="020B0609020204030204" pitchFamily="49" charset="0"/>
              </a:rPr>
              <a:t>height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"40px"</a:t>
            </a:r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&lt;td&gt;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Data 1, 1</a:t>
            </a:r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&lt;/td&gt;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&lt;td&gt;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Data 1, 2</a:t>
            </a:r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&lt;/td&gt;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&lt;td&gt;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Data 1, 3</a:t>
            </a:r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&lt;/td&gt;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&lt;td&gt;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Data 1, 4</a:t>
            </a:r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&lt;/td&gt;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IN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IN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FF0000"/>
                </a:solidFill>
                <a:latin typeface="Consolas" panose="020B0609020204030204" pitchFamily="49" charset="0"/>
              </a:rPr>
              <a:t>height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"40px"</a:t>
            </a:r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&lt;td&gt;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Data 2, 1</a:t>
            </a:r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&lt;/td&gt;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&lt;td&gt;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Data 2, 2</a:t>
            </a:r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&lt;/td&gt;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&lt;td&gt;&lt;/td&gt;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&lt;td&gt;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Data 2, 4</a:t>
            </a:r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&lt;/td&gt;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IN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&lt;/table</a:t>
            </a:r>
            <a:r>
              <a:rPr lang="en-IN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35653139"/>
      </p:ext>
    </p:extLst>
  </p:cSld>
  <p:clrMapOvr>
    <a:masterClrMapping/>
  </p:clrMapOvr>
  <p:transition spd="slow"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-402328"/>
            <a:ext cx="10363200" cy="1143000"/>
          </a:xfrm>
        </p:spPr>
        <p:txBody>
          <a:bodyPr>
            <a:normAutofit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Tables</a:t>
            </a:r>
          </a:p>
        </p:txBody>
      </p:sp>
      <p:sp>
        <p:nvSpPr>
          <p:cNvPr id="8" name="Oval Callout 7"/>
          <p:cNvSpPr/>
          <p:nvPr/>
        </p:nvSpPr>
        <p:spPr>
          <a:xfrm>
            <a:off x="8184232" y="1700808"/>
            <a:ext cx="3331034" cy="1222444"/>
          </a:xfrm>
          <a:prstGeom prst="wedgeEllipseCallout">
            <a:avLst>
              <a:gd name="adj1" fmla="val -135103"/>
              <a:gd name="adj2" fmla="val -43664"/>
            </a:avLst>
          </a:prstGeom>
          <a:ln w="19050"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Merging cells from two columns</a:t>
            </a:r>
          </a:p>
        </p:txBody>
      </p:sp>
      <p:sp>
        <p:nvSpPr>
          <p:cNvPr id="7" name="Oval Callout 6"/>
          <p:cNvSpPr/>
          <p:nvPr/>
        </p:nvSpPr>
        <p:spPr>
          <a:xfrm>
            <a:off x="7968208" y="3068960"/>
            <a:ext cx="3331034" cy="1222444"/>
          </a:xfrm>
          <a:prstGeom prst="wedgeEllipseCallout">
            <a:avLst>
              <a:gd name="adj1" fmla="val -194403"/>
              <a:gd name="adj2" fmla="val -139258"/>
            </a:avLst>
          </a:prstGeom>
          <a:ln w="19050"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Next Column in that row should be empty</a:t>
            </a:r>
          </a:p>
        </p:txBody>
      </p:sp>
      <p:sp>
        <p:nvSpPr>
          <p:cNvPr id="3" name="Rectangle 2"/>
          <p:cNvSpPr/>
          <p:nvPr/>
        </p:nvSpPr>
        <p:spPr>
          <a:xfrm>
            <a:off x="152400" y="965041"/>
            <a:ext cx="73914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&lt;table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CD3131"/>
                </a:solidFill>
                <a:latin typeface="Consolas" panose="020B0609020204030204" pitchFamily="49" charset="0"/>
              </a:rPr>
              <a:t>border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"1"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FF0000"/>
                </a:solidFill>
                <a:latin typeface="Consolas" panose="020B0609020204030204" pitchFamily="49" charset="0"/>
              </a:rPr>
              <a:t>style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"border-collapse: collapse"</a:t>
            </a:r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IN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FF0000"/>
                </a:solidFill>
                <a:latin typeface="Consolas" panose="020B0609020204030204" pitchFamily="49" charset="0"/>
              </a:rPr>
              <a:t>height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"40px"</a:t>
            </a:r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IN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"200px"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FF0000"/>
                </a:solidFill>
                <a:latin typeface="Consolas" panose="020B0609020204030204" pitchFamily="49" charset="0"/>
              </a:rPr>
              <a:t>colspan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"2"</a:t>
            </a:r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Header 1</a:t>
            </a:r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IN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IN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"100px"</a:t>
            </a:r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Header 3</a:t>
            </a:r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IN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IN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"100px"</a:t>
            </a:r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Header 4</a:t>
            </a:r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IN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IN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IN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FF0000"/>
                </a:solidFill>
                <a:latin typeface="Consolas" panose="020B0609020204030204" pitchFamily="49" charset="0"/>
              </a:rPr>
              <a:t>height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"40px"</a:t>
            </a:r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&lt;td&gt;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Data 1, 1</a:t>
            </a:r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&lt;/td&gt;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&lt;td&gt;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Data 1, 2</a:t>
            </a:r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&lt;/td&gt;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&lt;td&gt;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Data 1, 3</a:t>
            </a:r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&lt;/td&gt;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&lt;td&gt;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Data 1, 4</a:t>
            </a:r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&lt;/td&gt;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IN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IN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FF0000"/>
                </a:solidFill>
                <a:latin typeface="Consolas" panose="020B0609020204030204" pitchFamily="49" charset="0"/>
              </a:rPr>
              <a:t>height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"40px"</a:t>
            </a:r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&lt;td&gt;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Data 2, 1</a:t>
            </a:r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&lt;/td&gt;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&lt;td&gt;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Data 2, 2</a:t>
            </a:r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&lt;/td&gt;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&lt;td&gt;&lt;/td&gt;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&lt;td&gt;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Data 2, 4</a:t>
            </a:r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&lt;/td&gt;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IN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&lt;/table</a:t>
            </a:r>
            <a:r>
              <a:rPr lang="en-IN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5000" y="4572000"/>
            <a:ext cx="5867400" cy="194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31539620"/>
      </p:ext>
    </p:extLst>
  </p:cSld>
  <p:clrMapOvr>
    <a:masterClrMapping/>
  </p:clrMapOvr>
  <p:transition spd="slow"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-402328"/>
            <a:ext cx="10363200" cy="1143000"/>
          </a:xfrm>
        </p:spPr>
        <p:txBody>
          <a:bodyPr>
            <a:normAutofit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Tables</a:t>
            </a:r>
          </a:p>
        </p:txBody>
      </p:sp>
      <p:sp>
        <p:nvSpPr>
          <p:cNvPr id="8" name="Oval Callout 7"/>
          <p:cNvSpPr/>
          <p:nvPr/>
        </p:nvSpPr>
        <p:spPr>
          <a:xfrm>
            <a:off x="7329377" y="1126436"/>
            <a:ext cx="3331034" cy="1222444"/>
          </a:xfrm>
          <a:prstGeom prst="wedgeEllipseCallout">
            <a:avLst>
              <a:gd name="adj1" fmla="val -157446"/>
              <a:gd name="adj2" fmla="val 166822"/>
            </a:avLst>
          </a:prstGeom>
          <a:ln w="19050"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Merging cells from two rows</a:t>
            </a:r>
          </a:p>
        </p:txBody>
      </p:sp>
      <p:sp>
        <p:nvSpPr>
          <p:cNvPr id="7" name="Oval Callout 6"/>
          <p:cNvSpPr/>
          <p:nvPr/>
        </p:nvSpPr>
        <p:spPr>
          <a:xfrm>
            <a:off x="7630883" y="2494588"/>
            <a:ext cx="3331034" cy="1222444"/>
          </a:xfrm>
          <a:prstGeom prst="wedgeEllipseCallout">
            <a:avLst>
              <a:gd name="adj1" fmla="val -165426"/>
              <a:gd name="adj2" fmla="val 195525"/>
            </a:avLst>
          </a:prstGeom>
          <a:ln w="19050"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next row, corresponding cell should be empty</a:t>
            </a:r>
          </a:p>
        </p:txBody>
      </p:sp>
      <p:sp>
        <p:nvSpPr>
          <p:cNvPr id="10" name="Rectangle 9"/>
          <p:cNvSpPr/>
          <p:nvPr/>
        </p:nvSpPr>
        <p:spPr>
          <a:xfrm>
            <a:off x="239483" y="965041"/>
            <a:ext cx="73914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&lt;table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CD3131"/>
                </a:solidFill>
                <a:latin typeface="Consolas" panose="020B0609020204030204" pitchFamily="49" charset="0"/>
              </a:rPr>
              <a:t>border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"1"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FF0000"/>
                </a:solidFill>
                <a:latin typeface="Consolas" panose="020B0609020204030204" pitchFamily="49" charset="0"/>
              </a:rPr>
              <a:t>style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"border-collapse: collapse"</a:t>
            </a:r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IN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FF0000"/>
                </a:solidFill>
                <a:latin typeface="Consolas" panose="020B0609020204030204" pitchFamily="49" charset="0"/>
              </a:rPr>
              <a:t>height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"40px"</a:t>
            </a:r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IN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"200px"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FF0000"/>
                </a:solidFill>
                <a:latin typeface="Consolas" panose="020B0609020204030204" pitchFamily="49" charset="0"/>
              </a:rPr>
              <a:t>colspan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"2"</a:t>
            </a:r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Header 1</a:t>
            </a:r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IN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IN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"100px"</a:t>
            </a:r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Header 3</a:t>
            </a:r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IN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IN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"100px"</a:t>
            </a:r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Header 4</a:t>
            </a:r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IN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IN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IN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FF0000"/>
                </a:solidFill>
                <a:latin typeface="Consolas" panose="020B0609020204030204" pitchFamily="49" charset="0"/>
              </a:rPr>
              <a:t>height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"40px"</a:t>
            </a:r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&lt;td&gt;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Data 1, 1</a:t>
            </a:r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&lt;/td&gt;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&lt;td&gt;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Data 1, 2</a:t>
            </a:r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&lt;/td&gt;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&lt;td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FF0000"/>
                </a:solidFill>
                <a:latin typeface="Consolas" panose="020B0609020204030204" pitchFamily="49" charset="0"/>
              </a:rPr>
              <a:t>rowspan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"2"</a:t>
            </a:r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Data 1, 3</a:t>
            </a:r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&lt;/td&gt;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&lt;td&gt;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Data 1, 4</a:t>
            </a:r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&lt;/td&gt;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IN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IN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FF0000"/>
                </a:solidFill>
                <a:latin typeface="Consolas" panose="020B0609020204030204" pitchFamily="49" charset="0"/>
              </a:rPr>
              <a:t>height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"40px"</a:t>
            </a:r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&lt;td&gt;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Data 2, 1</a:t>
            </a:r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&lt;/td&gt;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&lt;td&gt;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Data 2, 2</a:t>
            </a:r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&lt;/td&gt;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&lt;td&gt;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Data 2, 4</a:t>
            </a:r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&lt;/td&gt;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IN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&lt;/table&gt;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91200" y="4566556"/>
            <a:ext cx="6155073" cy="1972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96983888"/>
      </p:ext>
    </p:extLst>
  </p:cSld>
  <p:clrMapOvr>
    <a:masterClrMapping/>
  </p:clrMapOvr>
  <p:transition spd="slow"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376" y="332656"/>
            <a:ext cx="10363200" cy="40466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Tables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096000" y="909875"/>
            <a:ext cx="525658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</a:t>
            </a:r>
            <a:r>
              <a:rPr lang="en-IN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style&gt; </a:t>
            </a:r>
            <a:r>
              <a:rPr lang="en-IN" dirty="0" smtClean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IN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       {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IN" dirty="0">
                <a:solidFill>
                  <a:srgbClr val="FF0000"/>
                </a:solidFill>
                <a:latin typeface="Consolas" panose="020B0609020204030204" pitchFamily="49" charset="0"/>
              </a:rPr>
              <a:t>border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IN" dirty="0">
                <a:solidFill>
                  <a:srgbClr val="098658"/>
                </a:solidFill>
                <a:latin typeface="Consolas" panose="020B0609020204030204" pitchFamily="49" charset="0"/>
              </a:rPr>
              <a:t>1px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451A5"/>
                </a:solidFill>
                <a:latin typeface="Consolas" panose="020B0609020204030204" pitchFamily="49" charset="0"/>
              </a:rPr>
              <a:t>solid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451A5"/>
                </a:solidFill>
                <a:latin typeface="Consolas" panose="020B0609020204030204" pitchFamily="49" charset="0"/>
              </a:rPr>
              <a:t>black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IN" dirty="0">
                <a:solidFill>
                  <a:srgbClr val="FF0000"/>
                </a:solidFill>
                <a:latin typeface="Consolas" panose="020B0609020204030204" pitchFamily="49" charset="0"/>
              </a:rPr>
              <a:t>border-collapse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IN" dirty="0">
                <a:solidFill>
                  <a:srgbClr val="0451A5"/>
                </a:solidFill>
                <a:latin typeface="Consolas" panose="020B0609020204030204" pitchFamily="49" charset="0"/>
              </a:rPr>
              <a:t>collapse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IN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       {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IN" dirty="0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IN" dirty="0">
                <a:solidFill>
                  <a:srgbClr val="098658"/>
                </a:solidFill>
                <a:latin typeface="Consolas" panose="020B0609020204030204" pitchFamily="49" charset="0"/>
              </a:rPr>
              <a:t>200px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IN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       {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IN" dirty="0">
                <a:solidFill>
                  <a:srgbClr val="FF0000"/>
                </a:solidFill>
                <a:latin typeface="Consolas" panose="020B0609020204030204" pitchFamily="49" charset="0"/>
              </a:rPr>
              <a:t>height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IN" dirty="0">
                <a:solidFill>
                  <a:srgbClr val="098658"/>
                </a:solidFill>
                <a:latin typeface="Consolas" panose="020B0609020204030204" pitchFamily="49" charset="0"/>
              </a:rPr>
              <a:t>40px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en-IN" b="1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&lt;/style&gt;</a:t>
            </a:r>
            <a:endParaRPr lang="en-IN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1344" y="980728"/>
            <a:ext cx="6096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&lt;table&gt;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colspan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"2"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Header 1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Header 3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Header 4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&lt;td&gt;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Data 1, 1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&lt;/td&gt;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&lt;td&gt;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Data 1, 2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&lt;/td&gt;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rowspan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"2"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Data 1, 3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&lt;/td&gt;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&lt;td&gt;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Data 1, 4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&lt;/td&gt;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&lt;td&gt;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Data 2, 1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&lt;/td&gt;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&lt;td&gt;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Data 2, 2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&lt;/td&gt;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&lt;td&gt;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Data 2, 4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&lt;/td&gt;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&lt;/table&gt;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24400" y="4890968"/>
            <a:ext cx="7095974" cy="155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56025474"/>
      </p:ext>
    </p:extLst>
  </p:cSld>
  <p:clrMapOvr>
    <a:masterClrMapping/>
  </p:clrMapOvr>
  <p:transition spd="slow"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chemeClr val="tx1"/>
                </a:solidFill>
              </a:rPr>
              <a:t>Fieldset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- Legend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sz="4400" b="1" dirty="0" err="1">
                <a:solidFill>
                  <a:schemeClr val="tx1"/>
                </a:solidFill>
              </a:rPr>
              <a:t>Fieldset</a:t>
            </a:r>
            <a:endParaRPr lang="en-US" sz="2800" b="1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/>
            <a:r>
              <a:rPr lang="en-US" sz="26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Group thematically related controls and labels </a:t>
            </a:r>
            <a:r>
              <a:rPr lang="en-US" sz="2600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a form</a:t>
            </a:r>
            <a:r>
              <a:rPr lang="en-US" sz="26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320040" lvl="1" indent="0" algn="just">
              <a:buNone/>
            </a:pPr>
            <a:r>
              <a:rPr lang="en-US" sz="2600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[Grouping controls makes it easier for users to understand their purpose while simultaneously facilitating tabbing navigation]</a:t>
            </a:r>
          </a:p>
          <a:p>
            <a:pPr lvl="1" algn="just"/>
            <a:r>
              <a:rPr lang="en-US" sz="26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Draws a box around </a:t>
            </a:r>
            <a:r>
              <a:rPr lang="en-US" sz="2600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related elements.</a:t>
            </a:r>
          </a:p>
          <a:p>
            <a:pPr lvl="1" algn="just"/>
            <a:endParaRPr lang="en-US" dirty="0">
              <a:solidFill>
                <a:srgbClr val="00006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en-US" sz="4400" b="1" dirty="0">
                <a:solidFill>
                  <a:schemeClr val="tx1"/>
                </a:solidFill>
              </a:rPr>
              <a:t>Legend</a:t>
            </a:r>
            <a:endParaRPr lang="en-US" sz="2800" dirty="0">
              <a:solidFill>
                <a:srgbClr val="00006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/>
            <a:r>
              <a:rPr lang="en-US" sz="2600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Used to </a:t>
            </a:r>
            <a:r>
              <a:rPr lang="en-US" sz="26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define a caption for </a:t>
            </a:r>
            <a:r>
              <a:rPr lang="en-US" sz="2600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</a:t>
            </a:r>
            <a:r>
              <a:rPr lang="en-US" sz="26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lang="en-US" sz="2600" b="1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fieldset</a:t>
            </a:r>
            <a:r>
              <a:rPr lang="en-US" sz="26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 </a:t>
            </a:r>
            <a:r>
              <a:rPr lang="en-US" sz="2600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element.</a:t>
            </a:r>
          </a:p>
          <a:p>
            <a:pPr lvl="1" algn="just"/>
            <a:r>
              <a:rPr lang="en-US" sz="2600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Improves </a:t>
            </a:r>
            <a:r>
              <a:rPr lang="en-US" sz="2600" b="1" i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accessibility</a:t>
            </a:r>
          </a:p>
          <a:p>
            <a:pPr algn="just"/>
            <a:endParaRPr lang="en-US" sz="2800" dirty="0">
              <a:solidFill>
                <a:srgbClr val="00006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en-US" sz="2800" dirty="0">
              <a:solidFill>
                <a:srgbClr val="00006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61944221"/>
      </p:ext>
    </p:extLst>
  </p:cSld>
  <p:clrMapOvr>
    <a:masterClrMapping/>
  </p:clrMapOvr>
  <p:transition spd="slow"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451" y="116632"/>
            <a:ext cx="10226750" cy="685800"/>
          </a:xfrm>
        </p:spPr>
        <p:txBody>
          <a:bodyPr>
            <a:noAutofit/>
          </a:bodyPr>
          <a:lstStyle/>
          <a:p>
            <a:r>
              <a:rPr lang="en-US" sz="4400" dirty="0" err="1" smtClean="0"/>
              <a:t>Fieldset</a:t>
            </a:r>
            <a:r>
              <a:rPr lang="en-US" sz="4400" dirty="0" smtClean="0"/>
              <a:t> </a:t>
            </a:r>
            <a:r>
              <a:rPr lang="en-US" sz="4400" dirty="0"/>
              <a:t>&amp; Legend</a:t>
            </a:r>
          </a:p>
        </p:txBody>
      </p:sp>
      <p:sp>
        <p:nvSpPr>
          <p:cNvPr id="6" name="Rectangle 5"/>
          <p:cNvSpPr/>
          <p:nvPr/>
        </p:nvSpPr>
        <p:spPr>
          <a:xfrm>
            <a:off x="335360" y="1124744"/>
            <a:ext cx="11430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IN" sz="3600" dirty="0" err="1">
                <a:solidFill>
                  <a:srgbClr val="800000"/>
                </a:solidFill>
                <a:latin typeface="Consolas" panose="020B0609020204030204" pitchFamily="49" charset="0"/>
              </a:rPr>
              <a:t>fieldset</a:t>
            </a:r>
            <a:r>
              <a:rPr lang="en-IN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3600" dirty="0">
                <a:solidFill>
                  <a:srgbClr val="FF0000"/>
                </a:solidFill>
                <a:latin typeface="Consolas" panose="020B0609020204030204" pitchFamily="49" charset="0"/>
              </a:rPr>
              <a:t>style</a:t>
            </a:r>
            <a:r>
              <a:rPr lang="en-IN" sz="3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3600" dirty="0">
                <a:solidFill>
                  <a:srgbClr val="0000FF"/>
                </a:solidFill>
                <a:latin typeface="Consolas" panose="020B0609020204030204" pitchFamily="49" charset="0"/>
              </a:rPr>
              <a:t>"width: 300px"</a:t>
            </a:r>
            <a:r>
              <a:rPr lang="en-IN" sz="3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IN" sz="3600" dirty="0">
                <a:solidFill>
                  <a:srgbClr val="000000"/>
                </a:solidFill>
                <a:latin typeface="Consolas" panose="020B0609020204030204" pitchFamily="49" charset="0"/>
              </a:rPr>
              <a:t>  </a:t>
            </a:r>
          </a:p>
          <a:p>
            <a:r>
              <a:rPr lang="en-IN" sz="3600" dirty="0">
                <a:solidFill>
                  <a:srgbClr val="800000"/>
                </a:solidFill>
                <a:latin typeface="Consolas" panose="020B0609020204030204" pitchFamily="49" charset="0"/>
              </a:rPr>
              <a:t>&lt;legend&gt;&lt;h3&gt;</a:t>
            </a:r>
            <a:r>
              <a:rPr lang="en-IN" sz="3600" dirty="0">
                <a:solidFill>
                  <a:srgbClr val="000000"/>
                </a:solidFill>
                <a:latin typeface="Consolas" panose="020B0609020204030204" pitchFamily="49" charset="0"/>
              </a:rPr>
              <a:t>Login</a:t>
            </a:r>
            <a:r>
              <a:rPr lang="en-IN" sz="3600" dirty="0">
                <a:solidFill>
                  <a:srgbClr val="800000"/>
                </a:solidFill>
                <a:latin typeface="Consolas" panose="020B0609020204030204" pitchFamily="49" charset="0"/>
              </a:rPr>
              <a:t>&lt;/h3&gt;&lt;/legend&gt;</a:t>
            </a:r>
            <a:endParaRPr lang="en-IN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3600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en-IN" sz="3600" dirty="0">
                <a:solidFill>
                  <a:srgbClr val="000000"/>
                </a:solidFill>
                <a:latin typeface="Consolas" panose="020B0609020204030204" pitchFamily="49" charset="0"/>
              </a:rPr>
              <a:t>User Name:</a:t>
            </a:r>
            <a:r>
              <a:rPr lang="en-IN" sz="3600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IN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36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IN" sz="3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3600" dirty="0">
                <a:solidFill>
                  <a:srgbClr val="0000FF"/>
                </a:solidFill>
                <a:latin typeface="Consolas" panose="020B0609020204030204" pitchFamily="49" charset="0"/>
              </a:rPr>
              <a:t>"text"</a:t>
            </a:r>
            <a:r>
              <a:rPr lang="en-IN" sz="3600" dirty="0">
                <a:solidFill>
                  <a:srgbClr val="800000"/>
                </a:solidFill>
                <a:latin typeface="Consolas" panose="020B0609020204030204" pitchFamily="49" charset="0"/>
              </a:rPr>
              <a:t>&gt;&lt;/p&gt;</a:t>
            </a:r>
            <a:endParaRPr lang="en-IN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3600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en-IN" sz="3600" dirty="0">
                <a:solidFill>
                  <a:srgbClr val="000000"/>
                </a:solidFill>
                <a:latin typeface="Consolas" panose="020B0609020204030204" pitchFamily="49" charset="0"/>
              </a:rPr>
              <a:t>Password:</a:t>
            </a:r>
            <a:r>
              <a:rPr lang="en-IN" sz="3600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IN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36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IN" sz="3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3600" dirty="0">
                <a:solidFill>
                  <a:srgbClr val="0000FF"/>
                </a:solidFill>
                <a:latin typeface="Consolas" panose="020B0609020204030204" pitchFamily="49" charset="0"/>
              </a:rPr>
              <a:t>"password"</a:t>
            </a:r>
            <a:r>
              <a:rPr lang="en-IN" sz="3600" dirty="0">
                <a:solidFill>
                  <a:srgbClr val="800000"/>
                </a:solidFill>
                <a:latin typeface="Consolas" panose="020B0609020204030204" pitchFamily="49" charset="0"/>
              </a:rPr>
              <a:t>&gt;&lt;/p&gt;</a:t>
            </a:r>
            <a:endParaRPr lang="en-IN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36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IN" sz="3600" dirty="0" err="1">
                <a:solidFill>
                  <a:srgbClr val="800000"/>
                </a:solidFill>
                <a:latin typeface="Consolas" panose="020B0609020204030204" pitchFamily="49" charset="0"/>
              </a:rPr>
              <a:t>fieldset</a:t>
            </a:r>
            <a:r>
              <a:rPr lang="en-IN" sz="3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IN" sz="3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38600" y="3817691"/>
            <a:ext cx="6146786" cy="267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82952382"/>
      </p:ext>
    </p:extLst>
  </p:cSld>
  <p:clrMapOvr>
    <a:masterClrMapping/>
  </p:clrMapOvr>
  <p:transition spd="slow"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1784" y="188640"/>
            <a:ext cx="2895600" cy="685800"/>
          </a:xfrm>
        </p:spPr>
        <p:txBody>
          <a:bodyPr>
            <a:normAutofit/>
          </a:bodyPr>
          <a:lstStyle/>
          <a:p>
            <a:r>
              <a:rPr lang="en-US" b="1" dirty="0" smtClean="0"/>
              <a:t>Div </a:t>
            </a:r>
            <a:r>
              <a:rPr lang="en-US" b="1" dirty="0"/>
              <a:t>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35360" y="1124744"/>
            <a:ext cx="10972800" cy="51816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4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Defines a </a:t>
            </a:r>
            <a:r>
              <a:rPr lang="en-US" sz="2400" b="1" i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division</a:t>
            </a:r>
            <a:r>
              <a:rPr lang="en-US" sz="24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or </a:t>
            </a:r>
            <a:r>
              <a:rPr lang="en-US" sz="24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</a:t>
            </a:r>
            <a:r>
              <a:rPr lang="en-US" sz="2400" b="1" i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section</a:t>
            </a:r>
            <a:r>
              <a:rPr lang="en-US" sz="24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an HTML document</a:t>
            </a:r>
          </a:p>
          <a:p>
            <a:pPr algn="just"/>
            <a:endParaRPr lang="en-US" sz="2400" dirty="0">
              <a:solidFill>
                <a:srgbClr val="00006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en-US" sz="24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Used as a </a:t>
            </a:r>
            <a:r>
              <a:rPr lang="en-US" sz="2400" b="1" i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container</a:t>
            </a:r>
            <a:r>
              <a:rPr lang="en-US" sz="24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smtClean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</a:t>
            </a:r>
            <a:r>
              <a:rPr lang="en-US" sz="2400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HTML elements </a:t>
            </a:r>
          </a:p>
          <a:p>
            <a:pPr algn="just"/>
            <a:endParaRPr lang="en-US" sz="2400" dirty="0">
              <a:solidFill>
                <a:srgbClr val="00006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en-US" sz="24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Styled</a:t>
            </a:r>
            <a:r>
              <a:rPr lang="en-US" sz="2400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with </a:t>
            </a:r>
            <a:r>
              <a:rPr lang="en-US" sz="2400" b="1" i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CSS</a:t>
            </a:r>
            <a:r>
              <a:rPr lang="en-US" sz="2400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algn="just"/>
            <a:endParaRPr lang="en-US" sz="2400" dirty="0">
              <a:solidFill>
                <a:srgbClr val="00006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en-US" sz="24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Manipulated</a:t>
            </a:r>
            <a:r>
              <a:rPr lang="en-US" sz="2400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with </a:t>
            </a:r>
            <a:r>
              <a:rPr lang="en-US" sz="2400" b="1" i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JavaScript</a:t>
            </a:r>
          </a:p>
          <a:p>
            <a:pPr algn="just"/>
            <a:endParaRPr lang="en-US" sz="2400" dirty="0">
              <a:solidFill>
                <a:srgbClr val="00006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en-US" sz="2400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Easily styled by using the class or id attribute</a:t>
            </a:r>
          </a:p>
          <a:p>
            <a:pPr algn="just"/>
            <a:endParaRPr lang="en-US" sz="2400" dirty="0">
              <a:solidFill>
                <a:srgbClr val="00006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en-US" sz="24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Any sort of content can be put inside </a:t>
            </a:r>
            <a:r>
              <a:rPr lang="en-US" sz="2400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&lt;div&gt; tag! </a:t>
            </a:r>
          </a:p>
          <a:p>
            <a:pPr algn="just"/>
            <a:endParaRPr lang="en-US" sz="2400" dirty="0">
              <a:solidFill>
                <a:srgbClr val="00006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en-US" sz="2400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By default, </a:t>
            </a:r>
            <a:r>
              <a:rPr lang="en-US" sz="24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browsers always place a line break before and after the &lt;div&gt; </a:t>
            </a:r>
            <a:r>
              <a:rPr lang="en-US" sz="2400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element.</a:t>
            </a:r>
          </a:p>
        </p:txBody>
      </p:sp>
    </p:spTree>
    <p:extLst>
      <p:ext uri="{BB962C8B-B14F-4D97-AF65-F5344CB8AC3E}">
        <p14:creationId xmlns:p14="http://schemas.microsoft.com/office/powerpoint/2010/main" xmlns="" val="2323016112"/>
      </p:ext>
    </p:extLst>
  </p:cSld>
  <p:clrMapOvr>
    <a:masterClrMapping/>
  </p:clrMapOvr>
  <p:transition spd="slow"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" y="1178441"/>
            <a:ext cx="7544188" cy="28258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92995" y="3886200"/>
            <a:ext cx="5867400" cy="2142659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151784" y="188640"/>
            <a:ext cx="2895600" cy="685800"/>
          </a:xfrm>
        </p:spPr>
        <p:txBody>
          <a:bodyPr>
            <a:normAutofit/>
          </a:bodyPr>
          <a:lstStyle/>
          <a:p>
            <a:r>
              <a:rPr lang="en-US" b="1" dirty="0" smtClean="0"/>
              <a:t>Div </a:t>
            </a:r>
            <a:r>
              <a:rPr lang="en-US" b="1" dirty="0"/>
              <a:t>Element</a:t>
            </a:r>
          </a:p>
        </p:txBody>
      </p:sp>
    </p:spTree>
    <p:extLst>
      <p:ext uri="{BB962C8B-B14F-4D97-AF65-F5344CB8AC3E}">
        <p14:creationId xmlns:p14="http://schemas.microsoft.com/office/powerpoint/2010/main" xmlns="" val="1339798412"/>
      </p:ext>
    </p:extLst>
  </p:cSld>
  <p:clrMapOvr>
    <a:masterClrMapping/>
  </p:clrMapOvr>
  <p:transition spd="slow"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10363200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Section </a:t>
            </a:r>
            <a:r>
              <a:rPr lang="en-US" b="1" dirty="0"/>
              <a:t>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1447800"/>
            <a:ext cx="10744200" cy="38862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800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Represents a generic standalone section of a document, which doesn't have a more specific semantic element to represent it.</a:t>
            </a:r>
          </a:p>
          <a:p>
            <a:pPr algn="just"/>
            <a:endParaRPr lang="en-US" sz="2800" dirty="0">
              <a:solidFill>
                <a:srgbClr val="00006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en-US" sz="2800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Defines the section of documents such as chapters, headers, footers or any other sections.</a:t>
            </a:r>
          </a:p>
          <a:p>
            <a:pPr marL="0" indent="0" algn="just">
              <a:buNone/>
            </a:pPr>
            <a:endParaRPr lang="en-US" sz="2800" dirty="0">
              <a:solidFill>
                <a:srgbClr val="00006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en-US" sz="2800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Sections should always have a heading, with very few exception.</a:t>
            </a:r>
          </a:p>
          <a:p>
            <a:pPr algn="just"/>
            <a:endParaRPr lang="en-US" sz="2800" dirty="0">
              <a:solidFill>
                <a:srgbClr val="00006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en-US" sz="2800" dirty="0">
              <a:solidFill>
                <a:srgbClr val="00006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71844568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9598" y="181742"/>
            <a:ext cx="9250777" cy="571777"/>
          </a:xfrm>
          <a:prstGeom prst="rect">
            <a:avLst/>
          </a:prstGeom>
        </p:spPr>
        <p:txBody>
          <a:bodyPr vert="horz" wrap="square" lIns="0" tIns="40467" rIns="0" bIns="0" rtlCol="0">
            <a:spAutoFit/>
          </a:bodyPr>
          <a:lstStyle/>
          <a:p>
            <a:pPr marL="29976">
              <a:spcBef>
                <a:spcPts val="319"/>
              </a:spcBef>
            </a:pPr>
            <a:r>
              <a:rPr spc="201" dirty="0"/>
              <a:t>HTML</a:t>
            </a:r>
            <a:r>
              <a:rPr spc="-59" dirty="0"/>
              <a:t> </a:t>
            </a:r>
            <a:r>
              <a:rPr spc="-83" dirty="0"/>
              <a:t>Tags</a:t>
            </a:r>
            <a:r>
              <a:rPr spc="-47" dirty="0"/>
              <a:t> </a:t>
            </a:r>
            <a:r>
              <a:rPr spc="-71" dirty="0"/>
              <a:t>and</a:t>
            </a:r>
            <a:r>
              <a:rPr spc="-59" dirty="0"/>
              <a:t> </a:t>
            </a:r>
            <a:r>
              <a:rPr spc="-83" dirty="0"/>
              <a:t>Elements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1384" y="980728"/>
            <a:ext cx="10945216" cy="5261275"/>
          </a:xfrm>
          <a:prstGeom prst="rect">
            <a:avLst/>
          </a:prstGeom>
        </p:spPr>
        <p:txBody>
          <a:bodyPr vert="horz" wrap="square" lIns="0" tIns="130392" rIns="0" bIns="0" rtlCol="0">
            <a:spAutoFit/>
          </a:bodyPr>
          <a:lstStyle/>
          <a:p>
            <a:pPr marL="508090" indent="-418163">
              <a:spcBef>
                <a:spcPts val="1024"/>
              </a:spcBef>
              <a:buClr>
                <a:srgbClr val="3333B2"/>
              </a:buClr>
              <a:buFont typeface="Lucida Sans Unicode"/>
              <a:buChar char="►"/>
              <a:tabLst>
                <a:tab pos="508090" algn="l"/>
              </a:tabLst>
            </a:pPr>
            <a:r>
              <a:rPr sz="2800" spc="-71" dirty="0">
                <a:latin typeface="Times New Roman" pitchFamily="18" charset="0"/>
                <a:cs typeface="Times New Roman" pitchFamily="18" charset="0"/>
              </a:rPr>
              <a:t>Tags</a:t>
            </a:r>
            <a:r>
              <a:rPr sz="2800" spc="-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42" dirty="0">
                <a:latin typeface="Times New Roman" pitchFamily="18" charset="0"/>
                <a:cs typeface="Times New Roman" pitchFamily="18" charset="0"/>
              </a:rPr>
              <a:t>are</a:t>
            </a:r>
            <a:r>
              <a:rPr sz="2800" spc="-5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4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800" spc="-9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71" dirty="0">
                <a:latin typeface="Times New Roman" pitchFamily="18" charset="0"/>
                <a:cs typeface="Times New Roman" pitchFamily="18" charset="0"/>
              </a:rPr>
              <a:t>building</a:t>
            </a:r>
            <a:r>
              <a:rPr sz="2800" spc="-9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9" dirty="0">
                <a:latin typeface="Times New Roman" pitchFamily="18" charset="0"/>
                <a:cs typeface="Times New Roman" pitchFamily="18" charset="0"/>
              </a:rPr>
              <a:t>blocks</a:t>
            </a:r>
            <a:r>
              <a:rPr sz="2800" spc="-9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800" spc="-9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106" dirty="0">
                <a:latin typeface="Times New Roman" pitchFamily="18" charset="0"/>
                <a:cs typeface="Times New Roman" pitchFamily="18" charset="0"/>
              </a:rPr>
              <a:t>HTML</a:t>
            </a:r>
            <a:endParaRPr sz="2800" dirty="0">
              <a:latin typeface="Times New Roman" pitchFamily="18" charset="0"/>
              <a:cs typeface="Times New Roman" pitchFamily="18" charset="0"/>
            </a:endParaRPr>
          </a:p>
          <a:p>
            <a:pPr marL="508090" indent="-418163">
              <a:spcBef>
                <a:spcPts val="788"/>
              </a:spcBef>
              <a:buClr>
                <a:srgbClr val="3333B2"/>
              </a:buClr>
              <a:buFont typeface="Lucida Sans Unicode"/>
              <a:buChar char="►"/>
              <a:tabLst>
                <a:tab pos="508090" algn="l"/>
              </a:tabLst>
            </a:pPr>
            <a:r>
              <a:rPr sz="2800" spc="-59" dirty="0">
                <a:latin typeface="Times New Roman" pitchFamily="18" charset="0"/>
                <a:cs typeface="Times New Roman" pitchFamily="18" charset="0"/>
              </a:rPr>
              <a:t>Element</a:t>
            </a:r>
            <a:r>
              <a:rPr sz="2800" spc="-10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83" dirty="0">
                <a:latin typeface="Times New Roman" pitchFamily="18" charset="0"/>
                <a:cs typeface="Times New Roman" pitchFamily="18" charset="0"/>
              </a:rPr>
              <a:t>consists</a:t>
            </a:r>
            <a:r>
              <a:rPr sz="2800" spc="-10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800" spc="-9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800" spc="-9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4" dirty="0">
                <a:latin typeface="Times New Roman" pitchFamily="18" charset="0"/>
                <a:cs typeface="Times New Roman" pitchFamily="18" charset="0"/>
              </a:rPr>
              <a:t>start</a:t>
            </a:r>
            <a:r>
              <a:rPr sz="2800" spc="-9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4" dirty="0">
                <a:latin typeface="Times New Roman" pitchFamily="18" charset="0"/>
                <a:cs typeface="Times New Roman" pitchFamily="18" charset="0"/>
              </a:rPr>
              <a:t>tag,</a:t>
            </a:r>
            <a:r>
              <a:rPr sz="2800" spc="-9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71" dirty="0">
                <a:latin typeface="Times New Roman" pitchFamily="18" charset="0"/>
                <a:cs typeface="Times New Roman" pitchFamily="18" charset="0"/>
              </a:rPr>
              <a:t>content,</a:t>
            </a:r>
            <a:r>
              <a:rPr sz="2800" spc="-9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83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2800" spc="-9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18" dirty="0">
                <a:latin typeface="Times New Roman" pitchFamily="18" charset="0"/>
                <a:cs typeface="Times New Roman" pitchFamily="18" charset="0"/>
              </a:rPr>
              <a:t>end</a:t>
            </a:r>
            <a:r>
              <a:rPr sz="2800" spc="-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9" dirty="0">
                <a:latin typeface="Times New Roman" pitchFamily="18" charset="0"/>
                <a:cs typeface="Times New Roman" pitchFamily="18" charset="0"/>
              </a:rPr>
              <a:t>tag</a:t>
            </a:r>
            <a:endParaRPr sz="2800" dirty="0">
              <a:latin typeface="Times New Roman" pitchFamily="18" charset="0"/>
              <a:cs typeface="Times New Roman" pitchFamily="18" charset="0"/>
            </a:endParaRPr>
          </a:p>
          <a:p>
            <a:pPr marL="508090" indent="-418163">
              <a:spcBef>
                <a:spcPts val="779"/>
              </a:spcBef>
              <a:buClr>
                <a:srgbClr val="3333B2"/>
              </a:buClr>
              <a:buFont typeface="Lucida Sans Unicode"/>
              <a:buChar char="►"/>
              <a:tabLst>
                <a:tab pos="508090" algn="l"/>
              </a:tabLst>
            </a:pPr>
            <a:r>
              <a:rPr sz="2800" spc="-71" dirty="0">
                <a:latin typeface="Times New Roman" pitchFamily="18" charset="0"/>
                <a:cs typeface="Times New Roman" pitchFamily="18" charset="0"/>
              </a:rPr>
              <a:t>Example:</a:t>
            </a:r>
            <a:r>
              <a:rPr sz="2800" spc="2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165" dirty="0">
                <a:latin typeface="Times New Roman" pitchFamily="18" charset="0"/>
                <a:cs typeface="Times New Roman" pitchFamily="18" charset="0"/>
              </a:rPr>
              <a:t>&lt;p&gt;This</a:t>
            </a:r>
            <a:r>
              <a:rPr sz="2800" spc="74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541" dirty="0">
                <a:latin typeface="Times New Roman" pitchFamily="18" charset="0"/>
                <a:cs typeface="Times New Roman" pitchFamily="18" charset="0"/>
              </a:rPr>
              <a:t>is</a:t>
            </a:r>
            <a:r>
              <a:rPr sz="2800" spc="74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800" spc="74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142" dirty="0">
                <a:latin typeface="Times New Roman" pitchFamily="18" charset="0"/>
                <a:cs typeface="Times New Roman" pitchFamily="18" charset="0"/>
              </a:rPr>
              <a:t>paragraph.&lt;/p&gt;</a:t>
            </a:r>
            <a:endParaRPr sz="2800" dirty="0">
              <a:latin typeface="Times New Roman" pitchFamily="18" charset="0"/>
              <a:cs typeface="Times New Roman" pitchFamily="18" charset="0"/>
            </a:endParaRPr>
          </a:p>
          <a:p>
            <a:pPr marL="508090" indent="-418163">
              <a:spcBef>
                <a:spcPts val="791"/>
              </a:spcBef>
              <a:buClr>
                <a:srgbClr val="3333B2"/>
              </a:buClr>
              <a:buFont typeface="Lucida Sans Unicode"/>
              <a:buChar char="►"/>
              <a:tabLst>
                <a:tab pos="508090" algn="l"/>
              </a:tabLst>
            </a:pPr>
            <a:r>
              <a:rPr sz="2800" spc="-24" dirty="0">
                <a:latin typeface="Times New Roman" pitchFamily="18" charset="0"/>
                <a:cs typeface="Times New Roman" pitchFamily="18" charset="0"/>
              </a:rPr>
              <a:t>Empty</a:t>
            </a:r>
            <a:r>
              <a:rPr sz="2800" spc="-11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06" dirty="0">
                <a:latin typeface="Times New Roman" pitchFamily="18" charset="0"/>
                <a:cs typeface="Times New Roman" pitchFamily="18" charset="0"/>
              </a:rPr>
              <a:t>elements:</a:t>
            </a:r>
            <a:r>
              <a:rPr sz="2800" spc="10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130" dirty="0">
                <a:latin typeface="Times New Roman" pitchFamily="18" charset="0"/>
                <a:cs typeface="Times New Roman" pitchFamily="18" charset="0"/>
              </a:rPr>
              <a:t>&lt;br&gt;</a:t>
            </a:r>
            <a:r>
              <a:rPr sz="2800" spc="9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4" dirty="0">
                <a:latin typeface="Times New Roman" pitchFamily="18" charset="0"/>
                <a:cs typeface="Times New Roman" pitchFamily="18" charset="0"/>
              </a:rPr>
              <a:t>or</a:t>
            </a:r>
            <a:r>
              <a:rPr sz="2800" spc="-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4" dirty="0">
                <a:latin typeface="Times New Roman" pitchFamily="18" charset="0"/>
                <a:cs typeface="Times New Roman" pitchFamily="18" charset="0"/>
              </a:rPr>
              <a:t>&lt;img&gt;</a:t>
            </a:r>
            <a:endParaRPr sz="2800" dirty="0">
              <a:latin typeface="Times New Roman" pitchFamily="18" charset="0"/>
              <a:cs typeface="Times New Roman" pitchFamily="18" charset="0"/>
            </a:endParaRPr>
          </a:p>
          <a:p>
            <a:pPr marL="508090" indent="-418163">
              <a:spcBef>
                <a:spcPts val="791"/>
              </a:spcBef>
              <a:buClr>
                <a:srgbClr val="3333B2"/>
              </a:buClr>
              <a:buFont typeface="Lucida Sans Unicode"/>
              <a:buChar char="►"/>
              <a:tabLst>
                <a:tab pos="508090" algn="l"/>
              </a:tabLst>
            </a:pPr>
            <a:r>
              <a:rPr sz="2800" spc="-130" dirty="0">
                <a:latin typeface="Times New Roman" pitchFamily="18" charset="0"/>
                <a:cs typeface="Times New Roman" pitchFamily="18" charset="0"/>
              </a:rPr>
              <a:t>Case-</a:t>
            </a:r>
            <a:r>
              <a:rPr sz="2800" spc="-94" dirty="0">
                <a:latin typeface="Times New Roman" pitchFamily="18" charset="0"/>
                <a:cs typeface="Times New Roman" pitchFamily="18" charset="0"/>
              </a:rPr>
              <a:t>insensitive</a:t>
            </a:r>
            <a:r>
              <a:rPr sz="2800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but</a:t>
            </a:r>
            <a:r>
              <a:rPr sz="2800" spc="-2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94" dirty="0">
                <a:latin typeface="Times New Roman" pitchFamily="18" charset="0"/>
                <a:cs typeface="Times New Roman" pitchFamily="18" charset="0"/>
              </a:rPr>
              <a:t>commonly</a:t>
            </a:r>
            <a:r>
              <a:rPr sz="2800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47" dirty="0">
                <a:latin typeface="Times New Roman" pitchFamily="18" charset="0"/>
                <a:cs typeface="Times New Roman" pitchFamily="18" charset="0"/>
              </a:rPr>
              <a:t>written</a:t>
            </a:r>
            <a:r>
              <a:rPr sz="2800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in</a:t>
            </a:r>
            <a:r>
              <a:rPr sz="2800" spc="-24" dirty="0">
                <a:latin typeface="Times New Roman" pitchFamily="18" charset="0"/>
                <a:cs typeface="Times New Roman" pitchFamily="18" charset="0"/>
              </a:rPr>
              <a:t> lowercase</a:t>
            </a:r>
            <a:endParaRPr sz="2800" dirty="0">
              <a:latin typeface="Times New Roman" pitchFamily="18" charset="0"/>
              <a:cs typeface="Times New Roman" pitchFamily="18" charset="0"/>
            </a:endParaRPr>
          </a:p>
          <a:p>
            <a:pPr marL="508090" indent="-418163">
              <a:spcBef>
                <a:spcPts val="788"/>
              </a:spcBef>
              <a:buClr>
                <a:srgbClr val="3333B2"/>
              </a:buClr>
              <a:buFont typeface="Lucida Sans Unicode"/>
              <a:buChar char="►"/>
              <a:tabLst>
                <a:tab pos="508090" algn="l"/>
              </a:tabLst>
            </a:pPr>
            <a:r>
              <a:rPr sz="2800" dirty="0">
                <a:latin typeface="Times New Roman" pitchFamily="18" charset="0"/>
                <a:cs typeface="Times New Roman" pitchFamily="18" charset="0"/>
              </a:rPr>
              <a:t>Can</a:t>
            </a:r>
            <a:r>
              <a:rPr sz="2800" spc="-14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4" dirty="0">
                <a:latin typeface="Times New Roman" pitchFamily="18" charset="0"/>
                <a:cs typeface="Times New Roman" pitchFamily="18" charset="0"/>
              </a:rPr>
              <a:t>be</a:t>
            </a:r>
            <a:r>
              <a:rPr sz="2800" spc="-11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06" dirty="0">
                <a:latin typeface="Times New Roman" pitchFamily="18" charset="0"/>
                <a:cs typeface="Times New Roman" pitchFamily="18" charset="0"/>
              </a:rPr>
              <a:t>nested </a:t>
            </a:r>
            <a:r>
              <a:rPr sz="2800" spc="-24" dirty="0">
                <a:latin typeface="Times New Roman" pitchFamily="18" charset="0"/>
                <a:cs typeface="Times New Roman" pitchFamily="18" charset="0"/>
              </a:rPr>
              <a:t>within</a:t>
            </a:r>
            <a:r>
              <a:rPr sz="2800" spc="-10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94" dirty="0">
                <a:latin typeface="Times New Roman" pitchFamily="18" charset="0"/>
                <a:cs typeface="Times New Roman" pitchFamily="18" charset="0"/>
              </a:rPr>
              <a:t>each</a:t>
            </a:r>
            <a:r>
              <a:rPr sz="2800" spc="-11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4" dirty="0">
                <a:latin typeface="Times New Roman" pitchFamily="18" charset="0"/>
                <a:cs typeface="Times New Roman" pitchFamily="18" charset="0"/>
              </a:rPr>
              <a:t>other</a:t>
            </a:r>
            <a:endParaRPr sz="2800" dirty="0">
              <a:latin typeface="Times New Roman" pitchFamily="18" charset="0"/>
              <a:cs typeface="Times New Roman" pitchFamily="18" charset="0"/>
            </a:endParaRPr>
          </a:p>
          <a:p>
            <a:pPr marL="508090" indent="-418163">
              <a:spcBef>
                <a:spcPts val="779"/>
              </a:spcBef>
              <a:buClr>
                <a:srgbClr val="3333B2"/>
              </a:buClr>
              <a:buFont typeface="Lucida Sans Unicode"/>
              <a:buChar char="►"/>
              <a:tabLst>
                <a:tab pos="508090" algn="l"/>
              </a:tabLst>
            </a:pPr>
            <a:r>
              <a:rPr sz="2800" dirty="0">
                <a:latin typeface="Times New Roman" pitchFamily="18" charset="0"/>
                <a:cs typeface="Times New Roman" pitchFamily="18" charset="0"/>
              </a:rPr>
              <a:t>Must</a:t>
            </a:r>
            <a:r>
              <a:rPr sz="2800" spc="-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4" dirty="0">
                <a:latin typeface="Times New Roman" pitchFamily="18" charset="0"/>
                <a:cs typeface="Times New Roman" pitchFamily="18" charset="0"/>
              </a:rPr>
              <a:t>be</a:t>
            </a:r>
            <a:r>
              <a:rPr sz="2800" spc="-5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94" dirty="0">
                <a:latin typeface="Times New Roman" pitchFamily="18" charset="0"/>
                <a:cs typeface="Times New Roman" pitchFamily="18" charset="0"/>
              </a:rPr>
              <a:t>properly</a:t>
            </a:r>
            <a:r>
              <a:rPr sz="2800" spc="-5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4" dirty="0" smtClean="0">
                <a:latin typeface="Times New Roman" pitchFamily="18" charset="0"/>
                <a:cs typeface="Times New Roman" pitchFamily="18" charset="0"/>
              </a:rPr>
              <a:t>closed</a:t>
            </a:r>
            <a:endParaRPr lang="en-US" sz="2800" spc="-24" dirty="0" smtClean="0">
              <a:latin typeface="Times New Roman" pitchFamily="18" charset="0"/>
              <a:cs typeface="Times New Roman" pitchFamily="18" charset="0"/>
            </a:endParaRPr>
          </a:p>
          <a:p>
            <a:pPr marL="508090" indent="-418163">
              <a:spcBef>
                <a:spcPts val="779"/>
              </a:spcBef>
              <a:buClr>
                <a:srgbClr val="3333B2"/>
              </a:buClr>
              <a:buFont typeface="Lucida Sans Unicode"/>
              <a:buChar char="►"/>
              <a:tabLst>
                <a:tab pos="508090" algn="l"/>
              </a:tabLst>
            </a:pPr>
            <a:r>
              <a:rPr lang="en-US" altLang="en-US" sz="2800" dirty="0" smtClean="0">
                <a:latin typeface="Times New Roman" pitchFamily="18" charset="0"/>
                <a:cs typeface="Times New Roman" pitchFamily="18" charset="0"/>
              </a:rPr>
              <a:t>mark-up languages are not </a:t>
            </a:r>
            <a:r>
              <a:rPr lang="en-US" alt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compiled or interpreted</a:t>
            </a:r>
            <a:r>
              <a:rPr lang="en-US" altLang="en-US" sz="2800" dirty="0" smtClean="0">
                <a:latin typeface="Times New Roman" pitchFamily="18" charset="0"/>
                <a:cs typeface="Times New Roman" pitchFamily="18" charset="0"/>
              </a:rPr>
              <a:t>, just displayed. </a:t>
            </a:r>
          </a:p>
          <a:p>
            <a:pPr marL="508090" indent="-418163">
              <a:spcBef>
                <a:spcPts val="779"/>
              </a:spcBef>
              <a:buClr>
                <a:srgbClr val="3333B2"/>
              </a:buClr>
              <a:buFont typeface="Lucida Sans Unicode"/>
              <a:buChar char="►"/>
              <a:tabLst>
                <a:tab pos="508090" algn="l"/>
              </a:tabLst>
            </a:pPr>
            <a:r>
              <a:rPr lang="en-US" altLang="en-US" sz="2800" dirty="0" smtClean="0">
                <a:latin typeface="Times New Roman" pitchFamily="18" charset="0"/>
                <a:cs typeface="Times New Roman" pitchFamily="18" charset="0"/>
              </a:rPr>
              <a:t>So even if mistakes are made, </a:t>
            </a:r>
            <a:r>
              <a:rPr lang="en-US" alt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no error messages shown in Html,</a:t>
            </a:r>
            <a:r>
              <a:rPr lang="en-US" altLang="en-US" sz="2800" dirty="0" smtClean="0">
                <a:latin typeface="Times New Roman" pitchFamily="18" charset="0"/>
                <a:cs typeface="Times New Roman" pitchFamily="18" charset="0"/>
              </a:rPr>
              <a:t> just the expected output will not be seen.</a:t>
            </a:r>
            <a:endParaRPr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152400"/>
            <a:ext cx="10363200" cy="1143000"/>
          </a:xfrm>
        </p:spPr>
        <p:txBody>
          <a:bodyPr>
            <a:normAutofit/>
          </a:bodyPr>
          <a:lstStyle/>
          <a:p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section Element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381000" y="1151970"/>
            <a:ext cx="85344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&lt;section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"1"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style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background-color:orange;width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: 300px;"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&lt;h2&gt;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WWF History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&lt;/h2&gt;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The World Wide Fund for Nature (WWF) is an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international organization working on issues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regarding the conservation,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research and restoration of the environment,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formerly named the World Wildlife Fund.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WWF was founded in 1961.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&lt;/section&gt;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</a:p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&lt;section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"2"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style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background-color:aqua;width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: 300px;"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&lt;h2&gt;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WWF's Symbol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&lt;/h2&gt;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The Panda has become the symbol of WWF.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The well-known panda logo of WWF originated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from a panda named Chi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Chi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that was transferred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from the Beijing Zoo to the London Zoo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in the same year of the establishment of WWF.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&lt;/section&gt;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29600" y="2514600"/>
            <a:ext cx="3657600" cy="4069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10411345"/>
      </p:ext>
    </p:extLst>
  </p:cSld>
  <p:clrMapOvr>
    <a:masterClrMapping/>
  </p:clrMapOvr>
  <p:transition spd="slow"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449517-BDD6-43E8-BC61-558F0F7B3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Header &amp; Footer Elements</a:t>
            </a:r>
          </a:p>
        </p:txBody>
      </p:sp>
      <p:sp>
        <p:nvSpPr>
          <p:cNvPr id="79875" name="Text Placeholder 2">
            <a:extLst>
              <a:ext uri="{FF2B5EF4-FFF2-40B4-BE49-F238E27FC236}">
                <a16:creationId xmlns:a16="http://schemas.microsoft.com/office/drawing/2014/main" xmlns="" id="{E88E74CF-8EC2-4A20-B853-4E10FC5ED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10363200" cy="5105400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90000"/>
              </a:lnSpc>
              <a:defRPr/>
            </a:pPr>
            <a:r>
              <a:rPr lang="en-US" sz="2800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Header</a:t>
            </a:r>
          </a:p>
          <a:p>
            <a:pPr lvl="1" algn="just">
              <a:lnSpc>
                <a:spcPct val="90000"/>
              </a:lnSpc>
              <a:defRPr/>
            </a:pPr>
            <a:r>
              <a:rPr lang="en-US" sz="2600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Creates a </a:t>
            </a:r>
            <a:r>
              <a:rPr lang="en-US" sz="2600" b="1" i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header-content</a:t>
            </a:r>
            <a:r>
              <a:rPr lang="en-US" sz="2600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that usually appears at the top of the page </a:t>
            </a:r>
            <a:r>
              <a:rPr lang="en-US" sz="26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contains both text </a:t>
            </a:r>
            <a:r>
              <a:rPr lang="en-US" sz="2600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 </a:t>
            </a:r>
            <a:r>
              <a:rPr lang="en-US" sz="26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graphics</a:t>
            </a:r>
            <a:r>
              <a:rPr lang="en-US" sz="2600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lvl="1" algn="just">
              <a:lnSpc>
                <a:spcPct val="90000"/>
              </a:lnSpc>
              <a:defRPr/>
            </a:pPr>
            <a:r>
              <a:rPr lang="en-US" sz="2600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Can be </a:t>
            </a:r>
            <a:r>
              <a:rPr lang="en-US" sz="26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used multiple times on a page </a:t>
            </a:r>
            <a:r>
              <a:rPr lang="en-US" sz="2600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 can include HTML headings (&lt;h1&gt; through &lt;h6&gt;), navigation, images and logos and more. </a:t>
            </a:r>
          </a:p>
          <a:p>
            <a:pPr algn="just"/>
            <a:endParaRPr lang="en-US" altLang="en-US" sz="2800" dirty="0">
              <a:solidFill>
                <a:srgbClr val="00006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en-US" altLang="en-US" sz="2800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Footer</a:t>
            </a:r>
          </a:p>
          <a:p>
            <a:pPr lvl="1" algn="just"/>
            <a:r>
              <a:rPr lang="en-US" altLang="en-US" sz="2600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Describes a </a:t>
            </a:r>
            <a:r>
              <a:rPr lang="en-US" altLang="en-US" sz="2600" b="1" i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footer</a:t>
            </a:r>
            <a:r>
              <a:rPr lang="en-US" altLang="en-US" sz="2600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—</a:t>
            </a:r>
            <a:r>
              <a:rPr lang="en-US" altLang="en-US" sz="2600" b="1" i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content</a:t>
            </a:r>
            <a:r>
              <a:rPr lang="en-US" altLang="en-US" sz="2600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that usually </a:t>
            </a:r>
            <a:r>
              <a:rPr lang="en-US" altLang="en-US" sz="2600" b="1" i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appears at the bottom </a:t>
            </a:r>
            <a:r>
              <a:rPr lang="en-US" altLang="en-US" sz="2600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 the page </a:t>
            </a:r>
            <a:r>
              <a:rPr lang="en-US" altLang="en-US" sz="2600" b="1" i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 section </a:t>
            </a:r>
            <a:r>
              <a:rPr lang="en-US" altLang="en-US" sz="2600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element. </a:t>
            </a:r>
          </a:p>
          <a:p>
            <a:pPr algn="just" eaLnBrk="1" hangingPunct="1">
              <a:lnSpc>
                <a:spcPct val="90000"/>
              </a:lnSpc>
              <a:defRPr/>
            </a:pPr>
            <a:endParaRPr lang="en-US" sz="2800" dirty="0">
              <a:solidFill>
                <a:srgbClr val="00006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959002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388D15-FC40-484E-BE13-E1601C9FB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figure Element and </a:t>
            </a:r>
            <a:r>
              <a:rPr lang="en-US" dirty="0" err="1"/>
              <a:t>figcaption</a:t>
            </a:r>
            <a:r>
              <a:rPr lang="en-US" dirty="0"/>
              <a:t> Element</a:t>
            </a:r>
          </a:p>
        </p:txBody>
      </p:sp>
      <p:sp>
        <p:nvSpPr>
          <p:cNvPr id="83971" name="Text Placeholder 2">
            <a:extLst>
              <a:ext uri="{FF2B5EF4-FFF2-40B4-BE49-F238E27FC236}">
                <a16:creationId xmlns:a16="http://schemas.microsoft.com/office/drawing/2014/main" xmlns="" id="{E74537A2-1AFE-4F1A-BE74-8D1CBAABBE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algn="just" eaLnBrk="1" hangingPunct="1"/>
            <a:r>
              <a:rPr lang="en-US" altLang="en-US" sz="4000" u="sng" dirty="0">
                <a:solidFill>
                  <a:srgbClr val="000000"/>
                </a:solidFill>
              </a:rPr>
              <a:t>Figure element</a:t>
            </a:r>
          </a:p>
          <a:p>
            <a:pPr algn="just" eaLnBrk="1" hangingPunct="1"/>
            <a:r>
              <a:rPr lang="en-US" altLang="en-US" sz="4000" dirty="0">
                <a:solidFill>
                  <a:srgbClr val="000000"/>
                </a:solidFill>
              </a:rPr>
              <a:t>Describes a figure (such as an image, chart or table) in the document so that it could be moved to the side of the page or to another page. </a:t>
            </a:r>
          </a:p>
          <a:p>
            <a:pPr algn="just" eaLnBrk="1" hangingPunct="1"/>
            <a:r>
              <a:rPr lang="en-US" altLang="en-US" sz="4000" u="sng" dirty="0" err="1">
                <a:solidFill>
                  <a:srgbClr val="0000FF"/>
                </a:solidFill>
              </a:rPr>
              <a:t>Figcaption</a:t>
            </a:r>
            <a:r>
              <a:rPr lang="en-US" altLang="en-US" sz="4000" u="sng" dirty="0">
                <a:solidFill>
                  <a:srgbClr val="0000FF"/>
                </a:solidFill>
              </a:rPr>
              <a:t> element</a:t>
            </a:r>
            <a:endParaRPr lang="en-US" altLang="en-US" sz="4000" u="sng" dirty="0">
              <a:solidFill>
                <a:srgbClr val="000000"/>
              </a:solidFill>
            </a:endParaRPr>
          </a:p>
          <a:p>
            <a:pPr algn="just" eaLnBrk="1" hangingPunct="1"/>
            <a:r>
              <a:rPr lang="en-US" altLang="en-US" sz="4000" dirty="0">
                <a:solidFill>
                  <a:srgbClr val="000000"/>
                </a:solidFill>
              </a:rPr>
              <a:t>provides a caption for the image in the </a:t>
            </a:r>
            <a:r>
              <a:rPr lang="en-US" altLang="en-US" sz="4000" dirty="0">
                <a:solidFill>
                  <a:srgbClr val="000000"/>
                </a:solidFill>
                <a:latin typeface="Lucida Console" panose="020B0609040504020204" pitchFamily="49" charset="0"/>
              </a:rPr>
              <a:t>figure</a:t>
            </a:r>
            <a:r>
              <a:rPr lang="en-US" altLang="en-US" sz="4000" dirty="0">
                <a:solidFill>
                  <a:srgbClr val="000000"/>
                </a:solidFill>
              </a:rPr>
              <a:t> element. </a:t>
            </a:r>
          </a:p>
        </p:txBody>
      </p:sp>
    </p:spTree>
    <p:extLst>
      <p:ext uri="{BB962C8B-B14F-4D97-AF65-F5344CB8AC3E}">
        <p14:creationId xmlns:p14="http://schemas.microsoft.com/office/powerpoint/2010/main" xmlns="" val="25246344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388D15-FC40-484E-BE13-E1601C9FB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8353"/>
            <a:ext cx="103632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figure Element and </a:t>
            </a:r>
            <a:r>
              <a:rPr lang="en-US" dirty="0" err="1"/>
              <a:t>figcaption</a:t>
            </a:r>
            <a:r>
              <a:rPr lang="en-US" dirty="0"/>
              <a:t> Element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762000" y="1430044"/>
            <a:ext cx="9067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&lt;figure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CD3131"/>
                </a:solidFill>
                <a:latin typeface="Consolas" panose="020B0609020204030204" pitchFamily="49" charset="0"/>
              </a:rPr>
              <a:t>align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IN" dirty="0" err="1">
                <a:solidFill>
                  <a:srgbClr val="0000FF"/>
                </a:solidFill>
                <a:latin typeface="Consolas" panose="020B0609020204030204" pitchFamily="49" charset="0"/>
              </a:rPr>
              <a:t>center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IN" dirty="0" err="1">
                <a:solidFill>
                  <a:srgbClr val="800000"/>
                </a:solidFill>
                <a:latin typeface="Consolas" panose="020B0609020204030204" pitchFamily="49" charset="0"/>
              </a:rPr>
              <a:t>img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"images\sumflow.jpg"</a:t>
            </a:r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IN" dirty="0" err="1">
                <a:solidFill>
                  <a:srgbClr val="800000"/>
                </a:solidFill>
                <a:latin typeface="Consolas" panose="020B0609020204030204" pitchFamily="49" charset="0"/>
              </a:rPr>
              <a:t>figcaption</a:t>
            </a:r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Fig.1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Flowchar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for Sum of N numbers</a:t>
            </a:r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IN" dirty="0" err="1">
                <a:solidFill>
                  <a:srgbClr val="800000"/>
                </a:solidFill>
                <a:latin typeface="Consolas" panose="020B0609020204030204" pitchFamily="49" charset="0"/>
              </a:rPr>
              <a:t>figcaption</a:t>
            </a:r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800000"/>
                </a:solidFill>
                <a:latin typeface="Consolas" panose="020B0609020204030204" pitchFamily="49" charset="0"/>
              </a:rPr>
              <a:t>&lt;/figure&gt;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05200" y="2514600"/>
            <a:ext cx="3528783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993807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80752F9B-CB39-44BE-97C1-708EB44D590C}"/>
              </a:ext>
            </a:extLst>
          </p:cNvPr>
          <p:cNvSpPr txBox="1">
            <a:spLocks/>
          </p:cNvSpPr>
          <p:nvPr/>
        </p:nvSpPr>
        <p:spPr>
          <a:xfrm>
            <a:off x="2362200" y="2438400"/>
            <a:ext cx="10363200" cy="11430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dirty="0">
                <a:solidFill>
                  <a:srgbClr val="3380E6"/>
                </a:solidFill>
                <a:latin typeface="Arial"/>
              </a:rPr>
              <a:t>Other Page Structure Elements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752F9B-CB39-44BE-97C1-708EB44D5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3380E6"/>
                </a:solidFill>
                <a:latin typeface="Arial"/>
              </a:rPr>
              <a:t>Page-Structure Elements</a:t>
            </a:r>
          </a:p>
        </p:txBody>
      </p:sp>
      <p:sp>
        <p:nvSpPr>
          <p:cNvPr id="67587" name="Text Placeholder 2">
            <a:extLst>
              <a:ext uri="{FF2B5EF4-FFF2-40B4-BE49-F238E27FC236}">
                <a16:creationId xmlns:a16="http://schemas.microsoft.com/office/drawing/2014/main" xmlns="" id="{FE5276D0-068C-4801-A5EF-F43FC4F92F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 eaLnBrk="1" hangingPunct="1"/>
            <a:r>
              <a:rPr lang="en-US" altLang="en-US" sz="4000" dirty="0">
                <a:solidFill>
                  <a:srgbClr val="000000"/>
                </a:solidFill>
              </a:rPr>
              <a:t>HTML5 introduces several new page-structure elements (Fig. 3.18) that meaningfully identify areas of the page as headers, footers, articles, navigation areas, asides, figures and more.</a:t>
            </a:r>
          </a:p>
          <a:p>
            <a:pPr marL="109537" indent="0" algn="just">
              <a:buNone/>
            </a:pPr>
            <a:endParaRPr lang="en-US" altLang="en-US" sz="4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0" name="Picture 1" descr="iw3htp5_03_HTML5_pt2_Page_32">
            <a:extLst>
              <a:ext uri="{FF2B5EF4-FFF2-40B4-BE49-F238E27FC236}">
                <a16:creationId xmlns:a16="http://schemas.microsoft.com/office/drawing/2014/main" xmlns="" id="{D91B3EF8-3C8E-43B8-BFA9-90BA39769E9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5583" b="8688"/>
          <a:stretch>
            <a:fillRect/>
          </a:stretch>
        </p:blipFill>
        <p:spPr bwMode="auto">
          <a:xfrm>
            <a:off x="767408" y="980728"/>
            <a:ext cx="10441160" cy="5434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4" name="Picture 1" descr="iw3htp5_03_HTML5_pt2_Page_33">
            <a:extLst>
              <a:ext uri="{FF2B5EF4-FFF2-40B4-BE49-F238E27FC236}">
                <a16:creationId xmlns:a16="http://schemas.microsoft.com/office/drawing/2014/main" xmlns="" id="{5DC35DD0-13A8-4C8A-AF79-F04F7FA17EA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6610" b="5188"/>
          <a:stretch>
            <a:fillRect/>
          </a:stretch>
        </p:blipFill>
        <p:spPr bwMode="auto">
          <a:xfrm>
            <a:off x="551384" y="980728"/>
            <a:ext cx="10260632" cy="5494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8" name="Picture 1" descr="iw3htp5_03_HTML5_pt2_Page_34">
            <a:extLst>
              <a:ext uri="{FF2B5EF4-FFF2-40B4-BE49-F238E27FC236}">
                <a16:creationId xmlns:a16="http://schemas.microsoft.com/office/drawing/2014/main" xmlns="" id="{95B94FB3-0C33-4EF5-B22D-6887F66587B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210" r="19288" b="20153"/>
          <a:stretch>
            <a:fillRect/>
          </a:stretch>
        </p:blipFill>
        <p:spPr bwMode="auto">
          <a:xfrm>
            <a:off x="479375" y="980728"/>
            <a:ext cx="9752555" cy="5328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2" name="Picture 1" descr="iw3htp5_03_HTML5_pt2_Page_35">
            <a:extLst>
              <a:ext uri="{FF2B5EF4-FFF2-40B4-BE49-F238E27FC236}">
                <a16:creationId xmlns:a16="http://schemas.microsoft.com/office/drawing/2014/main" xmlns="" id="{9EECB52F-C466-47AF-95B8-C1FF14A10FE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5913" r="17713" b="18855"/>
          <a:stretch>
            <a:fillRect/>
          </a:stretch>
        </p:blipFill>
        <p:spPr bwMode="auto">
          <a:xfrm>
            <a:off x="407368" y="980728"/>
            <a:ext cx="9858887" cy="547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9598" y="181742"/>
            <a:ext cx="9250777" cy="571777"/>
          </a:xfrm>
          <a:prstGeom prst="rect">
            <a:avLst/>
          </a:prstGeom>
        </p:spPr>
        <p:txBody>
          <a:bodyPr vert="horz" wrap="square" lIns="0" tIns="40467" rIns="0" bIns="0" rtlCol="0">
            <a:spAutoFit/>
          </a:bodyPr>
          <a:lstStyle/>
          <a:p>
            <a:pPr marL="29976">
              <a:spcBef>
                <a:spcPts val="319"/>
              </a:spcBef>
            </a:pPr>
            <a:r>
              <a:rPr spc="-24" dirty="0"/>
              <a:t>Attributes</a:t>
            </a:r>
            <a:r>
              <a:rPr spc="-71" dirty="0"/>
              <a:t> </a:t>
            </a:r>
            <a:r>
              <a:rPr dirty="0"/>
              <a:t>in</a:t>
            </a:r>
            <a:r>
              <a:rPr spc="-71" dirty="0"/>
              <a:t> </a:t>
            </a:r>
            <a:r>
              <a:rPr spc="153" dirty="0"/>
              <a:t>HTML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15921" y="1856336"/>
            <a:ext cx="9540324" cy="3547985"/>
          </a:xfrm>
          <a:prstGeom prst="rect">
            <a:avLst/>
          </a:prstGeom>
        </p:spPr>
        <p:txBody>
          <a:bodyPr vert="horz" wrap="square" lIns="0" tIns="130392" rIns="0" bIns="0" rtlCol="0">
            <a:spAutoFit/>
          </a:bodyPr>
          <a:lstStyle/>
          <a:p>
            <a:pPr marL="508090" indent="-418163">
              <a:spcBef>
                <a:spcPts val="1024"/>
              </a:spcBef>
              <a:buClr>
                <a:srgbClr val="3333B2"/>
              </a:buClr>
              <a:buFont typeface="Lucida Sans Unicode"/>
              <a:buChar char="►"/>
              <a:tabLst>
                <a:tab pos="508090" algn="l"/>
              </a:tabLst>
            </a:pPr>
            <a:r>
              <a:rPr sz="2600" spc="-47" dirty="0">
                <a:latin typeface="Times New Roman" pitchFamily="18" charset="0"/>
                <a:cs typeface="Times New Roman" pitchFamily="18" charset="0"/>
              </a:rPr>
              <a:t>Provide</a:t>
            </a:r>
            <a:r>
              <a:rPr sz="2600" spc="-7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600" spc="-59" dirty="0">
                <a:latin typeface="Times New Roman" pitchFamily="18" charset="0"/>
                <a:cs typeface="Times New Roman" pitchFamily="18" charset="0"/>
              </a:rPr>
              <a:t>additional </a:t>
            </a:r>
            <a:r>
              <a:rPr sz="2600" spc="-71" dirty="0">
                <a:latin typeface="Times New Roman" pitchFamily="18" charset="0"/>
                <a:cs typeface="Times New Roman" pitchFamily="18" charset="0"/>
              </a:rPr>
              <a:t>information</a:t>
            </a:r>
            <a:r>
              <a:rPr sz="2600" spc="-5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600" spc="-47" dirty="0">
                <a:latin typeface="Times New Roman" pitchFamily="18" charset="0"/>
                <a:cs typeface="Times New Roman" pitchFamily="18" charset="0"/>
              </a:rPr>
              <a:t>about</a:t>
            </a:r>
            <a:r>
              <a:rPr sz="2600" spc="-5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600" spc="-24" dirty="0">
                <a:latin typeface="Times New Roman" pitchFamily="18" charset="0"/>
                <a:cs typeface="Times New Roman" pitchFamily="18" charset="0"/>
              </a:rPr>
              <a:t>elements</a:t>
            </a:r>
            <a:endParaRPr sz="2600" dirty="0">
              <a:latin typeface="Times New Roman" pitchFamily="18" charset="0"/>
              <a:cs typeface="Times New Roman" pitchFamily="18" charset="0"/>
            </a:endParaRPr>
          </a:p>
          <a:p>
            <a:pPr marL="508090" indent="-418163">
              <a:spcBef>
                <a:spcPts val="788"/>
              </a:spcBef>
              <a:buClr>
                <a:srgbClr val="3333B2"/>
              </a:buClr>
              <a:buFont typeface="Lucida Sans Unicode"/>
              <a:buChar char="►"/>
              <a:tabLst>
                <a:tab pos="508090" algn="l"/>
              </a:tabLst>
            </a:pPr>
            <a:r>
              <a:rPr sz="2600" spc="-71" dirty="0">
                <a:latin typeface="Times New Roman" pitchFamily="18" charset="0"/>
                <a:cs typeface="Times New Roman" pitchFamily="18" charset="0"/>
              </a:rPr>
              <a:t>Always</a:t>
            </a:r>
            <a:r>
              <a:rPr sz="2600" spc="-10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600" spc="-83" dirty="0">
                <a:latin typeface="Times New Roman" pitchFamily="18" charset="0"/>
                <a:cs typeface="Times New Roman" pitchFamily="18" charset="0"/>
              </a:rPr>
              <a:t>included</a:t>
            </a:r>
            <a:r>
              <a:rPr sz="2600" spc="-9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600" dirty="0">
                <a:latin typeface="Times New Roman" pitchFamily="18" charset="0"/>
                <a:cs typeface="Times New Roman" pitchFamily="18" charset="0"/>
              </a:rPr>
              <a:t>in</a:t>
            </a:r>
            <a:r>
              <a:rPr sz="2600" spc="-9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600" spc="-24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600" spc="-10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600" spc="-94" dirty="0">
                <a:latin typeface="Times New Roman" pitchFamily="18" charset="0"/>
                <a:cs typeface="Times New Roman" pitchFamily="18" charset="0"/>
              </a:rPr>
              <a:t>opening </a:t>
            </a:r>
            <a:r>
              <a:rPr sz="2600" spc="-59" dirty="0">
                <a:latin typeface="Times New Roman" pitchFamily="18" charset="0"/>
                <a:cs typeface="Times New Roman" pitchFamily="18" charset="0"/>
              </a:rPr>
              <a:t>tag</a:t>
            </a:r>
            <a:endParaRPr sz="2600" dirty="0">
              <a:latin typeface="Times New Roman" pitchFamily="18" charset="0"/>
              <a:cs typeface="Times New Roman" pitchFamily="18" charset="0"/>
            </a:endParaRPr>
          </a:p>
          <a:p>
            <a:pPr marL="508090" indent="-418163">
              <a:spcBef>
                <a:spcPts val="779"/>
              </a:spcBef>
              <a:buClr>
                <a:srgbClr val="3333B2"/>
              </a:buClr>
              <a:buFont typeface="Lucida Sans Unicode"/>
              <a:buChar char="►"/>
              <a:tabLst>
                <a:tab pos="508090" algn="l"/>
              </a:tabLst>
            </a:pPr>
            <a:r>
              <a:rPr sz="2600" dirty="0">
                <a:latin typeface="Times New Roman" pitchFamily="18" charset="0"/>
                <a:cs typeface="Times New Roman" pitchFamily="18" charset="0"/>
              </a:rPr>
              <a:t>Written</a:t>
            </a:r>
            <a:r>
              <a:rPr sz="2600" spc="-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600" spc="-71" dirty="0">
                <a:latin typeface="Times New Roman" pitchFamily="18" charset="0"/>
                <a:cs typeface="Times New Roman" pitchFamily="18" charset="0"/>
              </a:rPr>
              <a:t>as</a:t>
            </a:r>
            <a:r>
              <a:rPr sz="2600" spc="-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600" spc="-83" dirty="0">
                <a:latin typeface="Times New Roman" pitchFamily="18" charset="0"/>
                <a:cs typeface="Times New Roman" pitchFamily="18" charset="0"/>
              </a:rPr>
              <a:t>name/value</a:t>
            </a:r>
            <a:r>
              <a:rPr sz="2600" spc="-11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600" spc="-24" dirty="0">
                <a:latin typeface="Times New Roman" pitchFamily="18" charset="0"/>
                <a:cs typeface="Times New Roman" pitchFamily="18" charset="0"/>
              </a:rPr>
              <a:t>pairs</a:t>
            </a:r>
            <a:endParaRPr sz="2600" dirty="0">
              <a:latin typeface="Times New Roman" pitchFamily="18" charset="0"/>
              <a:cs typeface="Times New Roman" pitchFamily="18" charset="0"/>
            </a:endParaRPr>
          </a:p>
          <a:p>
            <a:pPr marL="508090" indent="-418163">
              <a:spcBef>
                <a:spcPts val="791"/>
              </a:spcBef>
              <a:buClr>
                <a:srgbClr val="3333B2"/>
              </a:buClr>
              <a:buFont typeface="Lucida Sans Unicode"/>
              <a:buChar char="►"/>
              <a:tabLst>
                <a:tab pos="508090" algn="l"/>
              </a:tabLst>
            </a:pPr>
            <a:r>
              <a:rPr sz="2600" spc="-71" dirty="0">
                <a:latin typeface="Times New Roman" pitchFamily="18" charset="0"/>
                <a:cs typeface="Times New Roman" pitchFamily="18" charset="0"/>
              </a:rPr>
              <a:t>Example:</a:t>
            </a:r>
            <a:r>
              <a:rPr sz="2600" spc="2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600" dirty="0">
                <a:latin typeface="Times New Roman" pitchFamily="18" charset="0"/>
                <a:cs typeface="Times New Roman" pitchFamily="18" charset="0"/>
              </a:rPr>
              <a:t>&lt;a</a:t>
            </a:r>
            <a:r>
              <a:rPr sz="2600" spc="6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600" spc="165" dirty="0">
                <a:latin typeface="Times New Roman" pitchFamily="18" charset="0"/>
                <a:cs typeface="Times New Roman" pitchFamily="18" charset="0"/>
              </a:rPr>
              <a:t>href="https://example.com"&gt;Link&lt;/a&gt;</a:t>
            </a:r>
            <a:endParaRPr sz="2600" dirty="0">
              <a:latin typeface="Times New Roman" pitchFamily="18" charset="0"/>
              <a:cs typeface="Times New Roman" pitchFamily="18" charset="0"/>
            </a:endParaRPr>
          </a:p>
          <a:p>
            <a:pPr marL="508090" indent="-418163">
              <a:spcBef>
                <a:spcPts val="791"/>
              </a:spcBef>
              <a:buClr>
                <a:srgbClr val="3333B2"/>
              </a:buClr>
              <a:buFont typeface="Lucida Sans Unicode"/>
              <a:buChar char="►"/>
              <a:tabLst>
                <a:tab pos="508090" algn="l"/>
              </a:tabLst>
            </a:pPr>
            <a:r>
              <a:rPr sz="2600" spc="-83" dirty="0">
                <a:latin typeface="Times New Roman" pitchFamily="18" charset="0"/>
                <a:cs typeface="Times New Roman" pitchFamily="18" charset="0"/>
              </a:rPr>
              <a:t>Common</a:t>
            </a:r>
            <a:r>
              <a:rPr sz="2600" spc="-1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600" spc="-59" dirty="0">
                <a:latin typeface="Times New Roman" pitchFamily="18" charset="0"/>
                <a:cs typeface="Times New Roman" pitchFamily="18" charset="0"/>
              </a:rPr>
              <a:t>attributes:</a:t>
            </a:r>
            <a:r>
              <a:rPr sz="2600" spc="24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600" spc="212" dirty="0">
                <a:latin typeface="Times New Roman" pitchFamily="18" charset="0"/>
                <a:cs typeface="Times New Roman" pitchFamily="18" charset="0"/>
              </a:rPr>
              <a:t>id,</a:t>
            </a:r>
            <a:r>
              <a:rPr sz="2600" spc="-1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600" spc="283" dirty="0">
                <a:latin typeface="Times New Roman" pitchFamily="18" charset="0"/>
                <a:cs typeface="Times New Roman" pitchFamily="18" charset="0"/>
              </a:rPr>
              <a:t>class,</a:t>
            </a:r>
            <a:r>
              <a:rPr sz="2600" spc="-1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600" spc="330" dirty="0">
                <a:latin typeface="Times New Roman" pitchFamily="18" charset="0"/>
                <a:cs typeface="Times New Roman" pitchFamily="18" charset="0"/>
              </a:rPr>
              <a:t>style</a:t>
            </a:r>
            <a:endParaRPr sz="2600" dirty="0">
              <a:latin typeface="Times New Roman" pitchFamily="18" charset="0"/>
              <a:cs typeface="Times New Roman" pitchFamily="18" charset="0"/>
            </a:endParaRPr>
          </a:p>
          <a:p>
            <a:pPr marL="508090" indent="-418163">
              <a:spcBef>
                <a:spcPts val="788"/>
              </a:spcBef>
              <a:buClr>
                <a:srgbClr val="3333B2"/>
              </a:buClr>
              <a:buFont typeface="Lucida Sans Unicode"/>
              <a:buChar char="►"/>
              <a:tabLst>
                <a:tab pos="508090" algn="l"/>
              </a:tabLst>
            </a:pPr>
            <a:r>
              <a:rPr sz="2600" dirty="0">
                <a:latin typeface="Times New Roman" pitchFamily="18" charset="0"/>
                <a:cs typeface="Times New Roman" pitchFamily="18" charset="0"/>
              </a:rPr>
              <a:t>Must</a:t>
            </a:r>
            <a:r>
              <a:rPr sz="2600" spc="-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600" spc="-24" dirty="0">
                <a:latin typeface="Times New Roman" pitchFamily="18" charset="0"/>
                <a:cs typeface="Times New Roman" pitchFamily="18" charset="0"/>
              </a:rPr>
              <a:t>be</a:t>
            </a:r>
            <a:r>
              <a:rPr sz="2600" spc="-7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600" spc="-24" dirty="0">
                <a:latin typeface="Times New Roman" pitchFamily="18" charset="0"/>
                <a:cs typeface="Times New Roman" pitchFamily="18" charset="0"/>
              </a:rPr>
              <a:t>quoted</a:t>
            </a:r>
            <a:endParaRPr sz="2600" dirty="0">
              <a:latin typeface="Times New Roman" pitchFamily="18" charset="0"/>
              <a:cs typeface="Times New Roman" pitchFamily="18" charset="0"/>
            </a:endParaRPr>
          </a:p>
          <a:p>
            <a:pPr marL="508090" indent="-418163">
              <a:spcBef>
                <a:spcPts val="779"/>
              </a:spcBef>
              <a:buClr>
                <a:srgbClr val="3333B2"/>
              </a:buClr>
              <a:buFont typeface="Lucida Sans Unicode"/>
              <a:buChar char="►"/>
              <a:tabLst>
                <a:tab pos="508090" algn="l"/>
              </a:tabLst>
            </a:pPr>
            <a:r>
              <a:rPr sz="2600" spc="-177" dirty="0">
                <a:latin typeface="Times New Roman" pitchFamily="18" charset="0"/>
                <a:cs typeface="Times New Roman" pitchFamily="18" charset="0"/>
              </a:rPr>
              <a:t>Improve</a:t>
            </a:r>
            <a:r>
              <a:rPr sz="2600" spc="1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600" spc="-59" dirty="0">
                <a:latin typeface="Times New Roman" pitchFamily="18" charset="0"/>
                <a:cs typeface="Times New Roman" pitchFamily="18" charset="0"/>
              </a:rPr>
              <a:t>functionality</a:t>
            </a:r>
            <a:r>
              <a:rPr sz="2600" spc="1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600" spc="-83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2600" spc="2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600" spc="-24" dirty="0">
                <a:latin typeface="Times New Roman" pitchFamily="18" charset="0"/>
                <a:cs typeface="Times New Roman" pitchFamily="18" charset="0"/>
              </a:rPr>
              <a:t>styling</a:t>
            </a:r>
            <a:endParaRPr sz="2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cut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6" name="Picture 1" descr="iw3htp5_03_HTML5_pt2_Page_36">
            <a:extLst>
              <a:ext uri="{FF2B5EF4-FFF2-40B4-BE49-F238E27FC236}">
                <a16:creationId xmlns:a16="http://schemas.microsoft.com/office/drawing/2014/main" xmlns="" id="{A606DCB8-BE1B-40D6-890B-2274F1FBC14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5368" r="22438" b="7182"/>
          <a:stretch>
            <a:fillRect/>
          </a:stretch>
        </p:blipFill>
        <p:spPr bwMode="auto">
          <a:xfrm>
            <a:off x="1524000" y="980728"/>
            <a:ext cx="7956376" cy="5446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0" name="Picture 1" descr="iw3htp5_03_HTML5_pt2_Page_37">
            <a:extLst>
              <a:ext uri="{FF2B5EF4-FFF2-40B4-BE49-F238E27FC236}">
                <a16:creationId xmlns:a16="http://schemas.microsoft.com/office/drawing/2014/main" xmlns="" id="{8CA4B3EF-08C4-4626-974F-56D1AC4B540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5531" r="18563" b="18855"/>
          <a:stretch>
            <a:fillRect/>
          </a:stretch>
        </p:blipFill>
        <p:spPr bwMode="auto">
          <a:xfrm>
            <a:off x="983432" y="1052736"/>
            <a:ext cx="9708226" cy="5472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4" name="Picture 1" descr="iw3htp5_03_HTML5_pt2_Page_38">
            <a:extLst>
              <a:ext uri="{FF2B5EF4-FFF2-40B4-BE49-F238E27FC236}">
                <a16:creationId xmlns:a16="http://schemas.microsoft.com/office/drawing/2014/main" xmlns="" id="{6A307535-7057-416C-8D96-FC7B2BEE61E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5003" r="17713" b="12370"/>
          <a:stretch>
            <a:fillRect/>
          </a:stretch>
        </p:blipFill>
        <p:spPr bwMode="auto">
          <a:xfrm>
            <a:off x="1524000" y="980728"/>
            <a:ext cx="8892480" cy="5421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78" name="Picture 1" descr="iw3htp5_03_HTML5_pt2_Page_39">
            <a:extLst>
              <a:ext uri="{FF2B5EF4-FFF2-40B4-BE49-F238E27FC236}">
                <a16:creationId xmlns:a16="http://schemas.microsoft.com/office/drawing/2014/main" xmlns="" id="{2100DE5C-6C6B-4F37-ABFA-40BF1C12875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5913" r="20863" b="17558"/>
          <a:stretch>
            <a:fillRect/>
          </a:stretch>
        </p:blipFill>
        <p:spPr bwMode="auto">
          <a:xfrm>
            <a:off x="1524000" y="980727"/>
            <a:ext cx="9252520" cy="5432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802" name="Picture 1" descr="iw3htp5_03_HTML5_pt2_Page_40">
            <a:extLst>
              <a:ext uri="{FF2B5EF4-FFF2-40B4-BE49-F238E27FC236}">
                <a16:creationId xmlns:a16="http://schemas.microsoft.com/office/drawing/2014/main" xmlns="" id="{E7A9144D-DEB1-449A-AC79-C2B158B34C8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0377" r="20464" b="2569"/>
          <a:stretch>
            <a:fillRect/>
          </a:stretch>
        </p:blipFill>
        <p:spPr bwMode="auto">
          <a:xfrm>
            <a:off x="1703512" y="980727"/>
            <a:ext cx="8280920" cy="5502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26" name="Picture 1" descr="iw3htp5_03_HTML5_pt2_Page_41">
            <a:extLst>
              <a:ext uri="{FF2B5EF4-FFF2-40B4-BE49-F238E27FC236}">
                <a16:creationId xmlns:a16="http://schemas.microsoft.com/office/drawing/2014/main" xmlns="" id="{FC05752B-FD3A-4196-8734-1B4858F6DEF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9804" r="20863" b="25341"/>
          <a:stretch>
            <a:fillRect/>
          </a:stretch>
        </p:blipFill>
        <p:spPr bwMode="auto">
          <a:xfrm>
            <a:off x="1523999" y="1196752"/>
            <a:ext cx="9262459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50" name="Picture 1" descr="iw3htp5_03_HTML5_pt2_Page_42">
            <a:extLst>
              <a:ext uri="{FF2B5EF4-FFF2-40B4-BE49-F238E27FC236}">
                <a16:creationId xmlns:a16="http://schemas.microsoft.com/office/drawing/2014/main" xmlns="" id="{F9ECDF82-55C7-4674-A62F-0CF22167429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063" r="24013" b="24780"/>
          <a:stretch>
            <a:fillRect/>
          </a:stretch>
        </p:blipFill>
        <p:spPr bwMode="auto">
          <a:xfrm>
            <a:off x="983432" y="1052736"/>
            <a:ext cx="8727367" cy="475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1" descr="iw3htp5_03_HTML5_pt2_Page_42">
            <a:extLst>
              <a:ext uri="{FF2B5EF4-FFF2-40B4-BE49-F238E27FC236}">
                <a16:creationId xmlns:a16="http://schemas.microsoft.com/office/drawing/2014/main" xmlns="" id="{F9ECDF82-55C7-4674-A62F-0CF22167429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86840" r="41317"/>
          <a:stretch>
            <a:fillRect/>
          </a:stretch>
        </p:blipFill>
        <p:spPr bwMode="auto">
          <a:xfrm>
            <a:off x="2855640" y="5805264"/>
            <a:ext cx="5616624" cy="764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874" name="Picture 1" descr="iw3htp5_03_HTML5_pt2_Page_43">
            <a:extLst>
              <a:ext uri="{FF2B5EF4-FFF2-40B4-BE49-F238E27FC236}">
                <a16:creationId xmlns:a16="http://schemas.microsoft.com/office/drawing/2014/main" xmlns="" id="{2312D319-F95C-4EFF-B3B6-BB5CF27C178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6688" t="7063" r="24013" b="41053"/>
          <a:stretch>
            <a:fillRect/>
          </a:stretch>
        </p:blipFill>
        <p:spPr bwMode="auto">
          <a:xfrm>
            <a:off x="623392" y="980728"/>
            <a:ext cx="10138726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1" descr="iw3htp5_03_HTML5_pt2_Page_43">
            <a:extLst>
              <a:ext uri="{FF2B5EF4-FFF2-40B4-BE49-F238E27FC236}">
                <a16:creationId xmlns:a16="http://schemas.microsoft.com/office/drawing/2014/main" xmlns="" id="{2312D319-F95C-4EFF-B3B6-BB5CF27C178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963" t="87483" r="40550" b="3438"/>
          <a:stretch>
            <a:fillRect/>
          </a:stretch>
        </p:blipFill>
        <p:spPr bwMode="auto">
          <a:xfrm>
            <a:off x="3287688" y="5733256"/>
            <a:ext cx="5256584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898" name="Picture 1" descr="iw3htp5_03_HTML5_pt2_Page_44">
            <a:extLst>
              <a:ext uri="{FF2B5EF4-FFF2-40B4-BE49-F238E27FC236}">
                <a16:creationId xmlns:a16="http://schemas.microsoft.com/office/drawing/2014/main" xmlns="" id="{E6AD3945-1103-4663-B812-C1CC13A047C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22438" b="27935"/>
          <a:stretch>
            <a:fillRect/>
          </a:stretch>
        </p:blipFill>
        <p:spPr bwMode="auto">
          <a:xfrm>
            <a:off x="1055440" y="764704"/>
            <a:ext cx="9900663" cy="5584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9D7ADE-5B51-4630-8139-A718563C4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>
                <a:solidFill>
                  <a:srgbClr val="33B38C"/>
                </a:solidFill>
                <a:latin typeface="Lucida Console"/>
              </a:rPr>
              <a:t>nav</a:t>
            </a:r>
            <a:r>
              <a:rPr lang="en-US" dirty="0">
                <a:solidFill>
                  <a:srgbClr val="33B38C"/>
                </a:solidFill>
                <a:latin typeface="Goudy Sans Medium"/>
              </a:rPr>
              <a:t> Element</a:t>
            </a:r>
          </a:p>
        </p:txBody>
      </p:sp>
      <p:sp>
        <p:nvSpPr>
          <p:cNvPr id="82947" name="Text Placeholder 2">
            <a:extLst>
              <a:ext uri="{FF2B5EF4-FFF2-40B4-BE49-F238E27FC236}">
                <a16:creationId xmlns:a16="http://schemas.microsoft.com/office/drawing/2014/main" xmlns="" id="{69BF3134-13A5-4590-B96D-A51CEA9D26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rgbClr val="000000"/>
                </a:solidFill>
              </a:rPr>
              <a:t>The </a:t>
            </a:r>
            <a:r>
              <a:rPr lang="en-US" altLang="en-US">
                <a:solidFill>
                  <a:srgbClr val="0000FF"/>
                </a:solidFill>
              </a:rPr>
              <a:t>nav element</a:t>
            </a:r>
            <a:r>
              <a:rPr lang="en-US" altLang="en-US">
                <a:solidFill>
                  <a:srgbClr val="000000"/>
                </a:solidFill>
              </a:rPr>
              <a:t> groups navigation links. </a:t>
            </a:r>
          </a:p>
          <a:p>
            <a:pPr eaLnBrk="1" hangingPunct="1"/>
            <a:r>
              <a:rPr lang="en-US" altLang="en-US">
                <a:solidFill>
                  <a:srgbClr val="000000"/>
                </a:solidFill>
              </a:rPr>
              <a:t>In this example, we used the heading </a:t>
            </a: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Recent Publications</a:t>
            </a:r>
            <a:r>
              <a:rPr lang="en-US" altLang="en-US">
                <a:solidFill>
                  <a:srgbClr val="000000"/>
                </a:solidFill>
              </a:rPr>
              <a:t> and created a </a:t>
            </a:r>
            <a:r>
              <a:rPr lang="en-US" altLang="en-US" b="1">
                <a:solidFill>
                  <a:srgbClr val="000000"/>
                </a:solidFill>
                <a:latin typeface="LucidaSansTypewriter" pitchFamily="49" charset="0"/>
              </a:rPr>
              <a:t>ul</a:t>
            </a:r>
            <a:r>
              <a:rPr lang="en-US" altLang="en-US">
                <a:solidFill>
                  <a:srgbClr val="000000"/>
                </a:solidFill>
              </a:rPr>
              <a:t> element with seven </a:t>
            </a:r>
            <a:r>
              <a:rPr lang="en-US" altLang="en-US" b="1">
                <a:solidFill>
                  <a:srgbClr val="000000"/>
                </a:solidFill>
                <a:latin typeface="LucidaSansTypewriter" pitchFamily="49" charset="0"/>
              </a:rPr>
              <a:t>li</a:t>
            </a:r>
            <a:r>
              <a:rPr lang="en-US" altLang="en-US">
                <a:solidFill>
                  <a:srgbClr val="000000"/>
                </a:solidFill>
              </a:rPr>
              <a:t> elements that link to the corresponding web pages for each book.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Terminologies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buClr>
                <a:schemeClr val="hlink"/>
              </a:buClr>
            </a:pPr>
            <a:r>
              <a:rPr lang="en-US" altLang="en-US" dirty="0" smtClean="0">
                <a:solidFill>
                  <a:schemeClr val="tx1"/>
                </a:solidFill>
              </a:rPr>
              <a:t>WWW – World Wide Web.</a:t>
            </a:r>
          </a:p>
          <a:p>
            <a:pPr eaLnBrk="1" hangingPunct="1">
              <a:lnSpc>
                <a:spcPct val="150000"/>
              </a:lnSpc>
              <a:buClr>
                <a:schemeClr val="hlink"/>
              </a:buClr>
            </a:pPr>
            <a:r>
              <a:rPr lang="en-US" altLang="en-US" dirty="0" smtClean="0">
                <a:solidFill>
                  <a:schemeClr val="tx1"/>
                </a:solidFill>
              </a:rPr>
              <a:t>HTML – </a:t>
            </a:r>
            <a:r>
              <a:rPr lang="en-US" altLang="en-US" b="1" dirty="0" err="1" smtClean="0">
                <a:solidFill>
                  <a:schemeClr val="accent6"/>
                </a:solidFill>
              </a:rPr>
              <a:t>HyperText</a:t>
            </a:r>
            <a:r>
              <a:rPr lang="en-US" altLang="en-US" b="1" dirty="0" smtClean="0">
                <a:solidFill>
                  <a:schemeClr val="accent6"/>
                </a:solidFill>
              </a:rPr>
              <a:t> Markup Language</a:t>
            </a:r>
            <a:r>
              <a:rPr lang="en-US" altLang="en-US" dirty="0" smtClean="0">
                <a:solidFill>
                  <a:schemeClr val="accent6"/>
                </a:solidFill>
              </a:rPr>
              <a:t> </a:t>
            </a:r>
            <a:r>
              <a:rPr lang="en-US" altLang="en-US" dirty="0" smtClean="0">
                <a:solidFill>
                  <a:schemeClr val="tx1"/>
                </a:solidFill>
              </a:rPr>
              <a:t>– The Language of Web Pages on the World Wide Web.</a:t>
            </a:r>
          </a:p>
          <a:p>
            <a:pPr eaLnBrk="1" hangingPunct="1">
              <a:lnSpc>
                <a:spcPct val="150000"/>
              </a:lnSpc>
              <a:buClr>
                <a:schemeClr val="hlink"/>
              </a:buClr>
            </a:pPr>
            <a:r>
              <a:rPr lang="en-US" altLang="en-US" dirty="0" smtClean="0">
                <a:solidFill>
                  <a:schemeClr val="tx1"/>
                </a:solidFill>
              </a:rPr>
              <a:t>HTML is a </a:t>
            </a:r>
            <a:r>
              <a:rPr lang="en-US" altLang="en-US" dirty="0" smtClean="0">
                <a:solidFill>
                  <a:schemeClr val="accent6"/>
                </a:solidFill>
              </a:rPr>
              <a:t>text formatting </a:t>
            </a:r>
            <a:r>
              <a:rPr lang="en-US" altLang="en-US" dirty="0" smtClean="0">
                <a:solidFill>
                  <a:schemeClr val="tx1"/>
                </a:solidFill>
              </a:rPr>
              <a:t>language.</a:t>
            </a:r>
          </a:p>
          <a:p>
            <a:pPr eaLnBrk="1" hangingPunct="1">
              <a:lnSpc>
                <a:spcPct val="150000"/>
              </a:lnSpc>
              <a:buClr>
                <a:schemeClr val="hlink"/>
              </a:buClr>
            </a:pPr>
            <a:r>
              <a:rPr lang="en-US" altLang="en-US" dirty="0" smtClean="0">
                <a:solidFill>
                  <a:schemeClr val="tx1"/>
                </a:solidFill>
              </a:rPr>
              <a:t>URL – Uniform Resource Locator.</a:t>
            </a:r>
          </a:p>
          <a:p>
            <a:pPr eaLnBrk="1" hangingPunct="1">
              <a:lnSpc>
                <a:spcPct val="150000"/>
              </a:lnSpc>
              <a:buClr>
                <a:schemeClr val="hlink"/>
              </a:buClr>
            </a:pPr>
            <a:r>
              <a:rPr lang="en-US" altLang="en-US" dirty="0" smtClean="0">
                <a:solidFill>
                  <a:schemeClr val="tx1"/>
                </a:solidFill>
              </a:rPr>
              <a:t>Browser – A software program which is used to show web pages.</a:t>
            </a:r>
          </a:p>
          <a:p>
            <a:pPr eaLnBrk="1" hangingPunct="1">
              <a:lnSpc>
                <a:spcPct val="150000"/>
              </a:lnSpc>
              <a:buClr>
                <a:schemeClr val="hlink"/>
              </a:buClr>
              <a:buFont typeface="Wingdings" panose="05000000000000000000" pitchFamily="2" charset="2"/>
              <a:buChar char="§"/>
            </a:pPr>
            <a:r>
              <a:rPr lang="en-US" altLang="en-US" dirty="0" smtClean="0">
                <a:solidFill>
                  <a:schemeClr val="tx1"/>
                </a:solidFill>
              </a:rPr>
              <a:t>Pages end with </a:t>
            </a:r>
            <a:r>
              <a:rPr lang="en-US" altLang="en-US" dirty="0" smtClean="0">
                <a:solidFill>
                  <a:schemeClr val="accent6"/>
                </a:solidFill>
              </a:rPr>
              <a:t>“.</a:t>
            </a:r>
            <a:r>
              <a:rPr lang="en-US" altLang="en-US" dirty="0" err="1" smtClean="0">
                <a:solidFill>
                  <a:schemeClr val="accent6"/>
                </a:solidFill>
              </a:rPr>
              <a:t>htm</a:t>
            </a:r>
            <a:r>
              <a:rPr lang="en-US" altLang="en-US" dirty="0" smtClean="0">
                <a:solidFill>
                  <a:schemeClr val="accent6"/>
                </a:solidFill>
              </a:rPr>
              <a:t>” </a:t>
            </a:r>
            <a:r>
              <a:rPr lang="en-US" altLang="en-US" dirty="0" smtClean="0">
                <a:solidFill>
                  <a:schemeClr val="tx1"/>
                </a:solidFill>
              </a:rPr>
              <a:t>or </a:t>
            </a:r>
            <a:r>
              <a:rPr lang="en-US" altLang="en-US" dirty="0" smtClean="0">
                <a:solidFill>
                  <a:schemeClr val="accent6"/>
                </a:solidFill>
              </a:rPr>
              <a:t>“.html”</a:t>
            </a:r>
          </a:p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4050504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C5EB0B6-9DF6-4303-831A-B73829B67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33B38C"/>
                </a:solidFill>
                <a:latin typeface="Lucida Console"/>
              </a:rPr>
              <a:t>article</a:t>
            </a:r>
            <a:r>
              <a:rPr lang="en-US" dirty="0">
                <a:solidFill>
                  <a:srgbClr val="33B38C"/>
                </a:solidFill>
                <a:latin typeface="Goudy Sans Medium"/>
              </a:rPr>
              <a:t> Element</a:t>
            </a:r>
          </a:p>
        </p:txBody>
      </p:sp>
      <p:sp>
        <p:nvSpPr>
          <p:cNvPr id="84995" name="Text Placeholder 2">
            <a:extLst>
              <a:ext uri="{FF2B5EF4-FFF2-40B4-BE49-F238E27FC236}">
                <a16:creationId xmlns:a16="http://schemas.microsoft.com/office/drawing/2014/main" xmlns="" id="{BC58D1A8-4419-462F-BD81-479522DB51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rgbClr val="000000"/>
                </a:solidFill>
              </a:rPr>
              <a:t>The </a:t>
            </a:r>
            <a:r>
              <a:rPr lang="en-US" altLang="en-US" b="1">
                <a:solidFill>
                  <a:srgbClr val="000000"/>
                </a:solidFill>
                <a:latin typeface="LucidaSansTypewriter" pitchFamily="49" charset="0"/>
              </a:rPr>
              <a:t>article</a:t>
            </a:r>
            <a:r>
              <a:rPr lang="en-US" altLang="en-US">
                <a:solidFill>
                  <a:srgbClr val="000000"/>
                </a:solidFill>
              </a:rPr>
              <a:t> element describes standalone content that could potentially be used or distributed elsewhere, such as a news article, forum post or blog entry. </a:t>
            </a:r>
          </a:p>
          <a:p>
            <a:pPr eaLnBrk="1" hangingPunct="1"/>
            <a:r>
              <a:rPr lang="en-US" altLang="en-US">
                <a:solidFill>
                  <a:srgbClr val="000000"/>
                </a:solidFill>
              </a:rPr>
              <a:t>You can nest </a:t>
            </a:r>
            <a:r>
              <a:rPr lang="en-US" altLang="en-US">
                <a:solidFill>
                  <a:srgbClr val="000000"/>
                </a:solidFill>
                <a:latin typeface="Lucida Console" panose="020B0609040504020204" pitchFamily="49" charset="0"/>
              </a:rPr>
              <a:t>article</a:t>
            </a:r>
            <a:r>
              <a:rPr lang="en-US" altLang="en-US">
                <a:solidFill>
                  <a:srgbClr val="000000"/>
                </a:solidFill>
              </a:rPr>
              <a:t> elements. For example, you might have reader comments about a magazine nested as an </a:t>
            </a:r>
            <a:r>
              <a:rPr lang="en-US" altLang="en-US">
                <a:solidFill>
                  <a:srgbClr val="000000"/>
                </a:solidFill>
                <a:latin typeface="Lucida Console" panose="020B0609040504020204" pitchFamily="49" charset="0"/>
              </a:rPr>
              <a:t>article</a:t>
            </a:r>
            <a:r>
              <a:rPr lang="en-US" altLang="en-US">
                <a:solidFill>
                  <a:srgbClr val="000000"/>
                </a:solidFill>
              </a:rPr>
              <a:t> within the magazine </a:t>
            </a:r>
            <a:r>
              <a:rPr lang="en-US" altLang="en-US">
                <a:solidFill>
                  <a:srgbClr val="000000"/>
                </a:solidFill>
                <a:latin typeface="Lucida Console" panose="020B0609040504020204" pitchFamily="49" charset="0"/>
              </a:rPr>
              <a:t>article</a:t>
            </a:r>
            <a:r>
              <a:rPr lang="en-US" altLang="en-US">
                <a:solidFill>
                  <a:srgbClr val="0000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491FF1-412C-4B19-B8C8-CA5AA9951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olidFill>
                  <a:srgbClr val="33B38C"/>
                </a:solidFill>
                <a:latin typeface="Lucida Console"/>
              </a:rPr>
              <a:t>summary</a:t>
            </a:r>
            <a:r>
              <a:rPr lang="en-US" dirty="0">
                <a:solidFill>
                  <a:srgbClr val="33B38C"/>
                </a:solidFill>
                <a:latin typeface="Goudy Sans Medium"/>
              </a:rPr>
              <a:t> Element and </a:t>
            </a:r>
            <a:r>
              <a:rPr lang="en-US" dirty="0">
                <a:solidFill>
                  <a:srgbClr val="33B38C"/>
                </a:solidFill>
                <a:latin typeface="Lucida Console"/>
              </a:rPr>
              <a:t>details</a:t>
            </a:r>
            <a:r>
              <a:rPr lang="en-US" dirty="0">
                <a:solidFill>
                  <a:srgbClr val="33B38C"/>
                </a:solidFill>
                <a:latin typeface="Goudy Sans Medium"/>
              </a:rPr>
              <a:t> Element</a:t>
            </a:r>
          </a:p>
        </p:txBody>
      </p:sp>
      <p:sp>
        <p:nvSpPr>
          <p:cNvPr id="86019" name="Text Placeholder 2">
            <a:extLst>
              <a:ext uri="{FF2B5EF4-FFF2-40B4-BE49-F238E27FC236}">
                <a16:creationId xmlns:a16="http://schemas.microsoft.com/office/drawing/2014/main" xmlns="" id="{599E6DEA-AEF6-4417-9D02-DF6BAC55DD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rgbClr val="000000"/>
                </a:solidFill>
              </a:rPr>
              <a:t>The </a:t>
            </a:r>
            <a:r>
              <a:rPr lang="en-US" altLang="en-US">
                <a:solidFill>
                  <a:srgbClr val="0000FF"/>
                </a:solidFill>
              </a:rPr>
              <a:t>summary element</a:t>
            </a:r>
            <a:r>
              <a:rPr lang="en-US" altLang="en-US">
                <a:solidFill>
                  <a:srgbClr val="000000"/>
                </a:solidFill>
              </a:rPr>
              <a:t> displays a right-pointing arrow next to a summary or caption when the document is rendered in a browser (Fig. 3.19). </a:t>
            </a:r>
          </a:p>
          <a:p>
            <a:pPr eaLnBrk="1" hangingPunct="1"/>
            <a:r>
              <a:rPr lang="en-US" altLang="en-US">
                <a:solidFill>
                  <a:srgbClr val="000000"/>
                </a:solidFill>
              </a:rPr>
              <a:t>When clicked, the arrow points downward and reveals the content in the </a:t>
            </a:r>
            <a:r>
              <a:rPr lang="en-US" altLang="en-US">
                <a:solidFill>
                  <a:srgbClr val="0000FF"/>
                </a:solidFill>
              </a:rPr>
              <a:t>details element</a:t>
            </a:r>
            <a:r>
              <a:rPr lang="en-US" altLang="en-US">
                <a:solidFill>
                  <a:srgbClr val="000000"/>
                </a:solidFill>
              </a:rPr>
              <a:t>. </a:t>
            </a:r>
          </a:p>
          <a:p>
            <a:pPr eaLnBrk="1" hangingPunct="1"/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042" name="Picture 1" descr="iw3htp5_03_HTML5_pt2_Page_45">
            <a:extLst>
              <a:ext uri="{FF2B5EF4-FFF2-40B4-BE49-F238E27FC236}">
                <a16:creationId xmlns:a16="http://schemas.microsoft.com/office/drawing/2014/main" xmlns="" id="{80E34B5C-9419-43BC-8E68-A677ECAF0D8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937" r="29913" b="57768"/>
          <a:stretch>
            <a:fillRect/>
          </a:stretch>
        </p:blipFill>
        <p:spPr bwMode="auto">
          <a:xfrm>
            <a:off x="1415479" y="1340768"/>
            <a:ext cx="9474645" cy="367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Picture 1" descr="iw3htp5_03_HTML5_pt2_Page_46">
            <a:extLst>
              <a:ext uri="{FF2B5EF4-FFF2-40B4-BE49-F238E27FC236}">
                <a16:creationId xmlns:a16="http://schemas.microsoft.com/office/drawing/2014/main" xmlns="" id="{C9B6D0C4-5D8C-4C41-A454-46A1D5B1D93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538" t="7210" r="30313" b="16261"/>
          <a:stretch>
            <a:fillRect/>
          </a:stretch>
        </p:blipFill>
        <p:spPr bwMode="auto">
          <a:xfrm>
            <a:off x="1415480" y="908720"/>
            <a:ext cx="7704856" cy="5411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674057-4FAA-44AF-ADA3-D966E88DA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33B38C"/>
                </a:solidFill>
                <a:latin typeface="Lucida Console"/>
              </a:rPr>
              <a:t>aside</a:t>
            </a:r>
            <a:r>
              <a:rPr lang="en-US" dirty="0">
                <a:solidFill>
                  <a:srgbClr val="33B38C"/>
                </a:solidFill>
                <a:latin typeface="Goudy Sans Medium"/>
              </a:rPr>
              <a:t> Element</a:t>
            </a:r>
          </a:p>
        </p:txBody>
      </p:sp>
      <p:sp>
        <p:nvSpPr>
          <p:cNvPr id="90115" name="Text Placeholder 2">
            <a:extLst>
              <a:ext uri="{FF2B5EF4-FFF2-40B4-BE49-F238E27FC236}">
                <a16:creationId xmlns:a16="http://schemas.microsoft.com/office/drawing/2014/main" xmlns="" id="{3500D7D3-FC07-4CA3-ADD5-7F8D9749F9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rgbClr val="000000"/>
                </a:solidFill>
              </a:rPr>
              <a:t>The </a:t>
            </a:r>
            <a:r>
              <a:rPr lang="en-US" altLang="en-US">
                <a:solidFill>
                  <a:srgbClr val="0000FF"/>
                </a:solidFill>
              </a:rPr>
              <a:t>aside element</a:t>
            </a:r>
            <a:r>
              <a:rPr lang="en-US" altLang="en-US">
                <a:solidFill>
                  <a:srgbClr val="000000"/>
                </a:solidFill>
              </a:rPr>
              <a:t> describes content that’s related to the surrounding content (such as an </a:t>
            </a:r>
            <a:r>
              <a:rPr lang="en-US" altLang="en-US">
                <a:solidFill>
                  <a:srgbClr val="000000"/>
                </a:solidFill>
                <a:latin typeface="Lucida Console" panose="020B0609040504020204" pitchFamily="49" charset="0"/>
              </a:rPr>
              <a:t>article</a:t>
            </a:r>
            <a:r>
              <a:rPr lang="en-US" altLang="en-US">
                <a:solidFill>
                  <a:srgbClr val="000000"/>
                </a:solidFill>
              </a:rPr>
              <a:t>) but is somewhat separate from the flow of the text. </a:t>
            </a:r>
          </a:p>
          <a:p>
            <a:pPr eaLnBrk="1" hangingPunct="1"/>
            <a:r>
              <a:rPr lang="en-US" altLang="en-US">
                <a:solidFill>
                  <a:srgbClr val="000000"/>
                </a:solidFill>
              </a:rPr>
              <a:t>For example, an </a:t>
            </a:r>
            <a:r>
              <a:rPr lang="en-US" altLang="en-US">
                <a:solidFill>
                  <a:srgbClr val="000000"/>
                </a:solidFill>
                <a:latin typeface="Lucida Console" panose="020B0609040504020204" pitchFamily="49" charset="0"/>
              </a:rPr>
              <a:t>aside</a:t>
            </a:r>
            <a:r>
              <a:rPr lang="en-US" altLang="en-US">
                <a:solidFill>
                  <a:srgbClr val="000000"/>
                </a:solidFill>
              </a:rPr>
              <a:t> in a news story might include some background history. 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8A06FE-1383-4715-B089-2D4B287D4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33B38C"/>
                </a:solidFill>
                <a:latin typeface="Lucida Console"/>
              </a:rPr>
              <a:t>meter</a:t>
            </a:r>
            <a:r>
              <a:rPr lang="en-US" dirty="0">
                <a:solidFill>
                  <a:srgbClr val="33B38C"/>
                </a:solidFill>
                <a:latin typeface="Goudy Sans Medium"/>
              </a:rPr>
              <a:t> Element</a:t>
            </a:r>
          </a:p>
        </p:txBody>
      </p:sp>
      <p:sp>
        <p:nvSpPr>
          <p:cNvPr id="91139" name="Text Placeholder 2">
            <a:extLst>
              <a:ext uri="{FF2B5EF4-FFF2-40B4-BE49-F238E27FC236}">
                <a16:creationId xmlns:a16="http://schemas.microsoft.com/office/drawing/2014/main" xmlns="" id="{A24CBC9D-FD0B-48CA-93A3-00C1EDD87F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500">
                <a:solidFill>
                  <a:srgbClr val="000000"/>
                </a:solidFill>
              </a:rPr>
              <a:t>The </a:t>
            </a:r>
            <a:r>
              <a:rPr lang="en-US" altLang="en-US" sz="2500">
                <a:solidFill>
                  <a:srgbClr val="0000FF"/>
                </a:solidFill>
              </a:rPr>
              <a:t>meter element</a:t>
            </a:r>
            <a:r>
              <a:rPr lang="en-US" altLang="en-US" sz="2500">
                <a:solidFill>
                  <a:srgbClr val="000000"/>
                </a:solidFill>
              </a:rPr>
              <a:t> renders a visual representation of a measure within a range (Fig. 3.20).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500">
                <a:solidFill>
                  <a:srgbClr val="000000"/>
                </a:solidFill>
              </a:rPr>
              <a:t>In this example, we show the results of a recent web survey we did.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500">
                <a:solidFill>
                  <a:srgbClr val="000000"/>
                </a:solidFill>
              </a:rPr>
              <a:t>The </a:t>
            </a:r>
            <a:r>
              <a:rPr lang="en-US" altLang="en-US" sz="2500">
                <a:solidFill>
                  <a:srgbClr val="000000"/>
                </a:solidFill>
                <a:latin typeface="Lucida Console" panose="020B0609040504020204" pitchFamily="49" charset="0"/>
              </a:rPr>
              <a:t>min</a:t>
            </a:r>
            <a:r>
              <a:rPr lang="en-US" altLang="en-US" sz="2500">
                <a:solidFill>
                  <a:srgbClr val="000000"/>
                </a:solidFill>
              </a:rPr>
              <a:t> attribute is </a:t>
            </a:r>
            <a:r>
              <a:rPr lang="en-US" altLang="en-US" sz="2500">
                <a:solidFill>
                  <a:srgbClr val="000000"/>
                </a:solidFill>
                <a:latin typeface="Lucida Console" panose="020B0609040504020204" pitchFamily="49" charset="0"/>
              </a:rPr>
              <a:t>"0"</a:t>
            </a:r>
            <a:r>
              <a:rPr lang="en-US" altLang="en-US" sz="2500">
                <a:solidFill>
                  <a:srgbClr val="000000"/>
                </a:solidFill>
              </a:rPr>
              <a:t> and a </a:t>
            </a:r>
            <a:r>
              <a:rPr lang="en-US" altLang="en-US" sz="2500">
                <a:solidFill>
                  <a:srgbClr val="000000"/>
                </a:solidFill>
                <a:latin typeface="Lucida Console" panose="020B0609040504020204" pitchFamily="49" charset="0"/>
              </a:rPr>
              <a:t>max</a:t>
            </a:r>
            <a:r>
              <a:rPr lang="en-US" altLang="en-US" sz="2500">
                <a:solidFill>
                  <a:srgbClr val="000000"/>
                </a:solidFill>
              </a:rPr>
              <a:t> attribute is </a:t>
            </a:r>
            <a:r>
              <a:rPr lang="en-US" altLang="en-US" sz="2500">
                <a:solidFill>
                  <a:srgbClr val="000000"/>
                </a:solidFill>
                <a:latin typeface="Lucida Console" panose="020B0609040504020204" pitchFamily="49" charset="0"/>
              </a:rPr>
              <a:t>"54"</a:t>
            </a:r>
            <a:r>
              <a:rPr lang="en-US" altLang="en-US" sz="2500">
                <a:solidFill>
                  <a:srgbClr val="000000"/>
                </a:solidFill>
              </a:rPr>
              <a:t> —indicating the total number of responses to our survey.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500">
                <a:solidFill>
                  <a:srgbClr val="000000"/>
                </a:solidFill>
              </a:rPr>
              <a:t>The </a:t>
            </a:r>
            <a:r>
              <a:rPr lang="en-US" altLang="en-US" sz="2500">
                <a:solidFill>
                  <a:srgbClr val="000000"/>
                </a:solidFill>
                <a:latin typeface="Lucida Console" panose="020B0609040504020204" pitchFamily="49" charset="0"/>
              </a:rPr>
              <a:t>value</a:t>
            </a:r>
            <a:r>
              <a:rPr lang="en-US" altLang="en-US" sz="2500">
                <a:solidFill>
                  <a:srgbClr val="000000"/>
                </a:solidFill>
              </a:rPr>
              <a:t> attribute is </a:t>
            </a:r>
            <a:r>
              <a:rPr lang="en-US" altLang="en-US" sz="2500">
                <a:solidFill>
                  <a:srgbClr val="000000"/>
                </a:solidFill>
                <a:latin typeface="Lucida Console" panose="020B0609040504020204" pitchFamily="49" charset="0"/>
              </a:rPr>
              <a:t>"14"</a:t>
            </a:r>
            <a:r>
              <a:rPr lang="en-US" altLang="en-US" sz="2500">
                <a:solidFill>
                  <a:srgbClr val="000000"/>
                </a:solidFill>
              </a:rPr>
              <a:t>, representing the total number of people who responded “yes” to our survey question.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62" name="Picture 1" descr="iw3htp5_03_HTML5_pt2_Page_47">
            <a:extLst>
              <a:ext uri="{FF2B5EF4-FFF2-40B4-BE49-F238E27FC236}">
                <a16:creationId xmlns:a16="http://schemas.microsoft.com/office/drawing/2014/main" xmlns="" id="{EDEDB4EA-6E41-49AC-B207-73D9A434299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0" y="652464"/>
            <a:ext cx="9144000" cy="555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27650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Elements are declared in the same order in which they are displayed on browser from top to bottom and left to right.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765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45175" y="1064419"/>
            <a:ext cx="6143625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492214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Global Attributes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Some structure elements may be used multiple times in a document to represent different parts of the structure.</a:t>
            </a:r>
          </a:p>
          <a:p>
            <a:pPr eaLnBrk="1" hangingPunct="1"/>
            <a:r>
              <a:rPr lang="en-US" altLang="en-US" smtClean="0"/>
              <a:t>For this reason Html defines Global attributes that we can use to assign custom identifiers to each element. </a:t>
            </a:r>
          </a:p>
          <a:p>
            <a:pPr lvl="1" eaLnBrk="1" hangingPunct="1"/>
            <a:r>
              <a:rPr lang="en-US" altLang="en-US" b="1" smtClean="0"/>
              <a:t>Id </a:t>
            </a:r>
            <a:r>
              <a:rPr lang="en-US" altLang="en-US" smtClean="0"/>
              <a:t>– Assigns a unique identifier to an element</a:t>
            </a:r>
          </a:p>
          <a:p>
            <a:pPr lvl="1" eaLnBrk="1" hangingPunct="1"/>
            <a:r>
              <a:rPr lang="en-US" altLang="en-US" b="1" smtClean="0"/>
              <a:t>Class</a:t>
            </a:r>
            <a:r>
              <a:rPr lang="en-US" altLang="en-US" smtClean="0"/>
              <a:t>- Assigns the same identifier to a group of elements. </a:t>
            </a:r>
          </a:p>
        </p:txBody>
      </p:sp>
    </p:spTree>
    <p:extLst>
      <p:ext uri="{BB962C8B-B14F-4D97-AF65-F5344CB8AC3E}">
        <p14:creationId xmlns:p14="http://schemas.microsoft.com/office/powerpoint/2010/main" xmlns="" val="23690104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Id Vs Class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Id attribute identifies independent elements with a unique value, but the class attribute may be duplicated to associate elements with similar characteristics. </a:t>
            </a:r>
          </a:p>
          <a:p>
            <a:pPr eaLnBrk="1" hangingPunct="1"/>
            <a:r>
              <a:rPr lang="en-US" altLang="en-US" smtClean="0"/>
              <a:t>If we have two or more &lt;section&gt; elements which we need to differentiate then we can assign id attribute to each one of them with unique values. </a:t>
            </a:r>
          </a:p>
        </p:txBody>
      </p:sp>
    </p:spTree>
    <p:extLst>
      <p:ext uri="{BB962C8B-B14F-4D97-AF65-F5344CB8AC3E}">
        <p14:creationId xmlns:p14="http://schemas.microsoft.com/office/powerpoint/2010/main" xmlns="" val="11701334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Html Editors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HTML Editor – A word processor that has been specialized to make the writing of HTML documents more effortless</a:t>
            </a:r>
            <a:r>
              <a:rPr lang="en-US" altLang="en-US" dirty="0" smtClean="0"/>
              <a:t>.</a:t>
            </a:r>
          </a:p>
          <a:p>
            <a:pPr eaLnBrk="1" hangingPunct="1"/>
            <a:r>
              <a:rPr lang="en-US" altLang="en-US" dirty="0" smtClean="0"/>
              <a:t>There are many different programs that you can use to create web documents.</a:t>
            </a:r>
          </a:p>
          <a:p>
            <a:pPr eaLnBrk="1" hangingPunct="1"/>
            <a:r>
              <a:rPr lang="en-US" altLang="en-US" dirty="0" smtClean="0"/>
              <a:t>HTML Editors enable users to create documents quickly and easily by pushing a few buttons. Instead of entering all of the HTML codes by hand.</a:t>
            </a:r>
          </a:p>
          <a:p>
            <a:pPr eaLnBrk="1" hangingPunct="1"/>
            <a:r>
              <a:rPr lang="en-US" altLang="en-US" dirty="0" smtClean="0"/>
              <a:t>These programs will generate the HTML Source Code for you. </a:t>
            </a:r>
          </a:p>
          <a:p>
            <a:pPr eaLnBrk="1" hangingPunct="1"/>
            <a:r>
              <a:rPr lang="en-US" altLang="en-US" dirty="0" smtClean="0"/>
              <a:t>Simplest too to create html documents is Notepad. </a:t>
            </a:r>
          </a:p>
        </p:txBody>
      </p:sp>
    </p:spTree>
    <p:extLst>
      <p:ext uri="{BB962C8B-B14F-4D97-AF65-F5344CB8AC3E}">
        <p14:creationId xmlns:p14="http://schemas.microsoft.com/office/powerpoint/2010/main" xmlns="" val="35984063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1747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4556919" y="1556792"/>
            <a:ext cx="3078162" cy="3543300"/>
          </a:xfrm>
          <a:noFill/>
        </p:spPr>
      </p:pic>
    </p:spTree>
    <p:extLst>
      <p:ext uri="{BB962C8B-B14F-4D97-AF65-F5344CB8AC3E}">
        <p14:creationId xmlns:p14="http://schemas.microsoft.com/office/powerpoint/2010/main" xmlns="" val="381291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2770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On the other hand, if we need to identify a group of elements that share similar characteristics, we can use the class attribute. </a:t>
            </a:r>
          </a:p>
        </p:txBody>
      </p:sp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23592" y="1988840"/>
            <a:ext cx="7610475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0125810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&lt;p&gt;, &lt;pre&gt;, &lt;span&gt;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33794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229598" y="990601"/>
            <a:ext cx="7585075" cy="4000500"/>
          </a:xfrm>
          <a:noFill/>
          <a:ln w="25400">
            <a:solidFill>
              <a:schemeClr val="accent6"/>
            </a:solidFill>
          </a:ln>
        </p:spPr>
      </p:pic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72875" y="4800601"/>
            <a:ext cx="4415926" cy="1485900"/>
          </a:xfrm>
          <a:prstGeom prst="rect">
            <a:avLst/>
          </a:prstGeom>
          <a:noFill/>
          <a:ln w="25400">
            <a:solidFill>
              <a:schemeClr val="accent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7092839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22190" y="980728"/>
            <a:ext cx="7334250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4819" name="Picture 3"/>
          <p:cNvPicPr>
            <a:picLocks noGrp="1" noChangeAspect="1" noChangeArrowheads="1"/>
          </p:cNvPicPr>
          <p:nvPr>
            <p:ph idx="429496729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2899960" y="2348880"/>
            <a:ext cx="6858000" cy="4090988"/>
          </a:xfrm>
          <a:noFill/>
        </p:spPr>
      </p:pic>
    </p:spTree>
    <p:extLst>
      <p:ext uri="{BB962C8B-B14F-4D97-AF65-F5344CB8AC3E}">
        <p14:creationId xmlns:p14="http://schemas.microsoft.com/office/powerpoint/2010/main" xmlns="" val="27498955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pic>
        <p:nvPicPr>
          <p:cNvPr id="35843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2639616" y="980728"/>
            <a:ext cx="7429500" cy="5443314"/>
          </a:xfrm>
          <a:noFill/>
        </p:spPr>
      </p:pic>
    </p:spTree>
    <p:extLst>
      <p:ext uri="{BB962C8B-B14F-4D97-AF65-F5344CB8AC3E}">
        <p14:creationId xmlns:p14="http://schemas.microsoft.com/office/powerpoint/2010/main" xmlns="" val="2380876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Demo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Develop a simple HTML page with Title, Head and Body. Make use of the following tags</a:t>
            </a:r>
          </a:p>
          <a:p>
            <a:pPr lvl="1"/>
            <a:r>
              <a:rPr lang="en-US" altLang="en-US" dirty="0" smtClean="0"/>
              <a:t>P</a:t>
            </a:r>
          </a:p>
          <a:p>
            <a:pPr lvl="1"/>
            <a:r>
              <a:rPr lang="en-US" altLang="en-US" dirty="0" smtClean="0"/>
              <a:t>Pre</a:t>
            </a:r>
          </a:p>
          <a:p>
            <a:pPr lvl="1"/>
            <a:r>
              <a:rPr lang="en-US" altLang="en-US" dirty="0" smtClean="0"/>
              <a:t>Br</a:t>
            </a:r>
          </a:p>
          <a:p>
            <a:pPr lvl="1"/>
            <a:r>
              <a:rPr lang="en-US" altLang="en-US" dirty="0" smtClean="0"/>
              <a:t>I</a:t>
            </a:r>
          </a:p>
          <a:p>
            <a:pPr lvl="1"/>
            <a:r>
              <a:rPr lang="en-US" altLang="en-US" dirty="0" smtClean="0"/>
              <a:t>B</a:t>
            </a:r>
          </a:p>
          <a:p>
            <a:pPr lvl="1"/>
            <a:r>
              <a:rPr lang="en-US" altLang="en-US" dirty="0" smtClean="0"/>
              <a:t>U</a:t>
            </a:r>
          </a:p>
          <a:p>
            <a:pPr lvl="1"/>
            <a:r>
              <a:rPr lang="en-US" altLang="en-US" dirty="0" smtClean="0"/>
              <a:t>Strong</a:t>
            </a:r>
          </a:p>
          <a:p>
            <a:pPr lvl="1"/>
            <a:endParaRPr lang="en-US" altLang="en-US" dirty="0" smtClean="0"/>
          </a:p>
          <a:p>
            <a:pPr lvl="1"/>
            <a:endParaRPr lang="en-US" altLang="en-US" dirty="0" smtClean="0"/>
          </a:p>
          <a:p>
            <a:pPr lvl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3247336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Background Color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It is very common to see web pages with their background color set to white or some other colors.</a:t>
            </a:r>
          </a:p>
          <a:p>
            <a:pPr eaLnBrk="1" hangingPunct="1">
              <a:defRPr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To set your document’s background color, you need to edit the &lt;BODY&gt; element by adding the BGCOLOR attribute. </a:t>
            </a:r>
          </a:p>
          <a:p>
            <a:pPr eaLnBrk="1" hangingPunct="1">
              <a:defRPr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The following example will display a document with a white background color:</a:t>
            </a:r>
          </a:p>
          <a:p>
            <a:pPr eaLnBrk="1" hangingPunct="1">
              <a:defRPr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&lt;BODY BGCOLOR=“#FFFFFF”&gt;&lt;/BODY&gt;</a:t>
            </a:r>
          </a:p>
          <a:p>
            <a:pPr eaLnBrk="1" hangingPunct="1">
              <a:defRPr/>
            </a:pP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eaLnBrk="1" hangingPunct="1">
              <a:defRPr/>
            </a:pP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769461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TEXT Color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TEXT attribute is used to control the color of all the normal text in the document. The default color for text is black. </a:t>
            </a:r>
          </a:p>
          <a:p>
            <a:pPr eaLnBrk="1" hangingPunct="1"/>
            <a:r>
              <a:rPr lang="en-US" altLang="en-US" smtClean="0"/>
              <a:t>The TEXT attribute would be added as follows:</a:t>
            </a:r>
          </a:p>
          <a:p>
            <a:pPr eaLnBrk="1" hangingPunct="1"/>
            <a:r>
              <a:rPr lang="en-US" altLang="en-US" smtClean="0"/>
              <a:t>&lt;BODY BGCOLOR=“#FFFFFF” TEXT=“#FF0000”&gt;&lt;/BODY&gt;</a:t>
            </a:r>
          </a:p>
          <a:p>
            <a:pPr eaLnBrk="1" hangingPunct="1"/>
            <a:r>
              <a:rPr lang="en-US" altLang="en-US" smtClean="0"/>
              <a:t>In this example the document’s page</a:t>
            </a:r>
          </a:p>
          <a:p>
            <a:pPr eaLnBrk="1" hangingPunct="1"/>
            <a:r>
              <a:rPr lang="en-US" altLang="en-US" smtClean="0"/>
              <a:t>color is white and the text would be red</a:t>
            </a:r>
          </a:p>
        </p:txBody>
      </p:sp>
    </p:spTree>
    <p:extLst>
      <p:ext uri="{BB962C8B-B14F-4D97-AF65-F5344CB8AC3E}">
        <p14:creationId xmlns:p14="http://schemas.microsoft.com/office/powerpoint/2010/main" xmlns="" val="19347720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chemeClr val="tx1"/>
                </a:solidFill>
              </a:rPr>
              <a:t>Using Image Background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BODY element also gives you ability of setting an image as the document’s background.</a:t>
            </a:r>
          </a:p>
          <a:p>
            <a:pPr eaLnBrk="1" hangingPunct="1"/>
            <a:r>
              <a:rPr lang="en-US" altLang="en-US" smtClean="0"/>
              <a:t>An example of a background image’s HTML code is as follows: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&lt;BODY BACKGROUND=“hi.gif” BGCOLOR=“#FFFFFF”&gt;&lt;/BODY&gt;</a:t>
            </a:r>
          </a:p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35469039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Aligning Text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ALIGN attribute can be inserted in the &lt;P&gt; and &lt;Hn&gt; tags to right justify, center, or left justify the text</a:t>
            </a:r>
          </a:p>
          <a:p>
            <a:pPr eaLnBrk="1" hangingPunct="1"/>
            <a:r>
              <a:rPr lang="en-US" altLang="en-US" smtClean="0"/>
              <a:t>For example, &lt;H1 ALIGN=CENTER&gt; The New York Times &lt;/H1&gt; would create a centered heading of the largest size</a:t>
            </a:r>
          </a:p>
        </p:txBody>
      </p:sp>
    </p:spTree>
    <p:extLst>
      <p:ext uri="{BB962C8B-B14F-4D97-AF65-F5344CB8AC3E}">
        <p14:creationId xmlns:p14="http://schemas.microsoft.com/office/powerpoint/2010/main" xmlns="" val="4819274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rgbClr val="FF0000"/>
                </a:solidFill>
              </a:rPr>
              <a:t>Adobe Dreamweaver</a:t>
            </a:r>
          </a:p>
          <a:p>
            <a:r>
              <a:rPr lang="en-US" altLang="en-US" dirty="0" smtClean="0"/>
              <a:t>Bluefish</a:t>
            </a:r>
          </a:p>
          <a:p>
            <a:r>
              <a:rPr lang="en-US" altLang="en-US" dirty="0" smtClean="0"/>
              <a:t>Google Web Designer</a:t>
            </a:r>
          </a:p>
          <a:p>
            <a:r>
              <a:rPr lang="en-US" altLang="en-US" dirty="0" smtClean="0">
                <a:solidFill>
                  <a:srgbClr val="FF0000"/>
                </a:solidFill>
              </a:rPr>
              <a:t>Sublime Text</a:t>
            </a:r>
          </a:p>
          <a:p>
            <a:r>
              <a:rPr lang="en-US" altLang="en-US" dirty="0" err="1" smtClean="0"/>
              <a:t>CoffeeCup</a:t>
            </a:r>
            <a:endParaRPr lang="en-US" altLang="en-US" dirty="0" smtClean="0"/>
          </a:p>
          <a:p>
            <a:r>
              <a:rPr lang="en-US" altLang="en-US" dirty="0" err="1" smtClean="0"/>
              <a:t>HtmlKit</a:t>
            </a:r>
            <a:endParaRPr lang="en-US" altLang="en-US" dirty="0" smtClean="0"/>
          </a:p>
          <a:p>
            <a:r>
              <a:rPr lang="en-US" altLang="en-US" dirty="0" err="1" smtClean="0"/>
              <a:t>Mobirise</a:t>
            </a:r>
            <a:endParaRPr lang="en-US" altLang="en-US" dirty="0" smtClean="0"/>
          </a:p>
          <a:p>
            <a:r>
              <a:rPr lang="en-IN" altLang="en-US" dirty="0" err="1" smtClean="0">
                <a:solidFill>
                  <a:srgbClr val="FF0000"/>
                </a:solidFill>
              </a:rPr>
              <a:t>VSCode</a:t>
            </a:r>
            <a:endParaRPr lang="en-IN" altLang="en-US" dirty="0" smtClean="0">
              <a:solidFill>
                <a:srgbClr val="FF0000"/>
              </a:solidFill>
            </a:endParaRPr>
          </a:p>
          <a:p>
            <a:r>
              <a:rPr lang="en-IN" altLang="en-US" dirty="0" smtClean="0">
                <a:solidFill>
                  <a:srgbClr val="FF0000"/>
                </a:solidFill>
              </a:rPr>
              <a:t>Notepad ++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9598" y="181742"/>
            <a:ext cx="9250777" cy="54216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Html Editors</a:t>
            </a:r>
          </a:p>
        </p:txBody>
      </p:sp>
    </p:spTree>
    <p:extLst>
      <p:ext uri="{BB962C8B-B14F-4D97-AF65-F5344CB8AC3E}">
        <p14:creationId xmlns:p14="http://schemas.microsoft.com/office/powerpoint/2010/main" xmlns="" val="14589816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Comment Statements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Comment statements are notes in the HTML code that explain the important features of the code</a:t>
            </a:r>
          </a:p>
          <a:p>
            <a:pPr eaLnBrk="1" hangingPunct="1"/>
            <a:r>
              <a:rPr lang="en-US" altLang="en-US" smtClean="0"/>
              <a:t>The comments do not appear on the Web page itself but are a useful reference to the author of the page and other programmers</a:t>
            </a:r>
          </a:p>
          <a:p>
            <a:pPr eaLnBrk="1" hangingPunct="1"/>
            <a:r>
              <a:rPr lang="en-US" altLang="en-US" smtClean="0"/>
              <a:t>To create a comment statement use the     &lt;!-- …. --&gt; tags</a:t>
            </a:r>
          </a:p>
        </p:txBody>
      </p:sp>
    </p:spTree>
    <p:extLst>
      <p:ext uri="{BB962C8B-B14F-4D97-AF65-F5344CB8AC3E}">
        <p14:creationId xmlns:p14="http://schemas.microsoft.com/office/powerpoint/2010/main" xmlns="" val="25832792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Blink Tag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It is possible to make text blink using the &lt;BLINK&gt; … &lt;/BLINK&gt; tag</a:t>
            </a:r>
          </a:p>
          <a:p>
            <a:pPr eaLnBrk="1" hangingPunct="1"/>
            <a:r>
              <a:rPr lang="en-US" altLang="en-US" smtClean="0"/>
              <a:t>However, it is best to use this feature at most sparingly or not at all; What seems like a good idea to a Web designer can become very annoying to a Web user</a:t>
            </a:r>
          </a:p>
          <a:p>
            <a:pPr eaLnBrk="1" hangingPunct="1"/>
            <a:r>
              <a:rPr lang="en-US" altLang="en-US" smtClean="0"/>
              <a:t>The &lt;BLINK&gt; tag is not supported by Internet Explorer</a:t>
            </a:r>
          </a:p>
        </p:txBody>
      </p:sp>
    </p:spTree>
    <p:extLst>
      <p:ext uri="{BB962C8B-B14F-4D97-AF65-F5344CB8AC3E}">
        <p14:creationId xmlns:p14="http://schemas.microsoft.com/office/powerpoint/2010/main" xmlns="" val="23508000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Page Formatting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To define the background color, use the BGCOLOR attribute in the &lt;BODY&gt; tag</a:t>
            </a:r>
          </a:p>
          <a:p>
            <a:pPr eaLnBrk="1" hangingPunct="1"/>
            <a:r>
              <a:rPr lang="en-US" altLang="en-US" smtClean="0"/>
              <a:t>To define the text color, use the TEXT attribute in the &lt;BODY&gt; tag</a:t>
            </a:r>
          </a:p>
          <a:p>
            <a:pPr eaLnBrk="1" hangingPunct="1"/>
            <a:r>
              <a:rPr lang="en-US" altLang="en-US" smtClean="0"/>
              <a:t>To define the size of the text, type &lt;BASEFONT SIZE=n&gt;   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8382000" y="1981200"/>
            <a:ext cx="3810000" cy="41148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altLang="en-US" sz="1800"/>
          </a:p>
          <a:p>
            <a:pPr eaLnBrk="1" hangingPunct="1">
              <a:buFontTx/>
              <a:buChar char=" "/>
            </a:pPr>
            <a:endParaRPr lang="en-US" altLang="en-US" sz="2800"/>
          </a:p>
        </p:txBody>
      </p:sp>
    </p:spTree>
    <p:extLst>
      <p:ext uri="{BB962C8B-B14F-4D97-AF65-F5344CB8AC3E}">
        <p14:creationId xmlns:p14="http://schemas.microsoft.com/office/powerpoint/2010/main" xmlns="" val="16521578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</a:t>
            </a:r>
          </a:p>
        </p:txBody>
      </p:sp>
      <p:sp>
        <p:nvSpPr>
          <p:cNvPr id="5427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000"/>
              <a:t>&lt;HTML&gt;</a:t>
            </a:r>
          </a:p>
          <a:p>
            <a:pPr eaLnBrk="1" hangingPunct="1">
              <a:buFontTx/>
              <a:buNone/>
            </a:pPr>
            <a:r>
              <a:rPr lang="en-US" altLang="en-US" sz="2000"/>
              <a:t>&lt;HEAD&gt;</a:t>
            </a:r>
          </a:p>
          <a:p>
            <a:pPr eaLnBrk="1" hangingPunct="1">
              <a:buFontTx/>
              <a:buNone/>
            </a:pPr>
            <a:r>
              <a:rPr lang="en-US" altLang="en-US" sz="2000"/>
              <a:t>&lt;TITLE&gt; Example &lt;/TITLE&gt;</a:t>
            </a:r>
          </a:p>
          <a:p>
            <a:pPr eaLnBrk="1" hangingPunct="1">
              <a:buFontTx/>
              <a:buNone/>
            </a:pPr>
            <a:r>
              <a:rPr lang="en-US" altLang="en-US" sz="2000"/>
              <a:t>&lt;/HEAD&gt;</a:t>
            </a:r>
          </a:p>
          <a:p>
            <a:pPr eaLnBrk="1" hangingPunct="1">
              <a:buFontTx/>
              <a:buNone/>
            </a:pPr>
            <a:r>
              <a:rPr lang="en-US" altLang="en-US" sz="2000"/>
              <a:t>&lt;BODY </a:t>
            </a:r>
            <a:r>
              <a:rPr lang="en-US" altLang="en-US" sz="2000">
                <a:solidFill>
                  <a:srgbClr val="FF0000"/>
                </a:solidFill>
              </a:rPr>
              <a:t>BGCOLOR=“black”  TEXT=“white”</a:t>
            </a:r>
            <a:r>
              <a:rPr lang="en-US" altLang="en-US" sz="2000"/>
              <a:t>&gt;</a:t>
            </a:r>
          </a:p>
          <a:p>
            <a:pPr eaLnBrk="1" hangingPunct="1">
              <a:buFontTx/>
              <a:buNone/>
            </a:pPr>
            <a:r>
              <a:rPr lang="en-US" altLang="en-US" sz="2000"/>
              <a:t>&lt;</a:t>
            </a:r>
            <a:r>
              <a:rPr lang="en-US" altLang="en-US" sz="2000">
                <a:solidFill>
                  <a:srgbClr val="FF0000"/>
                </a:solidFill>
              </a:rPr>
              <a:t>BASEFONT SIZE=7</a:t>
            </a:r>
            <a:r>
              <a:rPr lang="en-US" altLang="en-US" sz="2000"/>
              <a:t>&gt;</a:t>
            </a:r>
          </a:p>
          <a:p>
            <a:pPr eaLnBrk="1" hangingPunct="1">
              <a:buFontTx/>
              <a:buNone/>
            </a:pPr>
            <a:r>
              <a:rPr lang="en-US" altLang="en-US" sz="2000"/>
              <a:t>      This is where you would include the text and images on your Web page.</a:t>
            </a:r>
          </a:p>
          <a:p>
            <a:pPr eaLnBrk="1" hangingPunct="1">
              <a:buFontTx/>
              <a:buNone/>
            </a:pPr>
            <a:r>
              <a:rPr lang="en-US" altLang="en-US" sz="2000"/>
              <a:t>&lt;/BODY&gt;</a:t>
            </a:r>
          </a:p>
          <a:p>
            <a:pPr eaLnBrk="1" hangingPunct="1">
              <a:buFontTx/>
              <a:buNone/>
            </a:pPr>
            <a:r>
              <a:rPr lang="en-US" altLang="en-US" sz="2000"/>
              <a:t>&lt;/HTML&gt;</a:t>
            </a: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4635409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Inserting Images  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Type &lt;IMG SRC = “image.ext”&gt;, where image.ext indicates the location of the image file</a:t>
            </a:r>
          </a:p>
          <a:p>
            <a:pPr eaLnBrk="1" hangingPunct="1"/>
            <a:r>
              <a:rPr lang="en-US" altLang="en-US" smtClean="0"/>
              <a:t>The WIDTH=n and HEIGHT=n attributes can be used to adjust the size of an image</a:t>
            </a:r>
          </a:p>
          <a:p>
            <a:pPr eaLnBrk="1" hangingPunct="1"/>
            <a:r>
              <a:rPr lang="en-US" altLang="en-US" smtClean="0"/>
              <a:t>The attribute BORDER=n can be used to add a border n pixels thick around the image</a:t>
            </a:r>
          </a:p>
        </p:txBody>
      </p:sp>
    </p:spTree>
    <p:extLst>
      <p:ext uri="{BB962C8B-B14F-4D97-AF65-F5344CB8AC3E}">
        <p14:creationId xmlns:p14="http://schemas.microsoft.com/office/powerpoint/2010/main" xmlns="" val="42613965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Alternate Text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Some browsers don’t support images. In this case, the ALT attribute can be used to create text that appears instead of the image.</a:t>
            </a:r>
          </a:p>
          <a:p>
            <a:pPr eaLnBrk="1" hangingPunct="1"/>
            <a:r>
              <a:rPr lang="en-US" altLang="en-US" smtClean="0"/>
              <a:t>Example:</a:t>
            </a:r>
          </a:p>
          <a:p>
            <a:pPr eaLnBrk="1" hangingPunct="1">
              <a:buFontTx/>
              <a:buChar char=" "/>
            </a:pPr>
            <a:r>
              <a:rPr lang="en-US" altLang="en-US" smtClean="0"/>
              <a:t>&lt;IMG SRC=“satellite.jpg” ALT = “Picture of satellite”&gt;</a:t>
            </a:r>
          </a:p>
        </p:txBody>
      </p:sp>
    </p:spTree>
    <p:extLst>
      <p:ext uri="{BB962C8B-B14F-4D97-AF65-F5344CB8AC3E}">
        <p14:creationId xmlns:p14="http://schemas.microsoft.com/office/powerpoint/2010/main" xmlns="" val="22693084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Links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 link lets you move from one page to another, play movies and sound, send email, download files, and more…. </a:t>
            </a:r>
          </a:p>
          <a:p>
            <a:pPr eaLnBrk="1" hangingPunct="1"/>
            <a:r>
              <a:rPr lang="en-US" altLang="en-US" smtClean="0"/>
              <a:t>A link has three parts: a </a:t>
            </a:r>
            <a:r>
              <a:rPr lang="en-US" altLang="en-US" b="1" smtClean="0"/>
              <a:t>destination</a:t>
            </a:r>
            <a:r>
              <a:rPr lang="en-US" altLang="en-US" smtClean="0"/>
              <a:t>, a </a:t>
            </a:r>
            <a:r>
              <a:rPr lang="en-US" altLang="en-US" b="1" smtClean="0"/>
              <a:t>label</a:t>
            </a:r>
            <a:r>
              <a:rPr lang="en-US" altLang="en-US" smtClean="0"/>
              <a:t>, and a </a:t>
            </a:r>
            <a:r>
              <a:rPr lang="en-US" altLang="en-US" b="1" smtClean="0"/>
              <a:t>target</a:t>
            </a:r>
          </a:p>
          <a:p>
            <a:pPr eaLnBrk="1" hangingPunct="1"/>
            <a:r>
              <a:rPr lang="en-US" altLang="en-US" smtClean="0"/>
              <a:t>To create a link type  </a:t>
            </a:r>
          </a:p>
          <a:p>
            <a:pPr lvl="1" eaLnBrk="1" hangingPunct="1">
              <a:buFontTx/>
              <a:buChar char=" "/>
            </a:pPr>
            <a:r>
              <a:rPr lang="en-US" altLang="en-US" smtClean="0"/>
              <a:t>&lt;A HREF=“page.html”&gt; label &lt;/A&gt;</a:t>
            </a:r>
          </a:p>
        </p:txBody>
      </p:sp>
    </p:spTree>
    <p:extLst>
      <p:ext uri="{BB962C8B-B14F-4D97-AF65-F5344CB8AC3E}">
        <p14:creationId xmlns:p14="http://schemas.microsoft.com/office/powerpoint/2010/main" xmlns="" val="36835020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Anatomy of a Link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Char char=" "/>
            </a:pPr>
            <a:r>
              <a:rPr lang="en-US" altLang="en-US" smtClean="0"/>
              <a:t>&lt;A HREF=“page.html”&gt; label &lt;/A&gt;</a:t>
            </a:r>
          </a:p>
          <a:p>
            <a:pPr eaLnBrk="1" hangingPunct="1">
              <a:buFontTx/>
              <a:buChar char=" "/>
            </a:pPr>
            <a:endParaRPr lang="en-US" altLang="en-US" sz="1800"/>
          </a:p>
          <a:p>
            <a:pPr eaLnBrk="1" hangingPunct="1"/>
            <a:r>
              <a:rPr lang="en-US" altLang="en-US" smtClean="0"/>
              <a:t>In the above link, “page.html” is the destination. The destination specifies the address of the Web page or file the user will access when he/she clicks on the link.</a:t>
            </a:r>
          </a:p>
          <a:p>
            <a:pPr eaLnBrk="1" hangingPunct="1"/>
            <a:r>
              <a:rPr lang="en-US" altLang="en-US" smtClean="0"/>
              <a:t>The label is the text that will appear underlined or highlighted on the page</a:t>
            </a:r>
          </a:p>
          <a:p>
            <a:pPr eaLnBrk="1" hangingPunct="1">
              <a:buFontTx/>
              <a:buChar char=" "/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38152109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Example: Links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To create a link to CNN, I would type:</a:t>
            </a:r>
          </a:p>
          <a:p>
            <a:pPr lvl="1" eaLnBrk="1" hangingPunct="1">
              <a:buFontTx/>
              <a:buChar char=" "/>
            </a:pPr>
            <a:r>
              <a:rPr lang="en-US" altLang="en-US" smtClean="0"/>
              <a:t>&lt;A HREF=“http://www.cnn.com”&gt;CNN&lt;/A&gt;</a:t>
            </a:r>
          </a:p>
          <a:p>
            <a:pPr lvl="1" eaLnBrk="1" hangingPunct="1">
              <a:buFontTx/>
              <a:buChar char=" "/>
            </a:pPr>
            <a:endParaRPr lang="en-US" altLang="en-US" smtClean="0"/>
          </a:p>
          <a:p>
            <a:pPr eaLnBrk="1" hangingPunct="1"/>
            <a:r>
              <a:rPr lang="en-US" altLang="en-US" smtClean="0"/>
              <a:t>To create a link to MIT, I would type:</a:t>
            </a:r>
          </a:p>
          <a:p>
            <a:pPr lvl="1" eaLnBrk="1" hangingPunct="1">
              <a:buFontTx/>
              <a:buChar char=" "/>
            </a:pPr>
            <a:r>
              <a:rPr lang="en-US" altLang="en-US" smtClean="0"/>
              <a:t>&lt;A HREF=“http://www.mit.edu”&gt;MIT&lt;/A&gt;</a:t>
            </a:r>
          </a:p>
        </p:txBody>
      </p:sp>
    </p:spTree>
    <p:extLst>
      <p:ext uri="{BB962C8B-B14F-4D97-AF65-F5344CB8AC3E}">
        <p14:creationId xmlns:p14="http://schemas.microsoft.com/office/powerpoint/2010/main" xmlns="" val="17061206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Changing the Color of Links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LINK, VLINK, and ALINK attributes can be inserted in the &lt;BODY&gt; tag to define the color of a link</a:t>
            </a:r>
          </a:p>
          <a:p>
            <a:pPr lvl="1" eaLnBrk="1" hangingPunct="1"/>
            <a:r>
              <a:rPr lang="en-US" altLang="en-US" smtClean="0"/>
              <a:t>LINK defines the color of links that have not been visited </a:t>
            </a:r>
          </a:p>
          <a:p>
            <a:pPr lvl="1" eaLnBrk="1" hangingPunct="1"/>
            <a:r>
              <a:rPr lang="en-US" altLang="en-US" smtClean="0"/>
              <a:t>VLINK defines the color of links that have already been visited</a:t>
            </a:r>
          </a:p>
          <a:p>
            <a:pPr lvl="1" eaLnBrk="1" hangingPunct="1"/>
            <a:r>
              <a:rPr lang="en-US" altLang="en-US" smtClean="0"/>
              <a:t>ALINK defines the color of a link when a user clicks on it</a:t>
            </a:r>
          </a:p>
        </p:txBody>
      </p:sp>
    </p:spTree>
    <p:extLst>
      <p:ext uri="{BB962C8B-B14F-4D97-AF65-F5344CB8AC3E}">
        <p14:creationId xmlns:p14="http://schemas.microsoft.com/office/powerpoint/2010/main" xmlns="" val="1674899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Creating a Basic Starting Document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7408" y="836712"/>
            <a:ext cx="9442675" cy="5680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2754157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Using Links to Send Email</a:t>
            </a:r>
          </a:p>
        </p:txBody>
      </p:sp>
      <p:sp>
        <p:nvSpPr>
          <p:cNvPr id="6144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To create a link to an email address, type &lt;A HREF=“mailto:email_address”&gt; Label&lt;/A&gt;</a:t>
            </a:r>
          </a:p>
          <a:p>
            <a:pPr eaLnBrk="1" hangingPunct="1"/>
            <a:r>
              <a:rPr lang="en-US" altLang="en-US" smtClean="0"/>
              <a:t>For example, to create a link to send email to myself, I would type: &lt;A HREF=“mailto: ktdunn@mit.edu”&gt;email Katie Dunn&lt;/A&gt;  </a:t>
            </a:r>
          </a:p>
        </p:txBody>
      </p:sp>
    </p:spTree>
    <p:extLst>
      <p:ext uri="{BB962C8B-B14F-4D97-AF65-F5344CB8AC3E}">
        <p14:creationId xmlns:p14="http://schemas.microsoft.com/office/powerpoint/2010/main" xmlns="" val="32374639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Anchors 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Anchors enable a user to jump to a specific place on a Web site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Two steps are necessary to create an anchor. First you must create the anchor itself. Then you must create a link to the anchor from another point in the document.</a:t>
            </a:r>
          </a:p>
        </p:txBody>
      </p:sp>
    </p:spTree>
    <p:extLst>
      <p:ext uri="{BB962C8B-B14F-4D97-AF65-F5344CB8AC3E}">
        <p14:creationId xmlns:p14="http://schemas.microsoft.com/office/powerpoint/2010/main" xmlns="" val="40429643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Anchors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To create the anchor itself, type &lt;A NAME=“anchor name”&gt;label&lt;/A&gt; at the point in the Web page where you want the user to jump to</a:t>
            </a:r>
          </a:p>
          <a:p>
            <a:pPr eaLnBrk="1" hangingPunct="1"/>
            <a:r>
              <a:rPr lang="en-US" altLang="en-US" smtClean="0"/>
              <a:t>To create the link, type &lt;A HREF=“#anchor name”&gt;label&lt;/A&gt; at the point in the text where you want the link to appear</a:t>
            </a:r>
          </a:p>
        </p:txBody>
      </p:sp>
    </p:spTree>
    <p:extLst>
      <p:ext uri="{BB962C8B-B14F-4D97-AF65-F5344CB8AC3E}">
        <p14:creationId xmlns:p14="http://schemas.microsoft.com/office/powerpoint/2010/main" xmlns="" val="24938729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Example: Anchor</a:t>
            </a:r>
          </a:p>
        </p:txBody>
      </p:sp>
      <p:pic>
        <p:nvPicPr>
          <p:cNvPr id="64515" name="Picture 1028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95998" y="3638548"/>
            <a:ext cx="3" cy="3"/>
          </a:xfrm>
          <a:noFill/>
        </p:spPr>
      </p:pic>
      <p:sp>
        <p:nvSpPr>
          <p:cNvPr id="64516" name="Text Box 1029"/>
          <p:cNvSpPr txBox="1">
            <a:spLocks noChangeArrowheads="1"/>
          </p:cNvSpPr>
          <p:nvPr/>
        </p:nvSpPr>
        <p:spPr bwMode="auto">
          <a:xfrm>
            <a:off x="1889125" y="2370139"/>
            <a:ext cx="54229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2200">
                <a:solidFill>
                  <a:srgbClr val="000000"/>
                </a:solidFill>
              </a:rPr>
              <a:t>&lt;A HREF="#chap2"&gt;Chapter Two&lt;/A&gt;&lt;BR&gt;</a:t>
            </a:r>
            <a:endParaRPr lang="en-US" altLang="en-US" sz="1200">
              <a:solidFill>
                <a:srgbClr val="000000"/>
              </a:solidFill>
              <a:latin typeface="Geneva" charset="0"/>
            </a:endParaRPr>
          </a:p>
        </p:txBody>
      </p:sp>
      <p:sp>
        <p:nvSpPr>
          <p:cNvPr id="64517" name="Line 1030"/>
          <p:cNvSpPr>
            <a:spLocks noChangeShapeType="1"/>
          </p:cNvSpPr>
          <p:nvPr/>
        </p:nvSpPr>
        <p:spPr bwMode="auto">
          <a:xfrm>
            <a:off x="4648200" y="3124200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4518" name="Line 1031"/>
          <p:cNvSpPr>
            <a:spLocks noChangeShapeType="1"/>
          </p:cNvSpPr>
          <p:nvPr/>
        </p:nvSpPr>
        <p:spPr bwMode="auto">
          <a:xfrm flipV="1">
            <a:off x="4648200" y="2819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4519" name="Text Box 1032"/>
          <p:cNvSpPr txBox="1">
            <a:spLocks noChangeArrowheads="1"/>
          </p:cNvSpPr>
          <p:nvPr/>
        </p:nvSpPr>
        <p:spPr bwMode="auto">
          <a:xfrm>
            <a:off x="2041525" y="5113339"/>
            <a:ext cx="440213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2200">
                <a:solidFill>
                  <a:srgbClr val="000000"/>
                </a:solidFill>
              </a:rPr>
              <a:t>&lt;A NAME="chap2"&gt;Chapter 2 &lt;/A&gt;</a:t>
            </a:r>
            <a:endParaRPr lang="en-US" altLang="en-US" sz="1200">
              <a:solidFill>
                <a:srgbClr val="000000"/>
              </a:solidFill>
              <a:latin typeface="Geneva" charset="0"/>
            </a:endParaRPr>
          </a:p>
        </p:txBody>
      </p:sp>
      <p:sp>
        <p:nvSpPr>
          <p:cNvPr id="64520" name="Line 1033"/>
          <p:cNvSpPr>
            <a:spLocks noChangeShapeType="1"/>
          </p:cNvSpPr>
          <p:nvPr/>
        </p:nvSpPr>
        <p:spPr bwMode="auto">
          <a:xfrm>
            <a:off x="6477000" y="5334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4521" name="Text Box 1034"/>
          <p:cNvSpPr txBox="1">
            <a:spLocks noChangeArrowheads="1"/>
          </p:cNvSpPr>
          <p:nvPr/>
        </p:nvSpPr>
        <p:spPr bwMode="auto">
          <a:xfrm>
            <a:off x="5867400" y="2819401"/>
            <a:ext cx="635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2000" i="1"/>
              <a:t>Link</a:t>
            </a:r>
            <a:endParaRPr lang="en-US" altLang="en-US"/>
          </a:p>
        </p:txBody>
      </p:sp>
      <p:sp>
        <p:nvSpPr>
          <p:cNvPr id="64522" name="Text Box 1035"/>
          <p:cNvSpPr txBox="1">
            <a:spLocks noChangeArrowheads="1"/>
          </p:cNvSpPr>
          <p:nvPr/>
        </p:nvSpPr>
        <p:spPr bwMode="auto">
          <a:xfrm>
            <a:off x="6400801" y="5029201"/>
            <a:ext cx="931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2000" i="1"/>
              <a:t>Anchor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9583547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Forms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smtClean="0"/>
              <a:t>What are forms?</a:t>
            </a:r>
          </a:p>
          <a:p>
            <a:pPr lvl="1" eaLnBrk="1" hangingPunct="1">
              <a:buFont typeface="Times" panose="02020603050405020304" pitchFamily="18" charset="0"/>
              <a:buChar char="•"/>
            </a:pPr>
            <a:r>
              <a:rPr lang="en-US" altLang="en-US" smtClean="0"/>
              <a:t>An HTML form is an area of the document that allows users to enter information into fields.</a:t>
            </a:r>
          </a:p>
          <a:p>
            <a:pPr lvl="1" eaLnBrk="1" hangingPunct="1">
              <a:buFont typeface="Times" panose="02020603050405020304" pitchFamily="18" charset="0"/>
              <a:buChar char="•"/>
            </a:pPr>
            <a:r>
              <a:rPr lang="en-US" altLang="en-US" smtClean="0"/>
              <a:t>A form may be used to collect personal information, opinions in polls, user preferences and other kinds of information.</a:t>
            </a:r>
          </a:p>
          <a:p>
            <a:pPr lvl="1" eaLnBrk="1" hangingPunct="1">
              <a:buFontTx/>
              <a:buChar char="o"/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38735961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Forms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There are two basic components of a Web form: the shell, the part that the user fills out, and the script which processes the information</a:t>
            </a:r>
          </a:p>
          <a:p>
            <a:pPr eaLnBrk="1" hangingPunct="1"/>
            <a:r>
              <a:rPr lang="en-US" altLang="en-US" smtClean="0"/>
              <a:t>HTML tags are used to create the form shell. Using HTML you can create text boxes, radio buttons, checkboxes, drop-down menus, and more... </a:t>
            </a:r>
          </a:p>
        </p:txBody>
      </p:sp>
    </p:spTree>
    <p:extLst>
      <p:ext uri="{BB962C8B-B14F-4D97-AF65-F5344CB8AC3E}">
        <p14:creationId xmlns:p14="http://schemas.microsoft.com/office/powerpoint/2010/main" xmlns="" val="42403916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Example: Form 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73731" name="Picture 102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36253" y="1454151"/>
            <a:ext cx="4114800" cy="425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732" name="Line 1032"/>
          <p:cNvSpPr>
            <a:spLocks noChangeShapeType="1"/>
          </p:cNvSpPr>
          <p:nvPr/>
        </p:nvSpPr>
        <p:spPr bwMode="auto">
          <a:xfrm flipH="1">
            <a:off x="4055019" y="1660527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3733" name="Text Box 1033"/>
          <p:cNvSpPr txBox="1">
            <a:spLocks noChangeArrowheads="1"/>
          </p:cNvSpPr>
          <p:nvPr/>
        </p:nvSpPr>
        <p:spPr bwMode="auto">
          <a:xfrm>
            <a:off x="5639345" y="1416052"/>
            <a:ext cx="13255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dirty="0"/>
              <a:t>Text Box</a:t>
            </a:r>
          </a:p>
        </p:txBody>
      </p:sp>
      <p:sp>
        <p:nvSpPr>
          <p:cNvPr id="73734" name="Line 1035"/>
          <p:cNvSpPr>
            <a:spLocks noChangeShapeType="1"/>
          </p:cNvSpPr>
          <p:nvPr/>
        </p:nvSpPr>
        <p:spPr bwMode="auto">
          <a:xfrm flipH="1">
            <a:off x="4221161" y="2462213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3735" name="Text Box 1036"/>
          <p:cNvSpPr txBox="1">
            <a:spLocks noChangeArrowheads="1"/>
          </p:cNvSpPr>
          <p:nvPr/>
        </p:nvSpPr>
        <p:spPr bwMode="auto">
          <a:xfrm>
            <a:off x="5957887" y="2217738"/>
            <a:ext cx="215956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dirty="0"/>
              <a:t>Drop-down </a:t>
            </a:r>
            <a:r>
              <a:rPr lang="en-US" altLang="en-US" dirty="0" smtClean="0"/>
              <a:t>List</a:t>
            </a:r>
            <a:endParaRPr lang="en-US" altLang="en-US" dirty="0"/>
          </a:p>
        </p:txBody>
      </p:sp>
      <p:sp>
        <p:nvSpPr>
          <p:cNvPr id="73736" name="Line 1038"/>
          <p:cNvSpPr>
            <a:spLocks noChangeShapeType="1"/>
          </p:cNvSpPr>
          <p:nvPr/>
        </p:nvSpPr>
        <p:spPr bwMode="auto">
          <a:xfrm flipH="1">
            <a:off x="4201090" y="2874855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3737" name="Text Box 1039"/>
          <p:cNvSpPr txBox="1">
            <a:spLocks noChangeArrowheads="1"/>
          </p:cNvSpPr>
          <p:nvPr/>
        </p:nvSpPr>
        <p:spPr bwMode="auto">
          <a:xfrm>
            <a:off x="6242616" y="2630380"/>
            <a:ext cx="19351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dirty="0"/>
              <a:t>Radio Buttons</a:t>
            </a:r>
          </a:p>
        </p:txBody>
      </p:sp>
      <p:sp>
        <p:nvSpPr>
          <p:cNvPr id="73738" name="Line 1040"/>
          <p:cNvSpPr>
            <a:spLocks noChangeShapeType="1"/>
          </p:cNvSpPr>
          <p:nvPr/>
        </p:nvSpPr>
        <p:spPr bwMode="auto">
          <a:xfrm flipH="1" flipV="1">
            <a:off x="4158227" y="3235764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3739" name="Text Box 1041"/>
          <p:cNvSpPr txBox="1">
            <a:spLocks noChangeArrowheads="1"/>
          </p:cNvSpPr>
          <p:nvPr/>
        </p:nvSpPr>
        <p:spPr bwMode="auto">
          <a:xfrm>
            <a:off x="6444228" y="3007164"/>
            <a:ext cx="1673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dirty="0"/>
              <a:t>Checkboxes</a:t>
            </a:r>
          </a:p>
        </p:txBody>
      </p:sp>
      <p:sp>
        <p:nvSpPr>
          <p:cNvPr id="73740" name="Line 1042"/>
          <p:cNvSpPr>
            <a:spLocks noChangeShapeType="1"/>
          </p:cNvSpPr>
          <p:nvPr/>
        </p:nvSpPr>
        <p:spPr bwMode="auto">
          <a:xfrm flipH="1">
            <a:off x="4742428" y="4373235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3741" name="Text Box 1043"/>
          <p:cNvSpPr txBox="1">
            <a:spLocks noChangeArrowheads="1"/>
          </p:cNvSpPr>
          <p:nvPr/>
        </p:nvSpPr>
        <p:spPr bwMode="auto">
          <a:xfrm>
            <a:off x="6707753" y="4128760"/>
            <a:ext cx="1409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dirty="0"/>
              <a:t>Text Area</a:t>
            </a:r>
          </a:p>
        </p:txBody>
      </p:sp>
      <p:sp>
        <p:nvSpPr>
          <p:cNvPr id="73742" name="Line 1044"/>
          <p:cNvSpPr>
            <a:spLocks noChangeShapeType="1"/>
          </p:cNvSpPr>
          <p:nvPr/>
        </p:nvSpPr>
        <p:spPr bwMode="auto">
          <a:xfrm flipV="1">
            <a:off x="2423592" y="5708651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3743" name="Line 1045"/>
          <p:cNvSpPr>
            <a:spLocks noChangeShapeType="1"/>
          </p:cNvSpPr>
          <p:nvPr/>
        </p:nvSpPr>
        <p:spPr bwMode="auto">
          <a:xfrm>
            <a:off x="2416231" y="6013451"/>
            <a:ext cx="426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3744" name="Text Box 1047"/>
          <p:cNvSpPr txBox="1">
            <a:spLocks noChangeArrowheads="1"/>
          </p:cNvSpPr>
          <p:nvPr/>
        </p:nvSpPr>
        <p:spPr bwMode="auto">
          <a:xfrm>
            <a:off x="6707753" y="5708651"/>
            <a:ext cx="1968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/>
              <a:t>Submit Button</a:t>
            </a:r>
          </a:p>
        </p:txBody>
      </p:sp>
      <p:sp>
        <p:nvSpPr>
          <p:cNvPr id="73746" name="Line 1049"/>
          <p:cNvSpPr>
            <a:spLocks noChangeShapeType="1"/>
          </p:cNvSpPr>
          <p:nvPr/>
        </p:nvSpPr>
        <p:spPr bwMode="auto">
          <a:xfrm>
            <a:off x="3353345" y="5583649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3747" name="Text Box 1050"/>
          <p:cNvSpPr txBox="1">
            <a:spLocks noChangeArrowheads="1"/>
          </p:cNvSpPr>
          <p:nvPr/>
        </p:nvSpPr>
        <p:spPr bwMode="auto">
          <a:xfrm>
            <a:off x="5842157" y="5349876"/>
            <a:ext cx="1765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dirty="0"/>
              <a:t>Reset Button</a:t>
            </a:r>
          </a:p>
        </p:txBody>
      </p:sp>
      <p:sp>
        <p:nvSpPr>
          <p:cNvPr id="73748" name="Line 1051"/>
          <p:cNvSpPr>
            <a:spLocks noChangeShapeType="1"/>
          </p:cNvSpPr>
          <p:nvPr/>
        </p:nvSpPr>
        <p:spPr bwMode="auto">
          <a:xfrm>
            <a:off x="6858000" y="6553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0474974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4755" name="Conten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Contact form</a:t>
            </a:r>
          </a:p>
          <a:p>
            <a:r>
              <a:rPr lang="en-US" altLang="en-US" smtClean="0"/>
              <a:t>Registration form</a:t>
            </a:r>
          </a:p>
          <a:p>
            <a:r>
              <a:rPr lang="en-US" altLang="en-US" smtClean="0"/>
              <a:t>Sign-in Form</a:t>
            </a:r>
          </a:p>
          <a:p>
            <a:r>
              <a:rPr lang="en-US" altLang="en-US" smtClean="0"/>
              <a:t>Lead generation form</a:t>
            </a:r>
          </a:p>
          <a:p>
            <a:r>
              <a:rPr lang="en-US" altLang="en-US" smtClean="0"/>
              <a:t>Order form</a:t>
            </a:r>
          </a:p>
          <a:p>
            <a:r>
              <a:rPr lang="en-US" altLang="en-US" smtClean="0"/>
              <a:t>Survey form</a:t>
            </a:r>
          </a:p>
          <a:p>
            <a:r>
              <a:rPr lang="en-US" altLang="en-US" smtClean="0"/>
              <a:t>Search form</a:t>
            </a:r>
          </a:p>
          <a:p>
            <a:r>
              <a:rPr lang="en-US" altLang="en-US" smtClean="0"/>
              <a:t>Email form</a:t>
            </a:r>
          </a:p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439653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Form Shell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 form shell has three important parts:</a:t>
            </a:r>
          </a:p>
          <a:p>
            <a:pPr lvl="1" eaLnBrk="1" hangingPunct="1"/>
            <a:r>
              <a:rPr lang="en-US" altLang="en-US" smtClean="0"/>
              <a:t> the &lt;FORM&gt; tag, which includes the address of the script which will process the form</a:t>
            </a:r>
          </a:p>
          <a:p>
            <a:pPr lvl="1" eaLnBrk="1" hangingPunct="1"/>
            <a:r>
              <a:rPr lang="en-US" altLang="en-US" smtClean="0"/>
              <a:t>the form elements, like text boxes and radio buttons</a:t>
            </a:r>
          </a:p>
          <a:p>
            <a:pPr lvl="1" eaLnBrk="1" hangingPunct="1"/>
            <a:r>
              <a:rPr lang="en-US" altLang="en-US" smtClean="0"/>
              <a:t>the submit button which triggers the script to send the entered information to the server</a:t>
            </a:r>
          </a:p>
        </p:txBody>
      </p:sp>
    </p:spTree>
    <p:extLst>
      <p:ext uri="{BB962C8B-B14F-4D97-AF65-F5344CB8AC3E}">
        <p14:creationId xmlns:p14="http://schemas.microsoft.com/office/powerpoint/2010/main" xmlns="" val="32321697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Syntax</a:t>
            </a:r>
          </a:p>
        </p:txBody>
      </p:sp>
      <p:sp>
        <p:nvSpPr>
          <p:cNvPr id="7680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nn-NO" altLang="en-US" smtClean="0"/>
              <a:t>&lt;form&gt; </a:t>
            </a:r>
          </a:p>
          <a:p>
            <a:pPr>
              <a:buFontTx/>
              <a:buNone/>
            </a:pPr>
            <a:r>
              <a:rPr lang="nn-NO" altLang="en-US" smtClean="0"/>
              <a:t>&lt;!-- HTML Form Element --&gt;</a:t>
            </a:r>
          </a:p>
          <a:p>
            <a:pPr>
              <a:buFontTx/>
              <a:buNone/>
            </a:pPr>
            <a:r>
              <a:rPr lang="nn-NO" altLang="en-US" smtClean="0"/>
              <a:t> &lt;/form&gt;</a:t>
            </a: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29398904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orkshop_PPT_Templat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1215</TotalTime>
  <Words>6002</Words>
  <Application>Microsoft Office PowerPoint</Application>
  <PresentationFormat>Custom</PresentationFormat>
  <Paragraphs>955</Paragraphs>
  <Slides>164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164</vt:i4>
      </vt:variant>
    </vt:vector>
  </HeadingPairs>
  <TitlesOfParts>
    <vt:vector size="165" baseType="lpstr">
      <vt:lpstr>Workshop_PPT_Template</vt:lpstr>
      <vt:lpstr>Agenda</vt:lpstr>
      <vt:lpstr>What is HTML?</vt:lpstr>
      <vt:lpstr>HTML Versions</vt:lpstr>
      <vt:lpstr>HTML Tags and Elements</vt:lpstr>
      <vt:lpstr>Attributes in HTML</vt:lpstr>
      <vt:lpstr>Terminologies</vt:lpstr>
      <vt:lpstr>Html Editors</vt:lpstr>
      <vt:lpstr>Html Editors</vt:lpstr>
      <vt:lpstr>Creating a Basic Starting Document</vt:lpstr>
      <vt:lpstr>Document type</vt:lpstr>
      <vt:lpstr>HTML sections</vt:lpstr>
      <vt:lpstr>HTML sections</vt:lpstr>
      <vt:lpstr>Heading element</vt:lpstr>
      <vt:lpstr>Linking Element</vt:lpstr>
      <vt:lpstr>Hyperlink to email </vt:lpstr>
      <vt:lpstr>Images</vt:lpstr>
      <vt:lpstr>Image with Link</vt:lpstr>
      <vt:lpstr>Special Characters and Horizontal rules</vt:lpstr>
      <vt:lpstr>HTML Formatting Elements</vt:lpstr>
      <vt:lpstr>Program with Output</vt:lpstr>
      <vt:lpstr>List</vt:lpstr>
      <vt:lpstr>Un ordered List containing hyperlinks</vt:lpstr>
      <vt:lpstr>Can you make a code for this..?</vt:lpstr>
      <vt:lpstr>Tables  </vt:lpstr>
      <vt:lpstr>Tables </vt:lpstr>
      <vt:lpstr> Tables</vt:lpstr>
      <vt:lpstr>Tables</vt:lpstr>
      <vt:lpstr>Tables </vt:lpstr>
      <vt:lpstr> Tables</vt:lpstr>
      <vt:lpstr> Tables</vt:lpstr>
      <vt:lpstr> Tables</vt:lpstr>
      <vt:lpstr> Tables</vt:lpstr>
      <vt:lpstr> Tables</vt:lpstr>
      <vt:lpstr>Tables</vt:lpstr>
      <vt:lpstr>Fieldset - Legend</vt:lpstr>
      <vt:lpstr>Fieldset &amp; Legend</vt:lpstr>
      <vt:lpstr>Div Element</vt:lpstr>
      <vt:lpstr>Div Element</vt:lpstr>
      <vt:lpstr>Section Element</vt:lpstr>
      <vt:lpstr> section Element</vt:lpstr>
      <vt:lpstr>Header &amp; Footer Elements</vt:lpstr>
      <vt:lpstr>figure Element and figcaption Element</vt:lpstr>
      <vt:lpstr>figure Element and figcaption Element</vt:lpstr>
      <vt:lpstr>Slide 44</vt:lpstr>
      <vt:lpstr>Page-Structure Elements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  <vt:lpstr>Slide 58</vt:lpstr>
      <vt:lpstr>nav Element</vt:lpstr>
      <vt:lpstr>article Element</vt:lpstr>
      <vt:lpstr>summary Element and details Element</vt:lpstr>
      <vt:lpstr>Slide 62</vt:lpstr>
      <vt:lpstr>Slide 63</vt:lpstr>
      <vt:lpstr>aside Element</vt:lpstr>
      <vt:lpstr>meter Element</vt:lpstr>
      <vt:lpstr>Slide 66</vt:lpstr>
      <vt:lpstr>Slide 67</vt:lpstr>
      <vt:lpstr>Global Attributes</vt:lpstr>
      <vt:lpstr>Id Vs Class</vt:lpstr>
      <vt:lpstr>Slide 70</vt:lpstr>
      <vt:lpstr>Slide 71</vt:lpstr>
      <vt:lpstr>&lt;p&gt;, &lt;pre&gt;, &lt;span&gt;</vt:lpstr>
      <vt:lpstr>Slide 73</vt:lpstr>
      <vt:lpstr>Slide 74</vt:lpstr>
      <vt:lpstr>Demo</vt:lpstr>
      <vt:lpstr>Background Color</vt:lpstr>
      <vt:lpstr>TEXT Color</vt:lpstr>
      <vt:lpstr>Using Image Background</vt:lpstr>
      <vt:lpstr>Aligning Text</vt:lpstr>
      <vt:lpstr>Comment Statements</vt:lpstr>
      <vt:lpstr>Blink Tag</vt:lpstr>
      <vt:lpstr>Page Formatting</vt:lpstr>
      <vt:lpstr>Example</vt:lpstr>
      <vt:lpstr>Inserting Images  </vt:lpstr>
      <vt:lpstr>Alternate Text</vt:lpstr>
      <vt:lpstr>Links</vt:lpstr>
      <vt:lpstr>Anatomy of a Link</vt:lpstr>
      <vt:lpstr>Example: Links</vt:lpstr>
      <vt:lpstr>Changing the Color of Links</vt:lpstr>
      <vt:lpstr>Using Links to Send Email</vt:lpstr>
      <vt:lpstr>Anchors </vt:lpstr>
      <vt:lpstr>Anchors</vt:lpstr>
      <vt:lpstr>Example: Anchor</vt:lpstr>
      <vt:lpstr>Forms</vt:lpstr>
      <vt:lpstr>Forms</vt:lpstr>
      <vt:lpstr>Example: Form </vt:lpstr>
      <vt:lpstr>Slide 97</vt:lpstr>
      <vt:lpstr>The Form Shell</vt:lpstr>
      <vt:lpstr>Syntax</vt:lpstr>
      <vt:lpstr>Creating the Shell</vt:lpstr>
      <vt:lpstr>Slide 101</vt:lpstr>
      <vt:lpstr>Slide 102</vt:lpstr>
      <vt:lpstr>Slide 103</vt:lpstr>
      <vt:lpstr>Slide 104</vt:lpstr>
      <vt:lpstr>Slide 105</vt:lpstr>
      <vt:lpstr>Slide 106</vt:lpstr>
      <vt:lpstr>HTML 5 Input Types</vt:lpstr>
      <vt:lpstr>HTML 5 Input Types</vt:lpstr>
      <vt:lpstr>Slide 109</vt:lpstr>
      <vt:lpstr>Slide 110</vt:lpstr>
      <vt:lpstr>Creating Text Boxes</vt:lpstr>
      <vt:lpstr>Text Box Attributes</vt:lpstr>
      <vt:lpstr>Example: Text Box</vt:lpstr>
      <vt:lpstr>Creating Larger Text Areas</vt:lpstr>
      <vt:lpstr>Example: Text Area</vt:lpstr>
      <vt:lpstr>Creating Radio Buttons</vt:lpstr>
      <vt:lpstr>Example: Radio Buttons</vt:lpstr>
      <vt:lpstr>Creating Checkboxes</vt:lpstr>
      <vt:lpstr>Example: Checkboxes</vt:lpstr>
      <vt:lpstr>Creating Drop-down Menus</vt:lpstr>
      <vt:lpstr>Example: Drop-down Menu</vt:lpstr>
      <vt:lpstr>Creating a Submit Button</vt:lpstr>
      <vt:lpstr>Creating a Reset Button</vt:lpstr>
      <vt:lpstr>Tables Attributes</vt:lpstr>
      <vt:lpstr>Slide 125</vt:lpstr>
      <vt:lpstr>Table Caption</vt:lpstr>
      <vt:lpstr>Adding a Border</vt:lpstr>
      <vt:lpstr>Creating Simple Table</vt:lpstr>
      <vt:lpstr>Table Data and Table Header Attributes</vt:lpstr>
      <vt:lpstr>Slide 130</vt:lpstr>
      <vt:lpstr>Adjusting the Width</vt:lpstr>
      <vt:lpstr>Centering a Table</vt:lpstr>
      <vt:lpstr>Wrapping Text around a Table</vt:lpstr>
      <vt:lpstr>Adding Space around a Table</vt:lpstr>
      <vt:lpstr>Spanning Cells Across Columns </vt:lpstr>
      <vt:lpstr>Spanning Cells Across Rows</vt:lpstr>
      <vt:lpstr>Aligning Cell Content</vt:lpstr>
      <vt:lpstr>Controlling Cell Spacing</vt:lpstr>
      <vt:lpstr>Nesting Tables </vt:lpstr>
      <vt:lpstr>Changing a Cell’s Color</vt:lpstr>
      <vt:lpstr>Dividing Your Table into Column Groups</vt:lpstr>
      <vt:lpstr>Column Groups  </vt:lpstr>
      <vt:lpstr>Dividing Table into Horizontal Sections</vt:lpstr>
      <vt:lpstr>Controlling Line Breaks</vt:lpstr>
      <vt:lpstr>Slide 145</vt:lpstr>
      <vt:lpstr>Frames</vt:lpstr>
      <vt:lpstr>Slide 147</vt:lpstr>
      <vt:lpstr>Slide 148</vt:lpstr>
      <vt:lpstr>Attributes of &lt;frame&gt;tag</vt:lpstr>
      <vt:lpstr>Slide 150</vt:lpstr>
      <vt:lpstr>Frame Page Architecture</vt:lpstr>
      <vt:lpstr>Slide 152</vt:lpstr>
      <vt:lpstr>Slide 153</vt:lpstr>
      <vt:lpstr>Drawbacks of frames</vt:lpstr>
      <vt:lpstr>Slide 155</vt:lpstr>
      <vt:lpstr>Slide 156</vt:lpstr>
      <vt:lpstr>&lt;FRAMESET&gt; Container </vt:lpstr>
      <vt:lpstr>Slide 158</vt:lpstr>
      <vt:lpstr>Slide 159</vt:lpstr>
      <vt:lpstr>Slide 160</vt:lpstr>
      <vt:lpstr>&lt;FRAME&gt;</vt:lpstr>
      <vt:lpstr>&lt;NOFRAMES&gt;</vt:lpstr>
      <vt:lpstr>Slide 163</vt:lpstr>
      <vt:lpstr>Marquee Tag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SASTRA</cp:lastModifiedBy>
  <cp:revision>144</cp:revision>
  <dcterms:created xsi:type="dcterms:W3CDTF">2021-08-26T10:17:20Z</dcterms:created>
  <dcterms:modified xsi:type="dcterms:W3CDTF">2024-07-10T08:50:26Z</dcterms:modified>
</cp:coreProperties>
</file>