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0" r:id="rId2"/>
    <p:sldId id="436" r:id="rId3"/>
    <p:sldId id="437" r:id="rId4"/>
    <p:sldId id="438" r:id="rId5"/>
    <p:sldId id="441" r:id="rId6"/>
    <p:sldId id="442" r:id="rId7"/>
    <p:sldId id="317" r:id="rId8"/>
    <p:sldId id="318" r:id="rId9"/>
    <p:sldId id="319" r:id="rId10"/>
    <p:sldId id="320" r:id="rId11"/>
    <p:sldId id="439" r:id="rId12"/>
    <p:sldId id="443" r:id="rId13"/>
    <p:sldId id="444" r:id="rId14"/>
    <p:sldId id="445" r:id="rId15"/>
    <p:sldId id="446" r:id="rId16"/>
    <p:sldId id="447" r:id="rId17"/>
    <p:sldId id="448" r:id="rId18"/>
    <p:sldId id="449" r:id="rId19"/>
    <p:sldId id="450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67" r:id="rId37"/>
    <p:sldId id="58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8:56:03.54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3351 12806 0,'-35'0'31,"53"0"16,88 0-31,105 0-16,1 0 15,35 0-15,776 0 31,-635 0-31,-71 0 16,-211 0 0</inkml:trace>
  <inkml:trace contextRef="#ctx0" brushRef="#br0" timeOffset="1306.369">3387 14499 0,'88'0'79,"159"0"-64,-71 0-15,71 0 16,-35 0-16,246 0 15,389 0 17,-600 0 15,-229 0-32,-1 0 32,1 0-47,0 0 16,17 18-1,-18-18 1,1 0 0,17 0 15,-17 0-16,0 0 1,-1 0 0,1 0-16,0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49:26.2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11218 7355 0,'18'0'109,"0"0"-93,35 0 0,17 18-1,1-18-15,-18 0 16,35 0-16,-71 0 15,1 0-15,0 18 16,-1-18 31,-17 17 125</inkml:trace>
  <inkml:trace contextRef="#ctx0" brushRef="#br0" timeOffset="2340.4936">12330 7214 0,'70'0'125,"71"0"-110,-88 0-15,35 0 16,36 0-16,17 0 16,-53 0-16,18 0 15,70 0-15,-35 0 16,-88 0-1,106 0-15,176 0 47,-141 0-15,-70-17-17,-107 17-15,54 0 16,0 0-16,34 0 15,-16 0-15,-37 0 16,19 0-16,70 0 16,-88 0-16,-18 0 15,1 0-15,-1 0 16,18-18-16,-18 18 16,18 0-16,-18 0 15,1 0 1,-19 0-16,54 0 31,-1 0-15,1 0-1,-53 0-15,87 0 16,-69 0 0,17 0-1,-36 0 1,36 0-1,-18 0 1,1 0 0,-19 0-1</inkml:trace>
  <inkml:trace contextRef="#ctx0" brushRef="#br0" timeOffset="5774.3056">11853 7232 0,'0'35'141,"18"-35"-79,0 0-46,-1 0-1,1-17-15,0 17 16,-1-18-16,1 0 16,-1-17 15,36-36 16,-35 54-47,0 17 15,-1-18 1,1 1 0,-18-36-16,0 35 15,0 0-15,18 1 16,-1-1-1,-17 0 1,0 1 0,0-18-1,0 17 1,0 0 15,-17-35-31,17 18 16,-18 0-1,-17 0 1,35 17-16,-18-17 16,0 17-1,1-17 1,-1-18 0,0 17-1,1 1 1,17-18-1,-35 0 1,35 36 0,0-36-1,-18 18 1,0-1 31,1 19-32,-19-1 1,36-17 0,-17 17-16,17 0 15,-18 18 63,0 0-78,-17 0 16,0 0 0,17 0-16,-17 0 15,0 0 1,-18 0 0,17 36-1,19-19 1,17 1 15,0 35-15,-35 106-1,35-124 1,-18 18 0,18-36-1,0 36 1,0 0-1,0 0 1,0 0 0,0 35-1,0-52-15,0 52 16,0-71-16,0 1 16,53 35-16,-53-35 31,35 17-31,0 18 31,-35-36-15,0 1-1,36 53 1,-19-54 0,19 36-1,-36-35 1,17 35-1,-17-36 1,0 1 0,36 17-1,-36-17 1,17 0 15,1-1-31,-1-17 31,1 0-15,17 18 0,-17-18-1,0 0 1,-1 0 15,19 0-15,-19 0-1,18-18 1,-35 1 0,36-1-16,-19 0 15,-17 1-15,0-1 16,18-70 0,0 35-1,-18 0 1,35 18 15,-35-71-15,0 88-1,0-35-15,0 36 16,-18-1-16,1-52 16,-1 70 140,-17 0-156,17 17 15,0-17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50:29.7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21855 5256 0,'17'0'94,"124"0"-94,-70 0 16,35 53-16,88-53 15,159 18 1,370 17 15,-318-35 1,1 0-1,-300 0-16,-18 0 17,36 18-17,-71-18 1,-36 18 0</inkml:trace>
  <inkml:trace contextRef="#ctx0" brushRef="#br0" timeOffset="996.9493">22983 11730 0,'0'18'63,"18"-18"-48,35 0-15,53 0 16,35 0-16,229-53 16,212-36 15,-370 54-31,229 35 47</inkml:trace>
  <inkml:trace contextRef="#ctx0" brushRef="#br0" timeOffset="1857.8917">22895 8572 0,'0'-17'16,"36"-1"0,69 18-16,-34 0 15,35 0-15,105 0 16,-69 0-16,16 0 16,354 0-1,423-35 16,-653 0 1</inkml:trace>
  <inkml:trace contextRef="#ctx0" brushRef="#br0" timeOffset="2977.9001">23689 14605 0,'53'0'78,"35"0"-63,18 0-15,106-18 16,-1-17-16,371-18 16,142-35 15,-636 88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51:29.56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16475 14464 0,'17'0'32,"142"0"-32,53 0 15,35 0 1,-36 0-16,19 0 15,17-18-15,-106-17 16,194 0 15</inkml:trace>
  <inkml:trace contextRef="#ctx0" brushRef="#br0" timeOffset="4228.5586">17216 1676 0,'52'0'110,"107"0"-95,88 0 1,0 0-16,106-36 15,-36 1-15,936-141 47,-124 70-15,-971 88-17,-105-17 1</inkml:trace>
  <inkml:trace contextRef="#ctx0" brushRef="#br0" timeOffset="6078.556">15469 10918 0,'53'0'79,"35"0"-64,18 0-15,35 0 16,-35 0-1,71 0 1,34 0-16,371 36 31,-476-36-31,194 0 32,-282 0-32,-1 0 15,1 0 48,35 0-63,0 0 15,141 17 1,-53 1 0,-88-18-1</inkml:trace>
  <inkml:trace contextRef="#ctx0" brushRef="#br0" timeOffset="10027.7054">19032 12012 0,'18'0'94,"88"0"-78,106-18-16,34 18 15,-34 0-15,353 0 31,563 0 1,-775 0-1</inkml:trace>
  <inkml:trace contextRef="#ctx0" brushRef="#br0" timeOffset="11572.2965">15628 13952 0,'35'0'93,"71"0"-93,-35 0 16,35 0-16,70 0 16,-17 0-1,-53 0-15,493 0 32,-422 0-32,-72 0 0,89 0 31</inkml:trace>
  <inkml:trace contextRef="#ctx0" brushRef="#br0" timeOffset="14518.1713">18891 14887 0,'36'0'125,"34"0"-125,71 0 16,71 0-1,0 0-15,-71 0 16,70 18-16,-34-18 16,-19 0-16,19 0 15,-36 17-15,-35-17 16,35 0-1,370 0 17,72 0-1,-372 0-15,-158 0-16,18 0 15,-54 0 1,1 0-16,0 0 15,17 0 1,-18 0 0,1 0-16,0 0 15,17 0 1,0 0-16,1 0 16,-1 0 15,0 0-16,0 0 1,-17 0 109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8:57:29.1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15346 5274 0,'17'0'109,"36"0"-109,-17 0 16,17 0-16,70-53 15,18 53-15,-70 0 16,17 0-16,18 0 15,-71 0-15,0 0 16,-17 0 0,0 0-1,-1 0 32,18 0-31,-17 0-16,17 0 15,1 0 1,-19 0 78,19 0-79,69 0-15,37 0 16,-1 0-16,35 0 16,212 0-1,18 0 1,-195 0 0,-175 0-1</inkml:trace>
  <inkml:trace contextRef="#ctx0" brushRef="#br0" timeOffset="2572.7841">15293 8714 0,'0'-18'0,"0"0"47,35-17-31,53 35-1,-17 0-15,-18 0 16,17 0-16,89 0 15,-88 0 1,511 0 15,-318 0 1,-175-18-32,87 18 15,-35 0 1,0 0-16,-35-17 15,53 17-15,-53 0 16,35-18-16,-35 18 16,-18-35-16,53 35 15,-53-18 1,-70 18-16,-1 0 47,19 0-32,69-35 1,-34 35 0,-18 0-1,-18 0 1,89 0 0,-89 0-1,35 0 1,36 0-1,-35 0 1,-18 0 0,0-35-1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8:57:43.7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9842 9155 0,'0'-18'94,"18"0"-63,0 18-15,17-17-16,0 17 16,54-18-16,-54 18 15,18 0-15,0 0 16,88 0 0,159 0 15,176 0 0,-53 0 0,-264 0 1,-36 0-17,-87 0 1,-1 0-1,53 0 1,53 0 0,-17 0-1,-18 0 1,-1 0 0,-52 0-1,-35 0 1,0 0-16,-1 0 94,1 0-79,17 0 1,-17 0-16,17 0 15,-17 0 79,-1 0-78,1 0-16,17 0 15,-17 0-15,0 0 16,34 0 15,-34 0-15</inkml:trace>
  <inkml:trace contextRef="#ctx0" brushRef="#br0" timeOffset="1181.7938">10019 10160 0,'18'-35'32,"-1"35"-17,36 0-15,35 0 16,18 0 0,71 0-16,-36 0 15,70 0-15,213 0 16,87 0 31,-193 0-16,-230 0 0,71-36-15,-18 36-1,53-35 1,-124 35 0,-17 0-1,-18 0-15,1 0 16,-19 0 0,1 0-1,0 0-15</inkml:trace>
  <inkml:trace contextRef="#ctx0" brushRef="#br0" timeOffset="2516.4465">9913 10936 0,'0'0'0,"35"0"0,-17 0 16,17 0-1,1 0 1,69-18-16,-34 18 16,52 0-16,54 0 15,17-35-15,-53 35 16,706-53 15,-671 53-31,300-17 47,-370 17-47,18-36 0,-54 36 16,18-17-1,-35 17-15,53-18 16,-88 18-16,35 0 0,-36 0 16,1 0-1,0 0 1,-1 0-1,71-18 1,-35 18 0,18 0-1,-54 0 1,36 0 0,18 0-1,-36 0 1,-17 0-1,-1 0 1,1 0 15,35 0-15,-18 0 0,-17 0-1</inkml:trace>
  <inkml:trace contextRef="#ctx0" brushRef="#br0" timeOffset="3757.3373">10460 11783 0,'18'0'47,"34"0"-47,54 0 16,0 0-16,53 0 15,52 0-15,107 0 32,423 17-1,-265 19 0,-405-19 0,-36-17 1,0 0-17,0 18 1,1-18-16,17 0 15,88 0 1,-88 0-16,0 0 16,-36 0-1,19 0 1</inkml:trace>
  <inkml:trace contextRef="#ctx0" brushRef="#br0" timeOffset="12015.2164">14270 9102 0,'70'0'78,"19"0"-78,122 0 16,-70 0-16,389 0 16,493 0 30,300 0-14,-1006 0-32,18-36 15,-88 36-15,-35-17 16,141-19 0,-212 19-1,-124 17 1</inkml:trace>
  <inkml:trace contextRef="#ctx0" brushRef="#br0" timeOffset="12812.2382">14587 10019 0,'18'0'31,"0"0"-16,52 0-15,71-18 16,0 18 0,36 0-16,-36 0 15,35 0-15,71 0 16,106 0 0,1340 0 15,107 0 0,-971 0 0</inkml:trace>
  <inkml:trace contextRef="#ctx0" brushRef="#br0" timeOffset="13843.7784">15081 11042 0,'53'0'62,"18"0"-62,87 0 16,19 0-16,140 0 16,248 0-1,1216 0 16,124 0 1,-1517 0-1</inkml:trace>
  <inkml:trace contextRef="#ctx0" brushRef="#br0" timeOffset="15222.4139">15046 12083 0,'0'17'31,"53"-17"-15,-35 0 0,-1 0-1,1 0 1,-1 0-16,1 0 16,282 0 15,441-17 0,-177 17-15,265 0-1,-158 0 1,-213 0 0,-35 0 15,-246 0-16,-124 0 1,17-36 0,-17 19-1,-17 17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8:59:03.5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10213 17180 0,'0'71'78,"0"17"-78,18-35 15,-1 0-15,-17 0 16,71 35 15,-54-88 63,1 0-78,35-53-1,-18 35-15,36-17 16,-18-18-16,70 36 16,177-72-1,70-34 1,-123-1-1,36-34 1,-195 105 0,-71 53-1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9:00:12.3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9313 9366 0,'-17'0'125,"34"0"-125,89 0 16,35 0-16,0 0 15,230 0 1,440 18 15,353-18 0,-705 0-15,0 0 0,-142 0-1,-35 0 17,-105-18-17,-19 18 1,-52 0-1,124-35 1,-72 0 0,-17 35-1,-70-18-15,-53 18 16,17 0-16,-17 0 16,17 0-1,71 0 1,-1 0-1,1 0 1,141 0 0,53-18-1,-106-34 17,18 34-17,-106 0 1,-71 18-1,0 0 1,-17-17 0,52 17-1,-34 0 1,-1 0 0,53 0-1,89 0 1,-19 0-1,36 0 1,-35 0 0,0-53-1,-89 35 17,-52 18-17</inkml:trace>
  <inkml:trace contextRef="#ctx0" brushRef="#br0" timeOffset="6960.28">21890 9172 0,'0'18'110,"88"-18"-95,88 0-15,1 0 16,176 0-1,158 0 17,-352 0 15,-106 0-16,17 0-16,19 0 1,34 0 0,0-18-1,-105 18 1,17 0 0,54-17-1,-72-36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9:17:53.85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10883 8396 0,'71'0'125,"-1"0"-110,-52 0-15,52 35 16,-34-17-16,105 0 31,-71-1 1,-52-17 14,0 0-30,-1 0-16,1 0 16,0 0-16,17 0 15,-17 0 32,17 0 31</inkml:trace>
  <inkml:trace contextRef="#ctx0" brushRef="#br0" timeOffset="898.2314">10954 8625 0,'17'0'110,"1"0"-110,35 0 15,0 0-15,264 0 47,-228 0-31,-72 0 0,1 0 30,35 0-46,-18 0 32,-17 0-32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4T09:18:07.1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8661 11659 0,'-18'0'219,"18"-17"-172,18 17 0,35 0-47,-36 0 16,1 0-1,0 0-15,17 0 31,-18 0-31,19-36 0,17 19 32,-36 17-17,19-18 1,-19 18 0,1 0-1,-1 0-15,1-18 16,17 1-16,-17 17 15,0-18-15</inkml:trace>
  <inkml:trace contextRef="#ctx0" brushRef="#br0" timeOffset="1360.7961">8590 11765 0,'0'18'141,"53"-18"-125,-18 0-16,1 0 15,34 0 1,54 0 15,-1 0 0,-52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38:22.58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8767 9543 0,'17'0'46,"1"0"-30,17 0 0,53 0-16,-17 0 15,-18 0-15,70 0 16,248 17 31,87 107-16,-228-107-15,-72-17-1,1 0 1,-71 0 0,71 0-1,17 0 1,-52 0-1,52 0 1,-35 0 0,18 0-1,-71 0 1,18 0 0,18 0 15,34 18-16,72 17 1,17-35 0,105 0-1,-140 0 1,-53 0 0,35 0-1,-124 0 1,-34 0-1,-19 0-15,1 0 16,0 0 0,52 0-1,1 0 17,-18 0-17,17 0 1,1 0-1,-1 0 1,1 0 0,17 0-1,106 0 1,-70 0 0,-89 0-1,0 0 1,53 0-1,-35 0 1,-35 0 0,52 0-1,71-70 1,18 70 15,-88-18-15,35 18-1,-71 0 1,0-18 0,0 18-1,-17-17 32,0 17-31,-1 0-16,36 0 15,-17-18 1,-19 18 15,1 0 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06T08:43:11.8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6156 4604 0,'53'-18'172,"-35"18"-172,-1 0 15,1 0 1,-1 0-16,1 0 15,0-18 17,-1 18-17,19 0 1,-19 0 0,1-17-1,0 17 16</inkml:trace>
  <inkml:trace contextRef="#ctx0" brushRef="#br0" timeOffset="1355.3989">7197 4551 0,'17'0'32,"19"0"-17,-1 0-15,35-18 16,195-17 15,70 35 16,-176-53-31,-89 53-1,19-18 1,52 1-1,35-19 1,53 36 0,-158 0-1,-18 0 1,35 0 0,-70 0-1,52 0 1,1 0-1,-36 0 1,36 0 15,-18 0-15,17 0 0,1 0-1,-36 0 1,36 0-1,-54 0 1</inkml:trace>
  <inkml:trace contextRef="#ctx0" brushRef="#br0" timeOffset="4365.4832">10901 4551 0,'35'0'94,"-17"0"-63,17 0-16,0 0-15,1 0 16,16 0-16,1 0 16,36 0-16,-36 0 15,-1 0-15,1 0 16,141 0 15,-105-35 0,-36 35-15,-18-18 15,18 18-15,0-18 0,-36 18-1,1 0 32,0 0-31,-1 0-1,18 0 1,-17 0 0</inkml:trace>
  <inkml:trace contextRef="#ctx0" brushRef="#br0" timeOffset="12249.5641">9454 3404 0,'-17'-35'31,"-18"35"31,17 0-46,-17 35-16,17 1 16,0-19-1,1 18 17,-36 89-1,53-53-16,0-19 1,0-34-16,0 17 16,0-17-1,0 17 1,0-17 0,17 0-1,1-18 16,17 52-15,-17-16 0,17-19-1,-17 1 1,0-18 93,-1 0-93,18 0 0,1 0-1,-19 0-15,19 0 16,-19 0-1,1 0 1,35 0 0,-18 0-1,0 0 1,18 0 0,0 0-1,-35-18 1,-1 18 62,1-35-78,0 17 16,-18 1-1,0-1 1,0 1-16,0-54 31,0 0-15,0-17-1,0 53 1,0 17-16,0-35 16,-18-17-16,0 70 15,18-35 1,0 17-1,0 0 1,-17 1 0,-1-36-1,1 35 1,-1 18 15,0 0 16,1 0-31,-1 0-1,-17 0 1,-18 0 0,35 0-1,1 0 16,-1 0-15,0 0-16,1 0 16,-1 0-1,0 0 1,1 18 0</inkml:trace>
  <inkml:trace contextRef="#ctx0" brushRef="#br0" timeOffset="21753.5768">9366 6138 0,'36'0'109,"-19"0"-93,36 0-1,-18 0-15,71 0 0,88-53 32,247 36-1,-264-1 0,-160 0 94</inkml:trace>
  <inkml:trace contextRef="#ctx0" brushRef="#br0" timeOffset="24315.274">13212 13212 0,'0'-18'109,"17"18"-109,142 0 16,-36 0-16,89 0 16,-36 0-1,706 0 16,-599 35-31,352-35 32,-388 0-32,-36 0 15,36 0-15,-35 0 16,70 0 0,-123 0-1,0 0 1,-71 0-1,35 0 1,1 0 0,-18 0-1,-18 0 17,18 0-17,-54 0 1,-34 0-16,35 0 15,-35 0-15,-1 0 16,1 0 0,17 0 15,-17 0-15,0 0-1,-1 0 63</inkml:trace>
  <inkml:trace contextRef="#ctx0" brushRef="#br0" timeOffset="37850.899">10795 7726 0,'71'-18'141,"-19"18"-126,37 0-15,-36 0 16,52-17-16,1 17 15,-35 0-15,35-18 47,-71 18-15,0 0-17,0 0 1,-17 0-1,0 0 1,17 0 0,-17 0-1,17 0 1,0 0 0,18 0-1,-35 0 16,17 0 1,-17 0-1,-1 0 0</inkml:trace>
  <inkml:trace contextRef="#ctx0" brushRef="#br0" timeOffset="39645.0701">13635 7673 0,'106'0'172,"-36"0"-156,124 0-16,18 0 15,-106 0-15,70 0 16,-70 0-16,35 0 16,88 0-1,-123 0-15,-35 0 16,-18 0-16,17 0 16,177 0-1,212 0 16,123 0 1,18 0-1,-371 0-15,-70 0-1,-53 0 1,52 0 15,-52 0-15,106 0-1,-89 0 1,18 0 0,-35 0-1,35 0 1,-35 0-1,-71 0 1,36 0 0,70 0-1,-35 0 1,0 0 0,35 0-1,-18 0 16,-87 0-15,-1 0 0,18 0-1,-36 0 1,1 0 31,0 0-32,-1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fld id="{BE031832-36F5-4DF4-BA02-44C6886A1F1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22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8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8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9/9/2021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  <p:sldLayoutId id="2147483668" r:id="rId4"/>
    <p:sldLayoutId id="214748366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" TargetMode="External"/><Relationship Id="rId2" Type="http://schemas.openxmlformats.org/officeDocument/2006/relationships/hyperlink" Target="https://www.w3schools.com/css/default.as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6 &amp; 7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770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 the other hand, if we need to identify a group of elements that share similar characteristics, we can use the class attribute. 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2276872"/>
            <a:ext cx="7272808" cy="413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43120" y="3238560"/>
              <a:ext cx="3835800" cy="111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3760" y="3229200"/>
                <a:ext cx="3854520" cy="11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58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Applying Styles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Applying styles to HTML elements changes the way they are </a:t>
            </a:r>
            <a:r>
              <a:rPr lang="en-US" dirty="0" smtClean="0"/>
              <a:t>presented on </a:t>
            </a:r>
            <a:r>
              <a:rPr lang="en-US" dirty="0"/>
              <a:t>the screen. </a:t>
            </a:r>
            <a:endParaRPr lang="en-US" dirty="0" smtClean="0"/>
          </a:p>
          <a:p>
            <a:r>
              <a:rPr lang="en-US" dirty="0" smtClean="0"/>
              <a:t>Browsers provides default set of styles </a:t>
            </a:r>
            <a:r>
              <a:rPr lang="en-US" dirty="0"/>
              <a:t>that in most cases are not enough to satisfy the needs of designers.</a:t>
            </a:r>
          </a:p>
          <a:p>
            <a:r>
              <a:rPr lang="en-US" dirty="0" smtClean="0"/>
              <a:t>We </a:t>
            </a:r>
            <a:r>
              <a:rPr lang="en-US" dirty="0"/>
              <a:t>can overwrite them with our own styles using </a:t>
            </a:r>
            <a:r>
              <a:rPr lang="en-US" dirty="0" smtClean="0"/>
              <a:t>different </a:t>
            </a:r>
            <a:r>
              <a:rPr lang="en-IN" dirty="0" smtClean="0"/>
              <a:t>techniques.</a:t>
            </a:r>
          </a:p>
          <a:p>
            <a:r>
              <a:rPr lang="en-IN" dirty="0" smtClean="0"/>
              <a:t>CSS Styles can be applied to HTML elements using following methods</a:t>
            </a:r>
          </a:p>
          <a:p>
            <a:pPr lvl="1"/>
            <a:r>
              <a:rPr lang="en-IN" b="1" dirty="0"/>
              <a:t>Inline </a:t>
            </a:r>
            <a:r>
              <a:rPr lang="en-IN" b="1" dirty="0" smtClean="0"/>
              <a:t>Styles</a:t>
            </a:r>
          </a:p>
          <a:p>
            <a:pPr lvl="1"/>
            <a:r>
              <a:rPr lang="en-IN" b="1" dirty="0"/>
              <a:t>Embedded </a:t>
            </a:r>
            <a:r>
              <a:rPr lang="en-IN" b="1" dirty="0" smtClean="0"/>
              <a:t>Styles</a:t>
            </a:r>
          </a:p>
          <a:p>
            <a:pPr lvl="1"/>
            <a:r>
              <a:rPr lang="en-IN" b="1" dirty="0"/>
              <a:t>External Files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676680" y="6070680"/>
              <a:ext cx="641520" cy="2606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7320" y="6061320"/>
                <a:ext cx="66024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25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IN" b="1" dirty="0">
                <a:solidFill>
                  <a:schemeClr val="tx1"/>
                </a:solidFill>
              </a:rPr>
              <a:t>Inline Styles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Simplest technique to </a:t>
            </a:r>
            <a:r>
              <a:rPr lang="en-US" dirty="0">
                <a:solidFill>
                  <a:schemeClr val="tx1"/>
                </a:solidFill>
              </a:rPr>
              <a:t>assign styles inside the element as an </a:t>
            </a:r>
            <a:r>
              <a:rPr lang="en-US" dirty="0" smtClean="0">
                <a:solidFill>
                  <a:schemeClr val="tx1"/>
                </a:solidFill>
              </a:rPr>
              <a:t>attribute</a:t>
            </a:r>
          </a:p>
          <a:p>
            <a:pPr marL="439872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 </a:t>
            </a:r>
            <a:r>
              <a:rPr lang="en-US" b="1" dirty="0">
                <a:solidFill>
                  <a:srgbClr val="C00000"/>
                </a:solidFill>
              </a:rPr>
              <a:t>style=“font-size: 20px”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&gt;My text&lt;/p&gt;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the above code, the </a:t>
            </a:r>
            <a:r>
              <a:rPr lang="en-US" dirty="0">
                <a:solidFill>
                  <a:schemeClr val="tx1"/>
                </a:solidFill>
              </a:rPr>
              <a:t>element </a:t>
            </a:r>
            <a:r>
              <a:rPr lang="en-US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modified by the </a:t>
            </a:r>
            <a:r>
              <a:rPr lang="en-US" dirty="0" smtClean="0">
                <a:solidFill>
                  <a:schemeClr val="tx1"/>
                </a:solidFill>
              </a:rPr>
              <a:t>attribute </a:t>
            </a:r>
            <a:r>
              <a:rPr lang="en-US" b="1" dirty="0" smtClean="0">
                <a:solidFill>
                  <a:schemeClr val="tx1"/>
                </a:solidFill>
              </a:rPr>
              <a:t>style </a:t>
            </a:r>
            <a:r>
              <a:rPr lang="en-US" dirty="0">
                <a:solidFill>
                  <a:schemeClr val="tx1"/>
                </a:solidFill>
              </a:rPr>
              <a:t>with the value </a:t>
            </a:r>
            <a:r>
              <a:rPr lang="en-US" b="1" dirty="0">
                <a:solidFill>
                  <a:schemeClr val="tx1"/>
                </a:solidFill>
              </a:rPr>
              <a:t>font-size: 20px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attribute </a:t>
            </a:r>
            <a:r>
              <a:rPr lang="en-US" b="1" dirty="0">
                <a:solidFill>
                  <a:schemeClr val="tx1"/>
                </a:solidFill>
              </a:rPr>
              <a:t>style </a:t>
            </a:r>
            <a:r>
              <a:rPr lang="en-US" dirty="0">
                <a:solidFill>
                  <a:schemeClr val="tx1"/>
                </a:solidFill>
              </a:rPr>
              <a:t>changes the default size of </a:t>
            </a:r>
            <a:r>
              <a:rPr lang="en-US" dirty="0" smtClean="0">
                <a:solidFill>
                  <a:schemeClr val="tx1"/>
                </a:solidFill>
              </a:rPr>
              <a:t>the text </a:t>
            </a:r>
            <a:r>
              <a:rPr lang="en-US" dirty="0">
                <a:solidFill>
                  <a:schemeClr val="tx1"/>
                </a:solidFill>
              </a:rPr>
              <a:t>inside the element </a:t>
            </a:r>
            <a:r>
              <a:rPr lang="en-US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to the new size of 20 pixels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/>
              <a:t>This technique </a:t>
            </a:r>
            <a:r>
              <a:rPr lang="en-US" dirty="0"/>
              <a:t>is a fine way to test styles and have a quick </a:t>
            </a:r>
            <a:r>
              <a:rPr lang="en-US" dirty="0" smtClean="0"/>
              <a:t>look to </a:t>
            </a:r>
            <a:r>
              <a:rPr lang="en-US" dirty="0"/>
              <a:t>its effects, but is not recommended for an entire document.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46560" y="3270240"/>
              <a:ext cx="5283360" cy="108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0" y="3260880"/>
                <a:ext cx="53020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79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Embedded </a:t>
            </a:r>
            <a:r>
              <a:rPr lang="en-IN" b="1" dirty="0" smtClean="0"/>
              <a:t>Styles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Alternate way </a:t>
            </a:r>
            <a:r>
              <a:rPr lang="en-US" dirty="0">
                <a:solidFill>
                  <a:schemeClr val="tx1"/>
                </a:solidFill>
              </a:rPr>
              <a:t>to insert styles in the head of the document and then use </a:t>
            </a:r>
            <a:r>
              <a:rPr lang="en-US" dirty="0" smtClean="0">
                <a:solidFill>
                  <a:schemeClr val="tx1"/>
                </a:solidFill>
              </a:rPr>
              <a:t>references to </a:t>
            </a:r>
            <a:r>
              <a:rPr lang="en-US" dirty="0">
                <a:solidFill>
                  <a:schemeClr val="tx1"/>
                </a:solidFill>
              </a:rPr>
              <a:t>affect the proper HTML </a:t>
            </a:r>
            <a:r>
              <a:rPr lang="en-US" dirty="0" smtClean="0">
                <a:solidFill>
                  <a:schemeClr val="tx1"/>
                </a:solidFill>
              </a:rPr>
              <a:t>elements.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&lt;style&gt; </a:t>
            </a:r>
            <a:r>
              <a:rPr lang="en-US" dirty="0" smtClean="0">
                <a:solidFill>
                  <a:schemeClr val="tx1"/>
                </a:solidFill>
              </a:rPr>
              <a:t>element </a:t>
            </a:r>
            <a:r>
              <a:rPr lang="en-US" dirty="0">
                <a:solidFill>
                  <a:schemeClr val="tx1"/>
                </a:solidFill>
              </a:rPr>
              <a:t>allows </a:t>
            </a:r>
            <a:r>
              <a:rPr lang="en-US" dirty="0" smtClean="0">
                <a:solidFill>
                  <a:schemeClr val="tx1"/>
                </a:solidFill>
              </a:rPr>
              <a:t>programmer </a:t>
            </a:r>
            <a:r>
              <a:rPr lang="en-US" dirty="0">
                <a:solidFill>
                  <a:schemeClr val="tx1"/>
                </a:solidFill>
              </a:rPr>
              <a:t>to insert CSS styles </a:t>
            </a:r>
            <a:r>
              <a:rPr lang="en-US" dirty="0" smtClean="0">
                <a:solidFill>
                  <a:schemeClr val="tx1"/>
                </a:solidFill>
              </a:rPr>
              <a:t>within </a:t>
            </a:r>
            <a:r>
              <a:rPr lang="en-IN" dirty="0" smtClean="0">
                <a:solidFill>
                  <a:schemeClr val="tx1"/>
                </a:solidFill>
              </a:rPr>
              <a:t>documents.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method </a:t>
            </a:r>
            <a:r>
              <a:rPr lang="en-US" dirty="0" smtClean="0">
                <a:solidFill>
                  <a:schemeClr val="tx1"/>
                </a:solidFill>
              </a:rPr>
              <a:t>reduces code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assigns </a:t>
            </a:r>
            <a:r>
              <a:rPr lang="en-US" dirty="0">
                <a:solidFill>
                  <a:schemeClr val="tx1"/>
                </a:solidFill>
              </a:rPr>
              <a:t>the style </a:t>
            </a: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a specific element using references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4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&lt;!DOCTYPE html&gt;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&lt;html&gt;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&lt;</a:t>
            </a:r>
            <a:r>
              <a:rPr lang="en-US" sz="2400" dirty="0">
                <a:solidFill>
                  <a:schemeClr val="tx1"/>
                </a:solidFill>
              </a:rPr>
              <a:t>head&gt;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&lt;</a:t>
            </a:r>
            <a:r>
              <a:rPr lang="en-US" sz="2400" dirty="0">
                <a:solidFill>
                  <a:schemeClr val="tx1"/>
                </a:solidFill>
              </a:rPr>
              <a:t>title&gt;This text is the title of the document&lt;/title&gt;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style&gt;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	p </a:t>
            </a:r>
            <a:r>
              <a:rPr lang="en-US" sz="2400" dirty="0">
                <a:solidFill>
                  <a:srgbClr val="C00000"/>
                </a:solidFill>
              </a:rPr>
              <a:t>{ font-size: 20px }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	&lt;/</a:t>
            </a:r>
            <a:r>
              <a:rPr lang="en-US" sz="2400" dirty="0">
                <a:solidFill>
                  <a:srgbClr val="C00000"/>
                </a:solidFill>
              </a:rPr>
              <a:t>style&gt;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&lt;/head&gt;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&lt;body&gt;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C00000"/>
                </a:solidFill>
              </a:rPr>
              <a:t>&lt;</a:t>
            </a:r>
            <a:r>
              <a:rPr lang="en-US" sz="2400" dirty="0">
                <a:solidFill>
                  <a:srgbClr val="C00000"/>
                </a:solidFill>
              </a:rPr>
              <a:t>p&gt;My text&lt;/p&gt;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&lt;/body&gt;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&lt;/html&gt;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3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External </a:t>
            </a:r>
            <a:r>
              <a:rPr lang="en-IN" b="1" dirty="0" smtClean="0"/>
              <a:t>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Declaring the styles in the head of the document saves space and makes the code </a:t>
            </a:r>
            <a:r>
              <a:rPr lang="en-US" dirty="0" smtClean="0">
                <a:solidFill>
                  <a:schemeClr val="tx1"/>
                </a:solidFill>
              </a:rPr>
              <a:t>more consistence </a:t>
            </a:r>
            <a:r>
              <a:rPr lang="en-US" dirty="0">
                <a:solidFill>
                  <a:schemeClr val="tx1"/>
                </a:solidFill>
              </a:rPr>
              <a:t>and maintainable, but it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accent6"/>
                </a:solidFill>
              </a:rPr>
              <a:t>requires us to make a copy of the styles in </a:t>
            </a:r>
            <a:r>
              <a:rPr lang="en-US" i="1" dirty="0" smtClean="0">
                <a:solidFill>
                  <a:schemeClr val="accent6"/>
                </a:solidFill>
              </a:rPr>
              <a:t>every document </a:t>
            </a:r>
            <a:r>
              <a:rPr lang="en-US" i="1" dirty="0">
                <a:solidFill>
                  <a:schemeClr val="accent6"/>
                </a:solidFill>
              </a:rPr>
              <a:t>of our website</a:t>
            </a:r>
            <a:r>
              <a:rPr lang="en-US" i="1" dirty="0">
                <a:solidFill>
                  <a:schemeClr val="tx1"/>
                </a:solidFill>
              </a:rPr>
              <a:t>. </a:t>
            </a:r>
            <a:endParaRPr lang="en-US" i="1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solution is to move all the styles to an external file and </a:t>
            </a:r>
            <a:r>
              <a:rPr lang="en-US" dirty="0" smtClean="0">
                <a:solidFill>
                  <a:schemeClr val="tx1"/>
                </a:solidFill>
              </a:rPr>
              <a:t>then use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accent6"/>
                </a:solidFill>
              </a:rPr>
              <a:t>&lt;link&gt; </a:t>
            </a:r>
            <a:r>
              <a:rPr lang="en-US" dirty="0">
                <a:solidFill>
                  <a:schemeClr val="tx1"/>
                </a:solidFill>
              </a:rPr>
              <a:t>element to insert this file to any document that requires styling.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This method also allows us to change a whole set of styles by simply including a different file.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24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&lt;!DOCTYPE html&gt;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</a:t>
            </a:r>
            <a:r>
              <a:rPr lang="en-IN" sz="2400" dirty="0" smtClean="0"/>
              <a:t>html&gt;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&lt;</a:t>
            </a:r>
            <a:r>
              <a:rPr lang="en-IN" sz="2400" dirty="0"/>
              <a:t>head&gt;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	&lt;</a:t>
            </a:r>
            <a:r>
              <a:rPr lang="en-US" sz="2400" dirty="0"/>
              <a:t>title&gt;This text is the title of the </a:t>
            </a:r>
            <a:r>
              <a:rPr lang="en-US" sz="2400" dirty="0" smtClean="0"/>
              <a:t>	document</a:t>
            </a:r>
            <a:r>
              <a:rPr lang="en-US" sz="2400" dirty="0"/>
              <a:t>&lt;/title&gt;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/>
              <a:t>	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>
                <a:solidFill>
                  <a:srgbClr val="C00000"/>
                </a:solidFill>
              </a:rPr>
              <a:t>link </a:t>
            </a:r>
            <a:r>
              <a:rPr lang="en-IN" sz="2400" b="1" dirty="0" err="1">
                <a:solidFill>
                  <a:srgbClr val="C00000"/>
                </a:solidFill>
              </a:rPr>
              <a:t>rel</a:t>
            </a:r>
            <a:r>
              <a:rPr lang="en-IN" sz="2400" b="1" dirty="0">
                <a:solidFill>
                  <a:srgbClr val="C00000"/>
                </a:solidFill>
              </a:rPr>
              <a:t>=“stylesheet” </a:t>
            </a:r>
            <a:r>
              <a:rPr lang="en-IN" sz="2400" b="1" dirty="0" smtClean="0">
                <a:solidFill>
                  <a:srgbClr val="C00000"/>
                </a:solidFill>
              </a:rPr>
              <a:t>		</a:t>
            </a:r>
            <a:r>
              <a:rPr lang="en-IN" sz="2400" b="1" dirty="0" err="1" smtClean="0">
                <a:solidFill>
                  <a:srgbClr val="C00000"/>
                </a:solidFill>
              </a:rPr>
              <a:t>href</a:t>
            </a:r>
            <a:r>
              <a:rPr lang="en-IN" sz="2400" b="1" dirty="0">
                <a:solidFill>
                  <a:srgbClr val="C00000"/>
                </a:solidFill>
              </a:rPr>
              <a:t>=“mystyles.css”&gt;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&lt;/</a:t>
            </a:r>
            <a:r>
              <a:rPr lang="en-IN" sz="2400" dirty="0"/>
              <a:t>head&gt;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p&gt;My text&lt;/p&gt;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172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 {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font-size: 20px;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25400" indent="0" algn="ctr">
              <a:buNone/>
            </a:pPr>
            <a:r>
              <a:rPr lang="en-IN" b="1" dirty="0">
                <a:solidFill>
                  <a:schemeClr val="accent6"/>
                </a:solidFill>
              </a:rPr>
              <a:t>m</a:t>
            </a:r>
            <a:r>
              <a:rPr lang="en-IN" b="1" dirty="0" smtClean="0">
                <a:solidFill>
                  <a:schemeClr val="accent6"/>
                </a:solidFill>
              </a:rPr>
              <a:t>ystyles.css file</a:t>
            </a:r>
            <a:endParaRPr lang="en-IN" b="1" dirty="0">
              <a:solidFill>
                <a:schemeClr val="accent6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3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dirty="0" smtClean="0">
                <a:solidFill>
                  <a:schemeClr val="accent6"/>
                </a:solidFill>
              </a:rPr>
              <a:t>References </a:t>
            </a:r>
            <a:r>
              <a:rPr lang="en-US" dirty="0" smtClean="0">
                <a:solidFill>
                  <a:schemeClr val="tx1"/>
                </a:solidFill>
              </a:rPr>
              <a:t>is a mechanism </a:t>
            </a:r>
            <a:r>
              <a:rPr lang="en-US" dirty="0">
                <a:solidFill>
                  <a:schemeClr val="tx1"/>
                </a:solidFill>
              </a:rPr>
              <a:t>to establish a </a:t>
            </a:r>
            <a:r>
              <a:rPr lang="en-US" dirty="0" smtClean="0">
                <a:solidFill>
                  <a:schemeClr val="tx1"/>
                </a:solidFill>
              </a:rPr>
              <a:t>specific relationship </a:t>
            </a:r>
            <a:r>
              <a:rPr lang="en-US" dirty="0">
                <a:solidFill>
                  <a:schemeClr val="tx1"/>
                </a:solidFill>
              </a:rPr>
              <a:t>between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styles and the elements inside the document that will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IN" dirty="0" smtClean="0">
                <a:solidFill>
                  <a:schemeClr val="tx1"/>
                </a:solidFill>
              </a:rPr>
              <a:t>affected </a:t>
            </a:r>
            <a:r>
              <a:rPr lang="en-IN" dirty="0">
                <a:solidFill>
                  <a:schemeClr val="tx1"/>
                </a:solidFill>
              </a:rPr>
              <a:t>by </a:t>
            </a:r>
            <a:r>
              <a:rPr lang="en-IN" dirty="0" smtClean="0">
                <a:solidFill>
                  <a:schemeClr val="tx1"/>
                </a:solidFill>
              </a:rPr>
              <a:t>them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There are different methods to select which HTML element will be </a:t>
            </a:r>
            <a:r>
              <a:rPr lang="en-US" sz="2800" dirty="0">
                <a:solidFill>
                  <a:schemeClr val="tx1"/>
                </a:solidFill>
              </a:rPr>
              <a:t>affected by a </a:t>
            </a:r>
            <a:r>
              <a:rPr lang="en-US" sz="2800" dirty="0" smtClean="0">
                <a:solidFill>
                  <a:schemeClr val="tx1"/>
                </a:solidFill>
              </a:rPr>
              <a:t>CSS </a:t>
            </a:r>
            <a:r>
              <a:rPr lang="en-IN" sz="2800" dirty="0" smtClean="0">
                <a:solidFill>
                  <a:schemeClr val="tx1"/>
                </a:solidFill>
              </a:rPr>
              <a:t>rule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by </a:t>
            </a:r>
            <a:r>
              <a:rPr lang="en-US" sz="2800" b="1" dirty="0">
                <a:solidFill>
                  <a:schemeClr val="accent6"/>
                </a:solidFill>
              </a:rPr>
              <a:t>the keyword </a:t>
            </a:r>
            <a:r>
              <a:rPr lang="en-US" sz="2800" dirty="0"/>
              <a:t>of the element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by </a:t>
            </a:r>
            <a:r>
              <a:rPr lang="en-IN" sz="2800" b="1" dirty="0">
                <a:solidFill>
                  <a:schemeClr val="accent6"/>
                </a:solidFill>
              </a:rPr>
              <a:t>the id </a:t>
            </a:r>
            <a:r>
              <a:rPr lang="en-IN" sz="2800" dirty="0"/>
              <a:t>attribute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by </a:t>
            </a:r>
            <a:r>
              <a:rPr lang="en-IN" sz="2800" b="1" dirty="0">
                <a:solidFill>
                  <a:schemeClr val="accent6"/>
                </a:solidFill>
              </a:rPr>
              <a:t>the class </a:t>
            </a:r>
            <a:r>
              <a:rPr lang="en-IN" sz="2800" dirty="0" smtClean="0"/>
              <a:t>attribute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59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Referencing by Keyword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Declaring the CSS rule with the keyword of the element will </a:t>
            </a:r>
            <a:r>
              <a:rPr lang="en-US" dirty="0">
                <a:solidFill>
                  <a:schemeClr val="accent6"/>
                </a:solidFill>
              </a:rPr>
              <a:t>affect every similar </a:t>
            </a:r>
            <a:r>
              <a:rPr lang="en-US" dirty="0" smtClean="0">
                <a:solidFill>
                  <a:schemeClr val="accent6"/>
                </a:solidFill>
              </a:rPr>
              <a:t>element in </a:t>
            </a:r>
            <a:r>
              <a:rPr lang="en-US" dirty="0">
                <a:solidFill>
                  <a:schemeClr val="accent6"/>
                </a:solidFill>
              </a:rPr>
              <a:t>the document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example, the following rule will change the styles of </a:t>
            </a:r>
            <a:r>
              <a:rPr lang="en-US" dirty="0" smtClean="0">
                <a:solidFill>
                  <a:schemeClr val="tx1"/>
                </a:solidFill>
              </a:rPr>
              <a:t>all the </a:t>
            </a:r>
            <a:r>
              <a:rPr lang="en-US" b="1" dirty="0">
                <a:solidFill>
                  <a:schemeClr val="tx1"/>
                </a:solidFill>
              </a:rPr>
              <a:t>&lt;p</a:t>
            </a:r>
            <a:r>
              <a:rPr lang="en-US" b="1" dirty="0" smtClean="0">
                <a:solidFill>
                  <a:schemeClr val="tx1"/>
                </a:solidFill>
              </a:rPr>
              <a:t>&gt; </a:t>
            </a:r>
            <a:r>
              <a:rPr lang="en-IN" dirty="0" smtClean="0">
                <a:solidFill>
                  <a:schemeClr val="tx1"/>
                </a:solidFill>
              </a:rPr>
              <a:t>elements in the document.</a:t>
            </a:r>
            <a:endParaRPr lang="en-IN" dirty="0">
              <a:solidFill>
                <a:schemeClr val="tx1"/>
              </a:solidFill>
            </a:endParaRPr>
          </a:p>
          <a:p>
            <a:pPr marL="996950" lvl="2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</a:t>
            </a:r>
            <a:r>
              <a:rPr lang="en-IN" b="1" dirty="0" smtClean="0">
                <a:solidFill>
                  <a:srgbClr val="C00000"/>
                </a:solidFill>
              </a:rPr>
              <a:t>p</a:t>
            </a: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{ </a:t>
            </a:r>
            <a:endParaRPr lang="en-IN" dirty="0" smtClean="0">
              <a:solidFill>
                <a:schemeClr val="tx1"/>
              </a:solidFill>
            </a:endParaRPr>
          </a:p>
          <a:p>
            <a:pPr marL="1485900" lvl="3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	font-size</a:t>
            </a:r>
            <a:r>
              <a:rPr lang="en-IN" dirty="0">
                <a:solidFill>
                  <a:schemeClr val="tx1"/>
                </a:solidFill>
              </a:rPr>
              <a:t>: </a:t>
            </a:r>
            <a:r>
              <a:rPr lang="en-IN" dirty="0" smtClean="0">
                <a:solidFill>
                  <a:schemeClr val="tx1"/>
                </a:solidFill>
              </a:rPr>
              <a:t>20px;</a:t>
            </a:r>
          </a:p>
          <a:p>
            <a:pPr marL="1485900" lvl="3" indent="0">
              <a:buNone/>
            </a:pPr>
            <a:r>
              <a:rPr lang="en-IN" dirty="0" smtClean="0">
                <a:solidFill>
                  <a:schemeClr val="tx1"/>
                </a:solidFill>
              </a:rPr>
              <a:t>	}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9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With the keyword </a:t>
            </a:r>
            <a:r>
              <a:rPr lang="en-US" b="1" dirty="0">
                <a:solidFill>
                  <a:srgbClr val="C00000"/>
                </a:solidFill>
              </a:rPr>
              <a:t>p</a:t>
            </a:r>
            <a:r>
              <a:rPr lang="en-US" b="1" dirty="0"/>
              <a:t> </a:t>
            </a:r>
            <a:r>
              <a:rPr lang="en-US" dirty="0"/>
              <a:t>in front of </a:t>
            </a:r>
            <a:r>
              <a:rPr lang="en-US" dirty="0" smtClean="0"/>
              <a:t>the rule </a:t>
            </a:r>
            <a:r>
              <a:rPr lang="en-US" dirty="0"/>
              <a:t>we are telling the browser that this rule must be applied to every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b="1" dirty="0"/>
              <a:t> </a:t>
            </a:r>
            <a:r>
              <a:rPr lang="en-US" dirty="0"/>
              <a:t>element found </a:t>
            </a:r>
            <a:r>
              <a:rPr lang="en-US" dirty="0" smtClean="0"/>
              <a:t>in the </a:t>
            </a:r>
            <a:r>
              <a:rPr lang="en-US" dirty="0"/>
              <a:t>HTML document. </a:t>
            </a:r>
            <a:endParaRPr lang="en-US" dirty="0" smtClean="0"/>
          </a:p>
          <a:p>
            <a:pPr lvl="1"/>
            <a:r>
              <a:rPr lang="en-US" dirty="0" smtClean="0"/>
              <a:t>Now</a:t>
            </a:r>
            <a:r>
              <a:rPr lang="en-US" dirty="0"/>
              <a:t>, all the texts surrounded by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b="1" dirty="0"/>
              <a:t> </a:t>
            </a:r>
            <a:r>
              <a:rPr lang="en-US" dirty="0"/>
              <a:t>tags will have the size of </a:t>
            </a:r>
            <a:r>
              <a:rPr lang="en-US" dirty="0" smtClean="0"/>
              <a:t>20 </a:t>
            </a:r>
            <a:r>
              <a:rPr lang="en-IN" dirty="0" smtClean="0"/>
              <a:t>pixels</a:t>
            </a:r>
            <a:r>
              <a:rPr lang="en-IN" dirty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same will work for any other HTML element in the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97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Cascading Style </a:t>
            </a:r>
            <a:r>
              <a:rPr lang="en-IN" dirty="0" smtClean="0"/>
              <a:t>Sheets(CSS)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Introduction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Applying styles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dirty="0" smtClean="0"/>
              <a:t>References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Reference by keyword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Reference by id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Reference by class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5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Referencing by the Id Attribute</a:t>
            </a:r>
          </a:p>
          <a:p>
            <a:pPr lvl="1"/>
            <a:r>
              <a:rPr lang="en-US" dirty="0"/>
              <a:t>To select a specific HTML element from the rules in our CSS file, </a:t>
            </a:r>
            <a:r>
              <a:rPr lang="en-US" dirty="0" smtClean="0"/>
              <a:t>we </a:t>
            </a:r>
            <a:r>
              <a:rPr lang="en-US" dirty="0"/>
              <a:t>can use two different attributes: id and class</a:t>
            </a:r>
            <a:r>
              <a:rPr lang="en-US" sz="1400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C00000"/>
                </a:solidFill>
              </a:rPr>
              <a:t>id </a:t>
            </a:r>
            <a:r>
              <a:rPr lang="en-US" dirty="0"/>
              <a:t>attribute is more like a name, an identification of the element.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the value </a:t>
            </a:r>
            <a:r>
              <a:rPr lang="en-US" dirty="0"/>
              <a:t>of this attribute can’t be duplicated. This name must be unique in the </a:t>
            </a:r>
            <a:r>
              <a:rPr lang="en-US" dirty="0" smtClean="0"/>
              <a:t>entire </a:t>
            </a:r>
            <a:r>
              <a:rPr lang="en-IN" dirty="0" smtClean="0"/>
              <a:t>document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28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To reference a particular element using the </a:t>
            </a:r>
            <a:r>
              <a:rPr lang="en-US" b="1" dirty="0"/>
              <a:t>id </a:t>
            </a:r>
            <a:r>
              <a:rPr lang="en-US" dirty="0"/>
              <a:t>attribute from our CSS file, the rule has </a:t>
            </a:r>
            <a:r>
              <a:rPr lang="en-US" dirty="0" smtClean="0"/>
              <a:t>to be </a:t>
            </a:r>
            <a:r>
              <a:rPr lang="en-US" dirty="0"/>
              <a:t>declared with the sign </a:t>
            </a:r>
            <a:r>
              <a:rPr lang="en-US" b="1" dirty="0"/>
              <a:t># </a:t>
            </a:r>
            <a:r>
              <a:rPr lang="en-US" dirty="0"/>
              <a:t>in front of the identification value.</a:t>
            </a:r>
          </a:p>
          <a:p>
            <a:pPr marL="25400" indent="0">
              <a:buNone/>
            </a:pPr>
            <a:r>
              <a:rPr lang="en-IN" dirty="0" smtClean="0"/>
              <a:t>				#</a:t>
            </a:r>
            <a:r>
              <a:rPr lang="en-IN" dirty="0"/>
              <a:t>text1 { font-size: 20px </a:t>
            </a:r>
            <a:r>
              <a:rPr lang="en-IN" dirty="0" smtClean="0"/>
              <a:t>}</a:t>
            </a:r>
          </a:p>
          <a:p>
            <a:pPr lvl="1"/>
            <a:r>
              <a:rPr lang="en-US" dirty="0"/>
              <a:t>The rule </a:t>
            </a:r>
            <a:r>
              <a:rPr lang="en-US" dirty="0" smtClean="0"/>
              <a:t>will </a:t>
            </a:r>
            <a:r>
              <a:rPr lang="en-US" dirty="0"/>
              <a:t>be applied to the HTML element identified by the </a:t>
            </a:r>
            <a:r>
              <a:rPr lang="en-US" dirty="0" smtClean="0"/>
              <a:t>attribute </a:t>
            </a:r>
            <a:r>
              <a:rPr lang="en-US" b="1" dirty="0" smtClean="0">
                <a:solidFill>
                  <a:srgbClr val="C00000"/>
                </a:solidFill>
              </a:rPr>
              <a:t>id=“text1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. </a:t>
            </a:r>
            <a:endParaRPr lang="en-IN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17880" y="3022560"/>
              <a:ext cx="273600" cy="82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8520" y="3013200"/>
                <a:ext cx="29232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96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&lt;!DOCTYPE html&gt;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</a:t>
            </a:r>
            <a:r>
              <a:rPr lang="en-IN" sz="2400" dirty="0" smtClean="0"/>
              <a:t>html&gt;</a:t>
            </a:r>
            <a:endParaRPr lang="en-IN" sz="2400" dirty="0"/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 smtClean="0"/>
              <a:t>&lt;</a:t>
            </a:r>
            <a:r>
              <a:rPr lang="en-IN" sz="2400" dirty="0"/>
              <a:t>head&gt;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US" sz="2400" dirty="0" smtClean="0"/>
              <a:t>	&lt;</a:t>
            </a:r>
            <a:r>
              <a:rPr lang="en-US" sz="2400" dirty="0"/>
              <a:t>title&gt;This text is the title of the document&lt;/title&gt;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link </a:t>
            </a:r>
            <a:r>
              <a:rPr lang="en-IN" sz="2400" dirty="0" err="1"/>
              <a:t>rel</a:t>
            </a:r>
            <a:r>
              <a:rPr lang="en-IN" sz="2400" dirty="0"/>
              <a:t>=“stylesheet” </a:t>
            </a:r>
            <a:r>
              <a:rPr lang="en-IN" sz="2400" dirty="0" err="1"/>
              <a:t>href</a:t>
            </a:r>
            <a:r>
              <a:rPr lang="en-IN" sz="2400" dirty="0"/>
              <a:t>=“mystyles.css”&gt;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&lt;/head</a:t>
            </a:r>
            <a:r>
              <a:rPr lang="en-IN" sz="2400" dirty="0" smtClean="0"/>
              <a:t>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US" sz="2400" dirty="0" smtClean="0"/>
              <a:t>	&lt;</a:t>
            </a:r>
            <a:r>
              <a:rPr lang="en-US" sz="2400" dirty="0"/>
              <a:t>p </a:t>
            </a:r>
            <a:r>
              <a:rPr lang="en-US" sz="2400" b="1" dirty="0" smtClean="0">
                <a:solidFill>
                  <a:srgbClr val="C00000"/>
                </a:solidFill>
              </a:rPr>
              <a:t>id=“text1</a:t>
            </a:r>
            <a:r>
              <a:rPr lang="en-US" sz="2400" b="1" dirty="0">
                <a:solidFill>
                  <a:srgbClr val="C00000"/>
                </a:solidFill>
              </a:rPr>
              <a:t>”</a:t>
            </a:r>
            <a:r>
              <a:rPr lang="en-US" sz="2400" dirty="0">
                <a:solidFill>
                  <a:schemeClr val="accent6"/>
                </a:solidFill>
              </a:rPr>
              <a:t>&gt;</a:t>
            </a:r>
            <a:r>
              <a:rPr lang="en-US" sz="2400" dirty="0"/>
              <a:t>My text&lt;/p</a:t>
            </a:r>
            <a:r>
              <a:rPr lang="en-US" sz="2400" dirty="0" smtClean="0"/>
              <a:t>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US" sz="2400" dirty="0" smtClean="0"/>
              <a:t>	&lt;p&gt;My </a:t>
            </a:r>
            <a:r>
              <a:rPr lang="en-US" sz="2400" dirty="0"/>
              <a:t>text&lt;/p</a:t>
            </a:r>
            <a:r>
              <a:rPr lang="en-US" sz="2400" dirty="0" smtClean="0"/>
              <a:t>&gt;</a:t>
            </a:r>
            <a:endParaRPr lang="en-US" sz="2400" dirty="0"/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5400" indent="0"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8832304" y="1988840"/>
            <a:ext cx="2664296" cy="1800200"/>
          </a:xfrm>
          <a:prstGeom prst="wedgeRoundRectCallout">
            <a:avLst>
              <a:gd name="adj1" fmla="val -190463"/>
              <a:gd name="adj2" fmla="val 87605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Style will be applied to only &lt;p&gt; tag with id “text1”.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4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Referencing by the Class Attribute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Rather than using the </a:t>
            </a:r>
            <a:r>
              <a:rPr lang="en-US" b="1" dirty="0">
                <a:solidFill>
                  <a:schemeClr val="tx1"/>
                </a:solidFill>
              </a:rPr>
              <a:t>id </a:t>
            </a:r>
            <a:r>
              <a:rPr lang="en-US" dirty="0">
                <a:solidFill>
                  <a:schemeClr val="tx1"/>
                </a:solidFill>
              </a:rPr>
              <a:t>attribute, it is better practice to use the </a:t>
            </a:r>
            <a:r>
              <a:rPr lang="en-US" b="1" dirty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attribute for </a:t>
            </a:r>
            <a:r>
              <a:rPr lang="en-US" dirty="0" smtClean="0">
                <a:solidFill>
                  <a:schemeClr val="tx1"/>
                </a:solidFill>
              </a:rPr>
              <a:t>styling purposes </a:t>
            </a:r>
            <a:r>
              <a:rPr lang="en-US" dirty="0">
                <a:solidFill>
                  <a:schemeClr val="tx1"/>
                </a:solidFill>
              </a:rPr>
              <a:t>most of the time.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attribute is more flexible and can be assigned to </a:t>
            </a:r>
            <a:r>
              <a:rPr lang="en-US" dirty="0" smtClean="0">
                <a:solidFill>
                  <a:schemeClr val="tx1"/>
                </a:solidFill>
              </a:rPr>
              <a:t>every HTML </a:t>
            </a:r>
            <a:r>
              <a:rPr lang="en-US" dirty="0">
                <a:solidFill>
                  <a:schemeClr val="tx1"/>
                </a:solidFill>
              </a:rPr>
              <a:t>element in the document that shares a similar design:</a:t>
            </a:r>
          </a:p>
          <a:p>
            <a:pPr marL="2768600" lvl="6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.text1 { </a:t>
            </a:r>
            <a:endParaRPr lang="en-IN" sz="2800" dirty="0" smtClean="0">
              <a:solidFill>
                <a:schemeClr val="accent6"/>
              </a:solidFill>
            </a:endParaRPr>
          </a:p>
          <a:p>
            <a:pPr marL="2768600" lvl="6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	</a:t>
            </a:r>
            <a:r>
              <a:rPr lang="en-IN" sz="2800" dirty="0" smtClean="0">
                <a:solidFill>
                  <a:schemeClr val="accent6"/>
                </a:solidFill>
              </a:rPr>
              <a:t>font-size</a:t>
            </a:r>
            <a:r>
              <a:rPr lang="en-IN" sz="2800" dirty="0">
                <a:solidFill>
                  <a:schemeClr val="accent6"/>
                </a:solidFill>
              </a:rPr>
              <a:t>: </a:t>
            </a:r>
            <a:r>
              <a:rPr lang="en-IN" sz="2800" dirty="0" smtClean="0">
                <a:solidFill>
                  <a:schemeClr val="accent6"/>
                </a:solidFill>
              </a:rPr>
              <a:t>20px;</a:t>
            </a:r>
          </a:p>
          <a:p>
            <a:pPr marL="2768600" lvl="6" indent="0">
              <a:buNone/>
            </a:pPr>
            <a:r>
              <a:rPr lang="en-IN" sz="2800" dirty="0" smtClean="0">
                <a:solidFill>
                  <a:schemeClr val="accent6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work with the attribute </a:t>
            </a:r>
            <a:r>
              <a:rPr lang="en-US" sz="2000" b="1" dirty="0">
                <a:solidFill>
                  <a:schemeClr val="tx1"/>
                </a:solidFill>
              </a:rPr>
              <a:t>class, </a:t>
            </a:r>
            <a:r>
              <a:rPr lang="en-US" dirty="0">
                <a:solidFill>
                  <a:schemeClr val="tx1"/>
                </a:solidFill>
              </a:rPr>
              <a:t>we have to declare the rule with a period before </a:t>
            </a:r>
            <a:r>
              <a:rPr lang="en-US" dirty="0" smtClean="0">
                <a:solidFill>
                  <a:schemeClr val="tx1"/>
                </a:solidFill>
              </a:rPr>
              <a:t>its name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IN" sz="4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92400" y="4146480"/>
              <a:ext cx="184680" cy="95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3040" y="4137120"/>
                <a:ext cx="203400" cy="1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88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&lt;!DOCTYPE html&gt;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&lt;html&gt;</a:t>
            </a:r>
            <a:endParaRPr lang="en-IN" sz="2400" dirty="0">
              <a:solidFill>
                <a:schemeClr val="tx1"/>
              </a:solidFill>
            </a:endParaRP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&lt;head&gt;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&lt;</a:t>
            </a:r>
            <a:r>
              <a:rPr lang="en-US" sz="2400" dirty="0">
                <a:solidFill>
                  <a:schemeClr val="tx1"/>
                </a:solidFill>
              </a:rPr>
              <a:t>title&gt;This text is the title of the document&lt;/title&gt;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</a:t>
            </a:r>
            <a:r>
              <a:rPr lang="en-IN" sz="2400" dirty="0">
                <a:solidFill>
                  <a:schemeClr val="tx1"/>
                </a:solidFill>
              </a:rPr>
              <a:t>link </a:t>
            </a:r>
            <a:r>
              <a:rPr lang="en-IN" sz="2400" dirty="0" err="1">
                <a:solidFill>
                  <a:schemeClr val="tx1"/>
                </a:solidFill>
              </a:rPr>
              <a:t>rel</a:t>
            </a:r>
            <a:r>
              <a:rPr lang="en-IN" sz="2400" dirty="0">
                <a:solidFill>
                  <a:schemeClr val="tx1"/>
                </a:solidFill>
              </a:rPr>
              <a:t>=“stylesheet” </a:t>
            </a:r>
            <a:r>
              <a:rPr lang="en-IN" sz="2400" dirty="0" err="1">
                <a:solidFill>
                  <a:schemeClr val="tx1"/>
                </a:solidFill>
              </a:rPr>
              <a:t>href</a:t>
            </a:r>
            <a:r>
              <a:rPr lang="en-IN" sz="2400" dirty="0">
                <a:solidFill>
                  <a:schemeClr val="tx1"/>
                </a:solidFill>
              </a:rPr>
              <a:t>=“mystyles.css”&gt;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&lt;/head&gt;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&lt;body&gt;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&lt;</a:t>
            </a:r>
            <a:r>
              <a:rPr lang="en-US" sz="2400" dirty="0">
                <a:solidFill>
                  <a:schemeClr val="tx1"/>
                </a:solidFill>
              </a:rPr>
              <a:t>p </a:t>
            </a:r>
            <a:r>
              <a:rPr lang="en-US" sz="2400" b="1" dirty="0" smtClean="0">
                <a:solidFill>
                  <a:srgbClr val="C00000"/>
                </a:solidFill>
              </a:rPr>
              <a:t>class=“text1</a:t>
            </a:r>
            <a:r>
              <a:rPr lang="en-US" sz="2400" b="1" dirty="0">
                <a:solidFill>
                  <a:srgbClr val="C00000"/>
                </a:solidFill>
              </a:rPr>
              <a:t>”</a:t>
            </a:r>
            <a:r>
              <a:rPr lang="en-US" sz="2400" dirty="0">
                <a:solidFill>
                  <a:srgbClr val="C00000"/>
                </a:solidFill>
              </a:rPr>
              <a:t>&gt;</a:t>
            </a:r>
            <a:r>
              <a:rPr lang="en-US" sz="2400" dirty="0">
                <a:solidFill>
                  <a:schemeClr val="tx1"/>
                </a:solidFill>
              </a:rPr>
              <a:t>My </a:t>
            </a:r>
            <a:r>
              <a:rPr lang="en-US" sz="2400" dirty="0" smtClean="0">
                <a:solidFill>
                  <a:schemeClr val="tx1"/>
                </a:solidFill>
              </a:rPr>
              <a:t>text1&lt;/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	&lt;</a:t>
            </a:r>
            <a:r>
              <a:rPr lang="en-IN" sz="2400" dirty="0">
                <a:solidFill>
                  <a:schemeClr val="tx1"/>
                </a:solidFill>
              </a:rPr>
              <a:t>p&gt;My </a:t>
            </a:r>
            <a:r>
              <a:rPr lang="en-IN" sz="2400" dirty="0" smtClean="0">
                <a:solidFill>
                  <a:schemeClr val="tx1"/>
                </a:solidFill>
              </a:rPr>
              <a:t>text2&lt;/</a:t>
            </a:r>
            <a:r>
              <a:rPr lang="en-IN" sz="2400" dirty="0">
                <a:solidFill>
                  <a:schemeClr val="tx1"/>
                </a:solidFill>
              </a:rPr>
              <a:t>p&gt;</a:t>
            </a:r>
            <a:endParaRPr lang="en-US" sz="2400" dirty="0">
              <a:solidFill>
                <a:schemeClr val="tx1"/>
              </a:solidFill>
            </a:endParaRP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&lt;</a:t>
            </a:r>
            <a:r>
              <a:rPr lang="en-US" sz="2400" dirty="0">
                <a:solidFill>
                  <a:schemeClr val="tx1"/>
                </a:solidFill>
              </a:rPr>
              <a:t>p </a:t>
            </a:r>
            <a:r>
              <a:rPr lang="en-US" sz="2400" b="1" dirty="0" smtClean="0">
                <a:solidFill>
                  <a:srgbClr val="C00000"/>
                </a:solidFill>
              </a:rPr>
              <a:t>class=“text1</a:t>
            </a:r>
            <a:r>
              <a:rPr lang="en-US" sz="2400" b="1" dirty="0">
                <a:solidFill>
                  <a:srgbClr val="C00000"/>
                </a:solidFill>
              </a:rPr>
              <a:t>”</a:t>
            </a:r>
            <a:r>
              <a:rPr lang="en-US" sz="2400" dirty="0">
                <a:solidFill>
                  <a:schemeClr val="tx1"/>
                </a:solidFill>
              </a:rPr>
              <a:t>&gt;My </a:t>
            </a:r>
            <a:r>
              <a:rPr lang="en-US" sz="2400" dirty="0" smtClean="0">
                <a:solidFill>
                  <a:schemeClr val="tx1"/>
                </a:solidFill>
              </a:rPr>
              <a:t>text3&lt;/p&gt;</a:t>
            </a:r>
            <a:endParaRPr lang="en-IN" sz="2400" dirty="0" smtClean="0">
              <a:solidFill>
                <a:schemeClr val="tx1"/>
              </a:solidFill>
            </a:endParaRP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tx1"/>
                </a:solidFill>
              </a:rPr>
              <a:t>&lt;/</a:t>
            </a:r>
            <a:r>
              <a:rPr lang="en-IN" sz="2400" dirty="0">
                <a:solidFill>
                  <a:schemeClr val="tx1"/>
                </a:solidFill>
              </a:rPr>
              <a:t>body&gt;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&lt;/html&gt;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8112224" y="1340768"/>
            <a:ext cx="3672408" cy="3168352"/>
          </a:xfrm>
          <a:prstGeom prst="cloudCallout">
            <a:avLst>
              <a:gd name="adj1" fmla="val -119515"/>
              <a:gd name="adj2" fmla="val 38947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 styles will be applied to 1</a:t>
            </a:r>
            <a:r>
              <a:rPr lang="en-IN" baseline="30000" dirty="0" smtClean="0"/>
              <a:t>st</a:t>
            </a:r>
            <a:r>
              <a:rPr lang="en-IN" dirty="0" smtClean="0"/>
              <a:t> and 3</a:t>
            </a:r>
            <a:r>
              <a:rPr lang="en-IN" baseline="30000" dirty="0" smtClean="0"/>
              <a:t>rd</a:t>
            </a:r>
            <a:r>
              <a:rPr lang="en-IN" dirty="0" smtClean="0"/>
              <a:t> &lt;p&gt; tags with class “text1”.  Styles will not be applied to 2</a:t>
            </a:r>
            <a:r>
              <a:rPr lang="en-IN" baseline="30000" dirty="0" smtClean="0"/>
              <a:t>nd</a:t>
            </a:r>
            <a:r>
              <a:rPr lang="en-IN" dirty="0" smtClean="0"/>
              <a:t> paragraph.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37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				p.text1 </a:t>
            </a:r>
            <a:r>
              <a:rPr lang="en-IN" dirty="0"/>
              <a:t>{ </a:t>
            </a:r>
            <a:endParaRPr lang="en-IN" dirty="0" smtClean="0"/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			font-size</a:t>
            </a:r>
            <a:r>
              <a:rPr lang="en-IN" dirty="0"/>
              <a:t>: </a:t>
            </a:r>
            <a:r>
              <a:rPr lang="en-IN" dirty="0" smtClean="0"/>
              <a:t>20px;</a:t>
            </a:r>
          </a:p>
          <a:p>
            <a:pPr marL="25400" indent="0">
              <a:buNone/>
            </a:pPr>
            <a:r>
              <a:rPr lang="en-IN" dirty="0" smtClean="0"/>
              <a:t> 				}</a:t>
            </a:r>
          </a:p>
          <a:p>
            <a:r>
              <a:rPr lang="en-US" dirty="0" smtClean="0"/>
              <a:t>The above </a:t>
            </a:r>
            <a:r>
              <a:rPr lang="en-US" dirty="0"/>
              <a:t>rule </a:t>
            </a:r>
            <a:r>
              <a:rPr lang="en-US" dirty="0" smtClean="0"/>
              <a:t>references </a:t>
            </a:r>
            <a:r>
              <a:rPr lang="en-US" dirty="0"/>
              <a:t>the class named </a:t>
            </a:r>
            <a:r>
              <a:rPr lang="en-US" b="1" dirty="0"/>
              <a:t>text1 </a:t>
            </a:r>
            <a:r>
              <a:rPr lang="en-US" dirty="0"/>
              <a:t>but only for </a:t>
            </a:r>
            <a:r>
              <a:rPr lang="en-US" dirty="0" smtClean="0"/>
              <a:t>the elements </a:t>
            </a:r>
            <a:r>
              <a:rPr lang="en-US" b="1" dirty="0"/>
              <a:t>&lt;p&gt;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any other element has the same name for its </a:t>
            </a:r>
            <a:r>
              <a:rPr lang="en-US" b="1" dirty="0"/>
              <a:t>class </a:t>
            </a:r>
            <a:r>
              <a:rPr lang="en-US" dirty="0"/>
              <a:t>attribute, it won’t </a:t>
            </a:r>
            <a:r>
              <a:rPr lang="en-US" dirty="0" smtClean="0"/>
              <a:t>be modified </a:t>
            </a:r>
            <a:r>
              <a:rPr lang="en-US" dirty="0"/>
              <a:t>by this particular rule.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4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Referencing by Any Attribute</a:t>
            </a:r>
          </a:p>
          <a:p>
            <a:pPr lvl="1"/>
            <a:r>
              <a:rPr lang="en-US" dirty="0"/>
              <a:t>Although these reference methods cover a variety of situations, sometimes they are </a:t>
            </a:r>
            <a:r>
              <a:rPr lang="en-US" dirty="0" smtClean="0"/>
              <a:t>not enough </a:t>
            </a:r>
            <a:r>
              <a:rPr lang="en-US" dirty="0"/>
              <a:t>to find the exact element we want to style. </a:t>
            </a:r>
            <a:endParaRPr lang="en-US" dirty="0" smtClean="0"/>
          </a:p>
          <a:p>
            <a:pPr lvl="1"/>
            <a:r>
              <a:rPr lang="en-US" dirty="0" smtClean="0"/>
              <a:t>using </a:t>
            </a:r>
            <a:r>
              <a:rPr lang="en-US" b="1" dirty="0" smtClean="0"/>
              <a:t>Attribute Selector</a:t>
            </a:r>
            <a:r>
              <a:rPr lang="en-US" dirty="0"/>
              <a:t> an element </a:t>
            </a:r>
            <a:r>
              <a:rPr lang="en-US" dirty="0" smtClean="0"/>
              <a:t>can be referenced not </a:t>
            </a:r>
            <a:r>
              <a:rPr lang="en-US" dirty="0"/>
              <a:t>only by </a:t>
            </a:r>
            <a:r>
              <a:rPr lang="en-US" b="1" dirty="0"/>
              <a:t>id </a:t>
            </a:r>
            <a:r>
              <a:rPr lang="en-US" dirty="0"/>
              <a:t>and </a:t>
            </a:r>
            <a:r>
              <a:rPr lang="en-US" b="1" dirty="0"/>
              <a:t>class</a:t>
            </a:r>
            <a:r>
              <a:rPr lang="en-US" dirty="0"/>
              <a:t>, but also any </a:t>
            </a:r>
            <a:r>
              <a:rPr lang="en-US" dirty="0" smtClean="0"/>
              <a:t>other </a:t>
            </a:r>
            <a:r>
              <a:rPr lang="en-IN" dirty="0" smtClean="0"/>
              <a:t>attribute</a:t>
            </a:r>
            <a:r>
              <a:rPr lang="en-IN" dirty="0"/>
              <a:t>:</a:t>
            </a:r>
          </a:p>
          <a:p>
            <a:pPr marL="2540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04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dirty="0" smtClean="0"/>
              <a:t>			p[</a:t>
            </a:r>
            <a:r>
              <a:rPr lang="en-IN" dirty="0" smtClean="0">
                <a:solidFill>
                  <a:srgbClr val="C00000"/>
                </a:solidFill>
              </a:rPr>
              <a:t>name</a:t>
            </a:r>
            <a:r>
              <a:rPr lang="en-IN" dirty="0"/>
              <a:t>] { font-size: 20px }</a:t>
            </a:r>
          </a:p>
          <a:p>
            <a:pPr lvl="1"/>
            <a:r>
              <a:rPr lang="en-IN" dirty="0"/>
              <a:t>The above rule will be applied to all &lt;p&gt; tags with name </a:t>
            </a:r>
            <a:r>
              <a:rPr lang="en-IN" dirty="0" smtClean="0"/>
              <a:t>attribute</a:t>
            </a:r>
          </a:p>
          <a:p>
            <a:pPr lvl="1"/>
            <a:r>
              <a:rPr lang="en-IN" dirty="0" smtClean="0"/>
              <a:t>The rule can be applied based on the value of the attribute also.</a:t>
            </a:r>
          </a:p>
          <a:p>
            <a:pPr marL="996950" lvl="2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bg2"/>
                </a:solidFill>
              </a:rPr>
              <a:t>p[</a:t>
            </a:r>
            <a:r>
              <a:rPr lang="en-IN" dirty="0" smtClean="0">
                <a:solidFill>
                  <a:srgbClr val="C00000"/>
                </a:solidFill>
              </a:rPr>
              <a:t>name=“</a:t>
            </a:r>
            <a:r>
              <a:rPr lang="en-IN" dirty="0" err="1" smtClean="0">
                <a:solidFill>
                  <a:srgbClr val="C00000"/>
                </a:solidFill>
              </a:rPr>
              <a:t>mytext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/>
              <a:t>] { font-size: 20px </a:t>
            </a:r>
            <a:r>
              <a:rPr lang="en-IN" dirty="0" smtClean="0"/>
              <a:t>}</a:t>
            </a:r>
          </a:p>
          <a:p>
            <a:pPr lvl="1"/>
            <a:r>
              <a:rPr lang="en-IN" dirty="0"/>
              <a:t>The above rule </a:t>
            </a:r>
            <a:r>
              <a:rPr lang="en-US" dirty="0" smtClean="0"/>
              <a:t>references </a:t>
            </a:r>
            <a:r>
              <a:rPr lang="en-US" dirty="0"/>
              <a:t>&lt;p&gt; elements that has a name attribute with the value </a:t>
            </a:r>
            <a:r>
              <a:rPr lang="en-US" dirty="0" smtClean="0"/>
              <a:t>“</a:t>
            </a:r>
            <a:r>
              <a:rPr lang="en-US" dirty="0" err="1" smtClean="0"/>
              <a:t>mytext</a:t>
            </a:r>
            <a:r>
              <a:rPr lang="en-US" dirty="0" smtClean="0"/>
              <a:t>”</a:t>
            </a:r>
            <a:endParaRPr lang="en-IN" dirty="0"/>
          </a:p>
          <a:p>
            <a:endParaRPr lang="en-IN" dirty="0">
              <a:solidFill>
                <a:srgbClr val="00009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56120" y="3435480"/>
              <a:ext cx="2438640" cy="763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760" y="3426120"/>
                <a:ext cx="245736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991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54200" lvl="4" indent="0">
              <a:buNone/>
            </a:pPr>
            <a:r>
              <a:rPr lang="en-IN" dirty="0">
                <a:solidFill>
                  <a:schemeClr val="accent6"/>
                </a:solidFill>
              </a:rPr>
              <a:t>p[</a:t>
            </a:r>
            <a:r>
              <a:rPr lang="en-IN" dirty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^=“my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}</a:t>
            </a:r>
          </a:p>
          <a:p>
            <a:pPr marL="1854200" lvl="4" indent="0">
              <a:buNone/>
            </a:pPr>
            <a:r>
              <a:rPr lang="en-IN" dirty="0">
                <a:solidFill>
                  <a:schemeClr val="accent6"/>
                </a:solidFill>
              </a:rPr>
              <a:t>p[</a:t>
            </a:r>
            <a:r>
              <a:rPr lang="en-IN" dirty="0">
                <a:solidFill>
                  <a:srgbClr val="C00000"/>
                </a:solidFill>
              </a:rPr>
              <a:t>name</a:t>
            </a:r>
            <a:r>
              <a:rPr lang="en-IN" dirty="0" smtClean="0">
                <a:solidFill>
                  <a:srgbClr val="C00000"/>
                </a:solidFill>
              </a:rPr>
              <a:t>$=“my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}</a:t>
            </a:r>
          </a:p>
          <a:p>
            <a:pPr marL="1854200" lvl="4" indent="0">
              <a:buNone/>
            </a:pPr>
            <a:r>
              <a:rPr lang="en-IN" dirty="0" smtClean="0">
                <a:solidFill>
                  <a:schemeClr val="accent6"/>
                </a:solidFill>
              </a:rPr>
              <a:t>p[</a:t>
            </a:r>
            <a:r>
              <a:rPr lang="en-IN" dirty="0" smtClean="0">
                <a:solidFill>
                  <a:srgbClr val="C00000"/>
                </a:solidFill>
              </a:rPr>
              <a:t>name*=“my</a:t>
            </a:r>
            <a:r>
              <a:rPr lang="en-IN" dirty="0">
                <a:solidFill>
                  <a:srgbClr val="C00000"/>
                </a:solidFill>
              </a:rPr>
              <a:t>”</a:t>
            </a:r>
            <a:r>
              <a:rPr lang="en-IN" dirty="0">
                <a:solidFill>
                  <a:schemeClr val="accent6"/>
                </a:solidFill>
              </a:rPr>
              <a:t>] { font-size: 20px </a:t>
            </a:r>
            <a:r>
              <a:rPr lang="en-IN" dirty="0" smtClean="0">
                <a:solidFill>
                  <a:schemeClr val="accent6"/>
                </a:solidFill>
              </a:rPr>
              <a:t>}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^=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be assigned to any </a:t>
            </a:r>
            <a:r>
              <a:rPr lang="en-US" b="1" dirty="0">
                <a:solidFill>
                  <a:srgbClr val="C00000"/>
                </a:solidFill>
              </a:rPr>
              <a:t>&lt;p&gt;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attribute value </a:t>
            </a:r>
            <a:r>
              <a:rPr lang="en-US" dirty="0">
                <a:solidFill>
                  <a:srgbClr val="C00000"/>
                </a:solidFill>
              </a:rPr>
              <a:t>beginning with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(e.g. “</a:t>
            </a:r>
            <a:r>
              <a:rPr lang="en-US" sz="2000" b="1" dirty="0" err="1">
                <a:solidFill>
                  <a:schemeClr val="tx1"/>
                </a:solidFill>
              </a:rPr>
              <a:t>mytext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sz="2000" b="1" dirty="0" err="1">
                <a:solidFill>
                  <a:schemeClr val="tx1"/>
                </a:solidFill>
              </a:rPr>
              <a:t>mycar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$=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be assigned to any </a:t>
            </a:r>
            <a:r>
              <a:rPr lang="en-US" sz="2000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 smtClean="0">
                <a:solidFill>
                  <a:schemeClr val="tx1"/>
                </a:solidFill>
              </a:rPr>
              <a:t>attribute value </a:t>
            </a:r>
            <a:r>
              <a:rPr lang="en-US" dirty="0">
                <a:solidFill>
                  <a:srgbClr val="C00000"/>
                </a:solidFill>
              </a:rPr>
              <a:t>ending with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(e.g. “</a:t>
            </a:r>
            <a:r>
              <a:rPr lang="en-US" sz="2000" b="1" dirty="0" err="1">
                <a:solidFill>
                  <a:schemeClr val="tx1"/>
                </a:solidFill>
              </a:rPr>
              <a:t>textmy</a:t>
            </a:r>
            <a:r>
              <a:rPr lang="en-US" dirty="0">
                <a:solidFill>
                  <a:schemeClr val="tx1"/>
                </a:solidFill>
              </a:rPr>
              <a:t>”, “</a:t>
            </a:r>
            <a:r>
              <a:rPr lang="en-US" sz="2000" b="1" dirty="0" err="1">
                <a:solidFill>
                  <a:schemeClr val="tx1"/>
                </a:solidFill>
              </a:rPr>
              <a:t>carmy</a:t>
            </a:r>
            <a:r>
              <a:rPr lang="en-US" dirty="0">
                <a:solidFill>
                  <a:schemeClr val="tx1"/>
                </a:solidFill>
              </a:rPr>
              <a:t>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rule with the selector </a:t>
            </a:r>
            <a:r>
              <a:rPr lang="en-US" b="1" dirty="0">
                <a:solidFill>
                  <a:srgbClr val="C00000"/>
                </a:solidFill>
              </a:rPr>
              <a:t>*=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will match any </a:t>
            </a:r>
            <a:r>
              <a:rPr lang="en-US" sz="2000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 with a </a:t>
            </a:r>
            <a:r>
              <a:rPr lang="en-US" sz="2000" b="1" dirty="0">
                <a:solidFill>
                  <a:schemeClr val="tx1"/>
                </a:solidFill>
              </a:rPr>
              <a:t>name </a:t>
            </a:r>
            <a:r>
              <a:rPr lang="en-US" dirty="0">
                <a:solidFill>
                  <a:schemeClr val="tx1"/>
                </a:solidFill>
              </a:rPr>
              <a:t>attribute </a:t>
            </a:r>
            <a:r>
              <a:rPr lang="en-US" dirty="0" smtClean="0">
                <a:solidFill>
                  <a:schemeClr val="tx1"/>
                </a:solidFill>
              </a:rPr>
              <a:t>value </a:t>
            </a:r>
            <a:r>
              <a:rPr lang="en-US" dirty="0" smtClean="0">
                <a:solidFill>
                  <a:srgbClr val="C00000"/>
                </a:solidFill>
              </a:rPr>
              <a:t>containing </a:t>
            </a:r>
            <a:r>
              <a:rPr lang="en-US" dirty="0">
                <a:solidFill>
                  <a:srgbClr val="C00000"/>
                </a:solidFill>
              </a:rPr>
              <a:t>the substring “</a:t>
            </a:r>
            <a:r>
              <a:rPr lang="en-US" sz="2000" b="1" dirty="0">
                <a:solidFill>
                  <a:srgbClr val="C00000"/>
                </a:solidFill>
              </a:rPr>
              <a:t>my</a:t>
            </a:r>
            <a:r>
              <a:rPr lang="en-US" dirty="0">
                <a:solidFill>
                  <a:srgbClr val="C00000"/>
                </a:solidFill>
              </a:rPr>
              <a:t>” </a:t>
            </a:r>
            <a:r>
              <a:rPr lang="en-US" dirty="0">
                <a:solidFill>
                  <a:schemeClr val="tx1"/>
                </a:solidFill>
              </a:rPr>
              <a:t>(In this case, the substring could also be in the middle</a:t>
            </a:r>
            <a:r>
              <a:rPr lang="en-US" dirty="0" smtClean="0">
                <a:solidFill>
                  <a:schemeClr val="tx1"/>
                </a:solidFill>
              </a:rPr>
              <a:t>— </a:t>
            </a:r>
            <a:r>
              <a:rPr lang="en-IN" dirty="0" smtClean="0">
                <a:solidFill>
                  <a:schemeClr val="tx1"/>
                </a:solidFill>
              </a:rPr>
              <a:t>for </a:t>
            </a:r>
            <a:r>
              <a:rPr lang="en-IN" dirty="0">
                <a:solidFill>
                  <a:schemeClr val="tx1"/>
                </a:solidFill>
              </a:rPr>
              <a:t>example, in “</a:t>
            </a:r>
            <a:r>
              <a:rPr lang="en-IN" sz="2000" b="1" dirty="0" err="1">
                <a:solidFill>
                  <a:schemeClr val="tx1"/>
                </a:solidFill>
              </a:rPr>
              <a:t>textmycar</a:t>
            </a:r>
            <a:r>
              <a:rPr lang="en-IN" dirty="0" smtClean="0">
                <a:solidFill>
                  <a:schemeClr val="tx1"/>
                </a:solidFill>
              </a:rPr>
              <a:t>”.)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16160" y="1193760"/>
              <a:ext cx="4864320" cy="3569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6800" y="1184400"/>
                <a:ext cx="4883040" cy="35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68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Referencing </a:t>
            </a:r>
            <a:r>
              <a:rPr lang="en-IN" b="1" dirty="0"/>
              <a:t>by </a:t>
            </a:r>
            <a:r>
              <a:rPr lang="en-IN" b="1" dirty="0" smtClean="0"/>
              <a:t>Pseudo-Classes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Pseudo-classes used to select elements even </a:t>
            </a:r>
            <a:r>
              <a:rPr lang="en-US" dirty="0">
                <a:solidFill>
                  <a:schemeClr val="tx1"/>
                </a:solidFill>
              </a:rPr>
              <a:t>more </a:t>
            </a:r>
            <a:r>
              <a:rPr lang="en-US" dirty="0" smtClean="0">
                <a:solidFill>
                  <a:schemeClr val="tx1"/>
                </a:solidFill>
              </a:rPr>
              <a:t>specific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the following example code, there are </a:t>
            </a:r>
            <a:r>
              <a:rPr lang="en-IN" dirty="0">
                <a:solidFill>
                  <a:srgbClr val="C00000"/>
                </a:solidFill>
              </a:rPr>
              <a:t>four </a:t>
            </a:r>
            <a:r>
              <a:rPr lang="en-IN" b="1" dirty="0">
                <a:solidFill>
                  <a:srgbClr val="C00000"/>
                </a:solidFill>
              </a:rPr>
              <a:t>&lt;p&gt; </a:t>
            </a:r>
            <a:r>
              <a:rPr lang="en-IN" dirty="0">
                <a:solidFill>
                  <a:schemeClr val="tx1"/>
                </a:solidFill>
              </a:rPr>
              <a:t>elements </a:t>
            </a:r>
            <a:r>
              <a:rPr lang="en-IN" dirty="0" smtClean="0">
                <a:solidFill>
                  <a:schemeClr val="tx1"/>
                </a:solidFill>
              </a:rPr>
              <a:t>that are </a:t>
            </a:r>
            <a:r>
              <a:rPr lang="en-US" dirty="0">
                <a:solidFill>
                  <a:schemeClr val="tx1"/>
                </a:solidFill>
              </a:rPr>
              <a:t>siblings, and all of them are </a:t>
            </a:r>
            <a:r>
              <a:rPr lang="en-US" dirty="0">
                <a:solidFill>
                  <a:srgbClr val="C00000"/>
                </a:solidFill>
              </a:rPr>
              <a:t>children of the </a:t>
            </a:r>
            <a:r>
              <a:rPr lang="en-US" dirty="0" smtClean="0">
                <a:solidFill>
                  <a:srgbClr val="C00000"/>
                </a:solidFill>
              </a:rPr>
              <a:t>same </a:t>
            </a:r>
            <a:r>
              <a:rPr lang="en-IN" dirty="0" smtClean="0">
                <a:solidFill>
                  <a:srgbClr val="C00000"/>
                </a:solidFill>
              </a:rPr>
              <a:t>element </a:t>
            </a:r>
            <a:r>
              <a:rPr lang="en-IN" sz="2000" b="1" dirty="0">
                <a:solidFill>
                  <a:srgbClr val="C00000"/>
                </a:solidFill>
              </a:rPr>
              <a:t>&lt;div</a:t>
            </a:r>
            <a:r>
              <a:rPr lang="en-IN" sz="2000" b="1" dirty="0" smtClean="0">
                <a:solidFill>
                  <a:srgbClr val="C00000"/>
                </a:solidFill>
              </a:rPr>
              <a:t>&gt;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Using pseudo-classes </a:t>
            </a:r>
            <a:r>
              <a:rPr lang="en-US" dirty="0" smtClean="0">
                <a:solidFill>
                  <a:schemeClr val="tx1"/>
                </a:solidFill>
              </a:rPr>
              <a:t>a specific element out of these four &lt;p&gt; elements can be referred.</a:t>
            </a:r>
          </a:p>
        </p:txBody>
      </p:sp>
    </p:spTree>
    <p:extLst>
      <p:ext uri="{BB962C8B-B14F-4D97-AF65-F5344CB8AC3E}">
        <p14:creationId xmlns:p14="http://schemas.microsoft.com/office/powerpoint/2010/main" val="41893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CSS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CSS is a language that works along with HTML </a:t>
            </a:r>
            <a:r>
              <a:rPr lang="en-US" sz="2800" dirty="0" smtClean="0"/>
              <a:t>to provide </a:t>
            </a:r>
            <a:r>
              <a:rPr lang="en-US" sz="2800" dirty="0"/>
              <a:t>visual styles to the elements of the document, such as size</a:t>
            </a:r>
            <a:r>
              <a:rPr lang="en-US" sz="2800" dirty="0" smtClean="0"/>
              <a:t>, </a:t>
            </a:r>
            <a:r>
              <a:rPr lang="en-IN" sz="2800" dirty="0" err="1" smtClean="0"/>
              <a:t>color</a:t>
            </a:r>
            <a:r>
              <a:rPr lang="en-IN" sz="2800" dirty="0"/>
              <a:t>, backgrounds, borders, </a:t>
            </a:r>
            <a:r>
              <a:rPr lang="en-IN" sz="2800" dirty="0" err="1" smtClean="0"/>
              <a:t>etc</a:t>
            </a:r>
            <a:endParaRPr lang="en-IN" sz="2800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Attributes </a:t>
            </a:r>
            <a:r>
              <a:rPr lang="en-US" sz="2800" dirty="0"/>
              <a:t>within HTML tags provided some essential styles </a:t>
            </a:r>
            <a:r>
              <a:rPr lang="en-US" sz="2800" dirty="0" smtClean="0"/>
              <a:t>to every </a:t>
            </a:r>
            <a:r>
              <a:rPr lang="en-US" sz="2800" dirty="0"/>
              <a:t>element, but as the language evolved the code became </a:t>
            </a:r>
            <a:r>
              <a:rPr lang="en-US" sz="2800" dirty="0" smtClean="0"/>
              <a:t>more complicated </a:t>
            </a:r>
            <a:r>
              <a:rPr lang="en-US" sz="2800" dirty="0"/>
              <a:t>to write and maintain and HTML alone no longer could </a:t>
            </a:r>
            <a:r>
              <a:rPr lang="en-US" sz="2800" dirty="0" smtClean="0"/>
              <a:t>meet the </a:t>
            </a:r>
            <a:r>
              <a:rPr lang="en-US" sz="2800" dirty="0"/>
              <a:t>demands of web designers. </a:t>
            </a:r>
            <a:endParaRPr lang="en-US" sz="2800" dirty="0" smtClean="0"/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As </a:t>
            </a:r>
            <a:r>
              <a:rPr lang="en-US" sz="2800" dirty="0"/>
              <a:t>a result, CSS soon was adopted as </a:t>
            </a:r>
            <a:r>
              <a:rPr lang="en-US" sz="2800" i="1" u="sng" dirty="0" smtClean="0">
                <a:solidFill>
                  <a:srgbClr val="0070C0"/>
                </a:solidFill>
              </a:rPr>
              <a:t>the way </a:t>
            </a:r>
            <a:r>
              <a:rPr lang="en-US" sz="2800" i="1" u="sng" dirty="0">
                <a:solidFill>
                  <a:srgbClr val="0070C0"/>
                </a:solidFill>
              </a:rPr>
              <a:t>to separate structure from presentation</a:t>
            </a:r>
            <a:r>
              <a:rPr lang="en-US" sz="2800" u="sng" dirty="0" smtClean="0">
                <a:solidFill>
                  <a:srgbClr val="0070C0"/>
                </a:solidFill>
              </a:rPr>
              <a:t>.</a:t>
            </a:r>
            <a:endParaRPr lang="en-IN" sz="28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9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&lt;!DOCTYPE html&gt;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</a:t>
            </a:r>
            <a:r>
              <a:rPr lang="en-IN" sz="2400" dirty="0" smtClean="0"/>
              <a:t>html&gt;</a:t>
            </a:r>
            <a:endParaRPr lang="en-IN" sz="24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&lt;head&gt;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	&lt;</a:t>
            </a:r>
            <a:r>
              <a:rPr lang="en-US" sz="2400" dirty="0"/>
              <a:t>title&gt;This text is the title of </a:t>
            </a:r>
            <a:r>
              <a:rPr lang="en-US" sz="2400" dirty="0" smtClean="0"/>
              <a:t>	the </a:t>
            </a:r>
            <a:r>
              <a:rPr lang="en-US" sz="2400" dirty="0"/>
              <a:t>document&lt;/title&gt;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link </a:t>
            </a:r>
            <a:r>
              <a:rPr lang="en-IN" sz="2400" dirty="0" err="1"/>
              <a:t>rel</a:t>
            </a:r>
            <a:r>
              <a:rPr lang="en-IN" sz="2400" dirty="0"/>
              <a:t>=“stylesheet” </a:t>
            </a:r>
            <a:r>
              <a:rPr lang="en-IN" sz="2400" dirty="0" smtClean="0"/>
              <a:t>	</a:t>
            </a:r>
            <a:r>
              <a:rPr lang="en-IN" sz="2400" dirty="0" err="1" smtClean="0"/>
              <a:t>href</a:t>
            </a:r>
            <a:r>
              <a:rPr lang="en-IN" sz="2400" dirty="0"/>
              <a:t>=“</a:t>
            </a:r>
            <a:r>
              <a:rPr lang="en-IN" sz="2400" dirty="0" smtClean="0"/>
              <a:t>mystyles1.css</a:t>
            </a:r>
            <a:r>
              <a:rPr lang="en-IN" sz="2400" dirty="0"/>
              <a:t>”&gt;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&lt;/head</a:t>
            </a:r>
            <a:r>
              <a:rPr lang="en-IN" sz="2400" dirty="0" smtClean="0"/>
              <a:t>&gt;</a:t>
            </a:r>
            <a:endParaRPr lang="en-IN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</a:t>
            </a:r>
            <a:r>
              <a:rPr lang="en-IN" sz="2400" dirty="0"/>
              <a:t>div id=“wrapper”&gt;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&lt;</a:t>
            </a:r>
            <a:r>
              <a:rPr lang="en-US" sz="2400" dirty="0"/>
              <a:t>p class=“mytext1”&gt;My </a:t>
            </a:r>
            <a:r>
              <a:rPr lang="en-US" sz="2400" dirty="0" smtClean="0"/>
              <a:t>text1</a:t>
            </a:r>
            <a:r>
              <a:rPr lang="en-US" sz="2400" dirty="0"/>
              <a:t>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class=“mytext2”&gt;My text2&lt;/p&gt;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class=“mytext3”&gt;My text3&lt;/p&gt;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&lt;p class=“mytext4”&gt;My text4&lt;/p&gt;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	&lt;/</a:t>
            </a:r>
            <a:r>
              <a:rPr lang="en-IN" sz="2400" dirty="0"/>
              <a:t>div&gt;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&lt;/body&gt;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&lt;/html&gt;</a:t>
            </a:r>
          </a:p>
          <a:p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pseudo-class is added using a colon after the reference and before its name. </a:t>
            </a:r>
            <a:endParaRPr lang="en-US" dirty="0" smtClean="0">
              <a:solidFill>
                <a:schemeClr val="tx1"/>
              </a:solidFill>
            </a:endParaRPr>
          </a:p>
          <a:p>
            <a:pPr marL="3683000" lvl="8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p:</a:t>
            </a:r>
            <a:r>
              <a:rPr lang="en-IN" sz="2800" dirty="0">
                <a:solidFill>
                  <a:srgbClr val="C00000"/>
                </a:solidFill>
              </a:rPr>
              <a:t>nth-child(2)</a:t>
            </a:r>
            <a:r>
              <a:rPr lang="en-IN" sz="2800" dirty="0">
                <a:solidFill>
                  <a:schemeClr val="accent6"/>
                </a:solidFill>
              </a:rPr>
              <a:t>{</a:t>
            </a:r>
          </a:p>
          <a:p>
            <a:pPr marL="3683000" lvl="8" indent="0">
              <a:buNone/>
            </a:pPr>
            <a:r>
              <a:rPr lang="en-IN" sz="2800" dirty="0">
                <a:solidFill>
                  <a:schemeClr val="accent6"/>
                </a:solidFill>
              </a:rPr>
              <a:t>background: #999999;</a:t>
            </a:r>
          </a:p>
          <a:p>
            <a:pPr marL="3683000" lvl="8" indent="0">
              <a:buNone/>
            </a:pPr>
            <a:r>
              <a:rPr lang="en-IN" sz="2800" dirty="0" smtClean="0">
                <a:solidFill>
                  <a:schemeClr val="accent6"/>
                </a:solidFill>
              </a:rPr>
              <a:t>}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rule we </a:t>
            </a:r>
            <a:r>
              <a:rPr lang="en-US" dirty="0">
                <a:solidFill>
                  <a:schemeClr val="tx1"/>
                </a:solidFill>
              </a:rPr>
              <a:t>are referencing </a:t>
            </a:r>
            <a:r>
              <a:rPr lang="en-US" b="1" dirty="0">
                <a:solidFill>
                  <a:schemeClr val="tx1"/>
                </a:solidFill>
              </a:rPr>
              <a:t>&lt;p&gt; </a:t>
            </a:r>
            <a:r>
              <a:rPr lang="en-US" dirty="0">
                <a:solidFill>
                  <a:schemeClr val="tx1"/>
                </a:solidFill>
              </a:rPr>
              <a:t>elements. 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rule could also be written </a:t>
            </a:r>
            <a:r>
              <a:rPr lang="en-US" dirty="0" smtClean="0">
                <a:solidFill>
                  <a:schemeClr val="tx1"/>
                </a:solidFill>
              </a:rPr>
              <a:t>as 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en-US" b="1" dirty="0" err="1">
                <a:solidFill>
                  <a:schemeClr val="tx1"/>
                </a:solidFill>
              </a:rPr>
              <a:t>myclass:nth-child</a:t>
            </a:r>
            <a:r>
              <a:rPr lang="en-US" b="1" dirty="0">
                <a:solidFill>
                  <a:schemeClr val="tx1"/>
                </a:solidFill>
              </a:rPr>
              <a:t>(2) </a:t>
            </a:r>
            <a:r>
              <a:rPr lang="en-US" dirty="0">
                <a:solidFill>
                  <a:schemeClr val="tx1"/>
                </a:solidFill>
              </a:rPr>
              <a:t>to reference every element that is a child of another element </a:t>
            </a:r>
            <a:r>
              <a:rPr lang="en-US" dirty="0" smtClean="0">
                <a:solidFill>
                  <a:schemeClr val="tx1"/>
                </a:solidFill>
              </a:rPr>
              <a:t>and has </a:t>
            </a:r>
            <a:r>
              <a:rPr lang="en-US" dirty="0">
                <a:solidFill>
                  <a:schemeClr val="tx1"/>
                </a:solidFill>
              </a:rPr>
              <a:t>the value of the </a:t>
            </a:r>
            <a:r>
              <a:rPr lang="en-US" b="1" dirty="0">
                <a:solidFill>
                  <a:schemeClr val="tx1"/>
                </a:solidFill>
              </a:rPr>
              <a:t>class </a:t>
            </a:r>
            <a:r>
              <a:rPr lang="en-US" dirty="0">
                <a:solidFill>
                  <a:schemeClr val="tx1"/>
                </a:solidFill>
              </a:rPr>
              <a:t>attribute equal to </a:t>
            </a:r>
            <a:r>
              <a:rPr lang="en-US" b="1" dirty="0" err="1">
                <a:solidFill>
                  <a:schemeClr val="tx1"/>
                </a:solidFill>
              </a:rPr>
              <a:t>myclass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38480" y="2190600"/>
              <a:ext cx="1689480" cy="502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9120" y="2181240"/>
                <a:ext cx="170820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38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en-US" dirty="0"/>
              <a:t>The </a:t>
            </a:r>
            <a:r>
              <a:rPr lang="en-US" b="1" dirty="0"/>
              <a:t>nth-child() </a:t>
            </a:r>
            <a:r>
              <a:rPr lang="en-US" dirty="0"/>
              <a:t>pseudo-class </a:t>
            </a:r>
            <a:r>
              <a:rPr lang="en-US" dirty="0" smtClean="0"/>
              <a:t>lets </a:t>
            </a:r>
            <a:r>
              <a:rPr lang="en-US" dirty="0"/>
              <a:t>us </a:t>
            </a:r>
            <a:r>
              <a:rPr lang="en-US" dirty="0" smtClean="0"/>
              <a:t>to find </a:t>
            </a:r>
            <a:r>
              <a:rPr lang="en-US" dirty="0"/>
              <a:t>a specific </a:t>
            </a:r>
            <a:r>
              <a:rPr lang="en-US" dirty="0" smtClean="0"/>
              <a:t>child</a:t>
            </a:r>
          </a:p>
          <a:p>
            <a:pPr marL="514350" lvl="1" indent="0">
              <a:buNone/>
            </a:pPr>
            <a:r>
              <a:rPr lang="en-US" u="sng" dirty="0"/>
              <a:t>m</a:t>
            </a:r>
            <a:r>
              <a:rPr lang="en-US" u="sng" dirty="0" smtClean="0"/>
              <a:t>ystyles1.css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*{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margin: 0px 10px;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body{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background: orange;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 {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	font-size: 20px;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3683000" lvl="8" indent="0">
              <a:buNone/>
            </a:pPr>
            <a:endParaRPr lang="en-IN" sz="2800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p:nth-child(1){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background: #999999;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/>
              <a:t>p:nth-child(2</a:t>
            </a:r>
            <a:r>
              <a:rPr lang="en-IN" sz="2400" dirty="0"/>
              <a:t>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#CCCCCC;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p:nth-child(3){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#999999;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p:nth-child(4){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background: #CCCCCC;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67800" y="1892160"/>
              <a:ext cx="1403640" cy="3366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8440" y="1882800"/>
                <a:ext cx="1422360" cy="338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61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1" y="2204864"/>
            <a:ext cx="11712624" cy="284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Using </a:t>
            </a:r>
            <a:r>
              <a:rPr lang="en-US" dirty="0"/>
              <a:t>this approach would generate lots of code and be impossible </a:t>
            </a:r>
            <a:r>
              <a:rPr lang="en-US" dirty="0" smtClean="0"/>
              <a:t>to apply </a:t>
            </a:r>
            <a:r>
              <a:rPr lang="en-US" dirty="0"/>
              <a:t>in websites with dynamic content generation.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alternative to get the same </a:t>
            </a:r>
            <a:r>
              <a:rPr lang="en-US" dirty="0" smtClean="0"/>
              <a:t>result more </a:t>
            </a:r>
            <a:r>
              <a:rPr lang="en-US" dirty="0"/>
              <a:t>effectively is to take advantage of the </a:t>
            </a:r>
            <a:r>
              <a:rPr lang="en-US" dirty="0">
                <a:solidFill>
                  <a:srgbClr val="C00000"/>
                </a:solidFill>
              </a:rPr>
              <a:t>keywords </a:t>
            </a:r>
            <a:r>
              <a:rPr lang="en-US" b="1" dirty="0">
                <a:solidFill>
                  <a:srgbClr val="C00000"/>
                </a:solidFill>
              </a:rPr>
              <a:t>odd </a:t>
            </a:r>
            <a:r>
              <a:rPr lang="en-US" dirty="0">
                <a:solidFill>
                  <a:srgbClr val="C00000"/>
                </a:solidFill>
              </a:rPr>
              <a:t>and </a:t>
            </a:r>
            <a:r>
              <a:rPr lang="en-US" b="1" dirty="0">
                <a:solidFill>
                  <a:srgbClr val="C00000"/>
                </a:solidFill>
              </a:rPr>
              <a:t>even </a:t>
            </a:r>
            <a:r>
              <a:rPr lang="en-US" dirty="0"/>
              <a:t>available for </a:t>
            </a:r>
            <a:r>
              <a:rPr lang="en-US" dirty="0" smtClean="0"/>
              <a:t>this </a:t>
            </a:r>
            <a:r>
              <a:rPr lang="en-IN" dirty="0" smtClean="0"/>
              <a:t>pseudo-class: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p:nth-child(</a:t>
            </a:r>
            <a:r>
              <a:rPr lang="en-IN" sz="2400" b="1" dirty="0">
                <a:solidFill>
                  <a:srgbClr val="C00000"/>
                </a:solidFill>
              </a:rPr>
              <a:t>odd</a:t>
            </a:r>
            <a:r>
              <a:rPr lang="en-IN" sz="2400" dirty="0">
                <a:solidFill>
                  <a:schemeClr val="accent6"/>
                </a:solidFill>
              </a:rPr>
              <a:t>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background</a:t>
            </a:r>
            <a:r>
              <a:rPr lang="en-IN" sz="2400" dirty="0">
                <a:solidFill>
                  <a:schemeClr val="accent6"/>
                </a:solidFill>
              </a:rPr>
              <a:t>: #999999;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p:nth-child(</a:t>
            </a:r>
            <a:r>
              <a:rPr lang="en-IN" sz="2400" b="1" dirty="0">
                <a:solidFill>
                  <a:srgbClr val="C00000"/>
                </a:solidFill>
              </a:rPr>
              <a:t>even</a:t>
            </a:r>
            <a:r>
              <a:rPr lang="en-IN" sz="2400" dirty="0" smtClean="0">
                <a:solidFill>
                  <a:schemeClr val="accent6"/>
                </a:solidFill>
              </a:rPr>
              <a:t>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background</a:t>
            </a:r>
            <a:r>
              <a:rPr lang="en-IN" sz="2400" dirty="0">
                <a:solidFill>
                  <a:schemeClr val="accent6"/>
                </a:solidFill>
              </a:rPr>
              <a:t>: #CCCCCC;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568840" y="457200"/>
              <a:ext cx="2572200" cy="4915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9480" y="447840"/>
                <a:ext cx="2590920" cy="49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884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Other </a:t>
            </a:r>
            <a:r>
              <a:rPr lang="en-US" dirty="0"/>
              <a:t>important </a:t>
            </a:r>
            <a:r>
              <a:rPr lang="en-US" dirty="0" smtClean="0"/>
              <a:t>are </a:t>
            </a:r>
            <a:r>
              <a:rPr lang="en-US" b="1" dirty="0"/>
              <a:t>first-child</a:t>
            </a:r>
            <a:r>
              <a:rPr lang="en-US" dirty="0"/>
              <a:t>, </a:t>
            </a:r>
            <a:r>
              <a:rPr lang="en-US" b="1" dirty="0"/>
              <a:t>last-child </a:t>
            </a:r>
            <a:r>
              <a:rPr lang="en-US" dirty="0"/>
              <a:t>and </a:t>
            </a:r>
            <a:r>
              <a:rPr lang="en-US" b="1" dirty="0"/>
              <a:t>only-child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/>
              <a:t>first-child </a:t>
            </a:r>
            <a:r>
              <a:rPr lang="en-US" dirty="0" err="1" smtClean="0"/>
              <a:t>pseudoclass</a:t>
            </a:r>
            <a:r>
              <a:rPr lang="en-US" dirty="0" smtClean="0"/>
              <a:t> references </a:t>
            </a:r>
            <a:r>
              <a:rPr lang="en-US" dirty="0"/>
              <a:t>only the first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/>
              <a:t>last-child </a:t>
            </a:r>
            <a:r>
              <a:rPr lang="en-US" dirty="0"/>
              <a:t>references only the last </a:t>
            </a:r>
            <a:r>
              <a:rPr lang="en-US" dirty="0" smtClean="0"/>
              <a:t>child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only-child </a:t>
            </a:r>
            <a:r>
              <a:rPr lang="en-US" dirty="0"/>
              <a:t>affects an element if it’s the only child of its </a:t>
            </a:r>
            <a:r>
              <a:rPr lang="en-US" dirty="0" smtClean="0"/>
              <a:t>parent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32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Another important pseudo-class is the negation pseudo-class, written </a:t>
            </a:r>
            <a:r>
              <a:rPr lang="en-US" b="1" dirty="0"/>
              <a:t>not()</a:t>
            </a:r>
            <a:r>
              <a:rPr lang="en-US" dirty="0"/>
              <a:t>.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:</a:t>
            </a:r>
            <a:r>
              <a:rPr lang="en-IN" sz="2400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6"/>
                </a:solidFill>
              </a:rPr>
              <a:t>(p){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	margin</a:t>
            </a:r>
            <a:r>
              <a:rPr lang="en-IN" sz="2400" dirty="0">
                <a:solidFill>
                  <a:schemeClr val="accent6"/>
                </a:solidFill>
              </a:rPr>
              <a:t>: 0px;</a:t>
            </a:r>
          </a:p>
          <a:p>
            <a:pPr marL="368300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}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above rule will </a:t>
            </a:r>
            <a:r>
              <a:rPr lang="en-US" dirty="0"/>
              <a:t>assign a margin of 0 pixels to every element in the </a:t>
            </a:r>
            <a:r>
              <a:rPr lang="en-US" dirty="0" smtClean="0"/>
              <a:t>document </a:t>
            </a:r>
            <a:r>
              <a:rPr lang="en-IN" dirty="0" smtClean="0">
                <a:solidFill>
                  <a:srgbClr val="C00000"/>
                </a:solidFill>
              </a:rPr>
              <a:t>except </a:t>
            </a:r>
            <a:r>
              <a:rPr lang="en-IN" dirty="0">
                <a:solidFill>
                  <a:srgbClr val="C00000"/>
                </a:solidFill>
              </a:rPr>
              <a:t>the </a:t>
            </a:r>
            <a:r>
              <a:rPr lang="en-IN" dirty="0" smtClean="0">
                <a:solidFill>
                  <a:srgbClr val="C00000"/>
                </a:solidFill>
              </a:rPr>
              <a:t>elements </a:t>
            </a:r>
            <a:r>
              <a:rPr lang="en-IN" b="1" dirty="0">
                <a:solidFill>
                  <a:srgbClr val="C00000"/>
                </a:solidFill>
              </a:rPr>
              <a:t>&lt;p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  <a:r>
              <a:rPr lang="en-IN" dirty="0" smtClean="0">
                <a:solidFill>
                  <a:srgbClr val="C00000"/>
                </a:solidFill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Instead of the keyword of the element, </a:t>
            </a:r>
            <a:r>
              <a:rPr lang="en-US" dirty="0" smtClean="0"/>
              <a:t>any </a:t>
            </a:r>
            <a:r>
              <a:rPr lang="en-US" dirty="0"/>
              <a:t>reference </a:t>
            </a:r>
            <a:r>
              <a:rPr lang="en-US" dirty="0" smtClean="0"/>
              <a:t>can be used. 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 smtClean="0">
                <a:solidFill>
                  <a:schemeClr val="accent6"/>
                </a:solidFill>
              </a:rPr>
              <a:t>:</a:t>
            </a:r>
            <a:r>
              <a:rPr lang="en-IN" sz="2400" dirty="0">
                <a:solidFill>
                  <a:srgbClr val="C00000"/>
                </a:solidFill>
              </a:rPr>
              <a:t>not</a:t>
            </a:r>
            <a:r>
              <a:rPr lang="en-IN" sz="2400" dirty="0">
                <a:solidFill>
                  <a:schemeClr val="accent6"/>
                </a:solidFill>
              </a:rPr>
              <a:t>(.mytext2</a:t>
            </a:r>
            <a:r>
              <a:rPr lang="en-IN" sz="2400" dirty="0" smtClean="0">
                <a:solidFill>
                  <a:schemeClr val="accent6"/>
                </a:solidFill>
              </a:rPr>
              <a:t>){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margin: 0px;</a:t>
            </a:r>
          </a:p>
          <a:p>
            <a:pPr marL="3714750" lvl="8" indent="0">
              <a:spcBef>
                <a:spcPts val="0"/>
              </a:spcBef>
              <a:buNone/>
            </a:pPr>
            <a:r>
              <a:rPr lang="en-IN" sz="2400" dirty="0">
                <a:solidFill>
                  <a:schemeClr val="accent6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33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</a:p>
          <a:p>
            <a:pPr lvl="1"/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www.w3schools.com/css/default.asp</a:t>
            </a:r>
            <a:endParaRPr lang="en-IN" dirty="0" smtClean="0"/>
          </a:p>
          <a:p>
            <a:pPr lvl="1"/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developer.mozilla.org/en-US/docs/Web/CSS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16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1" i="1" dirty="0">
                <a:solidFill>
                  <a:srgbClr val="0070C0"/>
                </a:solidFill>
              </a:rPr>
              <a:t>Cascading Style Sheets </a:t>
            </a:r>
            <a:r>
              <a:rPr lang="en-IN" sz="2800" b="1" i="1" dirty="0" smtClean="0">
                <a:solidFill>
                  <a:srgbClr val="0070C0"/>
                </a:solidFill>
              </a:rPr>
              <a:t>3 </a:t>
            </a:r>
            <a:r>
              <a:rPr lang="en-US" sz="2800" i="1" dirty="0" smtClean="0">
                <a:solidFill>
                  <a:srgbClr val="0070C0"/>
                </a:solidFill>
              </a:rPr>
              <a:t>(</a:t>
            </a:r>
            <a:r>
              <a:rPr lang="en-US" sz="2800" b="1" i="1" dirty="0">
                <a:solidFill>
                  <a:srgbClr val="0070C0"/>
                </a:solidFill>
              </a:rPr>
              <a:t>CSS3</a:t>
            </a:r>
            <a:r>
              <a:rPr lang="en-US" sz="2800" i="1" dirty="0">
                <a:solidFill>
                  <a:srgbClr val="0070C0"/>
                </a:solidFill>
              </a:rPr>
              <a:t>)</a:t>
            </a:r>
            <a:r>
              <a:rPr lang="en-US" sz="2800" dirty="0"/>
              <a:t> that allows you to specify the </a:t>
            </a:r>
            <a:r>
              <a:rPr lang="en-US" sz="2800" i="1" dirty="0"/>
              <a:t>presentation </a:t>
            </a:r>
            <a:r>
              <a:rPr lang="en-US" sz="2800" dirty="0"/>
              <a:t>of elements on a web page (e.g., fonts</a:t>
            </a:r>
            <a:r>
              <a:rPr lang="en-US" sz="2800" dirty="0" smtClean="0"/>
              <a:t>, spacing</a:t>
            </a:r>
            <a:r>
              <a:rPr lang="en-US" sz="2800" dirty="0"/>
              <a:t>, sizes, colors, positioning) </a:t>
            </a:r>
            <a:r>
              <a:rPr lang="en-US" sz="2800" i="1" dirty="0"/>
              <a:t>separately </a:t>
            </a:r>
            <a:r>
              <a:rPr lang="en-US" sz="2800" dirty="0"/>
              <a:t>from the document’s </a:t>
            </a:r>
            <a:r>
              <a:rPr lang="en-US" sz="2800" i="1" dirty="0"/>
              <a:t>structure and </a:t>
            </a:r>
            <a:r>
              <a:rPr lang="en-US" sz="2800" i="1" dirty="0" smtClean="0"/>
              <a:t>content </a:t>
            </a:r>
            <a:r>
              <a:rPr lang="en-US" sz="2800" dirty="0" smtClean="0"/>
              <a:t>(</a:t>
            </a:r>
            <a:r>
              <a:rPr lang="en-US" sz="2800" dirty="0"/>
              <a:t>section headers, body text, links, etc.). </a:t>
            </a:r>
            <a:endParaRPr lang="en-US" sz="28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/>
              <a:t>This </a:t>
            </a:r>
            <a:r>
              <a:rPr lang="en-US" sz="2800" b="1" i="1" dirty="0">
                <a:solidFill>
                  <a:srgbClr val="0070C0"/>
                </a:solidFill>
              </a:rPr>
              <a:t>separation of structure from </a:t>
            </a:r>
            <a:r>
              <a:rPr lang="en-US" sz="2800" b="1" i="1" dirty="0" smtClean="0">
                <a:solidFill>
                  <a:srgbClr val="0070C0"/>
                </a:solidFill>
              </a:rPr>
              <a:t>presentation </a:t>
            </a:r>
            <a:r>
              <a:rPr lang="en-US" sz="2800" dirty="0" smtClean="0"/>
              <a:t>simplifies </a:t>
            </a:r>
            <a:r>
              <a:rPr lang="en-US" sz="2800" dirty="0"/>
              <a:t>maintaining and modifying web pages, especially on large-scale websites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3724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Example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03200" y="990601"/>
            <a:ext cx="11785600" cy="5295900"/>
          </a:xfrm>
        </p:spPr>
        <p:txBody>
          <a:bodyPr/>
          <a:lstStyle/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body{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  background-color: </a:t>
            </a:r>
            <a:r>
              <a:rPr lang="en-US" sz="2400" dirty="0" err="1">
                <a:solidFill>
                  <a:schemeClr val="accent6"/>
                </a:solidFill>
              </a:rPr>
              <a:t>lightblue</a:t>
            </a:r>
            <a:r>
              <a:rPr lang="en-US" sz="2400" dirty="0">
                <a:solidFill>
                  <a:schemeClr val="accent6"/>
                </a:solidFill>
              </a:rPr>
              <a:t>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</a:p>
          <a:p>
            <a:pPr marL="21722" indent="0">
              <a:lnSpc>
                <a:spcPct val="100000"/>
              </a:lnSpc>
              <a:buNone/>
            </a:pPr>
            <a:endParaRPr lang="en-US" sz="2400" dirty="0">
              <a:solidFill>
                <a:schemeClr val="accent6"/>
              </a:solidFill>
            </a:endParaRP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h1 {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  color: teal;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  text-align: center;</a:t>
            </a:r>
          </a:p>
          <a:p>
            <a:pPr marL="21722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accent6"/>
                </a:solidFill>
              </a:rPr>
              <a:t>}</a:t>
            </a:r>
            <a:endParaRPr lang="en-IN" sz="24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534" y="990601"/>
            <a:ext cx="6716266" cy="175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34" y="2708920"/>
            <a:ext cx="6716266" cy="19119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33" y="4434062"/>
            <a:ext cx="6724331" cy="19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 the previous example, background </a:t>
            </a:r>
            <a:r>
              <a:rPr lang="en-IN" dirty="0" err="1" smtClean="0"/>
              <a:t>color</a:t>
            </a:r>
            <a:r>
              <a:rPr lang="en-IN" dirty="0" smtClean="0"/>
              <a:t>, h1 tag font </a:t>
            </a:r>
            <a:r>
              <a:rPr lang="en-IN" dirty="0" err="1" smtClean="0"/>
              <a:t>color</a:t>
            </a:r>
            <a:r>
              <a:rPr lang="en-IN" dirty="0" smtClean="0"/>
              <a:t> and alignment for all the 3 pages is styled using one single style sheet file.</a:t>
            </a:r>
          </a:p>
          <a:p>
            <a:r>
              <a:rPr lang="en-IN" dirty="0" smtClean="0"/>
              <a:t>So, to change these styles, no need to edit the html pages, if we change </a:t>
            </a:r>
            <a:r>
              <a:rPr lang="en-IN" dirty="0" err="1" smtClean="0"/>
              <a:t>color</a:t>
            </a:r>
            <a:r>
              <a:rPr lang="en-IN" dirty="0" smtClean="0"/>
              <a:t> in the style sheet file, it will be reflected in all the files. </a:t>
            </a:r>
          </a:p>
          <a:p>
            <a:r>
              <a:rPr lang="en-IN" dirty="0" smtClean="0"/>
              <a:t>Here html file contains contents &amp; structures, CSS file contains 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0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Global Attributes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Before discussing about applying styles to html elements, we should understand about some important global attributes of html.</a:t>
            </a:r>
          </a:p>
          <a:p>
            <a:pPr eaLnBrk="1" hangingPunct="1"/>
            <a:r>
              <a:rPr lang="en-US" altLang="en-US" dirty="0" smtClean="0"/>
              <a:t>In html, some structure elements may be used multiple times in a document to represent different parts of the structure.</a:t>
            </a:r>
          </a:p>
          <a:p>
            <a:pPr eaLnBrk="1" hangingPunct="1"/>
            <a:r>
              <a:rPr lang="en-US" altLang="en-US" dirty="0" smtClean="0"/>
              <a:t>For this reason Html defines Global attributes that we can use to assign custom identifiers to each element. </a:t>
            </a:r>
          </a:p>
          <a:p>
            <a:pPr lvl="1" eaLnBrk="1" hangingPunct="1"/>
            <a:r>
              <a:rPr lang="en-US" altLang="en-US" b="1" dirty="0" smtClean="0"/>
              <a:t>Id </a:t>
            </a:r>
            <a:r>
              <a:rPr lang="en-US" altLang="en-US" dirty="0" smtClean="0"/>
              <a:t>– Assigns a unique identifier to an element</a:t>
            </a:r>
          </a:p>
          <a:p>
            <a:pPr lvl="1" eaLnBrk="1" hangingPunct="1"/>
            <a:r>
              <a:rPr lang="en-US" altLang="en-US" b="1" dirty="0" smtClean="0"/>
              <a:t>Class</a:t>
            </a:r>
            <a:r>
              <a:rPr lang="en-US" altLang="en-US" dirty="0" smtClean="0"/>
              <a:t>- Assigns the same identifier to a group of elements.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193760" y="4610160"/>
              <a:ext cx="1029240" cy="61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4400" y="4600800"/>
                <a:ext cx="1047960" cy="63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01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 Vs Class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 attribute identifies independent elements with a unique value, but the class attribute may be duplicated to associate elements with similar characteristics. </a:t>
            </a:r>
          </a:p>
          <a:p>
            <a:pPr eaLnBrk="1" hangingPunct="1"/>
            <a:r>
              <a:rPr lang="en-US" altLang="en-US" smtClean="0"/>
              <a:t>If we have two or more &lt;section&gt; elements which we need to differentiate then we can assign id attribute to each one of them with unique values. </a:t>
            </a:r>
          </a:p>
        </p:txBody>
      </p:sp>
    </p:spTree>
    <p:extLst>
      <p:ext uri="{BB962C8B-B14F-4D97-AF65-F5344CB8AC3E}">
        <p14:creationId xmlns:p14="http://schemas.microsoft.com/office/powerpoint/2010/main" val="11701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47728" y="1124744"/>
            <a:ext cx="4131369" cy="4755656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505480" y="1879560"/>
              <a:ext cx="1340280" cy="1257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6120" y="1870200"/>
                <a:ext cx="135900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</TotalTime>
  <Words>1554</Words>
  <Application>Microsoft Office PowerPoint</Application>
  <PresentationFormat>Widescreen</PresentationFormat>
  <Paragraphs>236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Noto Sans Symbols</vt:lpstr>
      <vt:lpstr>Pinyon Script</vt:lpstr>
      <vt:lpstr>Wingdings</vt:lpstr>
      <vt:lpstr>Workshop_PPT_Template</vt:lpstr>
      <vt:lpstr>PowerPoint Presentation</vt:lpstr>
      <vt:lpstr>Contents</vt:lpstr>
      <vt:lpstr>Introduction to CSS</vt:lpstr>
      <vt:lpstr>PowerPoint Presentation</vt:lpstr>
      <vt:lpstr>Simple Example</vt:lpstr>
      <vt:lpstr>PowerPoint Presentation</vt:lpstr>
      <vt:lpstr>Global Attributes</vt:lpstr>
      <vt:lpstr>Id Vs Class</vt:lpstr>
      <vt:lpstr>PowerPoint Presentation</vt:lpstr>
      <vt:lpstr>PowerPoint Presentation</vt:lpstr>
      <vt:lpstr>Applying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208</cp:revision>
  <dcterms:created xsi:type="dcterms:W3CDTF">2021-08-26T10:17:20Z</dcterms:created>
  <dcterms:modified xsi:type="dcterms:W3CDTF">2021-09-09T05:32:09Z</dcterms:modified>
</cp:coreProperties>
</file>