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90" r:id="rId2"/>
    <p:sldId id="43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70" r:id="rId16"/>
    <p:sldId id="471" r:id="rId17"/>
    <p:sldId id="469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5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38:22.5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8767 9543 0,'17'0'46,"1"0"-30,17 0 0,53 0-16,-17 0 15,-18 0-15,70 0 16,248 17 31,87 107-16,-228-107-15,-72-17-1,1 0 1,-71 0 0,71 0-1,17 0 1,-52 0-1,52 0 1,-35 0 0,18 0-1,-71 0 1,18 0 0,18 0 15,34 18-16,72 17 1,17-35 0,105 0-1,-140 0 1,-53 0 0,35 0-1,-124 0 1,-34 0-1,-19 0-15,1 0 16,0 0 0,52 0-1,1 0 17,-18 0-17,17 0 1,1 0-1,-1 0 1,1 0 0,17 0-1,106 0 1,-70 0 0,-89 0-1,0 0 1,53 0-1,-35 0 1,-35 0 0,52 0-1,71-70 1,18 70 15,-88-18-15,35 18-1,-71 0 1,0-18 0,0 18-1,-17-17 32,0 17-31,-1 0-16,36 0 15,-17-18 1,-19 18 15,1 0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43:11.8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6156 4604 0,'53'-18'172,"-35"18"-172,-1 0 15,1 0 1,-1 0-16,1 0 15,0-18 17,-1 18-17,19 0 1,-19 0 0,1-17-1,0 17 16</inkml:trace>
  <inkml:trace contextRef="#ctx0" brushRef="#br0" timeOffset="1355.3989">7197 4551 0,'17'0'32,"19"0"-17,-1 0-15,35-18 16,195-17 15,70 35 16,-176-53-31,-89 53-1,19-18 1,52 1-1,35-19 1,53 36 0,-158 0-1,-18 0 1,35 0 0,-70 0-1,52 0 1,1 0-1,-36 0 1,36 0 15,-18 0-15,17 0 0,1 0-1,-36 0 1,36 0-1,-54 0 1</inkml:trace>
  <inkml:trace contextRef="#ctx0" brushRef="#br0" timeOffset="4365.4832">10901 4551 0,'35'0'94,"-17"0"-63,17 0-16,0 0-15,1 0 16,16 0-16,1 0 16,36 0-16,-36 0 15,-1 0-15,1 0 16,141 0 15,-105-35 0,-36 35-15,-18-18 15,18 18-15,0-18 0,-36 18-1,1 0 32,0 0-31,-1 0-1,18 0 1,-17 0 0</inkml:trace>
  <inkml:trace contextRef="#ctx0" brushRef="#br0" timeOffset="12249.5641">9454 3404 0,'-17'-35'31,"-18"35"31,17 0-46,-17 35-16,17 1 16,0-19-1,1 18 17,-36 89-1,53-53-16,0-19 1,0-34-16,0 17 16,0-17-1,0 17 1,0-17 0,17 0-1,1-18 16,17 52-15,-17-16 0,17-19-1,-17 1 1,0-18 93,-1 0-93,18 0 0,1 0-1,-19 0-15,19 0 16,-19 0-1,1 0 1,35 0 0,-18 0-1,0 0 1,18 0 0,0 0-1,-35-18 1,-1 18 62,1-35-78,0 17 16,-18 1-1,0-1 1,0 1-16,0-54 31,0 0-15,0-17-1,0 53 1,0 17-16,0-35 16,-18-17-16,0 70 15,18-35 1,0 17-1,0 0 1,-17 1 0,-1-36-1,1 35 1,-1 18 15,0 0 16,1 0-31,-1 0-1,-17 0 1,-18 0 0,35 0-1,1 0 16,-1 0-15,0 0-16,1 0 16,-1 0-1,0 0 1,1 18 0</inkml:trace>
  <inkml:trace contextRef="#ctx0" brushRef="#br0" timeOffset="21753.5768">9366 6138 0,'36'0'109,"-19"0"-93,36 0-1,-18 0-15,71 0 0,88-53 32,247 36-1,-264-1 0,-160 0 94</inkml:trace>
  <inkml:trace contextRef="#ctx0" brushRef="#br0" timeOffset="24315.274">13212 13212 0,'0'-18'109,"17"18"-109,142 0 16,-36 0-16,89 0 16,-36 0-1,706 0 16,-599 35-31,352-35 32,-388 0-32,-36 0 15,36 0-15,-35 0 16,70 0 0,-123 0-1,0 0 1,-71 0-1,35 0 1,1 0 0,-18 0-1,-18 0 17,18 0-17,-54 0 1,-34 0-16,35 0 15,-35 0-15,-1 0 16,1 0 0,17 0 15,-17 0-15,0 0-1,-1 0 63</inkml:trace>
  <inkml:trace contextRef="#ctx0" brushRef="#br0" timeOffset="37850.899">10795 7726 0,'71'-18'141,"-19"18"-126,37 0-15,-36 0 16,52-17-16,1 17 15,-35 0-15,35-18 47,-71 18-15,0 0-17,0 0 1,-17 0-1,0 0 1,17 0 0,-17 0-1,17 0 1,0 0 0,18 0-1,-35 0 16,17 0 1,-17 0-1,-1 0 0</inkml:trace>
  <inkml:trace contextRef="#ctx0" brushRef="#br0" timeOffset="39645.0701">13635 7673 0,'106'0'172,"-36"0"-156,124 0-16,18 0 15,-106 0-15,70 0 16,-70 0-16,35 0 16,88 0-1,-123 0-15,-35 0 16,-18 0-16,17 0 16,177 0-1,212 0 16,123 0 1,18 0-1,-371 0-15,-70 0-1,-53 0 1,52 0 15,-52 0-15,106 0-1,-89 0 1,18 0 0,-35 0-1,35 0 1,-35 0-1,-71 0 1,36 0 0,70 0-1,-35 0 1,0 0 0,35 0-1,-18 0 16,-87 0-15,-1 0 0,18 0-1,-36 0 1,1 0 31,0 0-32,-1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49:26.2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11218 7355 0,'18'0'109,"0"0"-93,35 0 0,17 18-1,1-18-15,-18 0 16,35 0-16,-71 0 15,1 0-15,0 18 16,-1-18 31,-17 17 125</inkml:trace>
  <inkml:trace contextRef="#ctx0" brushRef="#br0" timeOffset="2340.4936">12330 7214 0,'70'0'125,"71"0"-110,-88 0-15,35 0 16,36 0-16,17 0 16,-53 0-16,18 0 15,70 0-15,-35 0 16,-88 0-1,106 0-15,176 0 47,-141 0-15,-70-17-17,-107 17-15,54 0 16,0 0-16,34 0 15,-16 0-15,-37 0 16,19 0-16,70 0 16,-88 0-16,-18 0 15,1 0-15,-1 0 16,18-18-16,-18 18 16,18 0-16,-18 0 15,1 0 1,-19 0-16,54 0 31,-1 0-15,1 0-1,-53 0-15,87 0 16,-69 0 0,17 0-1,-36 0 1,36 0-1,-18 0 1,1 0 0,-19 0-1</inkml:trace>
  <inkml:trace contextRef="#ctx0" brushRef="#br0" timeOffset="5774.3056">11853 7232 0,'0'35'141,"18"-35"-79,0 0-46,-1 0-1,1-17-15,0 17 16,-1-18-16,1 0 16,-1-17 15,36-36 16,-35 54-47,0 17 15,-1-18 1,1 1 0,-18-36-16,0 35 15,0 0-15,18 1 16,-1-1-1,-17 0 1,0 1 0,0-18-1,0 17 1,0 0 15,-17-35-31,17 18 16,-18 0-1,-17 0 1,35 17-16,-18-17 16,0 17-1,1-17 1,-1-18 0,0 17-1,1 1 1,17-18-1,-35 0 1,35 36 0,0-36-1,-18 18 1,0-1 31,1 19-32,-19-1 1,36-17 0,-17 17-16,17 0 15,-18 18 63,0 0-78,-17 0 16,0 0 0,17 0-16,-17 0 15,0 0 1,-18 0 0,17 36-1,19-19 1,17 1 15,0 35-15,-35 106-1,35-124 1,-18 18 0,18-36-1,0 36 1,0 0-1,0 0 1,0 0 0,0 35-1,0-52-15,0 52 16,0-71-16,0 1 16,53 35-16,-53-35 31,35 17-31,0 18 31,-35-36-15,0 1-1,36 53 1,-19-54 0,19 36-1,-36-35 1,17 35-1,-17-36 1,0 1 0,36 17-1,-36-17 1,17 0 15,1-1-31,-1-17 31,1 0-15,17 18 0,-17-18-1,0 0 1,-1 0 15,19 0-15,-19 0-1,18-18 1,-35 1 0,36-1-16,-19 0 15,-17 1-15,0-1 16,18-70 0,0 35-1,-18 0 1,35 18 15,-35-71-15,0 88-1,0-35-15,0 36 16,-18-1-16,1-52 16,-1 70 140,-17 0-156,17 17 15,0-17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50:29.70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21855 5256 0,'17'0'94,"124"0"-94,-70 0 16,35 53-16,88-53 15,159 18 1,370 17 15,-318-35 1,1 0-1,-300 0-16,-18 0 17,36 18-17,-71-18 1,-36 18 0</inkml:trace>
  <inkml:trace contextRef="#ctx0" brushRef="#br0" timeOffset="996.9493">22983 11730 0,'0'18'63,"18"-18"-48,35 0-15,53 0 16,35 0-16,229-53 16,212-36 15,-370 54-31,229 35 47</inkml:trace>
  <inkml:trace contextRef="#ctx0" brushRef="#br0" timeOffset="1857.8917">22895 8572 0,'0'-17'16,"36"-1"0,69 18-16,-34 0 15,35 0-15,105 0 16,-69 0-16,16 0 16,354 0-1,423-35 16,-653 0 1</inkml:trace>
  <inkml:trace contextRef="#ctx0" brushRef="#br0" timeOffset="2977.9001">23689 14605 0,'53'0'78,"35"0"-63,18 0-15,106-18 16,-1-17-16,371-18 16,142-35 15,-636 88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51:29.56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16475 14464 0,'17'0'32,"142"0"-32,53 0 15,35 0 1,-36 0-16,19 0 15,17-18-15,-106-17 16,194 0 15</inkml:trace>
  <inkml:trace contextRef="#ctx0" brushRef="#br0" timeOffset="4228.5586">17216 1676 0,'52'0'110,"107"0"-95,88 0 1,0 0-16,106-36 15,-36 1-15,936-141 47,-124 70-15,-971 88-17,-105-17 1</inkml:trace>
  <inkml:trace contextRef="#ctx0" brushRef="#br0" timeOffset="6078.556">15469 10918 0,'53'0'79,"35"0"-64,18 0-15,35 0 16,-35 0-1,71 0 1,34 0-16,371 36 31,-476-36-31,194 0 32,-282 0-32,-1 0 15,1 0 48,35 0-63,0 0 15,141 17 1,-53 1 0,-88-18-1</inkml:trace>
  <inkml:trace contextRef="#ctx0" brushRef="#br0" timeOffset="10027.7054">19032 12012 0,'18'0'94,"88"0"-78,106-18-16,34 18 15,-34 0-15,353 0 31,563 0 1,-775 0-1</inkml:trace>
  <inkml:trace contextRef="#ctx0" brushRef="#br0" timeOffset="11572.2965">15628 13952 0,'35'0'93,"71"0"-93,-35 0 16,35 0-16,70 0 16,-17 0-1,-53 0-15,493 0 32,-422 0-32,-72 0 0,89 0 31</inkml:trace>
  <inkml:trace contextRef="#ctx0" brushRef="#br0" timeOffset="14518.1713">18891 14887 0,'36'0'125,"34"0"-125,71 0 16,71 0-1,0 0-15,-71 0 16,70 18-16,-34-18 16,-19 0-16,19 0 15,-36 17-15,-35-17 16,35 0-1,370 0 17,72 0-1,-372 0-15,-158 0-16,18 0 15,-54 0 1,1 0-16,0 0 15,17 0 1,-18 0 0,1 0-16,0 0 15,17 0 1,0 0-16,1 0 16,-1 0 15,0 0-16,0 0 1,-17 0 109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9/9/2021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9/9/2021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9/9/2021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1" y="2204864"/>
            <a:ext cx="11712624" cy="28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Using </a:t>
            </a:r>
            <a:r>
              <a:rPr lang="en-US" dirty="0"/>
              <a:t>this approach would generate lots of code and be impossible </a:t>
            </a:r>
            <a:r>
              <a:rPr lang="en-US" dirty="0" smtClean="0"/>
              <a:t>to apply </a:t>
            </a:r>
            <a:r>
              <a:rPr lang="en-US" dirty="0"/>
              <a:t>in websites with dynamic content generation.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alternative to get the same </a:t>
            </a:r>
            <a:r>
              <a:rPr lang="en-US" dirty="0" smtClean="0"/>
              <a:t>result more </a:t>
            </a:r>
            <a:r>
              <a:rPr lang="en-US" dirty="0"/>
              <a:t>effectively is to take advantage of the </a:t>
            </a:r>
            <a:r>
              <a:rPr lang="en-US" dirty="0">
                <a:solidFill>
                  <a:srgbClr val="C00000"/>
                </a:solidFill>
              </a:rPr>
              <a:t>keywords </a:t>
            </a:r>
            <a:r>
              <a:rPr lang="en-US" b="1" dirty="0">
                <a:solidFill>
                  <a:srgbClr val="C00000"/>
                </a:solidFill>
              </a:rPr>
              <a:t>odd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</a:rPr>
              <a:t>even </a:t>
            </a:r>
            <a:r>
              <a:rPr lang="en-US" dirty="0"/>
              <a:t>available for </a:t>
            </a:r>
            <a:r>
              <a:rPr lang="en-US" dirty="0" smtClean="0"/>
              <a:t>this </a:t>
            </a:r>
            <a:r>
              <a:rPr lang="en-IN" dirty="0" smtClean="0"/>
              <a:t>pseudo-class: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p:nth-child(</a:t>
            </a:r>
            <a:r>
              <a:rPr lang="en-IN" sz="2400" b="1" dirty="0">
                <a:solidFill>
                  <a:srgbClr val="C00000"/>
                </a:solidFill>
              </a:rPr>
              <a:t>odd</a:t>
            </a:r>
            <a:r>
              <a:rPr lang="en-IN" sz="2400" dirty="0">
                <a:solidFill>
                  <a:schemeClr val="accent6"/>
                </a:solidFill>
              </a:rPr>
              <a:t>){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	background</a:t>
            </a:r>
            <a:r>
              <a:rPr lang="en-IN" sz="2400" dirty="0">
                <a:solidFill>
                  <a:schemeClr val="accent6"/>
                </a:solidFill>
              </a:rPr>
              <a:t>: #999999;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p:nth-child(</a:t>
            </a:r>
            <a:r>
              <a:rPr lang="en-IN" sz="2400" b="1" dirty="0">
                <a:solidFill>
                  <a:srgbClr val="C00000"/>
                </a:solidFill>
              </a:rPr>
              <a:t>even</a:t>
            </a:r>
            <a:r>
              <a:rPr lang="en-IN" sz="2400" dirty="0" smtClean="0">
                <a:solidFill>
                  <a:schemeClr val="accent6"/>
                </a:solidFill>
              </a:rPr>
              <a:t>){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	background</a:t>
            </a:r>
            <a:r>
              <a:rPr lang="en-IN" sz="2400" dirty="0">
                <a:solidFill>
                  <a:schemeClr val="accent6"/>
                </a:solidFill>
              </a:rPr>
              <a:t>: #CCCCCC;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568840" y="457200"/>
              <a:ext cx="2572200" cy="491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480" y="447840"/>
                <a:ext cx="259092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8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Other </a:t>
            </a:r>
            <a:r>
              <a:rPr lang="en-US" dirty="0"/>
              <a:t>important </a:t>
            </a:r>
            <a:r>
              <a:rPr lang="en-US" dirty="0" smtClean="0"/>
              <a:t>are </a:t>
            </a:r>
            <a:r>
              <a:rPr lang="en-US" b="1" dirty="0"/>
              <a:t>first-child</a:t>
            </a:r>
            <a:r>
              <a:rPr lang="en-US" dirty="0"/>
              <a:t>, </a:t>
            </a:r>
            <a:r>
              <a:rPr lang="en-US" b="1" dirty="0"/>
              <a:t>last-child </a:t>
            </a:r>
            <a:r>
              <a:rPr lang="en-US" dirty="0"/>
              <a:t>and </a:t>
            </a:r>
            <a:r>
              <a:rPr lang="en-US" b="1" dirty="0"/>
              <a:t>only-child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first-child </a:t>
            </a:r>
            <a:r>
              <a:rPr lang="en-US" dirty="0" err="1" smtClean="0"/>
              <a:t>pseudoclass</a:t>
            </a:r>
            <a:r>
              <a:rPr lang="en-US" dirty="0" smtClean="0"/>
              <a:t> references </a:t>
            </a:r>
            <a:r>
              <a:rPr lang="en-US" dirty="0"/>
              <a:t>only the first </a:t>
            </a:r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last-child </a:t>
            </a:r>
            <a:r>
              <a:rPr lang="en-US" dirty="0"/>
              <a:t>references only the last </a:t>
            </a:r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only-child </a:t>
            </a:r>
            <a:r>
              <a:rPr lang="en-US" dirty="0"/>
              <a:t>affects an element if it’s the only child of its </a:t>
            </a:r>
            <a:r>
              <a:rPr lang="en-US" dirty="0" smtClean="0"/>
              <a:t>parent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32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Another important pseudo-class is the negation pseudo-class, written </a:t>
            </a:r>
            <a:r>
              <a:rPr lang="en-US" b="1" dirty="0"/>
              <a:t>not()</a:t>
            </a:r>
            <a:r>
              <a:rPr lang="en-US" dirty="0"/>
              <a:t>.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:</a:t>
            </a:r>
            <a:r>
              <a:rPr lang="en-IN" sz="2400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chemeClr val="accent6"/>
                </a:solidFill>
              </a:rPr>
              <a:t>(p){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	margin</a:t>
            </a:r>
            <a:r>
              <a:rPr lang="en-IN" sz="2400" dirty="0">
                <a:solidFill>
                  <a:schemeClr val="accent6"/>
                </a:solidFill>
              </a:rPr>
              <a:t>: 0px;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}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above rule will </a:t>
            </a:r>
            <a:r>
              <a:rPr lang="en-US" dirty="0"/>
              <a:t>assign a margin of 0 pixels to every element in the </a:t>
            </a:r>
            <a:r>
              <a:rPr lang="en-US" dirty="0" smtClean="0"/>
              <a:t>document </a:t>
            </a:r>
            <a:r>
              <a:rPr lang="en-IN" dirty="0" smtClean="0">
                <a:solidFill>
                  <a:srgbClr val="C00000"/>
                </a:solidFill>
              </a:rPr>
              <a:t>except </a:t>
            </a:r>
            <a:r>
              <a:rPr lang="en-IN" dirty="0">
                <a:solidFill>
                  <a:srgbClr val="C00000"/>
                </a:solidFill>
              </a:rPr>
              <a:t>the </a:t>
            </a:r>
            <a:r>
              <a:rPr lang="en-IN" dirty="0" smtClean="0">
                <a:solidFill>
                  <a:srgbClr val="C00000"/>
                </a:solidFill>
              </a:rPr>
              <a:t>elements </a:t>
            </a:r>
            <a:r>
              <a:rPr lang="en-IN" b="1" dirty="0">
                <a:solidFill>
                  <a:srgbClr val="C00000"/>
                </a:solidFill>
              </a:rPr>
              <a:t>&lt;p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Instead of the keyword of the element, </a:t>
            </a:r>
            <a:r>
              <a:rPr lang="en-US" dirty="0" smtClean="0"/>
              <a:t>any </a:t>
            </a:r>
            <a:r>
              <a:rPr lang="en-US" dirty="0"/>
              <a:t>reference </a:t>
            </a:r>
            <a:r>
              <a:rPr lang="en-US" dirty="0" smtClean="0"/>
              <a:t>can be used. 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:</a:t>
            </a:r>
            <a:r>
              <a:rPr lang="en-IN" sz="2400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chemeClr val="accent6"/>
                </a:solidFill>
              </a:rPr>
              <a:t>(.mytext2</a:t>
            </a:r>
            <a:r>
              <a:rPr lang="en-IN" sz="2400" dirty="0" smtClean="0">
                <a:solidFill>
                  <a:schemeClr val="accent6"/>
                </a:solidFill>
              </a:rPr>
              <a:t>){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margin: 0px;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33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CSS PROPERTIES</a:t>
            </a:r>
            <a:endParaRPr lang="en-IN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75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Text Properties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dirty="0" err="1" smtClean="0"/>
              <a:t>Colors</a:t>
            </a:r>
            <a:endParaRPr lang="en-IN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Sizes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Background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Borders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 err="1" smtClean="0"/>
              <a:t>Shadows</a:t>
            </a:r>
            <a:endParaRPr lang="fr-FR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Gradients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 err="1" smtClean="0"/>
              <a:t>Filters</a:t>
            </a:r>
            <a:endParaRPr lang="fr-FR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Transformations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Transitions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Animations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3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Properties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CSS provides several properties that allows you to define various text styles such as </a:t>
            </a:r>
            <a:r>
              <a:rPr lang="en-US" altLang="en-US" i="1" dirty="0">
                <a:solidFill>
                  <a:srgbClr val="C00000"/>
                </a:solidFill>
              </a:rPr>
              <a:t>color, alignment, spacing, decoration, transformation,</a:t>
            </a:r>
            <a:r>
              <a:rPr lang="en-US" altLang="en-US" dirty="0">
                <a:solidFill>
                  <a:schemeClr val="tx1"/>
                </a:solidFill>
              </a:rPr>
              <a:t> etc. very easily and effectively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The commonly used text properties are: </a:t>
            </a:r>
          </a:p>
          <a:p>
            <a:pPr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smtClean="0"/>
              <a:t>text-align		</a:t>
            </a:r>
          </a:p>
          <a:p>
            <a:pPr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smtClean="0"/>
              <a:t>text-decoration</a:t>
            </a:r>
          </a:p>
          <a:p>
            <a:pPr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smtClean="0"/>
              <a:t>text-transform</a:t>
            </a:r>
            <a:endParaRPr lang="en-US" altLang="en-US" sz="2400" dirty="0"/>
          </a:p>
          <a:p>
            <a:pPr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text-indent</a:t>
            </a:r>
          </a:p>
          <a:p>
            <a:pPr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text-justify</a:t>
            </a:r>
          </a:p>
          <a:p>
            <a:pPr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smtClean="0"/>
              <a:t>text-shadow</a:t>
            </a:r>
            <a:endParaRPr lang="en-US" altLang="en-US" sz="2400" dirty="0"/>
          </a:p>
          <a:p>
            <a:pPr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line-height</a:t>
            </a:r>
          </a:p>
          <a:p>
            <a:pPr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letter-spacing</a:t>
            </a:r>
          </a:p>
          <a:p>
            <a:pPr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word-spacing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6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 smtClean="0"/>
              <a:t>Text Align: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text-align</a:t>
            </a:r>
            <a:r>
              <a:rPr lang="en-US" dirty="0" smtClean="0"/>
              <a:t> property is used to set the horizontal alignment of the text.</a:t>
            </a:r>
          </a:p>
          <a:p>
            <a:pPr lvl="1"/>
            <a:r>
              <a:rPr lang="en-US" dirty="0" smtClean="0"/>
              <a:t>Text </a:t>
            </a:r>
            <a:r>
              <a:rPr lang="en-US" dirty="0"/>
              <a:t>can be aligned in four ways: to the left, right, </a:t>
            </a:r>
            <a:r>
              <a:rPr lang="en-US" dirty="0" err="1"/>
              <a:t>centre</a:t>
            </a:r>
            <a:r>
              <a:rPr lang="en-US" dirty="0"/>
              <a:t> or justified (straight left and right margins).</a:t>
            </a:r>
            <a:endParaRPr lang="en-IN" dirty="0" smtClean="0"/>
          </a:p>
          <a:p>
            <a:pPr marL="514350" lvl="1" indent="0">
              <a:buNone/>
            </a:pPr>
            <a:r>
              <a:rPr lang="en-IN" dirty="0" smtClean="0"/>
              <a:t>				</a:t>
            </a:r>
            <a:r>
              <a:rPr lang="en-IN" sz="2400" dirty="0" smtClean="0">
                <a:solidFill>
                  <a:schemeClr val="accent6"/>
                </a:solidFill>
              </a:rPr>
              <a:t>h1 </a:t>
            </a:r>
            <a:r>
              <a:rPr lang="en-IN" sz="2400" dirty="0">
                <a:solidFill>
                  <a:schemeClr val="accent6"/>
                </a:solidFill>
              </a:rPr>
              <a:t>{</a:t>
            </a:r>
          </a:p>
          <a:p>
            <a:pPr marL="3714750" lvl="8" indent="0">
              <a:buNone/>
            </a:pPr>
            <a:r>
              <a:rPr lang="en-IN" sz="2400" dirty="0">
                <a:solidFill>
                  <a:schemeClr val="accent6"/>
                </a:solidFill>
              </a:rPr>
              <a:t>    text-align: </a:t>
            </a:r>
            <a:r>
              <a:rPr lang="en-IN" sz="2400" dirty="0" err="1">
                <a:solidFill>
                  <a:schemeClr val="accent6"/>
                </a:solidFill>
              </a:rPr>
              <a:t>center</a:t>
            </a:r>
            <a:r>
              <a:rPr lang="en-IN" sz="2400" dirty="0">
                <a:solidFill>
                  <a:schemeClr val="accent6"/>
                </a:solidFill>
              </a:rPr>
              <a:t>;</a:t>
            </a:r>
          </a:p>
          <a:p>
            <a:pPr marL="3714750" lvl="8" indent="0"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  <a:p>
            <a:pPr marL="3714750" lvl="8" indent="0">
              <a:buNone/>
            </a:pPr>
            <a:r>
              <a:rPr lang="en-IN" sz="2400" dirty="0">
                <a:solidFill>
                  <a:schemeClr val="accent6"/>
                </a:solidFill>
              </a:rPr>
              <a:t>p {</a:t>
            </a:r>
          </a:p>
          <a:p>
            <a:pPr marL="3714750" lvl="8" indent="0">
              <a:buNone/>
            </a:pPr>
            <a:r>
              <a:rPr lang="en-IN" sz="2400" dirty="0">
                <a:solidFill>
                  <a:schemeClr val="accent6"/>
                </a:solidFill>
              </a:rPr>
              <a:t>    text-align: justify;</a:t>
            </a:r>
          </a:p>
          <a:p>
            <a:pPr marL="3714750" lvl="8" indent="0"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5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 smtClean="0"/>
              <a:t>Text Decoration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text-decoration</a:t>
            </a:r>
            <a:r>
              <a:rPr lang="en-US" dirty="0"/>
              <a:t> property specifies the decoration added to text, and is a shorthand property for:</a:t>
            </a:r>
          </a:p>
          <a:p>
            <a:pPr lvl="2"/>
            <a:r>
              <a:rPr lang="en-US" dirty="0" smtClean="0"/>
              <a:t>text-decoration-line </a:t>
            </a:r>
            <a:r>
              <a:rPr lang="en-US" dirty="0"/>
              <a:t>(required)</a:t>
            </a:r>
          </a:p>
          <a:p>
            <a:pPr lvl="2"/>
            <a:r>
              <a:rPr lang="en-US" dirty="0" smtClean="0"/>
              <a:t>text-decoration-color</a:t>
            </a:r>
            <a:endParaRPr lang="en-US" dirty="0"/>
          </a:p>
          <a:p>
            <a:pPr lvl="2"/>
            <a:r>
              <a:rPr lang="en-US" dirty="0" smtClean="0"/>
              <a:t>text-decoration-style</a:t>
            </a:r>
            <a:endParaRPr lang="en-US" dirty="0"/>
          </a:p>
          <a:p>
            <a:endParaRPr lang="en-IN" dirty="0"/>
          </a:p>
          <a:p>
            <a:pPr marL="25400" indent="0">
              <a:buNone/>
            </a:pPr>
            <a:r>
              <a:rPr lang="en-IN" sz="2400" dirty="0"/>
              <a:t>text-decoration: </a:t>
            </a:r>
            <a:r>
              <a:rPr lang="en-IN" sz="2400" i="1" dirty="0">
                <a:solidFill>
                  <a:srgbClr val="C00000"/>
                </a:solidFill>
              </a:rPr>
              <a:t>text-decoration-line</a:t>
            </a:r>
            <a:r>
              <a:rPr lang="en-IN" sz="2400" dirty="0"/>
              <a:t> </a:t>
            </a:r>
            <a:r>
              <a:rPr lang="en-IN" sz="2400" i="1" dirty="0">
                <a:solidFill>
                  <a:schemeClr val="accent6"/>
                </a:solidFill>
              </a:rPr>
              <a:t>text-decoration-</a:t>
            </a:r>
            <a:r>
              <a:rPr lang="en-IN" sz="2400" i="1" dirty="0" err="1">
                <a:solidFill>
                  <a:schemeClr val="accent6"/>
                </a:solidFill>
              </a:rPr>
              <a:t>color</a:t>
            </a:r>
            <a:r>
              <a:rPr lang="en-IN" sz="2400" dirty="0"/>
              <a:t> </a:t>
            </a:r>
            <a:r>
              <a:rPr lang="en-IN" sz="2400" i="1" dirty="0" smtClean="0">
                <a:solidFill>
                  <a:srgbClr val="C00000"/>
                </a:solidFill>
              </a:rPr>
              <a:t>text-decoration-style</a:t>
            </a:r>
            <a:r>
              <a:rPr lang="en-IN" sz="2400" dirty="0" smtClean="0"/>
              <a:t>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01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03200" y="990601"/>
            <a:ext cx="11785600" cy="529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 </a:t>
            </a:r>
            <a:r>
              <a:rPr lang="en-IN" dirty="0"/>
              <a:t>Cascading Style </a:t>
            </a:r>
            <a:r>
              <a:rPr lang="en-IN" dirty="0" smtClean="0"/>
              <a:t>Sheets(CSS)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References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Reference by any attribute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Pseudo classes</a:t>
            </a:r>
            <a:endParaRPr lang="en-I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CSS Properties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Text 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5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1" indent="0">
              <a:buNone/>
            </a:pPr>
            <a:r>
              <a:rPr lang="en-US" dirty="0" smtClean="0"/>
              <a:t>	Value </a:t>
            </a:r>
            <a:r>
              <a:rPr lang="en-US" dirty="0"/>
              <a:t>	</a:t>
            </a:r>
            <a:r>
              <a:rPr lang="en-US" dirty="0" smtClean="0"/>
              <a:t>		Description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text-decoration-line </a:t>
            </a:r>
            <a:r>
              <a:rPr lang="en-US" dirty="0"/>
              <a:t>	Sets the kind of text decoration to use </a:t>
            </a:r>
            <a:r>
              <a:rPr lang="en-US" dirty="0" smtClean="0"/>
              <a:t>(</a:t>
            </a:r>
            <a:r>
              <a:rPr lang="en-US" dirty="0"/>
              <a:t>like 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rgbClr val="C00000"/>
                </a:solidFill>
              </a:rPr>
              <a:t>underline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overline</a:t>
            </a:r>
            <a:r>
              <a:rPr lang="en-US" dirty="0">
                <a:solidFill>
                  <a:srgbClr val="C00000"/>
                </a:solidFill>
              </a:rPr>
              <a:t>, line-through</a:t>
            </a:r>
            <a:r>
              <a:rPr lang="en-US" dirty="0"/>
              <a:t>)</a:t>
            </a:r>
          </a:p>
          <a:p>
            <a:pPr marL="25400" indent="0">
              <a:buNone/>
            </a:pPr>
            <a:r>
              <a:rPr lang="en-US" dirty="0" smtClean="0"/>
              <a:t>	text-decoration-color </a:t>
            </a:r>
            <a:r>
              <a:rPr lang="en-US" dirty="0"/>
              <a:t>	Sets the color of the text decoration</a:t>
            </a:r>
          </a:p>
          <a:p>
            <a:pPr marL="25400" indent="0">
              <a:buNone/>
            </a:pPr>
            <a:r>
              <a:rPr lang="en-US" dirty="0" smtClean="0"/>
              <a:t>	text-decoration-style </a:t>
            </a:r>
            <a:r>
              <a:rPr lang="en-US" dirty="0"/>
              <a:t>	Sets the style of the text decoration (like 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rgbClr val="C00000"/>
                </a:solidFill>
              </a:rPr>
              <a:t>solid</a:t>
            </a:r>
            <a:r>
              <a:rPr lang="en-US" dirty="0">
                <a:solidFill>
                  <a:srgbClr val="C00000"/>
                </a:solidFill>
              </a:rPr>
              <a:t>, wavy, dotted, dashed, double</a:t>
            </a:r>
            <a:r>
              <a:rPr lang="en-US" dirty="0" smtClean="0"/>
              <a:t>)</a:t>
            </a:r>
          </a:p>
          <a:p>
            <a:pPr marL="1397000" lvl="3" indent="0">
              <a:buNone/>
            </a:pPr>
            <a:endParaRPr lang="en-US" sz="2400" dirty="0" smtClean="0">
              <a:solidFill>
                <a:schemeClr val="accent6"/>
              </a:solidFill>
            </a:endParaRPr>
          </a:p>
          <a:p>
            <a:pPr marL="1397000" lvl="3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</a:t>
            </a:r>
            <a:r>
              <a:rPr lang="en-US" sz="2400" dirty="0" smtClean="0">
                <a:solidFill>
                  <a:schemeClr val="accent6"/>
                </a:solidFill>
              </a:rPr>
              <a:t>	h1 </a:t>
            </a:r>
            <a:r>
              <a:rPr lang="en-US" sz="2400" dirty="0">
                <a:solidFill>
                  <a:schemeClr val="accent6"/>
                </a:solidFill>
              </a:rPr>
              <a:t>{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		</a:t>
            </a:r>
            <a:r>
              <a:rPr lang="en-US" sz="2400" dirty="0">
                <a:solidFill>
                  <a:schemeClr val="accent6"/>
                </a:solidFill>
              </a:rPr>
              <a:t>	</a:t>
            </a:r>
            <a:r>
              <a:rPr lang="en-US" sz="2400" dirty="0" smtClean="0">
                <a:solidFill>
                  <a:schemeClr val="accent6"/>
                </a:solidFill>
              </a:rPr>
              <a:t>text-decoration</a:t>
            </a:r>
            <a:r>
              <a:rPr lang="en-US" sz="2400" dirty="0">
                <a:solidFill>
                  <a:schemeClr val="accent6"/>
                </a:solidFill>
              </a:rPr>
              <a:t>: underline </a:t>
            </a:r>
            <a:r>
              <a:rPr lang="en-US" sz="2400" dirty="0" err="1">
                <a:solidFill>
                  <a:schemeClr val="accent6"/>
                </a:solidFill>
              </a:rPr>
              <a:t>overline</a:t>
            </a:r>
            <a:r>
              <a:rPr lang="en-US" sz="2400" dirty="0">
                <a:solidFill>
                  <a:schemeClr val="accent6"/>
                </a:solidFill>
              </a:rPr>
              <a:t> dotted red;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		}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Text Transformation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text-transform</a:t>
            </a:r>
            <a:r>
              <a:rPr lang="en-US" dirty="0"/>
              <a:t> </a:t>
            </a:r>
            <a:r>
              <a:rPr lang="en-US" dirty="0" smtClean="0"/>
              <a:t>property </a:t>
            </a:r>
            <a:r>
              <a:rPr lang="en-US" dirty="0"/>
              <a:t>is used to </a:t>
            </a:r>
            <a:r>
              <a:rPr lang="en-US" b="1" dirty="0">
                <a:solidFill>
                  <a:srgbClr val="C00000"/>
                </a:solidFill>
              </a:rPr>
              <a:t>set the cases </a:t>
            </a:r>
            <a:r>
              <a:rPr lang="en-US" dirty="0"/>
              <a:t>for a text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Using this property you can change an element's text content into uppercase or lowercase letters, or capitalize the first letter of each word without modifying the original text</a:t>
            </a:r>
            <a:r>
              <a:rPr lang="en-US" dirty="0" smtClean="0"/>
              <a:t>.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accent6"/>
                </a:solidFill>
              </a:rPr>
              <a:t>h1 {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accent6"/>
                </a:solidFill>
              </a:rPr>
              <a:t>    text-transform: uppercase;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accent6"/>
                </a:solidFill>
              </a:rPr>
              <a:t>}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accent6"/>
                </a:solidFill>
              </a:rPr>
              <a:t>h2 {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accent6"/>
                </a:solidFill>
              </a:rPr>
              <a:t>    text-transform: capitalize;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accent6"/>
                </a:solidFill>
              </a:rPr>
              <a:t>}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Text </a:t>
            </a:r>
            <a:r>
              <a:rPr lang="en-IN" b="1" dirty="0" smtClean="0"/>
              <a:t>Indentation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text-indent</a:t>
            </a:r>
            <a:r>
              <a:rPr lang="en-US" dirty="0"/>
              <a:t> property is used to set the indentation of the first line of text within a block of text. It is typically done by inserting the empty space before the first line of text.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the indentation can be specified using percentage (%), length values in pixels, ems,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IN" dirty="0"/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p {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    text-indent: 100px;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2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Letter Spacing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set extra spacing between the characters of text.</a:t>
            </a:r>
          </a:p>
          <a:p>
            <a:pPr lvl="1"/>
            <a:r>
              <a:rPr lang="en-US" dirty="0" smtClean="0"/>
              <a:t>length </a:t>
            </a:r>
            <a:r>
              <a:rPr lang="en-US" dirty="0"/>
              <a:t>value </a:t>
            </a:r>
            <a:r>
              <a:rPr lang="en-US" dirty="0" smtClean="0"/>
              <a:t>: pixels</a:t>
            </a:r>
            <a:r>
              <a:rPr lang="en-US" dirty="0"/>
              <a:t>, ems, etc. </a:t>
            </a:r>
            <a:r>
              <a:rPr lang="en-US" dirty="0" smtClean="0"/>
              <a:t>Also accepts </a:t>
            </a:r>
            <a:r>
              <a:rPr lang="en-US" dirty="0"/>
              <a:t>negative values. </a:t>
            </a:r>
            <a:endParaRPr lang="en-US" dirty="0" smtClean="0"/>
          </a:p>
          <a:p>
            <a:pPr marL="3714750" lvl="8" indent="0">
              <a:spcBef>
                <a:spcPts val="0"/>
              </a:spcBef>
              <a:buNone/>
            </a:pPr>
            <a:endParaRPr lang="en-US" sz="2400" dirty="0" smtClean="0">
              <a:solidFill>
                <a:schemeClr val="accent6"/>
              </a:solidFill>
            </a:endParaRP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h1 </a:t>
            </a:r>
            <a:r>
              <a:rPr lang="en-US" sz="2400" dirty="0">
                <a:solidFill>
                  <a:schemeClr val="accent6"/>
                </a:solidFill>
              </a:rPr>
              <a:t>{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</a:rPr>
              <a:t>    letter-spacing: -3px;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</a:p>
          <a:p>
            <a:pPr marL="3714750" lvl="8" indent="0">
              <a:spcBef>
                <a:spcPts val="0"/>
              </a:spcBef>
              <a:buNone/>
            </a:pPr>
            <a:endParaRPr lang="en-US" sz="2400" dirty="0" smtClean="0">
              <a:solidFill>
                <a:schemeClr val="accent6"/>
              </a:solidFill>
            </a:endParaRP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p </a:t>
            </a:r>
            <a:r>
              <a:rPr lang="en-US" sz="2400" dirty="0">
                <a:solidFill>
                  <a:schemeClr val="accent6"/>
                </a:solidFill>
              </a:rPr>
              <a:t>{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</a:rPr>
              <a:t>    letter-spacing: 10px;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Word Spacing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specify additional spacing between the words.</a:t>
            </a:r>
          </a:p>
          <a:p>
            <a:pPr lvl="1"/>
            <a:r>
              <a:rPr lang="en-US" dirty="0" smtClean="0"/>
              <a:t>Length value: </a:t>
            </a:r>
            <a:r>
              <a:rPr lang="en-US" dirty="0"/>
              <a:t>pixels, ems, etc. Negative values are also allowed</a:t>
            </a:r>
            <a:r>
              <a:rPr lang="en-US" dirty="0" smtClean="0"/>
              <a:t>.</a:t>
            </a:r>
          </a:p>
          <a:p>
            <a:pPr marL="3714750" lvl="8" indent="0">
              <a:spcBef>
                <a:spcPts val="0"/>
              </a:spcBef>
              <a:buNone/>
            </a:pPr>
            <a:endParaRPr lang="en-US" sz="2400" dirty="0" smtClean="0">
              <a:solidFill>
                <a:schemeClr val="accent6"/>
              </a:solidFill>
            </a:endParaRP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accent6"/>
                </a:solidFill>
              </a:rPr>
              <a:t>p.normal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{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</a:rPr>
              <a:t>    word-spacing: 20px;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</a:p>
          <a:p>
            <a:pPr marL="3714750" lvl="8" indent="0">
              <a:spcBef>
                <a:spcPts val="0"/>
              </a:spcBef>
              <a:buNone/>
            </a:pPr>
            <a:endParaRPr lang="en-US" sz="2400" dirty="0" smtClean="0">
              <a:solidFill>
                <a:schemeClr val="accent6"/>
              </a:solidFill>
            </a:endParaRP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accent6"/>
                </a:solidFill>
              </a:rPr>
              <a:t>p.justified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{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</a:rPr>
              <a:t>    word-spacing: 20px;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</a:rPr>
              <a:t>    text-align: justify;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Line Height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set the height of the text line.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also called leading and commonly used to set the distance between lines of text</a:t>
            </a:r>
            <a:r>
              <a:rPr lang="en-US" dirty="0" smtClean="0"/>
              <a:t>.</a:t>
            </a:r>
          </a:p>
          <a:p>
            <a:pPr marL="3714750" lvl="8" indent="0">
              <a:spcBef>
                <a:spcPts val="0"/>
              </a:spcBef>
              <a:buNone/>
            </a:pPr>
            <a:endParaRPr lang="en-IN" sz="2400" dirty="0" smtClean="0">
              <a:solidFill>
                <a:schemeClr val="accent6"/>
              </a:solidFill>
            </a:endParaRPr>
          </a:p>
          <a:p>
            <a:pPr marL="371475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p </a:t>
            </a:r>
            <a:r>
              <a:rPr lang="en-IN" sz="2400" dirty="0">
                <a:solidFill>
                  <a:schemeClr val="accent6"/>
                </a:solidFill>
              </a:rPr>
              <a:t>{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    line-height: 1.2;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9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 smtClean="0"/>
              <a:t>Text justify</a:t>
            </a:r>
            <a:endParaRPr lang="en-IN" b="1" dirty="0"/>
          </a:p>
          <a:p>
            <a:pPr lvl="1"/>
            <a:r>
              <a:rPr lang="en-US" dirty="0" smtClean="0"/>
              <a:t>Specifies </a:t>
            </a:r>
            <a:r>
              <a:rPr lang="en-US" dirty="0"/>
              <a:t>the justification method of text when text-align is set to "justify</a:t>
            </a:r>
            <a:r>
              <a:rPr lang="en-US" dirty="0" smtClean="0"/>
              <a:t>".</a:t>
            </a:r>
          </a:p>
          <a:p>
            <a:pPr marL="514350" lvl="1" indent="0">
              <a:buNone/>
            </a:pPr>
            <a:r>
              <a:rPr lang="en-IN" dirty="0" smtClean="0"/>
              <a:t>	text-justify: auto | inter-word | inter-character | none</a:t>
            </a:r>
          </a:p>
          <a:p>
            <a:pPr marL="514350" lvl="1" indent="0">
              <a:buNone/>
            </a:pPr>
            <a:r>
              <a:rPr lang="en-US" dirty="0" smtClean="0"/>
              <a:t>inter-word 		Increases/Decreases the space between words </a:t>
            </a:r>
          </a:p>
          <a:p>
            <a:pPr marL="514350" lvl="1" indent="0">
              <a:buNone/>
            </a:pPr>
            <a:r>
              <a:rPr lang="en-US" dirty="0" smtClean="0"/>
              <a:t>inter-character 	Increases/Decreases the space between 					characters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6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Text shadow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text-shadow property adds shadow to text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This property accepts a comma-separated list of shadows to be applied to the text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7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Value 	</a:t>
            </a:r>
            <a:r>
              <a:rPr lang="en-US" sz="2400" dirty="0" smtClean="0"/>
              <a:t>		Description </a:t>
            </a:r>
            <a:r>
              <a:rPr lang="en-US" sz="2400" dirty="0"/>
              <a:t>	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h-shadow </a:t>
            </a:r>
            <a:r>
              <a:rPr lang="en-US" sz="2400" dirty="0"/>
              <a:t>	</a:t>
            </a:r>
            <a:r>
              <a:rPr lang="en-US" sz="2400" dirty="0" smtClean="0"/>
              <a:t>	Required</a:t>
            </a:r>
            <a:r>
              <a:rPr lang="en-US" sz="2400" dirty="0"/>
              <a:t>. The position of the horizontal shadow. Negative </a:t>
            </a:r>
            <a:r>
              <a:rPr lang="en-US" sz="2400" dirty="0" smtClean="0"/>
              <a:t>			values </a:t>
            </a:r>
            <a:r>
              <a:rPr lang="en-US" sz="2400" dirty="0"/>
              <a:t>are allowed 	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v-shadow 	</a:t>
            </a:r>
            <a:r>
              <a:rPr lang="en-US" sz="2400" dirty="0" smtClean="0"/>
              <a:t>	Required</a:t>
            </a:r>
            <a:r>
              <a:rPr lang="en-US" sz="2400" dirty="0"/>
              <a:t>. The position of the vertical shadow. Negative </a:t>
            </a:r>
            <a:r>
              <a:rPr lang="en-US" sz="2400" dirty="0" smtClean="0"/>
              <a:t>			values </a:t>
            </a:r>
            <a:r>
              <a:rPr lang="en-US" sz="2400" dirty="0"/>
              <a:t>are allowed 	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color </a:t>
            </a:r>
            <a:r>
              <a:rPr lang="en-US" sz="2400" dirty="0"/>
              <a:t>	</a:t>
            </a:r>
            <a:r>
              <a:rPr lang="en-US" sz="2400" dirty="0" smtClean="0"/>
              <a:t>		Optional</a:t>
            </a:r>
            <a:r>
              <a:rPr lang="en-US" sz="2400" dirty="0"/>
              <a:t>. The color of the shadow. Look at CSS Color </a:t>
            </a:r>
            <a:r>
              <a:rPr lang="en-US" sz="2400" dirty="0" smtClean="0"/>
              <a:t>			Values </a:t>
            </a:r>
            <a:r>
              <a:rPr lang="en-US" sz="2400" dirty="0"/>
              <a:t>for a complete list of possible color values 	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none 	</a:t>
            </a:r>
            <a:r>
              <a:rPr lang="en-US" sz="2400" dirty="0" smtClean="0"/>
              <a:t>		Default </a:t>
            </a:r>
            <a:r>
              <a:rPr lang="en-US" sz="2400" dirty="0"/>
              <a:t>value. No shadow</a:t>
            </a:r>
            <a:endParaRPr lang="en-IN" sz="2400" dirty="0"/>
          </a:p>
          <a:p>
            <a:pPr marL="3683000" lvl="8" indent="0">
              <a:buNone/>
            </a:pPr>
            <a:endParaRPr lang="en-US" sz="2800" dirty="0" smtClean="0">
              <a:solidFill>
                <a:schemeClr val="accent6"/>
              </a:solidFill>
            </a:endParaRPr>
          </a:p>
          <a:p>
            <a:pPr marL="3683000" lvl="8" indent="0"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h1 </a:t>
            </a:r>
            <a:r>
              <a:rPr lang="en-US" sz="2400" dirty="0">
                <a:solidFill>
                  <a:schemeClr val="accent6"/>
                </a:solidFill>
              </a:rPr>
              <a:t>{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  text-shadow: 2px </a:t>
            </a:r>
            <a:r>
              <a:rPr lang="en-US" sz="2400" dirty="0" err="1">
                <a:solidFill>
                  <a:schemeClr val="accent6"/>
                </a:solidFill>
              </a:rPr>
              <a:t>2px</a:t>
            </a:r>
            <a:r>
              <a:rPr lang="en-US" sz="2400" dirty="0">
                <a:solidFill>
                  <a:schemeClr val="accent6"/>
                </a:solidFill>
              </a:rPr>
              <a:t> #ff0000;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}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www.w3schools.com/css/default.asp</a:t>
            </a:r>
            <a:endParaRPr lang="en-IN" dirty="0" smtClean="0"/>
          </a:p>
          <a:p>
            <a:pPr lvl="1"/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developer.mozilla.org/en-US/docs/Web/CSS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1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Referencing by Any Attribute</a:t>
            </a:r>
          </a:p>
          <a:p>
            <a:pPr lvl="1"/>
            <a:r>
              <a:rPr lang="en-US" dirty="0"/>
              <a:t>Although these reference methods cover a variety of situations, sometimes they are </a:t>
            </a:r>
            <a:r>
              <a:rPr lang="en-US" dirty="0" smtClean="0"/>
              <a:t>not enough </a:t>
            </a:r>
            <a:r>
              <a:rPr lang="en-US" dirty="0"/>
              <a:t>to find the exact element we want to style.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b="1" dirty="0" smtClean="0"/>
              <a:t>Attribute Selector</a:t>
            </a:r>
            <a:r>
              <a:rPr lang="en-US" dirty="0"/>
              <a:t> an element </a:t>
            </a:r>
            <a:r>
              <a:rPr lang="en-US" dirty="0" smtClean="0"/>
              <a:t>can be referenced not </a:t>
            </a:r>
            <a:r>
              <a:rPr lang="en-US" dirty="0"/>
              <a:t>only by </a:t>
            </a:r>
            <a:r>
              <a:rPr lang="en-US" b="1" dirty="0"/>
              <a:t>id </a:t>
            </a:r>
            <a:r>
              <a:rPr lang="en-US" dirty="0"/>
              <a:t>and </a:t>
            </a:r>
            <a:r>
              <a:rPr lang="en-US" b="1" dirty="0"/>
              <a:t>class</a:t>
            </a:r>
            <a:r>
              <a:rPr lang="en-US" dirty="0"/>
              <a:t>, but also any </a:t>
            </a:r>
            <a:r>
              <a:rPr lang="en-US" dirty="0" smtClean="0"/>
              <a:t>other </a:t>
            </a:r>
            <a:r>
              <a:rPr lang="en-IN" dirty="0" smtClean="0"/>
              <a:t>attribute</a:t>
            </a:r>
            <a:r>
              <a:rPr lang="en-IN" dirty="0"/>
              <a:t>:</a:t>
            </a:r>
          </a:p>
          <a:p>
            <a:pPr marL="25400" indent="0">
              <a:buNone/>
            </a:pPr>
            <a:r>
              <a:rPr lang="en-IN" dirty="0" smtClean="0"/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0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 smtClean="0"/>
              <a:t>			p[</a:t>
            </a:r>
            <a:r>
              <a:rPr lang="en-IN" dirty="0" smtClean="0">
                <a:solidFill>
                  <a:srgbClr val="C00000"/>
                </a:solidFill>
              </a:rPr>
              <a:t>name</a:t>
            </a:r>
            <a:r>
              <a:rPr lang="en-IN" dirty="0"/>
              <a:t>] { font-size: 20px }</a:t>
            </a:r>
          </a:p>
          <a:p>
            <a:pPr lvl="1"/>
            <a:r>
              <a:rPr lang="en-IN" dirty="0"/>
              <a:t>The above rule will be applied to all &lt;p&gt; tags with name </a:t>
            </a:r>
            <a:r>
              <a:rPr lang="en-IN" dirty="0" smtClean="0"/>
              <a:t>attribute</a:t>
            </a:r>
          </a:p>
          <a:p>
            <a:pPr lvl="1"/>
            <a:r>
              <a:rPr lang="en-IN" dirty="0" smtClean="0"/>
              <a:t>The rule can be applied based on the value of the attribute also.</a:t>
            </a:r>
          </a:p>
          <a:p>
            <a:pPr marL="996950" lvl="2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chemeClr val="bg2"/>
                </a:solidFill>
              </a:rPr>
              <a:t>p[</a:t>
            </a:r>
            <a:r>
              <a:rPr lang="en-IN" dirty="0" smtClean="0">
                <a:solidFill>
                  <a:srgbClr val="C00000"/>
                </a:solidFill>
              </a:rPr>
              <a:t>name=“</a:t>
            </a:r>
            <a:r>
              <a:rPr lang="en-IN" dirty="0" err="1" smtClean="0">
                <a:solidFill>
                  <a:srgbClr val="C00000"/>
                </a:solidFill>
              </a:rPr>
              <a:t>mytext</a:t>
            </a:r>
            <a:r>
              <a:rPr lang="en-IN" dirty="0">
                <a:solidFill>
                  <a:srgbClr val="C00000"/>
                </a:solidFill>
              </a:rPr>
              <a:t>”</a:t>
            </a:r>
            <a:r>
              <a:rPr lang="en-IN" dirty="0"/>
              <a:t>] { font-size: 20px </a:t>
            </a:r>
            <a:r>
              <a:rPr lang="en-IN" dirty="0" smtClean="0"/>
              <a:t>}</a:t>
            </a:r>
          </a:p>
          <a:p>
            <a:pPr lvl="1"/>
            <a:r>
              <a:rPr lang="en-IN" dirty="0"/>
              <a:t>The above rule </a:t>
            </a:r>
            <a:r>
              <a:rPr lang="en-US" dirty="0" smtClean="0"/>
              <a:t>references </a:t>
            </a:r>
            <a:r>
              <a:rPr lang="en-US" dirty="0"/>
              <a:t>&lt;p&gt; elements that has a name attribute with the value </a:t>
            </a:r>
            <a:r>
              <a:rPr lang="en-US" dirty="0" smtClean="0"/>
              <a:t>“</a:t>
            </a:r>
            <a:r>
              <a:rPr lang="en-US" dirty="0" err="1" smtClean="0"/>
              <a:t>mytext</a:t>
            </a:r>
            <a:r>
              <a:rPr lang="en-US" dirty="0" smtClean="0"/>
              <a:t>”</a:t>
            </a:r>
            <a:endParaRPr lang="en-IN" dirty="0"/>
          </a:p>
          <a:p>
            <a:endParaRPr lang="en-IN" dirty="0">
              <a:solidFill>
                <a:srgbClr val="000097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56120" y="3435480"/>
              <a:ext cx="2438640" cy="7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760" y="3426120"/>
                <a:ext cx="2457360" cy="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9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54200" lvl="4" indent="0">
              <a:buNone/>
            </a:pPr>
            <a:r>
              <a:rPr lang="en-IN" dirty="0">
                <a:solidFill>
                  <a:schemeClr val="accent6"/>
                </a:solidFill>
              </a:rPr>
              <a:t>p[</a:t>
            </a:r>
            <a:r>
              <a:rPr lang="en-IN" dirty="0">
                <a:solidFill>
                  <a:srgbClr val="C00000"/>
                </a:solidFill>
              </a:rPr>
              <a:t>name</a:t>
            </a:r>
            <a:r>
              <a:rPr lang="en-IN" dirty="0" smtClean="0">
                <a:solidFill>
                  <a:srgbClr val="C00000"/>
                </a:solidFill>
              </a:rPr>
              <a:t>^=“my</a:t>
            </a:r>
            <a:r>
              <a:rPr lang="en-IN" dirty="0">
                <a:solidFill>
                  <a:srgbClr val="C00000"/>
                </a:solidFill>
              </a:rPr>
              <a:t>”</a:t>
            </a:r>
            <a:r>
              <a:rPr lang="en-IN" dirty="0">
                <a:solidFill>
                  <a:schemeClr val="accent6"/>
                </a:solidFill>
              </a:rPr>
              <a:t>] { font-size: 20px }</a:t>
            </a:r>
          </a:p>
          <a:p>
            <a:pPr marL="1854200" lvl="4" indent="0">
              <a:buNone/>
            </a:pPr>
            <a:r>
              <a:rPr lang="en-IN" dirty="0">
                <a:solidFill>
                  <a:schemeClr val="accent6"/>
                </a:solidFill>
              </a:rPr>
              <a:t>p[</a:t>
            </a:r>
            <a:r>
              <a:rPr lang="en-IN" dirty="0">
                <a:solidFill>
                  <a:srgbClr val="C00000"/>
                </a:solidFill>
              </a:rPr>
              <a:t>name</a:t>
            </a:r>
            <a:r>
              <a:rPr lang="en-IN" dirty="0" smtClean="0">
                <a:solidFill>
                  <a:srgbClr val="C00000"/>
                </a:solidFill>
              </a:rPr>
              <a:t>$=“my</a:t>
            </a:r>
            <a:r>
              <a:rPr lang="en-IN" dirty="0">
                <a:solidFill>
                  <a:srgbClr val="C00000"/>
                </a:solidFill>
              </a:rPr>
              <a:t>”</a:t>
            </a:r>
            <a:r>
              <a:rPr lang="en-IN" dirty="0">
                <a:solidFill>
                  <a:schemeClr val="accent6"/>
                </a:solidFill>
              </a:rPr>
              <a:t>] { font-size: 20px }</a:t>
            </a:r>
          </a:p>
          <a:p>
            <a:pPr marL="1854200" lvl="4" indent="0">
              <a:buNone/>
            </a:pPr>
            <a:r>
              <a:rPr lang="en-IN" dirty="0" smtClean="0">
                <a:solidFill>
                  <a:schemeClr val="accent6"/>
                </a:solidFill>
              </a:rPr>
              <a:t>p[</a:t>
            </a:r>
            <a:r>
              <a:rPr lang="en-IN" dirty="0" smtClean="0">
                <a:solidFill>
                  <a:srgbClr val="C00000"/>
                </a:solidFill>
              </a:rPr>
              <a:t>name*=“my</a:t>
            </a:r>
            <a:r>
              <a:rPr lang="en-IN" dirty="0">
                <a:solidFill>
                  <a:srgbClr val="C00000"/>
                </a:solidFill>
              </a:rPr>
              <a:t>”</a:t>
            </a:r>
            <a:r>
              <a:rPr lang="en-IN" dirty="0">
                <a:solidFill>
                  <a:schemeClr val="accent6"/>
                </a:solidFill>
              </a:rPr>
              <a:t>] { font-size: 20px </a:t>
            </a:r>
            <a:r>
              <a:rPr lang="en-IN" dirty="0" smtClean="0">
                <a:solidFill>
                  <a:schemeClr val="accent6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rule with the selector </a:t>
            </a:r>
            <a:r>
              <a:rPr lang="en-US" b="1" dirty="0">
                <a:solidFill>
                  <a:srgbClr val="C00000"/>
                </a:solidFill>
              </a:rPr>
              <a:t>^=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be assigned to any </a:t>
            </a:r>
            <a:r>
              <a:rPr lang="en-US" b="1" dirty="0">
                <a:solidFill>
                  <a:srgbClr val="C00000"/>
                </a:solidFill>
              </a:rPr>
              <a:t>&lt;p&gt;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element with a </a:t>
            </a:r>
            <a:r>
              <a:rPr lang="en-US" sz="2000" b="1" dirty="0">
                <a:solidFill>
                  <a:schemeClr val="tx1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attribute value </a:t>
            </a:r>
            <a:r>
              <a:rPr lang="en-US" dirty="0">
                <a:solidFill>
                  <a:srgbClr val="C00000"/>
                </a:solidFill>
              </a:rPr>
              <a:t>beginning with “</a:t>
            </a:r>
            <a:r>
              <a:rPr lang="en-US" sz="2000" b="1" dirty="0">
                <a:solidFill>
                  <a:srgbClr val="C00000"/>
                </a:solidFill>
              </a:rPr>
              <a:t>my</a:t>
            </a:r>
            <a:r>
              <a:rPr lang="en-US" dirty="0">
                <a:solidFill>
                  <a:srgbClr val="C0000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(e.g. “</a:t>
            </a:r>
            <a:r>
              <a:rPr lang="en-US" sz="2000" b="1" dirty="0" err="1">
                <a:solidFill>
                  <a:schemeClr val="tx1"/>
                </a:solidFill>
              </a:rPr>
              <a:t>mytext</a:t>
            </a:r>
            <a:r>
              <a:rPr lang="en-US" dirty="0">
                <a:solidFill>
                  <a:schemeClr val="tx1"/>
                </a:solidFill>
              </a:rPr>
              <a:t>”, “</a:t>
            </a:r>
            <a:r>
              <a:rPr lang="en-US" sz="2000" b="1" dirty="0" err="1">
                <a:solidFill>
                  <a:schemeClr val="tx1"/>
                </a:solidFill>
              </a:rPr>
              <a:t>mycar</a:t>
            </a:r>
            <a:r>
              <a:rPr lang="en-US" dirty="0">
                <a:solidFill>
                  <a:schemeClr val="tx1"/>
                </a:solidFill>
              </a:rPr>
              <a:t>”)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rule with the selector </a:t>
            </a:r>
            <a:r>
              <a:rPr lang="en-US" b="1" dirty="0">
                <a:solidFill>
                  <a:srgbClr val="C00000"/>
                </a:solidFill>
              </a:rPr>
              <a:t>$=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be assigned to any </a:t>
            </a:r>
            <a:r>
              <a:rPr lang="en-US" sz="2000" b="1" dirty="0">
                <a:solidFill>
                  <a:schemeClr val="tx1"/>
                </a:solidFill>
              </a:rPr>
              <a:t>&lt;p&gt; </a:t>
            </a:r>
            <a:r>
              <a:rPr lang="en-US" dirty="0">
                <a:solidFill>
                  <a:schemeClr val="tx1"/>
                </a:solidFill>
              </a:rPr>
              <a:t>element with a </a:t>
            </a:r>
            <a:r>
              <a:rPr lang="en-US" sz="2000" b="1" dirty="0">
                <a:solidFill>
                  <a:schemeClr val="tx1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attribute value </a:t>
            </a:r>
            <a:r>
              <a:rPr lang="en-US" dirty="0">
                <a:solidFill>
                  <a:srgbClr val="C00000"/>
                </a:solidFill>
              </a:rPr>
              <a:t>ending with “</a:t>
            </a:r>
            <a:r>
              <a:rPr lang="en-US" sz="2000" b="1" dirty="0">
                <a:solidFill>
                  <a:srgbClr val="C00000"/>
                </a:solidFill>
              </a:rPr>
              <a:t>my</a:t>
            </a:r>
            <a:r>
              <a:rPr lang="en-US" dirty="0">
                <a:solidFill>
                  <a:srgbClr val="C0000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(e.g. “</a:t>
            </a:r>
            <a:r>
              <a:rPr lang="en-US" sz="2000" b="1" dirty="0" err="1">
                <a:solidFill>
                  <a:schemeClr val="tx1"/>
                </a:solidFill>
              </a:rPr>
              <a:t>textmy</a:t>
            </a:r>
            <a:r>
              <a:rPr lang="en-US" dirty="0">
                <a:solidFill>
                  <a:schemeClr val="tx1"/>
                </a:solidFill>
              </a:rPr>
              <a:t>”, “</a:t>
            </a:r>
            <a:r>
              <a:rPr lang="en-US" sz="2000" b="1" dirty="0" err="1">
                <a:solidFill>
                  <a:schemeClr val="tx1"/>
                </a:solidFill>
              </a:rPr>
              <a:t>carmy</a:t>
            </a:r>
            <a:r>
              <a:rPr lang="en-US" dirty="0">
                <a:solidFill>
                  <a:schemeClr val="tx1"/>
                </a:solidFill>
              </a:rPr>
              <a:t>”)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rule with the selector </a:t>
            </a:r>
            <a:r>
              <a:rPr lang="en-US" b="1" dirty="0">
                <a:solidFill>
                  <a:srgbClr val="C00000"/>
                </a:solidFill>
              </a:rPr>
              <a:t>*=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match any </a:t>
            </a:r>
            <a:r>
              <a:rPr lang="en-US" sz="2000" b="1" dirty="0">
                <a:solidFill>
                  <a:schemeClr val="tx1"/>
                </a:solidFill>
              </a:rPr>
              <a:t>&lt;p&gt; </a:t>
            </a:r>
            <a:r>
              <a:rPr lang="en-US" dirty="0">
                <a:solidFill>
                  <a:schemeClr val="tx1"/>
                </a:solidFill>
              </a:rPr>
              <a:t>element with a </a:t>
            </a:r>
            <a:r>
              <a:rPr lang="en-US" sz="2000" b="1" dirty="0">
                <a:solidFill>
                  <a:schemeClr val="tx1"/>
                </a:solidFill>
              </a:rPr>
              <a:t>name </a:t>
            </a:r>
            <a:r>
              <a:rPr lang="en-US" dirty="0">
                <a:solidFill>
                  <a:schemeClr val="tx1"/>
                </a:solidFill>
              </a:rPr>
              <a:t>attribute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 smtClean="0">
                <a:solidFill>
                  <a:srgbClr val="C00000"/>
                </a:solidFill>
              </a:rPr>
              <a:t>containing </a:t>
            </a:r>
            <a:r>
              <a:rPr lang="en-US" dirty="0">
                <a:solidFill>
                  <a:srgbClr val="C00000"/>
                </a:solidFill>
              </a:rPr>
              <a:t>the substring “</a:t>
            </a:r>
            <a:r>
              <a:rPr lang="en-US" sz="2000" b="1" dirty="0">
                <a:solidFill>
                  <a:srgbClr val="C00000"/>
                </a:solidFill>
              </a:rPr>
              <a:t>my</a:t>
            </a:r>
            <a:r>
              <a:rPr lang="en-US" dirty="0">
                <a:solidFill>
                  <a:srgbClr val="C0000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(In this case, the substring could also be in the middle</a:t>
            </a:r>
            <a:r>
              <a:rPr lang="en-US" dirty="0" smtClean="0">
                <a:solidFill>
                  <a:schemeClr val="tx1"/>
                </a:solidFill>
              </a:rPr>
              <a:t>— </a:t>
            </a:r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dirty="0">
                <a:solidFill>
                  <a:schemeClr val="tx1"/>
                </a:solidFill>
              </a:rPr>
              <a:t>example, in “</a:t>
            </a:r>
            <a:r>
              <a:rPr lang="en-IN" sz="2000" b="1" dirty="0" err="1">
                <a:solidFill>
                  <a:schemeClr val="tx1"/>
                </a:solidFill>
              </a:rPr>
              <a:t>textmycar</a:t>
            </a:r>
            <a:r>
              <a:rPr lang="en-IN" dirty="0" smtClean="0">
                <a:solidFill>
                  <a:schemeClr val="tx1"/>
                </a:solidFill>
              </a:rPr>
              <a:t>”.)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16160" y="1193760"/>
              <a:ext cx="4864320" cy="3569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800" y="1184400"/>
                <a:ext cx="488304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8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 smtClean="0"/>
              <a:t>Referencing </a:t>
            </a:r>
            <a:r>
              <a:rPr lang="en-IN" b="1" dirty="0"/>
              <a:t>by </a:t>
            </a:r>
            <a:r>
              <a:rPr lang="en-IN" b="1" dirty="0" smtClean="0"/>
              <a:t>Pseudo-Classes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Pseudo-classes used to select elements even </a:t>
            </a:r>
            <a:r>
              <a:rPr lang="en-US" dirty="0">
                <a:solidFill>
                  <a:schemeClr val="tx1"/>
                </a:solidFill>
              </a:rPr>
              <a:t>more </a:t>
            </a:r>
            <a:r>
              <a:rPr lang="en-US" dirty="0" smtClean="0">
                <a:solidFill>
                  <a:schemeClr val="tx1"/>
                </a:solidFill>
              </a:rPr>
              <a:t>specific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the following example code, there are </a:t>
            </a:r>
            <a:r>
              <a:rPr lang="en-IN" dirty="0">
                <a:solidFill>
                  <a:srgbClr val="C00000"/>
                </a:solidFill>
              </a:rPr>
              <a:t>four </a:t>
            </a:r>
            <a:r>
              <a:rPr lang="en-IN" b="1" dirty="0">
                <a:solidFill>
                  <a:srgbClr val="C00000"/>
                </a:solidFill>
              </a:rPr>
              <a:t>&lt;p&gt; </a:t>
            </a:r>
            <a:r>
              <a:rPr lang="en-IN" dirty="0">
                <a:solidFill>
                  <a:schemeClr val="tx1"/>
                </a:solidFill>
              </a:rPr>
              <a:t>elements </a:t>
            </a:r>
            <a:r>
              <a:rPr lang="en-IN" dirty="0" smtClean="0">
                <a:solidFill>
                  <a:schemeClr val="tx1"/>
                </a:solidFill>
              </a:rPr>
              <a:t>that are </a:t>
            </a:r>
            <a:r>
              <a:rPr lang="en-US" dirty="0">
                <a:solidFill>
                  <a:schemeClr val="tx1"/>
                </a:solidFill>
              </a:rPr>
              <a:t>siblings, and all of them are </a:t>
            </a:r>
            <a:r>
              <a:rPr lang="en-US" dirty="0">
                <a:solidFill>
                  <a:srgbClr val="C00000"/>
                </a:solidFill>
              </a:rPr>
              <a:t>children of the </a:t>
            </a:r>
            <a:r>
              <a:rPr lang="en-US" dirty="0" smtClean="0">
                <a:solidFill>
                  <a:srgbClr val="C00000"/>
                </a:solidFill>
              </a:rPr>
              <a:t>same </a:t>
            </a:r>
            <a:r>
              <a:rPr lang="en-IN" dirty="0" smtClean="0">
                <a:solidFill>
                  <a:srgbClr val="C00000"/>
                </a:solidFill>
              </a:rPr>
              <a:t>element </a:t>
            </a:r>
            <a:r>
              <a:rPr lang="en-IN" sz="2000" b="1" dirty="0">
                <a:solidFill>
                  <a:srgbClr val="C00000"/>
                </a:solidFill>
              </a:rPr>
              <a:t>&lt;div</a:t>
            </a:r>
            <a:r>
              <a:rPr lang="en-IN" sz="2000" b="1" dirty="0" smtClean="0">
                <a:solidFill>
                  <a:srgbClr val="C00000"/>
                </a:solidFill>
              </a:rPr>
              <a:t>&gt;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pseudo-classes </a:t>
            </a:r>
            <a:r>
              <a:rPr lang="en-US" dirty="0" smtClean="0">
                <a:solidFill>
                  <a:schemeClr val="tx1"/>
                </a:solidFill>
              </a:rPr>
              <a:t>a specific element out of these four &lt;p&gt; elements can be referred.</a:t>
            </a:r>
          </a:p>
        </p:txBody>
      </p:sp>
    </p:spTree>
    <p:extLst>
      <p:ext uri="{BB962C8B-B14F-4D97-AF65-F5344CB8AC3E}">
        <p14:creationId xmlns:p14="http://schemas.microsoft.com/office/powerpoint/2010/main" val="41893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&lt;!DOCTYPE 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</a:t>
            </a:r>
            <a:r>
              <a:rPr lang="en-IN" sz="2400" dirty="0" smtClean="0"/>
              <a:t>html&gt;</a:t>
            </a:r>
            <a:endParaRPr lang="en-IN" sz="24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&lt;head&gt;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	&lt;</a:t>
            </a:r>
            <a:r>
              <a:rPr lang="en-US" sz="2400" dirty="0"/>
              <a:t>title&gt;This text is the title of </a:t>
            </a:r>
            <a:r>
              <a:rPr lang="en-US" sz="2400" dirty="0" smtClean="0"/>
              <a:t>	the </a:t>
            </a:r>
            <a:r>
              <a:rPr lang="en-US" sz="2400" dirty="0"/>
              <a:t>document&lt;/title&gt;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	&lt;</a:t>
            </a:r>
            <a:r>
              <a:rPr lang="en-IN" sz="2400" dirty="0"/>
              <a:t>link </a:t>
            </a:r>
            <a:r>
              <a:rPr lang="en-IN" sz="2400" dirty="0" err="1"/>
              <a:t>rel</a:t>
            </a:r>
            <a:r>
              <a:rPr lang="en-IN" sz="2400" dirty="0"/>
              <a:t>=“stylesheet” </a:t>
            </a:r>
            <a:r>
              <a:rPr lang="en-IN" sz="2400" dirty="0" smtClean="0"/>
              <a:t>	</a:t>
            </a:r>
            <a:r>
              <a:rPr lang="en-IN" sz="2400" dirty="0" err="1" smtClean="0"/>
              <a:t>href</a:t>
            </a:r>
            <a:r>
              <a:rPr lang="en-IN" sz="2400" dirty="0"/>
              <a:t>=“</a:t>
            </a:r>
            <a:r>
              <a:rPr lang="en-IN" sz="2400" dirty="0" smtClean="0"/>
              <a:t>mystyles1.css</a:t>
            </a:r>
            <a:r>
              <a:rPr lang="en-IN" sz="2400" dirty="0"/>
              <a:t>”&gt;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&lt;/head</a:t>
            </a:r>
            <a:r>
              <a:rPr lang="en-IN" sz="2400" dirty="0" smtClean="0"/>
              <a:t>&gt;</a:t>
            </a:r>
            <a:endParaRPr lang="en-IN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	&lt;</a:t>
            </a:r>
            <a:r>
              <a:rPr lang="en-IN" sz="2400" dirty="0"/>
              <a:t>div id=“wrapper”&gt;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&lt;</a:t>
            </a:r>
            <a:r>
              <a:rPr lang="en-US" sz="2400" dirty="0"/>
              <a:t>p class=“mytext1”&gt;My </a:t>
            </a:r>
            <a:r>
              <a:rPr lang="en-US" sz="2400" dirty="0" smtClean="0"/>
              <a:t>text1</a:t>
            </a:r>
            <a:r>
              <a:rPr lang="en-US" sz="2400" dirty="0"/>
              <a:t>&lt;/p&gt;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&lt;p class=“mytext2”&gt;My text2&lt;/p&gt;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&lt;p class=“mytext3”&gt;My text3&lt;/p&gt;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&lt;p class=“mytext4”&gt;My text4&lt;/p&gt;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	&lt;/</a:t>
            </a:r>
            <a:r>
              <a:rPr lang="en-IN" sz="2400" dirty="0"/>
              <a:t>div&gt;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&lt;/html&gt;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3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The pseudo-class is added using a colon after the reference and before its name. </a:t>
            </a:r>
            <a:endParaRPr lang="en-US" dirty="0" smtClean="0">
              <a:solidFill>
                <a:schemeClr val="tx1"/>
              </a:solidFill>
            </a:endParaRPr>
          </a:p>
          <a:p>
            <a:pPr marL="3683000" lvl="8" indent="0">
              <a:buNone/>
            </a:pPr>
            <a:r>
              <a:rPr lang="en-IN" sz="2800" dirty="0">
                <a:solidFill>
                  <a:schemeClr val="accent6"/>
                </a:solidFill>
              </a:rPr>
              <a:t>p:</a:t>
            </a:r>
            <a:r>
              <a:rPr lang="en-IN" sz="2800" dirty="0">
                <a:solidFill>
                  <a:srgbClr val="C00000"/>
                </a:solidFill>
              </a:rPr>
              <a:t>nth-child(2)</a:t>
            </a:r>
            <a:r>
              <a:rPr lang="en-IN" sz="2800" dirty="0">
                <a:solidFill>
                  <a:schemeClr val="accent6"/>
                </a:solidFill>
              </a:rPr>
              <a:t>{</a:t>
            </a:r>
          </a:p>
          <a:p>
            <a:pPr marL="3683000" lvl="8" indent="0">
              <a:buNone/>
            </a:pPr>
            <a:r>
              <a:rPr lang="en-IN" sz="2800" dirty="0">
                <a:solidFill>
                  <a:schemeClr val="accent6"/>
                </a:solidFill>
              </a:rPr>
              <a:t>background: #999999;</a:t>
            </a:r>
          </a:p>
          <a:p>
            <a:pPr marL="3683000" lvl="8" indent="0">
              <a:buNone/>
            </a:pPr>
            <a:r>
              <a:rPr lang="en-IN" sz="2800" dirty="0" smtClean="0">
                <a:solidFill>
                  <a:schemeClr val="accent6"/>
                </a:solidFill>
              </a:rPr>
              <a:t>}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rule we </a:t>
            </a:r>
            <a:r>
              <a:rPr lang="en-US" dirty="0">
                <a:solidFill>
                  <a:schemeClr val="tx1"/>
                </a:solidFill>
              </a:rPr>
              <a:t>are referencing </a:t>
            </a:r>
            <a:r>
              <a:rPr lang="en-US" b="1" dirty="0">
                <a:solidFill>
                  <a:schemeClr val="tx1"/>
                </a:solidFill>
              </a:rPr>
              <a:t>&lt;p&gt; </a:t>
            </a:r>
            <a:r>
              <a:rPr lang="en-US" dirty="0">
                <a:solidFill>
                  <a:schemeClr val="tx1"/>
                </a:solidFill>
              </a:rPr>
              <a:t>elements.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rule could also be written </a:t>
            </a:r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myclass:nth-child</a:t>
            </a:r>
            <a:r>
              <a:rPr lang="en-US" b="1" dirty="0">
                <a:solidFill>
                  <a:schemeClr val="tx1"/>
                </a:solidFill>
              </a:rPr>
              <a:t>(2) </a:t>
            </a:r>
            <a:r>
              <a:rPr lang="en-US" dirty="0">
                <a:solidFill>
                  <a:schemeClr val="tx1"/>
                </a:solidFill>
              </a:rPr>
              <a:t>to reference every element that is a child of another element </a:t>
            </a:r>
            <a:r>
              <a:rPr lang="en-US" dirty="0" smtClean="0">
                <a:solidFill>
                  <a:schemeClr val="tx1"/>
                </a:solidFill>
              </a:rPr>
              <a:t>and has </a:t>
            </a:r>
            <a:r>
              <a:rPr lang="en-US" dirty="0">
                <a:solidFill>
                  <a:schemeClr val="tx1"/>
                </a:solidFill>
              </a:rPr>
              <a:t>the value of the </a:t>
            </a:r>
            <a:r>
              <a:rPr lang="en-US" b="1" dirty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attribute equal to </a:t>
            </a:r>
            <a:r>
              <a:rPr lang="en-US" b="1" dirty="0" err="1">
                <a:solidFill>
                  <a:schemeClr val="tx1"/>
                </a:solidFill>
              </a:rPr>
              <a:t>myclass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38480" y="2190600"/>
              <a:ext cx="1689480" cy="50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120" y="2181240"/>
                <a:ext cx="170820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8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b="1" dirty="0"/>
              <a:t>nth-child() </a:t>
            </a:r>
            <a:r>
              <a:rPr lang="en-US" dirty="0"/>
              <a:t>pseudo-class </a:t>
            </a:r>
            <a:r>
              <a:rPr lang="en-US" dirty="0" smtClean="0"/>
              <a:t>lets </a:t>
            </a:r>
            <a:r>
              <a:rPr lang="en-US" dirty="0"/>
              <a:t>us </a:t>
            </a:r>
            <a:r>
              <a:rPr lang="en-US" dirty="0" smtClean="0"/>
              <a:t>to find </a:t>
            </a:r>
            <a:r>
              <a:rPr lang="en-US" dirty="0"/>
              <a:t>a specific </a:t>
            </a:r>
            <a:r>
              <a:rPr lang="en-US" dirty="0" smtClean="0"/>
              <a:t>child</a:t>
            </a:r>
          </a:p>
          <a:p>
            <a:pPr marL="514350" lvl="1" indent="0">
              <a:buNone/>
            </a:pPr>
            <a:r>
              <a:rPr lang="en-US" u="sng" dirty="0"/>
              <a:t>m</a:t>
            </a:r>
            <a:r>
              <a:rPr lang="en-US" u="sng" dirty="0" smtClean="0"/>
              <a:t>ystyles1.css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*{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margin: 0px 10px;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body{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background: orange;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 { 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font-size: 20px;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3683000" lvl="8" indent="0">
              <a:buNone/>
            </a:pPr>
            <a:endParaRPr lang="en-IN" sz="2800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p:nth-child(1){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background: #999999;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p:nth-child(2</a:t>
            </a:r>
            <a:r>
              <a:rPr lang="en-IN" sz="2400" dirty="0"/>
              <a:t>){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background: #CCCCCC;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p:nth-child(3){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background: #999999;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p:nth-child(4){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background: #CCCCCC;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67800" y="1892160"/>
              <a:ext cx="1403640" cy="336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8440" y="1882800"/>
                <a:ext cx="1422360" cy="33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6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934</Words>
  <Application>Microsoft Office PowerPoint</Application>
  <PresentationFormat>Widescreen</PresentationFormat>
  <Paragraphs>206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Noto Sans Symbols</vt:lpstr>
      <vt:lpstr>Pinyon Script</vt:lpstr>
      <vt:lpstr>Wingdings</vt:lpstr>
      <vt:lpstr>Workshop_PPT_Template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PROPERTIES</vt:lpstr>
      <vt:lpstr>Contents</vt:lpstr>
      <vt:lpstr>Text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211</cp:revision>
  <dcterms:created xsi:type="dcterms:W3CDTF">2021-08-26T10:17:20Z</dcterms:created>
  <dcterms:modified xsi:type="dcterms:W3CDTF">2021-09-09T05:29:42Z</dcterms:modified>
</cp:coreProperties>
</file>