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90" r:id="rId2"/>
    <p:sldId id="436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4" r:id="rId14"/>
    <p:sldId id="495" r:id="rId15"/>
    <p:sldId id="496" r:id="rId16"/>
    <p:sldId id="497" r:id="rId17"/>
    <p:sldId id="493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HSLA Colors</a:t>
            </a:r>
          </a:p>
          <a:p>
            <a:pPr lvl="1"/>
            <a:r>
              <a:rPr lang="en-US" dirty="0" smtClean="0"/>
              <a:t>Extension </a:t>
            </a:r>
            <a:r>
              <a:rPr lang="en-US" dirty="0"/>
              <a:t>of HSL color values with an alpha channel - which specifies the opacity of the object.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with the </a:t>
            </a:r>
            <a:r>
              <a:rPr lang="en-US" dirty="0" err="1"/>
              <a:t>hsla</a:t>
            </a:r>
            <a:r>
              <a:rPr lang="en-US" dirty="0"/>
              <a:t>() </a:t>
            </a:r>
            <a:r>
              <a:rPr lang="en-US" dirty="0" smtClean="0"/>
              <a:t>function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C00000"/>
                </a:solidFill>
              </a:rPr>
              <a:t>hsla</a:t>
            </a:r>
            <a:r>
              <a:rPr lang="en-US" dirty="0" smtClean="0">
                <a:solidFill>
                  <a:srgbClr val="C00000"/>
                </a:solidFill>
              </a:rPr>
              <a:t>(hue</a:t>
            </a:r>
            <a:r>
              <a:rPr lang="en-US" dirty="0">
                <a:solidFill>
                  <a:srgbClr val="C00000"/>
                </a:solidFill>
              </a:rPr>
              <a:t>, saturation, lightness, alpha)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alpha parameter is a number between 0.0 (fully transparent) and 1.0 (fully </a:t>
            </a:r>
            <a:r>
              <a:rPr lang="en-US" dirty="0" smtClean="0"/>
              <a:t>opaque).</a:t>
            </a:r>
          </a:p>
          <a:p>
            <a:pPr lvl="1"/>
            <a:endParaRPr lang="en-US" dirty="0" smtClean="0"/>
          </a:p>
          <a:p>
            <a:pPr marL="51435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#p1 {background-color: </a:t>
            </a:r>
            <a:r>
              <a:rPr lang="en-US" sz="2400" dirty="0" err="1">
                <a:solidFill>
                  <a:schemeClr val="accent6"/>
                </a:solidFill>
              </a:rPr>
              <a:t>hsla</a:t>
            </a:r>
            <a:r>
              <a:rPr lang="en-US" sz="2400" dirty="0">
                <a:solidFill>
                  <a:schemeClr val="accent6"/>
                </a:solidFill>
              </a:rPr>
              <a:t>(120, 100%, 50%, 0.3);}   /* green with opacity */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#p2 {background-color: </a:t>
            </a:r>
            <a:r>
              <a:rPr lang="en-US" sz="2400" dirty="0" err="1">
                <a:solidFill>
                  <a:schemeClr val="accent6"/>
                </a:solidFill>
              </a:rPr>
              <a:t>hsla</a:t>
            </a:r>
            <a:r>
              <a:rPr lang="en-US" sz="2400" dirty="0">
                <a:solidFill>
                  <a:schemeClr val="accent6"/>
                </a:solidFill>
              </a:rPr>
              <a:t>(120, 100%, 75%, 0.3);}   /* light green with opacity */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Predefined/Cross-browser Color Names</a:t>
            </a:r>
          </a:p>
          <a:p>
            <a:pPr lvl="1"/>
            <a:r>
              <a:rPr lang="en-US" dirty="0" smtClean="0"/>
              <a:t>140 </a:t>
            </a:r>
            <a:r>
              <a:rPr lang="en-US" dirty="0"/>
              <a:t>color names are predefined in the HTML and CSS color specification</a:t>
            </a:r>
            <a:r>
              <a:rPr lang="en-US" dirty="0" smtClean="0"/>
              <a:t>.</a:t>
            </a:r>
          </a:p>
          <a:p>
            <a:pPr marL="3257550" lvl="7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#p1 {background-color: blue;}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#p2 {background-color: red;}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#p3 {background-color: coral;}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#p4 {background-color: brown;}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currentcolor</a:t>
            </a:r>
            <a:r>
              <a:rPr lang="en-US" dirty="0"/>
              <a:t> Keyword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currentcolor</a:t>
            </a:r>
            <a:r>
              <a:rPr lang="en-US" dirty="0"/>
              <a:t> keyword refers to the value of the color property of an </a:t>
            </a:r>
            <a:r>
              <a:rPr lang="en-US" dirty="0" smtClean="0"/>
              <a:t>element.</a:t>
            </a:r>
          </a:p>
          <a:p>
            <a:pPr marL="2343150" lvl="5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#</a:t>
            </a:r>
            <a:r>
              <a:rPr lang="en-US" sz="2400" dirty="0" err="1">
                <a:solidFill>
                  <a:schemeClr val="accent6"/>
                </a:solidFill>
              </a:rPr>
              <a:t>myDIV</a:t>
            </a:r>
            <a:r>
              <a:rPr lang="en-US" sz="2400" dirty="0">
                <a:solidFill>
                  <a:schemeClr val="accent6"/>
                </a:solidFill>
              </a:rPr>
              <a:t> {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  color: blue; /* Blue text color */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  border: 10px solid </a:t>
            </a:r>
            <a:r>
              <a:rPr lang="en-US" sz="2400" dirty="0" err="1">
                <a:solidFill>
                  <a:schemeClr val="accent6"/>
                </a:solidFill>
              </a:rPr>
              <a:t>currentcolor</a:t>
            </a:r>
            <a:r>
              <a:rPr lang="en-US" sz="2400" dirty="0">
                <a:solidFill>
                  <a:schemeClr val="accent6"/>
                </a:solidFill>
              </a:rPr>
              <a:t>; /* Blue border color */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}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Size Property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width</a:t>
            </a:r>
            <a:r>
              <a:rPr lang="en-US" dirty="0"/>
              <a:t> properties are used to set the height and width of an element.</a:t>
            </a:r>
          </a:p>
          <a:p>
            <a:r>
              <a:rPr lang="en-US" dirty="0" smtClean="0"/>
              <a:t>The </a:t>
            </a:r>
            <a:r>
              <a:rPr lang="en-US" dirty="0"/>
              <a:t>height and width properties do not include padding, borders, or margins. It sets the height/width of the area inside the padding, border, and margin of the element</a:t>
            </a:r>
            <a:r>
              <a:rPr lang="en-US" dirty="0" smtClean="0"/>
              <a:t>.</a:t>
            </a:r>
          </a:p>
          <a:p>
            <a:r>
              <a:rPr lang="en-US" dirty="0"/>
              <a:t>The height and width properties may have the following values:</a:t>
            </a:r>
          </a:p>
          <a:p>
            <a:pPr lvl="1"/>
            <a:r>
              <a:rPr lang="en-US" dirty="0" smtClean="0"/>
              <a:t>auto </a:t>
            </a:r>
            <a:r>
              <a:rPr lang="en-US" dirty="0"/>
              <a:t>- This is default. The browser calculates the height and width</a:t>
            </a:r>
          </a:p>
          <a:p>
            <a:pPr lvl="1"/>
            <a:r>
              <a:rPr lang="en-US" dirty="0" smtClean="0"/>
              <a:t>length </a:t>
            </a:r>
            <a:r>
              <a:rPr lang="en-US" dirty="0"/>
              <a:t>- Defines the height/width in </a:t>
            </a:r>
            <a:r>
              <a:rPr lang="en-US" dirty="0" err="1"/>
              <a:t>px</a:t>
            </a:r>
            <a:r>
              <a:rPr lang="en-US" dirty="0"/>
              <a:t>, cm etc.</a:t>
            </a:r>
          </a:p>
          <a:p>
            <a:pPr lvl="1"/>
            <a:r>
              <a:rPr lang="en-US" dirty="0" smtClean="0"/>
              <a:t>% </a:t>
            </a:r>
            <a:r>
              <a:rPr lang="en-US" dirty="0"/>
              <a:t>- Defines the height/width in percent of the containing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 {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height: 200px;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width: 50%;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background-color: </a:t>
            </a:r>
            <a:r>
              <a:rPr lang="en-US" dirty="0" err="1"/>
              <a:t>powderblue</a:t>
            </a:r>
            <a:r>
              <a:rPr lang="en-US" dirty="0"/>
              <a:t>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340768"/>
            <a:ext cx="45624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max-width property is used to set the maximum width of an element.</a:t>
            </a:r>
          </a:p>
          <a:p>
            <a:r>
              <a:rPr lang="en-US" dirty="0" smtClean="0"/>
              <a:t>The </a:t>
            </a:r>
            <a:r>
              <a:rPr lang="en-US" dirty="0"/>
              <a:t>max-width can be specified in length values, like </a:t>
            </a:r>
            <a:r>
              <a:rPr lang="en-US" dirty="0" err="1"/>
              <a:t>px</a:t>
            </a:r>
            <a:r>
              <a:rPr lang="en-US" dirty="0"/>
              <a:t>, cm, etc., or in percent (%) of the containing block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The </a:t>
            </a:r>
            <a:r>
              <a:rPr lang="en-US" dirty="0"/>
              <a:t>problem with the &lt;div&gt; </a:t>
            </a:r>
            <a:r>
              <a:rPr lang="en-US" dirty="0" smtClean="0"/>
              <a:t>occurs </a:t>
            </a:r>
            <a:r>
              <a:rPr lang="en-US" dirty="0"/>
              <a:t>when the browser window is smaller than the width of the element (500px). The browser then adds a horizontal scrollbar to the page.</a:t>
            </a:r>
          </a:p>
          <a:p>
            <a:r>
              <a:rPr lang="en-US" dirty="0" smtClean="0"/>
              <a:t>Using </a:t>
            </a:r>
            <a:r>
              <a:rPr lang="en-US" dirty="0"/>
              <a:t>max-width instead, in this situation, will improve the browser's handling of small windows.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0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div </a:t>
            </a:r>
            <a:r>
              <a:rPr lang="en-US" dirty="0"/>
              <a:t>{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max-width: 500px;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height: 100px;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background-color: </a:t>
            </a:r>
            <a:r>
              <a:rPr lang="en-US" dirty="0" err="1"/>
              <a:t>powderblue</a:t>
            </a:r>
            <a:r>
              <a:rPr lang="en-US" dirty="0"/>
              <a:t>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4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&amp; Margin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CSS padding properties are used to generate space around an element's content, inside of any defined borders.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properties for setting the padding for each side of an element (top, right, bottom, and left).</a:t>
            </a:r>
          </a:p>
          <a:p>
            <a:pPr lvl="1"/>
            <a:r>
              <a:rPr lang="en-US" dirty="0"/>
              <a:t>Padding - Individual Sides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1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CSS has properties for specifying the padding for each side of an element:</a:t>
            </a:r>
          </a:p>
          <a:p>
            <a:pPr lvl="2"/>
            <a:r>
              <a:rPr lang="en-US" dirty="0" smtClean="0"/>
              <a:t>padding-top</a:t>
            </a:r>
            <a:endParaRPr lang="en-US" dirty="0"/>
          </a:p>
          <a:p>
            <a:pPr lvl="2"/>
            <a:r>
              <a:rPr lang="en-US" dirty="0" smtClean="0"/>
              <a:t>padding-right</a:t>
            </a:r>
            <a:endParaRPr lang="en-US" dirty="0"/>
          </a:p>
          <a:p>
            <a:pPr lvl="2"/>
            <a:r>
              <a:rPr lang="en-US" dirty="0" smtClean="0"/>
              <a:t>padding-bottom</a:t>
            </a:r>
            <a:endParaRPr lang="en-US" dirty="0"/>
          </a:p>
          <a:p>
            <a:pPr lvl="2"/>
            <a:r>
              <a:rPr lang="en-US" dirty="0" smtClean="0"/>
              <a:t>padding-left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All the padding properties can have the following values:</a:t>
            </a:r>
          </a:p>
          <a:p>
            <a:pPr lvl="2"/>
            <a:r>
              <a:rPr lang="en-US" dirty="0"/>
              <a:t>length - specifies a padding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etc.</a:t>
            </a:r>
          </a:p>
          <a:p>
            <a:pPr lvl="2"/>
            <a:r>
              <a:rPr lang="en-US" dirty="0"/>
              <a:t>% - specifies a padding in % of the width of the containing element</a:t>
            </a:r>
          </a:p>
          <a:p>
            <a:pPr lvl="2"/>
            <a:r>
              <a:rPr lang="en-US" dirty="0"/>
              <a:t>inherit - specifies that the padding should be inherited from the parent element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Negative </a:t>
            </a:r>
            <a:r>
              <a:rPr lang="en-US" dirty="0">
                <a:solidFill>
                  <a:srgbClr val="C00000"/>
                </a:solidFill>
              </a:rPr>
              <a:t>values are not allowed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6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03200" y="990601"/>
            <a:ext cx="11785600" cy="529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 </a:t>
            </a:r>
            <a:r>
              <a:rPr lang="en-IN" dirty="0"/>
              <a:t>Cascading Style </a:t>
            </a:r>
            <a:r>
              <a:rPr lang="en-IN" dirty="0" smtClean="0"/>
              <a:t>Sheets(CSS)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CSS Properties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Colors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Size (Height &amp; Width)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Padding &amp; Margin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5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&lt;!DOCTYPE 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&lt;head&gt;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div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border: 1px solid black;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background-</a:t>
            </a:r>
            <a:r>
              <a:rPr lang="en-IN" sz="2400" dirty="0" err="1"/>
              <a:t>color</a:t>
            </a:r>
            <a:r>
              <a:rPr lang="en-IN" sz="2400" dirty="0"/>
              <a:t>: </a:t>
            </a:r>
            <a:r>
              <a:rPr lang="en-IN" sz="2400" dirty="0" err="1"/>
              <a:t>lightblue</a:t>
            </a:r>
            <a:r>
              <a:rPr lang="en-IN" sz="24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padding-top: 50px;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padding-right: 30px;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padding-bottom: 50px;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padding-left: 80px;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&lt;/head</a:t>
            </a:r>
            <a:r>
              <a:rPr lang="en-IN" sz="2400" dirty="0" smtClean="0"/>
              <a:t>&gt;</a:t>
            </a: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&lt;h2&gt;Using individual padding properties&lt;/h2&gt;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&lt;div&gt;This div element has a top padding of 50px, a right padding of 30px, a bottom padding of 50px, and a left padding of 80px.&lt;/div&gt;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844824"/>
            <a:ext cx="1063005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Margins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CSS margin properties are used to create space around elements, outside of any defined borders.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properties for setting the margin for each side of an element (top, right, bottom, and left).</a:t>
            </a:r>
          </a:p>
          <a:p>
            <a:pPr lvl="1"/>
            <a:r>
              <a:rPr lang="en-US" dirty="0"/>
              <a:t>Margin - Individual Sides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3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CSS has properties for specifying the margin for each side of an element:</a:t>
            </a:r>
          </a:p>
          <a:p>
            <a:pPr lvl="2"/>
            <a:r>
              <a:rPr lang="en-US" dirty="0" smtClean="0"/>
              <a:t>margin-top</a:t>
            </a:r>
            <a:endParaRPr lang="en-US" dirty="0"/>
          </a:p>
          <a:p>
            <a:pPr lvl="2"/>
            <a:r>
              <a:rPr lang="en-US" dirty="0" smtClean="0"/>
              <a:t>margin-right</a:t>
            </a:r>
            <a:endParaRPr lang="en-US" dirty="0"/>
          </a:p>
          <a:p>
            <a:pPr lvl="2"/>
            <a:r>
              <a:rPr lang="en-US" dirty="0" smtClean="0"/>
              <a:t>margin-bottom</a:t>
            </a:r>
            <a:endParaRPr lang="en-US" dirty="0"/>
          </a:p>
          <a:p>
            <a:pPr lvl="2"/>
            <a:r>
              <a:rPr lang="en-US" dirty="0" smtClean="0"/>
              <a:t>margin-left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88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All the margin properties can have the following values:</a:t>
            </a:r>
          </a:p>
          <a:p>
            <a:pPr lvl="2"/>
            <a:r>
              <a:rPr lang="en-US" dirty="0" smtClean="0"/>
              <a:t>auto </a:t>
            </a:r>
            <a:r>
              <a:rPr lang="en-US" dirty="0"/>
              <a:t>- the browser calculates the margin</a:t>
            </a:r>
          </a:p>
          <a:p>
            <a:pPr lvl="1"/>
            <a:r>
              <a:rPr lang="en-US" dirty="0" smtClean="0"/>
              <a:t>length </a:t>
            </a:r>
            <a:r>
              <a:rPr lang="en-US" dirty="0"/>
              <a:t>- specifies a margin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etc.</a:t>
            </a:r>
          </a:p>
          <a:p>
            <a:pPr lvl="1"/>
            <a:r>
              <a:rPr lang="en-US" dirty="0" smtClean="0"/>
              <a:t>% </a:t>
            </a:r>
            <a:r>
              <a:rPr lang="en-US" dirty="0"/>
              <a:t>- specifies a margin in % of the width of the containing element</a:t>
            </a:r>
          </a:p>
          <a:p>
            <a:pPr lvl="1"/>
            <a:r>
              <a:rPr lang="en-US" dirty="0" smtClean="0"/>
              <a:t>inherit </a:t>
            </a:r>
            <a:r>
              <a:rPr lang="en-US" dirty="0"/>
              <a:t>- specifies that the margin should be inherited from the parent element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Negative </a:t>
            </a:r>
            <a:r>
              <a:rPr lang="en-US" dirty="0">
                <a:solidFill>
                  <a:srgbClr val="C00000"/>
                </a:solidFill>
              </a:rPr>
              <a:t>values are allowed.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0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&lt;!</a:t>
            </a:r>
            <a:r>
              <a:rPr lang="en-IN" sz="2400" dirty="0"/>
              <a:t>DOCTYPE 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&lt;head&gt;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div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border: 1px solid black;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margin-top: 100px;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margin-bottom: 100px;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margin-right: 150px;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margin-left: 80px;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background-</a:t>
            </a:r>
            <a:r>
              <a:rPr lang="en-IN" sz="2400" dirty="0" err="1"/>
              <a:t>color</a:t>
            </a:r>
            <a:r>
              <a:rPr lang="en-IN" sz="2400" dirty="0"/>
              <a:t>: </a:t>
            </a:r>
            <a:r>
              <a:rPr lang="en-IN" sz="2400" dirty="0" err="1"/>
              <a:t>lightblue</a:t>
            </a:r>
            <a:r>
              <a:rPr lang="en-IN" sz="24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&lt;/head</a:t>
            </a:r>
            <a:r>
              <a:rPr lang="en-IN" sz="2400" dirty="0" smtClean="0"/>
              <a:t>&gt;</a:t>
            </a: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&lt;h2&gt;Using individual margin properties&lt;/h2&gt;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&lt;div&gt;This div element has a top margin of 100px, a right margin of 150px, a bottom margin of 100px, and a left margin of 80px.&lt;/div&gt;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844824"/>
            <a:ext cx="8782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To shorten the code, it is possible to specify all the margin properties in one property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If the margin property has four values</a:t>
            </a:r>
            <a:r>
              <a:rPr lang="en-US" dirty="0" smtClean="0"/>
              <a:t>:</a:t>
            </a:r>
          </a:p>
          <a:p>
            <a:pPr marL="514350" lvl="1" indent="0">
              <a:buNone/>
            </a:pPr>
            <a:r>
              <a:rPr lang="en-US" dirty="0" smtClean="0"/>
              <a:t>				margin</a:t>
            </a:r>
            <a:r>
              <a:rPr lang="en-US" dirty="0"/>
              <a:t>: 25px 50px 75px 100px; </a:t>
            </a:r>
            <a:endParaRPr lang="en-IN" dirty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margin property has three </a:t>
            </a:r>
            <a:r>
              <a:rPr lang="en-US" dirty="0" smtClean="0"/>
              <a:t>values: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		margin: 25px     50px      75px;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59896" y="314096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C00000"/>
                </a:solidFill>
              </a:rPr>
              <a:t>Top       Right   Bottom Left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494116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C00000"/>
                </a:solidFill>
              </a:rPr>
              <a:t>Top       Left &amp; Right   Bottom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dirty="0" smtClean="0"/>
              <a:t>If </a:t>
            </a:r>
            <a:r>
              <a:rPr lang="en-US" dirty="0"/>
              <a:t>the margin property has two values</a:t>
            </a:r>
            <a:r>
              <a:rPr lang="en-US" dirty="0" smtClean="0"/>
              <a:t>:</a:t>
            </a:r>
          </a:p>
          <a:p>
            <a:pPr marL="996950" lvl="2" indent="0">
              <a:buNone/>
            </a:pPr>
            <a:r>
              <a:rPr lang="en-US" dirty="0"/>
              <a:t>					margin: 25px </a:t>
            </a:r>
            <a:r>
              <a:rPr lang="en-US" dirty="0" smtClean="0"/>
              <a:t>         50px</a:t>
            </a:r>
            <a:r>
              <a:rPr lang="en-US" dirty="0"/>
              <a:t>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the margin property has one value:</a:t>
            </a:r>
          </a:p>
          <a:p>
            <a:pPr marL="996950" lvl="2" indent="0">
              <a:buNone/>
            </a:pPr>
            <a:r>
              <a:rPr lang="en-IN" b="1" dirty="0" smtClean="0"/>
              <a:t>					</a:t>
            </a:r>
            <a:r>
              <a:rPr lang="en-IN" dirty="0" smtClean="0"/>
              <a:t>margin</a:t>
            </a:r>
            <a:r>
              <a:rPr lang="en-IN" dirty="0"/>
              <a:t>: 25px</a:t>
            </a:r>
            <a:r>
              <a:rPr lang="en-IN" dirty="0" smtClean="0"/>
              <a:t>;</a:t>
            </a:r>
          </a:p>
          <a:p>
            <a:pPr marL="996950" lvl="2" indent="0">
              <a:buNone/>
            </a:pPr>
            <a:endParaRPr lang="en-US" dirty="0"/>
          </a:p>
          <a:p>
            <a:pPr marL="2540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60096" y="220486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C00000"/>
                </a:solidFill>
              </a:rPr>
              <a:t>Top &amp; Bottom Right &amp; Left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6568" y="400506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C00000"/>
                </a:solidFill>
              </a:rPr>
              <a:t>All four sides equal margin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Border Property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border property is a shorthand property for the following individual border properties: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border-width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border-style </a:t>
            </a:r>
            <a:r>
              <a:rPr lang="en-US" dirty="0"/>
              <a:t>(required)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border-color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Border Style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border-style property specifies what kind of border to display.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Colors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Colors </a:t>
            </a:r>
            <a:r>
              <a:rPr lang="en-US" dirty="0"/>
              <a:t>in CSS can be specified by the following methods: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Hexadecimal </a:t>
            </a:r>
            <a:r>
              <a:rPr lang="en-US" dirty="0"/>
              <a:t>colors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Hexadecimal </a:t>
            </a:r>
            <a:r>
              <a:rPr lang="en-US" dirty="0"/>
              <a:t>colors with transparency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RGB </a:t>
            </a:r>
            <a:r>
              <a:rPr lang="en-US" dirty="0"/>
              <a:t>colors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RGBA </a:t>
            </a:r>
            <a:r>
              <a:rPr lang="en-US" dirty="0"/>
              <a:t>colors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HSL </a:t>
            </a:r>
            <a:r>
              <a:rPr lang="en-US" dirty="0"/>
              <a:t>colors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HSLA </a:t>
            </a:r>
            <a:r>
              <a:rPr lang="en-US" dirty="0"/>
              <a:t>colors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Predefined/Cross-browser </a:t>
            </a:r>
            <a:r>
              <a:rPr lang="en-US" dirty="0"/>
              <a:t>color names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err="1"/>
              <a:t>currentcolor</a:t>
            </a:r>
            <a:r>
              <a:rPr lang="en-US" dirty="0"/>
              <a:t>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following values are allowed</a:t>
            </a:r>
            <a:r>
              <a:rPr lang="en-US" sz="2400" dirty="0" smtClean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dotted </a:t>
            </a:r>
            <a:r>
              <a:rPr lang="en-US" sz="2400" dirty="0"/>
              <a:t>- Defines a dotted border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dashed </a:t>
            </a:r>
            <a:r>
              <a:rPr lang="en-US" sz="2400" dirty="0"/>
              <a:t>- Defines a dashed border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solid </a:t>
            </a:r>
            <a:r>
              <a:rPr lang="en-US" sz="2400" dirty="0"/>
              <a:t>- Defines a solid border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double </a:t>
            </a:r>
            <a:r>
              <a:rPr lang="en-US" sz="2400" dirty="0"/>
              <a:t>- Defines a double border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groove </a:t>
            </a:r>
            <a:r>
              <a:rPr lang="en-US" sz="2400" dirty="0"/>
              <a:t>- Defines a 3D grooved </a:t>
            </a:r>
            <a:r>
              <a:rPr lang="en-US" sz="2400" dirty="0" smtClean="0"/>
              <a:t>border</a:t>
            </a:r>
            <a:endParaRPr lang="en-US" sz="2400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ridge </a:t>
            </a:r>
            <a:r>
              <a:rPr lang="en-US" sz="2400" dirty="0"/>
              <a:t>- Defines a 3D ridged </a:t>
            </a:r>
            <a:r>
              <a:rPr lang="en-US" sz="2400" dirty="0" smtClean="0"/>
              <a:t>border</a:t>
            </a:r>
            <a:endParaRPr lang="en-US" sz="2400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inset </a:t>
            </a:r>
            <a:r>
              <a:rPr lang="en-US" sz="2400" dirty="0"/>
              <a:t>- Defines a 3D inset </a:t>
            </a:r>
            <a:r>
              <a:rPr lang="en-US" sz="2400" dirty="0" smtClean="0"/>
              <a:t>border</a:t>
            </a:r>
            <a:endParaRPr lang="en-US" sz="2400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outset </a:t>
            </a:r>
            <a:r>
              <a:rPr lang="en-US" sz="2400" dirty="0"/>
              <a:t>- Defines a 3D outset </a:t>
            </a:r>
            <a:r>
              <a:rPr lang="en-US" sz="2400" dirty="0" smtClean="0"/>
              <a:t>border</a:t>
            </a:r>
            <a:endParaRPr lang="en-US" sz="2400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none </a:t>
            </a:r>
            <a:r>
              <a:rPr lang="en-US" sz="2400" dirty="0"/>
              <a:t>- Defines no border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hidden </a:t>
            </a:r>
            <a:r>
              <a:rPr lang="en-US" sz="2400" dirty="0"/>
              <a:t>- Defines a hidden border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875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The border-style property can have from one to four values (for the top border, right border, bottom border, and the left border</a:t>
            </a:r>
            <a:r>
              <a:rPr lang="en-US" dirty="0" smtClean="0"/>
              <a:t>).</a:t>
            </a:r>
          </a:p>
          <a:p>
            <a:pPr marL="457200" lvl="1" indent="-431800"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Border </a:t>
            </a:r>
            <a:r>
              <a:rPr lang="en-US" dirty="0" smtClean="0">
                <a:solidFill>
                  <a:schemeClr val="dk1"/>
                </a:solidFill>
              </a:rPr>
              <a:t>Width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/>
              <a:t>The border-width property specifies the width of the four borders.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width can be set as a specific size (in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or by using one of the three pre-defined values: </a:t>
            </a:r>
            <a:r>
              <a:rPr lang="en-US" dirty="0">
                <a:solidFill>
                  <a:srgbClr val="C00000"/>
                </a:solidFill>
              </a:rPr>
              <a:t>thin, medium, or </a:t>
            </a:r>
            <a:r>
              <a:rPr lang="en-US" dirty="0" smtClean="0">
                <a:solidFill>
                  <a:srgbClr val="C00000"/>
                </a:solidFill>
              </a:rPr>
              <a:t>thick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3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border-color property is used to set the color of the four borders.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color can be set by:</a:t>
            </a:r>
          </a:p>
          <a:p>
            <a:pPr lvl="2"/>
            <a:r>
              <a:rPr lang="en-US" sz="2000" dirty="0" smtClean="0"/>
              <a:t>name </a:t>
            </a:r>
            <a:r>
              <a:rPr lang="en-US" sz="2000" dirty="0"/>
              <a:t>- specify a color name, like "red"</a:t>
            </a:r>
          </a:p>
          <a:p>
            <a:pPr lvl="2"/>
            <a:r>
              <a:rPr lang="en-US" sz="2000" dirty="0" smtClean="0"/>
              <a:t>HEX </a:t>
            </a:r>
            <a:r>
              <a:rPr lang="en-US" sz="2000" dirty="0"/>
              <a:t>- specify a HEX value, like "#ff0000"</a:t>
            </a:r>
          </a:p>
          <a:p>
            <a:pPr lvl="2"/>
            <a:r>
              <a:rPr lang="en-US" sz="2000" dirty="0" smtClean="0"/>
              <a:t>RGB </a:t>
            </a:r>
            <a:r>
              <a:rPr lang="en-US" sz="2000" dirty="0"/>
              <a:t>- specify a RGB value, like "</a:t>
            </a:r>
            <a:r>
              <a:rPr lang="en-US" sz="2000" dirty="0" err="1"/>
              <a:t>rgb</a:t>
            </a:r>
            <a:r>
              <a:rPr lang="en-US" sz="2000" dirty="0"/>
              <a:t>(255,0,0)"</a:t>
            </a:r>
          </a:p>
          <a:p>
            <a:pPr lvl="2"/>
            <a:r>
              <a:rPr lang="en-US" sz="2000" dirty="0" smtClean="0"/>
              <a:t>HSL </a:t>
            </a:r>
            <a:r>
              <a:rPr lang="en-US" sz="2000" dirty="0"/>
              <a:t>- specify a HSL value, like "</a:t>
            </a:r>
            <a:r>
              <a:rPr lang="en-US" sz="2000" dirty="0" err="1"/>
              <a:t>hsl</a:t>
            </a:r>
            <a:r>
              <a:rPr lang="en-US" sz="2000" dirty="0"/>
              <a:t>(0, 100%, 50%)"</a:t>
            </a:r>
          </a:p>
          <a:p>
            <a:pPr lvl="2"/>
            <a:r>
              <a:rPr lang="en-US" sz="2000" dirty="0" smtClean="0"/>
              <a:t>transparent</a:t>
            </a:r>
            <a:endParaRPr lang="en-US" sz="2000" dirty="0"/>
          </a:p>
          <a:p>
            <a:r>
              <a:rPr lang="en-US" dirty="0" smtClean="0"/>
              <a:t>Note</a:t>
            </a:r>
            <a:r>
              <a:rPr lang="en-US" dirty="0"/>
              <a:t>: If border-color is not set, it inherits the color of the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2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Rounded Borders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border-radius</a:t>
            </a:r>
            <a:r>
              <a:rPr lang="en-US" dirty="0"/>
              <a:t> property is used to add rounded borders to an element: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 smtClean="0"/>
              <a:t>p </a:t>
            </a:r>
            <a:r>
              <a:rPr lang="en-US" sz="2400" dirty="0"/>
              <a:t>{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/>
              <a:t>  border: 2px solid red;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border-radius: 5px;</a:t>
            </a:r>
          </a:p>
          <a:p>
            <a:pPr marL="3225800" lvl="7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30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&lt;!</a:t>
            </a:r>
            <a:r>
              <a:rPr lang="en-IN" sz="2000" dirty="0"/>
              <a:t>DOCTYPE 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head&gt;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 smtClean="0"/>
              <a:t>p.normal</a:t>
            </a:r>
            <a:r>
              <a:rPr lang="en-IN" sz="2000" dirty="0" smtClean="0"/>
              <a:t> </a:t>
            </a:r>
            <a:r>
              <a:rPr lang="en-IN" sz="2000" dirty="0"/>
              <a:t>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/>
              <a:t>border: 2px solid red;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p.round1 </a:t>
            </a:r>
            <a:r>
              <a:rPr lang="en-IN" sz="2000" dirty="0"/>
              <a:t>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/>
              <a:t>border: 2px solid red;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>
                <a:solidFill>
                  <a:srgbClr val="C00000"/>
                </a:solidFill>
              </a:rPr>
              <a:t>border-radius: 5px;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p.round2 </a:t>
            </a:r>
            <a:r>
              <a:rPr lang="en-IN" sz="2000" dirty="0"/>
              <a:t>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/>
              <a:t>border: 2px solid red;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>
                <a:solidFill>
                  <a:srgbClr val="C00000"/>
                </a:solidFill>
              </a:rPr>
              <a:t>border-radius: 8px;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​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p.round3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/>
              <a:t>border: 2px solid red;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  </a:t>
            </a:r>
            <a:r>
              <a:rPr lang="en-IN" sz="2000" dirty="0">
                <a:solidFill>
                  <a:srgbClr val="C00000"/>
                </a:solidFill>
              </a:rPr>
              <a:t>border-radius: 12px;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&lt;/</a:t>
            </a:r>
            <a:r>
              <a:rPr lang="en-IN" sz="2000" dirty="0"/>
              <a:t>style&gt;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&lt;/</a:t>
            </a:r>
            <a:r>
              <a:rPr lang="en-IN" sz="2000" dirty="0"/>
              <a:t>head&gt;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6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h2&gt;The border-radius Property&lt;/h2&gt;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p&gt;This property is used to add rounded borders to an element:&lt;/p&gt;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class="normal"&gt;Normal border&lt;/p&gt;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class="round1"&gt;Round border&lt;/p&gt;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class="round2"&gt;Rounder border&lt;/p&gt;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class="round3"&gt;Roundest border&lt;/p&gt;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&lt;/</a:t>
            </a:r>
            <a:r>
              <a:rPr lang="en-IN" sz="2000" dirty="0"/>
              <a:t>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​</a:t>
            </a:r>
          </a:p>
          <a:p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196752"/>
            <a:ext cx="1090355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www.w3schools.com/css/default.asp</a:t>
            </a:r>
            <a:endParaRPr lang="en-IN" dirty="0" smtClean="0"/>
          </a:p>
          <a:p>
            <a:pPr lvl="1"/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developer.mozilla.org/en-US/docs/Web/CSS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1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dirty="0"/>
              <a:t>Hexadecimal colors</a:t>
            </a:r>
          </a:p>
          <a:p>
            <a:pPr lvl="1"/>
            <a:r>
              <a:rPr lang="en-US" dirty="0"/>
              <a:t>A hexadecimal color is specified with: #RRGGBB,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the RR (red), GG (green) and BB (blue) hexadecimal integers specify the components of the color.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values must be between 00 and FF</a:t>
            </a:r>
            <a:r>
              <a:rPr lang="en-US" dirty="0" smtClean="0"/>
              <a:t>.</a:t>
            </a:r>
          </a:p>
          <a:p>
            <a:pPr marL="1885950" lvl="4" indent="0">
              <a:buNone/>
            </a:pPr>
            <a:r>
              <a:rPr lang="en-IN" dirty="0">
                <a:solidFill>
                  <a:schemeClr val="accent6"/>
                </a:solidFill>
              </a:rPr>
              <a:t>#p1 </a:t>
            </a:r>
            <a:r>
              <a:rPr lang="en-IN" dirty="0" smtClean="0">
                <a:solidFill>
                  <a:schemeClr val="accent6"/>
                </a:solidFill>
              </a:rPr>
              <a:t>{background-</a:t>
            </a:r>
            <a:r>
              <a:rPr lang="en-IN" dirty="0" err="1" smtClean="0">
                <a:solidFill>
                  <a:schemeClr val="accent6"/>
                </a:solidFill>
              </a:rPr>
              <a:t>color</a:t>
            </a:r>
            <a:r>
              <a:rPr lang="en-IN" dirty="0">
                <a:solidFill>
                  <a:schemeClr val="accent6"/>
                </a:solidFill>
              </a:rPr>
              <a:t>: #ff0000</a:t>
            </a:r>
            <a:r>
              <a:rPr lang="en-IN" dirty="0" smtClean="0">
                <a:solidFill>
                  <a:schemeClr val="accent6"/>
                </a:solidFill>
              </a:rPr>
              <a:t>;}</a:t>
            </a:r>
            <a:r>
              <a:rPr lang="en-IN" dirty="0">
                <a:solidFill>
                  <a:schemeClr val="accent6"/>
                </a:solidFill>
              </a:rPr>
              <a:t>   /* red </a:t>
            </a:r>
            <a:r>
              <a:rPr lang="en-IN" dirty="0" smtClean="0">
                <a:solidFill>
                  <a:schemeClr val="accent6"/>
                </a:solidFill>
              </a:rPr>
              <a:t>*/</a:t>
            </a:r>
            <a:r>
              <a:rPr lang="en-IN" dirty="0">
                <a:solidFill>
                  <a:schemeClr val="accent6"/>
                </a:solidFill>
              </a:rPr>
              <a:t/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>#p2 {background-</a:t>
            </a:r>
            <a:r>
              <a:rPr lang="en-IN" dirty="0" err="1">
                <a:solidFill>
                  <a:schemeClr val="accent6"/>
                </a:solidFill>
              </a:rPr>
              <a:t>color</a:t>
            </a:r>
            <a:r>
              <a:rPr lang="en-IN" dirty="0">
                <a:solidFill>
                  <a:schemeClr val="accent6"/>
                </a:solidFill>
              </a:rPr>
              <a:t>: #00ff00;}   /* green */</a:t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 smtClean="0">
                <a:solidFill>
                  <a:schemeClr val="accent6"/>
                </a:solidFill>
              </a:rPr>
              <a:t>#</a:t>
            </a:r>
            <a:r>
              <a:rPr lang="en-IN" dirty="0">
                <a:solidFill>
                  <a:schemeClr val="accent6"/>
                </a:solidFill>
              </a:rPr>
              <a:t>p3 {background-</a:t>
            </a:r>
            <a:r>
              <a:rPr lang="en-IN" dirty="0" err="1">
                <a:solidFill>
                  <a:schemeClr val="accent6"/>
                </a:solidFill>
              </a:rPr>
              <a:t>color</a:t>
            </a:r>
            <a:r>
              <a:rPr lang="en-IN" dirty="0">
                <a:solidFill>
                  <a:schemeClr val="accent6"/>
                </a:solidFill>
              </a:rPr>
              <a:t>: #0000ff;}   /* blue */</a:t>
            </a:r>
          </a:p>
        </p:txBody>
      </p:sp>
    </p:spTree>
    <p:extLst>
      <p:ext uri="{BB962C8B-B14F-4D97-AF65-F5344CB8AC3E}">
        <p14:creationId xmlns:p14="http://schemas.microsoft.com/office/powerpoint/2010/main" val="531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Hexadecimal </a:t>
            </a:r>
            <a:r>
              <a:rPr lang="en-IN" b="1" dirty="0" err="1"/>
              <a:t>Colors</a:t>
            </a:r>
            <a:r>
              <a:rPr lang="en-IN" b="1" dirty="0"/>
              <a:t> With Transparency</a:t>
            </a:r>
          </a:p>
          <a:p>
            <a:pPr lvl="1"/>
            <a:r>
              <a:rPr lang="en-US" dirty="0"/>
              <a:t>A hexadecimal color is specified with: #RRGGBB.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add transparency, add two additional digits between 00 and FF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971550" lvl="2" indent="0">
              <a:buNone/>
            </a:pPr>
            <a:r>
              <a:rPr lang="en-IN" dirty="0">
                <a:solidFill>
                  <a:schemeClr val="accent6"/>
                </a:solidFill>
              </a:rPr>
              <a:t>#p1a {background-</a:t>
            </a:r>
            <a:r>
              <a:rPr lang="en-IN" dirty="0" err="1">
                <a:solidFill>
                  <a:schemeClr val="accent6"/>
                </a:solidFill>
              </a:rPr>
              <a:t>color</a:t>
            </a:r>
            <a:r>
              <a:rPr lang="en-IN" dirty="0">
                <a:solidFill>
                  <a:schemeClr val="accent6"/>
                </a:solidFill>
              </a:rPr>
              <a:t>: #ff000080;}   /* red transparency */</a:t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>#p2a {background-</a:t>
            </a:r>
            <a:r>
              <a:rPr lang="en-IN" dirty="0" err="1">
                <a:solidFill>
                  <a:schemeClr val="accent6"/>
                </a:solidFill>
              </a:rPr>
              <a:t>color</a:t>
            </a:r>
            <a:r>
              <a:rPr lang="en-IN" dirty="0">
                <a:solidFill>
                  <a:schemeClr val="accent6"/>
                </a:solidFill>
              </a:rPr>
              <a:t>: #00ff0080;}   /* green transparency */</a:t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>#p3a {background-</a:t>
            </a:r>
            <a:r>
              <a:rPr lang="en-IN" dirty="0" err="1">
                <a:solidFill>
                  <a:schemeClr val="accent6"/>
                </a:solidFill>
              </a:rPr>
              <a:t>color</a:t>
            </a:r>
            <a:r>
              <a:rPr lang="en-IN" dirty="0">
                <a:solidFill>
                  <a:schemeClr val="accent6"/>
                </a:solidFill>
              </a:rPr>
              <a:t>: #0000ff80;}   /* blue transparency */</a:t>
            </a:r>
          </a:p>
        </p:txBody>
      </p:sp>
    </p:spTree>
    <p:extLst>
      <p:ext uri="{BB962C8B-B14F-4D97-AF65-F5344CB8AC3E}">
        <p14:creationId xmlns:p14="http://schemas.microsoft.com/office/powerpoint/2010/main" val="20927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RGB </a:t>
            </a:r>
            <a:r>
              <a:rPr lang="en-IN" b="1" dirty="0" err="1"/>
              <a:t>Colors</a:t>
            </a:r>
            <a:endParaRPr lang="en-IN" b="1" dirty="0"/>
          </a:p>
          <a:p>
            <a:pPr lvl="1"/>
            <a:r>
              <a:rPr lang="en-US" dirty="0"/>
              <a:t>An RGB color value is specified with the </a:t>
            </a:r>
            <a:r>
              <a:rPr lang="en-US" dirty="0" err="1"/>
              <a:t>rgb</a:t>
            </a:r>
            <a:r>
              <a:rPr lang="en-US" dirty="0"/>
              <a:t>() function, which has the following syntax:</a:t>
            </a:r>
          </a:p>
          <a:p>
            <a:pPr marL="996950" lvl="2" indent="0"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C00000"/>
                </a:solidFill>
              </a:rPr>
              <a:t>rgb</a:t>
            </a:r>
            <a:r>
              <a:rPr lang="en-US" dirty="0" smtClean="0">
                <a:solidFill>
                  <a:srgbClr val="C00000"/>
                </a:solidFill>
              </a:rPr>
              <a:t>(red</a:t>
            </a:r>
            <a:r>
              <a:rPr lang="en-US" dirty="0">
                <a:solidFill>
                  <a:srgbClr val="C00000"/>
                </a:solidFill>
              </a:rPr>
              <a:t>, green, blue)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parameter (red, green, and blue) defines the intensity of the color and can be an integer between 0 and 255 or a percentage value (from 0% to 100</a:t>
            </a:r>
            <a:r>
              <a:rPr lang="en-US" dirty="0" smtClean="0"/>
              <a:t>%).</a:t>
            </a:r>
          </a:p>
          <a:p>
            <a:pPr lvl="1"/>
            <a:r>
              <a:rPr lang="en-US" dirty="0"/>
              <a:t>the following values define equal color: </a:t>
            </a:r>
            <a:r>
              <a:rPr lang="en-US" dirty="0" err="1"/>
              <a:t>rgb</a:t>
            </a:r>
            <a:r>
              <a:rPr lang="en-US" dirty="0"/>
              <a:t>(0,0,255) and </a:t>
            </a:r>
            <a:r>
              <a:rPr lang="en-US" dirty="0" err="1"/>
              <a:t>rgb</a:t>
            </a:r>
            <a:r>
              <a:rPr lang="en-US" dirty="0"/>
              <a:t>(0%,0%,100</a:t>
            </a:r>
            <a:r>
              <a:rPr lang="en-US" dirty="0" smtClean="0"/>
              <a:t>%).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p1 {background-color: </a:t>
            </a:r>
            <a:r>
              <a:rPr lang="en-US" dirty="0" err="1">
                <a:solidFill>
                  <a:schemeClr val="accent6"/>
                </a:solidFill>
              </a:rPr>
              <a:t>rgb</a:t>
            </a:r>
            <a:r>
              <a:rPr lang="en-US" dirty="0">
                <a:solidFill>
                  <a:schemeClr val="accent6"/>
                </a:solidFill>
              </a:rPr>
              <a:t>(255, 0, 0);}   /* red */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RGBA Colors</a:t>
            </a:r>
          </a:p>
          <a:p>
            <a:pPr lvl="1"/>
            <a:r>
              <a:rPr lang="en-US" dirty="0" smtClean="0"/>
              <a:t>RGBA </a:t>
            </a:r>
            <a:r>
              <a:rPr lang="en-US" dirty="0"/>
              <a:t>color values are an extension of RGB color values with an alpha channel - which specifies the opacity of the object.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RGBA color is specified with the </a:t>
            </a:r>
            <a:r>
              <a:rPr lang="en-US" dirty="0" err="1"/>
              <a:t>rgba</a:t>
            </a:r>
            <a:r>
              <a:rPr lang="en-US" dirty="0"/>
              <a:t>() function, which has the following syntax:</a:t>
            </a:r>
          </a:p>
          <a:p>
            <a:pPr marL="514350" lvl="1" indent="0">
              <a:buNone/>
            </a:pPr>
            <a:r>
              <a:rPr lang="en-US" dirty="0" smtClean="0"/>
              <a:t>				</a:t>
            </a:r>
            <a:r>
              <a:rPr lang="en-US" dirty="0" err="1" smtClean="0">
                <a:solidFill>
                  <a:srgbClr val="C00000"/>
                </a:solidFill>
              </a:rPr>
              <a:t>rgba</a:t>
            </a:r>
            <a:r>
              <a:rPr lang="en-US" dirty="0" smtClean="0">
                <a:solidFill>
                  <a:srgbClr val="C00000"/>
                </a:solidFill>
              </a:rPr>
              <a:t>(red</a:t>
            </a:r>
            <a:r>
              <a:rPr lang="en-US" dirty="0">
                <a:solidFill>
                  <a:srgbClr val="C00000"/>
                </a:solidFill>
              </a:rPr>
              <a:t>, green, blue, alpha)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alpha parameter is a number between 0.0 (fully transparent) and 1.0 (fully </a:t>
            </a:r>
            <a:r>
              <a:rPr lang="en-US" dirty="0" smtClean="0"/>
              <a:t>opaque).</a:t>
            </a:r>
          </a:p>
          <a:p>
            <a:pPr marL="514350" lvl="1" indent="0">
              <a:buNone/>
            </a:pPr>
            <a:r>
              <a:rPr lang="en-US" dirty="0" smtClean="0"/>
              <a:t>		</a:t>
            </a:r>
            <a:r>
              <a:rPr lang="en-US" sz="2400" dirty="0" smtClean="0">
                <a:solidFill>
                  <a:schemeClr val="accent6"/>
                </a:solidFill>
              </a:rPr>
              <a:t>#</a:t>
            </a:r>
            <a:r>
              <a:rPr lang="en-US" sz="2400" dirty="0">
                <a:solidFill>
                  <a:schemeClr val="accent6"/>
                </a:solidFill>
              </a:rPr>
              <a:t>p2 {background-color: </a:t>
            </a:r>
            <a:r>
              <a:rPr lang="en-US" sz="2400" dirty="0" err="1">
                <a:solidFill>
                  <a:schemeClr val="accent6"/>
                </a:solidFill>
              </a:rPr>
              <a:t>rgba</a:t>
            </a:r>
            <a:r>
              <a:rPr lang="en-US" sz="2400" dirty="0">
                <a:solidFill>
                  <a:schemeClr val="accent6"/>
                </a:solidFill>
              </a:rPr>
              <a:t>(0, 255, 0, 0.3);}   /* green with opacity */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HSL Colors</a:t>
            </a:r>
          </a:p>
          <a:p>
            <a:pPr lvl="1"/>
            <a:r>
              <a:rPr lang="en-US" dirty="0" smtClean="0"/>
              <a:t>HSL </a:t>
            </a:r>
            <a:r>
              <a:rPr lang="en-US" dirty="0"/>
              <a:t>stands for hue, saturation, and lightness - and represents a cylindrical-coordinate representation of colors.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HSL color value is specified with the </a:t>
            </a:r>
            <a:r>
              <a:rPr lang="en-US" dirty="0" err="1"/>
              <a:t>hsl</a:t>
            </a:r>
            <a:r>
              <a:rPr lang="en-US" dirty="0"/>
              <a:t>() function, which has the following syntax:</a:t>
            </a:r>
          </a:p>
          <a:p>
            <a:pPr marL="2540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hsl</a:t>
            </a:r>
            <a:r>
              <a:rPr lang="en-US" dirty="0" smtClean="0"/>
              <a:t>(hue</a:t>
            </a:r>
            <a:r>
              <a:rPr lang="en-US" dirty="0"/>
              <a:t>, saturation, lightness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Hue is a degree on the color wheel (from 0 to 360) - 0 (or 360) is red, 120 is green, 240 is blue. </a:t>
            </a:r>
          </a:p>
          <a:p>
            <a:pPr lvl="1"/>
            <a:r>
              <a:rPr lang="en-US" dirty="0"/>
              <a:t>Saturation is a percentage value; 0% means a shade of gray and 100% is the full color. Lightness is also a percentage; 0% is black, 100% is white.</a:t>
            </a:r>
            <a:endParaRPr lang="en-IN" dirty="0"/>
          </a:p>
          <a:p>
            <a:pPr marL="1397000" lvl="3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#p1 {background-</a:t>
            </a:r>
            <a:r>
              <a:rPr lang="en-IN" sz="2400" dirty="0" err="1">
                <a:solidFill>
                  <a:schemeClr val="accent6"/>
                </a:solidFill>
              </a:rPr>
              <a:t>color</a:t>
            </a:r>
            <a:r>
              <a:rPr lang="en-IN" sz="2400" dirty="0">
                <a:solidFill>
                  <a:schemeClr val="accent6"/>
                </a:solidFill>
              </a:rPr>
              <a:t>: </a:t>
            </a:r>
            <a:r>
              <a:rPr lang="en-IN" sz="2400" dirty="0" err="1">
                <a:solidFill>
                  <a:schemeClr val="accent6"/>
                </a:solidFill>
              </a:rPr>
              <a:t>hsl</a:t>
            </a:r>
            <a:r>
              <a:rPr lang="en-IN" sz="2400" dirty="0">
                <a:solidFill>
                  <a:schemeClr val="accent6"/>
                </a:solidFill>
              </a:rPr>
              <a:t>(120, 100%, 50%);}   /* green */</a:t>
            </a:r>
            <a:br>
              <a:rPr lang="en-IN" sz="2400" dirty="0">
                <a:solidFill>
                  <a:schemeClr val="accent6"/>
                </a:solidFill>
              </a:rPr>
            </a:br>
            <a:r>
              <a:rPr lang="en-IN" sz="2400" dirty="0">
                <a:solidFill>
                  <a:schemeClr val="accent6"/>
                </a:solidFill>
              </a:rPr>
              <a:t>#p2 {background-</a:t>
            </a:r>
            <a:r>
              <a:rPr lang="en-IN" sz="2400" dirty="0" err="1">
                <a:solidFill>
                  <a:schemeClr val="accent6"/>
                </a:solidFill>
              </a:rPr>
              <a:t>color</a:t>
            </a:r>
            <a:r>
              <a:rPr lang="en-IN" sz="2400" dirty="0">
                <a:solidFill>
                  <a:schemeClr val="accent6"/>
                </a:solidFill>
              </a:rPr>
              <a:t>: </a:t>
            </a:r>
            <a:r>
              <a:rPr lang="en-IN" sz="2400" dirty="0" err="1">
                <a:solidFill>
                  <a:schemeClr val="accent6"/>
                </a:solidFill>
              </a:rPr>
              <a:t>hsl</a:t>
            </a:r>
            <a:r>
              <a:rPr lang="en-IN" sz="2400" dirty="0">
                <a:solidFill>
                  <a:schemeClr val="accent6"/>
                </a:solidFill>
              </a:rPr>
              <a:t>(120, 100%, 75%);}   /* light green */</a:t>
            </a:r>
            <a:br>
              <a:rPr lang="en-IN" sz="2400" dirty="0">
                <a:solidFill>
                  <a:schemeClr val="accent6"/>
                </a:solidFill>
              </a:rPr>
            </a:br>
            <a:r>
              <a:rPr lang="en-IN" sz="2400" dirty="0">
                <a:solidFill>
                  <a:schemeClr val="accent6"/>
                </a:solidFill>
              </a:rPr>
              <a:t>#p3 {background-</a:t>
            </a:r>
            <a:r>
              <a:rPr lang="en-IN" sz="2400" dirty="0" err="1">
                <a:solidFill>
                  <a:schemeClr val="accent6"/>
                </a:solidFill>
              </a:rPr>
              <a:t>color</a:t>
            </a:r>
            <a:r>
              <a:rPr lang="en-IN" sz="2400" dirty="0">
                <a:solidFill>
                  <a:schemeClr val="accent6"/>
                </a:solidFill>
              </a:rPr>
              <a:t>: </a:t>
            </a:r>
            <a:r>
              <a:rPr lang="en-IN" sz="2400" dirty="0" err="1">
                <a:solidFill>
                  <a:schemeClr val="accent6"/>
                </a:solidFill>
              </a:rPr>
              <a:t>hsl</a:t>
            </a:r>
            <a:r>
              <a:rPr lang="en-IN" sz="2400" dirty="0">
                <a:solidFill>
                  <a:schemeClr val="accent6"/>
                </a:solidFill>
              </a:rPr>
              <a:t>(120, 100%, 25%);}   /* dark green */</a:t>
            </a:r>
            <a:br>
              <a:rPr lang="en-IN" sz="2400" dirty="0">
                <a:solidFill>
                  <a:schemeClr val="accent6"/>
                </a:solidFill>
              </a:rPr>
            </a:br>
            <a:r>
              <a:rPr lang="en-IN" sz="2400" dirty="0">
                <a:solidFill>
                  <a:schemeClr val="accent6"/>
                </a:solidFill>
              </a:rPr>
              <a:t>#p4 {background-</a:t>
            </a:r>
            <a:r>
              <a:rPr lang="en-IN" sz="2400" dirty="0" err="1">
                <a:solidFill>
                  <a:schemeClr val="accent6"/>
                </a:solidFill>
              </a:rPr>
              <a:t>color</a:t>
            </a:r>
            <a:r>
              <a:rPr lang="en-IN" sz="2400" dirty="0">
                <a:solidFill>
                  <a:schemeClr val="accent6"/>
                </a:solidFill>
              </a:rPr>
              <a:t>: </a:t>
            </a:r>
            <a:r>
              <a:rPr lang="en-IN" sz="2400" dirty="0" err="1">
                <a:solidFill>
                  <a:schemeClr val="accent6"/>
                </a:solidFill>
              </a:rPr>
              <a:t>hsl</a:t>
            </a:r>
            <a:r>
              <a:rPr lang="en-IN" sz="2400" dirty="0">
                <a:solidFill>
                  <a:schemeClr val="accent6"/>
                </a:solidFill>
              </a:rPr>
              <a:t>(120, 60%, 70%);}    /* pastel green */</a:t>
            </a:r>
          </a:p>
        </p:txBody>
      </p:sp>
    </p:spTree>
    <p:extLst>
      <p:ext uri="{BB962C8B-B14F-4D97-AF65-F5344CB8AC3E}">
        <p14:creationId xmlns:p14="http://schemas.microsoft.com/office/powerpoint/2010/main" val="30394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1599</Words>
  <Application>Microsoft Office PowerPoint</Application>
  <PresentationFormat>Widescreen</PresentationFormat>
  <Paragraphs>255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Noto Sans Symbols</vt:lpstr>
      <vt:lpstr>Pinyon Script</vt:lpstr>
      <vt:lpstr>Wingdings</vt:lpstr>
      <vt:lpstr>Workshop_PPT_Template</vt:lpstr>
      <vt:lpstr>PowerPoint Presentation</vt:lpstr>
      <vt:lpstr>Contents</vt:lpstr>
      <vt:lpstr>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Size Property</vt:lpstr>
      <vt:lpstr>PowerPoint Presentation</vt:lpstr>
      <vt:lpstr>PowerPoint Presentation</vt:lpstr>
      <vt:lpstr>PowerPoint Presentation</vt:lpstr>
      <vt:lpstr>Padding &amp; Margin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Border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209</cp:revision>
  <dcterms:created xsi:type="dcterms:W3CDTF">2021-08-26T10:17:20Z</dcterms:created>
  <dcterms:modified xsi:type="dcterms:W3CDTF">2021-09-09T05:29:32Z</dcterms:modified>
</cp:coreProperties>
</file>