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90" r:id="rId2"/>
    <p:sldId id="591" r:id="rId3"/>
    <p:sldId id="517" r:id="rId4"/>
    <p:sldId id="518" r:id="rId5"/>
    <p:sldId id="519" r:id="rId6"/>
    <p:sldId id="520" r:id="rId7"/>
    <p:sldId id="521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30" r:id="rId16"/>
    <p:sldId id="531" r:id="rId17"/>
    <p:sldId id="533" r:id="rId18"/>
    <p:sldId id="534" r:id="rId19"/>
    <p:sldId id="535" r:id="rId20"/>
    <p:sldId id="543" r:id="rId21"/>
    <p:sldId id="544" r:id="rId22"/>
    <p:sldId id="545" r:id="rId23"/>
    <p:sldId id="546" r:id="rId24"/>
    <p:sldId id="547" r:id="rId25"/>
    <p:sldId id="548" r:id="rId26"/>
    <p:sldId id="549" r:id="rId27"/>
    <p:sldId id="550" r:id="rId28"/>
    <p:sldId id="551" r:id="rId29"/>
    <p:sldId id="552" r:id="rId30"/>
    <p:sldId id="553" r:id="rId31"/>
    <p:sldId id="554" r:id="rId32"/>
    <p:sldId id="592" r:id="rId33"/>
    <p:sldId id="593" r:id="rId34"/>
    <p:sldId id="594" r:id="rId35"/>
    <p:sldId id="595" r:id="rId36"/>
    <p:sldId id="596" r:id="rId37"/>
    <p:sldId id="597" r:id="rId38"/>
    <p:sldId id="59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79" autoAdjust="0"/>
  </p:normalViewPr>
  <p:slideViewPr>
    <p:cSldViewPr>
      <p:cViewPr varScale="1">
        <p:scale>
          <a:sx n="61" d="100"/>
          <a:sy n="61" d="100"/>
        </p:scale>
        <p:origin x="788" y="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30CE7-D510-4936-8CEE-68A4FC0C0168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82A3-CED3-4790-980E-A3704CE7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33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4C382-6CD3-4120-A69D-564C1242255E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96F28-CF6B-436A-8073-CB1086802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96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78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9/11/2021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03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7392" y="6553200"/>
            <a:ext cx="1625600" cy="27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9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fld id="{BE031832-36F5-4DF4-BA02-44C6886A1F1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3" y="1052513"/>
            <a:ext cx="11772900" cy="5329237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tx1"/>
                </a:solidFill>
              </a:defRPr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22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CBE09-2349-4EE1-A219-AB8DA39AFE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0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9/11/2021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9/11/2021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7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472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6" r:id="rId3"/>
    <p:sldLayoutId id="2147483668" r:id="rId4"/>
    <p:sldLayoutId id="214748366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67608" y="5332549"/>
            <a:ext cx="6400800" cy="735369"/>
          </a:xfrm>
        </p:spPr>
        <p:txBody>
          <a:bodyPr/>
          <a:lstStyle/>
          <a:p>
            <a:r>
              <a:rPr lang="en-IN" sz="3500" b="1" dirty="0">
                <a:solidFill>
                  <a:schemeClr val="accent6"/>
                </a:solidFill>
              </a:rPr>
              <a:t>II Year M.C.A 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1881808" y="25649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CAP442</a:t>
            </a: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Web Technology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 bwMode="auto">
          <a:xfrm>
            <a:off x="1919536" y="3789040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Unit </a:t>
            </a:r>
            <a:r>
              <a:rPr kumimoji="0" lang="en-I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1919536" y="4365104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Session </a:t>
            </a:r>
            <a:r>
              <a:rPr lang="en-IN" sz="2400" b="1" kern="0" dirty="0">
                <a:solidFill>
                  <a:schemeClr val="accent6"/>
                </a:solidFill>
                <a:latin typeface="Arial"/>
              </a:rPr>
              <a:t>9</a:t>
            </a:r>
            <a:endParaRPr kumimoji="0" lang="en-IN" sz="24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dirty="0" smtClean="0"/>
              <a:t>			background-position</a:t>
            </a:r>
            <a:r>
              <a:rPr lang="en-US" dirty="0"/>
              <a:t>: value</a:t>
            </a:r>
            <a:r>
              <a:rPr lang="en-US" dirty="0" smtClean="0"/>
              <a:t>;</a:t>
            </a:r>
          </a:p>
          <a:p>
            <a:pPr marL="25400" indent="0">
              <a:buNone/>
            </a:pPr>
            <a:r>
              <a:rPr lang="en-US" sz="2000" b="1" dirty="0" smtClean="0"/>
              <a:t>Property Value			Description</a:t>
            </a:r>
            <a:endParaRPr lang="en-US" sz="2000" b="1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left </a:t>
            </a:r>
            <a:r>
              <a:rPr lang="en-US" sz="2000" dirty="0" smtClean="0"/>
              <a:t>top, left center, left bottom		</a:t>
            </a:r>
            <a:r>
              <a:rPr lang="en-US" sz="2000" dirty="0"/>
              <a:t> If </a:t>
            </a:r>
            <a:r>
              <a:rPr lang="en-US" sz="2000" dirty="0" smtClean="0"/>
              <a:t>only one keyword specified, </a:t>
            </a:r>
            <a:r>
              <a:rPr lang="en-US" sz="2000" dirty="0"/>
              <a:t>the other value will be "center" 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right </a:t>
            </a:r>
            <a:r>
              <a:rPr lang="en-US" sz="2000" dirty="0" smtClean="0"/>
              <a:t>top, right center, right </a:t>
            </a:r>
            <a:r>
              <a:rPr lang="en-US" sz="2000" dirty="0"/>
              <a:t>bottom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center </a:t>
            </a:r>
            <a:r>
              <a:rPr lang="en-US" sz="2000" dirty="0" smtClean="0"/>
              <a:t>top, center </a:t>
            </a:r>
            <a:r>
              <a:rPr lang="en-US" sz="2000" dirty="0" err="1" smtClean="0"/>
              <a:t>center</a:t>
            </a:r>
            <a:r>
              <a:rPr lang="en-US" sz="2000" dirty="0" smtClean="0"/>
              <a:t>, center </a:t>
            </a:r>
            <a:r>
              <a:rPr lang="en-US" sz="2000" dirty="0"/>
              <a:t>bottom 	</a:t>
            </a:r>
            <a:endParaRPr lang="en-US" sz="2000" dirty="0" smtClean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</a:p>
          <a:p>
            <a:pPr marL="25400" indent="0">
              <a:buNone/>
            </a:pPr>
            <a:r>
              <a:rPr lang="en-US" sz="2000" dirty="0"/>
              <a:t>x% y% 	</a:t>
            </a:r>
            <a:r>
              <a:rPr lang="en-US" sz="2000" dirty="0" smtClean="0"/>
              <a:t>				The </a:t>
            </a:r>
            <a:r>
              <a:rPr lang="en-US" sz="2000" dirty="0"/>
              <a:t>first value is the horizontal position and the second value </a:t>
            </a:r>
            <a:r>
              <a:rPr lang="en-US" sz="2000" dirty="0" smtClean="0"/>
              <a:t>					is </a:t>
            </a:r>
            <a:r>
              <a:rPr lang="en-US" sz="2000" dirty="0"/>
              <a:t>the vertical. The top left corner is 0% 0%. The right bottom </a:t>
            </a:r>
            <a:r>
              <a:rPr lang="en-US" sz="2000" dirty="0" smtClean="0"/>
              <a:t>					corner </a:t>
            </a:r>
            <a:r>
              <a:rPr lang="en-US" sz="2000" dirty="0"/>
              <a:t>is 100% 100%. If </a:t>
            </a:r>
            <a:r>
              <a:rPr lang="en-US" sz="2000" dirty="0" smtClean="0"/>
              <a:t>only one value specified, </a:t>
            </a:r>
            <a:r>
              <a:rPr lang="en-US" sz="2000" dirty="0"/>
              <a:t>the other </a:t>
            </a:r>
            <a:r>
              <a:rPr lang="en-US" sz="2000" dirty="0" smtClean="0"/>
              <a:t>					value </a:t>
            </a:r>
            <a:r>
              <a:rPr lang="en-US" sz="2000" dirty="0"/>
              <a:t>will be 50</a:t>
            </a:r>
            <a:r>
              <a:rPr lang="en-US" sz="2000" dirty="0" smtClean="0"/>
              <a:t>%. </a:t>
            </a:r>
            <a:r>
              <a:rPr lang="en-US" sz="2000" dirty="0"/>
              <a:t>Default value is: 0% 0% 	</a:t>
            </a:r>
          </a:p>
          <a:p>
            <a:pPr marL="25400" indent="0">
              <a:buNone/>
            </a:pPr>
            <a:r>
              <a:rPr lang="en-US" sz="2000" dirty="0" err="1"/>
              <a:t>xpos</a:t>
            </a:r>
            <a:r>
              <a:rPr lang="en-US" sz="2000" dirty="0"/>
              <a:t> </a:t>
            </a:r>
            <a:r>
              <a:rPr lang="en-US" sz="2000" dirty="0" err="1"/>
              <a:t>ypos</a:t>
            </a:r>
            <a:r>
              <a:rPr lang="en-US" sz="2000" dirty="0"/>
              <a:t> 	</a:t>
            </a:r>
            <a:r>
              <a:rPr lang="en-US" sz="2000" dirty="0" smtClean="0"/>
              <a:t>			The </a:t>
            </a:r>
            <a:r>
              <a:rPr lang="en-US" sz="2000" dirty="0"/>
              <a:t>first value is the horizontal position and the second value </a:t>
            </a:r>
            <a:r>
              <a:rPr lang="en-US" sz="2000" dirty="0" smtClean="0"/>
              <a:t>					is </a:t>
            </a:r>
            <a:r>
              <a:rPr lang="en-US" sz="2000" dirty="0"/>
              <a:t>the vertical. The top left corner is 0 0. Units can be pixels </a:t>
            </a:r>
            <a:r>
              <a:rPr lang="en-US" sz="2000" dirty="0" smtClean="0"/>
              <a:t>					(</a:t>
            </a:r>
            <a:r>
              <a:rPr lang="en-US" sz="2000" dirty="0"/>
              <a:t>0px 0px) or any other CSS units. If </a:t>
            </a:r>
            <a:r>
              <a:rPr lang="en-US" sz="2000" dirty="0" smtClean="0"/>
              <a:t>only one value specified, 					the </a:t>
            </a:r>
            <a:r>
              <a:rPr lang="en-US" sz="2000" dirty="0"/>
              <a:t>other value will be 50%.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508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ackground-repeat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background-repeat </a:t>
            </a:r>
            <a:r>
              <a:rPr lang="en-US" dirty="0"/>
              <a:t>property sets </a:t>
            </a:r>
            <a:r>
              <a:rPr lang="en-US" dirty="0" smtClean="0"/>
              <a:t>how </a:t>
            </a:r>
            <a:r>
              <a:rPr lang="en-US" dirty="0"/>
              <a:t>a background image will be repeated.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default, a background-image is repeated both vertically and horizontally.</a:t>
            </a:r>
          </a:p>
          <a:p>
            <a:endParaRPr lang="en-US" dirty="0" smtClean="0"/>
          </a:p>
          <a:p>
            <a:pPr marL="25400" indent="0">
              <a:buNone/>
            </a:pPr>
            <a:r>
              <a:rPr lang="en-US" dirty="0" smtClean="0"/>
              <a:t>	background-repeat</a:t>
            </a:r>
            <a:r>
              <a:rPr lang="en-US" dirty="0"/>
              <a:t>: </a:t>
            </a:r>
            <a:r>
              <a:rPr lang="en-US" dirty="0" smtClean="0"/>
              <a:t>repeat | repeat-x | repeat-y | no-repeat;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70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sz="2000" b="1" dirty="0" smtClean="0"/>
              <a:t>Property Values	Description </a:t>
            </a:r>
            <a:r>
              <a:rPr lang="en-US" sz="2000" dirty="0"/>
              <a:t>	</a:t>
            </a:r>
            <a:endParaRPr lang="en-US" sz="2000" dirty="0" smtClean="0"/>
          </a:p>
          <a:p>
            <a:pPr marL="25400" indent="0">
              <a:buNone/>
            </a:pPr>
            <a:r>
              <a:rPr lang="en-US" sz="2000" dirty="0" smtClean="0"/>
              <a:t>repeat </a:t>
            </a:r>
            <a:r>
              <a:rPr lang="en-US" sz="2000" dirty="0"/>
              <a:t>	</a:t>
            </a:r>
            <a:r>
              <a:rPr lang="en-US" sz="2000" dirty="0" smtClean="0"/>
              <a:t>		The </a:t>
            </a:r>
            <a:r>
              <a:rPr lang="en-US" sz="2000" dirty="0"/>
              <a:t>background image is repeated both vertically and horizontally.  The last </a:t>
            </a:r>
            <a:r>
              <a:rPr lang="en-US" sz="2000" dirty="0" smtClean="0"/>
              <a:t>			image </a:t>
            </a:r>
            <a:r>
              <a:rPr lang="en-US" sz="2000" dirty="0"/>
              <a:t>will be clipped if it does not fit. This is default 	</a:t>
            </a:r>
          </a:p>
          <a:p>
            <a:pPr marL="25400" indent="0">
              <a:buNone/>
            </a:pPr>
            <a:r>
              <a:rPr lang="en-US" sz="2000" dirty="0"/>
              <a:t>repeat-x 	</a:t>
            </a:r>
            <a:r>
              <a:rPr lang="en-US" sz="2000" dirty="0" smtClean="0"/>
              <a:t>	The </a:t>
            </a:r>
            <a:r>
              <a:rPr lang="en-US" sz="2000" dirty="0"/>
              <a:t>background image is repeated only horizontally 	</a:t>
            </a:r>
          </a:p>
          <a:p>
            <a:pPr marL="25400" indent="0">
              <a:buNone/>
            </a:pPr>
            <a:r>
              <a:rPr lang="en-US" sz="2000" dirty="0"/>
              <a:t>repeat-y 	</a:t>
            </a:r>
            <a:r>
              <a:rPr lang="en-US" sz="2000" dirty="0" smtClean="0"/>
              <a:t>	The </a:t>
            </a:r>
            <a:r>
              <a:rPr lang="en-US" sz="2000" dirty="0"/>
              <a:t>background image is repeated only vertically 	</a:t>
            </a:r>
          </a:p>
          <a:p>
            <a:pPr marL="25400" indent="0">
              <a:buNone/>
            </a:pPr>
            <a:r>
              <a:rPr lang="en-US" sz="2000" dirty="0"/>
              <a:t>no-repeat 	</a:t>
            </a:r>
            <a:r>
              <a:rPr lang="en-US" sz="2000" dirty="0" smtClean="0"/>
              <a:t>	The </a:t>
            </a:r>
            <a:r>
              <a:rPr lang="en-US" sz="2000" dirty="0"/>
              <a:t>background-image is not repeated. The image will only be shown once </a:t>
            </a:r>
          </a:p>
          <a:p>
            <a:pPr marL="25400" indent="0">
              <a:buNone/>
            </a:pPr>
            <a:r>
              <a:rPr lang="en-US" sz="2000" dirty="0"/>
              <a:t>space 	</a:t>
            </a:r>
            <a:r>
              <a:rPr lang="en-US" sz="2000" dirty="0" smtClean="0"/>
              <a:t>		The </a:t>
            </a:r>
            <a:r>
              <a:rPr lang="en-US" sz="2000" dirty="0"/>
              <a:t>background-image is repeated as much as possible without clipping. The </a:t>
            </a:r>
            <a:r>
              <a:rPr lang="en-US" sz="2000" dirty="0" smtClean="0"/>
              <a:t>			first </a:t>
            </a:r>
            <a:r>
              <a:rPr lang="en-US" sz="2000" dirty="0"/>
              <a:t>and last images are pinned to either side of the element, and whitespace </a:t>
            </a:r>
            <a:r>
              <a:rPr lang="en-US" sz="2000" dirty="0" smtClean="0"/>
              <a:t>			is </a:t>
            </a:r>
            <a:r>
              <a:rPr lang="en-US" sz="2000" dirty="0"/>
              <a:t>distributed evenly between the images 	</a:t>
            </a:r>
          </a:p>
          <a:p>
            <a:pPr marL="25400" indent="0">
              <a:buNone/>
            </a:pPr>
            <a:r>
              <a:rPr lang="en-US" sz="2000" dirty="0"/>
              <a:t>round 	</a:t>
            </a:r>
            <a:r>
              <a:rPr lang="en-US" sz="2000" dirty="0" smtClean="0"/>
              <a:t>		The </a:t>
            </a:r>
            <a:r>
              <a:rPr lang="en-US" sz="2000" dirty="0"/>
              <a:t>background-image is repeated and squished or stretched to fill the space </a:t>
            </a:r>
            <a:r>
              <a:rPr lang="en-US" sz="2000" dirty="0" smtClean="0"/>
              <a:t>			(</a:t>
            </a:r>
            <a:r>
              <a:rPr lang="en-US" sz="2000" dirty="0"/>
              <a:t>no gaps)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2514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Example: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body </a:t>
            </a:r>
            <a:r>
              <a:rPr lang="en-US" sz="2400" dirty="0"/>
              <a:t>{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 background-image: </a:t>
            </a:r>
            <a:r>
              <a:rPr lang="en-US" sz="2400" dirty="0" err="1"/>
              <a:t>url</a:t>
            </a:r>
            <a:r>
              <a:rPr lang="en-US" sz="2400" dirty="0"/>
              <a:t>("paper.gif");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 background-repeat: repeat;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3378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 smtClean="0"/>
              <a:t>Background-origin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background-origin</a:t>
            </a:r>
            <a:r>
              <a:rPr lang="en-US" sz="2400" dirty="0"/>
              <a:t> property specifies the origin position (the background positioning area) of a background image.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This </a:t>
            </a:r>
            <a:r>
              <a:rPr lang="en-US" sz="2400" dirty="0">
                <a:solidFill>
                  <a:srgbClr val="C00000"/>
                </a:solidFill>
              </a:rPr>
              <a:t>property has no effect if background-attachment is "fixed".</a:t>
            </a:r>
          </a:p>
          <a:p>
            <a:pPr marL="25400" indent="0">
              <a:buNone/>
            </a:pPr>
            <a:r>
              <a:rPr lang="en-US" sz="2400" dirty="0" smtClean="0"/>
              <a:t>	background-origin</a:t>
            </a:r>
            <a:r>
              <a:rPr lang="en-US" sz="2400" dirty="0"/>
              <a:t>: </a:t>
            </a:r>
            <a:r>
              <a:rPr lang="en-US" sz="2400" dirty="0" smtClean="0"/>
              <a:t>padding-box | border-box | content-box;</a:t>
            </a:r>
          </a:p>
          <a:p>
            <a:pPr marL="25400" indent="0">
              <a:buNone/>
            </a:pPr>
            <a:endParaRPr lang="en-US" sz="2400" dirty="0" smtClean="0"/>
          </a:p>
          <a:p>
            <a:pPr marL="25400" indent="0">
              <a:buNone/>
            </a:pPr>
            <a:r>
              <a:rPr lang="en-US" sz="2000" b="1" dirty="0" smtClean="0"/>
              <a:t>Property </a:t>
            </a:r>
            <a:r>
              <a:rPr lang="en-US" sz="2000" b="1" dirty="0"/>
              <a:t>Values	Value Description</a:t>
            </a:r>
          </a:p>
          <a:p>
            <a:pPr marL="25400" indent="0">
              <a:buNone/>
            </a:pPr>
            <a:r>
              <a:rPr lang="en-US" sz="2000" dirty="0"/>
              <a:t>padding-box 		Default value. The background image starts from the upper left corner of the 			padding edge 	</a:t>
            </a:r>
          </a:p>
          <a:p>
            <a:pPr marL="25400" indent="0">
              <a:buNone/>
            </a:pPr>
            <a:r>
              <a:rPr lang="en-US" sz="2000" dirty="0"/>
              <a:t>border-box 		The background image starts from the upper left corner of the border 	</a:t>
            </a:r>
          </a:p>
          <a:p>
            <a:pPr marL="25400" indent="0">
              <a:buNone/>
            </a:pPr>
            <a:r>
              <a:rPr lang="en-US" sz="2000" dirty="0"/>
              <a:t>content-box 		The background image starts from the upper left corner of the </a:t>
            </a:r>
            <a:r>
              <a:rPr lang="en-US" sz="2000" dirty="0" smtClean="0"/>
              <a:t>content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0128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Example</a:t>
            </a:r>
          </a:p>
          <a:p>
            <a:r>
              <a:rPr lang="en-US" sz="2400" dirty="0" smtClean="0"/>
              <a:t>Set </a:t>
            </a:r>
            <a:r>
              <a:rPr lang="en-US" sz="2400" dirty="0"/>
              <a:t>two background images for a &lt;div&gt; element. Let the "paper.gif" background image starts from the upper left corner of the padding edge, and let the "img_tree.gif" background image starts from the upper left corner of the content:</a:t>
            </a:r>
          </a:p>
          <a:p>
            <a:pPr marL="2311400" lvl="5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2311400" lvl="5" indent="0">
              <a:spcBef>
                <a:spcPts val="0"/>
              </a:spcBef>
              <a:buNone/>
            </a:pPr>
            <a:r>
              <a:rPr lang="en-US" sz="2400" dirty="0" smtClean="0"/>
              <a:t>#</a:t>
            </a:r>
            <a:r>
              <a:rPr lang="en-US" sz="2400" dirty="0"/>
              <a:t>example1 {</a:t>
            </a:r>
          </a:p>
          <a:p>
            <a:pPr marL="2311400" lvl="5" indent="0">
              <a:spcBef>
                <a:spcPts val="0"/>
              </a:spcBef>
              <a:buNone/>
            </a:pPr>
            <a:r>
              <a:rPr lang="en-US" sz="2400" dirty="0"/>
              <a:t>  border: 10px dashed black;</a:t>
            </a:r>
          </a:p>
          <a:p>
            <a:pPr marL="2311400" lvl="5" indent="0">
              <a:spcBef>
                <a:spcPts val="0"/>
              </a:spcBef>
              <a:buNone/>
            </a:pPr>
            <a:r>
              <a:rPr lang="en-US" sz="2400" dirty="0"/>
              <a:t>  padding: 25px;</a:t>
            </a:r>
          </a:p>
          <a:p>
            <a:pPr marL="2311400" lvl="5" indent="0"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>
                <a:solidFill>
                  <a:srgbClr val="C00000"/>
                </a:solidFill>
              </a:rPr>
              <a:t>background: </a:t>
            </a:r>
            <a:r>
              <a:rPr lang="en-US" sz="2400" dirty="0" err="1">
                <a:solidFill>
                  <a:srgbClr val="C00000"/>
                </a:solidFill>
              </a:rPr>
              <a:t>url</a:t>
            </a:r>
            <a:r>
              <a:rPr lang="en-US" sz="2400" dirty="0">
                <a:solidFill>
                  <a:srgbClr val="C00000"/>
                </a:solidFill>
              </a:rPr>
              <a:t>(img_tree.gif), </a:t>
            </a:r>
            <a:r>
              <a:rPr lang="en-US" sz="2400" dirty="0" err="1">
                <a:solidFill>
                  <a:srgbClr val="C00000"/>
                </a:solidFill>
              </a:rPr>
              <a:t>url</a:t>
            </a:r>
            <a:r>
              <a:rPr lang="en-US" sz="2400" dirty="0">
                <a:solidFill>
                  <a:srgbClr val="C00000"/>
                </a:solidFill>
              </a:rPr>
              <a:t>(paper.gif);</a:t>
            </a:r>
          </a:p>
          <a:p>
            <a:pPr marL="2311400" lvl="5" indent="0">
              <a:spcBef>
                <a:spcPts val="0"/>
              </a:spcBef>
              <a:buNone/>
            </a:pPr>
            <a:r>
              <a:rPr lang="en-US" sz="2400" dirty="0"/>
              <a:t>  background-repeat: no-repeat;</a:t>
            </a:r>
          </a:p>
          <a:p>
            <a:pPr marL="2311400" lvl="5" indent="0"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>
                <a:solidFill>
                  <a:srgbClr val="C00000"/>
                </a:solidFill>
              </a:rPr>
              <a:t>background-origin: content-box, padding-box;</a:t>
            </a:r>
          </a:p>
          <a:p>
            <a:pPr marL="2311400" lvl="5" indent="0">
              <a:spcBef>
                <a:spcPts val="0"/>
              </a:spcBef>
              <a:buNone/>
            </a:pPr>
            <a:r>
              <a:rPr lang="en-US" sz="2400" dirty="0"/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5836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Background-clip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background-clip</a:t>
            </a:r>
            <a:r>
              <a:rPr lang="en-US" dirty="0"/>
              <a:t> property defines how far the background (color or image) should extend within an </a:t>
            </a:r>
            <a:r>
              <a:rPr lang="en-US" dirty="0" smtClean="0"/>
              <a:t>element.</a:t>
            </a:r>
          </a:p>
          <a:p>
            <a:pPr marL="514350" lvl="1" indent="0">
              <a:buNone/>
            </a:pPr>
            <a:endParaRPr lang="en-US" dirty="0" smtClean="0"/>
          </a:p>
          <a:p>
            <a:pPr marL="514350" lvl="1" indent="0">
              <a:buNone/>
            </a:pPr>
            <a:r>
              <a:rPr lang="en-US" dirty="0" smtClean="0"/>
              <a:t>		background-clip</a:t>
            </a:r>
            <a:r>
              <a:rPr lang="en-US" dirty="0"/>
              <a:t>: </a:t>
            </a:r>
            <a:r>
              <a:rPr lang="en-US" dirty="0" smtClean="0"/>
              <a:t>border-box | padding-box | content-box;</a:t>
            </a:r>
          </a:p>
          <a:p>
            <a:pPr marL="25400" indent="0">
              <a:buNone/>
            </a:pPr>
            <a:endParaRPr lang="en-US" sz="2400" b="1" dirty="0" smtClean="0"/>
          </a:p>
          <a:p>
            <a:pPr marL="25400" indent="0">
              <a:buNone/>
            </a:pPr>
            <a:r>
              <a:rPr lang="en-US" sz="2400" b="1" dirty="0" smtClean="0"/>
              <a:t>Property </a:t>
            </a:r>
            <a:r>
              <a:rPr lang="en-US" sz="2400" b="1" dirty="0"/>
              <a:t>Values	Value Description</a:t>
            </a:r>
          </a:p>
          <a:p>
            <a:pPr marL="25400" indent="0">
              <a:buNone/>
            </a:pPr>
            <a:r>
              <a:rPr lang="en-US" sz="2000" dirty="0"/>
              <a:t>border-box 		Default value. The background extends behind the border 	</a:t>
            </a:r>
          </a:p>
          <a:p>
            <a:pPr marL="25400" indent="0">
              <a:buNone/>
            </a:pPr>
            <a:r>
              <a:rPr lang="en-US" sz="2000" dirty="0"/>
              <a:t>padding-box 		The background extends to the inside edge of the border 	</a:t>
            </a:r>
          </a:p>
          <a:p>
            <a:pPr marL="25400" indent="0">
              <a:buNone/>
            </a:pPr>
            <a:r>
              <a:rPr lang="en-US" sz="2000" dirty="0"/>
              <a:t>content-box 		The background extends to the edge of the content box 	</a:t>
            </a:r>
          </a:p>
          <a:p>
            <a:pPr marL="5143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0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Specify how far the background should extend within an element:</a:t>
            </a:r>
          </a:p>
          <a:p>
            <a:pPr marL="2311400" lvl="5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2311400" lvl="5" indent="0">
              <a:spcBef>
                <a:spcPts val="0"/>
              </a:spcBef>
              <a:buNone/>
            </a:pPr>
            <a:r>
              <a:rPr lang="en-US" sz="2400" dirty="0" smtClean="0"/>
              <a:t>div </a:t>
            </a:r>
            <a:r>
              <a:rPr lang="en-US" sz="2400" dirty="0"/>
              <a:t>{</a:t>
            </a:r>
          </a:p>
          <a:p>
            <a:pPr marL="2311400" lvl="5" indent="0">
              <a:spcBef>
                <a:spcPts val="0"/>
              </a:spcBef>
              <a:buNone/>
            </a:pPr>
            <a:r>
              <a:rPr lang="en-US" sz="2400" dirty="0"/>
              <a:t>  border: 10px dotted black;</a:t>
            </a:r>
          </a:p>
          <a:p>
            <a:pPr marL="2311400" lvl="5" indent="0">
              <a:spcBef>
                <a:spcPts val="0"/>
              </a:spcBef>
              <a:buNone/>
            </a:pPr>
            <a:r>
              <a:rPr lang="en-US" sz="2400" dirty="0"/>
              <a:t>  padding: 15px;</a:t>
            </a:r>
          </a:p>
          <a:p>
            <a:pPr marL="2311400" lvl="5" indent="0">
              <a:spcBef>
                <a:spcPts val="0"/>
              </a:spcBef>
              <a:buNone/>
            </a:pPr>
            <a:r>
              <a:rPr lang="en-US" sz="2400" dirty="0"/>
              <a:t>  background: </a:t>
            </a:r>
            <a:r>
              <a:rPr lang="en-US" sz="2400" dirty="0" err="1"/>
              <a:t>lightblue</a:t>
            </a:r>
            <a:r>
              <a:rPr lang="en-US" sz="2400" dirty="0"/>
              <a:t>;</a:t>
            </a:r>
          </a:p>
          <a:p>
            <a:pPr marL="2311400" lvl="5" indent="0"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>
                <a:solidFill>
                  <a:srgbClr val="C00000"/>
                </a:solidFill>
              </a:rPr>
              <a:t>background-clip: padding-box;</a:t>
            </a:r>
          </a:p>
          <a:p>
            <a:pPr marL="2311400" lvl="5" indent="0">
              <a:spcBef>
                <a:spcPts val="0"/>
              </a:spcBef>
              <a:buNone/>
            </a:pPr>
            <a:r>
              <a:rPr lang="en-US" sz="2400" dirty="0"/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0935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ackground-attachment</a:t>
            </a:r>
            <a:endParaRPr lang="en-US" dirty="0"/>
          </a:p>
          <a:p>
            <a:pPr lvl="1"/>
            <a:r>
              <a:rPr lang="en-US" dirty="0"/>
              <a:t>The background-attachment property sets whether a background image scrolls with the rest of the page, or is </a:t>
            </a:r>
            <a:r>
              <a:rPr lang="en-US" dirty="0" smtClean="0"/>
              <a:t>fixed.</a:t>
            </a:r>
          </a:p>
          <a:p>
            <a:pPr marL="514350" lvl="1" indent="0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00B050"/>
                </a:solidFill>
              </a:rPr>
              <a:t>background-attachment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en-US" dirty="0" smtClean="0">
                <a:solidFill>
                  <a:srgbClr val="00B050"/>
                </a:solidFill>
              </a:rPr>
              <a:t>scroll | fixed | local;</a:t>
            </a:r>
            <a:endParaRPr lang="en-US" dirty="0">
              <a:solidFill>
                <a:srgbClr val="00B050"/>
              </a:solidFill>
            </a:endParaRP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 smtClean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 smtClean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/>
              <a:t>Property Values	Value Description</a:t>
            </a:r>
            <a:endParaRPr lang="en-US" sz="2400" b="1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scroll 	</a:t>
            </a:r>
            <a:r>
              <a:rPr lang="en-US" sz="2400" dirty="0" smtClean="0"/>
              <a:t>		The </a:t>
            </a:r>
            <a:r>
              <a:rPr lang="en-US" sz="2400" dirty="0"/>
              <a:t>background image will scroll with the page. This is default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fixed 	</a:t>
            </a:r>
            <a:r>
              <a:rPr lang="en-US" sz="2400" dirty="0" smtClean="0"/>
              <a:t>		The </a:t>
            </a:r>
            <a:r>
              <a:rPr lang="en-US" sz="2400" dirty="0"/>
              <a:t>background image will not scroll with the page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local 	</a:t>
            </a:r>
            <a:r>
              <a:rPr lang="en-US" sz="2400" dirty="0" smtClean="0"/>
              <a:t>		The </a:t>
            </a:r>
            <a:r>
              <a:rPr lang="en-US" sz="2400" dirty="0"/>
              <a:t>background image will scroll with the element's </a:t>
            </a:r>
            <a:r>
              <a:rPr lang="en-US" sz="2400" dirty="0" smtClean="0"/>
              <a:t>contents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604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background-image that will scroll with the page (scroll). This is default:</a:t>
            </a:r>
          </a:p>
          <a:p>
            <a:pPr marL="3225800" lvl="7" indent="0">
              <a:spcBef>
                <a:spcPts val="0"/>
              </a:spcBef>
              <a:buNone/>
            </a:pPr>
            <a:r>
              <a:rPr lang="en-US" sz="2400" dirty="0"/>
              <a:t>body {</a:t>
            </a:r>
          </a:p>
          <a:p>
            <a:pPr marL="3225800" lvl="7" indent="0">
              <a:spcBef>
                <a:spcPts val="0"/>
              </a:spcBef>
              <a:buNone/>
            </a:pPr>
            <a:r>
              <a:rPr lang="en-US" sz="2400" dirty="0"/>
              <a:t>  background-image: </a:t>
            </a:r>
            <a:r>
              <a:rPr lang="en-US" sz="2400" dirty="0" err="1"/>
              <a:t>url</a:t>
            </a:r>
            <a:r>
              <a:rPr lang="en-US" sz="2400" dirty="0"/>
              <a:t>("img_tree.gif");</a:t>
            </a:r>
          </a:p>
          <a:p>
            <a:pPr marL="3225800" lvl="7" indent="0">
              <a:spcBef>
                <a:spcPts val="0"/>
              </a:spcBef>
              <a:buNone/>
            </a:pPr>
            <a:r>
              <a:rPr lang="en-US" sz="2400" dirty="0"/>
              <a:t>  background-repeat: no-repeat;</a:t>
            </a:r>
          </a:p>
          <a:p>
            <a:pPr marL="3225800" lvl="7" indent="0">
              <a:spcBef>
                <a:spcPts val="0"/>
              </a:spcBef>
              <a:buNone/>
            </a:pPr>
            <a:r>
              <a:rPr lang="en-US" sz="2400" dirty="0"/>
              <a:t>  background-attachment: scroll;</a:t>
            </a:r>
          </a:p>
          <a:p>
            <a:pPr marL="3225800" lvl="7" indent="0">
              <a:spcBef>
                <a:spcPts val="0"/>
              </a:spcBef>
              <a:buNone/>
            </a:pPr>
            <a:r>
              <a:rPr lang="en-US" sz="2400" dirty="0"/>
              <a:t>}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908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203200" y="990601"/>
            <a:ext cx="11785600" cy="52959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 smtClean="0"/>
              <a:t> </a:t>
            </a:r>
            <a:r>
              <a:rPr lang="en-IN" dirty="0"/>
              <a:t>Cascading Style </a:t>
            </a:r>
            <a:r>
              <a:rPr lang="en-IN" dirty="0" smtClean="0"/>
              <a:t>Sheets(CSS)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 smtClean="0"/>
              <a:t>CSS Properties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Background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Radiant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Shadows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36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Gradients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CSS gradients let you display smooth transitions between two or more specified colors.</a:t>
            </a:r>
          </a:p>
          <a:p>
            <a:r>
              <a:rPr lang="en-US" dirty="0" smtClean="0"/>
              <a:t>CSS </a:t>
            </a:r>
            <a:r>
              <a:rPr lang="en-US" dirty="0"/>
              <a:t>defines two types of gradients:</a:t>
            </a:r>
          </a:p>
          <a:p>
            <a:pPr lvl="1"/>
            <a:r>
              <a:rPr lang="en-US" dirty="0" smtClean="0"/>
              <a:t>Linear </a:t>
            </a:r>
            <a:r>
              <a:rPr lang="en-US" dirty="0"/>
              <a:t>Gradients (goes down/up/left/right/diagonally)</a:t>
            </a:r>
          </a:p>
          <a:p>
            <a:pPr lvl="1"/>
            <a:r>
              <a:rPr lang="en-US" dirty="0" smtClean="0"/>
              <a:t>Radial </a:t>
            </a:r>
            <a:r>
              <a:rPr lang="en-US" dirty="0"/>
              <a:t>Gradients (defined by their center)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62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Linear Gradients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create a linear </a:t>
            </a:r>
            <a:r>
              <a:rPr lang="en-US" dirty="0" smtClean="0"/>
              <a:t>gradient </a:t>
            </a:r>
            <a:r>
              <a:rPr lang="en-US" dirty="0"/>
              <a:t>define at least two color stops. </a:t>
            </a:r>
            <a:endParaRPr lang="en-US" dirty="0" smtClean="0"/>
          </a:p>
          <a:p>
            <a:pPr lvl="1"/>
            <a:r>
              <a:rPr lang="en-US" dirty="0" smtClean="0"/>
              <a:t>Color </a:t>
            </a:r>
            <a:r>
              <a:rPr lang="en-US" dirty="0"/>
              <a:t>stops are the colors you want to render smooth transitions among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can also set a starting point and a direction (or an angle) along with the gradient effect.</a:t>
            </a:r>
          </a:p>
          <a:p>
            <a:pPr marL="25400" indent="0">
              <a:buNone/>
            </a:pPr>
            <a:r>
              <a:rPr lang="en-US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6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 algn="ctr">
              <a:buNone/>
            </a:pPr>
            <a:r>
              <a:rPr lang="en-US" sz="2400" dirty="0"/>
              <a:t>background-image: linear-gradient(direction, color-stop1, color-stop2, ...); </a:t>
            </a:r>
          </a:p>
          <a:p>
            <a:endParaRPr lang="en-US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#grad {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 background-image: linear-gradient(to right, red , yellow);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4437112"/>
            <a:ext cx="8898502" cy="165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9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Using Angles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can define an angle, instead of the predefined directions (to bottom, to top, to right, to left, to bottom right, etc.).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value of 0deg is equivalent to "to top". A value of 90deg is equivalent to "to right". A value of 180deg is equivalent to "to bottom</a:t>
            </a:r>
            <a:r>
              <a:rPr lang="en-US" dirty="0" smtClean="0"/>
              <a:t>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73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 algn="ctr">
              <a:buNone/>
            </a:pPr>
            <a:r>
              <a:rPr lang="en-US" sz="2400" dirty="0">
                <a:solidFill>
                  <a:srgbClr val="00B050"/>
                </a:solidFill>
              </a:rPr>
              <a:t>background-image: linear-gradient(angle, color-stop1, color-stop2); 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 smtClean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#grad {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  background-image: linear-gradient(180deg, red, yellow);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}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 smtClean="0"/>
          </a:p>
          <a:p>
            <a:pPr lvl="1"/>
            <a:r>
              <a:rPr lang="en-US" dirty="0"/>
              <a:t>The following example shows how to create a linear gradient (from left to </a:t>
            </a:r>
            <a:r>
              <a:rPr lang="en-US" dirty="0" smtClean="0"/>
              <a:t>right</a:t>
            </a:r>
            <a:r>
              <a:rPr lang="en-US" dirty="0"/>
              <a:t>) with the color of the rainbow and some text</a:t>
            </a:r>
            <a:r>
              <a:rPr lang="en-US" dirty="0" smtClean="0"/>
              <a:t>: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/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#</a:t>
            </a:r>
            <a:r>
              <a:rPr lang="en-US" sz="2000" dirty="0"/>
              <a:t>grad {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background-image: linear-gradient(to right, red</a:t>
            </a:r>
            <a:r>
              <a:rPr lang="en-US" sz="2000" dirty="0" smtClean="0"/>
              <a:t>, orange, yellow, green, blue, indigo, violet</a:t>
            </a:r>
            <a:r>
              <a:rPr lang="en-US" sz="2000" dirty="0"/>
              <a:t>);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2298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sz="2400" dirty="0"/>
              <a:t>Using Transparency</a:t>
            </a:r>
          </a:p>
          <a:p>
            <a:pPr lvl="1"/>
            <a:r>
              <a:rPr lang="en-US" sz="2400" dirty="0" smtClean="0"/>
              <a:t>Transparency </a:t>
            </a:r>
            <a:r>
              <a:rPr lang="en-US" sz="2400" dirty="0"/>
              <a:t>can be used to create fading effects.</a:t>
            </a:r>
          </a:p>
          <a:p>
            <a:pPr lvl="1"/>
            <a:r>
              <a:rPr lang="en-US" sz="2400" dirty="0" smtClean="0"/>
              <a:t>To </a:t>
            </a:r>
            <a:r>
              <a:rPr lang="en-US" sz="2400" dirty="0"/>
              <a:t>add transparency, </a:t>
            </a:r>
            <a:r>
              <a:rPr lang="en-US" sz="2400" dirty="0" smtClean="0"/>
              <a:t>use </a:t>
            </a:r>
            <a:r>
              <a:rPr lang="en-US" sz="2400" dirty="0"/>
              <a:t>the </a:t>
            </a:r>
            <a:r>
              <a:rPr lang="en-US" sz="2400" dirty="0" err="1"/>
              <a:t>rgba</a:t>
            </a:r>
            <a:r>
              <a:rPr lang="en-US" sz="2400" dirty="0"/>
              <a:t>() function to define the color stops. The last parameter in the </a:t>
            </a:r>
            <a:r>
              <a:rPr lang="en-US" sz="2400" dirty="0" err="1"/>
              <a:t>rgba</a:t>
            </a:r>
            <a:r>
              <a:rPr lang="en-US" sz="2400" dirty="0"/>
              <a:t>() function can be a value from 0 to 1, and it defines the transparency of the color: 0 indicates full transparency, 1 indicates full color (no transparency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919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#grad {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background-image: linear-gradient(to right, </a:t>
            </a:r>
            <a:r>
              <a:rPr lang="en-US" sz="2000" dirty="0" err="1"/>
              <a:t>rgba</a:t>
            </a:r>
            <a:r>
              <a:rPr lang="en-US" sz="2000" dirty="0"/>
              <a:t>(255,0,0,0), </a:t>
            </a:r>
            <a:r>
              <a:rPr lang="en-US" sz="2000" dirty="0" err="1"/>
              <a:t>rgba</a:t>
            </a:r>
            <a:r>
              <a:rPr lang="en-US" sz="2000" dirty="0"/>
              <a:t>(255,0,0,1));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}</a:t>
            </a:r>
            <a:endParaRPr lang="en-IN" sz="2000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3501008"/>
            <a:ext cx="8563030" cy="163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8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Repeating a linear-gradient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repeating-linear-gradient() function is used to repeat linear gradients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#</a:t>
            </a:r>
            <a:r>
              <a:rPr lang="en-US" sz="2000" dirty="0"/>
              <a:t>grad {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background-image: repeating-linear-gradient(red, yellow 10%, green 20%);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} 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331" y="4581128"/>
            <a:ext cx="8472264" cy="166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6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Radial </a:t>
            </a:r>
            <a:r>
              <a:rPr lang="en-US" dirty="0"/>
              <a:t>Gradients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radial gradient is defined by its center.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create a radial gradient </a:t>
            </a:r>
            <a:r>
              <a:rPr lang="en-US" dirty="0" smtClean="0"/>
              <a:t>define </a:t>
            </a:r>
            <a:r>
              <a:rPr lang="en-US" dirty="0"/>
              <a:t>at least two color stops</a:t>
            </a:r>
            <a:r>
              <a:rPr lang="en-US" dirty="0" smtClean="0"/>
              <a:t>.</a:t>
            </a:r>
          </a:p>
          <a:p>
            <a:pPr marL="25400" indent="0" algn="ctr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background-image</a:t>
            </a:r>
            <a:r>
              <a:rPr lang="en-US" sz="2400" dirty="0">
                <a:solidFill>
                  <a:srgbClr val="00B050"/>
                </a:solidFill>
              </a:rPr>
              <a:t>: radial-gradient(shape size at position, start-color, ..., last-color);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default, shape is ellipse, size is farthest-corner, and position is center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6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#grad {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 background-image: radial-gradient(red, yellow, green);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} </a:t>
            </a:r>
            <a:endParaRPr lang="en-US" sz="2400" dirty="0" smtClean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3789040"/>
            <a:ext cx="8122444" cy="158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7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Background property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Set different background properties in one declaration: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body {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background: </a:t>
            </a:r>
            <a:r>
              <a:rPr lang="en-US" dirty="0" err="1"/>
              <a:t>lightblue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("img_tree.gif") no-repeat fixed center;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 </a:t>
            </a:r>
          </a:p>
          <a:p>
            <a:r>
              <a:rPr lang="en-US" dirty="0" smtClean="0"/>
              <a:t>It </a:t>
            </a:r>
            <a:r>
              <a:rPr lang="en-US" dirty="0"/>
              <a:t>does not matter if one of the values above are missing, </a:t>
            </a:r>
            <a:endParaRPr lang="en-US" dirty="0" smtClean="0"/>
          </a:p>
          <a:p>
            <a:r>
              <a:rPr lang="en-US" dirty="0" smtClean="0"/>
              <a:t>E.g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background</a:t>
            </a:r>
            <a:r>
              <a:rPr lang="en-US" dirty="0"/>
              <a:t>:#ff0000 </a:t>
            </a:r>
            <a:r>
              <a:rPr lang="en-US" dirty="0" err="1"/>
              <a:t>url</a:t>
            </a:r>
            <a:r>
              <a:rPr lang="en-US" dirty="0"/>
              <a:t>(smiley.gif); is allowed.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4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397000" lvl="3" indent="0">
              <a:buNone/>
            </a:pPr>
            <a:r>
              <a:rPr lang="en-US" sz="2400" dirty="0"/>
              <a:t>#grad {</a:t>
            </a:r>
            <a:br>
              <a:rPr lang="en-US" sz="2400" dirty="0"/>
            </a:br>
            <a:r>
              <a:rPr lang="en-US" sz="2400" dirty="0"/>
              <a:t>  background-image: radial-gradient(circle, red, yellow, green);</a:t>
            </a:r>
            <a:br>
              <a:rPr lang="en-US" sz="2400" dirty="0"/>
            </a:br>
            <a:r>
              <a:rPr lang="en-US" sz="2400" dirty="0" smtClean="0"/>
              <a:t>}</a:t>
            </a:r>
          </a:p>
          <a:p>
            <a:pPr marL="1397000" lvl="3" indent="0">
              <a:buNone/>
            </a:pPr>
            <a:endParaRPr lang="en-US" sz="2400" dirty="0"/>
          </a:p>
          <a:p>
            <a:pPr marL="1397000" lvl="3" indent="0">
              <a:buNone/>
            </a:pP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705" y="2924944"/>
            <a:ext cx="4341515" cy="326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A repeating radial gradient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#grad {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 background-image: repeating-radial-gradient(red, yellow 10%, green 15%);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} 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270" y="4149080"/>
            <a:ext cx="7632105" cy="147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3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Shadows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 can add shadow </a:t>
            </a:r>
            <a:r>
              <a:rPr lang="en-US" dirty="0"/>
              <a:t>to text and to elements.</a:t>
            </a:r>
          </a:p>
          <a:p>
            <a:r>
              <a:rPr lang="en-US" dirty="0" smtClean="0"/>
              <a:t>Shadow can be applied to text and box</a:t>
            </a:r>
            <a:endParaRPr lang="en-US" dirty="0"/>
          </a:p>
          <a:p>
            <a:pPr lvl="1"/>
            <a:r>
              <a:rPr lang="en-US" dirty="0" smtClean="0"/>
              <a:t>text-shadow property</a:t>
            </a:r>
            <a:endParaRPr lang="en-US" dirty="0"/>
          </a:p>
          <a:p>
            <a:pPr lvl="1"/>
            <a:r>
              <a:rPr lang="en-US" dirty="0" smtClean="0"/>
              <a:t>box-shadow property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Text </a:t>
            </a:r>
            <a:r>
              <a:rPr lang="en-US" dirty="0"/>
              <a:t>Shadow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CSS </a:t>
            </a:r>
            <a:r>
              <a:rPr lang="en-US" dirty="0">
                <a:solidFill>
                  <a:srgbClr val="C00000"/>
                </a:solidFill>
              </a:rPr>
              <a:t>text-shadow</a:t>
            </a:r>
            <a:r>
              <a:rPr lang="en-US" dirty="0"/>
              <a:t> property applies shadow to text.</a:t>
            </a:r>
          </a:p>
          <a:p>
            <a:pPr lvl="1"/>
            <a:r>
              <a:rPr lang="en-US" dirty="0" smtClean="0"/>
              <a:t>Values for this property are, horizontal shadow, vertical shadow, blur, color.</a:t>
            </a:r>
            <a:endParaRPr lang="en-US" dirty="0"/>
          </a:p>
          <a:p>
            <a:pPr marL="3683000" lvl="8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3683000" lvl="8" indent="0">
              <a:spcBef>
                <a:spcPts val="0"/>
              </a:spcBef>
              <a:buNone/>
            </a:pPr>
            <a:r>
              <a:rPr lang="en-US" sz="2400" dirty="0" smtClean="0"/>
              <a:t>h1 </a:t>
            </a:r>
            <a:r>
              <a:rPr lang="en-US" sz="2400" dirty="0"/>
              <a:t>{</a:t>
            </a:r>
          </a:p>
          <a:p>
            <a:pPr marL="3683000" lvl="8" indent="0">
              <a:spcBef>
                <a:spcPts val="0"/>
              </a:spcBef>
              <a:buNone/>
            </a:pPr>
            <a:r>
              <a:rPr lang="en-US" sz="2400" dirty="0"/>
              <a:t>  text-shadow: 2px </a:t>
            </a:r>
            <a:r>
              <a:rPr lang="en-US" sz="2400" dirty="0" err="1" smtClean="0"/>
              <a:t>2px</a:t>
            </a:r>
            <a:r>
              <a:rPr lang="en-US" sz="2400" dirty="0"/>
              <a:t> 5px red;</a:t>
            </a:r>
          </a:p>
          <a:p>
            <a:pPr marL="3683000" lvl="8" indent="0">
              <a:spcBef>
                <a:spcPts val="0"/>
              </a:spcBef>
              <a:buNone/>
            </a:pPr>
            <a:r>
              <a:rPr lang="en-US" sz="2400" dirty="0"/>
              <a:t>} </a:t>
            </a:r>
            <a:endParaRPr lang="en-IN" sz="2400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5229200"/>
            <a:ext cx="42576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7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Multiple Shadows</a:t>
            </a:r>
          </a:p>
          <a:p>
            <a:pPr lvl="1"/>
            <a:r>
              <a:rPr lang="en-US" sz="2400" dirty="0" smtClean="0"/>
              <a:t>To </a:t>
            </a:r>
            <a:r>
              <a:rPr lang="en-US" sz="2400" dirty="0"/>
              <a:t>add more than one shadow to the text, </a:t>
            </a:r>
            <a:r>
              <a:rPr lang="en-US" sz="2400" dirty="0" smtClean="0"/>
              <a:t>we can </a:t>
            </a:r>
            <a:r>
              <a:rPr lang="en-US" sz="2400" dirty="0"/>
              <a:t>add a comma-separated list of shadows. 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following example shows a white text with black, blue, and </a:t>
            </a:r>
            <a:r>
              <a:rPr lang="en-US" sz="2400" dirty="0" err="1"/>
              <a:t>darkblue</a:t>
            </a:r>
            <a:r>
              <a:rPr lang="en-US" sz="2400" dirty="0"/>
              <a:t> shadow</a:t>
            </a:r>
            <a:r>
              <a:rPr lang="en-US" sz="2400" dirty="0" smtClean="0"/>
              <a:t>:</a:t>
            </a:r>
          </a:p>
          <a:p>
            <a:pPr lvl="1"/>
            <a:endParaRPr lang="en-US" sz="2400" dirty="0" smtClean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h1 {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  color: white;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  text-shadow: 1px </a:t>
            </a:r>
            <a:r>
              <a:rPr lang="en-US" sz="2000" dirty="0" err="1" smtClean="0"/>
              <a:t>1px</a:t>
            </a:r>
            <a:r>
              <a:rPr lang="en-US" sz="2000" dirty="0" smtClean="0"/>
              <a:t> 2px black, 0 0 25px blue, 0 0 5px </a:t>
            </a:r>
            <a:r>
              <a:rPr lang="en-US" sz="2000" dirty="0" err="1" smtClean="0"/>
              <a:t>darkblue</a:t>
            </a:r>
            <a:r>
              <a:rPr lang="en-US" sz="2000" dirty="0" smtClean="0"/>
              <a:t>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} 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5085184"/>
            <a:ext cx="43719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5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Box-shadow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CSS </a:t>
            </a:r>
            <a:r>
              <a:rPr lang="en-US" b="1" dirty="0">
                <a:solidFill>
                  <a:srgbClr val="C00000"/>
                </a:solidFill>
              </a:rPr>
              <a:t>box-shadow </a:t>
            </a:r>
            <a:r>
              <a:rPr lang="en-US" dirty="0"/>
              <a:t>property applies shadow to elements.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its simplest use, you only specify the horizontal shadow and the vertical </a:t>
            </a:r>
            <a:r>
              <a:rPr lang="en-US" dirty="0" smtClean="0"/>
              <a:t>shadow:</a:t>
            </a:r>
          </a:p>
          <a:p>
            <a:pPr marL="514350" lvl="1" indent="0">
              <a:buNone/>
            </a:pPr>
            <a:endParaRPr lang="en-US" sz="2400" dirty="0" smtClean="0"/>
          </a:p>
          <a:p>
            <a:pPr marL="514350" lvl="1" indent="0">
              <a:buNone/>
            </a:pPr>
            <a:r>
              <a:rPr lang="en-US" sz="2400" dirty="0" smtClean="0"/>
              <a:t>div {</a:t>
            </a:r>
          </a:p>
          <a:p>
            <a:pPr marL="514350" lvl="1" indent="0">
              <a:buNone/>
            </a:pPr>
            <a:r>
              <a:rPr lang="en-US" sz="2400" dirty="0" smtClean="0"/>
              <a:t>  </a:t>
            </a:r>
            <a:r>
              <a:rPr lang="en-US" sz="2400" dirty="0"/>
              <a:t>box-shadow: 10px </a:t>
            </a:r>
            <a:r>
              <a:rPr lang="en-US" sz="2400" dirty="0" err="1" smtClean="0"/>
              <a:t>10px</a:t>
            </a:r>
            <a:r>
              <a:rPr lang="en-US" sz="2400" dirty="0" smtClean="0"/>
              <a:t> 5px </a:t>
            </a:r>
            <a:r>
              <a:rPr lang="en-US" sz="2400" dirty="0"/>
              <a:t>grey</a:t>
            </a:r>
            <a:r>
              <a:rPr lang="en-US" sz="2400" dirty="0" smtClean="0"/>
              <a:t>;</a:t>
            </a:r>
          </a:p>
          <a:p>
            <a:pPr marL="514350" lvl="1" indent="0">
              <a:buNone/>
            </a:pPr>
            <a:r>
              <a:rPr lang="en-US" sz="2400" dirty="0" smtClean="0"/>
              <a:t>} 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3573016"/>
            <a:ext cx="51054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5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dirty="0"/>
              <a:t>Cards</a:t>
            </a:r>
          </a:p>
          <a:p>
            <a:pPr lvl="1"/>
            <a:r>
              <a:rPr lang="en-IN" dirty="0" smtClean="0"/>
              <a:t>Box-shadow </a:t>
            </a:r>
            <a:r>
              <a:rPr lang="en-IN" dirty="0"/>
              <a:t>property </a:t>
            </a:r>
            <a:r>
              <a:rPr lang="en-IN" dirty="0" smtClean="0"/>
              <a:t>can be used to </a:t>
            </a:r>
            <a:r>
              <a:rPr lang="en-IN" dirty="0"/>
              <a:t>create paper-like cards: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 smtClean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err="1" smtClean="0"/>
              <a:t>div.card</a:t>
            </a:r>
            <a:r>
              <a:rPr lang="en-IN" sz="2400" dirty="0" smtClean="0"/>
              <a:t> </a:t>
            </a:r>
            <a:r>
              <a:rPr lang="en-IN" sz="2400" dirty="0"/>
              <a:t>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  width: 250px;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  box-shadow: 0 4px 8px 0 </a:t>
            </a:r>
            <a:r>
              <a:rPr lang="en-IN" sz="2400" dirty="0" err="1"/>
              <a:t>rgba</a:t>
            </a:r>
            <a:r>
              <a:rPr lang="en-IN" sz="2400" dirty="0"/>
              <a:t>(0, 0, 0, 0.2), 0 6px 20px 0 </a:t>
            </a:r>
            <a:r>
              <a:rPr lang="en-IN" sz="2400" dirty="0" err="1"/>
              <a:t>rgba</a:t>
            </a:r>
            <a:r>
              <a:rPr lang="en-IN" sz="2400" dirty="0"/>
              <a:t>(0, 0, 0, 0.19);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  text-align: </a:t>
            </a:r>
            <a:r>
              <a:rPr lang="en-IN" sz="2400" dirty="0" err="1"/>
              <a:t>center</a:t>
            </a:r>
            <a:r>
              <a:rPr lang="en-IN" sz="2400" dirty="0"/>
              <a:t>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752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&lt;!DOCTYPE html&gt;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&lt;html&gt;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&lt;head&gt;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&lt;style&gt;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div.card</a:t>
            </a:r>
            <a:r>
              <a:rPr lang="en-IN" sz="2000" dirty="0"/>
              <a:t>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width: 250px;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box-shadow: 0 4px 8px 0 </a:t>
            </a:r>
            <a:r>
              <a:rPr lang="en-IN" sz="2000" dirty="0" err="1"/>
              <a:t>rgba</a:t>
            </a:r>
            <a:r>
              <a:rPr lang="en-IN" sz="2000" dirty="0"/>
              <a:t>(0, 0, 0, 0.2), 0 6px 20px 0 </a:t>
            </a:r>
            <a:r>
              <a:rPr lang="en-IN" sz="2000" dirty="0" err="1"/>
              <a:t>rgba</a:t>
            </a:r>
            <a:r>
              <a:rPr lang="en-IN" sz="2000" dirty="0"/>
              <a:t>(0, 0, 0, 0.19);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text-align: </a:t>
            </a:r>
            <a:r>
              <a:rPr lang="en-IN" sz="2000" dirty="0" err="1"/>
              <a:t>center</a:t>
            </a:r>
            <a:r>
              <a:rPr lang="en-IN" sz="2000" dirty="0"/>
              <a:t>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div.header</a:t>
            </a:r>
            <a:r>
              <a:rPr lang="en-IN" sz="2000" dirty="0"/>
              <a:t>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background-</a:t>
            </a:r>
            <a:r>
              <a:rPr lang="en-IN" sz="2000" dirty="0" err="1"/>
              <a:t>color</a:t>
            </a:r>
            <a:r>
              <a:rPr lang="en-IN" sz="2000" dirty="0"/>
              <a:t>: #4CAF50;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</a:t>
            </a:r>
            <a:r>
              <a:rPr lang="en-IN" sz="2000" dirty="0" err="1"/>
              <a:t>color</a:t>
            </a:r>
            <a:r>
              <a:rPr lang="en-IN" sz="2000" dirty="0"/>
              <a:t>: white;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padding: 10px;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font-size: 40px;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div.container</a:t>
            </a:r>
            <a:r>
              <a:rPr lang="en-IN" sz="2000" dirty="0"/>
              <a:t>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padding: 10px;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&lt;/style&gt;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&lt;/head&gt;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buNone/>
            </a:pPr>
            <a:endParaRPr lang="en-IN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&lt;body&gt;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&lt;</a:t>
            </a:r>
            <a:r>
              <a:rPr lang="en-IN" sz="2000" dirty="0"/>
              <a:t>h2&gt;Cards&lt;/h2&gt;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&lt;p&gt;The box-shadow property can be used to create paper-like cards:&lt;/p&gt;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&lt;div class="card"&gt;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&lt;div class="header"&gt;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&lt;h1&gt;1&lt;/h1&gt;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&lt;/div&gt;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&lt;div class="container"&gt;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&lt;p&gt;January 1, 2016&lt;/p&gt;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&lt;/div&gt;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&lt;/div&gt;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&lt;/</a:t>
            </a:r>
            <a:r>
              <a:rPr lang="en-IN" sz="2000" dirty="0"/>
              <a:t>body&gt;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&lt;/html&gt;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619" y="1268310"/>
            <a:ext cx="5111997" cy="518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1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background property is a shorthand property for:</a:t>
            </a:r>
          </a:p>
          <a:p>
            <a:pPr lvl="1"/>
            <a:r>
              <a:rPr lang="en-US" sz="2400" dirty="0" smtClean="0"/>
              <a:t>background-color</a:t>
            </a:r>
            <a:endParaRPr lang="en-US" sz="2400" dirty="0"/>
          </a:p>
          <a:p>
            <a:pPr lvl="1"/>
            <a:r>
              <a:rPr lang="en-US" sz="2400" dirty="0" smtClean="0"/>
              <a:t>background-image</a:t>
            </a:r>
            <a:endParaRPr lang="en-US" sz="2400" dirty="0"/>
          </a:p>
          <a:p>
            <a:pPr lvl="1"/>
            <a:r>
              <a:rPr lang="en-US" sz="2400" dirty="0" smtClean="0"/>
              <a:t>background-position</a:t>
            </a:r>
            <a:endParaRPr lang="en-US" sz="2400" dirty="0"/>
          </a:p>
          <a:p>
            <a:pPr lvl="1"/>
            <a:r>
              <a:rPr lang="en-US" sz="2400" dirty="0" smtClean="0"/>
              <a:t>background-size</a:t>
            </a:r>
            <a:endParaRPr lang="en-US" sz="2400" dirty="0"/>
          </a:p>
          <a:p>
            <a:pPr lvl="1"/>
            <a:r>
              <a:rPr lang="en-US" sz="2400" dirty="0" smtClean="0"/>
              <a:t>background-repeat</a:t>
            </a:r>
            <a:endParaRPr lang="en-US" sz="2400" dirty="0"/>
          </a:p>
          <a:p>
            <a:pPr lvl="1"/>
            <a:r>
              <a:rPr lang="en-US" sz="2400" dirty="0" smtClean="0"/>
              <a:t>background-origin</a:t>
            </a:r>
            <a:endParaRPr lang="en-US" sz="2400" dirty="0"/>
          </a:p>
          <a:p>
            <a:pPr lvl="1"/>
            <a:r>
              <a:rPr lang="en-US" sz="2400" dirty="0" smtClean="0"/>
              <a:t>background-clip</a:t>
            </a:r>
          </a:p>
          <a:p>
            <a:pPr lvl="1"/>
            <a:r>
              <a:rPr lang="en-US" sz="2400" dirty="0" smtClean="0"/>
              <a:t>background-attachment</a:t>
            </a: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9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Property </a:t>
            </a:r>
            <a:r>
              <a:rPr lang="en-US" sz="2400" dirty="0" smtClean="0"/>
              <a:t>				Description </a:t>
            </a:r>
            <a:r>
              <a:rPr lang="en-US" sz="2400" dirty="0"/>
              <a:t>	</a:t>
            </a:r>
            <a:endParaRPr lang="en-US" sz="2400" dirty="0" smtClean="0"/>
          </a:p>
          <a:p>
            <a:pPr lvl="1"/>
            <a:r>
              <a:rPr lang="en-US" sz="2000" dirty="0" smtClean="0"/>
              <a:t>background-color </a:t>
            </a:r>
            <a:r>
              <a:rPr lang="en-US" sz="2000" dirty="0"/>
              <a:t>	</a:t>
            </a:r>
            <a:r>
              <a:rPr lang="en-US" sz="2000" dirty="0" smtClean="0"/>
              <a:t>	Specifies </a:t>
            </a:r>
            <a:r>
              <a:rPr lang="en-US" sz="2000" dirty="0"/>
              <a:t>the background color to be </a:t>
            </a:r>
            <a:r>
              <a:rPr lang="en-US" sz="2000" dirty="0" smtClean="0"/>
              <a:t>used</a:t>
            </a:r>
            <a:endParaRPr lang="en-US" sz="2000" dirty="0"/>
          </a:p>
          <a:p>
            <a:pPr lvl="1"/>
            <a:r>
              <a:rPr lang="en-US" sz="2000" dirty="0"/>
              <a:t>background-image </a:t>
            </a:r>
            <a:r>
              <a:rPr lang="en-US" sz="2000" dirty="0" smtClean="0"/>
              <a:t>	</a:t>
            </a:r>
            <a:r>
              <a:rPr lang="en-US" sz="2000" dirty="0"/>
              <a:t>	Specifies ONE or MORE background images to be </a:t>
            </a:r>
            <a:r>
              <a:rPr lang="en-US" sz="2000" dirty="0" smtClean="0"/>
              <a:t>used</a:t>
            </a:r>
            <a:endParaRPr lang="en-US" sz="2000" dirty="0"/>
          </a:p>
          <a:p>
            <a:pPr lvl="1"/>
            <a:r>
              <a:rPr lang="en-US" sz="2000" dirty="0"/>
              <a:t>background-position 	</a:t>
            </a:r>
            <a:r>
              <a:rPr lang="en-US" sz="2000" dirty="0" smtClean="0"/>
              <a:t>	Specifies </a:t>
            </a:r>
            <a:r>
              <a:rPr lang="en-US" sz="2000" dirty="0"/>
              <a:t>the position of the background </a:t>
            </a:r>
            <a:r>
              <a:rPr lang="en-US" sz="2000" dirty="0" smtClean="0"/>
              <a:t>images</a:t>
            </a:r>
            <a:endParaRPr lang="en-US" sz="2000" dirty="0"/>
          </a:p>
          <a:p>
            <a:pPr lvl="1"/>
            <a:r>
              <a:rPr lang="en-US" sz="2000" dirty="0"/>
              <a:t>background-size 	</a:t>
            </a:r>
            <a:r>
              <a:rPr lang="en-US" sz="2000" dirty="0" smtClean="0"/>
              <a:t>	Specifies </a:t>
            </a:r>
            <a:r>
              <a:rPr lang="en-US" sz="2000" dirty="0"/>
              <a:t>the size of the background </a:t>
            </a:r>
            <a:r>
              <a:rPr lang="en-US" sz="2000" dirty="0" smtClean="0"/>
              <a:t>images</a:t>
            </a:r>
            <a:endParaRPr lang="en-US" sz="2000" dirty="0"/>
          </a:p>
          <a:p>
            <a:pPr lvl="1"/>
            <a:r>
              <a:rPr lang="en-US" sz="2000" dirty="0"/>
              <a:t>background-repeat 	</a:t>
            </a:r>
            <a:r>
              <a:rPr lang="en-US" sz="2000" dirty="0" smtClean="0"/>
              <a:t>	Specifies </a:t>
            </a:r>
            <a:r>
              <a:rPr lang="en-US" sz="2000" dirty="0"/>
              <a:t>how to repeat the background </a:t>
            </a:r>
            <a:r>
              <a:rPr lang="en-US" sz="2000" dirty="0" smtClean="0"/>
              <a:t>images</a:t>
            </a:r>
            <a:endParaRPr lang="en-US" sz="2000" dirty="0"/>
          </a:p>
          <a:p>
            <a:pPr lvl="1"/>
            <a:r>
              <a:rPr lang="en-US" sz="2000" dirty="0"/>
              <a:t>background-origin 	</a:t>
            </a:r>
            <a:r>
              <a:rPr lang="en-US" sz="2000" dirty="0" smtClean="0"/>
              <a:t>	Specifies </a:t>
            </a:r>
            <a:r>
              <a:rPr lang="en-US" sz="2000" dirty="0"/>
              <a:t>the positioning area of the background </a:t>
            </a:r>
            <a:r>
              <a:rPr lang="en-US" sz="2000" dirty="0" smtClean="0"/>
              <a:t>images</a:t>
            </a:r>
            <a:endParaRPr lang="en-US" sz="2000" dirty="0"/>
          </a:p>
          <a:p>
            <a:pPr lvl="1"/>
            <a:r>
              <a:rPr lang="en-US" sz="2000" dirty="0"/>
              <a:t>background-clip 	</a:t>
            </a:r>
            <a:r>
              <a:rPr lang="en-US" sz="2000" dirty="0" smtClean="0"/>
              <a:t>	Specifies </a:t>
            </a:r>
            <a:r>
              <a:rPr lang="en-US" sz="2000" dirty="0"/>
              <a:t>the painting area of the background </a:t>
            </a:r>
            <a:r>
              <a:rPr lang="en-US" sz="2000" dirty="0" smtClean="0"/>
              <a:t>images</a:t>
            </a:r>
            <a:endParaRPr lang="en-US" sz="2000" dirty="0"/>
          </a:p>
          <a:p>
            <a:pPr lvl="1"/>
            <a:r>
              <a:rPr lang="en-US" sz="2000" dirty="0"/>
              <a:t>background-attachment </a:t>
            </a:r>
            <a:r>
              <a:rPr lang="en-US" sz="2000" dirty="0" smtClean="0"/>
              <a:t>		Specifies </a:t>
            </a:r>
            <a:r>
              <a:rPr lang="en-US" sz="2000" dirty="0"/>
              <a:t>whether the background images are fixed </a:t>
            </a:r>
            <a:r>
              <a:rPr lang="en-US" sz="2000" dirty="0" smtClean="0"/>
              <a:t>or </a:t>
            </a:r>
            <a:r>
              <a:rPr lang="en-US" sz="2000" dirty="0"/>
              <a:t>scrolls </a:t>
            </a:r>
            <a:r>
              <a:rPr lang="en-US" sz="2000" dirty="0" smtClean="0"/>
              <a:t>				with </a:t>
            </a:r>
            <a:r>
              <a:rPr lang="en-US" sz="2000" dirty="0"/>
              <a:t>the </a:t>
            </a:r>
            <a:r>
              <a:rPr lang="en-US" sz="2000" dirty="0" smtClean="0"/>
              <a:t>rest </a:t>
            </a:r>
            <a:r>
              <a:rPr lang="en-US" sz="2000" dirty="0"/>
              <a:t>of the page</a:t>
            </a:r>
            <a:endParaRPr lang="en-IN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2670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Background </a:t>
            </a:r>
            <a:r>
              <a:rPr lang="en-IN" dirty="0" err="1" smtClean="0"/>
              <a:t>color</a:t>
            </a:r>
            <a:endParaRPr lang="en-IN" dirty="0" smtClean="0"/>
          </a:p>
          <a:p>
            <a:pPr marL="514350" lvl="1" indent="0">
              <a:buNone/>
            </a:pPr>
            <a:r>
              <a:rPr lang="en-IN" dirty="0" smtClean="0"/>
              <a:t>		</a:t>
            </a:r>
            <a:r>
              <a:rPr lang="en-IN" dirty="0" smtClean="0">
                <a:solidFill>
                  <a:srgbClr val="00B050"/>
                </a:solidFill>
              </a:rPr>
              <a:t>background-</a:t>
            </a:r>
            <a:r>
              <a:rPr lang="en-IN" dirty="0" err="1" smtClean="0">
                <a:solidFill>
                  <a:srgbClr val="00B050"/>
                </a:solidFill>
              </a:rPr>
              <a:t>color</a:t>
            </a:r>
            <a:r>
              <a:rPr lang="en-IN" dirty="0">
                <a:solidFill>
                  <a:srgbClr val="00B050"/>
                </a:solidFill>
              </a:rPr>
              <a:t>: </a:t>
            </a:r>
            <a:r>
              <a:rPr lang="en-IN" i="1" dirty="0" err="1" smtClean="0">
                <a:solidFill>
                  <a:srgbClr val="00B050"/>
                </a:solidFill>
              </a:rPr>
              <a:t>color</a:t>
            </a:r>
            <a:r>
              <a:rPr lang="en-IN" i="1" dirty="0" smtClean="0">
                <a:solidFill>
                  <a:srgbClr val="00B050"/>
                </a:solidFill>
              </a:rPr>
              <a:t> </a:t>
            </a:r>
            <a:r>
              <a:rPr lang="en-IN" dirty="0" smtClean="0">
                <a:solidFill>
                  <a:srgbClr val="00B050"/>
                </a:solidFill>
              </a:rPr>
              <a:t>| transparent | initial | inherit;</a:t>
            </a:r>
          </a:p>
          <a:p>
            <a:pPr lvl="1"/>
            <a:r>
              <a:rPr lang="en-US" dirty="0"/>
              <a:t>The background-color property sets the background color of an element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The background of an element is the total size of the element, including padding and border (but not the margin).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86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Background Image</a:t>
            </a:r>
          </a:p>
          <a:p>
            <a:pPr lvl="1"/>
            <a:r>
              <a:rPr lang="en-US" dirty="0"/>
              <a:t>The background-image property sets one or more background images for an element.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default, a background-image is placed at the top-left corner of an element, and repeated both vertically and horizontally.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The </a:t>
            </a:r>
            <a:r>
              <a:rPr lang="en-US" dirty="0">
                <a:solidFill>
                  <a:srgbClr val="C00000"/>
                </a:solidFill>
              </a:rPr>
              <a:t>background of an element is the total size of the element, including padding and border (but not the margin).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2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smtClean="0"/>
              <a:t>Example: 1 background image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body </a:t>
            </a:r>
            <a:r>
              <a:rPr lang="en-US" dirty="0"/>
              <a:t>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background-image: </a:t>
            </a:r>
            <a:r>
              <a:rPr lang="en-US" dirty="0" err="1"/>
              <a:t>url</a:t>
            </a:r>
            <a:r>
              <a:rPr lang="en-US" dirty="0"/>
              <a:t>("paper.gif");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background-color: #</a:t>
            </a:r>
            <a:r>
              <a:rPr lang="en-US" dirty="0" err="1"/>
              <a:t>cccccc</a:t>
            </a:r>
            <a:r>
              <a:rPr lang="en-US" dirty="0"/>
              <a:t>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 smtClean="0"/>
              <a:t>Example: 2 background images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body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background-image: </a:t>
            </a:r>
            <a:r>
              <a:rPr lang="en-IN" dirty="0" err="1"/>
              <a:t>url</a:t>
            </a:r>
            <a:r>
              <a:rPr lang="en-IN" dirty="0"/>
              <a:t>("img_tree.gif"), </a:t>
            </a:r>
            <a:r>
              <a:rPr lang="en-IN" dirty="0" err="1"/>
              <a:t>url</a:t>
            </a:r>
            <a:r>
              <a:rPr lang="en-IN" dirty="0"/>
              <a:t>("paper.gif");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background-</a:t>
            </a:r>
            <a:r>
              <a:rPr lang="en-IN" dirty="0" err="1"/>
              <a:t>color</a:t>
            </a:r>
            <a:r>
              <a:rPr lang="en-IN" dirty="0"/>
              <a:t>: #</a:t>
            </a:r>
            <a:r>
              <a:rPr lang="en-IN" dirty="0" err="1"/>
              <a:t>cccccc</a:t>
            </a:r>
            <a:r>
              <a:rPr lang="en-IN" dirty="0"/>
              <a:t>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234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Background-position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background-position</a:t>
            </a:r>
            <a:r>
              <a:rPr lang="en-US" dirty="0"/>
              <a:t> property sets the starting position of a background image.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default, a background-image is placed at the top-left corner of an element, and repeated both vertically and horizontally.</a:t>
            </a:r>
          </a:p>
          <a:p>
            <a:pPr marL="25400" indent="0">
              <a:buNone/>
            </a:pPr>
            <a:r>
              <a:rPr lang="en-US" dirty="0" smtClean="0"/>
              <a:t>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43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1685</TotalTime>
  <Words>1314</Words>
  <Application>Microsoft Office PowerPoint</Application>
  <PresentationFormat>Widescreen</PresentationFormat>
  <Paragraphs>264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Noto Sans Symbols</vt:lpstr>
      <vt:lpstr>Pinyon Script</vt:lpstr>
      <vt:lpstr>Wingdings</vt:lpstr>
      <vt:lpstr>Workshop_PPT_Template</vt:lpstr>
      <vt:lpstr>PowerPoint Presentation</vt:lpstr>
      <vt:lpstr>Contents</vt:lpstr>
      <vt:lpstr>Background property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Shadows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Karthikeyan M.P</cp:lastModifiedBy>
  <cp:revision>210</cp:revision>
  <dcterms:created xsi:type="dcterms:W3CDTF">2021-08-26T10:17:20Z</dcterms:created>
  <dcterms:modified xsi:type="dcterms:W3CDTF">2021-09-11T10:34:23Z</dcterms:modified>
</cp:coreProperties>
</file>