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0"/>
  </p:notesMasterIdLst>
  <p:handoutMasterIdLst>
    <p:handoutMasterId r:id="rId161"/>
  </p:handoutMasterIdLst>
  <p:sldIdLst>
    <p:sldId id="290" r:id="rId2"/>
    <p:sldId id="436" r:id="rId3"/>
    <p:sldId id="437" r:id="rId4"/>
    <p:sldId id="438" r:id="rId5"/>
    <p:sldId id="441" r:id="rId6"/>
    <p:sldId id="442" r:id="rId7"/>
    <p:sldId id="317" r:id="rId8"/>
    <p:sldId id="318" r:id="rId9"/>
    <p:sldId id="319" r:id="rId10"/>
    <p:sldId id="320" r:id="rId11"/>
    <p:sldId id="439"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70" r:id="rId39"/>
    <p:sldId id="471" r:id="rId40"/>
    <p:sldId id="469" r:id="rId41"/>
    <p:sldId id="472" r:id="rId42"/>
    <p:sldId id="473" r:id="rId43"/>
    <p:sldId id="474" r:id="rId44"/>
    <p:sldId id="475" r:id="rId45"/>
    <p:sldId id="476" r:id="rId46"/>
    <p:sldId id="477" r:id="rId47"/>
    <p:sldId id="478" r:id="rId48"/>
    <p:sldId id="479" r:id="rId49"/>
    <p:sldId id="480" r:id="rId50"/>
    <p:sldId id="481" r:id="rId51"/>
    <p:sldId id="482" r:id="rId52"/>
    <p:sldId id="590" r:id="rId53"/>
    <p:sldId id="591" r:id="rId54"/>
    <p:sldId id="483" r:id="rId55"/>
    <p:sldId id="484" r:id="rId56"/>
    <p:sldId id="485" r:id="rId57"/>
    <p:sldId id="486" r:id="rId58"/>
    <p:sldId id="487" r:id="rId59"/>
    <p:sldId id="488" r:id="rId60"/>
    <p:sldId id="489" r:id="rId61"/>
    <p:sldId id="490" r:id="rId62"/>
    <p:sldId id="491" r:id="rId63"/>
    <p:sldId id="492" r:id="rId64"/>
    <p:sldId id="494" r:id="rId65"/>
    <p:sldId id="495" r:id="rId66"/>
    <p:sldId id="496" r:id="rId67"/>
    <p:sldId id="497" r:id="rId68"/>
    <p:sldId id="493" r:id="rId69"/>
    <p:sldId id="498" r:id="rId70"/>
    <p:sldId id="499" r:id="rId71"/>
    <p:sldId id="500" r:id="rId72"/>
    <p:sldId id="501" r:id="rId73"/>
    <p:sldId id="502" r:id="rId74"/>
    <p:sldId id="503" r:id="rId75"/>
    <p:sldId id="504" r:id="rId76"/>
    <p:sldId id="505" r:id="rId77"/>
    <p:sldId id="506" r:id="rId78"/>
    <p:sldId id="507" r:id="rId79"/>
    <p:sldId id="508" r:id="rId80"/>
    <p:sldId id="509" r:id="rId81"/>
    <p:sldId id="510" r:id="rId82"/>
    <p:sldId id="511" r:id="rId83"/>
    <p:sldId id="512" r:id="rId84"/>
    <p:sldId id="513" r:id="rId85"/>
    <p:sldId id="514" r:id="rId86"/>
    <p:sldId id="515" r:id="rId87"/>
    <p:sldId id="516" r:id="rId88"/>
    <p:sldId id="517" r:id="rId89"/>
    <p:sldId id="518" r:id="rId90"/>
    <p:sldId id="519" r:id="rId91"/>
    <p:sldId id="520" r:id="rId92"/>
    <p:sldId id="521" r:id="rId93"/>
    <p:sldId id="522" r:id="rId94"/>
    <p:sldId id="523" r:id="rId95"/>
    <p:sldId id="524" r:id="rId96"/>
    <p:sldId id="525" r:id="rId97"/>
    <p:sldId id="526" r:id="rId98"/>
    <p:sldId id="527" r:id="rId99"/>
    <p:sldId id="528" r:id="rId100"/>
    <p:sldId id="530" r:id="rId101"/>
    <p:sldId id="531" r:id="rId102"/>
    <p:sldId id="533" r:id="rId103"/>
    <p:sldId id="534" r:id="rId104"/>
    <p:sldId id="535" r:id="rId105"/>
    <p:sldId id="536" r:id="rId106"/>
    <p:sldId id="537" r:id="rId107"/>
    <p:sldId id="538" r:id="rId108"/>
    <p:sldId id="539" r:id="rId109"/>
    <p:sldId id="540" r:id="rId110"/>
    <p:sldId id="541" r:id="rId111"/>
    <p:sldId id="542" r:id="rId112"/>
    <p:sldId id="543" r:id="rId113"/>
    <p:sldId id="544" r:id="rId114"/>
    <p:sldId id="545" r:id="rId115"/>
    <p:sldId id="546" r:id="rId116"/>
    <p:sldId id="547" r:id="rId117"/>
    <p:sldId id="548" r:id="rId118"/>
    <p:sldId id="549" r:id="rId119"/>
    <p:sldId id="550" r:id="rId120"/>
    <p:sldId id="551" r:id="rId121"/>
    <p:sldId id="552" r:id="rId122"/>
    <p:sldId id="553" r:id="rId123"/>
    <p:sldId id="554" r:id="rId124"/>
    <p:sldId id="555" r:id="rId125"/>
    <p:sldId id="556" r:id="rId126"/>
    <p:sldId id="557" r:id="rId127"/>
    <p:sldId id="558" r:id="rId128"/>
    <p:sldId id="559" r:id="rId129"/>
    <p:sldId id="560" r:id="rId130"/>
    <p:sldId id="561" r:id="rId131"/>
    <p:sldId id="562" r:id="rId132"/>
    <p:sldId id="563" r:id="rId133"/>
    <p:sldId id="564" r:id="rId134"/>
    <p:sldId id="565" r:id="rId135"/>
    <p:sldId id="566" r:id="rId136"/>
    <p:sldId id="567" r:id="rId137"/>
    <p:sldId id="586" r:id="rId138"/>
    <p:sldId id="587" r:id="rId139"/>
    <p:sldId id="588" r:id="rId140"/>
    <p:sldId id="568" r:id="rId141"/>
    <p:sldId id="569" r:id="rId142"/>
    <p:sldId id="570" r:id="rId143"/>
    <p:sldId id="571" r:id="rId144"/>
    <p:sldId id="572" r:id="rId145"/>
    <p:sldId id="573" r:id="rId146"/>
    <p:sldId id="574" r:id="rId147"/>
    <p:sldId id="575" r:id="rId148"/>
    <p:sldId id="576" r:id="rId149"/>
    <p:sldId id="577" r:id="rId150"/>
    <p:sldId id="578" r:id="rId151"/>
    <p:sldId id="579" r:id="rId152"/>
    <p:sldId id="580" r:id="rId153"/>
    <p:sldId id="581" r:id="rId154"/>
    <p:sldId id="582" r:id="rId155"/>
    <p:sldId id="583" r:id="rId156"/>
    <p:sldId id="584" r:id="rId157"/>
    <p:sldId id="585" r:id="rId158"/>
    <p:sldId id="589"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61" d="100"/>
          <a:sy n="61" d="100"/>
        </p:scale>
        <p:origin x="788" y="1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09-09-2021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6:03.540"/>
    </inkml:context>
    <inkml:brush xml:id="br0">
      <inkml:brushProperty name="width" value="0.05292" units="cm"/>
      <inkml:brushProperty name="height" value="0.05292" units="cm"/>
      <inkml:brushProperty name="color" value="#00B050"/>
    </inkml:brush>
  </inkml:definitions>
  <inkml:trace contextRef="#ctx0" brushRef="#br0">3351 12806 0,'-35'0'31,"53"0"16,88 0-31,105 0-16,1 0 15,35 0-15,776 0 31,-635 0-31,-71 0 16,-211 0 0</inkml:trace>
  <inkml:trace contextRef="#ctx0" brushRef="#br0" timeOffset="1306.369">3387 14499 0,'88'0'79,"159"0"-64,-71 0-15,71 0 16,-35 0-16,246 0 15,389 0 17,-600 0 15,-229 0-32,-1 0 32,1 0-47,0 0 16,17 18-1,-18-18 1,1 0 0,17 0 15,-17 0-16,0 0 1,-1 0 0,1 0-16,0 0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49:26.251"/>
    </inkml:context>
    <inkml:brush xml:id="br0">
      <inkml:brushProperty name="width" value="0.05292" units="cm"/>
      <inkml:brushProperty name="height" value="0.05292" units="cm"/>
      <inkml:brushProperty name="color" value="#00B050"/>
    </inkml:brush>
  </inkml:definitions>
  <inkml:trace contextRef="#ctx0" brushRef="#br0">11218 7355 0,'18'0'109,"0"0"-93,35 0 0,17 18-1,1-18-15,-18 0 16,35 0-16,-71 0 15,1 0-15,0 18 16,-1-18 31,-17 17 125</inkml:trace>
  <inkml:trace contextRef="#ctx0" brushRef="#br0" timeOffset="2340.4936">12330 7214 0,'70'0'125,"71"0"-110,-88 0-15,35 0 16,36 0-16,17 0 16,-53 0-16,18 0 15,70 0-15,-35 0 16,-88 0-1,106 0-15,176 0 47,-141 0-15,-70-17-17,-107 17-15,54 0 16,0 0-16,34 0 15,-16 0-15,-37 0 16,19 0-16,70 0 16,-88 0-16,-18 0 15,1 0-15,-1 0 16,18-18-16,-18 18 16,18 0-16,-18 0 15,1 0 1,-19 0-16,54 0 31,-1 0-15,1 0-1,-53 0-15,87 0 16,-69 0 0,17 0-1,-36 0 1,36 0-1,-18 0 1,1 0 0,-19 0-1</inkml:trace>
  <inkml:trace contextRef="#ctx0" brushRef="#br0" timeOffset="5774.3056">11853 7232 0,'0'35'141,"18"-35"-79,0 0-46,-1 0-1,1-17-15,0 17 16,-1-18-16,1 0 16,-1-17 15,36-36 16,-35 54-47,0 17 15,-1-18 1,1 1 0,-18-36-16,0 35 15,0 0-15,18 1 16,-1-1-1,-17 0 1,0 1 0,0-18-1,0 17 1,0 0 15,-17-35-31,17 18 16,-18 0-1,-17 0 1,35 17-16,-18-17 16,0 17-1,1-17 1,-1-18 0,0 17-1,1 1 1,17-18-1,-35 0 1,35 36 0,0-36-1,-18 18 1,0-1 31,1 19-32,-19-1 1,36-17 0,-17 17-16,17 0 15,-18 18 63,0 0-78,-17 0 16,0 0 0,17 0-16,-17 0 15,0 0 1,-18 0 0,17 36-1,19-19 1,17 1 15,0 35-15,-35 106-1,35-124 1,-18 18 0,18-36-1,0 36 1,0 0-1,0 0 1,0 0 0,0 35-1,0-52-15,0 52 16,0-71-16,0 1 16,53 35-16,-53-35 31,35 17-31,0 18 31,-35-36-15,0 1-1,36 53 1,-19-54 0,19 36-1,-36-35 1,17 35-1,-17-36 1,0 1 0,36 17-1,-36-17 1,17 0 15,1-1-31,-1-17 31,1 0-15,17 18 0,-17-18-1,0 0 1,-1 0 15,19 0-15,-19 0-1,18-18 1,-35 1 0,36-1-16,-19 0 15,-17 1-15,0-1 16,18-70 0,0 35-1,-18 0 1,35 18 15,-35-71-15,0 88-1,0-35-15,0 36 16,-18-1-16,1-52 16,-1 70 140,-17 0-156,17 17 15,0-17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50:29.705"/>
    </inkml:context>
    <inkml:brush xml:id="br0">
      <inkml:brushProperty name="width" value="0.05292" units="cm"/>
      <inkml:brushProperty name="height" value="0.05292" units="cm"/>
      <inkml:brushProperty name="color" value="#00B050"/>
    </inkml:brush>
  </inkml:definitions>
  <inkml:trace contextRef="#ctx0" brushRef="#br0">21855 5256 0,'17'0'94,"124"0"-94,-70 0 16,35 53-16,88-53 15,159 18 1,370 17 15,-318-35 1,1 0-1,-300 0-16,-18 0 17,36 18-17,-71-18 1,-36 18 0</inkml:trace>
  <inkml:trace contextRef="#ctx0" brushRef="#br0" timeOffset="996.9493">22983 11730 0,'0'18'63,"18"-18"-48,35 0-15,53 0 16,35 0-16,229-53 16,212-36 15,-370 54-31,229 35 47</inkml:trace>
  <inkml:trace contextRef="#ctx0" brushRef="#br0" timeOffset="1857.8917">22895 8572 0,'0'-17'16,"36"-1"0,69 18-16,-34 0 15,35 0-15,105 0 16,-69 0-16,16 0 16,354 0-1,423-35 16,-653 0 1</inkml:trace>
  <inkml:trace contextRef="#ctx0" brushRef="#br0" timeOffset="2977.9001">23689 14605 0,'53'0'78,"35"0"-63,18 0-15,106-18 16,-1-17-16,371-18 16,142-35 15,-636 88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51:29.560"/>
    </inkml:context>
    <inkml:brush xml:id="br0">
      <inkml:brushProperty name="width" value="0.05292" units="cm"/>
      <inkml:brushProperty name="height" value="0.05292" units="cm"/>
      <inkml:brushProperty name="color" value="#00B050"/>
    </inkml:brush>
  </inkml:definitions>
  <inkml:trace contextRef="#ctx0" brushRef="#br0">16475 14464 0,'17'0'32,"142"0"-32,53 0 15,35 0 1,-36 0-16,19 0 15,17-18-15,-106-17 16,194 0 15</inkml:trace>
  <inkml:trace contextRef="#ctx0" brushRef="#br0" timeOffset="4228.5586">17216 1676 0,'52'0'110,"107"0"-95,88 0 1,0 0-16,106-36 15,-36 1-15,936-141 47,-124 70-15,-971 88-17,-105-17 1</inkml:trace>
  <inkml:trace contextRef="#ctx0" brushRef="#br0" timeOffset="6078.556">15469 10918 0,'53'0'79,"35"0"-64,18 0-15,35 0 16,-35 0-1,71 0 1,34 0-16,371 36 31,-476-36-31,194 0 32,-282 0-32,-1 0 15,1 0 48,35 0-63,0 0 15,141 17 1,-53 1 0,-88-18-1</inkml:trace>
  <inkml:trace contextRef="#ctx0" brushRef="#br0" timeOffset="10027.7054">19032 12012 0,'18'0'94,"88"0"-78,106-18-16,34 18 15,-34 0-15,353 0 31,563 0 1,-775 0-1</inkml:trace>
  <inkml:trace contextRef="#ctx0" brushRef="#br0" timeOffset="11572.2965">15628 13952 0,'35'0'93,"71"0"-93,-35 0 16,35 0-16,70 0 16,-17 0-1,-53 0-15,493 0 32,-422 0-32,-72 0 0,89 0 31</inkml:trace>
  <inkml:trace contextRef="#ctx0" brushRef="#br0" timeOffset="14518.1713">18891 14887 0,'36'0'125,"34"0"-125,71 0 16,71 0-1,0 0-15,-71 0 16,70 18-16,-34-18 16,-19 0-16,19 0 15,-36 17-15,-35-17 16,35 0-1,370 0 17,72 0-1,-372 0-15,-158 0-16,18 0 15,-54 0 1,1 0-16,0 0 15,17 0 1,-18 0 0,1 0-16,0 0 15,17 0 1,0 0-16,1 0 16,-1 0 15,0 0-16,0 0 1,-17 0 109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7:29.146"/>
    </inkml:context>
    <inkml:brush xml:id="br0">
      <inkml:brushProperty name="width" value="0.05292" units="cm"/>
      <inkml:brushProperty name="height" value="0.05292" units="cm"/>
      <inkml:brushProperty name="color" value="#00B050"/>
    </inkml:brush>
  </inkml:definitions>
  <inkml:trace contextRef="#ctx0" brushRef="#br0">15346 5274 0,'17'0'109,"36"0"-109,-17 0 16,17 0-16,70-53 15,18 53-15,-70 0 16,17 0-16,18 0 15,-71 0-15,0 0 16,-17 0 0,0 0-1,-1 0 32,18 0-31,-17 0-16,17 0 15,1 0 1,-19 0 78,19 0-79,69 0-15,37 0 16,-1 0-16,35 0 16,212 0-1,18 0 1,-195 0 0,-175 0-1</inkml:trace>
  <inkml:trace contextRef="#ctx0" brushRef="#br0" timeOffset="2572.7841">15293 8714 0,'0'-18'0,"0"0"47,35-17-31,53 35-1,-17 0-15,-18 0 16,17 0-16,89 0 15,-88 0 1,511 0 15,-318 0 1,-175-18-32,87 18 15,-35 0 1,0 0-16,-35-17 15,53 17-15,-53 0 16,35-18-16,-35 18 16,-18-35-16,53 35 15,-53-18 1,-70 18-16,-1 0 47,19 0-32,69-35 1,-34 35 0,-18 0-1,-18 0 1,89 0 0,-89 0-1,35 0 1,36 0-1,-35 0 1,-18 0 0,0-35-1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7:43.706"/>
    </inkml:context>
    <inkml:brush xml:id="br0">
      <inkml:brushProperty name="width" value="0.05292" units="cm"/>
      <inkml:brushProperty name="height" value="0.05292" units="cm"/>
      <inkml:brushProperty name="color" value="#00B050"/>
    </inkml:brush>
  </inkml:definitions>
  <inkml:trace contextRef="#ctx0" brushRef="#br0">9842 9155 0,'0'-18'94,"18"0"-63,0 18-15,17-17-16,0 17 16,54-18-16,-54 18 15,18 0-15,0 0 16,88 0 0,159 0 15,176 0 0,-53 0 0,-264 0 1,-36 0-17,-87 0 1,-1 0-1,53 0 1,53 0 0,-17 0-1,-18 0 1,-1 0 0,-52 0-1,-35 0 1,0 0-16,-1 0 94,1 0-79,17 0 1,-17 0-16,17 0 15,-17 0 79,-1 0-78,1 0-16,17 0 15,-17 0-15,0 0 16,34 0 15,-34 0-15</inkml:trace>
  <inkml:trace contextRef="#ctx0" brushRef="#br0" timeOffset="1181.7938">10019 10160 0,'18'-35'32,"-1"35"-17,36 0-15,35 0 16,18 0 0,71 0-16,-36 0 15,70 0-15,213 0 16,87 0 31,-193 0-16,-230 0 0,71-36-15,-18 36-1,53-35 1,-124 35 0,-17 0-1,-18 0-15,1 0 16,-19 0 0,1 0-1,0 0-15</inkml:trace>
  <inkml:trace contextRef="#ctx0" brushRef="#br0" timeOffset="2516.4465">9913 10936 0,'0'0'0,"35"0"0,-17 0 16,17 0-1,1 0 1,69-18-16,-34 18 16,52 0-16,54 0 15,17-35-15,-53 35 16,706-53 15,-671 53-31,300-17 47,-370 17-47,18-36 0,-54 36 16,18-17-1,-35 17-15,53-18 16,-88 18-16,35 0 0,-36 0 16,1 0-1,0 0 1,-1 0-1,71-18 1,-35 18 0,18 0-1,-54 0 1,36 0 0,18 0-1,-36 0 1,-17 0-1,-1 0 1,1 0 15,35 0-15,-18 0 0,-17 0-1</inkml:trace>
  <inkml:trace contextRef="#ctx0" brushRef="#br0" timeOffset="3757.3373">10460 11783 0,'18'0'47,"34"0"-47,54 0 16,0 0-16,53 0 15,52 0-15,107 0 32,423 17-1,-265 19 0,-405-19 0,-36-17 1,0 0-17,0 18 1,1-18-16,17 0 15,88 0 1,-88 0-16,0 0 16,-36 0-1,19 0 1</inkml:trace>
  <inkml:trace contextRef="#ctx0" brushRef="#br0" timeOffset="12015.2164">14270 9102 0,'70'0'78,"19"0"-78,122 0 16,-70 0-16,389 0 16,493 0 30,300 0-14,-1006 0-32,18-36 15,-88 36-15,-35-17 16,141-19 0,-212 19-1,-124 17 1</inkml:trace>
  <inkml:trace contextRef="#ctx0" brushRef="#br0" timeOffset="12812.2382">14587 10019 0,'18'0'31,"0"0"-16,52 0-15,71-18 16,0 18 0,36 0-16,-36 0 15,35 0-15,71 0 16,106 0 0,1340 0 15,107 0 0,-971 0 0</inkml:trace>
  <inkml:trace contextRef="#ctx0" brushRef="#br0" timeOffset="13843.7784">15081 11042 0,'53'0'62,"18"0"-62,87 0 16,19 0-16,140 0 16,248 0-1,1216 0 16,124 0 1,-1517 0-1</inkml:trace>
  <inkml:trace contextRef="#ctx0" brushRef="#br0" timeOffset="15222.4139">15046 12083 0,'0'17'31,"53"-17"-15,-35 0 0,-1 0-1,1 0 1,-1 0-16,1 0 16,282 0 15,441-17 0,-177 17-15,265 0-1,-158 0 1,-213 0 0,-35 0 15,-246 0-16,-124 0 1,17-36 0,-17 19-1,-17 17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9:03.551"/>
    </inkml:context>
    <inkml:brush xml:id="br0">
      <inkml:brushProperty name="width" value="0.05292" units="cm"/>
      <inkml:brushProperty name="height" value="0.05292" units="cm"/>
      <inkml:brushProperty name="color" value="#00B050"/>
    </inkml:brush>
  </inkml:definitions>
  <inkml:trace contextRef="#ctx0" brushRef="#br0">10213 17180 0,'0'71'78,"0"17"-78,18-35 15,-1 0-15,-17 0 16,71 35 15,-54-88 63,1 0-78,35-53-1,-18 35-15,36-17 16,-18-18-16,70 36 16,177-72-1,70-34 1,-123-1-1,36-34 1,-195 105 0,-71 53-1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00:12.361"/>
    </inkml:context>
    <inkml:brush xml:id="br0">
      <inkml:brushProperty name="width" value="0.05292" units="cm"/>
      <inkml:brushProperty name="height" value="0.05292" units="cm"/>
      <inkml:brushProperty name="color" value="#00B050"/>
    </inkml:brush>
  </inkml:definitions>
  <inkml:trace contextRef="#ctx0" brushRef="#br0">9313 9366 0,'-17'0'125,"34"0"-125,89 0 16,35 0-16,0 0 15,230 0 1,440 18 15,353-18 0,-705 0-15,0 0 0,-142 0-1,-35 0 17,-105-18-17,-19 18 1,-52 0-1,124-35 1,-72 0 0,-17 35-1,-70-18-15,-53 18 16,17 0-16,-17 0 16,17 0-1,71 0 1,-1 0-1,1 0 1,141 0 0,53-18-1,-106-34 17,18 34-17,-106 0 1,-71 18-1,0 0 1,-17-17 0,52 17-1,-34 0 1,-1 0 0,53 0-1,89 0 1,-19 0-1,36 0 1,-35 0 0,0-53-1,-89 35 17,-52 18-17</inkml:trace>
  <inkml:trace contextRef="#ctx0" brushRef="#br0" timeOffset="6960.28">21890 9172 0,'0'18'110,"88"-18"-95,88 0-15,1 0 16,176 0-1,158 0 17,-352 0 15,-106 0-16,17 0-16,19 0 1,34 0 0,0-18-1,-105 18 1,17 0 0,54-17-1,-72-36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17:53.853"/>
    </inkml:context>
    <inkml:brush xml:id="br0">
      <inkml:brushProperty name="width" value="0.05292" units="cm"/>
      <inkml:brushProperty name="height" value="0.05292" units="cm"/>
      <inkml:brushProperty name="color" value="#00B050"/>
    </inkml:brush>
  </inkml:definitions>
  <inkml:trace contextRef="#ctx0" brushRef="#br0">10883 8396 0,'71'0'125,"-1"0"-110,-52 0-15,52 35 16,-34-17-16,105 0 31,-71-1 1,-52-17 14,0 0-30,-1 0-16,1 0 16,0 0-16,17 0 15,-17 0 32,17 0 31</inkml:trace>
  <inkml:trace contextRef="#ctx0" brushRef="#br0" timeOffset="898.2314">10954 8625 0,'17'0'110,"1"0"-110,35 0 15,0 0-15,264 0 47,-228 0-31,-72 0 0,1 0 30,35 0-46,-18 0 32,-17 0-32</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18:07.177"/>
    </inkml:context>
    <inkml:brush xml:id="br0">
      <inkml:brushProperty name="width" value="0.05292" units="cm"/>
      <inkml:brushProperty name="height" value="0.05292" units="cm"/>
      <inkml:brushProperty name="color" value="#00B050"/>
    </inkml:brush>
  </inkml:definitions>
  <inkml:trace contextRef="#ctx0" brushRef="#br0">8661 11659 0,'-18'0'219,"18"-17"-172,18 17 0,35 0-47,-36 0 16,1 0-1,0 0-15,17 0 31,-18 0-31,19-36 0,17 19 32,-36 17-17,19-18 1,-19 18 0,1 0-1,-1 0-15,1-18 16,17 1-16,-17 17 15,0-18-15</inkml:trace>
  <inkml:trace contextRef="#ctx0" brushRef="#br0" timeOffset="1360.7961">8590 11765 0,'0'18'141,"53"-18"-125,-18 0-16,1 0 15,34 0 1,54 0 15,-1 0 0,-52 0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38:22.589"/>
    </inkml:context>
    <inkml:brush xml:id="br0">
      <inkml:brushProperty name="width" value="0.05292" units="cm"/>
      <inkml:brushProperty name="height" value="0.05292" units="cm"/>
      <inkml:brushProperty name="color" value="#00B050"/>
    </inkml:brush>
  </inkml:definitions>
  <inkml:trace contextRef="#ctx0" brushRef="#br0">8767 9543 0,'17'0'46,"1"0"-30,17 0 0,53 0-16,-17 0 15,-18 0-15,70 0 16,248 17 31,87 107-16,-228-107-15,-72-17-1,1 0 1,-71 0 0,71 0-1,17 0 1,-52 0-1,52 0 1,-35 0 0,18 0-1,-71 0 1,18 0 0,18 0 15,34 18-16,72 17 1,17-35 0,105 0-1,-140 0 1,-53 0 0,35 0-1,-124 0 1,-34 0-1,-19 0-15,1 0 16,0 0 0,52 0-1,1 0 17,-18 0-17,17 0 1,1 0-1,-1 0 1,1 0 0,17 0-1,106 0 1,-70 0 0,-89 0-1,0 0 1,53 0-1,-35 0 1,-35 0 0,52 0-1,71-70 1,18 70 15,-88-18-15,35 18-1,-71 0 1,0-18 0,0 18-1,-17-17 32,0 17-31,-1 0-16,36 0 15,-17-18 1,-19 18 15,1 0 79</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43:11.825"/>
    </inkml:context>
    <inkml:brush xml:id="br0">
      <inkml:brushProperty name="width" value="0.05292" units="cm"/>
      <inkml:brushProperty name="height" value="0.05292" units="cm"/>
      <inkml:brushProperty name="color" value="#00B050"/>
    </inkml:brush>
  </inkml:definitions>
  <inkml:trace contextRef="#ctx0" brushRef="#br0">6156 4604 0,'53'-18'172,"-35"18"-172,-1 0 15,1 0 1,-1 0-16,1 0 15,0-18 17,-1 18-17,19 0 1,-19 0 0,1-17-1,0 17 16</inkml:trace>
  <inkml:trace contextRef="#ctx0" brushRef="#br0" timeOffset="1355.3989">7197 4551 0,'17'0'32,"19"0"-17,-1 0-15,35-18 16,195-17 15,70 35 16,-176-53-31,-89 53-1,19-18 1,52 1-1,35-19 1,53 36 0,-158 0-1,-18 0 1,35 0 0,-70 0-1,52 0 1,1 0-1,-36 0 1,36 0 15,-18 0-15,17 0 0,1 0-1,-36 0 1,36 0-1,-54 0 1</inkml:trace>
  <inkml:trace contextRef="#ctx0" brushRef="#br0" timeOffset="4365.4832">10901 4551 0,'35'0'94,"-17"0"-63,17 0-16,0 0-15,1 0 16,16 0-16,1 0 16,36 0-16,-36 0 15,-1 0-15,1 0 16,141 0 15,-105-35 0,-36 35-15,-18-18 15,18 18-15,0-18 0,-36 18-1,1 0 32,0 0-31,-1 0-1,18 0 1,-17 0 0</inkml:trace>
  <inkml:trace contextRef="#ctx0" brushRef="#br0" timeOffset="12249.5641">9454 3404 0,'-17'-35'31,"-18"35"31,17 0-46,-17 35-16,17 1 16,0-19-1,1 18 17,-36 89-1,53-53-16,0-19 1,0-34-16,0 17 16,0-17-1,0 17 1,0-17 0,17 0-1,1-18 16,17 52-15,-17-16 0,17-19-1,-17 1 1,0-18 93,-1 0-93,18 0 0,1 0-1,-19 0-15,19 0 16,-19 0-1,1 0 1,35 0 0,-18 0-1,0 0 1,18 0 0,0 0-1,-35-18 1,-1 18 62,1-35-78,0 17 16,-18 1-1,0-1 1,0 1-16,0-54 31,0 0-15,0-17-1,0 53 1,0 17-16,0-35 16,-18-17-16,0 70 15,18-35 1,0 17-1,0 0 1,-17 1 0,-1-36-1,1 35 1,-1 18 15,0 0 16,1 0-31,-1 0-1,-17 0 1,-18 0 0,35 0-1,1 0 16,-1 0-15,0 0-16,1 0 16,-1 0-1,0 0 1,1 18 0</inkml:trace>
  <inkml:trace contextRef="#ctx0" brushRef="#br0" timeOffset="21753.5768">9366 6138 0,'36'0'109,"-19"0"-93,36 0-1,-18 0-15,71 0 0,88-53 32,247 36-1,-264-1 0,-160 0 94</inkml:trace>
  <inkml:trace contextRef="#ctx0" brushRef="#br0" timeOffset="24315.274">13212 13212 0,'0'-18'109,"17"18"-109,142 0 16,-36 0-16,89 0 16,-36 0-1,706 0 16,-599 35-31,352-35 32,-388 0-32,-36 0 15,36 0-15,-35 0 16,70 0 0,-123 0-1,0 0 1,-71 0-1,35 0 1,1 0 0,-18 0-1,-18 0 17,18 0-17,-54 0 1,-34 0-16,35 0 15,-35 0-15,-1 0 16,1 0 0,17 0 15,-17 0-15,0 0-1,-1 0 63</inkml:trace>
  <inkml:trace contextRef="#ctx0" brushRef="#br0" timeOffset="37850.899">10795 7726 0,'71'-18'141,"-19"18"-126,37 0-15,-36 0 16,52-17-16,1 17 15,-35 0-15,35-18 47,-71 18-15,0 0-17,0 0 1,-17 0-1,0 0 1,17 0 0,-17 0-1,17 0 1,0 0 0,18 0-1,-35 0 16,17 0 1,-17 0-1,-1 0 0</inkml:trace>
  <inkml:trace contextRef="#ctx0" brushRef="#br0" timeOffset="39645.0701">13635 7673 0,'106'0'172,"-36"0"-156,124 0-16,18 0 15,-106 0-15,70 0 16,-70 0-16,35 0 16,88 0-1,-123 0-15,-35 0 16,-18 0-16,17 0 16,177 0-1,212 0 16,123 0 1,18 0-1,-371 0-15,-70 0-1,-53 0 1,52 0 15,-52 0-15,106 0-1,-89 0 1,18 0 0,-35 0-1,35 0 1,-35 0-1,-71 0 1,36 0 0,70 0-1,-35 0 1,0 0 0,35 0-1,-18 0 16,-87 0-15,-1 0 0,18 0-1,-36 0 1,1 0 31,0 0-32,-1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09-09-2021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pPr/>
              <a:t>‹#›</a:t>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800">
                <a:solidFill>
                  <a:schemeClr val="tx1"/>
                </a:solidFill>
              </a:defRPr>
            </a:lvl3pPr>
            <a:lvl4pPr>
              <a:lnSpc>
                <a:spcPct val="100000"/>
              </a:lnSpc>
              <a:spcBef>
                <a:spcPts val="600"/>
              </a:spcBef>
              <a:spcAft>
                <a:spcPts val="600"/>
              </a:spcAft>
              <a:defRPr sz="2800">
                <a:solidFill>
                  <a:schemeClr val="tx1"/>
                </a:solidFill>
              </a:defRPr>
            </a:lvl4pPr>
            <a:lvl5pPr>
              <a:lnSpc>
                <a:spcPct val="100000"/>
              </a:lnSpc>
              <a:spcBef>
                <a:spcPts val="600"/>
              </a:spcBef>
              <a:spcAft>
                <a:spcPts val="600"/>
              </a:spcAft>
              <a:defRPr sz="28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772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8"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6 &amp; 7</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32770" name="Content Placeholder 2"/>
          <p:cNvSpPr>
            <a:spLocks noGrp="1"/>
          </p:cNvSpPr>
          <p:nvPr>
            <p:ph type="body" sz="quarter" idx="13"/>
          </p:nvPr>
        </p:nvSpPr>
        <p:spPr/>
        <p:txBody>
          <a:bodyPr/>
          <a:lstStyle/>
          <a:p>
            <a:pPr eaLnBrk="1" hangingPunct="1"/>
            <a:r>
              <a:rPr lang="en-US" altLang="en-US" smtClean="0"/>
              <a:t>On the other hand, if we need to identify a group of elements that share similar characteristics, we can use the class attribute. </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3" y="2276872"/>
            <a:ext cx="7272808" cy="413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543120" y="3238560"/>
              <a:ext cx="3835800" cy="1117800"/>
            </p14:xfrm>
          </p:contentPart>
        </mc:Choice>
        <mc:Fallback xmlns="">
          <p:pic>
            <p:nvPicPr>
              <p:cNvPr id="2" name="Ink 1"/>
              <p:cNvPicPr/>
              <p:nvPr/>
            </p:nvPicPr>
            <p:blipFill>
              <a:blip r:embed="rId4"/>
              <a:stretch>
                <a:fillRect/>
              </a:stretch>
            </p:blipFill>
            <p:spPr>
              <a:xfrm>
                <a:off x="3533760" y="3229200"/>
                <a:ext cx="3854520" cy="1136520"/>
              </a:xfrm>
              <a:prstGeom prst="rect">
                <a:avLst/>
              </a:prstGeom>
            </p:spPr>
          </p:pic>
        </mc:Fallback>
      </mc:AlternateContent>
    </p:spTree>
    <p:extLst>
      <p:ext uri="{BB962C8B-B14F-4D97-AF65-F5344CB8AC3E}">
        <p14:creationId xmlns:p14="http://schemas.microsoft.com/office/powerpoint/2010/main" val="20125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a:t>Example</a:t>
            </a:r>
          </a:p>
          <a:p>
            <a:r>
              <a:rPr lang="en-US" sz="2400" dirty="0" smtClean="0"/>
              <a:t>Set </a:t>
            </a:r>
            <a:r>
              <a:rPr lang="en-US" sz="2400" dirty="0"/>
              <a:t>two background images for a &lt;div&gt; element. Let the "paper.gif" background image starts from the upper left corner of the padding edge, and let the "img_tree.gif" background image starts from the upper left corner of the content:</a:t>
            </a:r>
          </a:p>
          <a:p>
            <a:pPr marL="2311400" lvl="5" indent="0">
              <a:spcBef>
                <a:spcPts val="0"/>
              </a:spcBef>
              <a:buNone/>
            </a:pPr>
            <a:endParaRPr lang="en-US" sz="2000" dirty="0" smtClean="0"/>
          </a:p>
          <a:p>
            <a:pPr marL="2311400" lvl="5" indent="0">
              <a:spcBef>
                <a:spcPts val="0"/>
              </a:spcBef>
              <a:buNone/>
            </a:pPr>
            <a:r>
              <a:rPr lang="en-US" sz="2400" dirty="0" smtClean="0"/>
              <a:t>#</a:t>
            </a:r>
            <a:r>
              <a:rPr lang="en-US" sz="2400" dirty="0"/>
              <a:t>example1 {</a:t>
            </a:r>
          </a:p>
          <a:p>
            <a:pPr marL="2311400" lvl="5" indent="0">
              <a:spcBef>
                <a:spcPts val="0"/>
              </a:spcBef>
              <a:buNone/>
            </a:pPr>
            <a:r>
              <a:rPr lang="en-US" sz="2400" dirty="0"/>
              <a:t>  border: 10px dashed black;</a:t>
            </a:r>
          </a:p>
          <a:p>
            <a:pPr marL="2311400" lvl="5" indent="0">
              <a:spcBef>
                <a:spcPts val="0"/>
              </a:spcBef>
              <a:buNone/>
            </a:pPr>
            <a:r>
              <a:rPr lang="en-US" sz="2400" dirty="0"/>
              <a:t>  padding: 25px;</a:t>
            </a:r>
          </a:p>
          <a:p>
            <a:pPr marL="2311400" lvl="5" indent="0">
              <a:spcBef>
                <a:spcPts val="0"/>
              </a:spcBef>
              <a:buNone/>
            </a:pPr>
            <a:r>
              <a:rPr lang="en-US" sz="2400" dirty="0"/>
              <a:t>  </a:t>
            </a:r>
            <a:r>
              <a:rPr lang="en-US" sz="2400" dirty="0">
                <a:solidFill>
                  <a:srgbClr val="C00000"/>
                </a:solidFill>
              </a:rPr>
              <a:t>background: </a:t>
            </a:r>
            <a:r>
              <a:rPr lang="en-US" sz="2400" dirty="0" err="1">
                <a:solidFill>
                  <a:srgbClr val="C00000"/>
                </a:solidFill>
              </a:rPr>
              <a:t>url</a:t>
            </a:r>
            <a:r>
              <a:rPr lang="en-US" sz="2400" dirty="0">
                <a:solidFill>
                  <a:srgbClr val="C00000"/>
                </a:solidFill>
              </a:rPr>
              <a:t>(img_tree.gif), </a:t>
            </a:r>
            <a:r>
              <a:rPr lang="en-US" sz="2400" dirty="0" err="1">
                <a:solidFill>
                  <a:srgbClr val="C00000"/>
                </a:solidFill>
              </a:rPr>
              <a:t>url</a:t>
            </a:r>
            <a:r>
              <a:rPr lang="en-US" sz="2400" dirty="0">
                <a:solidFill>
                  <a:srgbClr val="C00000"/>
                </a:solidFill>
              </a:rPr>
              <a:t>(paper.gif);</a:t>
            </a:r>
          </a:p>
          <a:p>
            <a:pPr marL="2311400" lvl="5" indent="0">
              <a:spcBef>
                <a:spcPts val="0"/>
              </a:spcBef>
              <a:buNone/>
            </a:pPr>
            <a:r>
              <a:rPr lang="en-US" sz="2400" dirty="0"/>
              <a:t>  background-repeat: no-repeat;</a:t>
            </a:r>
          </a:p>
          <a:p>
            <a:pPr marL="2311400" lvl="5" indent="0">
              <a:spcBef>
                <a:spcPts val="0"/>
              </a:spcBef>
              <a:buNone/>
            </a:pPr>
            <a:r>
              <a:rPr lang="en-US" sz="2400" dirty="0"/>
              <a:t>  </a:t>
            </a:r>
            <a:r>
              <a:rPr lang="en-US" sz="2400" dirty="0">
                <a:solidFill>
                  <a:srgbClr val="C00000"/>
                </a:solidFill>
              </a:rPr>
              <a:t>background-origin: content-box, padding-box;</a:t>
            </a:r>
          </a:p>
          <a:p>
            <a:pPr marL="2311400" lvl="5" indent="0">
              <a:spcBef>
                <a:spcPts val="0"/>
              </a:spcBef>
              <a:buNone/>
            </a:pPr>
            <a:r>
              <a:rPr lang="en-US" sz="2400" dirty="0"/>
              <a:t>}</a:t>
            </a:r>
            <a:endParaRPr lang="en-IN" sz="2400" dirty="0"/>
          </a:p>
        </p:txBody>
      </p:sp>
    </p:spTree>
    <p:extLst>
      <p:ext uri="{BB962C8B-B14F-4D97-AF65-F5344CB8AC3E}">
        <p14:creationId xmlns:p14="http://schemas.microsoft.com/office/powerpoint/2010/main" val="65836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Background-clip </a:t>
            </a:r>
          </a:p>
          <a:p>
            <a:pPr lvl="1"/>
            <a:r>
              <a:rPr lang="en-US" dirty="0" smtClean="0"/>
              <a:t>The </a:t>
            </a:r>
            <a:r>
              <a:rPr lang="en-US" b="1" dirty="0">
                <a:solidFill>
                  <a:srgbClr val="C00000"/>
                </a:solidFill>
              </a:rPr>
              <a:t>background-clip</a:t>
            </a:r>
            <a:r>
              <a:rPr lang="en-US" dirty="0"/>
              <a:t> property defines how far the background (color or image) should extend within an </a:t>
            </a:r>
            <a:r>
              <a:rPr lang="en-US" dirty="0" smtClean="0"/>
              <a:t>element.</a:t>
            </a:r>
          </a:p>
          <a:p>
            <a:pPr marL="514350" lvl="1" indent="0">
              <a:buNone/>
            </a:pPr>
            <a:endParaRPr lang="en-US" dirty="0" smtClean="0"/>
          </a:p>
          <a:p>
            <a:pPr marL="514350" lvl="1" indent="0">
              <a:buNone/>
            </a:pPr>
            <a:r>
              <a:rPr lang="en-US" dirty="0" smtClean="0"/>
              <a:t>		background-clip</a:t>
            </a:r>
            <a:r>
              <a:rPr lang="en-US" dirty="0"/>
              <a:t>: </a:t>
            </a:r>
            <a:r>
              <a:rPr lang="en-US" dirty="0" smtClean="0"/>
              <a:t>border-box | padding-box | content-box;</a:t>
            </a:r>
          </a:p>
          <a:p>
            <a:pPr marL="25400" indent="0">
              <a:buNone/>
            </a:pPr>
            <a:endParaRPr lang="en-US" sz="2400" b="1" dirty="0" smtClean="0"/>
          </a:p>
          <a:p>
            <a:pPr marL="25400" indent="0">
              <a:buNone/>
            </a:pPr>
            <a:r>
              <a:rPr lang="en-US" sz="2400" b="1" dirty="0" smtClean="0"/>
              <a:t>Property </a:t>
            </a:r>
            <a:r>
              <a:rPr lang="en-US" sz="2400" b="1" dirty="0"/>
              <a:t>Values	Value Description</a:t>
            </a:r>
          </a:p>
          <a:p>
            <a:pPr marL="25400" indent="0">
              <a:buNone/>
            </a:pPr>
            <a:r>
              <a:rPr lang="en-US" sz="2000" dirty="0"/>
              <a:t>border-box 		Default value. The background extends behind the border 	</a:t>
            </a:r>
          </a:p>
          <a:p>
            <a:pPr marL="25400" indent="0">
              <a:buNone/>
            </a:pPr>
            <a:r>
              <a:rPr lang="en-US" sz="2000" dirty="0"/>
              <a:t>padding-box 		The background extends to the inside edge of the border 	</a:t>
            </a:r>
          </a:p>
          <a:p>
            <a:pPr marL="25400" indent="0">
              <a:buNone/>
            </a:pPr>
            <a:r>
              <a:rPr lang="en-US" sz="2000" dirty="0"/>
              <a:t>content-box 		The background extends to the edge of the content box 	</a:t>
            </a:r>
          </a:p>
          <a:p>
            <a:pPr marL="514350" lvl="1" indent="0">
              <a:buNone/>
            </a:pPr>
            <a:endParaRPr lang="en-US" dirty="0"/>
          </a:p>
        </p:txBody>
      </p:sp>
    </p:spTree>
    <p:extLst>
      <p:ext uri="{BB962C8B-B14F-4D97-AF65-F5344CB8AC3E}">
        <p14:creationId xmlns:p14="http://schemas.microsoft.com/office/powerpoint/2010/main" val="29540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Specify how far the background should extend within an element:</a:t>
            </a:r>
          </a:p>
          <a:p>
            <a:pPr marL="2311400" lvl="5" indent="0">
              <a:spcBef>
                <a:spcPts val="0"/>
              </a:spcBef>
              <a:buNone/>
            </a:pPr>
            <a:endParaRPr lang="en-US" sz="2400" dirty="0" smtClean="0"/>
          </a:p>
          <a:p>
            <a:pPr marL="2311400" lvl="5" indent="0">
              <a:spcBef>
                <a:spcPts val="0"/>
              </a:spcBef>
              <a:buNone/>
            </a:pPr>
            <a:r>
              <a:rPr lang="en-US" sz="2400" dirty="0" smtClean="0"/>
              <a:t>div </a:t>
            </a:r>
            <a:r>
              <a:rPr lang="en-US" sz="2400" dirty="0"/>
              <a:t>{</a:t>
            </a:r>
          </a:p>
          <a:p>
            <a:pPr marL="2311400" lvl="5" indent="0">
              <a:spcBef>
                <a:spcPts val="0"/>
              </a:spcBef>
              <a:buNone/>
            </a:pPr>
            <a:r>
              <a:rPr lang="en-US" sz="2400" dirty="0"/>
              <a:t>  border: 10px dotted black;</a:t>
            </a:r>
          </a:p>
          <a:p>
            <a:pPr marL="2311400" lvl="5" indent="0">
              <a:spcBef>
                <a:spcPts val="0"/>
              </a:spcBef>
              <a:buNone/>
            </a:pPr>
            <a:r>
              <a:rPr lang="en-US" sz="2400" dirty="0"/>
              <a:t>  padding: 15px;</a:t>
            </a:r>
          </a:p>
          <a:p>
            <a:pPr marL="2311400" lvl="5" indent="0">
              <a:spcBef>
                <a:spcPts val="0"/>
              </a:spcBef>
              <a:buNone/>
            </a:pPr>
            <a:r>
              <a:rPr lang="en-US" sz="2400" dirty="0"/>
              <a:t>  background: </a:t>
            </a:r>
            <a:r>
              <a:rPr lang="en-US" sz="2400" dirty="0" err="1"/>
              <a:t>lightblue</a:t>
            </a:r>
            <a:r>
              <a:rPr lang="en-US" sz="2400" dirty="0"/>
              <a:t>;</a:t>
            </a:r>
          </a:p>
          <a:p>
            <a:pPr marL="2311400" lvl="5" indent="0">
              <a:spcBef>
                <a:spcPts val="0"/>
              </a:spcBef>
              <a:buNone/>
            </a:pPr>
            <a:r>
              <a:rPr lang="en-US" sz="2400" dirty="0"/>
              <a:t>  </a:t>
            </a:r>
            <a:r>
              <a:rPr lang="en-US" sz="2400" dirty="0">
                <a:solidFill>
                  <a:srgbClr val="C00000"/>
                </a:solidFill>
              </a:rPr>
              <a:t>background-clip: padding-box;</a:t>
            </a:r>
          </a:p>
          <a:p>
            <a:pPr marL="2311400" lvl="5" indent="0">
              <a:spcBef>
                <a:spcPts val="0"/>
              </a:spcBef>
              <a:buNone/>
            </a:pPr>
            <a:r>
              <a:rPr lang="en-US" sz="2400" dirty="0"/>
              <a:t>}</a:t>
            </a:r>
            <a:endParaRPr lang="en-IN" sz="2400" dirty="0"/>
          </a:p>
        </p:txBody>
      </p:sp>
    </p:spTree>
    <p:extLst>
      <p:ext uri="{BB962C8B-B14F-4D97-AF65-F5344CB8AC3E}">
        <p14:creationId xmlns:p14="http://schemas.microsoft.com/office/powerpoint/2010/main" val="330935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a:t>
            </a:r>
            <a:r>
              <a:rPr lang="en-US" dirty="0" smtClean="0"/>
              <a:t>ackground-attachment</a:t>
            </a:r>
            <a:endParaRPr lang="en-US" dirty="0"/>
          </a:p>
          <a:p>
            <a:pPr lvl="1"/>
            <a:r>
              <a:rPr lang="en-US" dirty="0"/>
              <a:t>The background-attachment property sets whether a background image scrolls with the rest of the page, or is </a:t>
            </a:r>
            <a:r>
              <a:rPr lang="en-US" dirty="0" smtClean="0"/>
              <a:t>fixed.</a:t>
            </a:r>
          </a:p>
          <a:p>
            <a:pPr marL="514350" lvl="1" indent="0">
              <a:buNone/>
            </a:pPr>
            <a:r>
              <a:rPr lang="en-US" dirty="0" smtClean="0"/>
              <a:t>			</a:t>
            </a:r>
            <a:r>
              <a:rPr lang="en-US" dirty="0" smtClean="0">
                <a:solidFill>
                  <a:srgbClr val="00B050"/>
                </a:solidFill>
              </a:rPr>
              <a:t>background-attachment</a:t>
            </a:r>
            <a:r>
              <a:rPr lang="en-US" dirty="0">
                <a:solidFill>
                  <a:srgbClr val="00B050"/>
                </a:solidFill>
              </a:rPr>
              <a:t>: </a:t>
            </a:r>
            <a:r>
              <a:rPr lang="en-US" dirty="0" smtClean="0">
                <a:solidFill>
                  <a:srgbClr val="00B050"/>
                </a:solidFill>
              </a:rPr>
              <a:t>scroll | fixed | local;</a:t>
            </a:r>
            <a:endParaRPr lang="en-US" dirty="0">
              <a:solidFill>
                <a:srgbClr val="00B050"/>
              </a:solidFill>
            </a:endParaRPr>
          </a:p>
          <a:p>
            <a:pPr marL="25400" indent="0">
              <a:spcBef>
                <a:spcPts val="0"/>
              </a:spcBef>
              <a:spcAft>
                <a:spcPts val="0"/>
              </a:spcAft>
              <a:buNone/>
            </a:pPr>
            <a:endParaRPr lang="en-US" sz="2000" b="1" dirty="0" smtClean="0"/>
          </a:p>
          <a:p>
            <a:pPr marL="25400" indent="0">
              <a:spcBef>
                <a:spcPts val="0"/>
              </a:spcBef>
              <a:spcAft>
                <a:spcPts val="0"/>
              </a:spcAft>
              <a:buNone/>
            </a:pPr>
            <a:endParaRPr lang="en-US" sz="2000" b="1" dirty="0" smtClean="0"/>
          </a:p>
          <a:p>
            <a:pPr marL="25400" indent="0">
              <a:spcBef>
                <a:spcPts val="0"/>
              </a:spcBef>
              <a:spcAft>
                <a:spcPts val="0"/>
              </a:spcAft>
              <a:buNone/>
            </a:pPr>
            <a:r>
              <a:rPr lang="en-US" sz="2400" b="1" dirty="0" smtClean="0"/>
              <a:t>Property Values	Value Description</a:t>
            </a:r>
            <a:endParaRPr lang="en-US" sz="2400" b="1" dirty="0"/>
          </a:p>
          <a:p>
            <a:pPr marL="25400" indent="0">
              <a:spcBef>
                <a:spcPts val="0"/>
              </a:spcBef>
              <a:spcAft>
                <a:spcPts val="0"/>
              </a:spcAft>
              <a:buNone/>
            </a:pPr>
            <a:r>
              <a:rPr lang="en-US" sz="2400" dirty="0"/>
              <a:t>scroll 	</a:t>
            </a:r>
            <a:r>
              <a:rPr lang="en-US" sz="2400" dirty="0" smtClean="0"/>
              <a:t>		The </a:t>
            </a:r>
            <a:r>
              <a:rPr lang="en-US" sz="2400" dirty="0"/>
              <a:t>background image will scroll with the page. This is default</a:t>
            </a:r>
          </a:p>
          <a:p>
            <a:pPr marL="25400" indent="0">
              <a:spcBef>
                <a:spcPts val="0"/>
              </a:spcBef>
              <a:spcAft>
                <a:spcPts val="0"/>
              </a:spcAft>
              <a:buNone/>
            </a:pPr>
            <a:r>
              <a:rPr lang="en-US" sz="2400" dirty="0"/>
              <a:t>fixed 	</a:t>
            </a:r>
            <a:r>
              <a:rPr lang="en-US" sz="2400" dirty="0" smtClean="0"/>
              <a:t>		The </a:t>
            </a:r>
            <a:r>
              <a:rPr lang="en-US" sz="2400" dirty="0"/>
              <a:t>background image will not scroll with the page</a:t>
            </a:r>
          </a:p>
          <a:p>
            <a:pPr marL="25400" indent="0">
              <a:spcBef>
                <a:spcPts val="0"/>
              </a:spcBef>
              <a:spcAft>
                <a:spcPts val="0"/>
              </a:spcAft>
              <a:buNone/>
            </a:pPr>
            <a:r>
              <a:rPr lang="en-US" sz="2400" dirty="0"/>
              <a:t>local 	</a:t>
            </a:r>
            <a:r>
              <a:rPr lang="en-US" sz="2400" dirty="0" smtClean="0"/>
              <a:t>		The </a:t>
            </a:r>
            <a:r>
              <a:rPr lang="en-US" sz="2400" dirty="0"/>
              <a:t>background image will scroll with the element's </a:t>
            </a:r>
            <a:r>
              <a:rPr lang="en-US" sz="2400" dirty="0" smtClean="0"/>
              <a:t>contents</a:t>
            </a:r>
            <a:endParaRPr lang="en-US" sz="2400" dirty="0"/>
          </a:p>
        </p:txBody>
      </p:sp>
    </p:spTree>
    <p:extLst>
      <p:ext uri="{BB962C8B-B14F-4D97-AF65-F5344CB8AC3E}">
        <p14:creationId xmlns:p14="http://schemas.microsoft.com/office/powerpoint/2010/main" val="73604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A background-image that will scroll with the page (scroll). This is default:</a:t>
            </a:r>
          </a:p>
          <a:p>
            <a:pPr marL="3225800" lvl="7" indent="0">
              <a:spcBef>
                <a:spcPts val="0"/>
              </a:spcBef>
              <a:buNone/>
            </a:pPr>
            <a:r>
              <a:rPr lang="en-US" sz="2400" dirty="0"/>
              <a:t>body {</a:t>
            </a:r>
          </a:p>
          <a:p>
            <a:pPr marL="3225800" lvl="7" indent="0">
              <a:spcBef>
                <a:spcPts val="0"/>
              </a:spcBef>
              <a:buNone/>
            </a:pPr>
            <a:r>
              <a:rPr lang="en-US" sz="2400" dirty="0"/>
              <a:t>  background-image: </a:t>
            </a:r>
            <a:r>
              <a:rPr lang="en-US" sz="2400" dirty="0" err="1"/>
              <a:t>url</a:t>
            </a:r>
            <a:r>
              <a:rPr lang="en-US" sz="2400" dirty="0"/>
              <a:t>("img_tree.gif");</a:t>
            </a:r>
          </a:p>
          <a:p>
            <a:pPr marL="3225800" lvl="7" indent="0">
              <a:spcBef>
                <a:spcPts val="0"/>
              </a:spcBef>
              <a:buNone/>
            </a:pPr>
            <a:r>
              <a:rPr lang="en-US" sz="2400" dirty="0"/>
              <a:t>  background-repeat: no-repeat;</a:t>
            </a:r>
          </a:p>
          <a:p>
            <a:pPr marL="3225800" lvl="7" indent="0">
              <a:spcBef>
                <a:spcPts val="0"/>
              </a:spcBef>
              <a:buNone/>
            </a:pPr>
            <a:r>
              <a:rPr lang="en-US" sz="2400" dirty="0"/>
              <a:t>  background-attachment: scroll;</a:t>
            </a:r>
          </a:p>
          <a:p>
            <a:pPr marL="3225800" lvl="7" indent="0">
              <a:spcBef>
                <a:spcPts val="0"/>
              </a:spcBef>
              <a:buNone/>
            </a:pPr>
            <a:r>
              <a:rPr lang="en-US" sz="2400" dirty="0"/>
              <a:t>} </a:t>
            </a:r>
            <a:endParaRPr lang="en-IN" sz="2400" dirty="0"/>
          </a:p>
        </p:txBody>
      </p:sp>
    </p:spTree>
    <p:extLst>
      <p:ext uri="{BB962C8B-B14F-4D97-AF65-F5344CB8AC3E}">
        <p14:creationId xmlns:p14="http://schemas.microsoft.com/office/powerpoint/2010/main" val="298908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Shadows</a:t>
            </a:r>
            <a:endParaRPr lang="en-IN" dirty="0"/>
          </a:p>
        </p:txBody>
      </p:sp>
      <p:sp>
        <p:nvSpPr>
          <p:cNvPr id="3" name="Text Placeholder 2"/>
          <p:cNvSpPr>
            <a:spLocks noGrp="1"/>
          </p:cNvSpPr>
          <p:nvPr>
            <p:ph type="body" sz="quarter" idx="13"/>
          </p:nvPr>
        </p:nvSpPr>
        <p:spPr/>
        <p:txBody>
          <a:bodyPr/>
          <a:lstStyle/>
          <a:p>
            <a:r>
              <a:rPr lang="en-US" dirty="0" smtClean="0"/>
              <a:t>We can add shadow </a:t>
            </a:r>
            <a:r>
              <a:rPr lang="en-US" dirty="0"/>
              <a:t>to text and to elements.</a:t>
            </a:r>
          </a:p>
          <a:p>
            <a:r>
              <a:rPr lang="en-US" dirty="0" smtClean="0"/>
              <a:t>Shadow can be applied to text and box</a:t>
            </a:r>
            <a:endParaRPr lang="en-US" dirty="0"/>
          </a:p>
          <a:p>
            <a:pPr lvl="1"/>
            <a:r>
              <a:rPr lang="en-US" dirty="0" smtClean="0"/>
              <a:t>text-shadow property</a:t>
            </a:r>
            <a:endParaRPr lang="en-US" dirty="0"/>
          </a:p>
          <a:p>
            <a:pPr lvl="1"/>
            <a:r>
              <a:rPr lang="en-US" dirty="0" smtClean="0"/>
              <a:t>box-shadow property</a:t>
            </a:r>
            <a:endParaRPr lang="en-US" dirty="0"/>
          </a:p>
          <a:p>
            <a:endParaRPr lang="en-US" dirty="0"/>
          </a:p>
        </p:txBody>
      </p:sp>
    </p:spTree>
    <p:extLst>
      <p:ext uri="{BB962C8B-B14F-4D97-AF65-F5344CB8AC3E}">
        <p14:creationId xmlns:p14="http://schemas.microsoft.com/office/powerpoint/2010/main" val="56994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Text </a:t>
            </a:r>
            <a:r>
              <a:rPr lang="en-US" dirty="0"/>
              <a:t>Shadow</a:t>
            </a:r>
          </a:p>
          <a:p>
            <a:pPr lvl="1"/>
            <a:r>
              <a:rPr lang="en-US" dirty="0" smtClean="0"/>
              <a:t>The </a:t>
            </a:r>
            <a:r>
              <a:rPr lang="en-US" dirty="0"/>
              <a:t>CSS </a:t>
            </a:r>
            <a:r>
              <a:rPr lang="en-US" dirty="0">
                <a:solidFill>
                  <a:srgbClr val="C00000"/>
                </a:solidFill>
              </a:rPr>
              <a:t>text-shadow</a:t>
            </a:r>
            <a:r>
              <a:rPr lang="en-US" dirty="0"/>
              <a:t> property applies shadow to text.</a:t>
            </a:r>
          </a:p>
          <a:p>
            <a:pPr lvl="1"/>
            <a:r>
              <a:rPr lang="en-US" dirty="0" smtClean="0"/>
              <a:t>Values for this property are, horizontal shadow, vertical shadow, blur, color.</a:t>
            </a:r>
            <a:endParaRPr lang="en-US" dirty="0"/>
          </a:p>
          <a:p>
            <a:pPr marL="3683000" lvl="8" indent="0">
              <a:spcBef>
                <a:spcPts val="0"/>
              </a:spcBef>
              <a:buNone/>
            </a:pPr>
            <a:endParaRPr lang="en-US" sz="2400" dirty="0" smtClean="0"/>
          </a:p>
          <a:p>
            <a:pPr marL="3683000" lvl="8" indent="0">
              <a:spcBef>
                <a:spcPts val="0"/>
              </a:spcBef>
              <a:buNone/>
            </a:pPr>
            <a:r>
              <a:rPr lang="en-US" sz="2400" dirty="0" smtClean="0"/>
              <a:t>h1 </a:t>
            </a:r>
            <a:r>
              <a:rPr lang="en-US" sz="2400" dirty="0"/>
              <a:t>{</a:t>
            </a:r>
          </a:p>
          <a:p>
            <a:pPr marL="3683000" lvl="8" indent="0">
              <a:spcBef>
                <a:spcPts val="0"/>
              </a:spcBef>
              <a:buNone/>
            </a:pPr>
            <a:r>
              <a:rPr lang="en-US" sz="2400" dirty="0"/>
              <a:t>  text-shadow: 2px </a:t>
            </a:r>
            <a:r>
              <a:rPr lang="en-US" sz="2400" dirty="0" err="1" smtClean="0"/>
              <a:t>2px</a:t>
            </a:r>
            <a:r>
              <a:rPr lang="en-US" sz="2400" dirty="0"/>
              <a:t> 5px red;</a:t>
            </a:r>
          </a:p>
          <a:p>
            <a:pPr marL="3683000" lvl="8" indent="0">
              <a:spcBef>
                <a:spcPts val="0"/>
              </a:spcBef>
              <a:buNone/>
            </a:pPr>
            <a:r>
              <a:rPr lang="en-US" sz="2400" dirty="0"/>
              <a:t>} </a:t>
            </a:r>
            <a:endParaRPr lang="en-IN" sz="2400" dirty="0"/>
          </a:p>
          <a:p>
            <a:endParaRPr lang="en-IN" dirty="0"/>
          </a:p>
        </p:txBody>
      </p:sp>
      <p:pic>
        <p:nvPicPr>
          <p:cNvPr id="4" name="Picture 3"/>
          <p:cNvPicPr>
            <a:picLocks noChangeAspect="1"/>
          </p:cNvPicPr>
          <p:nvPr/>
        </p:nvPicPr>
        <p:blipFill>
          <a:blip r:embed="rId2"/>
          <a:stretch>
            <a:fillRect/>
          </a:stretch>
        </p:blipFill>
        <p:spPr>
          <a:xfrm>
            <a:off x="3791744" y="5229200"/>
            <a:ext cx="4257675" cy="904875"/>
          </a:xfrm>
          <a:prstGeom prst="rect">
            <a:avLst/>
          </a:prstGeom>
        </p:spPr>
      </p:pic>
    </p:spTree>
    <p:extLst>
      <p:ext uri="{BB962C8B-B14F-4D97-AF65-F5344CB8AC3E}">
        <p14:creationId xmlns:p14="http://schemas.microsoft.com/office/powerpoint/2010/main" val="246183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Multiple Shadows</a:t>
            </a:r>
          </a:p>
          <a:p>
            <a:pPr lvl="1"/>
            <a:r>
              <a:rPr lang="en-US" sz="2400" dirty="0" smtClean="0"/>
              <a:t>To </a:t>
            </a:r>
            <a:r>
              <a:rPr lang="en-US" sz="2400" dirty="0"/>
              <a:t>add more than one shadow to the text, </a:t>
            </a:r>
            <a:r>
              <a:rPr lang="en-US" sz="2400" dirty="0" smtClean="0"/>
              <a:t>we can </a:t>
            </a:r>
            <a:r>
              <a:rPr lang="en-US" sz="2400" dirty="0"/>
              <a:t>add a comma-separated list of shadows. </a:t>
            </a:r>
          </a:p>
          <a:p>
            <a:pPr lvl="1"/>
            <a:r>
              <a:rPr lang="en-US" sz="2400" dirty="0" smtClean="0"/>
              <a:t>The </a:t>
            </a:r>
            <a:r>
              <a:rPr lang="en-US" sz="2400" dirty="0"/>
              <a:t>following example shows a white text with black, blue, and </a:t>
            </a:r>
            <a:r>
              <a:rPr lang="en-US" sz="2400" dirty="0" err="1"/>
              <a:t>darkblue</a:t>
            </a:r>
            <a:r>
              <a:rPr lang="en-US" sz="2400" dirty="0"/>
              <a:t> shadow</a:t>
            </a:r>
            <a:r>
              <a:rPr lang="en-US" sz="2400" dirty="0" smtClean="0"/>
              <a:t>:</a:t>
            </a:r>
          </a:p>
          <a:p>
            <a:pPr lvl="1"/>
            <a:endParaRPr lang="en-US" sz="2400" dirty="0" smtClean="0"/>
          </a:p>
          <a:p>
            <a:pPr marL="939800" lvl="2" indent="0">
              <a:spcBef>
                <a:spcPts val="0"/>
              </a:spcBef>
              <a:spcAft>
                <a:spcPts val="0"/>
              </a:spcAft>
              <a:buNone/>
            </a:pPr>
            <a:r>
              <a:rPr lang="en-US" sz="2000" dirty="0" smtClean="0"/>
              <a:t>h1 {</a:t>
            </a:r>
          </a:p>
          <a:p>
            <a:pPr marL="939800" lvl="2" indent="0">
              <a:spcBef>
                <a:spcPts val="0"/>
              </a:spcBef>
              <a:spcAft>
                <a:spcPts val="0"/>
              </a:spcAft>
              <a:buNone/>
            </a:pPr>
            <a:r>
              <a:rPr lang="en-US" sz="2000" dirty="0" smtClean="0"/>
              <a:t>  color: white;</a:t>
            </a:r>
          </a:p>
          <a:p>
            <a:pPr marL="939800" lvl="2" indent="0">
              <a:spcBef>
                <a:spcPts val="0"/>
              </a:spcBef>
              <a:spcAft>
                <a:spcPts val="0"/>
              </a:spcAft>
              <a:buNone/>
            </a:pPr>
            <a:r>
              <a:rPr lang="en-US" sz="2000" dirty="0" smtClean="0"/>
              <a:t>  text-shadow: 1px </a:t>
            </a:r>
            <a:r>
              <a:rPr lang="en-US" sz="2000" dirty="0" err="1" smtClean="0"/>
              <a:t>1px</a:t>
            </a:r>
            <a:r>
              <a:rPr lang="en-US" sz="2000" dirty="0" smtClean="0"/>
              <a:t> 2px black, 0 0 25px blue, 0 0 5px </a:t>
            </a:r>
            <a:r>
              <a:rPr lang="en-US" sz="2000" dirty="0" err="1" smtClean="0"/>
              <a:t>darkblue</a:t>
            </a:r>
            <a:r>
              <a:rPr lang="en-US" sz="2000" dirty="0" smtClean="0"/>
              <a:t>;</a:t>
            </a:r>
          </a:p>
          <a:p>
            <a:pPr marL="939800" lvl="2" indent="0">
              <a:spcBef>
                <a:spcPts val="0"/>
              </a:spcBef>
              <a:spcAft>
                <a:spcPts val="0"/>
              </a:spcAft>
              <a:buNone/>
            </a:pPr>
            <a:r>
              <a:rPr lang="en-US" sz="2000" dirty="0" smtClean="0"/>
              <a:t>} </a:t>
            </a:r>
            <a:endParaRPr lang="en-IN" sz="2000" dirty="0"/>
          </a:p>
        </p:txBody>
      </p:sp>
      <p:pic>
        <p:nvPicPr>
          <p:cNvPr id="4" name="Picture 3"/>
          <p:cNvPicPr>
            <a:picLocks noChangeAspect="1"/>
          </p:cNvPicPr>
          <p:nvPr/>
        </p:nvPicPr>
        <p:blipFill>
          <a:blip r:embed="rId2"/>
          <a:stretch>
            <a:fillRect/>
          </a:stretch>
        </p:blipFill>
        <p:spPr>
          <a:xfrm>
            <a:off x="3863752" y="5085184"/>
            <a:ext cx="4371975" cy="1123950"/>
          </a:xfrm>
          <a:prstGeom prst="rect">
            <a:avLst/>
          </a:prstGeom>
        </p:spPr>
      </p:pic>
    </p:spTree>
    <p:extLst>
      <p:ext uri="{BB962C8B-B14F-4D97-AF65-F5344CB8AC3E}">
        <p14:creationId xmlns:p14="http://schemas.microsoft.com/office/powerpoint/2010/main" val="27914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Box-shadow</a:t>
            </a:r>
            <a:endParaRPr lang="en-US" dirty="0"/>
          </a:p>
          <a:p>
            <a:pPr lvl="1"/>
            <a:r>
              <a:rPr lang="en-US" dirty="0" smtClean="0"/>
              <a:t>The </a:t>
            </a:r>
            <a:r>
              <a:rPr lang="en-US" dirty="0"/>
              <a:t>CSS </a:t>
            </a:r>
            <a:r>
              <a:rPr lang="en-US" b="1" dirty="0">
                <a:solidFill>
                  <a:srgbClr val="C00000"/>
                </a:solidFill>
              </a:rPr>
              <a:t>box-shadow </a:t>
            </a:r>
            <a:r>
              <a:rPr lang="en-US" dirty="0"/>
              <a:t>property applies shadow to elements.</a:t>
            </a:r>
          </a:p>
          <a:p>
            <a:pPr lvl="1"/>
            <a:r>
              <a:rPr lang="en-US" dirty="0" smtClean="0"/>
              <a:t>In </a:t>
            </a:r>
            <a:r>
              <a:rPr lang="en-US" dirty="0"/>
              <a:t>its simplest use, you only specify the horizontal shadow and the vertical </a:t>
            </a:r>
            <a:r>
              <a:rPr lang="en-US" dirty="0" smtClean="0"/>
              <a:t>shadow:</a:t>
            </a:r>
          </a:p>
          <a:p>
            <a:pPr marL="514350" lvl="1" indent="0">
              <a:buNone/>
            </a:pPr>
            <a:endParaRPr lang="en-US" sz="2400" dirty="0" smtClean="0"/>
          </a:p>
          <a:p>
            <a:pPr marL="514350" lvl="1" indent="0">
              <a:buNone/>
            </a:pPr>
            <a:r>
              <a:rPr lang="en-US" sz="2400" dirty="0" smtClean="0"/>
              <a:t>div {</a:t>
            </a:r>
          </a:p>
          <a:p>
            <a:pPr marL="514350" lvl="1" indent="0">
              <a:buNone/>
            </a:pPr>
            <a:r>
              <a:rPr lang="en-US" sz="2400" dirty="0" smtClean="0"/>
              <a:t>  </a:t>
            </a:r>
            <a:r>
              <a:rPr lang="en-US" sz="2400" dirty="0"/>
              <a:t>box-shadow: 10px </a:t>
            </a:r>
            <a:r>
              <a:rPr lang="en-US" sz="2400" dirty="0" err="1" smtClean="0"/>
              <a:t>10px</a:t>
            </a:r>
            <a:r>
              <a:rPr lang="en-US" sz="2400" dirty="0" smtClean="0"/>
              <a:t> 5px </a:t>
            </a:r>
            <a:r>
              <a:rPr lang="en-US" sz="2400" dirty="0"/>
              <a:t>grey</a:t>
            </a:r>
            <a:r>
              <a:rPr lang="en-US" sz="2400" dirty="0" smtClean="0"/>
              <a:t>;</a:t>
            </a:r>
          </a:p>
          <a:p>
            <a:pPr marL="514350" lvl="1" indent="0">
              <a:buNone/>
            </a:pPr>
            <a:r>
              <a:rPr lang="en-US" sz="2400" dirty="0" smtClean="0"/>
              <a:t>} </a:t>
            </a:r>
            <a:endParaRPr lang="en-IN" sz="2400" dirty="0"/>
          </a:p>
        </p:txBody>
      </p:sp>
      <p:pic>
        <p:nvPicPr>
          <p:cNvPr id="4" name="Picture 3"/>
          <p:cNvPicPr>
            <a:picLocks noChangeAspect="1"/>
          </p:cNvPicPr>
          <p:nvPr/>
        </p:nvPicPr>
        <p:blipFill>
          <a:blip r:embed="rId2"/>
          <a:stretch>
            <a:fillRect/>
          </a:stretch>
        </p:blipFill>
        <p:spPr>
          <a:xfrm>
            <a:off x="6600056" y="3573016"/>
            <a:ext cx="5105400" cy="2000250"/>
          </a:xfrm>
          <a:prstGeom prst="rect">
            <a:avLst/>
          </a:prstGeom>
        </p:spPr>
      </p:pic>
    </p:spTree>
    <p:extLst>
      <p:ext uri="{BB962C8B-B14F-4D97-AF65-F5344CB8AC3E}">
        <p14:creationId xmlns:p14="http://schemas.microsoft.com/office/powerpoint/2010/main" val="270155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dirty="0"/>
              <a:t>Cards</a:t>
            </a:r>
          </a:p>
          <a:p>
            <a:pPr lvl="1"/>
            <a:r>
              <a:rPr lang="en-IN" dirty="0" smtClean="0"/>
              <a:t>Box-shadow </a:t>
            </a:r>
            <a:r>
              <a:rPr lang="en-IN" dirty="0"/>
              <a:t>property </a:t>
            </a:r>
            <a:r>
              <a:rPr lang="en-IN" dirty="0" smtClean="0"/>
              <a:t>can be used to </a:t>
            </a:r>
            <a:r>
              <a:rPr lang="en-IN" dirty="0"/>
              <a:t>create paper-like cards:</a:t>
            </a:r>
          </a:p>
          <a:p>
            <a:pPr marL="25400" indent="0">
              <a:spcBef>
                <a:spcPts val="0"/>
              </a:spcBef>
              <a:spcAft>
                <a:spcPts val="0"/>
              </a:spcAft>
              <a:buNone/>
            </a:pPr>
            <a:endParaRPr lang="en-IN" sz="2400" dirty="0" smtClean="0"/>
          </a:p>
          <a:p>
            <a:pPr marL="25400" indent="0">
              <a:spcBef>
                <a:spcPts val="0"/>
              </a:spcBef>
              <a:spcAft>
                <a:spcPts val="0"/>
              </a:spcAft>
              <a:buNone/>
            </a:pPr>
            <a:endParaRPr lang="en-IN" sz="2400" dirty="0"/>
          </a:p>
          <a:p>
            <a:pPr marL="25400" indent="0">
              <a:spcBef>
                <a:spcPts val="0"/>
              </a:spcBef>
              <a:spcAft>
                <a:spcPts val="0"/>
              </a:spcAft>
              <a:buNone/>
            </a:pPr>
            <a:r>
              <a:rPr lang="en-IN" sz="2400" dirty="0" err="1" smtClean="0"/>
              <a:t>div.card</a:t>
            </a:r>
            <a:r>
              <a:rPr lang="en-IN" sz="2400" dirty="0" smtClean="0"/>
              <a:t> </a:t>
            </a:r>
            <a:r>
              <a:rPr lang="en-IN" sz="2400" dirty="0"/>
              <a:t>{</a:t>
            </a:r>
          </a:p>
          <a:p>
            <a:pPr marL="25400" indent="0">
              <a:spcBef>
                <a:spcPts val="0"/>
              </a:spcBef>
              <a:spcAft>
                <a:spcPts val="0"/>
              </a:spcAft>
              <a:buNone/>
            </a:pPr>
            <a:r>
              <a:rPr lang="en-IN" sz="2400" dirty="0"/>
              <a:t>  width: 250px;</a:t>
            </a:r>
          </a:p>
          <a:p>
            <a:pPr marL="25400" indent="0">
              <a:spcBef>
                <a:spcPts val="0"/>
              </a:spcBef>
              <a:spcAft>
                <a:spcPts val="0"/>
              </a:spcAft>
              <a:buNone/>
            </a:pPr>
            <a:r>
              <a:rPr lang="en-IN" sz="2400" dirty="0"/>
              <a:t>  box-shadow: 0 4px 8px 0 </a:t>
            </a:r>
            <a:r>
              <a:rPr lang="en-IN" sz="2400" dirty="0" err="1"/>
              <a:t>rgba</a:t>
            </a:r>
            <a:r>
              <a:rPr lang="en-IN" sz="2400" dirty="0"/>
              <a:t>(0, 0, 0, 0.2), 0 6px 20px 0 </a:t>
            </a:r>
            <a:r>
              <a:rPr lang="en-IN" sz="2400" dirty="0" err="1"/>
              <a:t>rgba</a:t>
            </a:r>
            <a:r>
              <a:rPr lang="en-IN" sz="2400" dirty="0"/>
              <a:t>(0, 0, 0, 0.19);</a:t>
            </a:r>
          </a:p>
          <a:p>
            <a:pPr marL="25400" indent="0">
              <a:spcBef>
                <a:spcPts val="0"/>
              </a:spcBef>
              <a:spcAft>
                <a:spcPts val="0"/>
              </a:spcAft>
              <a:buNone/>
            </a:pPr>
            <a:r>
              <a:rPr lang="en-IN" sz="2400" dirty="0"/>
              <a:t>  text-align: </a:t>
            </a:r>
            <a:r>
              <a:rPr lang="en-IN" sz="2400" dirty="0" err="1"/>
              <a:t>center</a:t>
            </a:r>
            <a:r>
              <a:rPr lang="en-IN" sz="2400" dirty="0"/>
              <a:t>;</a:t>
            </a:r>
          </a:p>
          <a:p>
            <a:pPr marL="25400" indent="0">
              <a:spcBef>
                <a:spcPts val="0"/>
              </a:spcBef>
              <a:spcAft>
                <a:spcPts val="0"/>
              </a:spcAft>
              <a:buNone/>
            </a:pPr>
            <a:r>
              <a:rPr lang="en-IN" sz="2400" dirty="0"/>
              <a:t>} </a:t>
            </a:r>
          </a:p>
        </p:txBody>
      </p:sp>
    </p:spTree>
    <p:extLst>
      <p:ext uri="{BB962C8B-B14F-4D97-AF65-F5344CB8AC3E}">
        <p14:creationId xmlns:p14="http://schemas.microsoft.com/office/powerpoint/2010/main" val="356338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Applying Styles</a:t>
            </a:r>
            <a:endParaRPr lang="en-IN" dirty="0"/>
          </a:p>
        </p:txBody>
      </p:sp>
      <p:sp>
        <p:nvSpPr>
          <p:cNvPr id="3" name="Text Placeholder 2"/>
          <p:cNvSpPr>
            <a:spLocks noGrp="1"/>
          </p:cNvSpPr>
          <p:nvPr>
            <p:ph type="body" sz="quarter" idx="13"/>
          </p:nvPr>
        </p:nvSpPr>
        <p:spPr/>
        <p:txBody>
          <a:bodyPr/>
          <a:lstStyle/>
          <a:p>
            <a:r>
              <a:rPr lang="en-US" dirty="0"/>
              <a:t>Applying styles to HTML elements changes the way they are </a:t>
            </a:r>
            <a:r>
              <a:rPr lang="en-US" dirty="0" smtClean="0"/>
              <a:t>presented on </a:t>
            </a:r>
            <a:r>
              <a:rPr lang="en-US" dirty="0"/>
              <a:t>the screen. </a:t>
            </a:r>
            <a:endParaRPr lang="en-US" dirty="0" smtClean="0"/>
          </a:p>
          <a:p>
            <a:r>
              <a:rPr lang="en-US" dirty="0" smtClean="0"/>
              <a:t>Browsers provides default set of styles </a:t>
            </a:r>
            <a:r>
              <a:rPr lang="en-US" dirty="0"/>
              <a:t>that in most cases are not enough to satisfy the needs of designers.</a:t>
            </a:r>
          </a:p>
          <a:p>
            <a:r>
              <a:rPr lang="en-US" dirty="0" smtClean="0"/>
              <a:t>We </a:t>
            </a:r>
            <a:r>
              <a:rPr lang="en-US" dirty="0"/>
              <a:t>can overwrite them with our own styles using </a:t>
            </a:r>
            <a:r>
              <a:rPr lang="en-US" dirty="0" smtClean="0"/>
              <a:t>different </a:t>
            </a:r>
            <a:r>
              <a:rPr lang="en-IN" dirty="0" smtClean="0"/>
              <a:t>techniques.</a:t>
            </a:r>
          </a:p>
          <a:p>
            <a:r>
              <a:rPr lang="en-IN" dirty="0" smtClean="0"/>
              <a:t>CSS Styles can be applied to HTML elements using following methods</a:t>
            </a:r>
          </a:p>
          <a:p>
            <a:pPr lvl="1"/>
            <a:r>
              <a:rPr lang="en-IN" b="1" dirty="0"/>
              <a:t>Inline </a:t>
            </a:r>
            <a:r>
              <a:rPr lang="en-IN" b="1" dirty="0" smtClean="0"/>
              <a:t>Styles</a:t>
            </a:r>
          </a:p>
          <a:p>
            <a:pPr lvl="1"/>
            <a:r>
              <a:rPr lang="en-IN" b="1" dirty="0"/>
              <a:t>Embedded </a:t>
            </a:r>
            <a:r>
              <a:rPr lang="en-IN" b="1" dirty="0" smtClean="0"/>
              <a:t>Styles</a:t>
            </a:r>
          </a:p>
          <a:p>
            <a:pPr lvl="1"/>
            <a:r>
              <a:rPr lang="en-IN" b="1" dirty="0"/>
              <a:t>External Files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76680" y="6070680"/>
              <a:ext cx="641520" cy="260640"/>
            </p14:xfrm>
          </p:contentPart>
        </mc:Choice>
        <mc:Fallback xmlns="">
          <p:pic>
            <p:nvPicPr>
              <p:cNvPr id="4" name="Ink 3"/>
              <p:cNvPicPr/>
              <p:nvPr/>
            </p:nvPicPr>
            <p:blipFill>
              <a:blip r:embed="rId3"/>
              <a:stretch>
                <a:fillRect/>
              </a:stretch>
            </p:blipFill>
            <p:spPr>
              <a:xfrm>
                <a:off x="3667320" y="6061320"/>
                <a:ext cx="660240" cy="279360"/>
              </a:xfrm>
              <a:prstGeom prst="rect">
                <a:avLst/>
              </a:prstGeom>
            </p:spPr>
          </p:pic>
        </mc:Fallback>
      </mc:AlternateContent>
    </p:spTree>
    <p:extLst>
      <p:ext uri="{BB962C8B-B14F-4D97-AF65-F5344CB8AC3E}">
        <p14:creationId xmlns:p14="http://schemas.microsoft.com/office/powerpoint/2010/main" val="244625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marL="25400" indent="0">
              <a:spcBef>
                <a:spcPts val="0"/>
              </a:spcBef>
              <a:spcAft>
                <a:spcPts val="0"/>
              </a:spcAft>
              <a:buNone/>
            </a:pPr>
            <a:r>
              <a:rPr lang="en-IN" sz="2000" dirty="0"/>
              <a:t>&lt;!DOCTYPE html&gt;</a:t>
            </a:r>
          </a:p>
          <a:p>
            <a:pPr marL="25400" indent="0">
              <a:spcBef>
                <a:spcPts val="0"/>
              </a:spcBef>
              <a:spcAft>
                <a:spcPts val="0"/>
              </a:spcAft>
              <a:buNone/>
            </a:pPr>
            <a:r>
              <a:rPr lang="en-IN" sz="2000" dirty="0"/>
              <a:t>&lt;html&gt;</a:t>
            </a:r>
          </a:p>
          <a:p>
            <a:pPr marL="25400" indent="0">
              <a:spcBef>
                <a:spcPts val="0"/>
              </a:spcBef>
              <a:spcAft>
                <a:spcPts val="0"/>
              </a:spcAft>
              <a:buNone/>
            </a:pPr>
            <a:r>
              <a:rPr lang="en-IN" sz="2000" dirty="0"/>
              <a:t>&lt;head&gt;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err="1"/>
              <a:t>div.card</a:t>
            </a:r>
            <a:r>
              <a:rPr lang="en-IN" sz="2000" dirty="0"/>
              <a:t> {</a:t>
            </a:r>
          </a:p>
          <a:p>
            <a:pPr marL="25400" indent="0">
              <a:spcBef>
                <a:spcPts val="0"/>
              </a:spcBef>
              <a:spcAft>
                <a:spcPts val="0"/>
              </a:spcAft>
              <a:buNone/>
            </a:pPr>
            <a:r>
              <a:rPr lang="en-IN" sz="2000" dirty="0"/>
              <a:t>  width: 250px;</a:t>
            </a:r>
          </a:p>
          <a:p>
            <a:pPr marL="25400" indent="0">
              <a:spcBef>
                <a:spcPts val="0"/>
              </a:spcBef>
              <a:spcAft>
                <a:spcPts val="0"/>
              </a:spcAft>
              <a:buNone/>
            </a:pPr>
            <a:r>
              <a:rPr lang="en-IN" sz="2000" dirty="0"/>
              <a:t>  box-shadow: 0 4px 8px 0 </a:t>
            </a:r>
            <a:r>
              <a:rPr lang="en-IN" sz="2000" dirty="0" err="1"/>
              <a:t>rgba</a:t>
            </a:r>
            <a:r>
              <a:rPr lang="en-IN" sz="2000" dirty="0"/>
              <a:t>(0, 0, 0, 0.2), 0 6px 20px 0 </a:t>
            </a:r>
            <a:r>
              <a:rPr lang="en-IN" sz="2000" dirty="0" err="1"/>
              <a:t>rgba</a:t>
            </a:r>
            <a:r>
              <a:rPr lang="en-IN" sz="2000" dirty="0"/>
              <a:t>(0, 0, 0, 0.19);</a:t>
            </a:r>
          </a:p>
          <a:p>
            <a:pPr marL="25400" indent="0">
              <a:spcBef>
                <a:spcPts val="0"/>
              </a:spcBef>
              <a:spcAft>
                <a:spcPts val="0"/>
              </a:spcAft>
              <a:buNone/>
            </a:pPr>
            <a:r>
              <a:rPr lang="en-IN" sz="2000" dirty="0"/>
              <a:t>  text-align: </a:t>
            </a:r>
            <a:r>
              <a:rPr lang="en-IN" sz="2000" dirty="0" err="1"/>
              <a:t>center</a:t>
            </a:r>
            <a:r>
              <a:rPr lang="en-IN" sz="2000" dirty="0"/>
              <a:t>;</a:t>
            </a:r>
          </a:p>
          <a:p>
            <a:pPr marL="25400" indent="0">
              <a:spcBef>
                <a:spcPts val="0"/>
              </a:spcBef>
              <a:spcAft>
                <a:spcPts val="0"/>
              </a:spcAft>
              <a:buNone/>
            </a:pPr>
            <a:r>
              <a:rPr lang="en-IN" sz="2000" dirty="0"/>
              <a:t>}</a:t>
            </a:r>
          </a:p>
          <a:p>
            <a:pPr marL="25400" indent="0">
              <a:spcBef>
                <a:spcPts val="0"/>
              </a:spcBef>
              <a:spcAft>
                <a:spcPts val="0"/>
              </a:spcAft>
              <a:buNone/>
            </a:pPr>
            <a:endParaRPr lang="en-IN" sz="2000" dirty="0"/>
          </a:p>
          <a:p>
            <a:pPr marL="25400" indent="0">
              <a:spcBef>
                <a:spcPts val="0"/>
              </a:spcBef>
              <a:spcAft>
                <a:spcPts val="0"/>
              </a:spcAft>
              <a:buNone/>
            </a:pPr>
            <a:r>
              <a:rPr lang="en-IN" sz="2000" dirty="0" err="1"/>
              <a:t>div.header</a:t>
            </a:r>
            <a:r>
              <a:rPr lang="en-IN" sz="2000" dirty="0"/>
              <a:t> {</a:t>
            </a:r>
          </a:p>
          <a:p>
            <a:pPr marL="25400" indent="0">
              <a:spcBef>
                <a:spcPts val="0"/>
              </a:spcBef>
              <a:spcAft>
                <a:spcPts val="0"/>
              </a:spcAft>
              <a:buNone/>
            </a:pPr>
            <a:r>
              <a:rPr lang="en-IN" sz="2000" dirty="0"/>
              <a:t>  background-</a:t>
            </a:r>
            <a:r>
              <a:rPr lang="en-IN" sz="2000" dirty="0" err="1"/>
              <a:t>color</a:t>
            </a:r>
            <a:r>
              <a:rPr lang="en-IN" sz="2000" dirty="0"/>
              <a:t>: #4CAF50;</a:t>
            </a:r>
          </a:p>
          <a:p>
            <a:pPr marL="25400" indent="0">
              <a:spcBef>
                <a:spcPts val="0"/>
              </a:spcBef>
              <a:spcAft>
                <a:spcPts val="0"/>
              </a:spcAft>
              <a:buNone/>
            </a:pPr>
            <a:r>
              <a:rPr lang="en-IN" sz="2000" dirty="0"/>
              <a:t>  </a:t>
            </a:r>
            <a:r>
              <a:rPr lang="en-IN" sz="2000" dirty="0" err="1"/>
              <a:t>color</a:t>
            </a:r>
            <a:r>
              <a:rPr lang="en-IN" sz="2000" dirty="0"/>
              <a:t>: white;</a:t>
            </a:r>
          </a:p>
          <a:p>
            <a:pPr marL="25400" indent="0">
              <a:spcBef>
                <a:spcPts val="0"/>
              </a:spcBef>
              <a:spcAft>
                <a:spcPts val="0"/>
              </a:spcAft>
              <a:buNone/>
            </a:pPr>
            <a:r>
              <a:rPr lang="en-IN" sz="2000" dirty="0"/>
              <a:t>  padding: 10px;</a:t>
            </a:r>
          </a:p>
          <a:p>
            <a:pPr marL="25400" indent="0">
              <a:spcBef>
                <a:spcPts val="0"/>
              </a:spcBef>
              <a:spcAft>
                <a:spcPts val="0"/>
              </a:spcAft>
              <a:buNone/>
            </a:pPr>
            <a:r>
              <a:rPr lang="en-IN" sz="2000" dirty="0"/>
              <a:t>  font-size: 40px;</a:t>
            </a:r>
          </a:p>
          <a:p>
            <a:pPr marL="25400" indent="0">
              <a:spcBef>
                <a:spcPts val="0"/>
              </a:spcBef>
              <a:spcAft>
                <a:spcPts val="0"/>
              </a:spcAft>
              <a:buNone/>
            </a:pPr>
            <a:r>
              <a:rPr lang="en-IN" sz="2000" dirty="0"/>
              <a:t>}</a:t>
            </a:r>
          </a:p>
          <a:p>
            <a:pPr marL="25400" indent="0">
              <a:spcBef>
                <a:spcPts val="0"/>
              </a:spcBef>
              <a:spcAft>
                <a:spcPts val="0"/>
              </a:spcAft>
              <a:buNone/>
            </a:pPr>
            <a:endParaRPr lang="en-IN" sz="2000"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err="1"/>
              <a:t>div.container</a:t>
            </a:r>
            <a:r>
              <a:rPr lang="en-IN" sz="2000" dirty="0"/>
              <a:t> {</a:t>
            </a:r>
          </a:p>
          <a:p>
            <a:pPr marL="25400" indent="0">
              <a:spcBef>
                <a:spcPts val="0"/>
              </a:spcBef>
              <a:spcAft>
                <a:spcPts val="0"/>
              </a:spcAft>
              <a:buNone/>
            </a:pPr>
            <a:r>
              <a:rPr lang="en-IN" sz="2000" dirty="0"/>
              <a:t>  padding: 10px;</a:t>
            </a:r>
          </a:p>
          <a:p>
            <a:pPr marL="25400" indent="0">
              <a:spcBef>
                <a:spcPts val="0"/>
              </a:spcBef>
              <a:spcAft>
                <a:spcPts val="0"/>
              </a:spcAft>
              <a:buNone/>
            </a:pPr>
            <a:r>
              <a:rPr lang="en-IN" sz="2000" dirty="0"/>
              <a: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a:t>&lt;/head&gt;</a:t>
            </a:r>
          </a:p>
          <a:p>
            <a:pPr marL="25400" indent="0">
              <a:spcBef>
                <a:spcPts val="0"/>
              </a:spcBef>
              <a:spcAft>
                <a:spcPts val="0"/>
              </a:spcAft>
              <a:buNone/>
            </a:pPr>
            <a:endParaRPr lang="en-IN" sz="2000" dirty="0"/>
          </a:p>
          <a:p>
            <a:pPr marL="25400" indent="0">
              <a:buNone/>
            </a:pPr>
            <a:endParaRPr lang="en-IN" sz="20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679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r>
              <a:rPr lang="en-IN" sz="2000" dirty="0" smtClean="0"/>
              <a:t>&lt;</a:t>
            </a:r>
            <a:r>
              <a:rPr lang="en-IN" sz="2000" dirty="0"/>
              <a:t>h2&gt;Cards&lt;/h2&gt;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&lt;p&gt;The box-shadow property can be used to create paper-like cards:&lt;/p&gt;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&lt;div class="card"&gt;</a:t>
            </a:r>
          </a:p>
          <a:p>
            <a:pPr marL="25400" indent="0">
              <a:spcBef>
                <a:spcPts val="0"/>
              </a:spcBef>
              <a:spcAft>
                <a:spcPts val="0"/>
              </a:spcAft>
              <a:buNone/>
            </a:pPr>
            <a:r>
              <a:rPr lang="en-IN" sz="2000" dirty="0"/>
              <a:t>  &lt;div class="header"&gt;</a:t>
            </a:r>
          </a:p>
          <a:p>
            <a:pPr marL="25400" indent="0">
              <a:spcBef>
                <a:spcPts val="0"/>
              </a:spcBef>
              <a:spcAft>
                <a:spcPts val="0"/>
              </a:spcAft>
              <a:buNone/>
            </a:pPr>
            <a:r>
              <a:rPr lang="en-IN" sz="2000" dirty="0"/>
              <a:t>    &lt;h1&gt;1&lt;/h1&gt;</a:t>
            </a:r>
          </a:p>
          <a:p>
            <a:pPr marL="25400" indent="0">
              <a:spcBef>
                <a:spcPts val="0"/>
              </a:spcBef>
              <a:spcAft>
                <a:spcPts val="0"/>
              </a:spcAft>
              <a:buNone/>
            </a:pPr>
            <a:r>
              <a:rPr lang="en-IN" sz="2000" dirty="0"/>
              <a:t>  &lt;/div&gt;</a:t>
            </a:r>
          </a:p>
          <a:p>
            <a:pPr marL="25400" indent="0">
              <a:spcBef>
                <a:spcPts val="0"/>
              </a:spcBef>
              <a:spcAft>
                <a:spcPts val="0"/>
              </a:spcAft>
              <a:buNone/>
            </a:pPr>
            <a:endParaRPr lang="en-IN" sz="2000" dirty="0"/>
          </a:p>
          <a:p>
            <a:pPr marL="25400" indent="0">
              <a:spcBef>
                <a:spcPts val="0"/>
              </a:spcBef>
              <a:spcAft>
                <a:spcPts val="0"/>
              </a:spcAft>
              <a:buNone/>
            </a:pPr>
            <a:r>
              <a:rPr lang="en-IN" sz="2000" dirty="0"/>
              <a:t>  &lt;div class="container"&gt;</a:t>
            </a:r>
          </a:p>
          <a:p>
            <a:pPr marL="25400" indent="0">
              <a:spcBef>
                <a:spcPts val="0"/>
              </a:spcBef>
              <a:spcAft>
                <a:spcPts val="0"/>
              </a:spcAft>
              <a:buNone/>
            </a:pPr>
            <a:r>
              <a:rPr lang="en-IN" sz="2000" dirty="0"/>
              <a:t>    &lt;p&gt;January 1, 2016&lt;/p&gt;</a:t>
            </a:r>
          </a:p>
          <a:p>
            <a:pPr marL="25400" indent="0">
              <a:spcBef>
                <a:spcPts val="0"/>
              </a:spcBef>
              <a:spcAft>
                <a:spcPts val="0"/>
              </a:spcAft>
              <a:buNone/>
            </a:pPr>
            <a:r>
              <a:rPr lang="en-IN" sz="2000" dirty="0"/>
              <a:t>  &lt;/div&gt;</a:t>
            </a:r>
          </a:p>
          <a:p>
            <a:pPr marL="25400" indent="0">
              <a:spcBef>
                <a:spcPts val="0"/>
              </a:spcBef>
              <a:spcAft>
                <a:spcPts val="0"/>
              </a:spcAft>
              <a:buNone/>
            </a:pPr>
            <a:r>
              <a:rPr lang="en-IN" sz="2000" dirty="0"/>
              <a:t>&lt;/div&gt;</a:t>
            </a:r>
          </a:p>
          <a:p>
            <a:pPr marL="25400" indent="0">
              <a:spcBef>
                <a:spcPts val="0"/>
              </a:spcBef>
              <a:spcAft>
                <a:spcPts val="0"/>
              </a:spcAft>
              <a:buNone/>
            </a:pPr>
            <a:r>
              <a:rPr lang="en-IN" sz="2000" dirty="0" smtClean="0"/>
              <a:t>&lt;/</a:t>
            </a:r>
            <a:r>
              <a:rPr lang="en-IN" sz="2000" dirty="0"/>
              <a:t>body&gt;</a:t>
            </a:r>
          </a:p>
          <a:p>
            <a:pPr marL="25400" indent="0">
              <a:spcBef>
                <a:spcPts val="0"/>
              </a:spcBef>
              <a:spcAft>
                <a:spcPts val="0"/>
              </a:spcAft>
              <a:buNone/>
            </a:pPr>
            <a:r>
              <a:rPr lang="en-IN" sz="2000" dirty="0"/>
              <a:t>&lt;/html&gt;</a:t>
            </a:r>
          </a:p>
        </p:txBody>
      </p:sp>
      <p:sp>
        <p:nvSpPr>
          <p:cNvPr id="3" name="Text Placeholder 2"/>
          <p:cNvSpPr>
            <a:spLocks noGrp="1"/>
          </p:cNvSpPr>
          <p:nvPr>
            <p:ph type="body" sz="quarter" idx="13"/>
          </p:nvPr>
        </p:nvSpPr>
        <p:spPr/>
        <p:txBody>
          <a:bodyPr/>
          <a:lstStyle/>
          <a:p>
            <a:endParaRPr lang="en-IN" dirty="0"/>
          </a:p>
        </p:txBody>
      </p:sp>
      <p:sp>
        <p:nvSpPr>
          <p:cNvPr id="4" name="Title 3"/>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6528619" y="1268310"/>
            <a:ext cx="5111997" cy="5185026"/>
          </a:xfrm>
          <a:prstGeom prst="rect">
            <a:avLst/>
          </a:prstGeom>
        </p:spPr>
      </p:pic>
    </p:spTree>
    <p:extLst>
      <p:ext uri="{BB962C8B-B14F-4D97-AF65-F5344CB8AC3E}">
        <p14:creationId xmlns:p14="http://schemas.microsoft.com/office/powerpoint/2010/main" val="79263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Gradients</a:t>
            </a:r>
            <a:endParaRPr lang="en-IN" dirty="0"/>
          </a:p>
        </p:txBody>
      </p:sp>
      <p:sp>
        <p:nvSpPr>
          <p:cNvPr id="6" name="Text Placeholder 5"/>
          <p:cNvSpPr>
            <a:spLocks noGrp="1"/>
          </p:cNvSpPr>
          <p:nvPr>
            <p:ph type="body" sz="quarter" idx="13"/>
          </p:nvPr>
        </p:nvSpPr>
        <p:spPr/>
        <p:txBody>
          <a:bodyPr/>
          <a:lstStyle/>
          <a:p>
            <a:r>
              <a:rPr lang="en-US" dirty="0"/>
              <a:t>CSS gradients let you display smooth transitions between two or more specified colors.</a:t>
            </a:r>
          </a:p>
          <a:p>
            <a:r>
              <a:rPr lang="en-US" dirty="0" smtClean="0"/>
              <a:t>CSS </a:t>
            </a:r>
            <a:r>
              <a:rPr lang="en-US" dirty="0"/>
              <a:t>defines two types of gradients:</a:t>
            </a:r>
          </a:p>
          <a:p>
            <a:pPr lvl="1"/>
            <a:r>
              <a:rPr lang="en-US" dirty="0" smtClean="0"/>
              <a:t>Linear </a:t>
            </a:r>
            <a:r>
              <a:rPr lang="en-US" dirty="0"/>
              <a:t>Gradients (goes down/up/left/right/diagonally)</a:t>
            </a:r>
          </a:p>
          <a:p>
            <a:pPr lvl="1"/>
            <a:r>
              <a:rPr lang="en-US" dirty="0" smtClean="0"/>
              <a:t>Radial </a:t>
            </a:r>
            <a:r>
              <a:rPr lang="en-US" dirty="0"/>
              <a:t>Gradients (defined by their center)</a:t>
            </a:r>
          </a:p>
          <a:p>
            <a:endParaRPr lang="en-IN" dirty="0"/>
          </a:p>
        </p:txBody>
      </p:sp>
    </p:spTree>
    <p:extLst>
      <p:ext uri="{BB962C8B-B14F-4D97-AF65-F5344CB8AC3E}">
        <p14:creationId xmlns:p14="http://schemas.microsoft.com/office/powerpoint/2010/main" val="161162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Linear Gradients</a:t>
            </a:r>
          </a:p>
          <a:p>
            <a:pPr lvl="1"/>
            <a:r>
              <a:rPr lang="en-US" dirty="0" smtClean="0"/>
              <a:t>To </a:t>
            </a:r>
            <a:r>
              <a:rPr lang="en-US" dirty="0"/>
              <a:t>create a linear </a:t>
            </a:r>
            <a:r>
              <a:rPr lang="en-US" dirty="0" smtClean="0"/>
              <a:t>gradient </a:t>
            </a:r>
            <a:r>
              <a:rPr lang="en-US" dirty="0"/>
              <a:t>define at least two color stops. </a:t>
            </a:r>
            <a:endParaRPr lang="en-US" dirty="0" smtClean="0"/>
          </a:p>
          <a:p>
            <a:pPr lvl="1"/>
            <a:r>
              <a:rPr lang="en-US" dirty="0" smtClean="0"/>
              <a:t>Color </a:t>
            </a:r>
            <a:r>
              <a:rPr lang="en-US" dirty="0"/>
              <a:t>stops are the colors you want to render smooth transitions among</a:t>
            </a:r>
            <a:r>
              <a:rPr lang="en-US" dirty="0" smtClean="0"/>
              <a:t>.</a:t>
            </a:r>
          </a:p>
          <a:p>
            <a:pPr lvl="1"/>
            <a:r>
              <a:rPr lang="en-US" dirty="0" smtClean="0"/>
              <a:t>We </a:t>
            </a:r>
            <a:r>
              <a:rPr lang="en-US" dirty="0"/>
              <a:t>can also set a starting point and a direction (or an angle) along with the gradient effect.</a:t>
            </a:r>
          </a:p>
          <a:p>
            <a:pPr marL="25400" indent="0">
              <a:buNone/>
            </a:pPr>
            <a:r>
              <a:rPr lang="en-US" dirty="0" smtClean="0"/>
              <a:t>	</a:t>
            </a:r>
            <a:endParaRPr lang="en-IN" dirty="0"/>
          </a:p>
        </p:txBody>
      </p:sp>
    </p:spTree>
    <p:extLst>
      <p:ext uri="{BB962C8B-B14F-4D97-AF65-F5344CB8AC3E}">
        <p14:creationId xmlns:p14="http://schemas.microsoft.com/office/powerpoint/2010/main" val="15446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lgn="ctr">
              <a:buNone/>
            </a:pPr>
            <a:r>
              <a:rPr lang="en-US" sz="2400" dirty="0"/>
              <a:t>background-image: linear-gradient(direction, color-stop1, color-stop2, ...); </a:t>
            </a:r>
          </a:p>
          <a:p>
            <a:endParaRPr lang="en-US" dirty="0"/>
          </a:p>
          <a:p>
            <a:pPr marL="939800" lvl="2" indent="0">
              <a:spcBef>
                <a:spcPts val="0"/>
              </a:spcBef>
              <a:spcAft>
                <a:spcPts val="0"/>
              </a:spcAft>
              <a:buNone/>
            </a:pPr>
            <a:r>
              <a:rPr lang="en-US" sz="2400" dirty="0"/>
              <a:t>#grad {</a:t>
            </a:r>
          </a:p>
          <a:p>
            <a:pPr marL="939800" lvl="2" indent="0">
              <a:spcBef>
                <a:spcPts val="0"/>
              </a:spcBef>
              <a:spcAft>
                <a:spcPts val="0"/>
              </a:spcAft>
              <a:buNone/>
            </a:pPr>
            <a:r>
              <a:rPr lang="en-US" sz="2400" dirty="0"/>
              <a:t>  background-image: linear-gradient(to right, red , yellow);</a:t>
            </a:r>
          </a:p>
          <a:p>
            <a:pPr marL="939800" lvl="2" indent="0">
              <a:spcBef>
                <a:spcPts val="0"/>
              </a:spcBef>
              <a:spcAft>
                <a:spcPts val="0"/>
              </a:spcAft>
              <a:buNone/>
            </a:pPr>
            <a:r>
              <a:rPr lang="en-US" sz="2400" dirty="0"/>
              <a:t>}</a:t>
            </a:r>
          </a:p>
          <a:p>
            <a:endParaRPr lang="en-IN" dirty="0"/>
          </a:p>
          <a:p>
            <a:endParaRPr lang="en-IN" dirty="0"/>
          </a:p>
        </p:txBody>
      </p:sp>
      <p:pic>
        <p:nvPicPr>
          <p:cNvPr id="4" name="Picture 3"/>
          <p:cNvPicPr>
            <a:picLocks noChangeAspect="1"/>
          </p:cNvPicPr>
          <p:nvPr/>
        </p:nvPicPr>
        <p:blipFill>
          <a:blip r:embed="rId2"/>
          <a:stretch>
            <a:fillRect/>
          </a:stretch>
        </p:blipFill>
        <p:spPr>
          <a:xfrm>
            <a:off x="1487488" y="4437112"/>
            <a:ext cx="8898502" cy="1655535"/>
          </a:xfrm>
          <a:prstGeom prst="rect">
            <a:avLst/>
          </a:prstGeom>
        </p:spPr>
      </p:pic>
    </p:spTree>
    <p:extLst>
      <p:ext uri="{BB962C8B-B14F-4D97-AF65-F5344CB8AC3E}">
        <p14:creationId xmlns:p14="http://schemas.microsoft.com/office/powerpoint/2010/main" val="34822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Using Angles</a:t>
            </a:r>
          </a:p>
          <a:p>
            <a:pPr lvl="1"/>
            <a:r>
              <a:rPr lang="en-US" dirty="0" smtClean="0"/>
              <a:t>We </a:t>
            </a:r>
            <a:r>
              <a:rPr lang="en-US" dirty="0"/>
              <a:t>can define an angle, instead of the predefined directions (to bottom, to top, to right, to left, to bottom right, etc.). </a:t>
            </a:r>
            <a:endParaRPr lang="en-US" dirty="0" smtClean="0"/>
          </a:p>
          <a:p>
            <a:pPr lvl="1"/>
            <a:r>
              <a:rPr lang="en-US" dirty="0" smtClean="0"/>
              <a:t>A </a:t>
            </a:r>
            <a:r>
              <a:rPr lang="en-US" dirty="0"/>
              <a:t>value of 0deg is equivalent to "to top". A value of 90deg is equivalent to "to right". A value of 180deg is equivalent to "to bottom</a:t>
            </a:r>
            <a:r>
              <a:rPr lang="en-US" dirty="0" smtClean="0"/>
              <a:t>".</a:t>
            </a:r>
            <a:endParaRPr lang="en-US" dirty="0"/>
          </a:p>
        </p:txBody>
      </p:sp>
    </p:spTree>
    <p:extLst>
      <p:ext uri="{BB962C8B-B14F-4D97-AF65-F5344CB8AC3E}">
        <p14:creationId xmlns:p14="http://schemas.microsoft.com/office/powerpoint/2010/main" val="383473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lgn="ctr">
              <a:buNone/>
            </a:pPr>
            <a:r>
              <a:rPr lang="en-US" sz="2400" dirty="0">
                <a:solidFill>
                  <a:srgbClr val="00B050"/>
                </a:solidFill>
              </a:rPr>
              <a:t>background-image: linear-gradient(angle, color-stop1, color-stop2); </a:t>
            </a:r>
          </a:p>
          <a:p>
            <a:pPr marL="1397000" lvl="3" indent="0">
              <a:spcBef>
                <a:spcPts val="0"/>
              </a:spcBef>
              <a:spcAft>
                <a:spcPts val="0"/>
              </a:spcAft>
              <a:buNone/>
            </a:pPr>
            <a:endParaRPr lang="en-US" sz="2400" dirty="0" smtClean="0"/>
          </a:p>
          <a:p>
            <a:pPr marL="1397000" lvl="3" indent="0">
              <a:spcBef>
                <a:spcPts val="0"/>
              </a:spcBef>
              <a:spcAft>
                <a:spcPts val="0"/>
              </a:spcAft>
              <a:buNone/>
            </a:pPr>
            <a:r>
              <a:rPr lang="en-US" sz="2000" dirty="0" smtClean="0"/>
              <a:t>#grad {</a:t>
            </a:r>
          </a:p>
          <a:p>
            <a:pPr marL="1397000" lvl="3" indent="0">
              <a:spcBef>
                <a:spcPts val="0"/>
              </a:spcBef>
              <a:spcAft>
                <a:spcPts val="0"/>
              </a:spcAft>
              <a:buNone/>
            </a:pPr>
            <a:r>
              <a:rPr lang="en-US" sz="2000" dirty="0" smtClean="0"/>
              <a:t>  background-image: linear-gradient(180deg, red, yellow);</a:t>
            </a:r>
          </a:p>
          <a:p>
            <a:pPr marL="1397000" lvl="3" indent="0">
              <a:spcBef>
                <a:spcPts val="0"/>
              </a:spcBef>
              <a:spcAft>
                <a:spcPts val="0"/>
              </a:spcAft>
              <a:buNone/>
            </a:pPr>
            <a:r>
              <a:rPr lang="en-US" sz="2000" dirty="0" smtClean="0"/>
              <a:t>}</a:t>
            </a:r>
          </a:p>
          <a:p>
            <a:pPr marL="1397000" lvl="3" indent="0">
              <a:spcBef>
                <a:spcPts val="0"/>
              </a:spcBef>
              <a:spcAft>
                <a:spcPts val="0"/>
              </a:spcAft>
              <a:buNone/>
            </a:pPr>
            <a:endParaRPr lang="en-IN" sz="2000" dirty="0" smtClean="0"/>
          </a:p>
          <a:p>
            <a:pPr lvl="1"/>
            <a:r>
              <a:rPr lang="en-US" dirty="0"/>
              <a:t>The following example shows how to create a linear gradient (from left to </a:t>
            </a:r>
            <a:r>
              <a:rPr lang="en-US" dirty="0" smtClean="0"/>
              <a:t>right</a:t>
            </a:r>
            <a:r>
              <a:rPr lang="en-US" dirty="0"/>
              <a:t>) with the color of the rainbow and some text</a:t>
            </a:r>
            <a:r>
              <a:rPr lang="en-US" dirty="0" smtClean="0"/>
              <a:t>:</a:t>
            </a:r>
          </a:p>
          <a:p>
            <a:pPr marL="514350" lvl="1" indent="0">
              <a:spcBef>
                <a:spcPts val="0"/>
              </a:spcBef>
              <a:spcAft>
                <a:spcPts val="0"/>
              </a:spcAft>
              <a:buNone/>
            </a:pPr>
            <a:endParaRPr lang="en-US" sz="2000" dirty="0" smtClean="0"/>
          </a:p>
          <a:p>
            <a:pPr marL="514350" lvl="1" indent="0">
              <a:spcBef>
                <a:spcPts val="0"/>
              </a:spcBef>
              <a:spcAft>
                <a:spcPts val="0"/>
              </a:spcAft>
              <a:buNone/>
            </a:pPr>
            <a:r>
              <a:rPr lang="en-US" sz="2000" dirty="0" smtClean="0"/>
              <a:t>#</a:t>
            </a:r>
            <a:r>
              <a:rPr lang="en-US" sz="2000" dirty="0"/>
              <a:t>grad {</a:t>
            </a:r>
          </a:p>
          <a:p>
            <a:pPr marL="514350" lvl="1" indent="0">
              <a:spcBef>
                <a:spcPts val="0"/>
              </a:spcBef>
              <a:spcAft>
                <a:spcPts val="0"/>
              </a:spcAft>
              <a:buNone/>
            </a:pPr>
            <a:r>
              <a:rPr lang="en-US" sz="2000" dirty="0"/>
              <a:t>  background-image: linear-gradient(to right, red</a:t>
            </a:r>
            <a:r>
              <a:rPr lang="en-US" sz="2000" dirty="0" smtClean="0"/>
              <a:t>, orange, yellow, green, blue, indigo, violet</a:t>
            </a:r>
            <a:r>
              <a:rPr lang="en-US" sz="2000" dirty="0"/>
              <a:t>);</a:t>
            </a:r>
          </a:p>
          <a:p>
            <a:pPr marL="514350" lvl="1" indent="0">
              <a:spcBef>
                <a:spcPts val="0"/>
              </a:spcBef>
              <a:spcAft>
                <a:spcPts val="0"/>
              </a:spcAft>
              <a:buNone/>
            </a:pPr>
            <a:r>
              <a:rPr lang="en-US" sz="2000" dirty="0"/>
              <a:t>}</a:t>
            </a:r>
            <a:endParaRPr lang="en-IN" sz="2000" dirty="0"/>
          </a:p>
        </p:txBody>
      </p:sp>
    </p:spTree>
    <p:extLst>
      <p:ext uri="{BB962C8B-B14F-4D97-AF65-F5344CB8AC3E}">
        <p14:creationId xmlns:p14="http://schemas.microsoft.com/office/powerpoint/2010/main" val="82298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Using Transparency</a:t>
            </a:r>
          </a:p>
          <a:p>
            <a:pPr lvl="1"/>
            <a:r>
              <a:rPr lang="en-US" sz="2400" dirty="0" smtClean="0"/>
              <a:t>Transparency </a:t>
            </a:r>
            <a:r>
              <a:rPr lang="en-US" sz="2400" dirty="0"/>
              <a:t>can be used to create fading effects.</a:t>
            </a:r>
          </a:p>
          <a:p>
            <a:pPr lvl="1"/>
            <a:r>
              <a:rPr lang="en-US" sz="2400" dirty="0" smtClean="0"/>
              <a:t>To </a:t>
            </a:r>
            <a:r>
              <a:rPr lang="en-US" sz="2400" dirty="0"/>
              <a:t>add transparency, </a:t>
            </a:r>
            <a:r>
              <a:rPr lang="en-US" sz="2400" dirty="0" smtClean="0"/>
              <a:t>use </a:t>
            </a:r>
            <a:r>
              <a:rPr lang="en-US" sz="2400" dirty="0"/>
              <a:t>the </a:t>
            </a:r>
            <a:r>
              <a:rPr lang="en-US" sz="2400" dirty="0" err="1"/>
              <a:t>rgba</a:t>
            </a:r>
            <a:r>
              <a:rPr lang="en-US" sz="2400" dirty="0"/>
              <a:t>() function to define the color stops. The last parameter in the </a:t>
            </a:r>
            <a:r>
              <a:rPr lang="en-US" sz="2400" dirty="0" err="1"/>
              <a:t>rgba</a:t>
            </a:r>
            <a:r>
              <a:rPr lang="en-US" sz="2400" dirty="0"/>
              <a:t>() function can be a value from 0 to 1, and it defines the transparency of the color: 0 indicates full transparency, 1 indicates full color (no transparency</a:t>
            </a:r>
            <a:r>
              <a:rPr lang="en-US" sz="2400" dirty="0" smtClean="0"/>
              <a:t>).</a:t>
            </a:r>
            <a:endParaRPr lang="en-US" sz="2400" dirty="0"/>
          </a:p>
        </p:txBody>
      </p:sp>
    </p:spTree>
    <p:extLst>
      <p:ext uri="{BB962C8B-B14F-4D97-AF65-F5344CB8AC3E}">
        <p14:creationId xmlns:p14="http://schemas.microsoft.com/office/powerpoint/2010/main" val="7691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939800" lvl="2" indent="0">
              <a:spcBef>
                <a:spcPts val="0"/>
              </a:spcBef>
              <a:spcAft>
                <a:spcPts val="0"/>
              </a:spcAft>
              <a:buNone/>
            </a:pPr>
            <a:r>
              <a:rPr lang="en-US" sz="2000" dirty="0"/>
              <a:t>#grad {</a:t>
            </a:r>
          </a:p>
          <a:p>
            <a:pPr marL="939800" lvl="2" indent="0">
              <a:spcBef>
                <a:spcPts val="0"/>
              </a:spcBef>
              <a:spcAft>
                <a:spcPts val="0"/>
              </a:spcAft>
              <a:buNone/>
            </a:pPr>
            <a:r>
              <a:rPr lang="en-US" sz="2000" dirty="0"/>
              <a:t>  background-image: linear-gradient(to right, </a:t>
            </a:r>
            <a:r>
              <a:rPr lang="en-US" sz="2000" dirty="0" err="1"/>
              <a:t>rgba</a:t>
            </a:r>
            <a:r>
              <a:rPr lang="en-US" sz="2000" dirty="0"/>
              <a:t>(255,0,0,0), </a:t>
            </a:r>
            <a:r>
              <a:rPr lang="en-US" sz="2000" dirty="0" err="1"/>
              <a:t>rgba</a:t>
            </a:r>
            <a:r>
              <a:rPr lang="en-US" sz="2000" dirty="0"/>
              <a:t>(255,0,0,1));</a:t>
            </a:r>
          </a:p>
          <a:p>
            <a:pPr marL="939800" lvl="2" indent="0">
              <a:spcBef>
                <a:spcPts val="0"/>
              </a:spcBef>
              <a:spcAft>
                <a:spcPts val="0"/>
              </a:spcAft>
              <a:buNone/>
            </a:pPr>
            <a:r>
              <a:rPr lang="en-US" sz="2000" dirty="0"/>
              <a:t>}</a:t>
            </a:r>
            <a:endParaRPr lang="en-IN" sz="2000" dirty="0"/>
          </a:p>
          <a:p>
            <a:endParaRPr lang="en-IN" dirty="0"/>
          </a:p>
        </p:txBody>
      </p:sp>
      <p:pic>
        <p:nvPicPr>
          <p:cNvPr id="4" name="Picture 3"/>
          <p:cNvPicPr>
            <a:picLocks noChangeAspect="1"/>
          </p:cNvPicPr>
          <p:nvPr/>
        </p:nvPicPr>
        <p:blipFill>
          <a:blip r:embed="rId2"/>
          <a:stretch>
            <a:fillRect/>
          </a:stretch>
        </p:blipFill>
        <p:spPr>
          <a:xfrm>
            <a:off x="1415480" y="3501008"/>
            <a:ext cx="8563030" cy="1633736"/>
          </a:xfrm>
          <a:prstGeom prst="rect">
            <a:avLst/>
          </a:prstGeom>
        </p:spPr>
      </p:pic>
    </p:spTree>
    <p:extLst>
      <p:ext uri="{BB962C8B-B14F-4D97-AF65-F5344CB8AC3E}">
        <p14:creationId xmlns:p14="http://schemas.microsoft.com/office/powerpoint/2010/main" val="162408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Repeating a linear-gradient</a:t>
            </a:r>
          </a:p>
          <a:p>
            <a:pPr lvl="1"/>
            <a:r>
              <a:rPr lang="en-US" dirty="0" smtClean="0"/>
              <a:t>The </a:t>
            </a:r>
            <a:r>
              <a:rPr lang="en-US" dirty="0"/>
              <a:t>repeating-linear-gradient() function is used to repeat linear gradients</a:t>
            </a:r>
            <a:r>
              <a:rPr lang="en-US" dirty="0" smtClean="0"/>
              <a:t>:</a:t>
            </a:r>
          </a:p>
          <a:p>
            <a:pPr lvl="1"/>
            <a:endParaRPr lang="en-US" dirty="0"/>
          </a:p>
          <a:p>
            <a:pPr marL="1397000" lvl="3" indent="0">
              <a:spcBef>
                <a:spcPts val="0"/>
              </a:spcBef>
              <a:spcAft>
                <a:spcPts val="0"/>
              </a:spcAft>
              <a:buNone/>
            </a:pPr>
            <a:r>
              <a:rPr lang="en-US" sz="2000" dirty="0" smtClean="0"/>
              <a:t>#</a:t>
            </a:r>
            <a:r>
              <a:rPr lang="en-US" sz="2000" dirty="0"/>
              <a:t>grad {</a:t>
            </a:r>
          </a:p>
          <a:p>
            <a:pPr marL="1397000" lvl="3" indent="0">
              <a:spcBef>
                <a:spcPts val="0"/>
              </a:spcBef>
              <a:spcAft>
                <a:spcPts val="0"/>
              </a:spcAft>
              <a:buNone/>
            </a:pPr>
            <a:r>
              <a:rPr lang="en-US" sz="2000" dirty="0"/>
              <a:t>  background-image: repeating-linear-gradient(red, yellow 10%, green 20%);</a:t>
            </a:r>
          </a:p>
          <a:p>
            <a:pPr marL="1397000" lvl="3" indent="0">
              <a:spcBef>
                <a:spcPts val="0"/>
              </a:spcBef>
              <a:spcAft>
                <a:spcPts val="0"/>
              </a:spcAft>
              <a:buNone/>
            </a:pPr>
            <a:r>
              <a:rPr lang="en-US" sz="2000" dirty="0"/>
              <a:t>} </a:t>
            </a:r>
            <a:endParaRPr lang="en-IN" sz="2000" dirty="0"/>
          </a:p>
        </p:txBody>
      </p:sp>
      <p:pic>
        <p:nvPicPr>
          <p:cNvPr id="4" name="Picture 3"/>
          <p:cNvPicPr>
            <a:picLocks noChangeAspect="1"/>
          </p:cNvPicPr>
          <p:nvPr/>
        </p:nvPicPr>
        <p:blipFill>
          <a:blip r:embed="rId2"/>
          <a:stretch>
            <a:fillRect/>
          </a:stretch>
        </p:blipFill>
        <p:spPr>
          <a:xfrm>
            <a:off x="1877331" y="4581128"/>
            <a:ext cx="8472264" cy="1667933"/>
          </a:xfrm>
          <a:prstGeom prst="rect">
            <a:avLst/>
          </a:prstGeom>
        </p:spPr>
      </p:pic>
    </p:spTree>
    <p:extLst>
      <p:ext uri="{BB962C8B-B14F-4D97-AF65-F5344CB8AC3E}">
        <p14:creationId xmlns:p14="http://schemas.microsoft.com/office/powerpoint/2010/main" val="112926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390997" lvl="1" indent="-369275" algn="just">
              <a:lnSpc>
                <a:spcPct val="112500"/>
              </a:lnSpc>
              <a:buClr>
                <a:srgbClr val="000097"/>
              </a:buClr>
              <a:buSzPts val="3200"/>
              <a:buFont typeface="Arial"/>
              <a:buChar char="•"/>
            </a:pPr>
            <a:r>
              <a:rPr lang="en-IN" b="1" dirty="0">
                <a:solidFill>
                  <a:schemeClr val="tx1"/>
                </a:solidFill>
              </a:rPr>
              <a:t>Inline Styles</a:t>
            </a:r>
          </a:p>
          <a:p>
            <a:pPr lvl="1"/>
            <a:r>
              <a:rPr lang="en-US" dirty="0" smtClean="0">
                <a:solidFill>
                  <a:schemeClr val="tx1"/>
                </a:solidFill>
              </a:rPr>
              <a:t>Simplest technique to </a:t>
            </a:r>
            <a:r>
              <a:rPr lang="en-US" dirty="0">
                <a:solidFill>
                  <a:schemeClr val="tx1"/>
                </a:solidFill>
              </a:rPr>
              <a:t>assign styles inside the element as an </a:t>
            </a:r>
            <a:r>
              <a:rPr lang="en-US" dirty="0" smtClean="0">
                <a:solidFill>
                  <a:schemeClr val="tx1"/>
                </a:solidFill>
              </a:rPr>
              <a:t>attribute</a:t>
            </a:r>
          </a:p>
          <a:p>
            <a:pPr marL="439872" lvl="1" indent="0">
              <a:buNone/>
            </a:pPr>
            <a:r>
              <a:rPr lang="en-US" dirty="0">
                <a:solidFill>
                  <a:schemeClr val="tx1"/>
                </a:solidFill>
              </a:rPr>
              <a:t>	</a:t>
            </a:r>
            <a:r>
              <a:rPr lang="en-US" dirty="0" smtClean="0">
                <a:solidFill>
                  <a:schemeClr val="tx1"/>
                </a:solidFill>
              </a:rPr>
              <a:t>		</a:t>
            </a:r>
            <a:r>
              <a:rPr lang="en-US" b="1" dirty="0" smtClean="0">
                <a:solidFill>
                  <a:schemeClr val="accent2">
                    <a:lumMod val="75000"/>
                  </a:schemeClr>
                </a:solidFill>
              </a:rPr>
              <a:t>&lt;</a:t>
            </a:r>
            <a:r>
              <a:rPr lang="en-US" b="1" dirty="0">
                <a:solidFill>
                  <a:schemeClr val="accent2">
                    <a:lumMod val="75000"/>
                  </a:schemeClr>
                </a:solidFill>
              </a:rPr>
              <a:t>p </a:t>
            </a:r>
            <a:r>
              <a:rPr lang="en-US" b="1" dirty="0">
                <a:solidFill>
                  <a:srgbClr val="C00000"/>
                </a:solidFill>
              </a:rPr>
              <a:t>style=“font-size: 20px”</a:t>
            </a:r>
            <a:r>
              <a:rPr lang="en-US" b="1" dirty="0">
                <a:solidFill>
                  <a:schemeClr val="accent2">
                    <a:lumMod val="75000"/>
                  </a:schemeClr>
                </a:solidFill>
              </a:rPr>
              <a:t>&gt;My text&lt;/p&gt;</a:t>
            </a:r>
          </a:p>
          <a:p>
            <a:pPr lvl="1"/>
            <a:r>
              <a:rPr lang="en-US" dirty="0" smtClean="0">
                <a:solidFill>
                  <a:schemeClr val="tx1"/>
                </a:solidFill>
              </a:rPr>
              <a:t>In the above code, the </a:t>
            </a:r>
            <a:r>
              <a:rPr lang="en-US" dirty="0">
                <a:solidFill>
                  <a:schemeClr val="tx1"/>
                </a:solidFill>
              </a:rPr>
              <a:t>element </a:t>
            </a:r>
            <a:r>
              <a:rPr lang="en-US" b="1" dirty="0">
                <a:solidFill>
                  <a:schemeClr val="tx1"/>
                </a:solidFill>
              </a:rPr>
              <a:t>&lt;p&gt; </a:t>
            </a:r>
            <a:r>
              <a:rPr lang="en-US" dirty="0">
                <a:solidFill>
                  <a:schemeClr val="tx1"/>
                </a:solidFill>
              </a:rPr>
              <a:t>modified by the </a:t>
            </a:r>
            <a:r>
              <a:rPr lang="en-US" dirty="0" smtClean="0">
                <a:solidFill>
                  <a:schemeClr val="tx1"/>
                </a:solidFill>
              </a:rPr>
              <a:t>attribute </a:t>
            </a:r>
            <a:r>
              <a:rPr lang="en-US" b="1" dirty="0" smtClean="0">
                <a:solidFill>
                  <a:schemeClr val="tx1"/>
                </a:solidFill>
              </a:rPr>
              <a:t>style </a:t>
            </a:r>
            <a:r>
              <a:rPr lang="en-US" dirty="0">
                <a:solidFill>
                  <a:schemeClr val="tx1"/>
                </a:solidFill>
              </a:rPr>
              <a:t>with the value </a:t>
            </a:r>
            <a:r>
              <a:rPr lang="en-US" b="1" dirty="0">
                <a:solidFill>
                  <a:schemeClr val="tx1"/>
                </a:solidFill>
              </a:rPr>
              <a:t>font-size: 20px</a:t>
            </a:r>
            <a:r>
              <a:rPr lang="en-US" dirty="0">
                <a:solidFill>
                  <a:schemeClr val="tx1"/>
                </a:solidFill>
              </a:rPr>
              <a:t>. </a:t>
            </a:r>
            <a:endParaRPr lang="en-US" dirty="0" smtClean="0">
              <a:solidFill>
                <a:schemeClr val="tx1"/>
              </a:solidFill>
            </a:endParaRPr>
          </a:p>
          <a:p>
            <a:pPr lvl="1"/>
            <a:r>
              <a:rPr lang="en-US" dirty="0" smtClean="0">
                <a:solidFill>
                  <a:schemeClr val="tx1"/>
                </a:solidFill>
              </a:rPr>
              <a:t>The </a:t>
            </a:r>
            <a:r>
              <a:rPr lang="en-US" dirty="0">
                <a:solidFill>
                  <a:schemeClr val="tx1"/>
                </a:solidFill>
              </a:rPr>
              <a:t>attribute </a:t>
            </a:r>
            <a:r>
              <a:rPr lang="en-US" b="1" dirty="0">
                <a:solidFill>
                  <a:schemeClr val="tx1"/>
                </a:solidFill>
              </a:rPr>
              <a:t>style </a:t>
            </a:r>
            <a:r>
              <a:rPr lang="en-US" dirty="0">
                <a:solidFill>
                  <a:schemeClr val="tx1"/>
                </a:solidFill>
              </a:rPr>
              <a:t>changes the default size of </a:t>
            </a:r>
            <a:r>
              <a:rPr lang="en-US" dirty="0" smtClean="0">
                <a:solidFill>
                  <a:schemeClr val="tx1"/>
                </a:solidFill>
              </a:rPr>
              <a:t>the text </a:t>
            </a:r>
            <a:r>
              <a:rPr lang="en-US" dirty="0">
                <a:solidFill>
                  <a:schemeClr val="tx1"/>
                </a:solidFill>
              </a:rPr>
              <a:t>inside the element </a:t>
            </a:r>
            <a:r>
              <a:rPr lang="en-US" b="1" dirty="0">
                <a:solidFill>
                  <a:schemeClr val="tx1"/>
                </a:solidFill>
              </a:rPr>
              <a:t>&lt;p&gt; </a:t>
            </a:r>
            <a:r>
              <a:rPr lang="en-US" dirty="0">
                <a:solidFill>
                  <a:schemeClr val="tx1"/>
                </a:solidFill>
              </a:rPr>
              <a:t>to the new size of 20 pixels</a:t>
            </a:r>
            <a:r>
              <a:rPr lang="en-US" dirty="0" smtClean="0">
                <a:solidFill>
                  <a:schemeClr val="tx1"/>
                </a:solidFill>
              </a:rPr>
              <a:t>.</a:t>
            </a:r>
          </a:p>
          <a:p>
            <a:pPr lvl="1"/>
            <a:r>
              <a:rPr lang="en-US" dirty="0" smtClean="0"/>
              <a:t>This technique </a:t>
            </a:r>
            <a:r>
              <a:rPr lang="en-US" dirty="0"/>
              <a:t>is a fine way to test styles and have a quick </a:t>
            </a:r>
            <a:r>
              <a:rPr lang="en-US" dirty="0" smtClean="0"/>
              <a:t>look to </a:t>
            </a:r>
            <a:r>
              <a:rPr lang="en-US" dirty="0"/>
              <a:t>its effects, but is not recommended for an entire document.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346560" y="3270240"/>
              <a:ext cx="5283360" cy="108360"/>
            </p14:xfrm>
          </p:contentPart>
        </mc:Choice>
        <mc:Fallback xmlns="">
          <p:pic>
            <p:nvPicPr>
              <p:cNvPr id="2" name="Ink 1"/>
              <p:cNvPicPr/>
              <p:nvPr/>
            </p:nvPicPr>
            <p:blipFill>
              <a:blip r:embed="rId3"/>
              <a:stretch>
                <a:fillRect/>
              </a:stretch>
            </p:blipFill>
            <p:spPr>
              <a:xfrm>
                <a:off x="3337200" y="3260880"/>
                <a:ext cx="5302080" cy="127080"/>
              </a:xfrm>
              <a:prstGeom prst="rect">
                <a:avLst/>
              </a:prstGeom>
            </p:spPr>
          </p:pic>
        </mc:Fallback>
      </mc:AlternateContent>
    </p:spTree>
    <p:extLst>
      <p:ext uri="{BB962C8B-B14F-4D97-AF65-F5344CB8AC3E}">
        <p14:creationId xmlns:p14="http://schemas.microsoft.com/office/powerpoint/2010/main" val="32567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Radial </a:t>
            </a:r>
            <a:r>
              <a:rPr lang="en-US" dirty="0"/>
              <a:t>Gradients</a:t>
            </a:r>
          </a:p>
          <a:p>
            <a:pPr lvl="1"/>
            <a:r>
              <a:rPr lang="en-US" dirty="0" smtClean="0"/>
              <a:t>A </a:t>
            </a:r>
            <a:r>
              <a:rPr lang="en-US" dirty="0"/>
              <a:t>radial gradient is defined by its center.</a:t>
            </a:r>
          </a:p>
          <a:p>
            <a:pPr lvl="1"/>
            <a:r>
              <a:rPr lang="en-US" dirty="0" smtClean="0"/>
              <a:t>To </a:t>
            </a:r>
            <a:r>
              <a:rPr lang="en-US" dirty="0"/>
              <a:t>create a radial gradient </a:t>
            </a:r>
            <a:r>
              <a:rPr lang="en-US" dirty="0" smtClean="0"/>
              <a:t>define </a:t>
            </a:r>
            <a:r>
              <a:rPr lang="en-US" dirty="0"/>
              <a:t>at least two color stops</a:t>
            </a:r>
            <a:r>
              <a:rPr lang="en-US" dirty="0" smtClean="0"/>
              <a:t>.</a:t>
            </a:r>
          </a:p>
          <a:p>
            <a:pPr marL="25400" indent="0" algn="ctr">
              <a:buNone/>
            </a:pPr>
            <a:r>
              <a:rPr lang="en-US" sz="2400" dirty="0" smtClean="0">
                <a:solidFill>
                  <a:srgbClr val="00B050"/>
                </a:solidFill>
              </a:rPr>
              <a:t>background-image</a:t>
            </a:r>
            <a:r>
              <a:rPr lang="en-US" sz="2400" dirty="0">
                <a:solidFill>
                  <a:srgbClr val="00B050"/>
                </a:solidFill>
              </a:rPr>
              <a:t>: radial-gradient(shape size at position, start-color, ..., last-color);</a:t>
            </a:r>
          </a:p>
          <a:p>
            <a:pPr lvl="1"/>
            <a:r>
              <a:rPr lang="en-US" dirty="0" smtClean="0"/>
              <a:t>By </a:t>
            </a:r>
            <a:r>
              <a:rPr lang="en-US" dirty="0"/>
              <a:t>default, shape is ellipse, size is farthest-corner, and position is center</a:t>
            </a:r>
            <a:r>
              <a:rPr lang="en-US" dirty="0" smtClean="0"/>
              <a:t>.</a:t>
            </a:r>
            <a:endParaRPr lang="en-US" dirty="0"/>
          </a:p>
        </p:txBody>
      </p:sp>
    </p:spTree>
    <p:extLst>
      <p:ext uri="{BB962C8B-B14F-4D97-AF65-F5344CB8AC3E}">
        <p14:creationId xmlns:p14="http://schemas.microsoft.com/office/powerpoint/2010/main" val="172426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spcBef>
                <a:spcPts val="0"/>
              </a:spcBef>
              <a:spcAft>
                <a:spcPts val="0"/>
              </a:spcAft>
              <a:buNone/>
            </a:pPr>
            <a:r>
              <a:rPr lang="en-US" sz="2400" dirty="0"/>
              <a:t>#grad {</a:t>
            </a:r>
          </a:p>
          <a:p>
            <a:pPr marL="1397000" lvl="3" indent="0">
              <a:spcBef>
                <a:spcPts val="0"/>
              </a:spcBef>
              <a:spcAft>
                <a:spcPts val="0"/>
              </a:spcAft>
              <a:buNone/>
            </a:pPr>
            <a:r>
              <a:rPr lang="en-US" sz="2400" dirty="0"/>
              <a:t>  background-image: radial-gradient(red, yellow, green);</a:t>
            </a:r>
          </a:p>
          <a:p>
            <a:pPr marL="1397000" lvl="3" indent="0">
              <a:spcBef>
                <a:spcPts val="0"/>
              </a:spcBef>
              <a:spcAft>
                <a:spcPts val="0"/>
              </a:spcAft>
              <a:buNone/>
            </a:pPr>
            <a:r>
              <a:rPr lang="en-US" sz="2400" dirty="0"/>
              <a:t>} </a:t>
            </a:r>
            <a:endParaRPr lang="en-US" sz="2400" dirty="0" smtClean="0"/>
          </a:p>
          <a:p>
            <a:pPr marL="1397000" lvl="3" indent="0">
              <a:spcBef>
                <a:spcPts val="0"/>
              </a:spcBef>
              <a:spcAft>
                <a:spcPts val="0"/>
              </a:spcAft>
              <a:buNone/>
            </a:pPr>
            <a:endParaRPr lang="en-US" sz="2400" dirty="0"/>
          </a:p>
          <a:p>
            <a:pPr marL="1397000" lvl="3" indent="0">
              <a:spcBef>
                <a:spcPts val="0"/>
              </a:spcBef>
              <a:spcAft>
                <a:spcPts val="0"/>
              </a:spcAft>
              <a:buNone/>
            </a:pPr>
            <a:endParaRPr lang="en-IN" sz="2400" dirty="0"/>
          </a:p>
          <a:p>
            <a:endParaRPr lang="en-IN" dirty="0"/>
          </a:p>
        </p:txBody>
      </p:sp>
      <p:pic>
        <p:nvPicPr>
          <p:cNvPr id="4" name="Picture 3"/>
          <p:cNvPicPr>
            <a:picLocks noChangeAspect="1"/>
          </p:cNvPicPr>
          <p:nvPr/>
        </p:nvPicPr>
        <p:blipFill>
          <a:blip r:embed="rId2"/>
          <a:stretch>
            <a:fillRect/>
          </a:stretch>
        </p:blipFill>
        <p:spPr>
          <a:xfrm>
            <a:off x="1991544" y="3789040"/>
            <a:ext cx="8122444" cy="1587144"/>
          </a:xfrm>
          <a:prstGeom prst="rect">
            <a:avLst/>
          </a:prstGeom>
        </p:spPr>
      </p:pic>
    </p:spTree>
    <p:extLst>
      <p:ext uri="{BB962C8B-B14F-4D97-AF65-F5344CB8AC3E}">
        <p14:creationId xmlns:p14="http://schemas.microsoft.com/office/powerpoint/2010/main" val="18372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sz="2400" dirty="0"/>
              <a:t>#grad {</a:t>
            </a:r>
            <a:br>
              <a:rPr lang="en-US" sz="2400" dirty="0"/>
            </a:br>
            <a:r>
              <a:rPr lang="en-US" sz="2400" dirty="0"/>
              <a:t>  background-image: radial-gradient(circle, red, yellow, green);</a:t>
            </a:r>
            <a:br>
              <a:rPr lang="en-US" sz="2400" dirty="0"/>
            </a:br>
            <a:r>
              <a:rPr lang="en-US" sz="2400" dirty="0" smtClean="0"/>
              <a:t>}</a:t>
            </a:r>
          </a:p>
          <a:p>
            <a:pPr marL="1397000" lvl="3" indent="0">
              <a:buNone/>
            </a:pPr>
            <a:endParaRPr lang="en-US" sz="2400" dirty="0"/>
          </a:p>
          <a:p>
            <a:pPr marL="1397000" lvl="3" indent="0">
              <a:buNone/>
            </a:pPr>
            <a:endParaRPr lang="en-IN" sz="2400" dirty="0"/>
          </a:p>
        </p:txBody>
      </p:sp>
      <p:pic>
        <p:nvPicPr>
          <p:cNvPr id="4" name="Picture 3"/>
          <p:cNvPicPr>
            <a:picLocks noChangeAspect="1"/>
          </p:cNvPicPr>
          <p:nvPr/>
        </p:nvPicPr>
        <p:blipFill>
          <a:blip r:embed="rId2"/>
          <a:stretch>
            <a:fillRect/>
          </a:stretch>
        </p:blipFill>
        <p:spPr>
          <a:xfrm>
            <a:off x="3942705" y="2924944"/>
            <a:ext cx="4341515" cy="3261501"/>
          </a:xfrm>
          <a:prstGeom prst="rect">
            <a:avLst/>
          </a:prstGeom>
        </p:spPr>
      </p:pic>
    </p:spTree>
    <p:extLst>
      <p:ext uri="{BB962C8B-B14F-4D97-AF65-F5344CB8AC3E}">
        <p14:creationId xmlns:p14="http://schemas.microsoft.com/office/powerpoint/2010/main" val="216153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 repeating radial gradient</a:t>
            </a:r>
            <a:r>
              <a:rPr lang="en-US" dirty="0" smtClean="0"/>
              <a:t>:</a:t>
            </a:r>
          </a:p>
          <a:p>
            <a:pPr lvl="1"/>
            <a:endParaRPr lang="en-US" dirty="0"/>
          </a:p>
          <a:p>
            <a:pPr marL="482600" lvl="1" indent="0">
              <a:spcBef>
                <a:spcPts val="0"/>
              </a:spcBef>
              <a:spcAft>
                <a:spcPts val="0"/>
              </a:spcAft>
              <a:buNone/>
            </a:pPr>
            <a:r>
              <a:rPr lang="en-US" sz="2400" dirty="0"/>
              <a:t>#grad {</a:t>
            </a:r>
          </a:p>
          <a:p>
            <a:pPr marL="482600" lvl="1" indent="0">
              <a:spcBef>
                <a:spcPts val="0"/>
              </a:spcBef>
              <a:spcAft>
                <a:spcPts val="0"/>
              </a:spcAft>
              <a:buNone/>
            </a:pPr>
            <a:r>
              <a:rPr lang="en-US" sz="2400" dirty="0"/>
              <a:t>  background-image: repeating-radial-gradient(red, yellow 10%, green 15%);</a:t>
            </a:r>
          </a:p>
          <a:p>
            <a:pPr marL="482600" lvl="1" indent="0">
              <a:spcBef>
                <a:spcPts val="0"/>
              </a:spcBef>
              <a:spcAft>
                <a:spcPts val="0"/>
              </a:spcAft>
              <a:buNone/>
            </a:pPr>
            <a:r>
              <a:rPr lang="en-US" sz="2400" dirty="0"/>
              <a:t>} </a:t>
            </a:r>
            <a:endParaRPr lang="en-IN" sz="2400" dirty="0"/>
          </a:p>
        </p:txBody>
      </p:sp>
      <p:pic>
        <p:nvPicPr>
          <p:cNvPr id="4" name="Picture 3"/>
          <p:cNvPicPr>
            <a:picLocks noChangeAspect="1"/>
          </p:cNvPicPr>
          <p:nvPr/>
        </p:nvPicPr>
        <p:blipFill>
          <a:blip r:embed="rId2"/>
          <a:stretch>
            <a:fillRect/>
          </a:stretch>
        </p:blipFill>
        <p:spPr>
          <a:xfrm>
            <a:off x="1848270" y="4149080"/>
            <a:ext cx="7632105" cy="1472086"/>
          </a:xfrm>
          <a:prstGeom prst="rect">
            <a:avLst/>
          </a:prstGeom>
        </p:spPr>
      </p:pic>
    </p:spTree>
    <p:extLst>
      <p:ext uri="{BB962C8B-B14F-4D97-AF65-F5344CB8AC3E}">
        <p14:creationId xmlns:p14="http://schemas.microsoft.com/office/powerpoint/2010/main" val="176303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Filters</a:t>
            </a:r>
            <a:endParaRPr lang="en-IN" dirty="0"/>
          </a:p>
        </p:txBody>
      </p:sp>
      <p:sp>
        <p:nvSpPr>
          <p:cNvPr id="3" name="Text Placeholder 2"/>
          <p:cNvSpPr>
            <a:spLocks noGrp="1"/>
          </p:cNvSpPr>
          <p:nvPr>
            <p:ph type="body" sz="quarter" idx="13"/>
          </p:nvPr>
        </p:nvSpPr>
        <p:spPr/>
        <p:txBody>
          <a:bodyPr/>
          <a:lstStyle/>
          <a:p>
            <a:r>
              <a:rPr lang="en-IN" dirty="0"/>
              <a:t>The filter property defines visual effects (like blur and saturation) to an element (often &lt;</a:t>
            </a:r>
            <a:r>
              <a:rPr lang="en-IN" dirty="0" err="1"/>
              <a:t>img</a:t>
            </a:r>
            <a:r>
              <a:rPr lang="en-IN" dirty="0" smtClean="0"/>
              <a:t>&gt;).</a:t>
            </a:r>
          </a:p>
          <a:p>
            <a:endParaRPr lang="en-IN" dirty="0"/>
          </a:p>
          <a:p>
            <a:pPr marL="25400" indent="0">
              <a:buNone/>
            </a:pPr>
            <a:r>
              <a:rPr lang="en-IN" sz="2400" dirty="0" smtClean="0"/>
              <a:t>filter</a:t>
            </a:r>
            <a:r>
              <a:rPr lang="en-IN" sz="2400" dirty="0"/>
              <a:t>: none | blur() | brightness() | contrast() | drop-shadow() | grayscale() | hue-rotate() | invert() | opacity() | saturate() | sepia() | </a:t>
            </a:r>
            <a:r>
              <a:rPr lang="en-IN" sz="2400" dirty="0" err="1"/>
              <a:t>url</a:t>
            </a:r>
            <a:r>
              <a:rPr lang="en-IN" sz="2400" dirty="0"/>
              <a:t>();</a:t>
            </a:r>
          </a:p>
          <a:p>
            <a:endParaRPr lang="en-IN" dirty="0"/>
          </a:p>
          <a:p>
            <a:r>
              <a:rPr lang="en-IN" dirty="0" smtClean="0"/>
              <a:t>To </a:t>
            </a:r>
            <a:r>
              <a:rPr lang="en-IN" dirty="0"/>
              <a:t>use multiple filters, separate each filter with a space (See "More Examples" below).</a:t>
            </a:r>
          </a:p>
        </p:txBody>
      </p:sp>
    </p:spTree>
    <p:extLst>
      <p:ext uri="{BB962C8B-B14F-4D97-AF65-F5344CB8AC3E}">
        <p14:creationId xmlns:p14="http://schemas.microsoft.com/office/powerpoint/2010/main" val="295882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marL="25400" indent="0">
              <a:spcBef>
                <a:spcPts val="0"/>
              </a:spcBef>
              <a:spcAft>
                <a:spcPts val="0"/>
              </a:spcAft>
              <a:buNone/>
            </a:pPr>
            <a:r>
              <a:rPr lang="en-IN" sz="2000" dirty="0"/>
              <a:t>&lt;!DOCTYPE html&gt;</a:t>
            </a:r>
          </a:p>
          <a:p>
            <a:pPr marL="25400" indent="0">
              <a:spcBef>
                <a:spcPts val="0"/>
              </a:spcBef>
              <a:spcAft>
                <a:spcPts val="0"/>
              </a:spcAft>
              <a:buNone/>
            </a:pPr>
            <a:r>
              <a:rPr lang="en-IN" sz="2000" dirty="0"/>
              <a:t>&lt;html&gt;</a:t>
            </a:r>
          </a:p>
          <a:p>
            <a:pPr marL="25400" indent="0">
              <a:spcBef>
                <a:spcPts val="0"/>
              </a:spcBef>
              <a:spcAft>
                <a:spcPts val="0"/>
              </a:spcAft>
              <a:buNone/>
            </a:pPr>
            <a:r>
              <a:rPr lang="en-IN" sz="2000" dirty="0"/>
              <a:t>&lt;head&gt;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err="1"/>
              <a:t>img</a:t>
            </a:r>
            <a:r>
              <a:rPr lang="en-IN" sz="2000" dirty="0"/>
              <a:t> {</a:t>
            </a:r>
          </a:p>
          <a:p>
            <a:pPr marL="25400" indent="0">
              <a:spcBef>
                <a:spcPts val="0"/>
              </a:spcBef>
              <a:spcAft>
                <a:spcPts val="0"/>
              </a:spcAft>
              <a:buNone/>
            </a:pPr>
            <a:r>
              <a:rPr lang="en-IN" sz="2000" dirty="0"/>
              <a:t>  filter: grayscale(100%);</a:t>
            </a:r>
          </a:p>
          <a:p>
            <a:pPr marL="25400" indent="0">
              <a:spcBef>
                <a:spcPts val="0"/>
              </a:spcBef>
              <a:spcAft>
                <a:spcPts val="0"/>
              </a:spcAft>
              <a:buNone/>
            </a:pPr>
            <a:r>
              <a:rPr lang="en-IN" sz="2000" dirty="0"/>
              <a: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a:t>&lt;/head</a:t>
            </a:r>
            <a:r>
              <a:rPr lang="en-IN" sz="2000" dirty="0" smtClean="0"/>
              <a:t>&gt;</a:t>
            </a:r>
            <a:endParaRPr lang="en-IN" sz="2000"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endParaRPr lang="en-IN" sz="2000" dirty="0"/>
          </a:p>
          <a:p>
            <a:pPr marL="25400" indent="0">
              <a:spcBef>
                <a:spcPts val="0"/>
              </a:spcBef>
              <a:spcAft>
                <a:spcPts val="0"/>
              </a:spcAft>
              <a:buNone/>
            </a:pPr>
            <a:r>
              <a:rPr lang="en-IN" sz="2000" dirty="0"/>
              <a:t>&lt;h1&gt;The filter Property&lt;/h1&gt;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&lt;p&gt;Convert the image to grayscale:&lt;/p&gt;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a:t>
            </a:r>
            <a:r>
              <a:rPr lang="en-IN" sz="2000" dirty="0" err="1"/>
              <a:t>img</a:t>
            </a:r>
            <a:r>
              <a:rPr lang="en-IN" sz="2000" dirty="0"/>
              <a:t> </a:t>
            </a:r>
            <a:r>
              <a:rPr lang="en-IN" sz="2000" dirty="0" err="1"/>
              <a:t>src</a:t>
            </a:r>
            <a:r>
              <a:rPr lang="en-IN" sz="2000" dirty="0"/>
              <a:t>="pineapple.jpg" alt="Pineapple" width="300" height="300"&gt;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&lt;p&gt;&lt;strong&gt;Note:&lt;/strong&gt; The filter property is not supported in Edge 12 or Internet Explorer.&lt;/p&gt;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&lt;/body&gt;</a:t>
            </a:r>
          </a:p>
          <a:p>
            <a:pPr marL="25400" indent="0">
              <a:spcBef>
                <a:spcPts val="0"/>
              </a:spcBef>
              <a:spcAft>
                <a:spcPts val="0"/>
              </a:spcAft>
              <a:buNone/>
            </a:pPr>
            <a:r>
              <a:rPr lang="en-IN" sz="2000" dirty="0"/>
              <a:t>&lt;/html&gt;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9912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Text Placeholder 6"/>
          <p:cNvSpPr>
            <a:spLocks noGrp="1"/>
          </p:cNvSpPr>
          <p:nvPr>
            <p:ph type="body" sz="quarter" idx="13"/>
          </p:nvPr>
        </p:nvSpPr>
        <p:spPr/>
        <p:txBody>
          <a:bodyPr/>
          <a:lstStyle/>
          <a:p>
            <a:endParaRPr lang="en-IN" dirty="0"/>
          </a:p>
        </p:txBody>
      </p:sp>
      <p:pic>
        <p:nvPicPr>
          <p:cNvPr id="5" name="Picture 4"/>
          <p:cNvPicPr>
            <a:picLocks noChangeAspect="1"/>
          </p:cNvPicPr>
          <p:nvPr/>
        </p:nvPicPr>
        <p:blipFill>
          <a:blip r:embed="rId2"/>
          <a:stretch>
            <a:fillRect/>
          </a:stretch>
        </p:blipFill>
        <p:spPr>
          <a:xfrm>
            <a:off x="3863752" y="1401080"/>
            <a:ext cx="3744416" cy="4632101"/>
          </a:xfrm>
          <a:prstGeom prst="rect">
            <a:avLst/>
          </a:prstGeom>
        </p:spPr>
      </p:pic>
    </p:spTree>
    <p:extLst>
      <p:ext uri="{BB962C8B-B14F-4D97-AF65-F5344CB8AC3E}">
        <p14:creationId xmlns:p14="http://schemas.microsoft.com/office/powerpoint/2010/main" val="245748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a:t>
            </a:r>
            <a:r>
              <a:rPr lang="en-US" sz="2000" b="1" dirty="0" smtClean="0"/>
              <a:t>	Description </a:t>
            </a:r>
            <a:r>
              <a:rPr lang="en-US" sz="2000" dirty="0"/>
              <a:t>	</a:t>
            </a:r>
            <a:endParaRPr lang="en-US" sz="2000" dirty="0" smtClean="0"/>
          </a:p>
          <a:p>
            <a:pPr marL="25400" indent="0">
              <a:spcBef>
                <a:spcPts val="0"/>
              </a:spcBef>
              <a:spcAft>
                <a:spcPts val="0"/>
              </a:spcAft>
              <a:buNone/>
            </a:pPr>
            <a:r>
              <a:rPr lang="en-US" sz="2000" dirty="0" smtClean="0"/>
              <a:t>none </a:t>
            </a:r>
            <a:r>
              <a:rPr lang="en-US" sz="2000" dirty="0"/>
              <a:t>	</a:t>
            </a:r>
            <a:r>
              <a:rPr lang="en-US" sz="2000" dirty="0" smtClean="0"/>
              <a:t>	Default </a:t>
            </a:r>
            <a:r>
              <a:rPr lang="en-US" sz="2000" dirty="0"/>
              <a:t>value. Specifies no effects 	</a:t>
            </a:r>
          </a:p>
          <a:p>
            <a:pPr marL="25400" indent="0">
              <a:spcBef>
                <a:spcPts val="0"/>
              </a:spcBef>
              <a:spcAft>
                <a:spcPts val="0"/>
              </a:spcAft>
              <a:buNone/>
            </a:pPr>
            <a:r>
              <a:rPr lang="en-US" sz="2000" dirty="0"/>
              <a:t>blur(</a:t>
            </a:r>
            <a:r>
              <a:rPr lang="en-US" sz="2000" dirty="0" err="1"/>
              <a:t>px</a:t>
            </a:r>
            <a:r>
              <a:rPr lang="en-US" sz="2000" dirty="0"/>
              <a:t>) 	Applies a blur effect to the image. A larger value will create more blur.</a:t>
            </a:r>
          </a:p>
          <a:p>
            <a:pPr marL="25400" indent="0">
              <a:spcBef>
                <a:spcPts val="0"/>
              </a:spcBef>
              <a:spcAft>
                <a:spcPts val="0"/>
              </a:spcAft>
              <a:buNone/>
            </a:pPr>
            <a:r>
              <a:rPr lang="en-US" sz="2000" dirty="0" smtClean="0"/>
              <a:t>		If </a:t>
            </a:r>
            <a:r>
              <a:rPr lang="en-US" sz="2000" dirty="0"/>
              <a:t>no value is specified, 0 is used. 	</a:t>
            </a:r>
          </a:p>
          <a:p>
            <a:pPr marL="25400" indent="0">
              <a:spcBef>
                <a:spcPts val="0"/>
              </a:spcBef>
              <a:spcAft>
                <a:spcPts val="0"/>
              </a:spcAft>
              <a:buNone/>
            </a:pPr>
            <a:r>
              <a:rPr lang="en-US" sz="2000" dirty="0"/>
              <a:t>brightness(%) 	Adjusts the brightness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brighter results. 	</a:t>
            </a:r>
          </a:p>
          <a:p>
            <a:pPr marL="25400" indent="0">
              <a:spcBef>
                <a:spcPts val="0"/>
              </a:spcBef>
              <a:spcAft>
                <a:spcPts val="0"/>
              </a:spcAft>
              <a:buNone/>
            </a:pPr>
            <a:r>
              <a:rPr lang="en-US" sz="2000" dirty="0"/>
              <a:t>contrast(%) 	Adjusts the contrast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results with more contrast. 	</a:t>
            </a:r>
          </a:p>
          <a:p>
            <a:pPr marL="25400" indent="0">
              <a:spcBef>
                <a:spcPts val="0"/>
              </a:spcBef>
              <a:spcAft>
                <a:spcPts val="0"/>
              </a:spcAft>
              <a:buNone/>
            </a:pPr>
            <a:endParaRPr lang="en-US" sz="2000" dirty="0"/>
          </a:p>
          <a:p>
            <a:pPr marL="25400" indent="0">
              <a:spcBef>
                <a:spcPts val="0"/>
              </a:spcBef>
              <a:spcAft>
                <a:spcPts val="0"/>
              </a:spcAft>
              <a:buNone/>
            </a:pPr>
            <a:endParaRPr lang="en-IN" sz="2000" dirty="0"/>
          </a:p>
        </p:txBody>
      </p:sp>
    </p:spTree>
    <p:extLst>
      <p:ext uri="{BB962C8B-B14F-4D97-AF65-F5344CB8AC3E}">
        <p14:creationId xmlns:p14="http://schemas.microsoft.com/office/powerpoint/2010/main" val="174843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dirty="0"/>
              <a:t>drop-shadow(h-shadow v-shadow blur spread color) 	</a:t>
            </a:r>
            <a:endParaRPr lang="en-US" sz="2000" dirty="0" smtClean="0"/>
          </a:p>
          <a:p>
            <a:pPr marL="25400" indent="0">
              <a:spcBef>
                <a:spcPts val="0"/>
              </a:spcBef>
              <a:spcAft>
                <a:spcPts val="0"/>
              </a:spcAft>
              <a:buNone/>
            </a:pPr>
            <a:r>
              <a:rPr lang="en-US" sz="2000" dirty="0"/>
              <a:t>	</a:t>
            </a:r>
            <a:r>
              <a:rPr lang="en-US" sz="2000" dirty="0" smtClean="0"/>
              <a:t>	Applies </a:t>
            </a:r>
            <a:r>
              <a:rPr lang="en-US" sz="2000" dirty="0"/>
              <a:t>a drop shadow effect to the image.</a:t>
            </a:r>
          </a:p>
          <a:p>
            <a:pPr marL="25400" indent="0">
              <a:spcBef>
                <a:spcPts val="0"/>
              </a:spcBef>
              <a:spcAft>
                <a:spcPts val="0"/>
              </a:spcAft>
              <a:buNone/>
            </a:pPr>
            <a:r>
              <a:rPr lang="en-US" sz="2000" dirty="0" smtClean="0"/>
              <a:t>		Possible </a:t>
            </a:r>
            <a:r>
              <a:rPr lang="en-US" sz="2000" dirty="0"/>
              <a:t>values:</a:t>
            </a:r>
          </a:p>
          <a:p>
            <a:pPr marL="25400" indent="0">
              <a:spcBef>
                <a:spcPts val="0"/>
              </a:spcBef>
              <a:spcAft>
                <a:spcPts val="0"/>
              </a:spcAft>
              <a:buNone/>
            </a:pPr>
            <a:r>
              <a:rPr lang="en-US" sz="2000" dirty="0" smtClean="0"/>
              <a:t>		h-shadow </a:t>
            </a:r>
            <a:r>
              <a:rPr lang="en-US" sz="2000" dirty="0"/>
              <a:t>- Required. Specifies a pixel value for the horizontal shadow. </a:t>
            </a:r>
            <a:r>
              <a:rPr lang="en-US" sz="2000" dirty="0" smtClean="0"/>
              <a:t>				Negative </a:t>
            </a:r>
            <a:r>
              <a:rPr lang="en-US" sz="2000" dirty="0"/>
              <a:t>values place the shadow to the left of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v-shadow </a:t>
            </a:r>
            <a:r>
              <a:rPr lang="en-US" sz="2000" dirty="0"/>
              <a:t>- Required. Specifies a pixel value for the vertical shadow. Negative </a:t>
            </a:r>
            <a:r>
              <a:rPr lang="en-US" sz="2000" dirty="0" smtClean="0"/>
              <a:t>			values </a:t>
            </a:r>
            <a:r>
              <a:rPr lang="en-US" sz="2000" dirty="0"/>
              <a:t>place the shadow above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blur </a:t>
            </a:r>
            <a:r>
              <a:rPr lang="en-US" sz="2000" dirty="0"/>
              <a:t>- Optional. This is the third value, and must be in pixels. Adds a blur effect </a:t>
            </a:r>
            <a:r>
              <a:rPr lang="en-US" sz="2000" dirty="0" smtClean="0"/>
              <a:t>			to </a:t>
            </a:r>
            <a:r>
              <a:rPr lang="en-US" sz="2000" dirty="0"/>
              <a:t>the shadow. A larger value will create more blur (the shadow becomes </a:t>
            </a:r>
            <a:r>
              <a:rPr lang="en-US" sz="2000" dirty="0" smtClean="0"/>
              <a:t>			bigger </a:t>
            </a:r>
            <a:r>
              <a:rPr lang="en-US" sz="2000" dirty="0"/>
              <a:t>and lighter). Negative values are not allowed. If no value is specified, 0 </a:t>
            </a:r>
            <a:r>
              <a:rPr lang="en-US" sz="2000" dirty="0" smtClean="0"/>
              <a:t>			is </a:t>
            </a:r>
            <a:r>
              <a:rPr lang="en-US" sz="2000" dirty="0"/>
              <a:t>used (the shadow's edge is sharp).</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a:t>
            </a:r>
            <a:endParaRPr lang="en-IN" sz="2000" dirty="0"/>
          </a:p>
        </p:txBody>
      </p:sp>
    </p:spTree>
    <p:extLst>
      <p:ext uri="{BB962C8B-B14F-4D97-AF65-F5344CB8AC3E}">
        <p14:creationId xmlns:p14="http://schemas.microsoft.com/office/powerpoint/2010/main" val="164111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 </a:t>
            </a:r>
            <a:r>
              <a:rPr lang="en-US" sz="2000" dirty="0" smtClean="0"/>
              <a:t>	</a:t>
            </a:r>
          </a:p>
          <a:p>
            <a:pPr marL="25400" indent="0">
              <a:spcBef>
                <a:spcPts val="0"/>
              </a:spcBef>
              <a:spcAft>
                <a:spcPts val="0"/>
              </a:spcAft>
              <a:buNone/>
            </a:pPr>
            <a:r>
              <a:rPr lang="en-US" sz="2000" dirty="0" smtClean="0"/>
              <a:t>		spread </a:t>
            </a:r>
            <a:r>
              <a:rPr lang="en-US" sz="2000" dirty="0"/>
              <a:t>- Optional. This is the fourth value, and must be in pixels. Positive 			values will cause the shadow to expand and grow bigger, and negative values 			will cause the shadow to shrink. If not specified, it will be 0 (the shadow will be 			the same size as the element).</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color </a:t>
            </a:r>
            <a:r>
              <a:rPr lang="en-US" sz="2000" dirty="0"/>
              <a:t>- Optional. Adds a color to the shadow. If not specified, the color depends on the </a:t>
            </a:r>
            <a:r>
              <a:rPr lang="en-US" sz="2000" dirty="0" smtClean="0"/>
              <a:t>		browser (</a:t>
            </a:r>
            <a:r>
              <a:rPr lang="en-US" sz="2000" dirty="0"/>
              <a:t>often black).</a:t>
            </a:r>
          </a:p>
          <a:p>
            <a:pPr marL="25400" indent="0">
              <a:spcBef>
                <a:spcPts val="0"/>
              </a:spcBef>
              <a:spcAft>
                <a:spcPts val="0"/>
              </a:spcAft>
              <a:buNone/>
            </a:pPr>
            <a:endParaRPr lang="en-US" sz="2000" dirty="0"/>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grayscale</a:t>
            </a:r>
            <a:r>
              <a:rPr lang="en-US" sz="2000" dirty="0"/>
              <a:t>(%) 	</a:t>
            </a:r>
            <a:r>
              <a:rPr lang="en-US" sz="2000" dirty="0" smtClean="0"/>
              <a:t>Converts </a:t>
            </a:r>
            <a:r>
              <a:rPr lang="en-US" sz="2000" dirty="0"/>
              <a:t>the image to grayscale.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gray (used for black and white images).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p:txBody>
      </p:sp>
    </p:spTree>
    <p:extLst>
      <p:ext uri="{BB962C8B-B14F-4D97-AF65-F5344CB8AC3E}">
        <p14:creationId xmlns:p14="http://schemas.microsoft.com/office/powerpoint/2010/main" val="15553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Embedded </a:t>
            </a:r>
            <a:r>
              <a:rPr lang="en-IN" b="1" dirty="0" smtClean="0"/>
              <a:t>Styles</a:t>
            </a:r>
          </a:p>
          <a:p>
            <a:pPr lvl="1"/>
            <a:r>
              <a:rPr lang="en-US" dirty="0" smtClean="0">
                <a:solidFill>
                  <a:schemeClr val="tx1"/>
                </a:solidFill>
              </a:rPr>
              <a:t>Alternate way </a:t>
            </a:r>
            <a:r>
              <a:rPr lang="en-US" dirty="0">
                <a:solidFill>
                  <a:schemeClr val="tx1"/>
                </a:solidFill>
              </a:rPr>
              <a:t>to insert styles in the head of the document and then use </a:t>
            </a:r>
            <a:r>
              <a:rPr lang="en-US" dirty="0" smtClean="0">
                <a:solidFill>
                  <a:schemeClr val="tx1"/>
                </a:solidFill>
              </a:rPr>
              <a:t>references to </a:t>
            </a:r>
            <a:r>
              <a:rPr lang="en-US" dirty="0">
                <a:solidFill>
                  <a:schemeClr val="tx1"/>
                </a:solidFill>
              </a:rPr>
              <a:t>affect the proper HTML </a:t>
            </a:r>
            <a:r>
              <a:rPr lang="en-US" dirty="0" smtClean="0">
                <a:solidFill>
                  <a:schemeClr val="tx1"/>
                </a:solidFill>
              </a:rPr>
              <a:t>elements.</a:t>
            </a:r>
          </a:p>
          <a:p>
            <a:pPr lvl="1"/>
            <a:r>
              <a:rPr lang="en-US" dirty="0">
                <a:solidFill>
                  <a:schemeClr val="tx1"/>
                </a:solidFill>
              </a:rPr>
              <a:t>The </a:t>
            </a:r>
            <a:r>
              <a:rPr lang="en-US" sz="2800" b="1" dirty="0">
                <a:solidFill>
                  <a:schemeClr val="accent6"/>
                </a:solidFill>
              </a:rPr>
              <a:t>&lt;style&gt; </a:t>
            </a:r>
            <a:r>
              <a:rPr lang="en-US" dirty="0" smtClean="0">
                <a:solidFill>
                  <a:schemeClr val="tx1"/>
                </a:solidFill>
              </a:rPr>
              <a:t>element </a:t>
            </a:r>
            <a:r>
              <a:rPr lang="en-US" dirty="0">
                <a:solidFill>
                  <a:schemeClr val="tx1"/>
                </a:solidFill>
              </a:rPr>
              <a:t>allows </a:t>
            </a:r>
            <a:r>
              <a:rPr lang="en-US" dirty="0" smtClean="0">
                <a:solidFill>
                  <a:schemeClr val="tx1"/>
                </a:solidFill>
              </a:rPr>
              <a:t>programmer </a:t>
            </a:r>
            <a:r>
              <a:rPr lang="en-US" dirty="0">
                <a:solidFill>
                  <a:schemeClr val="tx1"/>
                </a:solidFill>
              </a:rPr>
              <a:t>to insert CSS styles </a:t>
            </a:r>
            <a:r>
              <a:rPr lang="en-US" dirty="0" smtClean="0">
                <a:solidFill>
                  <a:schemeClr val="tx1"/>
                </a:solidFill>
              </a:rPr>
              <a:t>within </a:t>
            </a:r>
            <a:r>
              <a:rPr lang="en-IN" dirty="0" smtClean="0">
                <a:solidFill>
                  <a:schemeClr val="tx1"/>
                </a:solidFill>
              </a:rPr>
              <a:t>documents.</a:t>
            </a:r>
          </a:p>
          <a:p>
            <a:pPr lvl="1"/>
            <a:r>
              <a:rPr lang="en-US" dirty="0" smtClean="0">
                <a:solidFill>
                  <a:schemeClr val="tx1"/>
                </a:solidFill>
              </a:rPr>
              <a:t>This </a:t>
            </a:r>
            <a:r>
              <a:rPr lang="en-US" dirty="0">
                <a:solidFill>
                  <a:schemeClr val="tx1"/>
                </a:solidFill>
              </a:rPr>
              <a:t>method </a:t>
            </a:r>
            <a:r>
              <a:rPr lang="en-US" dirty="0" smtClean="0">
                <a:solidFill>
                  <a:schemeClr val="tx1"/>
                </a:solidFill>
              </a:rPr>
              <a:t>reduces code </a:t>
            </a:r>
            <a:r>
              <a:rPr lang="en-US" dirty="0">
                <a:solidFill>
                  <a:schemeClr val="tx1"/>
                </a:solidFill>
              </a:rPr>
              <a:t>and </a:t>
            </a:r>
            <a:r>
              <a:rPr lang="en-US" dirty="0" smtClean="0">
                <a:solidFill>
                  <a:schemeClr val="tx1"/>
                </a:solidFill>
              </a:rPr>
              <a:t>assigns </a:t>
            </a:r>
            <a:r>
              <a:rPr lang="en-US" dirty="0">
                <a:solidFill>
                  <a:schemeClr val="tx1"/>
                </a:solidFill>
              </a:rPr>
              <a:t>the style </a:t>
            </a:r>
            <a:r>
              <a:rPr lang="en-US" dirty="0" smtClean="0">
                <a:solidFill>
                  <a:schemeClr val="tx1"/>
                </a:solidFill>
              </a:rPr>
              <a:t>to </a:t>
            </a:r>
            <a:r>
              <a:rPr lang="en-US" dirty="0">
                <a:solidFill>
                  <a:schemeClr val="tx1"/>
                </a:solidFill>
              </a:rPr>
              <a:t>a specific element using references</a:t>
            </a:r>
            <a:endParaRPr lang="en-US" dirty="0" smtClean="0">
              <a:solidFill>
                <a:schemeClr val="tx1"/>
              </a:solidFill>
            </a:endParaRPr>
          </a:p>
        </p:txBody>
      </p:sp>
    </p:spTree>
    <p:extLst>
      <p:ext uri="{BB962C8B-B14F-4D97-AF65-F5344CB8AC3E}">
        <p14:creationId xmlns:p14="http://schemas.microsoft.com/office/powerpoint/2010/main" val="203084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hue-rotate(</a:t>
            </a:r>
            <a:r>
              <a:rPr lang="en-US" sz="2000" dirty="0" err="1" smtClean="0"/>
              <a:t>deg</a:t>
            </a:r>
            <a:r>
              <a:rPr lang="en-US" sz="2000" dirty="0"/>
              <a:t>) </a:t>
            </a:r>
            <a:r>
              <a:rPr lang="en-US" sz="2000" dirty="0" smtClean="0"/>
              <a:t>Applies </a:t>
            </a:r>
            <a:r>
              <a:rPr lang="en-US" sz="2000" dirty="0"/>
              <a:t>a hue rotation on the image. The value defines the number of degrees 			around the color circle the image samples will be adjusted. 0deg is default, 			and represents the original image.</a:t>
            </a:r>
          </a:p>
          <a:p>
            <a:pPr marL="25400" indent="0">
              <a:spcBef>
                <a:spcPts val="0"/>
              </a:spcBef>
              <a:spcAft>
                <a:spcPts val="0"/>
              </a:spcAft>
              <a:buNone/>
            </a:pPr>
            <a:r>
              <a:rPr lang="en-US" sz="2000" dirty="0" smtClean="0"/>
              <a:t>		Note</a:t>
            </a:r>
            <a:r>
              <a:rPr lang="en-US" sz="2000" dirty="0"/>
              <a:t>: Maximum value is 360deg.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invert</a:t>
            </a:r>
            <a:r>
              <a:rPr lang="en-US" sz="2000" dirty="0"/>
              <a:t>(%) 	</a:t>
            </a:r>
            <a:r>
              <a:rPr lang="en-US" sz="2000" dirty="0" smtClean="0"/>
              <a:t>Inverts </a:t>
            </a:r>
            <a:r>
              <a:rPr lang="en-US" sz="2000" dirty="0"/>
              <a:t>the samples in the image.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inverted.</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opacity</a:t>
            </a:r>
            <a:r>
              <a:rPr lang="en-US" sz="2000" dirty="0"/>
              <a:t>(%) 	</a:t>
            </a:r>
            <a:r>
              <a:rPr lang="en-US" sz="2000" dirty="0" smtClean="0"/>
              <a:t>Sets </a:t>
            </a:r>
            <a:r>
              <a:rPr lang="en-US" sz="2000" dirty="0"/>
              <a:t>the opacity level for the image. The opacity-level describes the </a:t>
            </a:r>
            <a:r>
              <a:rPr lang="en-US" sz="2000" dirty="0" smtClean="0"/>
              <a:t>				transparency-level</a:t>
            </a:r>
            <a:r>
              <a:rPr lang="en-US" sz="2000" dirty="0"/>
              <a:t>, where:</a:t>
            </a:r>
          </a:p>
          <a:p>
            <a:pPr marL="25400" indent="0">
              <a:spcBef>
                <a:spcPts val="0"/>
              </a:spcBef>
              <a:spcAft>
                <a:spcPts val="0"/>
              </a:spcAft>
              <a:buNone/>
            </a:pPr>
            <a:r>
              <a:rPr lang="en-US" sz="2000" dirty="0" smtClean="0"/>
              <a:t>		0</a:t>
            </a:r>
            <a:r>
              <a:rPr lang="en-US" sz="2000" dirty="0"/>
              <a:t>% is completely transparent.</a:t>
            </a:r>
          </a:p>
          <a:p>
            <a:pPr marL="25400" indent="0">
              <a:spcBef>
                <a:spcPts val="0"/>
              </a:spcBef>
              <a:spcAft>
                <a:spcPts val="0"/>
              </a:spcAft>
              <a:buNone/>
            </a:pPr>
            <a:r>
              <a:rPr lang="en-US" sz="2000" dirty="0" smtClean="0"/>
              <a:t>		100</a:t>
            </a:r>
            <a:r>
              <a:rPr lang="en-US" sz="2000" dirty="0"/>
              <a:t>% (1) is default and represents the original image (no transparency).</a:t>
            </a:r>
          </a:p>
          <a:p>
            <a:pPr marL="25400" indent="0">
              <a:spcBef>
                <a:spcPts val="0"/>
              </a:spcBef>
              <a:spcAft>
                <a:spcPts val="0"/>
              </a:spcAft>
              <a:buNone/>
            </a:pPr>
            <a:r>
              <a:rPr lang="en-US" sz="2000" dirty="0" smtClean="0"/>
              <a:t>		Note</a:t>
            </a:r>
            <a:r>
              <a:rPr lang="en-US" sz="2000" dirty="0"/>
              <a:t>: Negative values are not allowed.</a:t>
            </a:r>
          </a:p>
          <a:p>
            <a:pPr marL="25400" indent="0">
              <a:spcBef>
                <a:spcPts val="0"/>
              </a:spcBef>
              <a:spcAft>
                <a:spcPts val="0"/>
              </a:spcAft>
              <a:buNone/>
            </a:pPr>
            <a:endParaRPr lang="en-IN" sz="2000" dirty="0"/>
          </a:p>
          <a:p>
            <a:endParaRPr lang="en-IN" sz="2000" dirty="0"/>
          </a:p>
        </p:txBody>
      </p:sp>
    </p:spTree>
    <p:extLst>
      <p:ext uri="{BB962C8B-B14F-4D97-AF65-F5344CB8AC3E}">
        <p14:creationId xmlns:p14="http://schemas.microsoft.com/office/powerpoint/2010/main" val="3196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saturate</a:t>
            </a:r>
            <a:r>
              <a:rPr lang="en-US" sz="2000" dirty="0"/>
              <a:t>(%) 	</a:t>
            </a:r>
            <a:r>
              <a:rPr lang="en-US" sz="2000" dirty="0" smtClean="0"/>
              <a:t>Saturates </a:t>
            </a:r>
            <a:r>
              <a:rPr lang="en-US" sz="2000" dirty="0"/>
              <a:t>the image.</a:t>
            </a:r>
          </a:p>
          <a:p>
            <a:pPr marL="25400" indent="0">
              <a:spcBef>
                <a:spcPts val="0"/>
              </a:spcBef>
              <a:spcAft>
                <a:spcPts val="0"/>
              </a:spcAft>
              <a:buNone/>
            </a:pPr>
            <a:r>
              <a:rPr lang="en-US" sz="2000" dirty="0" smtClean="0"/>
              <a:t>		0</a:t>
            </a:r>
            <a:r>
              <a:rPr lang="en-US" sz="2000" dirty="0"/>
              <a:t>% (0) will make the image completely un-saturated.</a:t>
            </a:r>
          </a:p>
          <a:p>
            <a:pPr marL="25400" indent="0">
              <a:spcBef>
                <a:spcPts val="0"/>
              </a:spcBef>
              <a:spcAft>
                <a:spcPts val="0"/>
              </a:spcAft>
              <a:buNone/>
            </a:pPr>
            <a:r>
              <a:rPr lang="en-US" sz="2000" dirty="0" smtClean="0"/>
              <a:t>		100</a:t>
            </a:r>
            <a:r>
              <a:rPr lang="en-US" sz="2000" dirty="0"/>
              <a:t>% is default and represents the original image.</a:t>
            </a:r>
          </a:p>
          <a:p>
            <a:pPr marL="25400" indent="0">
              <a:spcBef>
                <a:spcPts val="0"/>
              </a:spcBef>
              <a:spcAft>
                <a:spcPts val="0"/>
              </a:spcAft>
              <a:buNone/>
            </a:pPr>
            <a:r>
              <a:rPr lang="en-US" sz="2000" dirty="0" smtClean="0"/>
              <a:t>		Values </a:t>
            </a:r>
            <a:r>
              <a:rPr lang="en-US" sz="2000" dirty="0"/>
              <a:t>over 100% provides super-saturated results.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sepia</a:t>
            </a:r>
            <a:r>
              <a:rPr lang="en-US" sz="2000" dirty="0"/>
              <a:t>(%) 	</a:t>
            </a:r>
            <a:r>
              <a:rPr lang="en-US" sz="2000" dirty="0" smtClean="0"/>
              <a:t>Converts </a:t>
            </a:r>
            <a:r>
              <a:rPr lang="en-US" sz="2000" dirty="0"/>
              <a:t>the image to sepia.</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sepia.</a:t>
            </a:r>
          </a:p>
          <a:p>
            <a:pPr marL="25400" indent="0">
              <a:spcBef>
                <a:spcPts val="0"/>
              </a:spcBef>
              <a:spcAft>
                <a:spcPts val="0"/>
              </a:spcAft>
              <a:buNone/>
            </a:pPr>
            <a:r>
              <a:rPr lang="en-US" sz="2000" dirty="0" smtClean="0"/>
              <a:t>		Note</a:t>
            </a:r>
            <a:r>
              <a:rPr lang="en-US" sz="2000" dirty="0"/>
              <a:t>: Negative values are not allowed.</a:t>
            </a:r>
            <a:endParaRPr lang="en-IN" sz="2000" dirty="0"/>
          </a:p>
        </p:txBody>
      </p:sp>
    </p:spTree>
    <p:extLst>
      <p:ext uri="{BB962C8B-B14F-4D97-AF65-F5344CB8AC3E}">
        <p14:creationId xmlns:p14="http://schemas.microsoft.com/office/powerpoint/2010/main" val="33205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u="sng" dirty="0"/>
              <a:t>Invert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invert(100%);</a:t>
            </a:r>
          </a:p>
          <a:p>
            <a:pPr marL="939800" lvl="2" indent="0">
              <a:spcBef>
                <a:spcPts val="0"/>
              </a:spcBef>
              <a:spcAft>
                <a:spcPts val="0"/>
              </a:spcAft>
              <a:buNone/>
            </a:pPr>
            <a:r>
              <a:rPr lang="en-US" sz="2000" dirty="0"/>
              <a:t>} </a:t>
            </a:r>
          </a:p>
          <a:p>
            <a:pPr marL="25400" indent="0">
              <a:spcBef>
                <a:spcPts val="0"/>
              </a:spcBef>
              <a:spcAft>
                <a:spcPts val="0"/>
              </a:spcAft>
              <a:buNone/>
            </a:pPr>
            <a:endParaRPr lang="en-US" sz="2000" dirty="0"/>
          </a:p>
          <a:p>
            <a:pPr marL="25400" indent="0">
              <a:spcBef>
                <a:spcPts val="0"/>
              </a:spcBef>
              <a:spcAft>
                <a:spcPts val="0"/>
              </a:spcAft>
              <a:buNone/>
            </a:pPr>
            <a:r>
              <a:rPr lang="en-US" sz="2000" b="1" u="sng" dirty="0"/>
              <a:t>Opacity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opacity(30%);</a:t>
            </a:r>
          </a:p>
          <a:p>
            <a:pPr marL="939800" lvl="2" indent="0">
              <a:spcBef>
                <a:spcPts val="0"/>
              </a:spcBef>
              <a:spcAft>
                <a:spcPts val="0"/>
              </a:spcAft>
              <a:buNone/>
            </a:pPr>
            <a:r>
              <a:rPr lang="en-US" sz="2000" dirty="0" smtClean="0"/>
              <a:t>}</a:t>
            </a:r>
          </a:p>
          <a:p>
            <a:pPr marL="939800" lvl="2" indent="0">
              <a:spcBef>
                <a:spcPts val="0"/>
              </a:spcBef>
              <a:spcAft>
                <a:spcPts val="0"/>
              </a:spcAft>
              <a:buNone/>
            </a:pPr>
            <a:endParaRPr lang="en-US" sz="2000" dirty="0" smtClean="0"/>
          </a:p>
          <a:p>
            <a:pPr marL="25400" lvl="2" indent="0">
              <a:spcBef>
                <a:spcPts val="0"/>
              </a:spcBef>
              <a:spcAft>
                <a:spcPts val="0"/>
              </a:spcAft>
              <a:buSzPts val="3200"/>
              <a:buNone/>
            </a:pPr>
            <a:r>
              <a:rPr lang="en-US" sz="2000" b="1" u="sng" dirty="0">
                <a:solidFill>
                  <a:schemeClr val="dk1"/>
                </a:solidFill>
              </a:rPr>
              <a:t>Multiple Filters Example</a:t>
            </a:r>
          </a:p>
          <a:p>
            <a:pPr marL="939800" lvl="2" indent="0">
              <a:spcBef>
                <a:spcPts val="0"/>
              </a:spcBef>
              <a:spcAft>
                <a:spcPts val="0"/>
              </a:spcAft>
              <a:buNone/>
            </a:pPr>
            <a:r>
              <a:rPr lang="en-IN" sz="2000" dirty="0" err="1" smtClean="0"/>
              <a:t>img</a:t>
            </a:r>
            <a:r>
              <a:rPr lang="en-IN" sz="2000" dirty="0" smtClean="0"/>
              <a:t> </a:t>
            </a:r>
            <a:r>
              <a:rPr lang="en-IN" sz="2000" dirty="0"/>
              <a:t>{</a:t>
            </a:r>
          </a:p>
          <a:p>
            <a:pPr marL="939800" lvl="2" indent="0">
              <a:spcBef>
                <a:spcPts val="0"/>
              </a:spcBef>
              <a:spcAft>
                <a:spcPts val="0"/>
              </a:spcAft>
              <a:buNone/>
            </a:pPr>
            <a:r>
              <a:rPr lang="en-IN" sz="2000" dirty="0"/>
              <a:t>  filter: contrast(200%) brightness(150%);</a:t>
            </a:r>
          </a:p>
          <a:p>
            <a:pPr marL="939800" lvl="2" indent="0">
              <a:spcBef>
                <a:spcPts val="0"/>
              </a:spcBef>
              <a:spcAft>
                <a:spcPts val="0"/>
              </a:spcAft>
              <a:buNone/>
            </a:pPr>
            <a:r>
              <a:rPr lang="en-IN" sz="2000" dirty="0"/>
              <a:t>}</a:t>
            </a:r>
          </a:p>
        </p:txBody>
      </p:sp>
      <p:pic>
        <p:nvPicPr>
          <p:cNvPr id="4" name="Picture 3"/>
          <p:cNvPicPr>
            <a:picLocks noChangeAspect="1"/>
          </p:cNvPicPr>
          <p:nvPr/>
        </p:nvPicPr>
        <p:blipFill>
          <a:blip r:embed="rId2"/>
          <a:stretch>
            <a:fillRect/>
          </a:stretch>
        </p:blipFill>
        <p:spPr>
          <a:xfrm>
            <a:off x="9240092" y="1124744"/>
            <a:ext cx="1724422" cy="2124122"/>
          </a:xfrm>
          <a:prstGeom prst="rect">
            <a:avLst/>
          </a:prstGeom>
        </p:spPr>
      </p:pic>
      <p:pic>
        <p:nvPicPr>
          <p:cNvPr id="5" name="Picture 4"/>
          <p:cNvPicPr>
            <a:picLocks noChangeAspect="1"/>
          </p:cNvPicPr>
          <p:nvPr/>
        </p:nvPicPr>
        <p:blipFill>
          <a:blip r:embed="rId3"/>
          <a:stretch>
            <a:fillRect/>
          </a:stretch>
        </p:blipFill>
        <p:spPr>
          <a:xfrm>
            <a:off x="6816080" y="3861048"/>
            <a:ext cx="1898898" cy="2281144"/>
          </a:xfrm>
          <a:prstGeom prst="rect">
            <a:avLst/>
          </a:prstGeom>
        </p:spPr>
      </p:pic>
      <p:pic>
        <p:nvPicPr>
          <p:cNvPr id="6" name="Picture 5"/>
          <p:cNvPicPr>
            <a:picLocks noChangeAspect="1"/>
          </p:cNvPicPr>
          <p:nvPr/>
        </p:nvPicPr>
        <p:blipFill>
          <a:blip r:embed="rId4"/>
          <a:stretch>
            <a:fillRect/>
          </a:stretch>
        </p:blipFill>
        <p:spPr>
          <a:xfrm>
            <a:off x="9240092" y="3886944"/>
            <a:ext cx="2443692" cy="2255248"/>
          </a:xfrm>
          <a:prstGeom prst="rect">
            <a:avLst/>
          </a:prstGeom>
        </p:spPr>
      </p:pic>
      <p:pic>
        <p:nvPicPr>
          <p:cNvPr id="7" name="Picture 6"/>
          <p:cNvPicPr>
            <a:picLocks noChangeAspect="1"/>
          </p:cNvPicPr>
          <p:nvPr/>
        </p:nvPicPr>
        <p:blipFill>
          <a:blip r:embed="rId5"/>
          <a:stretch>
            <a:fillRect/>
          </a:stretch>
        </p:blipFill>
        <p:spPr>
          <a:xfrm>
            <a:off x="6816080" y="1084525"/>
            <a:ext cx="1826890" cy="2164341"/>
          </a:xfrm>
          <a:prstGeom prst="rect">
            <a:avLst/>
          </a:prstGeom>
        </p:spPr>
      </p:pic>
    </p:spTree>
    <p:extLst>
      <p:ext uri="{BB962C8B-B14F-4D97-AF65-F5344CB8AC3E}">
        <p14:creationId xmlns:p14="http://schemas.microsoft.com/office/powerpoint/2010/main" val="30446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a:t>
            </a:r>
            <a:endParaRPr lang="en-IN" dirty="0"/>
          </a:p>
        </p:txBody>
      </p:sp>
      <p:sp>
        <p:nvSpPr>
          <p:cNvPr id="3" name="Text Placeholder 2"/>
          <p:cNvSpPr>
            <a:spLocks noGrp="1"/>
          </p:cNvSpPr>
          <p:nvPr>
            <p:ph type="body" sz="quarter" idx="13"/>
          </p:nvPr>
        </p:nvSpPr>
        <p:spPr/>
        <p:txBody>
          <a:bodyPr/>
          <a:lstStyle/>
          <a:p>
            <a:r>
              <a:rPr lang="en-US" dirty="0"/>
              <a:t>The transform property applies a 2D or 3D transformation to an element. </a:t>
            </a:r>
            <a:endParaRPr lang="en-US" dirty="0" smtClean="0"/>
          </a:p>
          <a:p>
            <a:r>
              <a:rPr lang="en-US" dirty="0" smtClean="0"/>
              <a:t>This </a:t>
            </a:r>
            <a:r>
              <a:rPr lang="en-US" dirty="0"/>
              <a:t>property </a:t>
            </a:r>
            <a:r>
              <a:rPr lang="en-US" dirty="0" smtClean="0"/>
              <a:t>allows </a:t>
            </a:r>
            <a:r>
              <a:rPr lang="en-US" dirty="0"/>
              <a:t>to rotate, scale, move, skew, etc., elements.</a:t>
            </a:r>
            <a:endParaRPr lang="en-IN" dirty="0"/>
          </a:p>
        </p:txBody>
      </p:sp>
    </p:spTree>
    <p:extLst>
      <p:ext uri="{BB962C8B-B14F-4D97-AF65-F5344CB8AC3E}">
        <p14:creationId xmlns:p14="http://schemas.microsoft.com/office/powerpoint/2010/main" val="25114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a:t>
            </a:r>
            <a:r>
              <a:rPr lang="en-US" sz="2000" b="1" dirty="0" smtClean="0"/>
              <a:t>		Description</a:t>
            </a:r>
          </a:p>
          <a:p>
            <a:pPr marL="25400" indent="0">
              <a:spcBef>
                <a:spcPts val="0"/>
              </a:spcBef>
              <a:spcAft>
                <a:spcPts val="0"/>
              </a:spcAft>
              <a:buNone/>
            </a:pPr>
            <a:r>
              <a:rPr lang="en-US" sz="2000" dirty="0" smtClean="0"/>
              <a:t>none </a:t>
            </a:r>
            <a:r>
              <a:rPr lang="en-US" sz="2000" dirty="0"/>
              <a:t>	</a:t>
            </a:r>
            <a:r>
              <a:rPr lang="en-US" sz="2000" dirty="0" smtClean="0"/>
              <a:t>		Defines </a:t>
            </a:r>
            <a:r>
              <a:rPr lang="en-US" sz="2000" dirty="0"/>
              <a:t>that there should be no transformation 	</a:t>
            </a:r>
          </a:p>
          <a:p>
            <a:pPr marL="25400" indent="0">
              <a:spcBef>
                <a:spcPts val="0"/>
              </a:spcBef>
              <a:spcAft>
                <a:spcPts val="0"/>
              </a:spcAft>
              <a:buNone/>
            </a:pPr>
            <a:r>
              <a:rPr lang="en-US" sz="2000" dirty="0"/>
              <a:t>matrix(</a:t>
            </a:r>
            <a:r>
              <a:rPr lang="en-US" sz="2000" dirty="0" err="1"/>
              <a:t>n,n,n,n,n,n</a:t>
            </a:r>
            <a:r>
              <a:rPr lang="en-US" sz="2000" dirty="0"/>
              <a:t>) 	Defines a 2D transformation, using a matrix of six values 	</a:t>
            </a:r>
          </a:p>
          <a:p>
            <a:pPr marL="25400" indent="0">
              <a:spcBef>
                <a:spcPts val="0"/>
              </a:spcBef>
              <a:spcAft>
                <a:spcPts val="0"/>
              </a:spcAft>
              <a:buNone/>
            </a:pPr>
            <a:r>
              <a:rPr lang="en-US" sz="2000" dirty="0" smtClean="0"/>
              <a:t>matrix3d(</a:t>
            </a:r>
            <a:r>
              <a:rPr lang="en-US" sz="2000" dirty="0" err="1" smtClean="0"/>
              <a:t>n,n,n,n,n,n,n,n,n,n,n,n,n,n,n,n</a:t>
            </a:r>
            <a:r>
              <a:rPr lang="en-US" sz="2000" dirty="0"/>
              <a:t>) 	</a:t>
            </a:r>
            <a:endParaRPr lang="en-US" sz="2000" dirty="0" smtClean="0"/>
          </a:p>
          <a:p>
            <a:pPr marL="25400" indent="0">
              <a:spcBef>
                <a:spcPts val="0"/>
              </a:spcBef>
              <a:spcAft>
                <a:spcPts val="0"/>
              </a:spcAft>
              <a:buNone/>
            </a:pPr>
            <a:r>
              <a:rPr lang="en-US" sz="2000" dirty="0"/>
              <a:t>	</a:t>
            </a:r>
            <a:r>
              <a:rPr lang="en-US" sz="2000" dirty="0" smtClean="0"/>
              <a:t>		Defines </a:t>
            </a:r>
            <a:r>
              <a:rPr lang="en-US" sz="2000" dirty="0"/>
              <a:t>a 3D transformation, using a 4x4 matrix of 16 values 	</a:t>
            </a:r>
          </a:p>
          <a:p>
            <a:pPr marL="25400" indent="0">
              <a:spcBef>
                <a:spcPts val="0"/>
              </a:spcBef>
              <a:spcAft>
                <a:spcPts val="0"/>
              </a:spcAft>
              <a:buNone/>
            </a:pPr>
            <a:r>
              <a:rPr lang="en-US" sz="2000" dirty="0"/>
              <a:t>translate(</a:t>
            </a:r>
            <a:r>
              <a:rPr lang="en-US" sz="2000" dirty="0" err="1"/>
              <a:t>x,y</a:t>
            </a:r>
            <a:r>
              <a:rPr lang="en-US" sz="2000" dirty="0"/>
              <a:t>) 	</a:t>
            </a:r>
            <a:r>
              <a:rPr lang="en-US" sz="2000" dirty="0" smtClean="0"/>
              <a:t>	Defines </a:t>
            </a:r>
            <a:r>
              <a:rPr lang="en-US" sz="2000" dirty="0"/>
              <a:t>a 2D translation 	</a:t>
            </a:r>
          </a:p>
          <a:p>
            <a:pPr marL="25400" indent="0">
              <a:spcBef>
                <a:spcPts val="0"/>
              </a:spcBef>
              <a:spcAft>
                <a:spcPts val="0"/>
              </a:spcAft>
              <a:buNone/>
            </a:pPr>
            <a:r>
              <a:rPr lang="en-US" sz="2000" dirty="0"/>
              <a:t>translate3d(</a:t>
            </a:r>
            <a:r>
              <a:rPr lang="en-US" sz="2000" dirty="0" err="1"/>
              <a:t>x,y,z</a:t>
            </a:r>
            <a:r>
              <a:rPr lang="en-US" sz="2000" dirty="0"/>
              <a:t>) 	Defines a 3D translation 	</a:t>
            </a:r>
          </a:p>
          <a:p>
            <a:pPr marL="25400" indent="0">
              <a:spcBef>
                <a:spcPts val="0"/>
              </a:spcBef>
              <a:spcAft>
                <a:spcPts val="0"/>
              </a:spcAft>
              <a:buNone/>
            </a:pPr>
            <a:r>
              <a:rPr lang="en-US" sz="2000" dirty="0" err="1"/>
              <a:t>translateX</a:t>
            </a:r>
            <a:r>
              <a:rPr lang="en-US" sz="2000" dirty="0"/>
              <a:t>(x) 	</a:t>
            </a:r>
            <a:r>
              <a:rPr lang="en-US" sz="2000" dirty="0" smtClean="0"/>
              <a:t>	Defines </a:t>
            </a:r>
            <a:r>
              <a:rPr lang="en-US" sz="2000" dirty="0"/>
              <a:t>a translation, using only the value for the X-axis 	</a:t>
            </a:r>
          </a:p>
          <a:p>
            <a:pPr marL="25400" indent="0">
              <a:spcBef>
                <a:spcPts val="0"/>
              </a:spcBef>
              <a:spcAft>
                <a:spcPts val="0"/>
              </a:spcAft>
              <a:buNone/>
            </a:pPr>
            <a:r>
              <a:rPr lang="en-US" sz="2000" dirty="0" err="1"/>
              <a:t>translateY</a:t>
            </a:r>
            <a:r>
              <a:rPr lang="en-US" sz="2000" dirty="0"/>
              <a:t>(y) 	</a:t>
            </a:r>
            <a:r>
              <a:rPr lang="en-US" sz="2000" dirty="0" smtClean="0"/>
              <a:t>	Defines </a:t>
            </a:r>
            <a:r>
              <a:rPr lang="en-US" sz="2000" dirty="0"/>
              <a:t>a translation, using only the value for the Y-axis 	</a:t>
            </a:r>
          </a:p>
          <a:p>
            <a:pPr marL="25400" indent="0">
              <a:spcBef>
                <a:spcPts val="0"/>
              </a:spcBef>
              <a:spcAft>
                <a:spcPts val="0"/>
              </a:spcAft>
              <a:buNone/>
            </a:pPr>
            <a:r>
              <a:rPr lang="en-US" sz="2000" dirty="0" err="1"/>
              <a:t>translateZ</a:t>
            </a:r>
            <a:r>
              <a:rPr lang="en-US" sz="2000" dirty="0"/>
              <a:t>(z</a:t>
            </a:r>
            <a:r>
              <a:rPr lang="en-US" sz="2000" dirty="0" smtClean="0"/>
              <a:t>) </a:t>
            </a:r>
            <a:r>
              <a:rPr lang="en-US" sz="2000" dirty="0"/>
              <a:t>	</a:t>
            </a:r>
            <a:r>
              <a:rPr lang="en-US" sz="2000" dirty="0" smtClean="0"/>
              <a:t>	Defines </a:t>
            </a:r>
            <a:r>
              <a:rPr lang="en-US" sz="2000" dirty="0"/>
              <a:t>a 3D translation, using only the value for the </a:t>
            </a:r>
            <a:r>
              <a:rPr lang="en-US" sz="2000" dirty="0" smtClean="0"/>
              <a:t>Z-axis</a:t>
            </a:r>
          </a:p>
          <a:p>
            <a:pPr marL="25400" indent="0">
              <a:spcBef>
                <a:spcPts val="0"/>
              </a:spcBef>
              <a:spcAft>
                <a:spcPts val="0"/>
              </a:spcAft>
              <a:buNone/>
            </a:pPr>
            <a:r>
              <a:rPr lang="en-IN" sz="2000" dirty="0"/>
              <a:t>scale(</a:t>
            </a:r>
            <a:r>
              <a:rPr lang="en-IN" sz="2000" dirty="0" err="1"/>
              <a:t>x,y</a:t>
            </a:r>
            <a:r>
              <a:rPr lang="en-IN" sz="2000" dirty="0"/>
              <a:t>) 	</a:t>
            </a:r>
            <a:r>
              <a:rPr lang="en-IN" sz="2000" dirty="0" smtClean="0"/>
              <a:t>	Defines </a:t>
            </a:r>
            <a:r>
              <a:rPr lang="en-IN" sz="2000" dirty="0"/>
              <a:t>a 2D scale transformation 	</a:t>
            </a:r>
          </a:p>
          <a:p>
            <a:pPr marL="25400" indent="0">
              <a:spcBef>
                <a:spcPts val="0"/>
              </a:spcBef>
              <a:spcAft>
                <a:spcPts val="0"/>
              </a:spcAft>
              <a:buNone/>
            </a:pPr>
            <a:r>
              <a:rPr lang="en-IN" sz="2000" dirty="0"/>
              <a:t>scale3d(</a:t>
            </a:r>
            <a:r>
              <a:rPr lang="en-IN" sz="2000" dirty="0" err="1"/>
              <a:t>x,y,z</a:t>
            </a:r>
            <a:r>
              <a:rPr lang="en-IN" sz="2000" dirty="0"/>
              <a:t>) 	</a:t>
            </a:r>
            <a:r>
              <a:rPr lang="en-IN" sz="2000" dirty="0" smtClean="0"/>
              <a:t>	Defines </a:t>
            </a:r>
            <a:r>
              <a:rPr lang="en-IN" sz="2000" dirty="0"/>
              <a:t>a 3D scale transformation 	</a:t>
            </a:r>
          </a:p>
          <a:p>
            <a:pPr marL="25400" indent="0">
              <a:spcBef>
                <a:spcPts val="0"/>
              </a:spcBef>
              <a:spcAft>
                <a:spcPts val="0"/>
              </a:spcAft>
              <a:buNone/>
            </a:pPr>
            <a:r>
              <a:rPr lang="en-IN" sz="2000" dirty="0" err="1"/>
              <a:t>scaleX</a:t>
            </a:r>
            <a:r>
              <a:rPr lang="en-IN" sz="2000" dirty="0"/>
              <a:t>(x) 	</a:t>
            </a:r>
            <a:r>
              <a:rPr lang="en-IN" sz="2000" dirty="0" smtClean="0"/>
              <a:t>	Defines </a:t>
            </a:r>
            <a:r>
              <a:rPr lang="en-IN" sz="2000" dirty="0"/>
              <a:t>a scale transformation by giving a value for the X-axis 	</a:t>
            </a:r>
          </a:p>
          <a:p>
            <a:pPr marL="25400" indent="0">
              <a:spcBef>
                <a:spcPts val="0"/>
              </a:spcBef>
              <a:spcAft>
                <a:spcPts val="0"/>
              </a:spcAft>
              <a:buNone/>
            </a:pPr>
            <a:r>
              <a:rPr lang="en-IN" sz="2000" dirty="0" err="1"/>
              <a:t>scaleY</a:t>
            </a:r>
            <a:r>
              <a:rPr lang="en-IN" sz="2000" dirty="0"/>
              <a:t>(y) 	</a:t>
            </a:r>
            <a:r>
              <a:rPr lang="en-IN" sz="2000" dirty="0" smtClean="0"/>
              <a:t>	Defines </a:t>
            </a:r>
            <a:r>
              <a:rPr lang="en-IN" sz="2000" dirty="0"/>
              <a:t>a scale transformation by giving a value for the Y-axis 	</a:t>
            </a:r>
          </a:p>
          <a:p>
            <a:pPr marL="25400" indent="0">
              <a:spcBef>
                <a:spcPts val="0"/>
              </a:spcBef>
              <a:spcAft>
                <a:spcPts val="0"/>
              </a:spcAft>
              <a:buNone/>
            </a:pPr>
            <a:r>
              <a:rPr lang="en-IN" sz="2000" dirty="0" err="1"/>
              <a:t>scaleZ</a:t>
            </a:r>
            <a:r>
              <a:rPr lang="en-IN" sz="2000" dirty="0"/>
              <a:t>(z) 	</a:t>
            </a:r>
            <a:r>
              <a:rPr lang="en-IN" sz="2000" dirty="0" smtClean="0"/>
              <a:t>	Defines </a:t>
            </a:r>
            <a:r>
              <a:rPr lang="en-IN" sz="2000" dirty="0"/>
              <a:t>a 3D scale transformation by giving a value for the Z-axis</a:t>
            </a:r>
          </a:p>
        </p:txBody>
      </p:sp>
    </p:spTree>
    <p:extLst>
      <p:ext uri="{BB962C8B-B14F-4D97-AF65-F5344CB8AC3E}">
        <p14:creationId xmlns:p14="http://schemas.microsoft.com/office/powerpoint/2010/main" val="14809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Description</a:t>
            </a:r>
          </a:p>
          <a:p>
            <a:pPr marL="25400" indent="0">
              <a:spcBef>
                <a:spcPts val="0"/>
              </a:spcBef>
              <a:spcAft>
                <a:spcPts val="0"/>
              </a:spcAft>
              <a:buNone/>
            </a:pPr>
            <a:r>
              <a:rPr lang="en-IN" sz="2000" dirty="0"/>
              <a:t>rotate(angle) 	</a:t>
            </a:r>
            <a:r>
              <a:rPr lang="en-IN" sz="2000" dirty="0" smtClean="0"/>
              <a:t>	Defines </a:t>
            </a:r>
            <a:r>
              <a:rPr lang="en-IN" sz="2000" dirty="0"/>
              <a:t>a 2D rotation, the angle is specified in the parameter 	</a:t>
            </a:r>
          </a:p>
          <a:p>
            <a:pPr marL="25400" indent="0">
              <a:spcBef>
                <a:spcPts val="0"/>
              </a:spcBef>
              <a:spcAft>
                <a:spcPts val="0"/>
              </a:spcAft>
              <a:buNone/>
            </a:pPr>
            <a:r>
              <a:rPr lang="en-IN" sz="2000" dirty="0"/>
              <a:t>rotate3d(</a:t>
            </a:r>
            <a:r>
              <a:rPr lang="en-IN" sz="2000" dirty="0" err="1"/>
              <a:t>x,y,z,angle</a:t>
            </a:r>
            <a:r>
              <a:rPr lang="en-IN" sz="2000" dirty="0"/>
              <a:t>) 	Defines a 3D rotation 	</a:t>
            </a:r>
          </a:p>
          <a:p>
            <a:pPr marL="25400" indent="0">
              <a:spcBef>
                <a:spcPts val="0"/>
              </a:spcBef>
              <a:spcAft>
                <a:spcPts val="0"/>
              </a:spcAft>
              <a:buNone/>
            </a:pPr>
            <a:r>
              <a:rPr lang="en-IN" sz="2000" dirty="0" err="1"/>
              <a:t>rotateX</a:t>
            </a:r>
            <a:r>
              <a:rPr lang="en-IN" sz="2000" dirty="0"/>
              <a:t>(angle) 	</a:t>
            </a:r>
            <a:r>
              <a:rPr lang="en-IN" sz="2000" dirty="0" smtClean="0"/>
              <a:t>	Defines </a:t>
            </a:r>
            <a:r>
              <a:rPr lang="en-IN" sz="2000" dirty="0"/>
              <a:t>a 3D rotation along the X-axis 	</a:t>
            </a:r>
          </a:p>
          <a:p>
            <a:pPr marL="25400" indent="0">
              <a:spcBef>
                <a:spcPts val="0"/>
              </a:spcBef>
              <a:spcAft>
                <a:spcPts val="0"/>
              </a:spcAft>
              <a:buNone/>
            </a:pPr>
            <a:r>
              <a:rPr lang="en-IN" sz="2000" dirty="0" err="1"/>
              <a:t>rotateY</a:t>
            </a:r>
            <a:r>
              <a:rPr lang="en-IN" sz="2000" dirty="0"/>
              <a:t>(angle) 	</a:t>
            </a:r>
            <a:r>
              <a:rPr lang="en-IN" sz="2000" dirty="0" smtClean="0"/>
              <a:t>	Defines </a:t>
            </a:r>
            <a:r>
              <a:rPr lang="en-IN" sz="2000" dirty="0"/>
              <a:t>a 3D rotation along the Y-axis 	</a:t>
            </a:r>
          </a:p>
          <a:p>
            <a:pPr marL="25400" indent="0">
              <a:spcBef>
                <a:spcPts val="0"/>
              </a:spcBef>
              <a:spcAft>
                <a:spcPts val="0"/>
              </a:spcAft>
              <a:buNone/>
            </a:pPr>
            <a:r>
              <a:rPr lang="en-IN" sz="2000" dirty="0" err="1"/>
              <a:t>rotateZ</a:t>
            </a:r>
            <a:r>
              <a:rPr lang="en-IN" sz="2000" dirty="0"/>
              <a:t>(angle) 	</a:t>
            </a:r>
            <a:r>
              <a:rPr lang="en-IN" sz="2000" dirty="0" smtClean="0"/>
              <a:t>	Defines </a:t>
            </a:r>
            <a:r>
              <a:rPr lang="en-IN" sz="2000" dirty="0"/>
              <a:t>a 3D rotation along the Z-axis 	</a:t>
            </a:r>
          </a:p>
          <a:p>
            <a:pPr marL="25400" indent="0">
              <a:spcBef>
                <a:spcPts val="0"/>
              </a:spcBef>
              <a:spcAft>
                <a:spcPts val="0"/>
              </a:spcAft>
              <a:buNone/>
            </a:pPr>
            <a:r>
              <a:rPr lang="en-IN" sz="2000" dirty="0"/>
              <a:t>skew(x-</a:t>
            </a:r>
            <a:r>
              <a:rPr lang="en-IN" sz="2000" dirty="0" err="1"/>
              <a:t>angle,y</a:t>
            </a:r>
            <a:r>
              <a:rPr lang="en-IN" sz="2000" dirty="0"/>
              <a:t>-angle) 	Defines a 2D skew transformation along the X- and the Y-axis 	</a:t>
            </a:r>
          </a:p>
          <a:p>
            <a:pPr marL="25400" indent="0">
              <a:spcBef>
                <a:spcPts val="0"/>
              </a:spcBef>
              <a:spcAft>
                <a:spcPts val="0"/>
              </a:spcAft>
              <a:buNone/>
            </a:pPr>
            <a:r>
              <a:rPr lang="en-IN" sz="2000" dirty="0" err="1"/>
              <a:t>skewX</a:t>
            </a:r>
            <a:r>
              <a:rPr lang="en-IN" sz="2000" dirty="0"/>
              <a:t>(angle) 	</a:t>
            </a:r>
            <a:r>
              <a:rPr lang="en-IN" sz="2000" dirty="0" smtClean="0"/>
              <a:t>	Defines </a:t>
            </a:r>
            <a:r>
              <a:rPr lang="en-IN" sz="2000" dirty="0"/>
              <a:t>a 2D skew transformation along the X-axis 	</a:t>
            </a:r>
          </a:p>
          <a:p>
            <a:pPr marL="25400" indent="0">
              <a:spcBef>
                <a:spcPts val="0"/>
              </a:spcBef>
              <a:spcAft>
                <a:spcPts val="0"/>
              </a:spcAft>
              <a:buNone/>
            </a:pPr>
            <a:r>
              <a:rPr lang="en-IN" sz="2000" dirty="0" err="1"/>
              <a:t>skewY</a:t>
            </a:r>
            <a:r>
              <a:rPr lang="en-IN" sz="2000" dirty="0"/>
              <a:t>(angle) </a:t>
            </a:r>
            <a:r>
              <a:rPr lang="en-IN" sz="2000" dirty="0" smtClean="0"/>
              <a:t>	</a:t>
            </a:r>
            <a:r>
              <a:rPr lang="en-IN" sz="2000" dirty="0"/>
              <a:t>	Defines a 2D skew transformation along the Y-axis 	</a:t>
            </a:r>
          </a:p>
          <a:p>
            <a:pPr marL="25400" indent="0">
              <a:spcBef>
                <a:spcPts val="0"/>
              </a:spcBef>
              <a:spcAft>
                <a:spcPts val="0"/>
              </a:spcAft>
              <a:buNone/>
            </a:pPr>
            <a:r>
              <a:rPr lang="en-IN" sz="2000" dirty="0"/>
              <a:t>perspective(n) 	</a:t>
            </a:r>
            <a:r>
              <a:rPr lang="en-IN" sz="2000" dirty="0" smtClean="0"/>
              <a:t>	Defines </a:t>
            </a:r>
            <a:r>
              <a:rPr lang="en-IN" sz="2000" dirty="0"/>
              <a:t>a perspective view for a 3D transformed element</a:t>
            </a:r>
          </a:p>
        </p:txBody>
      </p:sp>
    </p:spTree>
    <p:extLst>
      <p:ext uri="{BB962C8B-B14F-4D97-AF65-F5344CB8AC3E}">
        <p14:creationId xmlns:p14="http://schemas.microsoft.com/office/powerpoint/2010/main" val="366779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sz="2400" b="1" u="sng" dirty="0" smtClean="0"/>
              <a:t>Examples:</a:t>
            </a:r>
          </a:p>
          <a:p>
            <a:pPr marL="25400" indent="0">
              <a:spcBef>
                <a:spcPts val="0"/>
              </a:spcBef>
              <a:spcAft>
                <a:spcPts val="0"/>
              </a:spcAft>
              <a:buNone/>
            </a:pPr>
            <a:r>
              <a:rPr lang="en-IN" sz="2400" dirty="0" smtClean="0"/>
              <a:t>div </a:t>
            </a:r>
            <a:r>
              <a:rPr lang="en-IN" sz="2400" dirty="0"/>
              <a:t>{</a:t>
            </a:r>
            <a:br>
              <a:rPr lang="en-IN" sz="2400" dirty="0"/>
            </a:br>
            <a:r>
              <a:rPr lang="en-IN" sz="2400" dirty="0"/>
              <a:t>  transform: translate(50px, 100px);</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rotate(20deg);</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scale(2, 3);</a:t>
            </a:r>
            <a:br>
              <a:rPr lang="en-IN" sz="2400" dirty="0"/>
            </a:br>
            <a:r>
              <a:rPr lang="en-IN" sz="2400" dirty="0"/>
              <a:t>}</a:t>
            </a:r>
          </a:p>
        </p:txBody>
      </p:sp>
      <p:pic>
        <p:nvPicPr>
          <p:cNvPr id="4" name="Picture 3"/>
          <p:cNvPicPr>
            <a:picLocks noChangeAspect="1"/>
          </p:cNvPicPr>
          <p:nvPr/>
        </p:nvPicPr>
        <p:blipFill>
          <a:blip r:embed="rId2"/>
          <a:stretch>
            <a:fillRect/>
          </a:stretch>
        </p:blipFill>
        <p:spPr>
          <a:xfrm>
            <a:off x="8427862" y="1038130"/>
            <a:ext cx="2105025" cy="1885950"/>
          </a:xfrm>
          <a:prstGeom prst="rect">
            <a:avLst/>
          </a:prstGeom>
        </p:spPr>
      </p:pic>
      <p:pic>
        <p:nvPicPr>
          <p:cNvPr id="5" name="Picture 4"/>
          <p:cNvPicPr>
            <a:picLocks noChangeAspect="1"/>
          </p:cNvPicPr>
          <p:nvPr/>
        </p:nvPicPr>
        <p:blipFill>
          <a:blip r:embed="rId3"/>
          <a:stretch>
            <a:fillRect/>
          </a:stretch>
        </p:blipFill>
        <p:spPr>
          <a:xfrm>
            <a:off x="8330257" y="2731293"/>
            <a:ext cx="2057400" cy="1971675"/>
          </a:xfrm>
          <a:prstGeom prst="rect">
            <a:avLst/>
          </a:prstGeom>
        </p:spPr>
      </p:pic>
      <p:pic>
        <p:nvPicPr>
          <p:cNvPr id="6" name="Picture 5"/>
          <p:cNvPicPr>
            <a:picLocks noChangeAspect="1"/>
          </p:cNvPicPr>
          <p:nvPr/>
        </p:nvPicPr>
        <p:blipFill>
          <a:blip r:embed="rId4"/>
          <a:stretch>
            <a:fillRect/>
          </a:stretch>
        </p:blipFill>
        <p:spPr>
          <a:xfrm>
            <a:off x="8501707" y="4549148"/>
            <a:ext cx="1885950" cy="1847850"/>
          </a:xfrm>
          <a:prstGeom prst="rect">
            <a:avLst/>
          </a:prstGeom>
        </p:spPr>
      </p:pic>
    </p:spTree>
    <p:extLst>
      <p:ext uri="{BB962C8B-B14F-4D97-AF65-F5344CB8AC3E}">
        <p14:creationId xmlns:p14="http://schemas.microsoft.com/office/powerpoint/2010/main" val="304035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400" b="1" u="sng" dirty="0"/>
              <a:t>Examples</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transform: </a:t>
            </a:r>
            <a:r>
              <a:rPr lang="en-US" sz="2400" dirty="0" err="1"/>
              <a:t>scaleX</a:t>
            </a:r>
            <a:r>
              <a:rPr lang="en-US" sz="2400" dirty="0"/>
              <a:t>(2);</a:t>
            </a:r>
          </a:p>
          <a:p>
            <a:pPr marL="25400" indent="0">
              <a:spcBef>
                <a:spcPts val="0"/>
              </a:spcBef>
              <a:spcAft>
                <a:spcPts val="0"/>
              </a:spcAft>
              <a:buNone/>
            </a:pPr>
            <a:r>
              <a:rPr lang="en-US" sz="2400" dirty="0"/>
              <a:t>} </a:t>
            </a: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scaleY</a:t>
            </a:r>
            <a:r>
              <a:rPr lang="en-IN" sz="2400" dirty="0"/>
              <a:t>(3);</a:t>
            </a:r>
            <a:br>
              <a:rPr lang="en-IN" sz="2400" dirty="0"/>
            </a:br>
            <a:r>
              <a:rPr lang="en-IN" sz="2400" dirty="0" smtClean="0"/>
              <a:t>}</a:t>
            </a:r>
          </a:p>
          <a:p>
            <a:pPr marL="25400" indent="0">
              <a:spcBef>
                <a:spcPts val="0"/>
              </a:spcBef>
              <a:spcAft>
                <a:spcPts val="0"/>
              </a:spcAft>
              <a:buNone/>
            </a:pPr>
            <a:endParaRPr lang="en-IN"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skewX</a:t>
            </a:r>
            <a:r>
              <a:rPr lang="en-IN" sz="2400" dirty="0"/>
              <a:t>(20deg);</a:t>
            </a:r>
            <a:br>
              <a:rPr lang="en-IN" sz="2400" dirty="0"/>
            </a:br>
            <a:r>
              <a:rPr lang="en-IN" sz="2400" dirty="0"/>
              <a:t>}</a:t>
            </a:r>
          </a:p>
        </p:txBody>
      </p:sp>
      <p:pic>
        <p:nvPicPr>
          <p:cNvPr id="5" name="Picture 4"/>
          <p:cNvPicPr>
            <a:picLocks noChangeAspect="1"/>
          </p:cNvPicPr>
          <p:nvPr/>
        </p:nvPicPr>
        <p:blipFill>
          <a:blip r:embed="rId2"/>
          <a:stretch>
            <a:fillRect/>
          </a:stretch>
        </p:blipFill>
        <p:spPr>
          <a:xfrm>
            <a:off x="6384032" y="4648200"/>
            <a:ext cx="5133975" cy="1733550"/>
          </a:xfrm>
          <a:prstGeom prst="rect">
            <a:avLst/>
          </a:prstGeom>
        </p:spPr>
      </p:pic>
    </p:spTree>
    <p:extLst>
      <p:ext uri="{BB962C8B-B14F-4D97-AF65-F5344CB8AC3E}">
        <p14:creationId xmlns:p14="http://schemas.microsoft.com/office/powerpoint/2010/main" val="35957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sz="2400" b="1" u="sng" dirty="0" smtClean="0"/>
              <a:t>Examples</a:t>
            </a:r>
            <a:endParaRPr lang="en-IN" sz="2400" b="1" u="sng" dirty="0"/>
          </a:p>
          <a:p>
            <a:pPr marL="25400" indent="0">
              <a:buNone/>
            </a:pPr>
            <a:r>
              <a:rPr lang="en-IN" sz="2400" dirty="0"/>
              <a:t>div {</a:t>
            </a:r>
            <a:br>
              <a:rPr lang="en-IN" sz="2400" dirty="0"/>
            </a:br>
            <a:r>
              <a:rPr lang="en-IN" sz="2400" dirty="0"/>
              <a:t>  transform: </a:t>
            </a:r>
            <a:r>
              <a:rPr lang="en-IN" sz="2400" dirty="0" err="1"/>
              <a:t>skewY</a:t>
            </a:r>
            <a:r>
              <a:rPr lang="en-IN" sz="2400" dirty="0"/>
              <a:t>(20deg);</a:t>
            </a:r>
            <a:br>
              <a:rPr lang="en-IN" sz="2400" dirty="0"/>
            </a:br>
            <a:r>
              <a:rPr lang="en-IN" sz="2400" dirty="0"/>
              <a:t>} </a:t>
            </a:r>
            <a:endParaRPr lang="en-IN" sz="2400" dirty="0" smtClean="0"/>
          </a:p>
          <a:p>
            <a:pPr marL="25400" indent="0">
              <a:buNone/>
            </a:pPr>
            <a:endParaRPr lang="en-IN" sz="2400" dirty="0"/>
          </a:p>
          <a:p>
            <a:pPr marL="25400" indent="0">
              <a:buNone/>
            </a:pPr>
            <a:endParaRPr lang="en-IN" sz="2400" dirty="0" smtClean="0"/>
          </a:p>
          <a:p>
            <a:pPr marL="25400" indent="0">
              <a:buNone/>
            </a:pPr>
            <a:endParaRPr lang="en-IN" sz="2400" dirty="0" smtClean="0"/>
          </a:p>
          <a:p>
            <a:pPr marL="25400" indent="0">
              <a:buNone/>
            </a:pPr>
            <a:r>
              <a:rPr lang="en-IN" sz="2400" dirty="0" smtClean="0"/>
              <a:t>div </a:t>
            </a:r>
            <a:r>
              <a:rPr lang="en-IN" sz="2400" dirty="0"/>
              <a:t>{</a:t>
            </a:r>
            <a:br>
              <a:rPr lang="en-IN" sz="2400" dirty="0"/>
            </a:br>
            <a:r>
              <a:rPr lang="en-IN" sz="2400" dirty="0"/>
              <a:t>  transform: skew(20deg, 10deg);</a:t>
            </a:r>
            <a:br>
              <a:rPr lang="en-IN" sz="2400" dirty="0"/>
            </a:br>
            <a:r>
              <a:rPr lang="en-IN" sz="2400" dirty="0"/>
              <a:t>}</a:t>
            </a:r>
          </a:p>
        </p:txBody>
      </p:sp>
      <p:pic>
        <p:nvPicPr>
          <p:cNvPr id="4" name="Picture 3"/>
          <p:cNvPicPr>
            <a:picLocks noChangeAspect="1"/>
          </p:cNvPicPr>
          <p:nvPr/>
        </p:nvPicPr>
        <p:blipFill>
          <a:blip r:embed="rId2"/>
          <a:stretch>
            <a:fillRect/>
          </a:stretch>
        </p:blipFill>
        <p:spPr>
          <a:xfrm>
            <a:off x="7184850" y="1052513"/>
            <a:ext cx="4591050" cy="3143250"/>
          </a:xfrm>
          <a:prstGeom prst="rect">
            <a:avLst/>
          </a:prstGeom>
        </p:spPr>
      </p:pic>
      <p:pic>
        <p:nvPicPr>
          <p:cNvPr id="5" name="Picture 4"/>
          <p:cNvPicPr>
            <a:picLocks noChangeAspect="1"/>
          </p:cNvPicPr>
          <p:nvPr/>
        </p:nvPicPr>
        <p:blipFill>
          <a:blip r:embed="rId3"/>
          <a:stretch>
            <a:fillRect/>
          </a:stretch>
        </p:blipFill>
        <p:spPr>
          <a:xfrm>
            <a:off x="6107236" y="4000500"/>
            <a:ext cx="5000625" cy="2381250"/>
          </a:xfrm>
          <a:prstGeom prst="rect">
            <a:avLst/>
          </a:prstGeom>
        </p:spPr>
      </p:pic>
    </p:spTree>
    <p:extLst>
      <p:ext uri="{BB962C8B-B14F-4D97-AF65-F5344CB8AC3E}">
        <p14:creationId xmlns:p14="http://schemas.microsoft.com/office/powerpoint/2010/main" val="23079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matrix() method combines all the 2D transform methods into one.</a:t>
            </a:r>
          </a:p>
          <a:p>
            <a:r>
              <a:rPr lang="en-US" sz="2400" dirty="0" smtClean="0"/>
              <a:t>The </a:t>
            </a:r>
            <a:r>
              <a:rPr lang="en-US" sz="2400" dirty="0"/>
              <a:t>parameters are as follow: matrix(</a:t>
            </a:r>
            <a:r>
              <a:rPr lang="en-US" sz="2400" dirty="0" err="1"/>
              <a:t>scaleX</a:t>
            </a:r>
            <a:r>
              <a:rPr lang="en-US" sz="2400" dirty="0"/>
              <a:t>(),</a:t>
            </a:r>
            <a:r>
              <a:rPr lang="en-US" sz="2400" dirty="0" err="1"/>
              <a:t>skewY</a:t>
            </a:r>
            <a:r>
              <a:rPr lang="en-US" sz="2400" dirty="0"/>
              <a:t>(),</a:t>
            </a:r>
            <a:r>
              <a:rPr lang="en-US" sz="2400" dirty="0" err="1"/>
              <a:t>skewX</a:t>
            </a:r>
            <a:r>
              <a:rPr lang="en-US" sz="2400" dirty="0"/>
              <a:t>(),</a:t>
            </a:r>
            <a:r>
              <a:rPr lang="en-US" sz="2400" dirty="0" err="1"/>
              <a:t>scaleY</a:t>
            </a:r>
            <a:r>
              <a:rPr lang="en-US" sz="2400" dirty="0"/>
              <a:t>(),</a:t>
            </a:r>
            <a:r>
              <a:rPr lang="en-US" sz="2400" dirty="0" err="1"/>
              <a:t>translateX</a:t>
            </a:r>
            <a:r>
              <a:rPr lang="en-US" sz="2400" dirty="0"/>
              <a:t>(),</a:t>
            </a:r>
            <a:r>
              <a:rPr lang="en-US" sz="2400" dirty="0" err="1"/>
              <a:t>translateY</a:t>
            </a:r>
            <a:r>
              <a:rPr lang="en-US" sz="2400" dirty="0"/>
              <a:t>())</a:t>
            </a:r>
          </a:p>
          <a:p>
            <a:pPr marL="25400" indent="0">
              <a:spcBef>
                <a:spcPts val="0"/>
              </a:spcBef>
              <a:spcAft>
                <a:spcPts val="0"/>
              </a:spcAft>
              <a:buNone/>
            </a:pP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US" sz="2400" dirty="0" smtClean="0"/>
              <a:t>div </a:t>
            </a:r>
            <a:r>
              <a:rPr lang="en-US" sz="2400" dirty="0"/>
              <a:t>{</a:t>
            </a:r>
          </a:p>
          <a:p>
            <a:pPr marL="25400" indent="0">
              <a:spcBef>
                <a:spcPts val="0"/>
              </a:spcBef>
              <a:spcAft>
                <a:spcPts val="0"/>
              </a:spcAft>
              <a:buNone/>
            </a:pPr>
            <a:r>
              <a:rPr lang="en-US" sz="2400" dirty="0"/>
              <a:t>  transform: matrix(1, 0, 0.5, 1, 150, 0);</a:t>
            </a:r>
          </a:p>
          <a:p>
            <a:pPr marL="25400" indent="0">
              <a:spcBef>
                <a:spcPts val="0"/>
              </a:spcBef>
              <a:spcAft>
                <a:spcPts val="0"/>
              </a:spcAft>
              <a:buNone/>
            </a:pPr>
            <a:r>
              <a:rPr lang="en-US" sz="2400" dirty="0"/>
              <a:t>} </a:t>
            </a:r>
            <a:endParaRPr lang="en-IN" sz="2400" dirty="0"/>
          </a:p>
        </p:txBody>
      </p:sp>
      <p:sp>
        <p:nvSpPr>
          <p:cNvPr id="7" name="Text Placeholder 6"/>
          <p:cNvSpPr>
            <a:spLocks noGrp="1"/>
          </p:cNvSpPr>
          <p:nvPr>
            <p:ph type="body" sz="quarter" idx="13"/>
          </p:nvPr>
        </p:nvSpPr>
        <p:spPr/>
        <p:txBody>
          <a:bodyPr/>
          <a:lstStyle/>
          <a:p>
            <a:endParaRPr lang="en-IN"/>
          </a:p>
        </p:txBody>
      </p:sp>
      <p:sp>
        <p:nvSpPr>
          <p:cNvPr id="6" name="Title 5"/>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6024563" y="1196752"/>
            <a:ext cx="5941961" cy="4536504"/>
          </a:xfrm>
          <a:prstGeom prst="rect">
            <a:avLst/>
          </a:prstGeom>
        </p:spPr>
      </p:pic>
    </p:spTree>
    <p:extLst>
      <p:ext uri="{BB962C8B-B14F-4D97-AF65-F5344CB8AC3E}">
        <p14:creationId xmlns:p14="http://schemas.microsoft.com/office/powerpoint/2010/main" val="143524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4294967295"/>
          </p:nvPr>
        </p:nvSpPr>
        <p:spPr>
          <a:xfrm>
            <a:off x="203200" y="990601"/>
            <a:ext cx="11785600" cy="5295900"/>
          </a:xfrm>
        </p:spPr>
        <p:txBody>
          <a:bodyPr/>
          <a:lstStyle/>
          <a:p>
            <a:pPr marL="21722" indent="0">
              <a:lnSpc>
                <a:spcPct val="100000"/>
              </a:lnSpc>
              <a:buNone/>
            </a:pPr>
            <a:r>
              <a:rPr lang="en-US" sz="2400" dirty="0">
                <a:solidFill>
                  <a:schemeClr val="tx1"/>
                </a:solidFill>
              </a:rPr>
              <a:t>&lt;!DOCTYPE html&gt;</a:t>
            </a:r>
          </a:p>
          <a:p>
            <a:pPr marL="21722" indent="0">
              <a:lnSpc>
                <a:spcPct val="100000"/>
              </a:lnSpc>
              <a:buNone/>
            </a:pPr>
            <a:r>
              <a:rPr lang="en-US" sz="2400" dirty="0">
                <a:solidFill>
                  <a:schemeClr val="tx1"/>
                </a:solidFill>
              </a:rPr>
              <a:t>&lt;html&gt;</a:t>
            </a:r>
          </a:p>
          <a:p>
            <a:pPr marL="21722" indent="0">
              <a:lnSpc>
                <a:spcPct val="100000"/>
              </a:lnSpc>
              <a:buNone/>
            </a:pPr>
            <a:r>
              <a:rPr lang="en-US" sz="2400" dirty="0" smtClean="0">
                <a:solidFill>
                  <a:schemeClr val="tx1"/>
                </a:solidFill>
              </a:rPr>
              <a:t>	&lt;</a:t>
            </a:r>
            <a:r>
              <a:rPr lang="en-US" sz="2400" dirty="0">
                <a:solidFill>
                  <a:schemeClr val="tx1"/>
                </a:solidFill>
              </a:rPr>
              <a:t>head&gt;</a:t>
            </a:r>
          </a:p>
          <a:p>
            <a:pPr marL="21722" indent="0">
              <a:lnSpc>
                <a:spcPct val="100000"/>
              </a:lnSpc>
              <a:buNone/>
            </a:pPr>
            <a:r>
              <a:rPr lang="en-US" sz="2400" dirty="0" smtClean="0">
                <a:solidFill>
                  <a:schemeClr val="tx1"/>
                </a:solidFill>
              </a:rPr>
              <a:t>	&lt;</a:t>
            </a:r>
            <a:r>
              <a:rPr lang="en-US" sz="2400" dirty="0">
                <a:solidFill>
                  <a:schemeClr val="tx1"/>
                </a:solidFill>
              </a:rPr>
              <a:t>title&gt;This text is the title of the document&lt;/title&gt;</a:t>
            </a:r>
          </a:p>
          <a:p>
            <a:pPr marL="21722" indent="0">
              <a:lnSpc>
                <a:spcPct val="100000"/>
              </a:lnSpc>
              <a:buNone/>
            </a:pPr>
            <a:r>
              <a:rPr lang="en-US" sz="2400" dirty="0" smtClean="0">
                <a:solidFill>
                  <a:schemeClr val="tx1"/>
                </a:solidFill>
              </a:rPr>
              <a:t>	</a:t>
            </a:r>
            <a:r>
              <a:rPr lang="en-US" sz="2400" dirty="0" smtClean="0">
                <a:solidFill>
                  <a:srgbClr val="C00000"/>
                </a:solidFill>
              </a:rPr>
              <a:t>&lt;</a:t>
            </a:r>
            <a:r>
              <a:rPr lang="en-US" sz="2400" dirty="0">
                <a:solidFill>
                  <a:srgbClr val="C00000"/>
                </a:solidFill>
              </a:rPr>
              <a:t>style&gt;</a:t>
            </a:r>
          </a:p>
          <a:p>
            <a:pPr marL="21722" indent="0">
              <a:lnSpc>
                <a:spcPct val="100000"/>
              </a:lnSpc>
              <a:buNone/>
            </a:pPr>
            <a:r>
              <a:rPr lang="en-US" sz="2400" dirty="0" smtClean="0">
                <a:solidFill>
                  <a:srgbClr val="C00000"/>
                </a:solidFill>
              </a:rPr>
              <a:t>		p </a:t>
            </a:r>
            <a:r>
              <a:rPr lang="en-US" sz="2400" dirty="0">
                <a:solidFill>
                  <a:srgbClr val="C00000"/>
                </a:solidFill>
              </a:rPr>
              <a:t>{ font-size: 20px }</a:t>
            </a:r>
          </a:p>
          <a:p>
            <a:pPr marL="21722" indent="0">
              <a:lnSpc>
                <a:spcPct val="100000"/>
              </a:lnSpc>
              <a:buNone/>
            </a:pPr>
            <a:r>
              <a:rPr lang="en-US" sz="2400" dirty="0" smtClean="0">
                <a:solidFill>
                  <a:srgbClr val="C00000"/>
                </a:solidFill>
              </a:rPr>
              <a:t>	&lt;/</a:t>
            </a:r>
            <a:r>
              <a:rPr lang="en-US" sz="2400" dirty="0">
                <a:solidFill>
                  <a:srgbClr val="C00000"/>
                </a:solidFill>
              </a:rPr>
              <a:t>style&gt;</a:t>
            </a:r>
          </a:p>
          <a:p>
            <a:pPr marL="21722" indent="0">
              <a:lnSpc>
                <a:spcPct val="100000"/>
              </a:lnSpc>
              <a:buNone/>
            </a:pPr>
            <a:r>
              <a:rPr lang="en-US" sz="2400" dirty="0">
                <a:solidFill>
                  <a:schemeClr val="tx1"/>
                </a:solidFill>
              </a:rPr>
              <a:t>&lt;/head&gt;</a:t>
            </a:r>
          </a:p>
          <a:p>
            <a:pPr marL="21722" indent="0">
              <a:lnSpc>
                <a:spcPct val="100000"/>
              </a:lnSpc>
              <a:buNone/>
            </a:pPr>
            <a:r>
              <a:rPr lang="en-US" sz="2400" dirty="0">
                <a:solidFill>
                  <a:schemeClr val="tx1"/>
                </a:solidFill>
              </a:rPr>
              <a:t>&lt;body&gt;</a:t>
            </a:r>
          </a:p>
          <a:p>
            <a:pPr marL="21722" indent="0">
              <a:lnSpc>
                <a:spcPct val="100000"/>
              </a:lnSpc>
              <a:buNone/>
            </a:pPr>
            <a:r>
              <a:rPr lang="en-US" sz="2400" dirty="0" smtClean="0">
                <a:solidFill>
                  <a:schemeClr val="tx1"/>
                </a:solidFill>
              </a:rPr>
              <a:t>	</a:t>
            </a:r>
            <a:r>
              <a:rPr lang="en-US" sz="2400" dirty="0" smtClean="0">
                <a:solidFill>
                  <a:srgbClr val="C00000"/>
                </a:solidFill>
              </a:rPr>
              <a:t>&lt;</a:t>
            </a:r>
            <a:r>
              <a:rPr lang="en-US" sz="2400" dirty="0">
                <a:solidFill>
                  <a:srgbClr val="C00000"/>
                </a:solidFill>
              </a:rPr>
              <a:t>p&gt;My text&lt;/p&gt;</a:t>
            </a:r>
          </a:p>
          <a:p>
            <a:pPr marL="21722" indent="0">
              <a:lnSpc>
                <a:spcPct val="100000"/>
              </a:lnSpc>
              <a:buNone/>
            </a:pPr>
            <a:r>
              <a:rPr lang="en-US" sz="2400" dirty="0">
                <a:solidFill>
                  <a:schemeClr val="tx1"/>
                </a:solidFill>
              </a:rPr>
              <a:t>&lt;/body&gt;</a:t>
            </a:r>
          </a:p>
          <a:p>
            <a:pPr marL="21722" indent="0">
              <a:lnSpc>
                <a:spcPct val="100000"/>
              </a:lnSpc>
              <a:buNone/>
            </a:pPr>
            <a:r>
              <a:rPr lang="en-US" sz="2400" dirty="0">
                <a:solidFill>
                  <a:schemeClr val="tx1"/>
                </a:solidFill>
              </a:rPr>
              <a:t>&lt;/html&gt;</a:t>
            </a:r>
            <a:endParaRPr lang="en-IN" sz="2400" dirty="0">
              <a:solidFill>
                <a:schemeClr val="tx1"/>
              </a:solidFill>
            </a:endParaRPr>
          </a:p>
        </p:txBody>
      </p:sp>
    </p:spTree>
    <p:extLst>
      <p:ext uri="{BB962C8B-B14F-4D97-AF65-F5344CB8AC3E}">
        <p14:creationId xmlns:p14="http://schemas.microsoft.com/office/powerpoint/2010/main" val="337873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Transitions</a:t>
            </a:r>
            <a:endParaRPr lang="en-IN" dirty="0"/>
          </a:p>
        </p:txBody>
      </p:sp>
      <p:sp>
        <p:nvSpPr>
          <p:cNvPr id="3" name="Text Placeholder 2"/>
          <p:cNvSpPr>
            <a:spLocks noGrp="1"/>
          </p:cNvSpPr>
          <p:nvPr>
            <p:ph type="body" sz="quarter" idx="13"/>
          </p:nvPr>
        </p:nvSpPr>
        <p:spPr/>
        <p:txBody>
          <a:bodyPr/>
          <a:lstStyle/>
          <a:p>
            <a:r>
              <a:rPr lang="en-US" dirty="0"/>
              <a:t>CSS transitions allows </a:t>
            </a:r>
            <a:r>
              <a:rPr lang="en-US" dirty="0" smtClean="0"/>
              <a:t>change </a:t>
            </a:r>
            <a:r>
              <a:rPr lang="en-US" dirty="0"/>
              <a:t>property values smoothly, over a given duration.</a:t>
            </a:r>
          </a:p>
          <a:p>
            <a:r>
              <a:rPr lang="en-US" dirty="0" smtClean="0"/>
              <a:t>It contains the following </a:t>
            </a:r>
            <a:r>
              <a:rPr lang="en-US" dirty="0"/>
              <a:t>properties:</a:t>
            </a:r>
          </a:p>
          <a:p>
            <a:pPr lvl="1"/>
            <a:r>
              <a:rPr lang="en-US" dirty="0" smtClean="0"/>
              <a:t>transition-delay</a:t>
            </a:r>
            <a:endParaRPr lang="en-US" dirty="0"/>
          </a:p>
          <a:p>
            <a:pPr lvl="1"/>
            <a:r>
              <a:rPr lang="en-US" dirty="0" smtClean="0"/>
              <a:t>transition-duration</a:t>
            </a:r>
            <a:endParaRPr lang="en-US" dirty="0"/>
          </a:p>
          <a:p>
            <a:pPr lvl="1"/>
            <a:r>
              <a:rPr lang="en-US" dirty="0" smtClean="0"/>
              <a:t>transition-property</a:t>
            </a:r>
            <a:endParaRPr lang="en-US" dirty="0"/>
          </a:p>
          <a:p>
            <a:pPr lvl="1"/>
            <a:r>
              <a:rPr lang="en-US" dirty="0" smtClean="0"/>
              <a:t>transition-timing-function</a:t>
            </a:r>
            <a:endParaRPr lang="en-US" dirty="0"/>
          </a:p>
          <a:p>
            <a:endParaRPr lang="en-IN" dirty="0"/>
          </a:p>
        </p:txBody>
      </p:sp>
    </p:spTree>
    <p:extLst>
      <p:ext uri="{BB962C8B-B14F-4D97-AF65-F5344CB8AC3E}">
        <p14:creationId xmlns:p14="http://schemas.microsoft.com/office/powerpoint/2010/main" val="348865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create a transition effect, </a:t>
            </a:r>
            <a:r>
              <a:rPr lang="en-US" dirty="0" smtClean="0"/>
              <a:t>we must </a:t>
            </a:r>
            <a:r>
              <a:rPr lang="en-US" dirty="0"/>
              <a:t>specify two things:</a:t>
            </a:r>
          </a:p>
          <a:p>
            <a:pPr lvl="2"/>
            <a:r>
              <a:rPr lang="en-US" dirty="0" smtClean="0"/>
              <a:t>the </a:t>
            </a:r>
            <a:r>
              <a:rPr lang="en-US" dirty="0"/>
              <a:t>CSS property you want to add an effect to</a:t>
            </a:r>
          </a:p>
          <a:p>
            <a:pPr lvl="2"/>
            <a:r>
              <a:rPr lang="en-US" dirty="0" smtClean="0"/>
              <a:t>the </a:t>
            </a:r>
            <a:r>
              <a:rPr lang="en-US" dirty="0"/>
              <a:t>duration of the effect</a:t>
            </a:r>
          </a:p>
          <a:p>
            <a:pPr lvl="1"/>
            <a:r>
              <a:rPr lang="en-US" dirty="0" smtClean="0">
                <a:solidFill>
                  <a:srgbClr val="C00000"/>
                </a:solidFill>
              </a:rPr>
              <a:t>Note</a:t>
            </a:r>
            <a:r>
              <a:rPr lang="en-US" dirty="0">
                <a:solidFill>
                  <a:srgbClr val="C00000"/>
                </a:solidFill>
              </a:rPr>
              <a:t>: If the duration part is not specified, the transition will have no effect, because the default value is 0.</a:t>
            </a:r>
          </a:p>
          <a:p>
            <a:endParaRPr lang="en-IN" dirty="0"/>
          </a:p>
        </p:txBody>
      </p:sp>
    </p:spTree>
    <p:extLst>
      <p:ext uri="{BB962C8B-B14F-4D97-AF65-F5344CB8AC3E}">
        <p14:creationId xmlns:p14="http://schemas.microsoft.com/office/powerpoint/2010/main" val="133972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following example shows a 100px * 100px red &lt;div&gt; element. The &lt;div&gt; element has also specified a transition effect for the width property, with a duration of 2 seconds:</a:t>
            </a:r>
          </a:p>
          <a:p>
            <a:pPr marL="25400" indent="0">
              <a:spcBef>
                <a:spcPts val="0"/>
              </a:spcBef>
              <a:spcAft>
                <a:spcPts val="0"/>
              </a:spcAft>
              <a:buNone/>
            </a:pPr>
            <a:r>
              <a:rPr lang="en-US" sz="2400" b="1" u="sng" dirty="0"/>
              <a:t>Example</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width: 100px;</a:t>
            </a:r>
          </a:p>
          <a:p>
            <a:pPr marL="25400" indent="0">
              <a:spcBef>
                <a:spcPts val="0"/>
              </a:spcBef>
              <a:spcAft>
                <a:spcPts val="0"/>
              </a:spcAft>
              <a:buNone/>
            </a:pPr>
            <a:r>
              <a:rPr lang="en-US" sz="2400" dirty="0"/>
              <a:t>  height: 100px;</a:t>
            </a:r>
          </a:p>
          <a:p>
            <a:pPr marL="25400" indent="0">
              <a:spcBef>
                <a:spcPts val="0"/>
              </a:spcBef>
              <a:spcAft>
                <a:spcPts val="0"/>
              </a:spcAft>
              <a:buNone/>
            </a:pPr>
            <a:r>
              <a:rPr lang="en-US" sz="2400" dirty="0"/>
              <a:t>  background: red;</a:t>
            </a:r>
          </a:p>
          <a:p>
            <a:pPr marL="25400" indent="0">
              <a:spcBef>
                <a:spcPts val="0"/>
              </a:spcBef>
              <a:spcAft>
                <a:spcPts val="0"/>
              </a:spcAft>
              <a:buNone/>
            </a:pPr>
            <a:r>
              <a:rPr lang="en-US" sz="2400" dirty="0"/>
              <a:t>  transition: width 2s;</a:t>
            </a:r>
          </a:p>
          <a:p>
            <a:pPr marL="25400" indent="0">
              <a:spcBef>
                <a:spcPts val="0"/>
              </a:spcBef>
              <a:spcAft>
                <a:spcPts val="0"/>
              </a:spcAft>
              <a:buNone/>
            </a:pPr>
            <a:r>
              <a:rPr lang="en-US" sz="2400" dirty="0"/>
              <a:t>}</a:t>
            </a:r>
          </a:p>
          <a:p>
            <a:pPr marL="25400" indent="0">
              <a:spcBef>
                <a:spcPts val="0"/>
              </a:spcBef>
              <a:spcAft>
                <a:spcPts val="0"/>
              </a:spcAft>
              <a:buNone/>
            </a:pPr>
            <a:endParaRPr lang="en-US"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US" sz="2400" dirty="0"/>
              <a:t>The transition effect will start when the specified CSS property (width) changes value.</a:t>
            </a:r>
          </a:p>
          <a:p>
            <a:pPr marL="25400" indent="0">
              <a:spcBef>
                <a:spcPts val="0"/>
              </a:spcBef>
              <a:spcAft>
                <a:spcPts val="0"/>
              </a:spcAft>
              <a:buNone/>
            </a:pPr>
            <a:endParaRPr lang="en-US" sz="2400" dirty="0"/>
          </a:p>
          <a:p>
            <a:pPr marL="25400" indent="0">
              <a:spcBef>
                <a:spcPts val="0"/>
              </a:spcBef>
              <a:spcAft>
                <a:spcPts val="0"/>
              </a:spcAft>
              <a:buNone/>
            </a:pPr>
            <a:r>
              <a:rPr lang="en-US" sz="2400" dirty="0"/>
              <a:t>Now, let us specify a new value for the width property when a user </a:t>
            </a:r>
            <a:r>
              <a:rPr lang="en-US" sz="2400" dirty="0" err="1"/>
              <a:t>mouses</a:t>
            </a:r>
            <a:r>
              <a:rPr lang="en-US" sz="2400" dirty="0"/>
              <a:t> over the &lt;div&gt; element:</a:t>
            </a:r>
          </a:p>
          <a:p>
            <a:pPr marL="25400" indent="0">
              <a:spcBef>
                <a:spcPts val="0"/>
              </a:spcBef>
              <a:spcAft>
                <a:spcPts val="0"/>
              </a:spcAft>
              <a:buNone/>
            </a:pPr>
            <a:endParaRPr lang="en-US" sz="2400" b="1" u="sng" dirty="0" smtClean="0"/>
          </a:p>
          <a:p>
            <a:pPr marL="25400" indent="0">
              <a:spcBef>
                <a:spcPts val="0"/>
              </a:spcBef>
              <a:spcAft>
                <a:spcPts val="0"/>
              </a:spcAft>
              <a:buNone/>
            </a:pPr>
            <a:r>
              <a:rPr lang="en-US" sz="2400" b="1" u="sng" dirty="0" smtClean="0"/>
              <a:t>Example</a:t>
            </a:r>
            <a:endParaRPr lang="en-US" sz="2400" b="1" u="sng" dirty="0"/>
          </a:p>
          <a:p>
            <a:pPr marL="25400" indent="0">
              <a:spcBef>
                <a:spcPts val="0"/>
              </a:spcBef>
              <a:spcAft>
                <a:spcPts val="0"/>
              </a:spcAft>
              <a:buNone/>
            </a:pPr>
            <a:endParaRPr lang="en-US" sz="2400" dirty="0" smtClean="0"/>
          </a:p>
          <a:p>
            <a:pPr marL="25400" indent="0">
              <a:spcBef>
                <a:spcPts val="0"/>
              </a:spcBef>
              <a:spcAft>
                <a:spcPts val="0"/>
              </a:spcAft>
              <a:buNone/>
            </a:pPr>
            <a:r>
              <a:rPr lang="en-US" sz="2400" dirty="0" err="1" smtClean="0"/>
              <a:t>div:hover</a:t>
            </a:r>
            <a:r>
              <a:rPr lang="en-US" sz="2400" dirty="0" smtClean="0"/>
              <a:t> </a:t>
            </a:r>
            <a:r>
              <a:rPr lang="en-US" sz="2400" dirty="0"/>
              <a:t>{</a:t>
            </a:r>
          </a:p>
          <a:p>
            <a:pPr marL="25400" indent="0">
              <a:spcBef>
                <a:spcPts val="0"/>
              </a:spcBef>
              <a:spcAft>
                <a:spcPts val="0"/>
              </a:spcAft>
              <a:buNone/>
            </a:pPr>
            <a:r>
              <a:rPr lang="en-US" sz="2400" dirty="0"/>
              <a:t>  width: 300px;</a:t>
            </a:r>
          </a:p>
          <a:p>
            <a:pPr marL="25400" indent="0">
              <a:spcBef>
                <a:spcPts val="0"/>
              </a:spcBef>
              <a:spcAft>
                <a:spcPts val="0"/>
              </a:spcAft>
              <a:buNone/>
            </a:pPr>
            <a:r>
              <a:rPr lang="en-US" sz="2400" dirty="0"/>
              <a:t>} </a:t>
            </a:r>
            <a:endParaRPr lang="en-IN" sz="2400"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7027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sz="2400" dirty="0"/>
              <a:t>Change Several Property Values</a:t>
            </a:r>
          </a:p>
          <a:p>
            <a:pPr lvl="1"/>
            <a:r>
              <a:rPr lang="en-US" sz="2400" dirty="0" smtClean="0"/>
              <a:t>The </a:t>
            </a:r>
            <a:r>
              <a:rPr lang="en-US" sz="2400" dirty="0"/>
              <a:t>following example adds a transition effect for both the width and height property, with a duration of 2 seconds for the width and 4 seconds for the height:</a:t>
            </a:r>
          </a:p>
          <a:p>
            <a:pPr marL="514350" lvl="1" indent="0">
              <a:spcBef>
                <a:spcPts val="0"/>
              </a:spcBef>
              <a:spcAft>
                <a:spcPts val="0"/>
              </a:spcAft>
              <a:buNone/>
            </a:pPr>
            <a:endParaRPr lang="en-US" dirty="0" smtClean="0"/>
          </a:p>
          <a:p>
            <a:pPr marL="514350" lvl="1" indent="0">
              <a:spcBef>
                <a:spcPts val="0"/>
              </a:spcBef>
              <a:spcAft>
                <a:spcPts val="0"/>
              </a:spcAft>
              <a:buNone/>
            </a:pPr>
            <a:r>
              <a:rPr lang="en-US" dirty="0"/>
              <a:t>	</a:t>
            </a:r>
            <a:r>
              <a:rPr lang="en-US" b="1" u="sng" dirty="0" smtClean="0"/>
              <a:t>Example</a:t>
            </a:r>
          </a:p>
          <a:p>
            <a:pPr marL="514350" lvl="1" indent="0">
              <a:spcBef>
                <a:spcPts val="0"/>
              </a:spcBef>
              <a:spcAft>
                <a:spcPts val="0"/>
              </a:spcAft>
              <a:buNone/>
            </a:pPr>
            <a:endParaRPr lang="en-US" b="1" u="sng" dirty="0"/>
          </a:p>
          <a:p>
            <a:pPr marL="1397000" lvl="3" indent="0">
              <a:spcBef>
                <a:spcPts val="0"/>
              </a:spcBef>
              <a:spcAft>
                <a:spcPts val="0"/>
              </a:spcAft>
              <a:buNone/>
            </a:pPr>
            <a:r>
              <a:rPr lang="en-US" sz="2400" dirty="0"/>
              <a:t>div {</a:t>
            </a:r>
          </a:p>
          <a:p>
            <a:pPr marL="1397000" lvl="3" indent="0">
              <a:spcBef>
                <a:spcPts val="0"/>
              </a:spcBef>
              <a:spcAft>
                <a:spcPts val="0"/>
              </a:spcAft>
              <a:buNone/>
            </a:pPr>
            <a:r>
              <a:rPr lang="en-US" sz="2400" dirty="0"/>
              <a:t>  transition: width 2s, height 4s;</a:t>
            </a:r>
          </a:p>
          <a:p>
            <a:pPr marL="1397000" lvl="3" indent="0">
              <a:spcBef>
                <a:spcPts val="0"/>
              </a:spcBef>
              <a:spcAft>
                <a:spcPts val="0"/>
              </a:spcAft>
              <a:buNone/>
            </a:pPr>
            <a:r>
              <a:rPr lang="en-US" sz="2400" dirty="0"/>
              <a:t>} </a:t>
            </a:r>
          </a:p>
          <a:p>
            <a:endParaRPr lang="en-IN" dirty="0"/>
          </a:p>
        </p:txBody>
      </p:sp>
    </p:spTree>
    <p:extLst>
      <p:ext uri="{BB962C8B-B14F-4D97-AF65-F5344CB8AC3E}">
        <p14:creationId xmlns:p14="http://schemas.microsoft.com/office/powerpoint/2010/main" val="406445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transition-timing-function</a:t>
            </a:r>
            <a:r>
              <a:rPr lang="en-US" sz="2400" dirty="0"/>
              <a:t> property specifies the speed curve of the transition effect.</a:t>
            </a:r>
          </a:p>
          <a:p>
            <a:pPr lvl="1"/>
            <a:r>
              <a:rPr lang="en-US" sz="2400" dirty="0" smtClean="0"/>
              <a:t>The </a:t>
            </a:r>
            <a:r>
              <a:rPr lang="en-US" sz="2400" dirty="0"/>
              <a:t>transition-timing-function property can have the following values:</a:t>
            </a:r>
          </a:p>
          <a:p>
            <a:pPr lvl="2"/>
            <a:r>
              <a:rPr lang="en-US" sz="2400" dirty="0" smtClean="0"/>
              <a:t>ease </a:t>
            </a:r>
            <a:r>
              <a:rPr lang="en-US" sz="2400" dirty="0"/>
              <a:t>- specifies a transition effect with a slow start, then fast, then end slowly (this is default)</a:t>
            </a:r>
          </a:p>
          <a:p>
            <a:pPr lvl="2"/>
            <a:r>
              <a:rPr lang="en-US" sz="2400" dirty="0" smtClean="0"/>
              <a:t>linear </a:t>
            </a:r>
            <a:r>
              <a:rPr lang="en-US" sz="2400" dirty="0"/>
              <a:t>- specifies a transition effect with the same speed from start to end</a:t>
            </a:r>
          </a:p>
          <a:p>
            <a:pPr lvl="2"/>
            <a:r>
              <a:rPr lang="en-US" sz="2400" dirty="0"/>
              <a:t>e</a:t>
            </a:r>
            <a:r>
              <a:rPr lang="en-US" sz="2400" dirty="0" smtClean="0"/>
              <a:t>ase-in </a:t>
            </a:r>
            <a:r>
              <a:rPr lang="en-US" sz="2400" dirty="0"/>
              <a:t>- specifies a transition effect with a slow start</a:t>
            </a:r>
          </a:p>
          <a:p>
            <a:pPr lvl="2"/>
            <a:r>
              <a:rPr lang="en-US" sz="2400" dirty="0" smtClean="0"/>
              <a:t>ease-out </a:t>
            </a:r>
            <a:r>
              <a:rPr lang="en-US" sz="2400" dirty="0"/>
              <a:t>- specifies a transition effect with a slow end</a:t>
            </a:r>
          </a:p>
          <a:p>
            <a:pPr lvl="2"/>
            <a:r>
              <a:rPr lang="en-US" sz="2400" dirty="0" smtClean="0"/>
              <a:t>ease-in-out </a:t>
            </a:r>
            <a:r>
              <a:rPr lang="en-US" sz="2400" dirty="0"/>
              <a:t>- specifies a transition effect with a slow start and end</a:t>
            </a:r>
          </a:p>
          <a:p>
            <a:pPr lvl="2"/>
            <a:r>
              <a:rPr lang="en-US" sz="2400" dirty="0" smtClean="0"/>
              <a:t>cubic-</a:t>
            </a:r>
            <a:r>
              <a:rPr lang="en-US" sz="2400" dirty="0" err="1" smtClean="0"/>
              <a:t>bezier</a:t>
            </a:r>
            <a:r>
              <a:rPr lang="en-US" sz="2400" dirty="0" smtClean="0"/>
              <a:t>(</a:t>
            </a:r>
            <a:r>
              <a:rPr lang="en-US" sz="2400" dirty="0" err="1" smtClean="0"/>
              <a:t>n,n,n,n</a:t>
            </a:r>
            <a:r>
              <a:rPr lang="en-US" sz="2400" dirty="0"/>
              <a:t>) - lets you define your own values in a cubic-</a:t>
            </a:r>
            <a:r>
              <a:rPr lang="en-US" sz="2400" dirty="0" err="1"/>
              <a:t>bezier</a:t>
            </a:r>
            <a:r>
              <a:rPr lang="en-US" sz="2400" dirty="0"/>
              <a:t> function</a:t>
            </a:r>
            <a:endParaRPr lang="en-IN" sz="2400" dirty="0"/>
          </a:p>
        </p:txBody>
      </p:sp>
    </p:spTree>
    <p:extLst>
      <p:ext uri="{BB962C8B-B14F-4D97-AF65-F5344CB8AC3E}">
        <p14:creationId xmlns:p14="http://schemas.microsoft.com/office/powerpoint/2010/main" val="20087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transition-delay</a:t>
            </a:r>
            <a:r>
              <a:rPr lang="en-US" sz="2400" dirty="0"/>
              <a:t> property specifies a delay (in seconds) for the transition effect.</a:t>
            </a:r>
          </a:p>
          <a:p>
            <a:pPr lvl="2"/>
            <a:r>
              <a:rPr lang="en-US" sz="2400" dirty="0" smtClean="0"/>
              <a:t>The </a:t>
            </a:r>
            <a:r>
              <a:rPr lang="en-US" sz="2400" dirty="0"/>
              <a:t>following example has a 1 second delay before starting:</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transition-delay: 1s;</a:t>
            </a:r>
          </a:p>
          <a:p>
            <a:pPr marL="1854200" lvl="4" indent="0">
              <a:spcBef>
                <a:spcPts val="0"/>
              </a:spcBef>
              <a:spcAft>
                <a:spcPts val="0"/>
              </a:spcAft>
              <a:buNone/>
            </a:pPr>
            <a:r>
              <a:rPr lang="en-US" sz="2400" dirty="0"/>
              <a:t>} </a:t>
            </a:r>
          </a:p>
          <a:p>
            <a:pPr lvl="2"/>
            <a:r>
              <a:rPr lang="en-US" sz="2400" dirty="0" smtClean="0"/>
              <a:t>The </a:t>
            </a:r>
            <a:r>
              <a:rPr lang="en-US" sz="2400" dirty="0"/>
              <a:t>following example adds a transition effect to the transformation:</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 width 2s, height 2s, transform 2s;</a:t>
            </a:r>
          </a:p>
          <a:p>
            <a:pPr marL="1854200" lvl="4" indent="0">
              <a:spcBef>
                <a:spcPts val="0"/>
              </a:spcBef>
              <a:spcAft>
                <a:spcPts val="0"/>
              </a:spcAft>
              <a:buNone/>
            </a:pPr>
            <a:r>
              <a:rPr lang="en-US" sz="2400" dirty="0"/>
              <a:t>} </a:t>
            </a:r>
          </a:p>
          <a:p>
            <a:endParaRPr lang="en-IN" sz="2400" dirty="0"/>
          </a:p>
        </p:txBody>
      </p:sp>
    </p:spTree>
    <p:extLst>
      <p:ext uri="{BB962C8B-B14F-4D97-AF65-F5344CB8AC3E}">
        <p14:creationId xmlns:p14="http://schemas.microsoft.com/office/powerpoint/2010/main" val="527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CSS transition properties can be specified one by one, like this:</a:t>
            </a:r>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transition-property: width;</a:t>
            </a:r>
          </a:p>
          <a:p>
            <a:pPr marL="1397000" lvl="3" indent="0">
              <a:spcBef>
                <a:spcPts val="0"/>
              </a:spcBef>
              <a:spcAft>
                <a:spcPts val="0"/>
              </a:spcAft>
              <a:buNone/>
            </a:pPr>
            <a:r>
              <a:rPr lang="en-US" sz="2400" dirty="0"/>
              <a:t>  transition-duration: 2s;</a:t>
            </a:r>
          </a:p>
          <a:p>
            <a:pPr marL="1397000" lvl="3" indent="0">
              <a:spcBef>
                <a:spcPts val="0"/>
              </a:spcBef>
              <a:spcAft>
                <a:spcPts val="0"/>
              </a:spcAft>
              <a:buNone/>
            </a:pPr>
            <a:r>
              <a:rPr lang="en-US" sz="2400" dirty="0"/>
              <a:t>  transition-timing-function: linear;</a:t>
            </a:r>
          </a:p>
          <a:p>
            <a:pPr marL="1397000" lvl="3" indent="0">
              <a:spcBef>
                <a:spcPts val="0"/>
              </a:spcBef>
              <a:spcAft>
                <a:spcPts val="0"/>
              </a:spcAft>
              <a:buNone/>
            </a:pPr>
            <a:r>
              <a:rPr lang="en-US" sz="2400" dirty="0"/>
              <a:t>  transition-delay: 1s;</a:t>
            </a:r>
          </a:p>
          <a:p>
            <a:pPr marL="1397000" lvl="3" indent="0">
              <a:spcBef>
                <a:spcPts val="0"/>
              </a:spcBef>
              <a:spcAft>
                <a:spcPts val="0"/>
              </a:spcAft>
              <a:buNone/>
            </a:pPr>
            <a:r>
              <a:rPr lang="en-US" sz="2400" dirty="0"/>
              <a:t>}</a:t>
            </a:r>
          </a:p>
          <a:p>
            <a:pPr lvl="1"/>
            <a:r>
              <a:rPr lang="en-US" sz="2400" dirty="0" smtClean="0"/>
              <a:t>or </a:t>
            </a:r>
            <a:r>
              <a:rPr lang="en-US" sz="2400" dirty="0"/>
              <a:t>by using the shorthand property transition</a:t>
            </a:r>
            <a:r>
              <a:rPr lang="en-US" sz="2400" dirty="0" smtClean="0"/>
              <a:t>:</a:t>
            </a:r>
          </a:p>
          <a:p>
            <a:pPr lvl="1"/>
            <a:endParaRPr lang="en-US" sz="2400"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 width 2s linear 1s;</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40756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Text Placeholder 2"/>
          <p:cNvSpPr>
            <a:spLocks noGrp="1"/>
          </p:cNvSpPr>
          <p:nvPr>
            <p:ph type="body" sz="quarter" idx="13"/>
          </p:nvPr>
        </p:nvSpPr>
        <p:spPr/>
        <p:txBody>
          <a:bodyPr/>
          <a:lstStyle/>
          <a:p>
            <a:r>
              <a:rPr lang="en-US" sz="2400" dirty="0"/>
              <a:t>CSS allows animation of HTML elements without using JavaScript or Flash!</a:t>
            </a:r>
          </a:p>
          <a:p>
            <a:r>
              <a:rPr lang="en-US" sz="2400" dirty="0" smtClean="0"/>
              <a:t>It has following </a:t>
            </a:r>
            <a:r>
              <a:rPr lang="en-US" sz="2400" dirty="0"/>
              <a:t>properties:</a:t>
            </a:r>
          </a:p>
          <a:p>
            <a:pPr lvl="1"/>
            <a:r>
              <a:rPr lang="en-US" sz="2400" dirty="0" smtClean="0"/>
              <a:t>@</a:t>
            </a:r>
            <a:r>
              <a:rPr lang="en-US" sz="2400" dirty="0" err="1"/>
              <a:t>keyframes</a:t>
            </a:r>
            <a:endParaRPr lang="en-US" sz="2400" dirty="0"/>
          </a:p>
          <a:p>
            <a:pPr lvl="1"/>
            <a:r>
              <a:rPr lang="en-US" sz="2400" dirty="0" smtClean="0"/>
              <a:t>animation-name</a:t>
            </a:r>
            <a:endParaRPr lang="en-US" sz="2400" dirty="0"/>
          </a:p>
          <a:p>
            <a:pPr lvl="1"/>
            <a:r>
              <a:rPr lang="en-US" sz="2400" dirty="0" smtClean="0"/>
              <a:t>animation-duration</a:t>
            </a:r>
            <a:endParaRPr lang="en-US" sz="2400" dirty="0"/>
          </a:p>
          <a:p>
            <a:pPr lvl="1"/>
            <a:r>
              <a:rPr lang="en-US" sz="2400" dirty="0" smtClean="0"/>
              <a:t>animation-delay</a:t>
            </a:r>
            <a:endParaRPr lang="en-US" sz="2400" dirty="0"/>
          </a:p>
          <a:p>
            <a:pPr lvl="1"/>
            <a:r>
              <a:rPr lang="en-US" sz="2400" dirty="0" smtClean="0"/>
              <a:t>animation-iteration-count</a:t>
            </a:r>
            <a:endParaRPr lang="en-US" sz="2400" dirty="0"/>
          </a:p>
          <a:p>
            <a:pPr lvl="1"/>
            <a:r>
              <a:rPr lang="en-US" sz="2400" dirty="0" smtClean="0"/>
              <a:t>animation-direction</a:t>
            </a:r>
            <a:endParaRPr lang="en-US" sz="2400" dirty="0"/>
          </a:p>
          <a:p>
            <a:pPr lvl="1"/>
            <a:r>
              <a:rPr lang="en-US" sz="2400" dirty="0" smtClean="0"/>
              <a:t>animation-timing-function</a:t>
            </a:r>
            <a:endParaRPr lang="en-US" sz="2400" dirty="0"/>
          </a:p>
          <a:p>
            <a:pPr lvl="1"/>
            <a:r>
              <a:rPr lang="en-US" sz="2400" dirty="0" smtClean="0"/>
              <a:t>animation-fill-mode</a:t>
            </a:r>
            <a:endParaRPr lang="en-IN" sz="2400" dirty="0"/>
          </a:p>
        </p:txBody>
      </p:sp>
    </p:spTree>
    <p:extLst>
      <p:ext uri="{BB962C8B-B14F-4D97-AF65-F5344CB8AC3E}">
        <p14:creationId xmlns:p14="http://schemas.microsoft.com/office/powerpoint/2010/main" val="15713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a:t>An animation lets an element gradually change from one style to another.</a:t>
            </a:r>
          </a:p>
          <a:p>
            <a:r>
              <a:rPr lang="en-US" sz="2400" dirty="0" smtClean="0"/>
              <a:t>You </a:t>
            </a:r>
            <a:r>
              <a:rPr lang="en-US" sz="2400" dirty="0"/>
              <a:t>can change as many CSS properties you want, as many times as you want.</a:t>
            </a:r>
          </a:p>
          <a:p>
            <a:r>
              <a:rPr lang="en-US" sz="2400" dirty="0" smtClean="0"/>
              <a:t>To </a:t>
            </a:r>
            <a:r>
              <a:rPr lang="en-US" sz="2400" dirty="0"/>
              <a:t>use CSS animation, you must first specify some </a:t>
            </a:r>
            <a:r>
              <a:rPr lang="en-US" sz="2400" dirty="0" err="1"/>
              <a:t>keyframes</a:t>
            </a:r>
            <a:r>
              <a:rPr lang="en-US" sz="2400" dirty="0"/>
              <a:t> for the animation.</a:t>
            </a:r>
          </a:p>
          <a:p>
            <a:r>
              <a:rPr lang="en-US" sz="2400" dirty="0" err="1" smtClean="0"/>
              <a:t>Keyframes</a:t>
            </a:r>
            <a:r>
              <a:rPr lang="en-US" sz="2400" dirty="0" smtClean="0"/>
              <a:t> </a:t>
            </a:r>
            <a:r>
              <a:rPr lang="en-US" sz="2400" dirty="0"/>
              <a:t>hold what styles the element will have at certain times.</a:t>
            </a:r>
          </a:p>
          <a:p>
            <a:r>
              <a:rPr lang="en-US" sz="2400" dirty="0" smtClean="0"/>
              <a:t>The </a:t>
            </a:r>
            <a:r>
              <a:rPr lang="en-US" sz="2400" dirty="0"/>
              <a:t>@</a:t>
            </a:r>
            <a:r>
              <a:rPr lang="en-US" sz="2400" dirty="0" err="1"/>
              <a:t>keyframes</a:t>
            </a:r>
            <a:r>
              <a:rPr lang="en-US" sz="2400" dirty="0"/>
              <a:t> Rule</a:t>
            </a:r>
          </a:p>
          <a:p>
            <a:pPr lvl="1"/>
            <a:r>
              <a:rPr lang="en-US" sz="2400" dirty="0" smtClean="0"/>
              <a:t>When </a:t>
            </a:r>
            <a:r>
              <a:rPr lang="en-US" sz="2400" dirty="0"/>
              <a:t>you specify CSS styles inside the @</a:t>
            </a:r>
            <a:r>
              <a:rPr lang="en-US" sz="2400" dirty="0" err="1"/>
              <a:t>keyframes</a:t>
            </a:r>
            <a:r>
              <a:rPr lang="en-US" sz="2400" dirty="0"/>
              <a:t> rule, the animation will gradually change from the current style to the new style at certain times.</a:t>
            </a:r>
          </a:p>
          <a:p>
            <a:pPr lvl="1"/>
            <a:r>
              <a:rPr lang="en-US" sz="2400" dirty="0" smtClean="0"/>
              <a:t>To </a:t>
            </a:r>
            <a:r>
              <a:rPr lang="en-US" sz="2400" dirty="0"/>
              <a:t>get an animation to work, you must bind the animation to an element.</a:t>
            </a:r>
            <a:endParaRPr lang="en-IN" sz="2400" dirty="0"/>
          </a:p>
        </p:txBody>
      </p:sp>
    </p:spTree>
    <p:extLst>
      <p:ext uri="{BB962C8B-B14F-4D97-AF65-F5344CB8AC3E}">
        <p14:creationId xmlns:p14="http://schemas.microsoft.com/office/powerpoint/2010/main" val="56220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binds the "example" animation to the &lt;div&gt; element. The animation will last for 4 seconds, and it will gradually change the background-color of the &lt;div&gt; element from "red" to "yellow":</a:t>
            </a:r>
          </a:p>
          <a:p>
            <a:endParaRPr lang="en-US" sz="2400" dirty="0"/>
          </a:p>
          <a:p>
            <a:pPr marL="25400" indent="0">
              <a:spcBef>
                <a:spcPts val="0"/>
              </a:spcBef>
              <a:spcAft>
                <a:spcPts val="0"/>
              </a:spcAft>
              <a:buNone/>
            </a:pPr>
            <a:r>
              <a:rPr lang="en-US" sz="2400" dirty="0"/>
              <a:t> /* The animation code */</a:t>
            </a:r>
          </a:p>
          <a:p>
            <a:pPr marL="25400" indent="0">
              <a:spcBef>
                <a:spcPts val="0"/>
              </a:spcBef>
              <a:spcAft>
                <a:spcPts val="0"/>
              </a:spcAft>
              <a:buNone/>
            </a:pPr>
            <a:r>
              <a:rPr lang="en-US" sz="2400" dirty="0"/>
              <a:t>@</a:t>
            </a:r>
            <a:r>
              <a:rPr lang="en-US" sz="2400" dirty="0" err="1"/>
              <a:t>keyframes</a:t>
            </a:r>
            <a:r>
              <a:rPr lang="en-US" sz="2400" dirty="0"/>
              <a:t> example {</a:t>
            </a:r>
          </a:p>
          <a:p>
            <a:pPr marL="25400" indent="0">
              <a:spcBef>
                <a:spcPts val="0"/>
              </a:spcBef>
              <a:spcAft>
                <a:spcPts val="0"/>
              </a:spcAft>
              <a:buNone/>
            </a:pPr>
            <a:r>
              <a:rPr lang="en-US" sz="2400" dirty="0"/>
              <a:t>  from {background-color: red;}</a:t>
            </a:r>
          </a:p>
          <a:p>
            <a:pPr marL="25400" indent="0">
              <a:spcBef>
                <a:spcPts val="0"/>
              </a:spcBef>
              <a:spcAft>
                <a:spcPts val="0"/>
              </a:spcAft>
              <a:buNone/>
            </a:pPr>
            <a:r>
              <a:rPr lang="en-US" sz="2400" dirty="0"/>
              <a:t>  to {background-color: yellow;}</a:t>
            </a:r>
          </a:p>
          <a:p>
            <a:pPr marL="25400" indent="0">
              <a:spcBef>
                <a:spcPts val="0"/>
              </a:spcBef>
              <a:spcAft>
                <a:spcPts val="0"/>
              </a:spcAft>
              <a:buNone/>
            </a:pPr>
            <a:r>
              <a:rPr lang="en-US" sz="2400" dirty="0" smtClean="0"/>
              <a:t>}</a:t>
            </a:r>
            <a:endParaRPr lang="en-US" sz="2400" dirty="0"/>
          </a:p>
        </p:txBody>
      </p:sp>
      <p:sp>
        <p:nvSpPr>
          <p:cNvPr id="6" name="Text Placeholder 5"/>
          <p:cNvSpPr>
            <a:spLocks noGrp="1"/>
          </p:cNvSpPr>
          <p:nvPr>
            <p:ph type="body" sz="quarter" idx="13"/>
          </p:nvPr>
        </p:nvSpPr>
        <p:spPr/>
        <p:txBody>
          <a:bodyPr/>
          <a:lstStyle/>
          <a:p>
            <a:r>
              <a:rPr lang="en-US" sz="2400" dirty="0" smtClean="0"/>
              <a:t>/* </a:t>
            </a:r>
            <a:r>
              <a:rPr lang="en-US" sz="2400" dirty="0"/>
              <a:t>The element to apply the animation to </a:t>
            </a:r>
            <a:r>
              <a:rPr lang="en-US" sz="2400" dirty="0" smtClean="0"/>
              <a:t>*/</a:t>
            </a:r>
          </a:p>
          <a:p>
            <a:endParaRPr lang="en-US" sz="2400" dirty="0"/>
          </a:p>
          <a:p>
            <a:pPr marL="25400" indent="0">
              <a:spcBef>
                <a:spcPts val="0"/>
              </a:spcBef>
              <a:spcAft>
                <a:spcPts val="0"/>
              </a:spcAft>
              <a:buNone/>
            </a:pPr>
            <a:r>
              <a:rPr lang="en-US" dirty="0"/>
              <a:t>div {</a:t>
            </a:r>
          </a:p>
          <a:p>
            <a:pPr marL="25400" indent="0">
              <a:spcBef>
                <a:spcPts val="0"/>
              </a:spcBef>
              <a:spcAft>
                <a:spcPts val="0"/>
              </a:spcAft>
              <a:buNone/>
            </a:pPr>
            <a:r>
              <a:rPr lang="en-US" dirty="0"/>
              <a:t>  width: 100px;</a:t>
            </a:r>
          </a:p>
          <a:p>
            <a:pPr marL="25400" indent="0">
              <a:spcBef>
                <a:spcPts val="0"/>
              </a:spcBef>
              <a:spcAft>
                <a:spcPts val="0"/>
              </a:spcAft>
              <a:buNone/>
            </a:pPr>
            <a:r>
              <a:rPr lang="en-US" dirty="0"/>
              <a:t>  height: 100px;</a:t>
            </a:r>
          </a:p>
          <a:p>
            <a:pPr marL="25400" indent="0">
              <a:spcBef>
                <a:spcPts val="0"/>
              </a:spcBef>
              <a:spcAft>
                <a:spcPts val="0"/>
              </a:spcAft>
              <a:buNone/>
            </a:pPr>
            <a:r>
              <a:rPr lang="en-US" dirty="0"/>
              <a:t>  background-color: red;</a:t>
            </a:r>
          </a:p>
          <a:p>
            <a:pPr marL="25400" indent="0">
              <a:spcBef>
                <a:spcPts val="0"/>
              </a:spcBef>
              <a:spcAft>
                <a:spcPts val="0"/>
              </a:spcAft>
              <a:buNone/>
            </a:pPr>
            <a:r>
              <a:rPr lang="en-US" dirty="0"/>
              <a:t>  animation-name: example;</a:t>
            </a:r>
          </a:p>
          <a:p>
            <a:pPr marL="25400" indent="0">
              <a:spcBef>
                <a:spcPts val="0"/>
              </a:spcBef>
              <a:spcAft>
                <a:spcPts val="0"/>
              </a:spcAft>
              <a:buNone/>
            </a:pPr>
            <a:r>
              <a:rPr lang="en-US" dirty="0"/>
              <a:t>  animation-duration: 4s;</a:t>
            </a:r>
          </a:p>
          <a:p>
            <a:pPr marL="25400" indent="0">
              <a:spcBef>
                <a:spcPts val="0"/>
              </a:spcBef>
              <a:spcAft>
                <a:spcPts val="0"/>
              </a:spcAft>
              <a:buNone/>
            </a:pPr>
            <a:r>
              <a:rPr lang="en-US" dirty="0"/>
              <a:t>} </a:t>
            </a:r>
            <a:endParaRPr lang="en-IN"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1126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External </a:t>
            </a:r>
            <a:r>
              <a:rPr lang="en-IN" b="1" dirty="0" smtClean="0"/>
              <a:t>Files</a:t>
            </a:r>
          </a:p>
          <a:p>
            <a:pPr lvl="1"/>
            <a:r>
              <a:rPr lang="en-US" dirty="0">
                <a:solidFill>
                  <a:schemeClr val="tx1"/>
                </a:solidFill>
              </a:rPr>
              <a:t>Declaring the styles in the head of the document saves space and makes the code </a:t>
            </a:r>
            <a:r>
              <a:rPr lang="en-US" dirty="0" smtClean="0">
                <a:solidFill>
                  <a:schemeClr val="tx1"/>
                </a:solidFill>
              </a:rPr>
              <a:t>more consistence </a:t>
            </a:r>
            <a:r>
              <a:rPr lang="en-US" dirty="0">
                <a:solidFill>
                  <a:schemeClr val="tx1"/>
                </a:solidFill>
              </a:rPr>
              <a:t>and maintainable, but it</a:t>
            </a:r>
            <a:r>
              <a:rPr lang="en-US" i="1" dirty="0">
                <a:solidFill>
                  <a:schemeClr val="tx1"/>
                </a:solidFill>
              </a:rPr>
              <a:t> </a:t>
            </a:r>
            <a:r>
              <a:rPr lang="en-US" i="1" dirty="0">
                <a:solidFill>
                  <a:schemeClr val="accent6"/>
                </a:solidFill>
              </a:rPr>
              <a:t>requires us to make a copy of the styles in </a:t>
            </a:r>
            <a:r>
              <a:rPr lang="en-US" i="1" dirty="0" smtClean="0">
                <a:solidFill>
                  <a:schemeClr val="accent6"/>
                </a:solidFill>
              </a:rPr>
              <a:t>every document </a:t>
            </a:r>
            <a:r>
              <a:rPr lang="en-US" i="1" dirty="0">
                <a:solidFill>
                  <a:schemeClr val="accent6"/>
                </a:solidFill>
              </a:rPr>
              <a:t>of our website</a:t>
            </a:r>
            <a:r>
              <a:rPr lang="en-US" i="1" dirty="0">
                <a:solidFill>
                  <a:schemeClr val="tx1"/>
                </a:solidFill>
              </a:rPr>
              <a:t>. </a:t>
            </a:r>
            <a:endParaRPr lang="en-US" i="1" dirty="0" smtClean="0">
              <a:solidFill>
                <a:schemeClr val="tx1"/>
              </a:solidFill>
            </a:endParaRPr>
          </a:p>
          <a:p>
            <a:pPr lvl="1"/>
            <a:r>
              <a:rPr lang="en-US" dirty="0" smtClean="0">
                <a:solidFill>
                  <a:schemeClr val="tx1"/>
                </a:solidFill>
              </a:rPr>
              <a:t>The </a:t>
            </a:r>
            <a:r>
              <a:rPr lang="en-US" dirty="0">
                <a:solidFill>
                  <a:schemeClr val="tx1"/>
                </a:solidFill>
              </a:rPr>
              <a:t>solution is to move all the styles to an external file and </a:t>
            </a:r>
            <a:r>
              <a:rPr lang="en-US" dirty="0" smtClean="0">
                <a:solidFill>
                  <a:schemeClr val="tx1"/>
                </a:solidFill>
              </a:rPr>
              <a:t>then use </a:t>
            </a:r>
            <a:r>
              <a:rPr lang="en-US" dirty="0">
                <a:solidFill>
                  <a:schemeClr val="tx1"/>
                </a:solidFill>
              </a:rPr>
              <a:t>the </a:t>
            </a:r>
            <a:r>
              <a:rPr lang="en-US" b="1" dirty="0">
                <a:solidFill>
                  <a:schemeClr val="accent6"/>
                </a:solidFill>
              </a:rPr>
              <a:t>&lt;link&gt; </a:t>
            </a:r>
            <a:r>
              <a:rPr lang="en-US" dirty="0">
                <a:solidFill>
                  <a:schemeClr val="tx1"/>
                </a:solidFill>
              </a:rPr>
              <a:t>element to insert this file to any document that requires styling. </a:t>
            </a:r>
            <a:endParaRPr lang="en-US" dirty="0" smtClean="0">
              <a:solidFill>
                <a:schemeClr val="tx1"/>
              </a:solidFill>
            </a:endParaRPr>
          </a:p>
          <a:p>
            <a:pPr lvl="1"/>
            <a:r>
              <a:rPr lang="en-US" dirty="0">
                <a:solidFill>
                  <a:schemeClr val="tx1"/>
                </a:solidFill>
              </a:rPr>
              <a:t>This method also allows us to change a whole set of styles by simply including a different file.</a:t>
            </a:r>
          </a:p>
          <a:p>
            <a:pPr lvl="1"/>
            <a:endParaRPr lang="en-US" dirty="0" smtClean="0"/>
          </a:p>
        </p:txBody>
      </p:sp>
    </p:spTree>
    <p:extLst>
      <p:ext uri="{BB962C8B-B14F-4D97-AF65-F5344CB8AC3E}">
        <p14:creationId xmlns:p14="http://schemas.microsoft.com/office/powerpoint/2010/main" val="1822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animation-duration</a:t>
            </a:r>
            <a:r>
              <a:rPr lang="en-US" dirty="0"/>
              <a:t> property defines how long an animation should take to complete. </a:t>
            </a:r>
            <a:endParaRPr lang="en-US" dirty="0" smtClean="0"/>
          </a:p>
          <a:p>
            <a:pPr lvl="1"/>
            <a:r>
              <a:rPr lang="en-US" dirty="0" smtClean="0"/>
              <a:t>If </a:t>
            </a:r>
            <a:r>
              <a:rPr lang="en-US" dirty="0"/>
              <a:t>the animation-duration property is not specified, no animation will occur, because the default value is 0s (0 seconds). </a:t>
            </a:r>
          </a:p>
          <a:p>
            <a:pPr lvl="1"/>
            <a:r>
              <a:rPr lang="en-US" dirty="0" smtClean="0"/>
              <a:t>In </a:t>
            </a:r>
            <a:r>
              <a:rPr lang="en-US" dirty="0"/>
              <a:t>the example above we have specified when the style will change by using the keywords </a:t>
            </a:r>
            <a:r>
              <a:rPr lang="en-US" dirty="0">
                <a:solidFill>
                  <a:srgbClr val="C00000"/>
                </a:solidFill>
              </a:rPr>
              <a:t>"from" and "to" </a:t>
            </a:r>
            <a:r>
              <a:rPr lang="en-US" dirty="0"/>
              <a:t>(which represents 0% (start) and 100% (complete)).</a:t>
            </a:r>
          </a:p>
          <a:p>
            <a:pPr lvl="1"/>
            <a:r>
              <a:rPr lang="en-US" dirty="0" smtClean="0"/>
              <a:t>It </a:t>
            </a:r>
            <a:r>
              <a:rPr lang="en-US" dirty="0"/>
              <a:t>is also possible to use percent. By using percent, you can add as many style changes as you like.</a:t>
            </a:r>
          </a:p>
          <a:p>
            <a:endParaRPr lang="en-IN" dirty="0"/>
          </a:p>
        </p:txBody>
      </p:sp>
    </p:spTree>
    <p:extLst>
      <p:ext uri="{BB962C8B-B14F-4D97-AF65-F5344CB8AC3E}">
        <p14:creationId xmlns:p14="http://schemas.microsoft.com/office/powerpoint/2010/main" val="365012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will change the background-color of the &lt;div&gt; element when the animation is 25% complete, 50% complete, and again when the animation is 100% complete:</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 </a:t>
            </a:r>
            <a:r>
              <a:rPr lang="en-US" sz="2000" dirty="0"/>
              <a:t>The animation code */</a:t>
            </a:r>
          </a:p>
          <a:p>
            <a:pPr marL="25400" indent="0">
              <a:spcBef>
                <a:spcPts val="0"/>
              </a:spcBef>
              <a:spcAft>
                <a:spcPts val="0"/>
              </a:spcAft>
              <a:buNone/>
            </a:pPr>
            <a:r>
              <a:rPr lang="en-US" sz="2000" dirty="0"/>
              <a:t>@</a:t>
            </a:r>
            <a:r>
              <a:rPr lang="en-US" sz="2000" dirty="0" err="1"/>
              <a:t>keyframes</a:t>
            </a:r>
            <a:r>
              <a:rPr lang="en-US" sz="2000" dirty="0"/>
              <a:t> example {</a:t>
            </a:r>
          </a:p>
          <a:p>
            <a:pPr marL="25400" indent="0">
              <a:spcBef>
                <a:spcPts val="0"/>
              </a:spcBef>
              <a:spcAft>
                <a:spcPts val="0"/>
              </a:spcAft>
              <a:buNone/>
            </a:pPr>
            <a:r>
              <a:rPr lang="en-US" sz="2000" dirty="0"/>
              <a:t>  0%   {background-color: red;}</a:t>
            </a:r>
          </a:p>
          <a:p>
            <a:pPr marL="25400" indent="0">
              <a:spcBef>
                <a:spcPts val="0"/>
              </a:spcBef>
              <a:spcAft>
                <a:spcPts val="0"/>
              </a:spcAft>
              <a:buNone/>
            </a:pPr>
            <a:r>
              <a:rPr lang="en-US" sz="2000" dirty="0"/>
              <a:t>  25%  {background-color: yellow;}</a:t>
            </a:r>
          </a:p>
          <a:p>
            <a:pPr marL="25400" indent="0">
              <a:spcBef>
                <a:spcPts val="0"/>
              </a:spcBef>
              <a:spcAft>
                <a:spcPts val="0"/>
              </a:spcAft>
              <a:buNone/>
            </a:pPr>
            <a:r>
              <a:rPr lang="en-US" sz="2000" dirty="0"/>
              <a:t>  50%  {background-color: blue;}</a:t>
            </a:r>
          </a:p>
          <a:p>
            <a:pPr marL="25400" indent="0">
              <a:spcBef>
                <a:spcPts val="0"/>
              </a:spcBef>
              <a:spcAft>
                <a:spcPts val="0"/>
              </a:spcAft>
              <a:buNone/>
            </a:pPr>
            <a:r>
              <a:rPr lang="en-US" sz="2000" dirty="0"/>
              <a:t>  100% {background-color: green;}</a:t>
            </a:r>
          </a:p>
          <a:p>
            <a:pPr marL="25400" indent="0">
              <a:spcBef>
                <a:spcPts val="0"/>
              </a:spcBef>
              <a:spcAft>
                <a:spcPts val="0"/>
              </a:spcAft>
              <a:buNone/>
            </a:pPr>
            <a:r>
              <a:rPr lang="en-US" sz="2000" dirty="0" smtClean="0"/>
              <a:t>}</a:t>
            </a:r>
            <a:endParaRPr lang="en-US" sz="2000" dirty="0"/>
          </a:p>
        </p:txBody>
      </p:sp>
      <p:sp>
        <p:nvSpPr>
          <p:cNvPr id="6" name="Text Placeholder 5"/>
          <p:cNvSpPr>
            <a:spLocks noGrp="1"/>
          </p:cNvSpPr>
          <p:nvPr>
            <p:ph type="body" sz="quarter" idx="13"/>
          </p:nvPr>
        </p:nvSpPr>
        <p:spPr/>
        <p:txBody>
          <a:bodyPr/>
          <a:lstStyle/>
          <a:p>
            <a:pPr>
              <a:spcBef>
                <a:spcPts val="0"/>
              </a:spcBef>
              <a:spcAft>
                <a:spcPts val="0"/>
              </a:spcAft>
            </a:pPr>
            <a:endParaRPr lang="en-US" dirty="0"/>
          </a:p>
          <a:p>
            <a:pPr marL="25400" indent="0">
              <a:spcBef>
                <a:spcPts val="0"/>
              </a:spcBef>
              <a:spcAft>
                <a:spcPts val="0"/>
              </a:spcAft>
              <a:buNone/>
            </a:pPr>
            <a:r>
              <a:rPr lang="en-US" sz="2000" dirty="0"/>
              <a:t>/* The element to apply the animation to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div </a:t>
            </a:r>
            <a:r>
              <a:rPr lang="en-US" sz="2000" dirty="0"/>
              <a:t>{</a:t>
            </a:r>
          </a:p>
          <a:p>
            <a:pPr marL="25400" indent="0">
              <a:spcBef>
                <a:spcPts val="0"/>
              </a:spcBef>
              <a:spcAft>
                <a:spcPts val="0"/>
              </a:spcAft>
              <a:buNone/>
            </a:pPr>
            <a:r>
              <a:rPr lang="en-US" sz="2000" dirty="0"/>
              <a:t>  width: 100px;</a:t>
            </a:r>
          </a:p>
          <a:p>
            <a:pPr marL="25400" indent="0">
              <a:spcBef>
                <a:spcPts val="0"/>
              </a:spcBef>
              <a:spcAft>
                <a:spcPts val="0"/>
              </a:spcAft>
              <a:buNone/>
            </a:pPr>
            <a:r>
              <a:rPr lang="en-US" sz="2000" dirty="0"/>
              <a:t>  height: 100px;</a:t>
            </a:r>
          </a:p>
          <a:p>
            <a:pPr marL="25400" indent="0">
              <a:spcBef>
                <a:spcPts val="0"/>
              </a:spcBef>
              <a:spcAft>
                <a:spcPts val="0"/>
              </a:spcAft>
              <a:buNone/>
            </a:pPr>
            <a:r>
              <a:rPr lang="en-US" sz="2000" dirty="0"/>
              <a:t>  background-color: red;</a:t>
            </a:r>
          </a:p>
          <a:p>
            <a:pPr marL="25400" indent="0">
              <a:spcBef>
                <a:spcPts val="0"/>
              </a:spcBef>
              <a:spcAft>
                <a:spcPts val="0"/>
              </a:spcAft>
              <a:buNone/>
            </a:pPr>
            <a:r>
              <a:rPr lang="en-US" sz="2000" dirty="0"/>
              <a:t>  animation-name: example;</a:t>
            </a:r>
          </a:p>
          <a:p>
            <a:pPr marL="25400" indent="0">
              <a:spcBef>
                <a:spcPts val="0"/>
              </a:spcBef>
              <a:spcAft>
                <a:spcPts val="0"/>
              </a:spcAft>
              <a:buNone/>
            </a:pPr>
            <a:r>
              <a:rPr lang="en-US" sz="2000" dirty="0"/>
              <a:t>  animation-duration: 4s;</a:t>
            </a:r>
          </a:p>
          <a:p>
            <a:pPr marL="25400" indent="0">
              <a:buNone/>
            </a:pPr>
            <a:r>
              <a:rPr lang="en-US" sz="2000" dirty="0"/>
              <a:t>} </a:t>
            </a:r>
          </a:p>
          <a:p>
            <a:endParaRPr lang="en-IN" sz="3200"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095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animation-delay</a:t>
            </a:r>
            <a:r>
              <a:rPr lang="en-US" dirty="0"/>
              <a:t> property specifies a delay for the start of an animation</a:t>
            </a:r>
            <a:r>
              <a:rPr lang="en-US" dirty="0" smtClean="0"/>
              <a:t>.</a:t>
            </a:r>
          </a:p>
          <a:p>
            <a:pPr lvl="1"/>
            <a:r>
              <a:rPr lang="en-US" dirty="0" smtClean="0"/>
              <a:t>In delay, negative </a:t>
            </a:r>
            <a:r>
              <a:rPr lang="en-US" dirty="0"/>
              <a:t>values are also allowed. If using negative values, the animation will start as if it had already been playing for N seconds.</a:t>
            </a:r>
            <a:endParaRPr lang="en-IN" dirty="0"/>
          </a:p>
        </p:txBody>
      </p:sp>
    </p:spTree>
    <p:extLst>
      <p:ext uri="{BB962C8B-B14F-4D97-AF65-F5344CB8AC3E}">
        <p14:creationId xmlns:p14="http://schemas.microsoft.com/office/powerpoint/2010/main" val="32029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animation-iteration-count</a:t>
            </a:r>
            <a:r>
              <a:rPr lang="en-US" dirty="0"/>
              <a:t> property specifies the number of times an animation should run.</a:t>
            </a:r>
          </a:p>
          <a:p>
            <a:pPr lvl="1"/>
            <a:r>
              <a:rPr lang="en-US" dirty="0" smtClean="0"/>
              <a:t>If the value is "infinite</a:t>
            </a:r>
            <a:r>
              <a:rPr lang="en-US" dirty="0"/>
              <a:t>" </a:t>
            </a:r>
            <a:r>
              <a:rPr lang="en-US" dirty="0" smtClean="0"/>
              <a:t>then the </a:t>
            </a:r>
            <a:r>
              <a:rPr lang="en-US" dirty="0"/>
              <a:t>animation continue for </a:t>
            </a:r>
            <a:r>
              <a:rPr lang="en-US" dirty="0" smtClean="0"/>
              <a:t>ever.</a:t>
            </a:r>
            <a:endParaRPr lang="en-US" dirty="0"/>
          </a:p>
          <a:p>
            <a:endParaRPr lang="en-US" dirty="0"/>
          </a:p>
        </p:txBody>
      </p:sp>
    </p:spTree>
    <p:extLst>
      <p:ext uri="{BB962C8B-B14F-4D97-AF65-F5344CB8AC3E}">
        <p14:creationId xmlns:p14="http://schemas.microsoft.com/office/powerpoint/2010/main" val="40925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animation-direction</a:t>
            </a:r>
            <a:r>
              <a:rPr lang="en-US" dirty="0"/>
              <a:t> property specifies whether an animation should be played forwards, backwards or in alternate cycles.</a:t>
            </a:r>
          </a:p>
          <a:p>
            <a:pPr lvl="1"/>
            <a:r>
              <a:rPr lang="en-US" dirty="0" smtClean="0"/>
              <a:t>The </a:t>
            </a:r>
            <a:r>
              <a:rPr lang="en-US" dirty="0"/>
              <a:t>animation-direction property can have the following values:</a:t>
            </a:r>
          </a:p>
          <a:p>
            <a:pPr lvl="2"/>
            <a:r>
              <a:rPr lang="en-US" sz="2400" dirty="0" smtClean="0"/>
              <a:t>normal </a:t>
            </a:r>
            <a:r>
              <a:rPr lang="en-US" sz="2400" dirty="0"/>
              <a:t>- The animation is played as normal (forwards). This is default</a:t>
            </a:r>
          </a:p>
          <a:p>
            <a:pPr lvl="2"/>
            <a:r>
              <a:rPr lang="en-US" sz="2400" dirty="0" smtClean="0"/>
              <a:t>reverse </a:t>
            </a:r>
            <a:r>
              <a:rPr lang="en-US" sz="2400" dirty="0"/>
              <a:t>- The animation is played in reverse direction (backwards)</a:t>
            </a:r>
          </a:p>
          <a:p>
            <a:pPr lvl="2"/>
            <a:r>
              <a:rPr lang="en-US" sz="2400" dirty="0" smtClean="0"/>
              <a:t>alternate </a:t>
            </a:r>
            <a:r>
              <a:rPr lang="en-US" sz="2400" dirty="0"/>
              <a:t>- The animation is played forwards first, then backwards</a:t>
            </a:r>
          </a:p>
          <a:p>
            <a:pPr lvl="2"/>
            <a:r>
              <a:rPr lang="en-US" sz="2400" dirty="0" smtClean="0"/>
              <a:t>alternate-reverse </a:t>
            </a:r>
            <a:r>
              <a:rPr lang="en-US" sz="2400" dirty="0"/>
              <a:t>- The animation is played backwards first, then forwards</a:t>
            </a:r>
            <a:endParaRPr lang="en-IN" sz="2400" dirty="0"/>
          </a:p>
          <a:p>
            <a:endParaRPr lang="en-IN" dirty="0"/>
          </a:p>
        </p:txBody>
      </p:sp>
    </p:spTree>
    <p:extLst>
      <p:ext uri="{BB962C8B-B14F-4D97-AF65-F5344CB8AC3E}">
        <p14:creationId xmlns:p14="http://schemas.microsoft.com/office/powerpoint/2010/main" val="50444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animation-timing-function</a:t>
            </a:r>
            <a:r>
              <a:rPr lang="en-US" dirty="0"/>
              <a:t> property specifies the speed curve of the animation.</a:t>
            </a:r>
          </a:p>
          <a:p>
            <a:pPr lvl="1"/>
            <a:r>
              <a:rPr lang="en-US" dirty="0" smtClean="0"/>
              <a:t>The </a:t>
            </a:r>
            <a:r>
              <a:rPr lang="en-US" dirty="0"/>
              <a:t>animation-timing-function property can have the following values:</a:t>
            </a:r>
          </a:p>
          <a:p>
            <a:pPr lvl="2"/>
            <a:r>
              <a:rPr lang="en-US" sz="2400" dirty="0" smtClean="0"/>
              <a:t>ease </a:t>
            </a:r>
            <a:r>
              <a:rPr lang="en-US" sz="2400" dirty="0"/>
              <a:t>- Specifies an animation with a slow start, then fast, then end slowly (this is default)</a:t>
            </a:r>
          </a:p>
          <a:p>
            <a:pPr lvl="2"/>
            <a:r>
              <a:rPr lang="en-US" sz="2400" dirty="0" smtClean="0"/>
              <a:t>linear </a:t>
            </a:r>
            <a:r>
              <a:rPr lang="en-US" sz="2400" dirty="0"/>
              <a:t>- Specifies an animation with the same speed from start to end</a:t>
            </a:r>
          </a:p>
          <a:p>
            <a:pPr lvl="2"/>
            <a:r>
              <a:rPr lang="en-US" sz="2400" dirty="0" smtClean="0"/>
              <a:t>ease-in </a:t>
            </a:r>
            <a:r>
              <a:rPr lang="en-US" sz="2400" dirty="0"/>
              <a:t>- Specifies an animation with a slow start</a:t>
            </a:r>
          </a:p>
          <a:p>
            <a:pPr lvl="2"/>
            <a:r>
              <a:rPr lang="en-US" sz="2400" dirty="0" smtClean="0"/>
              <a:t>ease-out </a:t>
            </a:r>
            <a:r>
              <a:rPr lang="en-US" sz="2400" dirty="0"/>
              <a:t>- Specifies an animation with a slow end</a:t>
            </a:r>
          </a:p>
          <a:p>
            <a:pPr lvl="2"/>
            <a:r>
              <a:rPr lang="en-US" sz="2400" dirty="0" smtClean="0"/>
              <a:t>ease-in-out </a:t>
            </a:r>
            <a:r>
              <a:rPr lang="en-US" sz="2400" dirty="0"/>
              <a:t>- Specifies an animation with a slow start and end</a:t>
            </a:r>
          </a:p>
          <a:p>
            <a:endParaRPr lang="en-IN" sz="2400" dirty="0"/>
          </a:p>
        </p:txBody>
      </p:sp>
    </p:spTree>
    <p:extLst>
      <p:ext uri="{BB962C8B-B14F-4D97-AF65-F5344CB8AC3E}">
        <p14:creationId xmlns:p14="http://schemas.microsoft.com/office/powerpoint/2010/main" val="255057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animation-fill-mode</a:t>
            </a:r>
            <a:r>
              <a:rPr lang="en-US" dirty="0"/>
              <a:t> property specifies a style for the target element when the animation is not playing (before it starts, after it ends, or both).</a:t>
            </a:r>
          </a:p>
          <a:p>
            <a:pPr lvl="1"/>
            <a:r>
              <a:rPr lang="en-US" dirty="0" smtClean="0"/>
              <a:t>The </a:t>
            </a:r>
            <a:r>
              <a:rPr lang="en-US" dirty="0"/>
              <a:t>animation-fill-mode property can have the following values:</a:t>
            </a:r>
          </a:p>
          <a:p>
            <a:pPr lvl="2"/>
            <a:r>
              <a:rPr lang="en-US" sz="2000" dirty="0" smtClean="0"/>
              <a:t>none </a:t>
            </a:r>
            <a:r>
              <a:rPr lang="en-US" sz="2000" dirty="0"/>
              <a:t>- Default value. Animation will not apply any styles to the element before or after it is executing</a:t>
            </a:r>
          </a:p>
          <a:p>
            <a:pPr lvl="2"/>
            <a:r>
              <a:rPr lang="en-US" sz="2000" dirty="0" smtClean="0"/>
              <a:t>forwards </a:t>
            </a:r>
            <a:r>
              <a:rPr lang="en-US" sz="2000" dirty="0"/>
              <a:t>- The element will retain the style values that is set by the last </a:t>
            </a:r>
            <a:r>
              <a:rPr lang="en-US" sz="2000" dirty="0" err="1"/>
              <a:t>keyframe</a:t>
            </a:r>
            <a:r>
              <a:rPr lang="en-US" sz="2000" dirty="0"/>
              <a:t> (depends on animation-direction and animation-iteration-count)</a:t>
            </a:r>
          </a:p>
          <a:p>
            <a:pPr lvl="2"/>
            <a:r>
              <a:rPr lang="en-US" sz="2000" dirty="0" smtClean="0"/>
              <a:t>backwards </a:t>
            </a:r>
            <a:r>
              <a:rPr lang="en-US" sz="2000" dirty="0"/>
              <a:t>- The element will get the style values that is set by the first </a:t>
            </a:r>
            <a:r>
              <a:rPr lang="en-US" sz="2000" dirty="0" err="1"/>
              <a:t>keyframe</a:t>
            </a:r>
            <a:r>
              <a:rPr lang="en-US" sz="2000" dirty="0"/>
              <a:t> (depends on animation-direction), and retain this during the animation-delay period</a:t>
            </a:r>
          </a:p>
          <a:p>
            <a:pPr lvl="2"/>
            <a:r>
              <a:rPr lang="en-US" sz="2000" dirty="0" smtClean="0"/>
              <a:t>both </a:t>
            </a:r>
            <a:r>
              <a:rPr lang="en-US" sz="2000" dirty="0"/>
              <a:t>- The animation will follow the rules for both forwards and backwards, extending the animation properties in both directions</a:t>
            </a:r>
          </a:p>
          <a:p>
            <a:endParaRPr lang="en-IN" sz="2000" dirty="0"/>
          </a:p>
        </p:txBody>
      </p:sp>
    </p:spTree>
    <p:extLst>
      <p:ext uri="{BB962C8B-B14F-4D97-AF65-F5344CB8AC3E}">
        <p14:creationId xmlns:p14="http://schemas.microsoft.com/office/powerpoint/2010/main" val="21687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solidFill>
                  <a:srgbClr val="C00000"/>
                </a:solidFill>
              </a:rPr>
              <a:t>Animation Shorthand Property</a:t>
            </a:r>
          </a:p>
          <a:p>
            <a:pPr lvl="1"/>
            <a:r>
              <a:rPr lang="en-US" dirty="0" smtClean="0"/>
              <a:t>The </a:t>
            </a:r>
            <a:r>
              <a:rPr lang="en-US" dirty="0"/>
              <a:t>animation effect </a:t>
            </a:r>
            <a:r>
              <a:rPr lang="en-US" dirty="0" smtClean="0"/>
              <a:t>can </a:t>
            </a:r>
            <a:r>
              <a:rPr lang="en-US" dirty="0"/>
              <a:t>be achieved by using the shorthand animation property</a:t>
            </a:r>
            <a:r>
              <a:rPr lang="en-US" dirty="0" smtClean="0"/>
              <a:t>:</a:t>
            </a:r>
          </a:p>
          <a:p>
            <a:pPr lvl="1"/>
            <a:endParaRPr lang="en-US"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animation: example 5s linear 2s infinite alternate;</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8322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References</a:t>
            </a:r>
          </a:p>
          <a:p>
            <a:pPr lvl="1"/>
            <a:r>
              <a:rPr lang="en-IN" dirty="0">
                <a:hlinkClick r:id="rId2"/>
              </a:rPr>
              <a:t>https://</a:t>
            </a:r>
            <a:r>
              <a:rPr lang="en-IN" dirty="0" smtClean="0">
                <a:hlinkClick r:id="rId2"/>
              </a:rPr>
              <a:t>www.w3schools.com/css/default.asp</a:t>
            </a:r>
            <a:endParaRPr lang="en-IN" dirty="0" smtClean="0"/>
          </a:p>
          <a:p>
            <a:pPr lvl="1"/>
            <a:r>
              <a:rPr lang="en-IN" dirty="0">
                <a:hlinkClick r:id="rId3"/>
              </a:rPr>
              <a:t>https://</a:t>
            </a:r>
            <a:r>
              <a:rPr lang="en-IN" dirty="0" smtClean="0">
                <a:hlinkClick r:id="rId3"/>
              </a:rPr>
              <a:t>developer.mozilla.org/en-US/docs/Web/CSS</a:t>
            </a:r>
            <a:endParaRPr lang="en-IN" dirty="0" smtClean="0"/>
          </a:p>
          <a:p>
            <a:pPr lvl="1"/>
            <a:endParaRPr lang="en-IN" dirty="0"/>
          </a:p>
        </p:txBody>
      </p:sp>
    </p:spTree>
    <p:extLst>
      <p:ext uri="{BB962C8B-B14F-4D97-AF65-F5344CB8AC3E}">
        <p14:creationId xmlns:p14="http://schemas.microsoft.com/office/powerpoint/2010/main" val="328116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1722" indent="0">
              <a:spcBef>
                <a:spcPts val="0"/>
              </a:spcBef>
              <a:spcAft>
                <a:spcPts val="0"/>
              </a:spcAft>
              <a:buNone/>
            </a:pPr>
            <a:r>
              <a:rPr lang="en-IN" sz="2400" dirty="0"/>
              <a:t>&lt;!DOCTYPE html&gt;</a:t>
            </a:r>
          </a:p>
          <a:p>
            <a:pPr marL="21722" indent="0">
              <a:spcBef>
                <a:spcPts val="0"/>
              </a:spcBef>
              <a:spcAft>
                <a:spcPts val="0"/>
              </a:spcAft>
              <a:buNone/>
            </a:pPr>
            <a:r>
              <a:rPr lang="en-IN" sz="2400" dirty="0"/>
              <a:t>&lt;</a:t>
            </a:r>
            <a:r>
              <a:rPr lang="en-IN" sz="2400" dirty="0" smtClean="0"/>
              <a:t>html&gt;</a:t>
            </a:r>
          </a:p>
          <a:p>
            <a:pPr marL="21722" indent="0">
              <a:spcBef>
                <a:spcPts val="0"/>
              </a:spcBef>
              <a:spcAft>
                <a:spcPts val="0"/>
              </a:spcAft>
              <a:buNone/>
            </a:pPr>
            <a:r>
              <a:rPr lang="en-IN" sz="2400" dirty="0" smtClean="0"/>
              <a:t>&lt;</a:t>
            </a:r>
            <a:r>
              <a:rPr lang="en-IN" sz="2400" dirty="0"/>
              <a:t>head&gt;</a:t>
            </a:r>
          </a:p>
          <a:p>
            <a:pPr marL="21722" indent="0">
              <a:spcBef>
                <a:spcPts val="0"/>
              </a:spcBef>
              <a:spcAft>
                <a:spcPts val="0"/>
              </a:spcAft>
              <a:buNone/>
            </a:pPr>
            <a:r>
              <a:rPr lang="en-US" sz="2400" dirty="0" smtClean="0"/>
              <a:t>	&lt;</a:t>
            </a:r>
            <a:r>
              <a:rPr lang="en-US" sz="2400" dirty="0"/>
              <a:t>title&gt;This text is the title of the </a:t>
            </a:r>
            <a:r>
              <a:rPr lang="en-US" sz="2400" dirty="0" smtClean="0"/>
              <a:t>	document</a:t>
            </a:r>
            <a:r>
              <a:rPr lang="en-US" sz="2400" dirty="0"/>
              <a:t>&lt;/title&gt;</a:t>
            </a:r>
          </a:p>
          <a:p>
            <a:pPr marL="21722" indent="0">
              <a:spcBef>
                <a:spcPts val="0"/>
              </a:spcBef>
              <a:spcAft>
                <a:spcPts val="0"/>
              </a:spcAft>
              <a:buNone/>
            </a:pPr>
            <a:r>
              <a:rPr lang="en-IN" sz="2400" b="1" dirty="0" smtClean="0"/>
              <a:t>	</a:t>
            </a:r>
            <a:r>
              <a:rPr lang="en-IN" sz="2400" b="1" dirty="0" smtClean="0">
                <a:solidFill>
                  <a:srgbClr val="C00000"/>
                </a:solidFill>
              </a:rPr>
              <a:t>&lt;</a:t>
            </a:r>
            <a:r>
              <a:rPr lang="en-IN" sz="2400" b="1" dirty="0">
                <a:solidFill>
                  <a:srgbClr val="C00000"/>
                </a:solidFill>
              </a:rPr>
              <a:t>link </a:t>
            </a:r>
            <a:r>
              <a:rPr lang="en-IN" sz="2400" b="1" dirty="0" err="1">
                <a:solidFill>
                  <a:srgbClr val="C00000"/>
                </a:solidFill>
              </a:rPr>
              <a:t>rel</a:t>
            </a:r>
            <a:r>
              <a:rPr lang="en-IN" sz="2400" b="1" dirty="0">
                <a:solidFill>
                  <a:srgbClr val="C00000"/>
                </a:solidFill>
              </a:rPr>
              <a:t>=“stylesheet” </a:t>
            </a:r>
            <a:r>
              <a:rPr lang="en-IN" sz="2400" b="1" dirty="0" smtClean="0">
                <a:solidFill>
                  <a:srgbClr val="C00000"/>
                </a:solidFill>
              </a:rPr>
              <a:t>		</a:t>
            </a:r>
            <a:r>
              <a:rPr lang="en-IN" sz="2400" b="1" dirty="0" err="1" smtClean="0">
                <a:solidFill>
                  <a:srgbClr val="C00000"/>
                </a:solidFill>
              </a:rPr>
              <a:t>href</a:t>
            </a:r>
            <a:r>
              <a:rPr lang="en-IN" sz="2400" b="1" dirty="0">
                <a:solidFill>
                  <a:srgbClr val="C00000"/>
                </a:solidFill>
              </a:rPr>
              <a:t>=“mystyles.css”&gt;</a:t>
            </a:r>
          </a:p>
          <a:p>
            <a:pPr marL="21722" indent="0">
              <a:spcBef>
                <a:spcPts val="0"/>
              </a:spcBef>
              <a:spcAft>
                <a:spcPts val="0"/>
              </a:spcAft>
              <a:buNone/>
            </a:pPr>
            <a:r>
              <a:rPr lang="en-IN" sz="2400" dirty="0" smtClean="0"/>
              <a:t>&lt;/</a:t>
            </a:r>
            <a:r>
              <a:rPr lang="en-IN" sz="2400" dirty="0"/>
              <a:t>head&gt;</a:t>
            </a:r>
          </a:p>
          <a:p>
            <a:pPr marL="21722" indent="0">
              <a:spcBef>
                <a:spcPts val="0"/>
              </a:spcBef>
              <a:spcAft>
                <a:spcPts val="0"/>
              </a:spcAft>
              <a:buNone/>
            </a:pPr>
            <a:r>
              <a:rPr lang="en-IN" sz="2400" dirty="0"/>
              <a:t>&lt;body&gt;</a:t>
            </a:r>
          </a:p>
          <a:p>
            <a:pPr marL="21722" indent="0">
              <a:spcBef>
                <a:spcPts val="0"/>
              </a:spcBef>
              <a:spcAft>
                <a:spcPts val="0"/>
              </a:spcAft>
              <a:buNone/>
            </a:pPr>
            <a:r>
              <a:rPr lang="en-IN" sz="2400" dirty="0" smtClean="0"/>
              <a:t>	&lt;</a:t>
            </a:r>
            <a:r>
              <a:rPr lang="en-IN" sz="2400" dirty="0"/>
              <a:t>p&gt;My text&lt;/p&gt;</a:t>
            </a:r>
          </a:p>
          <a:p>
            <a:pPr marL="21722" indent="0">
              <a:spcBef>
                <a:spcPts val="0"/>
              </a:spcBef>
              <a:spcAft>
                <a:spcPts val="0"/>
              </a:spcAft>
              <a:buNone/>
            </a:pPr>
            <a:r>
              <a:rPr lang="en-IN" sz="2400" dirty="0"/>
              <a:t>&lt;/body&gt;</a:t>
            </a:r>
          </a:p>
          <a:p>
            <a:pPr marL="21722" indent="0">
              <a:spcBef>
                <a:spcPts val="0"/>
              </a:spcBef>
              <a:spcAft>
                <a:spcPts val="0"/>
              </a:spcAft>
              <a:buNone/>
            </a:pPr>
            <a:r>
              <a:rPr lang="en-IN" sz="2400" dirty="0"/>
              <a:t>&lt;/html&gt;</a:t>
            </a:r>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dirty="0"/>
              <a:t>p { </a:t>
            </a:r>
          </a:p>
          <a:p>
            <a:pPr marL="25400" indent="0">
              <a:spcBef>
                <a:spcPts val="0"/>
              </a:spcBef>
              <a:spcAft>
                <a:spcPts val="0"/>
              </a:spcAft>
              <a:buNone/>
            </a:pPr>
            <a:r>
              <a:rPr lang="en-IN" dirty="0"/>
              <a:t>	font-size: 20px;</a:t>
            </a:r>
          </a:p>
          <a:p>
            <a:pPr marL="25400" indent="0">
              <a:spcBef>
                <a:spcPts val="0"/>
              </a:spcBef>
              <a:spcAft>
                <a:spcPts val="0"/>
              </a:spcAft>
              <a:buNone/>
            </a:pPr>
            <a:r>
              <a:rPr lang="en-IN" dirty="0" smtClean="0"/>
              <a:t>}</a:t>
            </a:r>
          </a:p>
          <a:p>
            <a:pPr marL="25400" indent="0">
              <a:spcBef>
                <a:spcPts val="0"/>
              </a:spcBef>
              <a:spcAft>
                <a:spcPts val="0"/>
              </a:spcAft>
              <a:buNone/>
            </a:pPr>
            <a:endParaRPr lang="en-IN" dirty="0"/>
          </a:p>
          <a:p>
            <a:pPr marL="25400" indent="0">
              <a:spcBef>
                <a:spcPts val="0"/>
              </a:spcBef>
              <a:spcAft>
                <a:spcPts val="0"/>
              </a:spcAft>
              <a:buNone/>
            </a:pPr>
            <a:endParaRPr lang="en-IN" dirty="0" smtClean="0"/>
          </a:p>
          <a:p>
            <a:pPr marL="25400" indent="0" algn="ctr">
              <a:buNone/>
            </a:pPr>
            <a:r>
              <a:rPr lang="en-IN" b="1" dirty="0">
                <a:solidFill>
                  <a:schemeClr val="accent6"/>
                </a:solidFill>
              </a:rPr>
              <a:t>m</a:t>
            </a:r>
            <a:r>
              <a:rPr lang="en-IN" b="1" dirty="0" smtClean="0">
                <a:solidFill>
                  <a:schemeClr val="accent6"/>
                </a:solidFill>
              </a:rPr>
              <a:t>ystyles.css file</a:t>
            </a:r>
            <a:endParaRPr lang="en-IN" b="1" dirty="0">
              <a:solidFill>
                <a:schemeClr val="accent6"/>
              </a:solidFill>
            </a:endParaRPr>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6113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References</a:t>
            </a:r>
            <a:br>
              <a:rPr lang="en-IN" dirty="0"/>
            </a:br>
            <a:endParaRPr lang="en-IN" dirty="0"/>
          </a:p>
        </p:txBody>
      </p:sp>
      <p:sp>
        <p:nvSpPr>
          <p:cNvPr id="6" name="Text Placeholder 5"/>
          <p:cNvSpPr>
            <a:spLocks noGrp="1"/>
          </p:cNvSpPr>
          <p:nvPr>
            <p:ph type="body" sz="quarter" idx="13"/>
          </p:nvPr>
        </p:nvSpPr>
        <p:spPr/>
        <p:txBody>
          <a:bodyPr/>
          <a:lstStyle/>
          <a:p>
            <a:pPr lvl="1">
              <a:lnSpc>
                <a:spcPct val="100000"/>
              </a:lnSpc>
              <a:spcBef>
                <a:spcPts val="600"/>
              </a:spcBef>
              <a:spcAft>
                <a:spcPts val="600"/>
              </a:spcAft>
            </a:pPr>
            <a:r>
              <a:rPr lang="en-US" b="1" i="1" dirty="0" smtClean="0">
                <a:solidFill>
                  <a:schemeClr val="accent6"/>
                </a:solidFill>
              </a:rPr>
              <a:t>References </a:t>
            </a:r>
            <a:r>
              <a:rPr lang="en-US" dirty="0" smtClean="0">
                <a:solidFill>
                  <a:schemeClr val="tx1"/>
                </a:solidFill>
              </a:rPr>
              <a:t>is a mechanism </a:t>
            </a:r>
            <a:r>
              <a:rPr lang="en-US" dirty="0">
                <a:solidFill>
                  <a:schemeClr val="tx1"/>
                </a:solidFill>
              </a:rPr>
              <a:t>to establish a </a:t>
            </a:r>
            <a:r>
              <a:rPr lang="en-US" dirty="0" smtClean="0">
                <a:solidFill>
                  <a:schemeClr val="tx1"/>
                </a:solidFill>
              </a:rPr>
              <a:t>specific relationship </a:t>
            </a:r>
            <a:r>
              <a:rPr lang="en-US" dirty="0">
                <a:solidFill>
                  <a:schemeClr val="tx1"/>
                </a:solidFill>
              </a:rPr>
              <a:t>between </a:t>
            </a:r>
            <a:r>
              <a:rPr lang="en-US" dirty="0" smtClean="0">
                <a:solidFill>
                  <a:schemeClr val="tx1"/>
                </a:solidFill>
              </a:rPr>
              <a:t>the </a:t>
            </a:r>
            <a:r>
              <a:rPr lang="en-US" dirty="0">
                <a:solidFill>
                  <a:schemeClr val="tx1"/>
                </a:solidFill>
              </a:rPr>
              <a:t>styles and the elements inside the document that will </a:t>
            </a:r>
            <a:r>
              <a:rPr lang="en-US" dirty="0" smtClean="0">
                <a:solidFill>
                  <a:schemeClr val="tx1"/>
                </a:solidFill>
              </a:rPr>
              <a:t>be </a:t>
            </a:r>
            <a:r>
              <a:rPr lang="en-IN" dirty="0" smtClean="0">
                <a:solidFill>
                  <a:schemeClr val="tx1"/>
                </a:solidFill>
              </a:rPr>
              <a:t>affected </a:t>
            </a:r>
            <a:r>
              <a:rPr lang="en-IN" dirty="0">
                <a:solidFill>
                  <a:schemeClr val="tx1"/>
                </a:solidFill>
              </a:rPr>
              <a:t>by </a:t>
            </a:r>
            <a:r>
              <a:rPr lang="en-IN" dirty="0" smtClean="0">
                <a:solidFill>
                  <a:schemeClr val="tx1"/>
                </a:solidFill>
              </a:rPr>
              <a:t>them</a:t>
            </a:r>
          </a:p>
          <a:p>
            <a:pPr lvl="1">
              <a:lnSpc>
                <a:spcPct val="100000"/>
              </a:lnSpc>
              <a:spcBef>
                <a:spcPts val="600"/>
              </a:spcBef>
              <a:spcAft>
                <a:spcPts val="600"/>
              </a:spcAft>
            </a:pPr>
            <a:r>
              <a:rPr lang="en-US" dirty="0">
                <a:solidFill>
                  <a:schemeClr val="tx1"/>
                </a:solidFill>
              </a:rPr>
              <a:t>There are different methods to select which HTML element will be </a:t>
            </a:r>
            <a:r>
              <a:rPr lang="en-US" sz="2800" dirty="0">
                <a:solidFill>
                  <a:schemeClr val="tx1"/>
                </a:solidFill>
              </a:rPr>
              <a:t>affected by a </a:t>
            </a:r>
            <a:r>
              <a:rPr lang="en-US" sz="2800" dirty="0" smtClean="0">
                <a:solidFill>
                  <a:schemeClr val="tx1"/>
                </a:solidFill>
              </a:rPr>
              <a:t>CSS </a:t>
            </a:r>
            <a:r>
              <a:rPr lang="en-IN" sz="2800" dirty="0" smtClean="0">
                <a:solidFill>
                  <a:schemeClr val="tx1"/>
                </a:solidFill>
              </a:rPr>
              <a:t>rule</a:t>
            </a:r>
            <a:r>
              <a:rPr lang="en-IN" sz="2800" dirty="0">
                <a:solidFill>
                  <a:schemeClr val="tx1"/>
                </a:solidFill>
              </a:rPr>
              <a:t>.</a:t>
            </a:r>
          </a:p>
          <a:p>
            <a:pPr lvl="2">
              <a:lnSpc>
                <a:spcPct val="100000"/>
              </a:lnSpc>
              <a:spcBef>
                <a:spcPts val="600"/>
              </a:spcBef>
              <a:spcAft>
                <a:spcPts val="600"/>
              </a:spcAft>
              <a:buFont typeface="Wingdings" panose="05000000000000000000" pitchFamily="2" charset="2"/>
              <a:buChar char="Ø"/>
            </a:pPr>
            <a:r>
              <a:rPr lang="en-US" sz="2800" dirty="0"/>
              <a:t>by </a:t>
            </a:r>
            <a:r>
              <a:rPr lang="en-US" sz="2800" b="1" dirty="0">
                <a:solidFill>
                  <a:schemeClr val="accent6"/>
                </a:solidFill>
              </a:rPr>
              <a:t>the keyword </a:t>
            </a:r>
            <a:r>
              <a:rPr lang="en-US" sz="2800" dirty="0"/>
              <a:t>of the element</a:t>
            </a:r>
          </a:p>
          <a:p>
            <a:pPr lvl="2">
              <a:lnSpc>
                <a:spcPct val="100000"/>
              </a:lnSpc>
              <a:spcBef>
                <a:spcPts val="600"/>
              </a:spcBef>
              <a:spcAft>
                <a:spcPts val="600"/>
              </a:spcAft>
              <a:buFont typeface="Wingdings" panose="05000000000000000000" pitchFamily="2" charset="2"/>
              <a:buChar char="Ø"/>
            </a:pPr>
            <a:r>
              <a:rPr lang="en-IN" sz="2800" dirty="0"/>
              <a:t>by </a:t>
            </a:r>
            <a:r>
              <a:rPr lang="en-IN" sz="2800" b="1" dirty="0">
                <a:solidFill>
                  <a:schemeClr val="accent6"/>
                </a:solidFill>
              </a:rPr>
              <a:t>the id </a:t>
            </a:r>
            <a:r>
              <a:rPr lang="en-IN" sz="2800" dirty="0"/>
              <a:t>attribute</a:t>
            </a:r>
          </a:p>
          <a:p>
            <a:pPr lvl="2">
              <a:lnSpc>
                <a:spcPct val="100000"/>
              </a:lnSpc>
              <a:spcBef>
                <a:spcPts val="600"/>
              </a:spcBef>
              <a:spcAft>
                <a:spcPts val="600"/>
              </a:spcAft>
              <a:buFont typeface="Wingdings" panose="05000000000000000000" pitchFamily="2" charset="2"/>
              <a:buChar char="Ø"/>
            </a:pPr>
            <a:r>
              <a:rPr lang="en-IN" sz="2800" dirty="0"/>
              <a:t>by </a:t>
            </a:r>
            <a:r>
              <a:rPr lang="en-IN" sz="2800" b="1" dirty="0">
                <a:solidFill>
                  <a:schemeClr val="accent6"/>
                </a:solidFill>
              </a:rPr>
              <a:t>the class </a:t>
            </a:r>
            <a:r>
              <a:rPr lang="en-IN" sz="2800" dirty="0" smtClean="0"/>
              <a:t>attribute</a:t>
            </a:r>
            <a:endParaRPr lang="en-IN" sz="2800" dirty="0">
              <a:solidFill>
                <a:schemeClr val="tx1"/>
              </a:solidFill>
            </a:endParaRPr>
          </a:p>
        </p:txBody>
      </p:sp>
    </p:spTree>
    <p:extLst>
      <p:ext uri="{BB962C8B-B14F-4D97-AF65-F5344CB8AC3E}">
        <p14:creationId xmlns:p14="http://schemas.microsoft.com/office/powerpoint/2010/main" val="220459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Referencing by Keyword</a:t>
            </a:r>
          </a:p>
          <a:p>
            <a:pPr lvl="1"/>
            <a:r>
              <a:rPr lang="en-US" dirty="0">
                <a:solidFill>
                  <a:schemeClr val="tx1"/>
                </a:solidFill>
              </a:rPr>
              <a:t>Declaring the CSS rule with the keyword of the element will </a:t>
            </a:r>
            <a:r>
              <a:rPr lang="en-US" dirty="0">
                <a:solidFill>
                  <a:schemeClr val="accent6"/>
                </a:solidFill>
              </a:rPr>
              <a:t>affect every similar </a:t>
            </a:r>
            <a:r>
              <a:rPr lang="en-US" dirty="0" smtClean="0">
                <a:solidFill>
                  <a:schemeClr val="accent6"/>
                </a:solidFill>
              </a:rPr>
              <a:t>element in </a:t>
            </a:r>
            <a:r>
              <a:rPr lang="en-US" dirty="0">
                <a:solidFill>
                  <a:schemeClr val="accent6"/>
                </a:solidFill>
              </a:rPr>
              <a:t>the document</a:t>
            </a:r>
            <a:r>
              <a:rPr lang="en-US" dirty="0">
                <a:solidFill>
                  <a:schemeClr val="tx1"/>
                </a:solidFill>
              </a:rPr>
              <a:t>. </a:t>
            </a:r>
            <a:endParaRPr lang="en-US" dirty="0" smtClean="0">
              <a:solidFill>
                <a:schemeClr val="tx1"/>
              </a:solidFill>
            </a:endParaRPr>
          </a:p>
          <a:p>
            <a:pPr lvl="1"/>
            <a:r>
              <a:rPr lang="en-US" dirty="0" smtClean="0">
                <a:solidFill>
                  <a:schemeClr val="tx1"/>
                </a:solidFill>
              </a:rPr>
              <a:t>For </a:t>
            </a:r>
            <a:r>
              <a:rPr lang="en-US" dirty="0">
                <a:solidFill>
                  <a:schemeClr val="tx1"/>
                </a:solidFill>
              </a:rPr>
              <a:t>example, the following rule will change the styles of </a:t>
            </a:r>
            <a:r>
              <a:rPr lang="en-US" dirty="0" smtClean="0">
                <a:solidFill>
                  <a:schemeClr val="tx1"/>
                </a:solidFill>
              </a:rPr>
              <a:t>all the </a:t>
            </a:r>
            <a:r>
              <a:rPr lang="en-US" b="1" dirty="0">
                <a:solidFill>
                  <a:schemeClr val="tx1"/>
                </a:solidFill>
              </a:rPr>
              <a:t>&lt;p</a:t>
            </a:r>
            <a:r>
              <a:rPr lang="en-US" b="1" dirty="0" smtClean="0">
                <a:solidFill>
                  <a:schemeClr val="tx1"/>
                </a:solidFill>
              </a:rPr>
              <a:t>&gt; </a:t>
            </a:r>
            <a:r>
              <a:rPr lang="en-IN" dirty="0" smtClean="0">
                <a:solidFill>
                  <a:schemeClr val="tx1"/>
                </a:solidFill>
              </a:rPr>
              <a:t>elements in the document.</a:t>
            </a:r>
            <a:endParaRPr lang="en-IN" dirty="0">
              <a:solidFill>
                <a:schemeClr val="tx1"/>
              </a:solidFill>
            </a:endParaRPr>
          </a:p>
          <a:p>
            <a:pPr marL="996950" lvl="2" indent="0">
              <a:buNone/>
            </a:pPr>
            <a:r>
              <a:rPr lang="en-IN" dirty="0" smtClean="0">
                <a:solidFill>
                  <a:schemeClr val="tx1"/>
                </a:solidFill>
              </a:rPr>
              <a:t>	</a:t>
            </a:r>
            <a:r>
              <a:rPr lang="en-IN" b="1" dirty="0" smtClean="0">
                <a:solidFill>
                  <a:srgbClr val="C00000"/>
                </a:solidFill>
              </a:rPr>
              <a:t>p</a:t>
            </a:r>
            <a:r>
              <a:rPr lang="en-IN" dirty="0" smtClean="0">
                <a:solidFill>
                  <a:schemeClr val="tx1"/>
                </a:solidFill>
              </a:rPr>
              <a:t> </a:t>
            </a:r>
            <a:r>
              <a:rPr lang="en-IN" dirty="0">
                <a:solidFill>
                  <a:schemeClr val="tx1"/>
                </a:solidFill>
              </a:rPr>
              <a:t>{ </a:t>
            </a:r>
            <a:endParaRPr lang="en-IN" dirty="0" smtClean="0">
              <a:solidFill>
                <a:schemeClr val="tx1"/>
              </a:solidFill>
            </a:endParaRPr>
          </a:p>
          <a:p>
            <a:pPr marL="1485900" lvl="3" indent="0">
              <a:buNone/>
            </a:pPr>
            <a:r>
              <a:rPr lang="en-IN" dirty="0" smtClean="0">
                <a:solidFill>
                  <a:schemeClr val="tx1"/>
                </a:solidFill>
              </a:rPr>
              <a:t>		font-size</a:t>
            </a:r>
            <a:r>
              <a:rPr lang="en-IN" dirty="0">
                <a:solidFill>
                  <a:schemeClr val="tx1"/>
                </a:solidFill>
              </a:rPr>
              <a:t>: </a:t>
            </a:r>
            <a:r>
              <a:rPr lang="en-IN" dirty="0" smtClean="0">
                <a:solidFill>
                  <a:schemeClr val="tx1"/>
                </a:solidFill>
              </a:rPr>
              <a:t>20px;</a:t>
            </a:r>
          </a:p>
          <a:p>
            <a:pPr marL="1485900" lvl="3" indent="0">
              <a:buNone/>
            </a:pPr>
            <a:r>
              <a:rPr lang="en-IN"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336569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With the keyword </a:t>
            </a:r>
            <a:r>
              <a:rPr lang="en-US" b="1" dirty="0">
                <a:solidFill>
                  <a:srgbClr val="C00000"/>
                </a:solidFill>
              </a:rPr>
              <a:t>p</a:t>
            </a:r>
            <a:r>
              <a:rPr lang="en-US" b="1" dirty="0"/>
              <a:t> </a:t>
            </a:r>
            <a:r>
              <a:rPr lang="en-US" dirty="0"/>
              <a:t>in front of </a:t>
            </a:r>
            <a:r>
              <a:rPr lang="en-US" dirty="0" smtClean="0"/>
              <a:t>the rule </a:t>
            </a:r>
            <a:r>
              <a:rPr lang="en-US" dirty="0"/>
              <a:t>we are telling the browser that this rule must be applied to every </a:t>
            </a:r>
            <a:r>
              <a:rPr lang="en-US" b="1" dirty="0">
                <a:solidFill>
                  <a:srgbClr val="C00000"/>
                </a:solidFill>
              </a:rPr>
              <a:t>&lt;p&gt;</a:t>
            </a:r>
            <a:r>
              <a:rPr lang="en-US" b="1" dirty="0"/>
              <a:t> </a:t>
            </a:r>
            <a:r>
              <a:rPr lang="en-US" dirty="0"/>
              <a:t>element found </a:t>
            </a:r>
            <a:r>
              <a:rPr lang="en-US" dirty="0" smtClean="0"/>
              <a:t>in the </a:t>
            </a:r>
            <a:r>
              <a:rPr lang="en-US" dirty="0"/>
              <a:t>HTML document. </a:t>
            </a:r>
            <a:endParaRPr lang="en-US" dirty="0" smtClean="0"/>
          </a:p>
          <a:p>
            <a:pPr lvl="1"/>
            <a:r>
              <a:rPr lang="en-US" dirty="0" smtClean="0"/>
              <a:t>Now</a:t>
            </a:r>
            <a:r>
              <a:rPr lang="en-US" dirty="0"/>
              <a:t>, all the texts surrounded by </a:t>
            </a:r>
            <a:r>
              <a:rPr lang="en-US" b="1" dirty="0">
                <a:solidFill>
                  <a:srgbClr val="C00000"/>
                </a:solidFill>
              </a:rPr>
              <a:t>&lt;p&gt;</a:t>
            </a:r>
            <a:r>
              <a:rPr lang="en-US" b="1" dirty="0"/>
              <a:t> </a:t>
            </a:r>
            <a:r>
              <a:rPr lang="en-US" dirty="0"/>
              <a:t>tags will have the size of </a:t>
            </a:r>
            <a:r>
              <a:rPr lang="en-US" dirty="0" smtClean="0"/>
              <a:t>20 </a:t>
            </a:r>
            <a:r>
              <a:rPr lang="en-IN" dirty="0" smtClean="0"/>
              <a:t>pixels</a:t>
            </a:r>
            <a:r>
              <a:rPr lang="en-IN" dirty="0"/>
              <a:t>.</a:t>
            </a:r>
          </a:p>
          <a:p>
            <a:pPr lvl="1"/>
            <a:r>
              <a:rPr lang="en-US" dirty="0" smtClean="0"/>
              <a:t>The </a:t>
            </a:r>
            <a:r>
              <a:rPr lang="en-US" dirty="0"/>
              <a:t>same will work for any other HTML element in the document.</a:t>
            </a:r>
            <a:endParaRPr lang="en-IN" dirty="0"/>
          </a:p>
        </p:txBody>
      </p:sp>
    </p:spTree>
    <p:extLst>
      <p:ext uri="{BB962C8B-B14F-4D97-AF65-F5344CB8AC3E}">
        <p14:creationId xmlns:p14="http://schemas.microsoft.com/office/powerpoint/2010/main" val="342597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dirty="0" smtClean="0"/>
              <a:t> </a:t>
            </a:r>
            <a:r>
              <a:rPr lang="en-IN" dirty="0"/>
              <a:t>Cascading Style </a:t>
            </a:r>
            <a:r>
              <a:rPr lang="en-IN" dirty="0" smtClean="0"/>
              <a:t>Sheets(CSS)</a:t>
            </a:r>
          </a:p>
          <a:p>
            <a:pPr lvl="1">
              <a:lnSpc>
                <a:spcPct val="100000"/>
              </a:lnSpc>
              <a:spcBef>
                <a:spcPts val="600"/>
              </a:spcBef>
              <a:spcAft>
                <a:spcPts val="600"/>
              </a:spcAft>
            </a:pPr>
            <a:r>
              <a:rPr lang="en-IN" dirty="0" smtClean="0"/>
              <a:t>Introduction</a:t>
            </a:r>
          </a:p>
          <a:p>
            <a:pPr lvl="1">
              <a:lnSpc>
                <a:spcPct val="100000"/>
              </a:lnSpc>
              <a:spcBef>
                <a:spcPts val="600"/>
              </a:spcBef>
              <a:spcAft>
                <a:spcPts val="600"/>
              </a:spcAft>
            </a:pPr>
            <a:r>
              <a:rPr lang="en-IN" dirty="0" smtClean="0"/>
              <a:t>Applying styles</a:t>
            </a:r>
          </a:p>
          <a:p>
            <a:pPr lvl="1">
              <a:lnSpc>
                <a:spcPct val="100000"/>
              </a:lnSpc>
              <a:spcBef>
                <a:spcPts val="600"/>
              </a:spcBef>
              <a:spcAft>
                <a:spcPts val="600"/>
              </a:spcAft>
            </a:pPr>
            <a:r>
              <a:rPr lang="en-IN" dirty="0" smtClean="0"/>
              <a:t>References</a:t>
            </a:r>
            <a:endParaRPr lang="en-IN" dirty="0"/>
          </a:p>
        </p:txBody>
      </p:sp>
    </p:spTree>
    <p:extLst>
      <p:ext uri="{BB962C8B-B14F-4D97-AF65-F5344CB8AC3E}">
        <p14:creationId xmlns:p14="http://schemas.microsoft.com/office/powerpoint/2010/main" val="299758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Referencing by the Id Attribute</a:t>
            </a:r>
          </a:p>
          <a:p>
            <a:pPr lvl="1"/>
            <a:r>
              <a:rPr lang="en-US" dirty="0"/>
              <a:t>To select a specific HTML element from the rules in our CSS file, </a:t>
            </a:r>
            <a:r>
              <a:rPr lang="en-US" dirty="0" smtClean="0"/>
              <a:t>we </a:t>
            </a:r>
            <a:r>
              <a:rPr lang="en-US" dirty="0"/>
              <a:t>can use two different attributes: id and class</a:t>
            </a:r>
            <a:r>
              <a:rPr lang="en-US" sz="1400" dirty="0" smtClean="0"/>
              <a:t>.</a:t>
            </a:r>
          </a:p>
          <a:p>
            <a:pPr lvl="1"/>
            <a:r>
              <a:rPr lang="en-US" dirty="0" smtClean="0"/>
              <a:t>The </a:t>
            </a:r>
            <a:r>
              <a:rPr lang="en-US" b="1" dirty="0">
                <a:solidFill>
                  <a:srgbClr val="C00000"/>
                </a:solidFill>
              </a:rPr>
              <a:t>id </a:t>
            </a:r>
            <a:r>
              <a:rPr lang="en-US" dirty="0"/>
              <a:t>attribute is more like a name, an identification of the element. </a:t>
            </a:r>
            <a:endParaRPr lang="en-US" dirty="0" smtClean="0"/>
          </a:p>
          <a:p>
            <a:pPr lvl="1"/>
            <a:r>
              <a:rPr lang="en-US" dirty="0" smtClean="0"/>
              <a:t>This </a:t>
            </a:r>
            <a:r>
              <a:rPr lang="en-US" dirty="0"/>
              <a:t>means that </a:t>
            </a:r>
            <a:r>
              <a:rPr lang="en-US" dirty="0" smtClean="0"/>
              <a:t>the value </a:t>
            </a:r>
            <a:r>
              <a:rPr lang="en-US" dirty="0"/>
              <a:t>of this attribute can’t be duplicated. This name must be unique in the </a:t>
            </a:r>
            <a:r>
              <a:rPr lang="en-US" dirty="0" smtClean="0"/>
              <a:t>entire </a:t>
            </a:r>
            <a:r>
              <a:rPr lang="en-IN" dirty="0" smtClean="0"/>
              <a:t>document</a:t>
            </a:r>
            <a:r>
              <a:rPr lang="en-IN" dirty="0"/>
              <a:t>.</a:t>
            </a:r>
          </a:p>
        </p:txBody>
      </p:sp>
    </p:spTree>
    <p:extLst>
      <p:ext uri="{BB962C8B-B14F-4D97-AF65-F5344CB8AC3E}">
        <p14:creationId xmlns:p14="http://schemas.microsoft.com/office/powerpoint/2010/main" val="302928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reference a particular element using the </a:t>
            </a:r>
            <a:r>
              <a:rPr lang="en-US" b="1" dirty="0"/>
              <a:t>id </a:t>
            </a:r>
            <a:r>
              <a:rPr lang="en-US" dirty="0"/>
              <a:t>attribute from our CSS file, the rule has </a:t>
            </a:r>
            <a:r>
              <a:rPr lang="en-US" dirty="0" smtClean="0"/>
              <a:t>to be </a:t>
            </a:r>
            <a:r>
              <a:rPr lang="en-US" dirty="0"/>
              <a:t>declared with the sign </a:t>
            </a:r>
            <a:r>
              <a:rPr lang="en-US" b="1" dirty="0"/>
              <a:t># </a:t>
            </a:r>
            <a:r>
              <a:rPr lang="en-US" dirty="0"/>
              <a:t>in front of the identification value.</a:t>
            </a:r>
          </a:p>
          <a:p>
            <a:pPr marL="25400" indent="0">
              <a:buNone/>
            </a:pPr>
            <a:r>
              <a:rPr lang="en-IN" dirty="0" smtClean="0"/>
              <a:t>				#</a:t>
            </a:r>
            <a:r>
              <a:rPr lang="en-IN" dirty="0"/>
              <a:t>text1 { font-size: 20px </a:t>
            </a:r>
            <a:r>
              <a:rPr lang="en-IN" dirty="0" smtClean="0"/>
              <a:t>}</a:t>
            </a:r>
          </a:p>
          <a:p>
            <a:pPr lvl="1"/>
            <a:r>
              <a:rPr lang="en-US" dirty="0"/>
              <a:t>The rule </a:t>
            </a:r>
            <a:r>
              <a:rPr lang="en-US" dirty="0" smtClean="0"/>
              <a:t>will </a:t>
            </a:r>
            <a:r>
              <a:rPr lang="en-US" dirty="0"/>
              <a:t>be applied to the HTML element identified by the </a:t>
            </a:r>
            <a:r>
              <a:rPr lang="en-US" dirty="0" smtClean="0"/>
              <a:t>attribute </a:t>
            </a:r>
            <a:r>
              <a:rPr lang="en-US" b="1" dirty="0" smtClean="0">
                <a:solidFill>
                  <a:srgbClr val="C00000"/>
                </a:solidFill>
              </a:rPr>
              <a:t>id=“text1</a:t>
            </a:r>
            <a:r>
              <a:rPr lang="en-US" b="1" dirty="0">
                <a:solidFill>
                  <a:srgbClr val="C00000"/>
                </a:solidFill>
              </a:rPr>
              <a:t>”</a:t>
            </a:r>
            <a:r>
              <a:rPr lang="en-US" dirty="0">
                <a:solidFill>
                  <a:srgbClr val="C00000"/>
                </a:solidFill>
              </a:rPr>
              <a:t>. </a:t>
            </a:r>
            <a:endParaRPr lang="en-IN"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17880" y="3022560"/>
              <a:ext cx="273600" cy="82800"/>
            </p14:xfrm>
          </p:contentPart>
        </mc:Choice>
        <mc:Fallback xmlns="">
          <p:pic>
            <p:nvPicPr>
              <p:cNvPr id="4" name="Ink 3"/>
              <p:cNvPicPr/>
              <p:nvPr/>
            </p:nvPicPr>
            <p:blipFill>
              <a:blip r:embed="rId3"/>
              <a:stretch>
                <a:fillRect/>
              </a:stretch>
            </p:blipFill>
            <p:spPr>
              <a:xfrm>
                <a:off x="3908520" y="3013200"/>
                <a:ext cx="292320" cy="101520"/>
              </a:xfrm>
              <a:prstGeom prst="rect">
                <a:avLst/>
              </a:prstGeom>
            </p:spPr>
          </p:pic>
        </mc:Fallback>
      </mc:AlternateContent>
    </p:spTree>
    <p:extLst>
      <p:ext uri="{BB962C8B-B14F-4D97-AF65-F5344CB8AC3E}">
        <p14:creationId xmlns:p14="http://schemas.microsoft.com/office/powerpoint/2010/main" val="86963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Aft>
                <a:spcPts val="0"/>
              </a:spcAft>
              <a:buNone/>
            </a:pPr>
            <a:r>
              <a:rPr lang="en-IN" sz="2400" dirty="0"/>
              <a:t>&lt;!DOCTYPE html&gt;</a:t>
            </a:r>
          </a:p>
          <a:p>
            <a:pPr marL="25400" indent="0">
              <a:spcAft>
                <a:spcPts val="0"/>
              </a:spcAft>
              <a:buNone/>
            </a:pPr>
            <a:r>
              <a:rPr lang="en-IN" sz="2400" dirty="0"/>
              <a:t>&lt;</a:t>
            </a:r>
            <a:r>
              <a:rPr lang="en-IN" sz="2400" dirty="0" smtClean="0"/>
              <a:t>html&gt;</a:t>
            </a:r>
            <a:endParaRPr lang="en-IN" sz="2400" dirty="0"/>
          </a:p>
          <a:p>
            <a:pPr marL="25400" indent="0">
              <a:spcAft>
                <a:spcPts val="0"/>
              </a:spcAft>
              <a:buNone/>
            </a:pPr>
            <a:r>
              <a:rPr lang="en-IN" sz="2400" dirty="0" smtClean="0"/>
              <a:t>&lt;</a:t>
            </a:r>
            <a:r>
              <a:rPr lang="en-IN" sz="2400" dirty="0"/>
              <a:t>head&gt;</a:t>
            </a:r>
          </a:p>
          <a:p>
            <a:pPr marL="25400" indent="0">
              <a:spcAft>
                <a:spcPts val="0"/>
              </a:spcAft>
              <a:buNone/>
            </a:pPr>
            <a:r>
              <a:rPr lang="en-US" sz="2400" dirty="0" smtClean="0"/>
              <a:t>	&lt;</a:t>
            </a:r>
            <a:r>
              <a:rPr lang="en-US" sz="2400" dirty="0"/>
              <a:t>title&gt;This text is the title of the document&lt;/title&gt;</a:t>
            </a:r>
          </a:p>
          <a:p>
            <a:pPr marL="25400" indent="0">
              <a:spcAft>
                <a:spcPts val="0"/>
              </a:spcAft>
              <a:buNone/>
            </a:pPr>
            <a:r>
              <a:rPr lang="en-IN" sz="2400" dirty="0" smtClean="0"/>
              <a:t>	&lt;</a:t>
            </a:r>
            <a:r>
              <a:rPr lang="en-IN" sz="2400" dirty="0"/>
              <a:t>link </a:t>
            </a:r>
            <a:r>
              <a:rPr lang="en-IN" sz="2400" dirty="0" err="1"/>
              <a:t>rel</a:t>
            </a:r>
            <a:r>
              <a:rPr lang="en-IN" sz="2400" dirty="0"/>
              <a:t>=“stylesheet” </a:t>
            </a:r>
            <a:r>
              <a:rPr lang="en-IN" sz="2400" dirty="0" err="1"/>
              <a:t>href</a:t>
            </a:r>
            <a:r>
              <a:rPr lang="en-IN" sz="2400" dirty="0"/>
              <a:t>=“mystyles.css”&gt;</a:t>
            </a:r>
          </a:p>
          <a:p>
            <a:pPr marL="25400" indent="0">
              <a:spcAft>
                <a:spcPts val="0"/>
              </a:spcAft>
              <a:buNone/>
            </a:pPr>
            <a:r>
              <a:rPr lang="en-IN" sz="2400" dirty="0"/>
              <a:t>&lt;/head</a:t>
            </a:r>
            <a:r>
              <a:rPr lang="en-IN" sz="2400" dirty="0" smtClean="0"/>
              <a:t>&gt;</a:t>
            </a:r>
          </a:p>
          <a:p>
            <a:pPr marL="25400" indent="0">
              <a:spcAft>
                <a:spcPts val="0"/>
              </a:spcAft>
              <a:buNone/>
            </a:pPr>
            <a:r>
              <a:rPr lang="en-IN" sz="2400" dirty="0"/>
              <a:t>&lt;body&gt;</a:t>
            </a:r>
          </a:p>
          <a:p>
            <a:pPr marL="25400" indent="0">
              <a:spcAft>
                <a:spcPts val="0"/>
              </a:spcAft>
              <a:buNone/>
            </a:pPr>
            <a:r>
              <a:rPr lang="en-US" sz="2400" dirty="0" smtClean="0"/>
              <a:t>	&lt;</a:t>
            </a:r>
            <a:r>
              <a:rPr lang="en-US" sz="2400" dirty="0"/>
              <a:t>p </a:t>
            </a:r>
            <a:r>
              <a:rPr lang="en-US" sz="2400" b="1" dirty="0" smtClean="0">
                <a:solidFill>
                  <a:srgbClr val="C00000"/>
                </a:solidFill>
              </a:rPr>
              <a:t>id=“text1</a:t>
            </a:r>
            <a:r>
              <a:rPr lang="en-US" sz="2400" b="1" dirty="0">
                <a:solidFill>
                  <a:srgbClr val="C00000"/>
                </a:solidFill>
              </a:rPr>
              <a:t>”</a:t>
            </a:r>
            <a:r>
              <a:rPr lang="en-US" sz="2400" dirty="0">
                <a:solidFill>
                  <a:schemeClr val="accent6"/>
                </a:solidFill>
              </a:rPr>
              <a:t>&gt;</a:t>
            </a:r>
            <a:r>
              <a:rPr lang="en-US" sz="2400" dirty="0"/>
              <a:t>My text&lt;/p</a:t>
            </a:r>
            <a:r>
              <a:rPr lang="en-US" sz="2400" dirty="0" smtClean="0"/>
              <a:t>&gt;</a:t>
            </a:r>
          </a:p>
          <a:p>
            <a:pPr marL="25400" indent="0">
              <a:spcAft>
                <a:spcPts val="0"/>
              </a:spcAft>
              <a:buNone/>
            </a:pPr>
            <a:r>
              <a:rPr lang="en-US" sz="2400" dirty="0" smtClean="0"/>
              <a:t>	&lt;p&gt;My </a:t>
            </a:r>
            <a:r>
              <a:rPr lang="en-US" sz="2400" dirty="0"/>
              <a:t>text&lt;/p</a:t>
            </a:r>
            <a:r>
              <a:rPr lang="en-US" sz="2400" dirty="0" smtClean="0"/>
              <a:t>&gt;</a:t>
            </a:r>
            <a:endParaRPr lang="en-US" sz="2400" dirty="0"/>
          </a:p>
          <a:p>
            <a:pPr marL="25400" indent="0">
              <a:spcAft>
                <a:spcPts val="0"/>
              </a:spcAft>
              <a:buNone/>
            </a:pPr>
            <a:r>
              <a:rPr lang="en-IN" sz="2400" dirty="0"/>
              <a:t>&lt;/body&gt;</a:t>
            </a:r>
          </a:p>
          <a:p>
            <a:pPr marL="25400" indent="0">
              <a:spcAft>
                <a:spcPts val="0"/>
              </a:spcAft>
              <a:buNone/>
            </a:pPr>
            <a:r>
              <a:rPr lang="en-IN" sz="2400" dirty="0"/>
              <a:t>&lt;/html&gt;</a:t>
            </a:r>
          </a:p>
        </p:txBody>
      </p:sp>
      <p:sp>
        <p:nvSpPr>
          <p:cNvPr id="4" name="Rounded Rectangular Callout 3"/>
          <p:cNvSpPr/>
          <p:nvPr/>
        </p:nvSpPr>
        <p:spPr>
          <a:xfrm>
            <a:off x="8832304" y="1988840"/>
            <a:ext cx="2664296" cy="1800200"/>
          </a:xfrm>
          <a:prstGeom prst="wedgeRoundRectCallout">
            <a:avLst>
              <a:gd name="adj1" fmla="val -190463"/>
              <a:gd name="adj2" fmla="val 87605"/>
              <a:gd name="adj3" fmla="val 16667"/>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Style will be applied to only &lt;p&gt; tag with id “text1”. </a:t>
            </a:r>
            <a:endParaRPr lang="en-IN" dirty="0"/>
          </a:p>
        </p:txBody>
      </p:sp>
    </p:spTree>
    <p:extLst>
      <p:ext uri="{BB962C8B-B14F-4D97-AF65-F5344CB8AC3E}">
        <p14:creationId xmlns:p14="http://schemas.microsoft.com/office/powerpoint/2010/main" val="90944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Referencing by the Class Attribute</a:t>
            </a:r>
          </a:p>
          <a:p>
            <a:pPr lvl="1"/>
            <a:r>
              <a:rPr lang="en-US" dirty="0">
                <a:solidFill>
                  <a:schemeClr val="tx1"/>
                </a:solidFill>
              </a:rPr>
              <a:t>Rather than using the </a:t>
            </a:r>
            <a:r>
              <a:rPr lang="en-US" b="1" dirty="0">
                <a:solidFill>
                  <a:schemeClr val="tx1"/>
                </a:solidFill>
              </a:rPr>
              <a:t>id </a:t>
            </a:r>
            <a:r>
              <a:rPr lang="en-US" dirty="0">
                <a:solidFill>
                  <a:schemeClr val="tx1"/>
                </a:solidFill>
              </a:rPr>
              <a:t>attribute, it is better practice to use the </a:t>
            </a:r>
            <a:r>
              <a:rPr lang="en-US" b="1" dirty="0">
                <a:solidFill>
                  <a:schemeClr val="tx1"/>
                </a:solidFill>
              </a:rPr>
              <a:t>class </a:t>
            </a:r>
            <a:r>
              <a:rPr lang="en-US" dirty="0">
                <a:solidFill>
                  <a:schemeClr val="tx1"/>
                </a:solidFill>
              </a:rPr>
              <a:t>attribute for </a:t>
            </a:r>
            <a:r>
              <a:rPr lang="en-US" dirty="0" smtClean="0">
                <a:solidFill>
                  <a:schemeClr val="tx1"/>
                </a:solidFill>
              </a:rPr>
              <a:t>styling purposes </a:t>
            </a:r>
            <a:r>
              <a:rPr lang="en-US" dirty="0">
                <a:solidFill>
                  <a:schemeClr val="tx1"/>
                </a:solidFill>
              </a:rPr>
              <a:t>most of the time. </a:t>
            </a:r>
            <a:endParaRPr lang="en-US" dirty="0" smtClean="0">
              <a:solidFill>
                <a:schemeClr val="tx1"/>
              </a:solidFill>
            </a:endParaRPr>
          </a:p>
          <a:p>
            <a:pPr lvl="1"/>
            <a:r>
              <a:rPr lang="en-US" dirty="0" smtClean="0">
                <a:solidFill>
                  <a:schemeClr val="tx1"/>
                </a:solidFill>
              </a:rPr>
              <a:t>This </a:t>
            </a:r>
            <a:r>
              <a:rPr lang="en-US" dirty="0">
                <a:solidFill>
                  <a:schemeClr val="tx1"/>
                </a:solidFill>
              </a:rPr>
              <a:t>attribute is more flexible and can be assigned to </a:t>
            </a:r>
            <a:r>
              <a:rPr lang="en-US" dirty="0" smtClean="0">
                <a:solidFill>
                  <a:schemeClr val="tx1"/>
                </a:solidFill>
              </a:rPr>
              <a:t>every HTML </a:t>
            </a:r>
            <a:r>
              <a:rPr lang="en-US" dirty="0">
                <a:solidFill>
                  <a:schemeClr val="tx1"/>
                </a:solidFill>
              </a:rPr>
              <a:t>element in the document that shares a similar design:</a:t>
            </a:r>
          </a:p>
          <a:p>
            <a:pPr marL="2768600" lvl="6" indent="0">
              <a:buNone/>
            </a:pPr>
            <a:r>
              <a:rPr lang="en-IN" sz="2800" dirty="0">
                <a:solidFill>
                  <a:schemeClr val="accent6"/>
                </a:solidFill>
              </a:rPr>
              <a:t>.text1 { </a:t>
            </a:r>
            <a:endParaRPr lang="en-IN" sz="2800" dirty="0" smtClean="0">
              <a:solidFill>
                <a:schemeClr val="accent6"/>
              </a:solidFill>
            </a:endParaRPr>
          </a:p>
          <a:p>
            <a:pPr marL="2768600" lvl="6" indent="0">
              <a:buNone/>
            </a:pPr>
            <a:r>
              <a:rPr lang="en-IN" sz="2800" dirty="0">
                <a:solidFill>
                  <a:schemeClr val="accent6"/>
                </a:solidFill>
              </a:rPr>
              <a:t>	</a:t>
            </a:r>
            <a:r>
              <a:rPr lang="en-IN" sz="2800" dirty="0" smtClean="0">
                <a:solidFill>
                  <a:schemeClr val="accent6"/>
                </a:solidFill>
              </a:rPr>
              <a:t>font-size</a:t>
            </a:r>
            <a:r>
              <a:rPr lang="en-IN" sz="2800" dirty="0">
                <a:solidFill>
                  <a:schemeClr val="accent6"/>
                </a:solidFill>
              </a:rPr>
              <a:t>: </a:t>
            </a:r>
            <a:r>
              <a:rPr lang="en-IN" sz="2800" dirty="0" smtClean="0">
                <a:solidFill>
                  <a:schemeClr val="accent6"/>
                </a:solidFill>
              </a:rPr>
              <a:t>20px;</a:t>
            </a:r>
          </a:p>
          <a:p>
            <a:pPr marL="2768600" lvl="6" indent="0">
              <a:buNone/>
            </a:pPr>
            <a:r>
              <a:rPr lang="en-IN" sz="2800" dirty="0" smtClean="0">
                <a:solidFill>
                  <a:schemeClr val="accent6"/>
                </a:solidFill>
              </a:rPr>
              <a:t>}</a:t>
            </a:r>
          </a:p>
          <a:p>
            <a:pPr lvl="1"/>
            <a:r>
              <a:rPr lang="en-US" dirty="0">
                <a:solidFill>
                  <a:schemeClr val="tx1"/>
                </a:solidFill>
              </a:rPr>
              <a:t>To work with the attribute </a:t>
            </a:r>
            <a:r>
              <a:rPr lang="en-US" sz="2000" b="1" dirty="0">
                <a:solidFill>
                  <a:schemeClr val="tx1"/>
                </a:solidFill>
              </a:rPr>
              <a:t>class, </a:t>
            </a:r>
            <a:r>
              <a:rPr lang="en-US" dirty="0">
                <a:solidFill>
                  <a:schemeClr val="tx1"/>
                </a:solidFill>
              </a:rPr>
              <a:t>we have to declare the rule with a period before </a:t>
            </a:r>
            <a:r>
              <a:rPr lang="en-US" dirty="0" smtClean="0">
                <a:solidFill>
                  <a:schemeClr val="tx1"/>
                </a:solidFill>
              </a:rPr>
              <a:t>its name</a:t>
            </a:r>
            <a:r>
              <a:rPr lang="en-US" dirty="0">
                <a:solidFill>
                  <a:schemeClr val="tx1"/>
                </a:solidFill>
              </a:rPr>
              <a:t>. </a:t>
            </a:r>
            <a:endParaRPr lang="en-IN" sz="48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92400" y="4146480"/>
              <a:ext cx="184680" cy="95760"/>
            </p14:xfrm>
          </p:contentPart>
        </mc:Choice>
        <mc:Fallback xmlns="">
          <p:pic>
            <p:nvPicPr>
              <p:cNvPr id="4" name="Ink 3"/>
              <p:cNvPicPr/>
              <p:nvPr/>
            </p:nvPicPr>
            <p:blipFill>
              <a:blip r:embed="rId3"/>
              <a:stretch>
                <a:fillRect/>
              </a:stretch>
            </p:blipFill>
            <p:spPr>
              <a:xfrm>
                <a:off x="3083040" y="4137120"/>
                <a:ext cx="203400" cy="114480"/>
              </a:xfrm>
              <a:prstGeom prst="rect">
                <a:avLst/>
              </a:prstGeom>
            </p:spPr>
          </p:pic>
        </mc:Fallback>
      </mc:AlternateContent>
    </p:spTree>
    <p:extLst>
      <p:ext uri="{BB962C8B-B14F-4D97-AF65-F5344CB8AC3E}">
        <p14:creationId xmlns:p14="http://schemas.microsoft.com/office/powerpoint/2010/main" val="349188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482600" lvl="1" indent="0">
              <a:spcBef>
                <a:spcPts val="0"/>
              </a:spcBef>
              <a:spcAft>
                <a:spcPts val="0"/>
              </a:spcAft>
              <a:buNone/>
            </a:pPr>
            <a:r>
              <a:rPr lang="en-IN" sz="2400" dirty="0">
                <a:solidFill>
                  <a:schemeClr val="tx1"/>
                </a:solidFill>
              </a:rPr>
              <a:t>&lt;!DOCTYPE html&gt;</a:t>
            </a:r>
          </a:p>
          <a:p>
            <a:pPr marL="482600" lvl="1" indent="0">
              <a:spcBef>
                <a:spcPts val="0"/>
              </a:spcBef>
              <a:spcAft>
                <a:spcPts val="0"/>
              </a:spcAft>
              <a:buNone/>
            </a:pPr>
            <a:r>
              <a:rPr lang="en-IN" sz="2400" dirty="0" smtClean="0">
                <a:solidFill>
                  <a:schemeClr val="tx1"/>
                </a:solidFill>
              </a:rPr>
              <a:t>&lt;html&gt;</a:t>
            </a:r>
            <a:endParaRPr lang="en-IN" sz="2400" dirty="0">
              <a:solidFill>
                <a:schemeClr val="tx1"/>
              </a:solidFill>
            </a:endParaRPr>
          </a:p>
          <a:p>
            <a:pPr marL="482600" lvl="1" indent="0">
              <a:spcBef>
                <a:spcPts val="0"/>
              </a:spcBef>
              <a:spcAft>
                <a:spcPts val="0"/>
              </a:spcAft>
              <a:buNone/>
            </a:pPr>
            <a:r>
              <a:rPr lang="en-IN" sz="2400" dirty="0">
                <a:solidFill>
                  <a:schemeClr val="tx1"/>
                </a:solidFill>
              </a:rPr>
              <a:t>&lt;head&gt;</a:t>
            </a: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title&gt;This text is the title of the document&lt;/title&gt;</a:t>
            </a:r>
          </a:p>
          <a:p>
            <a:pPr marL="482600" lvl="1" indent="0">
              <a:spcBef>
                <a:spcPts val="0"/>
              </a:spcBef>
              <a:spcAft>
                <a:spcPts val="0"/>
              </a:spcAft>
              <a:buNone/>
            </a:pPr>
            <a:r>
              <a:rPr lang="en-IN" sz="2400" dirty="0" smtClean="0">
                <a:solidFill>
                  <a:schemeClr val="tx1"/>
                </a:solidFill>
              </a:rPr>
              <a:t>	&lt;</a:t>
            </a:r>
            <a:r>
              <a:rPr lang="en-IN" sz="2400" dirty="0">
                <a:solidFill>
                  <a:schemeClr val="tx1"/>
                </a:solidFill>
              </a:rPr>
              <a:t>link </a:t>
            </a:r>
            <a:r>
              <a:rPr lang="en-IN" sz="2400" dirty="0" err="1">
                <a:solidFill>
                  <a:schemeClr val="tx1"/>
                </a:solidFill>
              </a:rPr>
              <a:t>rel</a:t>
            </a:r>
            <a:r>
              <a:rPr lang="en-IN" sz="2400" dirty="0">
                <a:solidFill>
                  <a:schemeClr val="tx1"/>
                </a:solidFill>
              </a:rPr>
              <a:t>=“stylesheet” </a:t>
            </a:r>
            <a:r>
              <a:rPr lang="en-IN" sz="2400" dirty="0" err="1">
                <a:solidFill>
                  <a:schemeClr val="tx1"/>
                </a:solidFill>
              </a:rPr>
              <a:t>href</a:t>
            </a:r>
            <a:r>
              <a:rPr lang="en-IN" sz="2400" dirty="0">
                <a:solidFill>
                  <a:schemeClr val="tx1"/>
                </a:solidFill>
              </a:rPr>
              <a:t>=“mystyles.css”&gt;</a:t>
            </a:r>
          </a:p>
          <a:p>
            <a:pPr marL="482600" lvl="1" indent="0">
              <a:spcBef>
                <a:spcPts val="0"/>
              </a:spcBef>
              <a:spcAft>
                <a:spcPts val="0"/>
              </a:spcAft>
              <a:buNone/>
            </a:pPr>
            <a:r>
              <a:rPr lang="en-IN" sz="2400" dirty="0">
                <a:solidFill>
                  <a:schemeClr val="tx1"/>
                </a:solidFill>
              </a:rPr>
              <a:t>&lt;/head&gt;</a:t>
            </a:r>
          </a:p>
          <a:p>
            <a:pPr marL="482600" lvl="1" indent="0">
              <a:spcBef>
                <a:spcPts val="0"/>
              </a:spcBef>
              <a:spcAft>
                <a:spcPts val="0"/>
              </a:spcAft>
              <a:buNone/>
            </a:pPr>
            <a:r>
              <a:rPr lang="en-IN" sz="2400" dirty="0">
                <a:solidFill>
                  <a:schemeClr val="tx1"/>
                </a:solidFill>
              </a:rPr>
              <a:t>&lt;body&gt;</a:t>
            </a: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p </a:t>
            </a:r>
            <a:r>
              <a:rPr lang="en-US" sz="2400" b="1" dirty="0" smtClean="0">
                <a:solidFill>
                  <a:srgbClr val="C00000"/>
                </a:solidFill>
              </a:rPr>
              <a:t>class=“text1</a:t>
            </a:r>
            <a:r>
              <a:rPr lang="en-US" sz="2400" b="1" dirty="0">
                <a:solidFill>
                  <a:srgbClr val="C00000"/>
                </a:solidFill>
              </a:rPr>
              <a:t>”</a:t>
            </a:r>
            <a:r>
              <a:rPr lang="en-US" sz="2400" dirty="0">
                <a:solidFill>
                  <a:srgbClr val="C00000"/>
                </a:solidFill>
              </a:rPr>
              <a:t>&gt;</a:t>
            </a:r>
            <a:r>
              <a:rPr lang="en-US" sz="2400" dirty="0">
                <a:solidFill>
                  <a:schemeClr val="tx1"/>
                </a:solidFill>
              </a:rPr>
              <a:t>My </a:t>
            </a:r>
            <a:r>
              <a:rPr lang="en-US" sz="2400" dirty="0" smtClean="0">
                <a:solidFill>
                  <a:schemeClr val="tx1"/>
                </a:solidFill>
              </a:rPr>
              <a:t>text1&lt;/</a:t>
            </a:r>
            <a:r>
              <a:rPr lang="en-US" sz="2400" dirty="0">
                <a:solidFill>
                  <a:schemeClr val="tx1"/>
                </a:solidFill>
              </a:rPr>
              <a:t>p</a:t>
            </a:r>
            <a:r>
              <a:rPr lang="en-US" sz="2400" dirty="0" smtClean="0">
                <a:solidFill>
                  <a:schemeClr val="tx1"/>
                </a:solidFill>
              </a:rPr>
              <a:t>&gt;</a:t>
            </a:r>
          </a:p>
          <a:p>
            <a:pPr marL="482600" lvl="1" indent="0">
              <a:spcBef>
                <a:spcPts val="0"/>
              </a:spcBef>
              <a:spcAft>
                <a:spcPts val="0"/>
              </a:spcAft>
              <a:buNone/>
            </a:pPr>
            <a:r>
              <a:rPr lang="en-IN" sz="2400" dirty="0" smtClean="0">
                <a:solidFill>
                  <a:schemeClr val="tx1"/>
                </a:solidFill>
              </a:rPr>
              <a:t>	&lt;</a:t>
            </a:r>
            <a:r>
              <a:rPr lang="en-IN" sz="2400" dirty="0">
                <a:solidFill>
                  <a:schemeClr val="tx1"/>
                </a:solidFill>
              </a:rPr>
              <a:t>p&gt;My </a:t>
            </a:r>
            <a:r>
              <a:rPr lang="en-IN" sz="2400" dirty="0" smtClean="0">
                <a:solidFill>
                  <a:schemeClr val="tx1"/>
                </a:solidFill>
              </a:rPr>
              <a:t>text2&lt;/</a:t>
            </a:r>
            <a:r>
              <a:rPr lang="en-IN" sz="2400" dirty="0">
                <a:solidFill>
                  <a:schemeClr val="tx1"/>
                </a:solidFill>
              </a:rPr>
              <a:t>p&gt;</a:t>
            </a:r>
            <a:endParaRPr lang="en-US" sz="2400" dirty="0">
              <a:solidFill>
                <a:schemeClr val="tx1"/>
              </a:solidFill>
            </a:endParaRP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p </a:t>
            </a:r>
            <a:r>
              <a:rPr lang="en-US" sz="2400" b="1" dirty="0" smtClean="0">
                <a:solidFill>
                  <a:srgbClr val="C00000"/>
                </a:solidFill>
              </a:rPr>
              <a:t>class=“text1</a:t>
            </a:r>
            <a:r>
              <a:rPr lang="en-US" sz="2400" b="1" dirty="0">
                <a:solidFill>
                  <a:srgbClr val="C00000"/>
                </a:solidFill>
              </a:rPr>
              <a:t>”</a:t>
            </a:r>
            <a:r>
              <a:rPr lang="en-US" sz="2400" dirty="0">
                <a:solidFill>
                  <a:schemeClr val="tx1"/>
                </a:solidFill>
              </a:rPr>
              <a:t>&gt;My </a:t>
            </a:r>
            <a:r>
              <a:rPr lang="en-US" sz="2400" dirty="0" smtClean="0">
                <a:solidFill>
                  <a:schemeClr val="tx1"/>
                </a:solidFill>
              </a:rPr>
              <a:t>text3&lt;/p&gt;</a:t>
            </a:r>
            <a:endParaRPr lang="en-IN" sz="2400" dirty="0" smtClean="0">
              <a:solidFill>
                <a:schemeClr val="tx1"/>
              </a:solidFill>
            </a:endParaRPr>
          </a:p>
          <a:p>
            <a:pPr marL="482600" lvl="1" indent="0">
              <a:spcBef>
                <a:spcPts val="0"/>
              </a:spcBef>
              <a:spcAft>
                <a:spcPts val="0"/>
              </a:spcAft>
              <a:buNone/>
            </a:pPr>
            <a:r>
              <a:rPr lang="en-IN" sz="2400" dirty="0" smtClean="0">
                <a:solidFill>
                  <a:schemeClr val="tx1"/>
                </a:solidFill>
              </a:rPr>
              <a:t>&lt;/</a:t>
            </a:r>
            <a:r>
              <a:rPr lang="en-IN" sz="2400" dirty="0">
                <a:solidFill>
                  <a:schemeClr val="tx1"/>
                </a:solidFill>
              </a:rPr>
              <a:t>body&gt;</a:t>
            </a:r>
          </a:p>
          <a:p>
            <a:pPr marL="482600" lvl="1" indent="0">
              <a:spcBef>
                <a:spcPts val="0"/>
              </a:spcBef>
              <a:spcAft>
                <a:spcPts val="0"/>
              </a:spcAft>
              <a:buNone/>
            </a:pPr>
            <a:r>
              <a:rPr lang="en-IN" sz="2400" dirty="0">
                <a:solidFill>
                  <a:schemeClr val="tx1"/>
                </a:solidFill>
              </a:rPr>
              <a:t>&lt;/html&gt;</a:t>
            </a:r>
          </a:p>
        </p:txBody>
      </p:sp>
      <p:sp>
        <p:nvSpPr>
          <p:cNvPr id="4" name="Cloud Callout 3"/>
          <p:cNvSpPr/>
          <p:nvPr/>
        </p:nvSpPr>
        <p:spPr>
          <a:xfrm>
            <a:off x="8112224" y="1340768"/>
            <a:ext cx="3672408" cy="3168352"/>
          </a:xfrm>
          <a:prstGeom prst="cloudCallout">
            <a:avLst>
              <a:gd name="adj1" fmla="val -119515"/>
              <a:gd name="adj2" fmla="val 38947"/>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styles will be applied to 1</a:t>
            </a:r>
            <a:r>
              <a:rPr lang="en-IN" baseline="30000" dirty="0" smtClean="0"/>
              <a:t>st</a:t>
            </a:r>
            <a:r>
              <a:rPr lang="en-IN" dirty="0" smtClean="0"/>
              <a:t> and 3</a:t>
            </a:r>
            <a:r>
              <a:rPr lang="en-IN" baseline="30000" dirty="0" smtClean="0"/>
              <a:t>rd</a:t>
            </a:r>
            <a:r>
              <a:rPr lang="en-IN" dirty="0" smtClean="0"/>
              <a:t> &lt;p&gt; tags with class “text1”.  Styles will not be applied to 2</a:t>
            </a:r>
            <a:r>
              <a:rPr lang="en-IN" baseline="30000" dirty="0" smtClean="0"/>
              <a:t>nd</a:t>
            </a:r>
            <a:r>
              <a:rPr lang="en-IN" dirty="0" smtClean="0"/>
              <a:t> paragraph.</a:t>
            </a:r>
            <a:endParaRPr lang="en-IN" dirty="0"/>
          </a:p>
        </p:txBody>
      </p:sp>
    </p:spTree>
    <p:extLst>
      <p:ext uri="{BB962C8B-B14F-4D97-AF65-F5344CB8AC3E}">
        <p14:creationId xmlns:p14="http://schemas.microsoft.com/office/powerpoint/2010/main" val="341137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				p.text1 </a:t>
            </a:r>
            <a:r>
              <a:rPr lang="en-IN" dirty="0"/>
              <a:t>{ </a:t>
            </a:r>
            <a:endParaRPr lang="en-IN" dirty="0" smtClean="0"/>
          </a:p>
          <a:p>
            <a:pPr marL="25400" indent="0">
              <a:buNone/>
            </a:pPr>
            <a:r>
              <a:rPr lang="en-IN" dirty="0"/>
              <a:t>	</a:t>
            </a:r>
            <a:r>
              <a:rPr lang="en-IN" dirty="0" smtClean="0"/>
              <a:t>				font-size</a:t>
            </a:r>
            <a:r>
              <a:rPr lang="en-IN" dirty="0"/>
              <a:t>: </a:t>
            </a:r>
            <a:r>
              <a:rPr lang="en-IN" dirty="0" smtClean="0"/>
              <a:t>20px;</a:t>
            </a:r>
          </a:p>
          <a:p>
            <a:pPr marL="25400" indent="0">
              <a:buNone/>
            </a:pPr>
            <a:r>
              <a:rPr lang="en-IN" dirty="0" smtClean="0"/>
              <a:t> 				}</a:t>
            </a:r>
          </a:p>
          <a:p>
            <a:r>
              <a:rPr lang="en-US" dirty="0" smtClean="0"/>
              <a:t>The above </a:t>
            </a:r>
            <a:r>
              <a:rPr lang="en-US" dirty="0"/>
              <a:t>rule </a:t>
            </a:r>
            <a:r>
              <a:rPr lang="en-US" dirty="0" smtClean="0"/>
              <a:t>references </a:t>
            </a:r>
            <a:r>
              <a:rPr lang="en-US" dirty="0"/>
              <a:t>the class named </a:t>
            </a:r>
            <a:r>
              <a:rPr lang="en-US" b="1" dirty="0"/>
              <a:t>text1 </a:t>
            </a:r>
            <a:r>
              <a:rPr lang="en-US" dirty="0"/>
              <a:t>but only for </a:t>
            </a:r>
            <a:r>
              <a:rPr lang="en-US" dirty="0" smtClean="0"/>
              <a:t>the elements </a:t>
            </a:r>
            <a:r>
              <a:rPr lang="en-US" b="1" dirty="0"/>
              <a:t>&lt;p&gt;</a:t>
            </a:r>
            <a:r>
              <a:rPr lang="en-US" dirty="0"/>
              <a:t>. </a:t>
            </a:r>
            <a:endParaRPr lang="en-US" dirty="0" smtClean="0"/>
          </a:p>
          <a:p>
            <a:r>
              <a:rPr lang="en-US" dirty="0" smtClean="0"/>
              <a:t>If </a:t>
            </a:r>
            <a:r>
              <a:rPr lang="en-US" dirty="0"/>
              <a:t>any other element has the same name for its </a:t>
            </a:r>
            <a:r>
              <a:rPr lang="en-US" b="1" dirty="0"/>
              <a:t>class </a:t>
            </a:r>
            <a:r>
              <a:rPr lang="en-US" dirty="0"/>
              <a:t>attribute, it won’t </a:t>
            </a:r>
            <a:r>
              <a:rPr lang="en-US" dirty="0" smtClean="0"/>
              <a:t>be modified </a:t>
            </a:r>
            <a:r>
              <a:rPr lang="en-US" dirty="0"/>
              <a:t>by this particular rule.</a:t>
            </a:r>
            <a:endParaRPr lang="en-IN" dirty="0"/>
          </a:p>
        </p:txBody>
      </p:sp>
    </p:spTree>
    <p:extLst>
      <p:ext uri="{BB962C8B-B14F-4D97-AF65-F5344CB8AC3E}">
        <p14:creationId xmlns:p14="http://schemas.microsoft.com/office/powerpoint/2010/main" val="74745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Referencing by Any Attribute</a:t>
            </a:r>
          </a:p>
          <a:p>
            <a:pPr lvl="1"/>
            <a:r>
              <a:rPr lang="en-US" dirty="0"/>
              <a:t>Although these reference methods cover a variety of situations, sometimes they are </a:t>
            </a:r>
            <a:r>
              <a:rPr lang="en-US" dirty="0" smtClean="0"/>
              <a:t>not enough </a:t>
            </a:r>
            <a:r>
              <a:rPr lang="en-US" dirty="0"/>
              <a:t>to find the exact element we want to style. </a:t>
            </a:r>
            <a:endParaRPr lang="en-US" dirty="0" smtClean="0"/>
          </a:p>
          <a:p>
            <a:pPr lvl="1"/>
            <a:r>
              <a:rPr lang="en-US" dirty="0" smtClean="0"/>
              <a:t>using </a:t>
            </a:r>
            <a:r>
              <a:rPr lang="en-US" b="1" dirty="0" smtClean="0"/>
              <a:t>Attribute Selector</a:t>
            </a:r>
            <a:r>
              <a:rPr lang="en-US" dirty="0"/>
              <a:t> an element </a:t>
            </a:r>
            <a:r>
              <a:rPr lang="en-US" dirty="0" smtClean="0"/>
              <a:t>can be referenced not </a:t>
            </a:r>
            <a:r>
              <a:rPr lang="en-US" dirty="0"/>
              <a:t>only by </a:t>
            </a:r>
            <a:r>
              <a:rPr lang="en-US" b="1" dirty="0"/>
              <a:t>id </a:t>
            </a:r>
            <a:r>
              <a:rPr lang="en-US" dirty="0"/>
              <a:t>and </a:t>
            </a:r>
            <a:r>
              <a:rPr lang="en-US" b="1" dirty="0"/>
              <a:t>class</a:t>
            </a:r>
            <a:r>
              <a:rPr lang="en-US" dirty="0"/>
              <a:t>, but also any </a:t>
            </a:r>
            <a:r>
              <a:rPr lang="en-US" dirty="0" smtClean="0"/>
              <a:t>other </a:t>
            </a:r>
            <a:r>
              <a:rPr lang="en-IN" dirty="0" smtClean="0"/>
              <a:t>attribute</a:t>
            </a:r>
            <a:r>
              <a:rPr lang="en-IN" dirty="0"/>
              <a:t>:</a:t>
            </a:r>
          </a:p>
          <a:p>
            <a:pPr marL="25400" indent="0">
              <a:buNone/>
            </a:pPr>
            <a:r>
              <a:rPr lang="en-IN" dirty="0" smtClean="0"/>
              <a:t>				</a:t>
            </a:r>
            <a:endParaRPr lang="en-IN" dirty="0"/>
          </a:p>
        </p:txBody>
      </p:sp>
    </p:spTree>
    <p:extLst>
      <p:ext uri="{BB962C8B-B14F-4D97-AF65-F5344CB8AC3E}">
        <p14:creationId xmlns:p14="http://schemas.microsoft.com/office/powerpoint/2010/main" val="412804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			p[</a:t>
            </a:r>
            <a:r>
              <a:rPr lang="en-IN" dirty="0" smtClean="0">
                <a:solidFill>
                  <a:srgbClr val="C00000"/>
                </a:solidFill>
              </a:rPr>
              <a:t>name</a:t>
            </a:r>
            <a:r>
              <a:rPr lang="en-IN" dirty="0"/>
              <a:t>] { font-size: 20px }</a:t>
            </a:r>
          </a:p>
          <a:p>
            <a:pPr lvl="1"/>
            <a:r>
              <a:rPr lang="en-IN" dirty="0"/>
              <a:t>The above rule will be applied to all &lt;p&gt; tags with name </a:t>
            </a:r>
            <a:r>
              <a:rPr lang="en-IN" dirty="0" smtClean="0"/>
              <a:t>attribute</a:t>
            </a:r>
          </a:p>
          <a:p>
            <a:pPr lvl="1"/>
            <a:r>
              <a:rPr lang="en-IN" dirty="0" smtClean="0"/>
              <a:t>The rule can be applied based on the value of the attribute also.</a:t>
            </a:r>
          </a:p>
          <a:p>
            <a:pPr marL="996950" lvl="2" indent="0">
              <a:buNone/>
            </a:pPr>
            <a:r>
              <a:rPr lang="en-IN" dirty="0" smtClean="0"/>
              <a:t>		</a:t>
            </a:r>
            <a:r>
              <a:rPr lang="en-IN" dirty="0" smtClean="0">
                <a:solidFill>
                  <a:schemeClr val="bg2"/>
                </a:solidFill>
              </a:rPr>
              <a:t>p[</a:t>
            </a:r>
            <a:r>
              <a:rPr lang="en-IN" dirty="0" smtClean="0">
                <a:solidFill>
                  <a:srgbClr val="C00000"/>
                </a:solidFill>
              </a:rPr>
              <a:t>name=“</a:t>
            </a:r>
            <a:r>
              <a:rPr lang="en-IN" dirty="0" err="1" smtClean="0">
                <a:solidFill>
                  <a:srgbClr val="C00000"/>
                </a:solidFill>
              </a:rPr>
              <a:t>mytext</a:t>
            </a:r>
            <a:r>
              <a:rPr lang="en-IN" dirty="0">
                <a:solidFill>
                  <a:srgbClr val="C00000"/>
                </a:solidFill>
              </a:rPr>
              <a:t>”</a:t>
            </a:r>
            <a:r>
              <a:rPr lang="en-IN" dirty="0"/>
              <a:t>] { font-size: 20px </a:t>
            </a:r>
            <a:r>
              <a:rPr lang="en-IN" dirty="0" smtClean="0"/>
              <a:t>}</a:t>
            </a:r>
          </a:p>
          <a:p>
            <a:pPr lvl="1"/>
            <a:r>
              <a:rPr lang="en-IN" dirty="0"/>
              <a:t>The above rule </a:t>
            </a:r>
            <a:r>
              <a:rPr lang="en-US" dirty="0" smtClean="0"/>
              <a:t>references </a:t>
            </a:r>
            <a:r>
              <a:rPr lang="en-US" dirty="0"/>
              <a:t>&lt;p&gt; elements that has a name attribute with the value </a:t>
            </a:r>
            <a:r>
              <a:rPr lang="en-US" dirty="0" smtClean="0"/>
              <a:t>“</a:t>
            </a:r>
            <a:r>
              <a:rPr lang="en-US" dirty="0" err="1" smtClean="0"/>
              <a:t>mytext</a:t>
            </a:r>
            <a:r>
              <a:rPr lang="en-US" dirty="0" smtClean="0"/>
              <a:t>”</a:t>
            </a:r>
            <a:endParaRPr lang="en-IN" dirty="0"/>
          </a:p>
          <a:p>
            <a:endParaRPr lang="en-IN" dirty="0">
              <a:solidFill>
                <a:srgbClr val="000097"/>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56120" y="3435480"/>
              <a:ext cx="2438640" cy="76320"/>
            </p14:xfrm>
          </p:contentPart>
        </mc:Choice>
        <mc:Fallback xmlns="">
          <p:pic>
            <p:nvPicPr>
              <p:cNvPr id="4" name="Ink 3"/>
              <p:cNvPicPr/>
              <p:nvPr/>
            </p:nvPicPr>
            <p:blipFill>
              <a:blip r:embed="rId3"/>
              <a:stretch>
                <a:fillRect/>
              </a:stretch>
            </p:blipFill>
            <p:spPr>
              <a:xfrm>
                <a:off x="3146760" y="3426120"/>
                <a:ext cx="2457360" cy="95040"/>
              </a:xfrm>
              <a:prstGeom prst="rect">
                <a:avLst/>
              </a:prstGeom>
            </p:spPr>
          </p:pic>
        </mc:Fallback>
      </mc:AlternateContent>
    </p:spTree>
    <p:extLst>
      <p:ext uri="{BB962C8B-B14F-4D97-AF65-F5344CB8AC3E}">
        <p14:creationId xmlns:p14="http://schemas.microsoft.com/office/powerpoint/2010/main" val="405991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854200" lvl="4" indent="0">
              <a:buNone/>
            </a:pPr>
            <a:r>
              <a:rPr lang="en-IN" dirty="0">
                <a:solidFill>
                  <a:schemeClr val="accent6"/>
                </a:solidFill>
              </a:rPr>
              <a:t>p[</a:t>
            </a:r>
            <a:r>
              <a:rPr lang="en-IN" dirty="0">
                <a:solidFill>
                  <a:srgbClr val="C00000"/>
                </a:solidFill>
              </a:rPr>
              <a:t>name</a:t>
            </a:r>
            <a:r>
              <a:rPr lang="en-IN" dirty="0" smtClean="0">
                <a:solidFill>
                  <a:srgbClr val="C00000"/>
                </a:solidFill>
              </a:rPr>
              <a:t>^=“my</a:t>
            </a:r>
            <a:r>
              <a:rPr lang="en-IN" dirty="0">
                <a:solidFill>
                  <a:srgbClr val="C00000"/>
                </a:solidFill>
              </a:rPr>
              <a:t>”</a:t>
            </a:r>
            <a:r>
              <a:rPr lang="en-IN" dirty="0">
                <a:solidFill>
                  <a:schemeClr val="accent6"/>
                </a:solidFill>
              </a:rPr>
              <a:t>] { font-size: 20px }</a:t>
            </a:r>
          </a:p>
          <a:p>
            <a:pPr marL="1854200" lvl="4" indent="0">
              <a:buNone/>
            </a:pPr>
            <a:r>
              <a:rPr lang="en-IN" dirty="0">
                <a:solidFill>
                  <a:schemeClr val="accent6"/>
                </a:solidFill>
              </a:rPr>
              <a:t>p[</a:t>
            </a:r>
            <a:r>
              <a:rPr lang="en-IN" dirty="0">
                <a:solidFill>
                  <a:srgbClr val="C00000"/>
                </a:solidFill>
              </a:rPr>
              <a:t>name</a:t>
            </a:r>
            <a:r>
              <a:rPr lang="en-IN" dirty="0" smtClean="0">
                <a:solidFill>
                  <a:srgbClr val="C00000"/>
                </a:solidFill>
              </a:rPr>
              <a:t>$=“my</a:t>
            </a:r>
            <a:r>
              <a:rPr lang="en-IN" dirty="0">
                <a:solidFill>
                  <a:srgbClr val="C00000"/>
                </a:solidFill>
              </a:rPr>
              <a:t>”</a:t>
            </a:r>
            <a:r>
              <a:rPr lang="en-IN" dirty="0">
                <a:solidFill>
                  <a:schemeClr val="accent6"/>
                </a:solidFill>
              </a:rPr>
              <a:t>] { font-size: 20px }</a:t>
            </a:r>
          </a:p>
          <a:p>
            <a:pPr marL="1854200" lvl="4" indent="0">
              <a:buNone/>
            </a:pPr>
            <a:r>
              <a:rPr lang="en-IN" dirty="0" smtClean="0">
                <a:solidFill>
                  <a:schemeClr val="accent6"/>
                </a:solidFill>
              </a:rPr>
              <a:t>p[</a:t>
            </a:r>
            <a:r>
              <a:rPr lang="en-IN" dirty="0" smtClean="0">
                <a:solidFill>
                  <a:srgbClr val="C00000"/>
                </a:solidFill>
              </a:rPr>
              <a:t>name*=“my</a:t>
            </a:r>
            <a:r>
              <a:rPr lang="en-IN" dirty="0">
                <a:solidFill>
                  <a:srgbClr val="C00000"/>
                </a:solidFill>
              </a:rPr>
              <a:t>”</a:t>
            </a:r>
            <a:r>
              <a:rPr lang="en-IN" dirty="0">
                <a:solidFill>
                  <a:schemeClr val="accent6"/>
                </a:solidFill>
              </a:rPr>
              <a:t>] { font-size: 20px </a:t>
            </a:r>
            <a:r>
              <a:rPr lang="en-IN" dirty="0" smtClean="0">
                <a:solidFill>
                  <a:schemeClr val="accent6"/>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be assigned to any </a:t>
            </a:r>
            <a:r>
              <a:rPr lang="en-US" b="1" dirty="0">
                <a:solidFill>
                  <a:srgbClr val="C00000"/>
                </a:solidFill>
              </a:rPr>
              <a:t>&lt;p&gt;</a:t>
            </a:r>
            <a:r>
              <a:rPr lang="en-US" sz="2000" b="1" dirty="0">
                <a:solidFill>
                  <a:schemeClr val="tx1"/>
                </a:solidFill>
              </a:rPr>
              <a:t> </a:t>
            </a:r>
            <a:r>
              <a:rPr lang="en-US" dirty="0">
                <a:solidFill>
                  <a:schemeClr val="tx1"/>
                </a:solidFill>
              </a:rPr>
              <a:t>element with a </a:t>
            </a:r>
            <a:r>
              <a:rPr lang="en-US" sz="2000" b="1" dirty="0">
                <a:solidFill>
                  <a:schemeClr val="tx1"/>
                </a:solidFill>
              </a:rPr>
              <a:t>name </a:t>
            </a:r>
            <a:r>
              <a:rPr lang="en-US" dirty="0" smtClean="0">
                <a:solidFill>
                  <a:schemeClr val="tx1"/>
                </a:solidFill>
              </a:rPr>
              <a:t>attribute value </a:t>
            </a:r>
            <a:r>
              <a:rPr lang="en-US" dirty="0">
                <a:solidFill>
                  <a:srgbClr val="C00000"/>
                </a:solidFill>
              </a:rPr>
              <a:t>beginning with “</a:t>
            </a:r>
            <a:r>
              <a:rPr lang="en-US" sz="2000" b="1" dirty="0">
                <a:solidFill>
                  <a:srgbClr val="C00000"/>
                </a:solidFill>
              </a:rPr>
              <a:t>my</a:t>
            </a:r>
            <a:r>
              <a:rPr lang="en-US" dirty="0">
                <a:solidFill>
                  <a:srgbClr val="C00000"/>
                </a:solidFill>
              </a:rPr>
              <a:t>” </a:t>
            </a:r>
            <a:r>
              <a:rPr lang="en-US" dirty="0">
                <a:solidFill>
                  <a:schemeClr val="tx1"/>
                </a:solidFill>
              </a:rPr>
              <a:t>(e.g. “</a:t>
            </a:r>
            <a:r>
              <a:rPr lang="en-US" sz="2000" b="1" dirty="0" err="1">
                <a:solidFill>
                  <a:schemeClr val="tx1"/>
                </a:solidFill>
              </a:rPr>
              <a:t>mytext</a:t>
            </a:r>
            <a:r>
              <a:rPr lang="en-US" dirty="0">
                <a:solidFill>
                  <a:schemeClr val="tx1"/>
                </a:solidFill>
              </a:rPr>
              <a:t>”, “</a:t>
            </a:r>
            <a:r>
              <a:rPr lang="en-US" sz="2000" b="1" dirty="0" err="1">
                <a:solidFill>
                  <a:schemeClr val="tx1"/>
                </a:solidFill>
              </a:rPr>
              <a:t>mycar</a:t>
            </a:r>
            <a:r>
              <a:rPr lang="en-US" dirty="0">
                <a:solidFill>
                  <a:schemeClr val="tx1"/>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be assigned to any </a:t>
            </a:r>
            <a:r>
              <a:rPr lang="en-US" sz="2000" b="1" dirty="0">
                <a:solidFill>
                  <a:schemeClr val="tx1"/>
                </a:solidFill>
              </a:rPr>
              <a:t>&lt;p&gt; </a:t>
            </a:r>
            <a:r>
              <a:rPr lang="en-US" dirty="0">
                <a:solidFill>
                  <a:schemeClr val="tx1"/>
                </a:solidFill>
              </a:rPr>
              <a:t>element with a </a:t>
            </a:r>
            <a:r>
              <a:rPr lang="en-US" sz="2000" b="1" dirty="0">
                <a:solidFill>
                  <a:schemeClr val="tx1"/>
                </a:solidFill>
              </a:rPr>
              <a:t>name </a:t>
            </a:r>
            <a:r>
              <a:rPr lang="en-US" dirty="0" smtClean="0">
                <a:solidFill>
                  <a:schemeClr val="tx1"/>
                </a:solidFill>
              </a:rPr>
              <a:t>attribute value </a:t>
            </a:r>
            <a:r>
              <a:rPr lang="en-US" dirty="0">
                <a:solidFill>
                  <a:srgbClr val="C00000"/>
                </a:solidFill>
              </a:rPr>
              <a:t>ending with “</a:t>
            </a:r>
            <a:r>
              <a:rPr lang="en-US" sz="2000" b="1" dirty="0">
                <a:solidFill>
                  <a:srgbClr val="C00000"/>
                </a:solidFill>
              </a:rPr>
              <a:t>my</a:t>
            </a:r>
            <a:r>
              <a:rPr lang="en-US" dirty="0">
                <a:solidFill>
                  <a:srgbClr val="C00000"/>
                </a:solidFill>
              </a:rPr>
              <a:t>” </a:t>
            </a:r>
            <a:r>
              <a:rPr lang="en-US" dirty="0">
                <a:solidFill>
                  <a:schemeClr val="tx1"/>
                </a:solidFill>
              </a:rPr>
              <a:t>(e.g. “</a:t>
            </a:r>
            <a:r>
              <a:rPr lang="en-US" sz="2000" b="1" dirty="0" err="1">
                <a:solidFill>
                  <a:schemeClr val="tx1"/>
                </a:solidFill>
              </a:rPr>
              <a:t>textmy</a:t>
            </a:r>
            <a:r>
              <a:rPr lang="en-US" dirty="0">
                <a:solidFill>
                  <a:schemeClr val="tx1"/>
                </a:solidFill>
              </a:rPr>
              <a:t>”, “</a:t>
            </a:r>
            <a:r>
              <a:rPr lang="en-US" sz="2000" b="1" dirty="0" err="1">
                <a:solidFill>
                  <a:schemeClr val="tx1"/>
                </a:solidFill>
              </a:rPr>
              <a:t>carmy</a:t>
            </a:r>
            <a:r>
              <a:rPr lang="en-US" dirty="0">
                <a:solidFill>
                  <a:schemeClr val="tx1"/>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match any </a:t>
            </a:r>
            <a:r>
              <a:rPr lang="en-US" sz="2000" b="1" dirty="0">
                <a:solidFill>
                  <a:schemeClr val="tx1"/>
                </a:solidFill>
              </a:rPr>
              <a:t>&lt;p&gt; </a:t>
            </a:r>
            <a:r>
              <a:rPr lang="en-US" dirty="0">
                <a:solidFill>
                  <a:schemeClr val="tx1"/>
                </a:solidFill>
              </a:rPr>
              <a:t>element with a </a:t>
            </a:r>
            <a:r>
              <a:rPr lang="en-US" sz="2000" b="1" dirty="0">
                <a:solidFill>
                  <a:schemeClr val="tx1"/>
                </a:solidFill>
              </a:rPr>
              <a:t>name </a:t>
            </a:r>
            <a:r>
              <a:rPr lang="en-US" dirty="0">
                <a:solidFill>
                  <a:schemeClr val="tx1"/>
                </a:solidFill>
              </a:rPr>
              <a:t>attribute </a:t>
            </a:r>
            <a:r>
              <a:rPr lang="en-US" dirty="0" smtClean="0">
                <a:solidFill>
                  <a:schemeClr val="tx1"/>
                </a:solidFill>
              </a:rPr>
              <a:t>value </a:t>
            </a:r>
            <a:r>
              <a:rPr lang="en-US" dirty="0" smtClean="0">
                <a:solidFill>
                  <a:srgbClr val="C00000"/>
                </a:solidFill>
              </a:rPr>
              <a:t>containing </a:t>
            </a:r>
            <a:r>
              <a:rPr lang="en-US" dirty="0">
                <a:solidFill>
                  <a:srgbClr val="C00000"/>
                </a:solidFill>
              </a:rPr>
              <a:t>the substring “</a:t>
            </a:r>
            <a:r>
              <a:rPr lang="en-US" sz="2000" b="1" dirty="0">
                <a:solidFill>
                  <a:srgbClr val="C00000"/>
                </a:solidFill>
              </a:rPr>
              <a:t>my</a:t>
            </a:r>
            <a:r>
              <a:rPr lang="en-US" dirty="0">
                <a:solidFill>
                  <a:srgbClr val="C00000"/>
                </a:solidFill>
              </a:rPr>
              <a:t>” </a:t>
            </a:r>
            <a:r>
              <a:rPr lang="en-US" dirty="0">
                <a:solidFill>
                  <a:schemeClr val="tx1"/>
                </a:solidFill>
              </a:rPr>
              <a:t>(In this case, the substring could also be in the middle</a:t>
            </a:r>
            <a:r>
              <a:rPr lang="en-US" dirty="0" smtClean="0">
                <a:solidFill>
                  <a:schemeClr val="tx1"/>
                </a:solidFill>
              </a:rPr>
              <a:t>— </a:t>
            </a:r>
            <a:r>
              <a:rPr lang="en-IN" dirty="0" smtClean="0">
                <a:solidFill>
                  <a:schemeClr val="tx1"/>
                </a:solidFill>
              </a:rPr>
              <a:t>for </a:t>
            </a:r>
            <a:r>
              <a:rPr lang="en-IN" dirty="0">
                <a:solidFill>
                  <a:schemeClr val="tx1"/>
                </a:solidFill>
              </a:rPr>
              <a:t>example, in “</a:t>
            </a:r>
            <a:r>
              <a:rPr lang="en-IN" sz="2000" b="1" dirty="0" err="1">
                <a:solidFill>
                  <a:schemeClr val="tx1"/>
                </a:solidFill>
              </a:rPr>
              <a:t>textmycar</a:t>
            </a:r>
            <a:r>
              <a:rPr lang="en-IN" dirty="0" smtClean="0">
                <a:solidFill>
                  <a:schemeClr val="tx1"/>
                </a:solidFill>
              </a:rPr>
              <a: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216160" y="1193760"/>
              <a:ext cx="4864320" cy="3569040"/>
            </p14:xfrm>
          </p:contentPart>
        </mc:Choice>
        <mc:Fallback xmlns="">
          <p:pic>
            <p:nvPicPr>
              <p:cNvPr id="4" name="Ink 3"/>
              <p:cNvPicPr/>
              <p:nvPr/>
            </p:nvPicPr>
            <p:blipFill>
              <a:blip r:embed="rId3"/>
              <a:stretch>
                <a:fillRect/>
              </a:stretch>
            </p:blipFill>
            <p:spPr>
              <a:xfrm>
                <a:off x="2206800" y="1184400"/>
                <a:ext cx="4883040" cy="3587760"/>
              </a:xfrm>
              <a:prstGeom prst="rect">
                <a:avLst/>
              </a:prstGeom>
            </p:spPr>
          </p:pic>
        </mc:Fallback>
      </mc:AlternateContent>
    </p:spTree>
    <p:extLst>
      <p:ext uri="{BB962C8B-B14F-4D97-AF65-F5344CB8AC3E}">
        <p14:creationId xmlns:p14="http://schemas.microsoft.com/office/powerpoint/2010/main" val="390684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Referencing </a:t>
            </a:r>
            <a:r>
              <a:rPr lang="en-IN" b="1" dirty="0"/>
              <a:t>by </a:t>
            </a:r>
            <a:r>
              <a:rPr lang="en-IN" b="1" dirty="0" smtClean="0"/>
              <a:t>Pseudo-Classes</a:t>
            </a:r>
          </a:p>
          <a:p>
            <a:pPr lvl="1"/>
            <a:r>
              <a:rPr lang="en-US" dirty="0" smtClean="0">
                <a:solidFill>
                  <a:schemeClr val="tx1"/>
                </a:solidFill>
              </a:rPr>
              <a:t>Pseudo-classes used to select elements even </a:t>
            </a:r>
            <a:r>
              <a:rPr lang="en-US" dirty="0">
                <a:solidFill>
                  <a:schemeClr val="tx1"/>
                </a:solidFill>
              </a:rPr>
              <a:t>more </a:t>
            </a:r>
            <a:r>
              <a:rPr lang="en-US" dirty="0" smtClean="0">
                <a:solidFill>
                  <a:schemeClr val="tx1"/>
                </a:solidFill>
              </a:rPr>
              <a:t>specific</a:t>
            </a:r>
          </a:p>
          <a:p>
            <a:pPr lvl="1"/>
            <a:r>
              <a:rPr lang="en-US" dirty="0" smtClean="0">
                <a:solidFill>
                  <a:schemeClr val="tx1"/>
                </a:solidFill>
              </a:rPr>
              <a:t>In the following example code, there are </a:t>
            </a:r>
            <a:r>
              <a:rPr lang="en-IN" dirty="0">
                <a:solidFill>
                  <a:srgbClr val="C00000"/>
                </a:solidFill>
              </a:rPr>
              <a:t>four </a:t>
            </a:r>
            <a:r>
              <a:rPr lang="en-IN" b="1" dirty="0">
                <a:solidFill>
                  <a:srgbClr val="C00000"/>
                </a:solidFill>
              </a:rPr>
              <a:t>&lt;p&gt; </a:t>
            </a:r>
            <a:r>
              <a:rPr lang="en-IN" dirty="0">
                <a:solidFill>
                  <a:schemeClr val="tx1"/>
                </a:solidFill>
              </a:rPr>
              <a:t>elements </a:t>
            </a:r>
            <a:r>
              <a:rPr lang="en-IN" dirty="0" smtClean="0">
                <a:solidFill>
                  <a:schemeClr val="tx1"/>
                </a:solidFill>
              </a:rPr>
              <a:t>that are </a:t>
            </a:r>
            <a:r>
              <a:rPr lang="en-US" dirty="0">
                <a:solidFill>
                  <a:schemeClr val="tx1"/>
                </a:solidFill>
              </a:rPr>
              <a:t>siblings, and all of them are </a:t>
            </a:r>
            <a:r>
              <a:rPr lang="en-US" dirty="0">
                <a:solidFill>
                  <a:srgbClr val="C00000"/>
                </a:solidFill>
              </a:rPr>
              <a:t>children of the </a:t>
            </a:r>
            <a:r>
              <a:rPr lang="en-US" dirty="0" smtClean="0">
                <a:solidFill>
                  <a:srgbClr val="C00000"/>
                </a:solidFill>
              </a:rPr>
              <a:t>same </a:t>
            </a:r>
            <a:r>
              <a:rPr lang="en-IN" dirty="0" smtClean="0">
                <a:solidFill>
                  <a:srgbClr val="C00000"/>
                </a:solidFill>
              </a:rPr>
              <a:t>element </a:t>
            </a:r>
            <a:r>
              <a:rPr lang="en-IN" sz="2000" b="1" dirty="0">
                <a:solidFill>
                  <a:srgbClr val="C00000"/>
                </a:solidFill>
              </a:rPr>
              <a:t>&lt;div</a:t>
            </a:r>
            <a:r>
              <a:rPr lang="en-IN" sz="2000" b="1" dirty="0" smtClean="0">
                <a:solidFill>
                  <a:srgbClr val="C00000"/>
                </a:solidFill>
              </a:rPr>
              <a:t>&gt;</a:t>
            </a:r>
            <a:r>
              <a:rPr lang="en-IN" dirty="0" smtClean="0">
                <a:solidFill>
                  <a:srgbClr val="C00000"/>
                </a:solidFill>
              </a:rPr>
              <a:t>.</a:t>
            </a:r>
          </a:p>
          <a:p>
            <a:pPr lvl="1"/>
            <a:r>
              <a:rPr lang="en-US" dirty="0">
                <a:solidFill>
                  <a:schemeClr val="tx1"/>
                </a:solidFill>
              </a:rPr>
              <a:t>Using pseudo-classes </a:t>
            </a:r>
            <a:r>
              <a:rPr lang="en-US" dirty="0" smtClean="0">
                <a:solidFill>
                  <a:schemeClr val="tx1"/>
                </a:solidFill>
              </a:rPr>
              <a:t>a specific element out of these four &lt;p&gt; elements can be referred.</a:t>
            </a:r>
          </a:p>
        </p:txBody>
      </p:sp>
    </p:spTree>
    <p:extLst>
      <p:ext uri="{BB962C8B-B14F-4D97-AF65-F5344CB8AC3E}">
        <p14:creationId xmlns:p14="http://schemas.microsoft.com/office/powerpoint/2010/main" val="4189343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CSS</a:t>
            </a:r>
            <a:endParaRPr lang="en-IN" dirty="0"/>
          </a:p>
        </p:txBody>
      </p:sp>
      <p:sp>
        <p:nvSpPr>
          <p:cNvPr id="3" name="Text Placeholder 2"/>
          <p:cNvSpPr>
            <a:spLocks noGrp="1"/>
          </p:cNvSpPr>
          <p:nvPr>
            <p:ph type="body" sz="quarter" idx="13"/>
          </p:nvPr>
        </p:nvSpPr>
        <p:spPr/>
        <p:txBody>
          <a:bodyPr/>
          <a:lstStyle/>
          <a:p>
            <a:pPr algn="just">
              <a:lnSpc>
                <a:spcPct val="100000"/>
              </a:lnSpc>
              <a:spcBef>
                <a:spcPts val="600"/>
              </a:spcBef>
              <a:spcAft>
                <a:spcPts val="600"/>
              </a:spcAft>
            </a:pPr>
            <a:r>
              <a:rPr lang="en-US" sz="2800" dirty="0"/>
              <a:t>CSS is a language that works along with HTML </a:t>
            </a:r>
            <a:r>
              <a:rPr lang="en-US" sz="2800" dirty="0" smtClean="0"/>
              <a:t>to provide </a:t>
            </a:r>
            <a:r>
              <a:rPr lang="en-US" sz="2800" dirty="0"/>
              <a:t>visual styles to the elements of the document, such as size</a:t>
            </a:r>
            <a:r>
              <a:rPr lang="en-US" sz="2800" dirty="0" smtClean="0"/>
              <a:t>, </a:t>
            </a:r>
            <a:r>
              <a:rPr lang="en-IN" sz="2800" dirty="0" err="1" smtClean="0"/>
              <a:t>color</a:t>
            </a:r>
            <a:r>
              <a:rPr lang="en-IN" sz="2800" dirty="0"/>
              <a:t>, backgrounds, borders, </a:t>
            </a:r>
            <a:r>
              <a:rPr lang="en-IN" sz="2800" dirty="0" err="1" smtClean="0"/>
              <a:t>etc</a:t>
            </a:r>
            <a:endParaRPr lang="en-IN" sz="2800" dirty="0" smtClean="0"/>
          </a:p>
          <a:p>
            <a:pPr algn="just">
              <a:lnSpc>
                <a:spcPct val="100000"/>
              </a:lnSpc>
              <a:spcBef>
                <a:spcPts val="600"/>
              </a:spcBef>
              <a:spcAft>
                <a:spcPts val="600"/>
              </a:spcAft>
            </a:pPr>
            <a:r>
              <a:rPr lang="en-US" sz="2800" dirty="0" smtClean="0"/>
              <a:t>Attributes </a:t>
            </a:r>
            <a:r>
              <a:rPr lang="en-US" sz="2800" dirty="0"/>
              <a:t>within HTML tags provided some essential styles </a:t>
            </a:r>
            <a:r>
              <a:rPr lang="en-US" sz="2800" dirty="0" smtClean="0"/>
              <a:t>to every </a:t>
            </a:r>
            <a:r>
              <a:rPr lang="en-US" sz="2800" dirty="0"/>
              <a:t>element, but as the language evolved the code became </a:t>
            </a:r>
            <a:r>
              <a:rPr lang="en-US" sz="2800" dirty="0" smtClean="0"/>
              <a:t>more complicated </a:t>
            </a:r>
            <a:r>
              <a:rPr lang="en-US" sz="2800" dirty="0"/>
              <a:t>to write and maintain and HTML alone no longer could </a:t>
            </a:r>
            <a:r>
              <a:rPr lang="en-US" sz="2800" dirty="0" smtClean="0"/>
              <a:t>meet the </a:t>
            </a:r>
            <a:r>
              <a:rPr lang="en-US" sz="2800" dirty="0"/>
              <a:t>demands of web designers. </a:t>
            </a:r>
            <a:endParaRPr lang="en-US" sz="2800" dirty="0" smtClean="0"/>
          </a:p>
          <a:p>
            <a:pPr algn="just">
              <a:lnSpc>
                <a:spcPct val="100000"/>
              </a:lnSpc>
              <a:spcBef>
                <a:spcPts val="600"/>
              </a:spcBef>
              <a:spcAft>
                <a:spcPts val="600"/>
              </a:spcAft>
            </a:pPr>
            <a:r>
              <a:rPr lang="en-US" sz="2800" dirty="0" smtClean="0"/>
              <a:t>As </a:t>
            </a:r>
            <a:r>
              <a:rPr lang="en-US" sz="2800" dirty="0"/>
              <a:t>a result, CSS soon was adopted as </a:t>
            </a:r>
            <a:r>
              <a:rPr lang="en-US" sz="2800" i="1" u="sng" dirty="0" smtClean="0">
                <a:solidFill>
                  <a:srgbClr val="0070C0"/>
                </a:solidFill>
              </a:rPr>
              <a:t>the way </a:t>
            </a:r>
            <a:r>
              <a:rPr lang="en-US" sz="2800" i="1" u="sng" dirty="0">
                <a:solidFill>
                  <a:srgbClr val="0070C0"/>
                </a:solidFill>
              </a:rPr>
              <a:t>to separate structure from presentation</a:t>
            </a:r>
            <a:r>
              <a:rPr lang="en-US" sz="2800" u="sng" dirty="0" smtClean="0">
                <a:solidFill>
                  <a:srgbClr val="0070C0"/>
                </a:solidFill>
              </a:rPr>
              <a:t>.</a:t>
            </a:r>
            <a:endParaRPr lang="en-IN" sz="2800" u="sng" dirty="0">
              <a:solidFill>
                <a:srgbClr val="0070C0"/>
              </a:solidFill>
            </a:endParaRPr>
          </a:p>
        </p:txBody>
      </p:sp>
    </p:spTree>
    <p:extLst>
      <p:ext uri="{BB962C8B-B14F-4D97-AF65-F5344CB8AC3E}">
        <p14:creationId xmlns:p14="http://schemas.microsoft.com/office/powerpoint/2010/main" val="11148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p>
          <a:p>
            <a:pPr marL="25400" indent="0">
              <a:spcBef>
                <a:spcPts val="0"/>
              </a:spcBef>
              <a:spcAft>
                <a:spcPts val="0"/>
              </a:spcAft>
              <a:buNone/>
            </a:pPr>
            <a:r>
              <a:rPr lang="en-IN" sz="2400" dirty="0"/>
              <a:t>&lt;</a:t>
            </a:r>
            <a:r>
              <a:rPr lang="en-IN" sz="2400" dirty="0" smtClean="0"/>
              <a:t>html&gt;</a:t>
            </a:r>
            <a:endParaRPr lang="en-IN" sz="2400" dirty="0"/>
          </a:p>
          <a:p>
            <a:pPr marL="25400" indent="0">
              <a:spcBef>
                <a:spcPts val="0"/>
              </a:spcBef>
              <a:spcAft>
                <a:spcPts val="0"/>
              </a:spcAft>
              <a:buNone/>
            </a:pPr>
            <a:r>
              <a:rPr lang="en-IN" sz="2400" dirty="0"/>
              <a:t>&lt;head&gt;</a:t>
            </a:r>
          </a:p>
          <a:p>
            <a:pPr marL="25400" indent="0">
              <a:spcBef>
                <a:spcPts val="0"/>
              </a:spcBef>
              <a:spcAft>
                <a:spcPts val="0"/>
              </a:spcAft>
              <a:buNone/>
            </a:pPr>
            <a:r>
              <a:rPr lang="en-US" sz="2400" dirty="0" smtClean="0"/>
              <a:t>	&lt;</a:t>
            </a:r>
            <a:r>
              <a:rPr lang="en-US" sz="2400" dirty="0"/>
              <a:t>title&gt;This text is the title of </a:t>
            </a:r>
            <a:r>
              <a:rPr lang="en-US" sz="2400" dirty="0" smtClean="0"/>
              <a:t>	the </a:t>
            </a:r>
            <a:r>
              <a:rPr lang="en-US" sz="2400" dirty="0"/>
              <a:t>document&lt;/title&gt;</a:t>
            </a:r>
          </a:p>
          <a:p>
            <a:pPr marL="25400" indent="0">
              <a:spcBef>
                <a:spcPts val="0"/>
              </a:spcBef>
              <a:spcAft>
                <a:spcPts val="0"/>
              </a:spcAft>
              <a:buNone/>
            </a:pPr>
            <a:r>
              <a:rPr lang="en-IN" sz="2400" dirty="0" smtClean="0"/>
              <a:t>	&lt;</a:t>
            </a:r>
            <a:r>
              <a:rPr lang="en-IN" sz="2400" dirty="0"/>
              <a:t>link </a:t>
            </a:r>
            <a:r>
              <a:rPr lang="en-IN" sz="2400" dirty="0" err="1"/>
              <a:t>rel</a:t>
            </a:r>
            <a:r>
              <a:rPr lang="en-IN" sz="2400" dirty="0"/>
              <a:t>=“stylesheet” </a:t>
            </a:r>
            <a:r>
              <a:rPr lang="en-IN" sz="2400" dirty="0" smtClean="0"/>
              <a:t>	</a:t>
            </a:r>
            <a:r>
              <a:rPr lang="en-IN" sz="2400" dirty="0" err="1" smtClean="0"/>
              <a:t>href</a:t>
            </a:r>
            <a:r>
              <a:rPr lang="en-IN" sz="2400" dirty="0"/>
              <a:t>=“</a:t>
            </a:r>
            <a:r>
              <a:rPr lang="en-IN" sz="2400" dirty="0" smtClean="0"/>
              <a:t>mystyles1.css</a:t>
            </a:r>
            <a:r>
              <a:rPr lang="en-IN" sz="2400" dirty="0"/>
              <a:t>”&gt;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r>
              <a:rPr lang="en-IN" sz="2400" dirty="0" smtClean="0"/>
              <a:t>	&lt;</a:t>
            </a:r>
            <a:r>
              <a:rPr lang="en-IN" sz="2400" dirty="0"/>
              <a:t>div id=“wrapper”&gt;</a:t>
            </a:r>
          </a:p>
          <a:p>
            <a:pPr marL="939800" lvl="2" indent="0">
              <a:spcBef>
                <a:spcPts val="0"/>
              </a:spcBef>
              <a:spcAft>
                <a:spcPts val="0"/>
              </a:spcAft>
              <a:buNone/>
            </a:pPr>
            <a:r>
              <a:rPr lang="en-US" sz="2400" dirty="0" smtClean="0"/>
              <a:t>&lt;</a:t>
            </a:r>
            <a:r>
              <a:rPr lang="en-US" sz="2400" dirty="0"/>
              <a:t>p class=“mytext1”&gt;My </a:t>
            </a:r>
            <a:r>
              <a:rPr lang="en-US" sz="2400" dirty="0" smtClean="0"/>
              <a:t>text1</a:t>
            </a:r>
            <a:r>
              <a:rPr lang="en-US" sz="2400" dirty="0"/>
              <a:t>&lt;/p&gt;</a:t>
            </a:r>
          </a:p>
          <a:p>
            <a:pPr marL="939800" lvl="2" indent="0">
              <a:spcBef>
                <a:spcPts val="0"/>
              </a:spcBef>
              <a:spcAft>
                <a:spcPts val="0"/>
              </a:spcAft>
              <a:buNone/>
            </a:pPr>
            <a:r>
              <a:rPr lang="en-US" sz="2400" dirty="0"/>
              <a:t>&lt;p class=“mytext2”&gt;My text2&lt;/p&gt;</a:t>
            </a:r>
          </a:p>
          <a:p>
            <a:pPr marL="939800" lvl="2" indent="0">
              <a:spcBef>
                <a:spcPts val="0"/>
              </a:spcBef>
              <a:spcAft>
                <a:spcPts val="0"/>
              </a:spcAft>
              <a:buNone/>
            </a:pPr>
            <a:r>
              <a:rPr lang="en-US" sz="2400" dirty="0"/>
              <a:t>&lt;p class=“mytext3”&gt;My text3&lt;/p&gt;</a:t>
            </a:r>
          </a:p>
          <a:p>
            <a:pPr marL="939800" lvl="2" indent="0">
              <a:spcBef>
                <a:spcPts val="0"/>
              </a:spcBef>
              <a:spcAft>
                <a:spcPts val="0"/>
              </a:spcAft>
              <a:buNone/>
            </a:pPr>
            <a:r>
              <a:rPr lang="en-US" sz="2400" dirty="0"/>
              <a:t>&lt;p class=“mytext4”&gt;My text4&lt;/p&gt;</a:t>
            </a:r>
          </a:p>
          <a:p>
            <a:pPr marL="25400" indent="0">
              <a:spcBef>
                <a:spcPts val="0"/>
              </a:spcBef>
              <a:spcAft>
                <a:spcPts val="0"/>
              </a:spcAft>
              <a:buNone/>
            </a:pPr>
            <a:r>
              <a:rPr lang="en-IN" sz="2400" dirty="0" smtClean="0"/>
              <a:t>	&lt;/</a:t>
            </a:r>
            <a:r>
              <a:rPr lang="en-IN" sz="2400" dirty="0"/>
              <a:t>div&gt;</a:t>
            </a:r>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164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a:solidFill>
                  <a:schemeClr val="tx1"/>
                </a:solidFill>
              </a:rPr>
              <a:t>The pseudo-class is added using a colon after the reference and before its name. </a:t>
            </a:r>
            <a:endParaRPr lang="en-US" dirty="0" smtClean="0">
              <a:solidFill>
                <a:schemeClr val="tx1"/>
              </a:solidFill>
            </a:endParaRPr>
          </a:p>
          <a:p>
            <a:pPr marL="3683000" lvl="8" indent="0">
              <a:buNone/>
            </a:pPr>
            <a:r>
              <a:rPr lang="en-IN" sz="2800" dirty="0">
                <a:solidFill>
                  <a:schemeClr val="accent6"/>
                </a:solidFill>
              </a:rPr>
              <a:t>p:</a:t>
            </a:r>
            <a:r>
              <a:rPr lang="en-IN" sz="2800" dirty="0">
                <a:solidFill>
                  <a:srgbClr val="C00000"/>
                </a:solidFill>
              </a:rPr>
              <a:t>nth-child(2)</a:t>
            </a:r>
            <a:r>
              <a:rPr lang="en-IN" sz="2800" dirty="0">
                <a:solidFill>
                  <a:schemeClr val="accent6"/>
                </a:solidFill>
              </a:rPr>
              <a:t>{</a:t>
            </a:r>
          </a:p>
          <a:p>
            <a:pPr marL="3683000" lvl="8" indent="0">
              <a:buNone/>
            </a:pPr>
            <a:r>
              <a:rPr lang="en-IN" sz="2800" dirty="0">
                <a:solidFill>
                  <a:schemeClr val="accent6"/>
                </a:solidFill>
              </a:rPr>
              <a:t>background: #999999;</a:t>
            </a:r>
          </a:p>
          <a:p>
            <a:pPr marL="3683000" lvl="8" indent="0">
              <a:buNone/>
            </a:pPr>
            <a:r>
              <a:rPr lang="en-IN" sz="2800" dirty="0" smtClean="0">
                <a:solidFill>
                  <a:schemeClr val="accent6"/>
                </a:solidFill>
              </a:rPr>
              <a:t>}</a:t>
            </a:r>
            <a:endParaRPr lang="en-US" dirty="0" smtClean="0"/>
          </a:p>
          <a:p>
            <a:pPr lvl="1"/>
            <a:r>
              <a:rPr lang="en-US" dirty="0" smtClean="0">
                <a:solidFill>
                  <a:schemeClr val="tx1"/>
                </a:solidFill>
              </a:rPr>
              <a:t>In </a:t>
            </a:r>
            <a:r>
              <a:rPr lang="en-US" dirty="0">
                <a:solidFill>
                  <a:schemeClr val="tx1"/>
                </a:solidFill>
              </a:rPr>
              <a:t>the </a:t>
            </a:r>
            <a:r>
              <a:rPr lang="en-US" dirty="0" smtClean="0">
                <a:solidFill>
                  <a:schemeClr val="tx1"/>
                </a:solidFill>
              </a:rPr>
              <a:t>rule we </a:t>
            </a:r>
            <a:r>
              <a:rPr lang="en-US" dirty="0">
                <a:solidFill>
                  <a:schemeClr val="tx1"/>
                </a:solidFill>
              </a:rPr>
              <a:t>are referencing </a:t>
            </a:r>
            <a:r>
              <a:rPr lang="en-US" b="1" dirty="0">
                <a:solidFill>
                  <a:schemeClr val="tx1"/>
                </a:solidFill>
              </a:rPr>
              <a:t>&lt;p&gt; </a:t>
            </a:r>
            <a:r>
              <a:rPr lang="en-US" dirty="0">
                <a:solidFill>
                  <a:schemeClr val="tx1"/>
                </a:solidFill>
              </a:rPr>
              <a:t>elements. </a:t>
            </a:r>
            <a:endParaRPr lang="en-US" dirty="0" smtClean="0">
              <a:solidFill>
                <a:schemeClr val="tx1"/>
              </a:solidFill>
            </a:endParaRPr>
          </a:p>
          <a:p>
            <a:pPr lvl="1"/>
            <a:r>
              <a:rPr lang="en-US" dirty="0" smtClean="0">
                <a:solidFill>
                  <a:schemeClr val="tx1"/>
                </a:solidFill>
              </a:rPr>
              <a:t>This </a:t>
            </a:r>
            <a:r>
              <a:rPr lang="en-US" dirty="0">
                <a:solidFill>
                  <a:schemeClr val="tx1"/>
                </a:solidFill>
              </a:rPr>
              <a:t>rule could also be written </a:t>
            </a:r>
            <a:r>
              <a:rPr lang="en-US" dirty="0" smtClean="0">
                <a:solidFill>
                  <a:schemeClr val="tx1"/>
                </a:solidFill>
              </a:rPr>
              <a:t>as </a:t>
            </a:r>
            <a:r>
              <a:rPr lang="en-US" b="1" dirty="0" smtClean="0">
                <a:solidFill>
                  <a:schemeClr val="tx1"/>
                </a:solidFill>
              </a:rPr>
              <a:t>.</a:t>
            </a:r>
            <a:r>
              <a:rPr lang="en-US" b="1" dirty="0" err="1">
                <a:solidFill>
                  <a:schemeClr val="tx1"/>
                </a:solidFill>
              </a:rPr>
              <a:t>myclass:nth-child</a:t>
            </a:r>
            <a:r>
              <a:rPr lang="en-US" b="1" dirty="0">
                <a:solidFill>
                  <a:schemeClr val="tx1"/>
                </a:solidFill>
              </a:rPr>
              <a:t>(2) </a:t>
            </a:r>
            <a:r>
              <a:rPr lang="en-US" dirty="0">
                <a:solidFill>
                  <a:schemeClr val="tx1"/>
                </a:solidFill>
              </a:rPr>
              <a:t>to reference every element that is a child of another element </a:t>
            </a:r>
            <a:r>
              <a:rPr lang="en-US" dirty="0" smtClean="0">
                <a:solidFill>
                  <a:schemeClr val="tx1"/>
                </a:solidFill>
              </a:rPr>
              <a:t>and has </a:t>
            </a:r>
            <a:r>
              <a:rPr lang="en-US" dirty="0">
                <a:solidFill>
                  <a:schemeClr val="tx1"/>
                </a:solidFill>
              </a:rPr>
              <a:t>the value of the </a:t>
            </a:r>
            <a:r>
              <a:rPr lang="en-US" b="1" dirty="0">
                <a:solidFill>
                  <a:schemeClr val="tx1"/>
                </a:solidFill>
              </a:rPr>
              <a:t>class </a:t>
            </a:r>
            <a:r>
              <a:rPr lang="en-US" dirty="0">
                <a:solidFill>
                  <a:schemeClr val="tx1"/>
                </a:solidFill>
              </a:rPr>
              <a:t>attribute equal to </a:t>
            </a:r>
            <a:r>
              <a:rPr lang="en-US" b="1" dirty="0" err="1">
                <a:solidFill>
                  <a:schemeClr val="tx1"/>
                </a:solidFill>
              </a:rPr>
              <a:t>myclass</a:t>
            </a:r>
            <a:r>
              <a:rPr lang="en-US" dirty="0">
                <a:solidFill>
                  <a:schemeClr val="tx1"/>
                </a:solidFill>
              </a:rPr>
              <a: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038480" y="2190600"/>
              <a:ext cx="1689480" cy="502200"/>
            </p14:xfrm>
          </p:contentPart>
        </mc:Choice>
        <mc:Fallback xmlns="">
          <p:pic>
            <p:nvPicPr>
              <p:cNvPr id="2" name="Ink 1"/>
              <p:cNvPicPr/>
              <p:nvPr/>
            </p:nvPicPr>
            <p:blipFill>
              <a:blip r:embed="rId3"/>
              <a:stretch>
                <a:fillRect/>
              </a:stretch>
            </p:blipFill>
            <p:spPr>
              <a:xfrm>
                <a:off x="4029120" y="2181240"/>
                <a:ext cx="1708200" cy="520920"/>
              </a:xfrm>
              <a:prstGeom prst="rect">
                <a:avLst/>
              </a:prstGeom>
            </p:spPr>
          </p:pic>
        </mc:Fallback>
      </mc:AlternateContent>
    </p:spTree>
    <p:extLst>
      <p:ext uri="{BB962C8B-B14F-4D97-AF65-F5344CB8AC3E}">
        <p14:creationId xmlns:p14="http://schemas.microsoft.com/office/powerpoint/2010/main" val="52380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lvl="1"/>
            <a:r>
              <a:rPr lang="en-US" dirty="0"/>
              <a:t>The </a:t>
            </a:r>
            <a:r>
              <a:rPr lang="en-US" b="1" dirty="0"/>
              <a:t>nth-child() </a:t>
            </a:r>
            <a:r>
              <a:rPr lang="en-US" dirty="0"/>
              <a:t>pseudo-class </a:t>
            </a:r>
            <a:r>
              <a:rPr lang="en-US" dirty="0" smtClean="0"/>
              <a:t>lets </a:t>
            </a:r>
            <a:r>
              <a:rPr lang="en-US" dirty="0"/>
              <a:t>us </a:t>
            </a:r>
            <a:r>
              <a:rPr lang="en-US" dirty="0" smtClean="0"/>
              <a:t>to find </a:t>
            </a:r>
            <a:r>
              <a:rPr lang="en-US" dirty="0"/>
              <a:t>a specific </a:t>
            </a:r>
            <a:r>
              <a:rPr lang="en-US" dirty="0" smtClean="0"/>
              <a:t>child</a:t>
            </a:r>
          </a:p>
          <a:p>
            <a:pPr marL="514350" lvl="1" indent="0">
              <a:buNone/>
            </a:pPr>
            <a:r>
              <a:rPr lang="en-US" u="sng" dirty="0"/>
              <a:t>m</a:t>
            </a:r>
            <a:r>
              <a:rPr lang="en-US" u="sng" dirty="0" smtClean="0"/>
              <a:t>ystyles1.css</a:t>
            </a:r>
          </a:p>
          <a:p>
            <a:pPr marL="25400" indent="0">
              <a:spcBef>
                <a:spcPts val="0"/>
              </a:spcBef>
              <a:spcAft>
                <a:spcPts val="0"/>
              </a:spcAft>
              <a:buNone/>
            </a:pPr>
            <a:r>
              <a:rPr lang="en-IN" sz="2400" dirty="0"/>
              <a:t>*{</a:t>
            </a:r>
          </a:p>
          <a:p>
            <a:pPr marL="25400" indent="0">
              <a:spcBef>
                <a:spcPts val="0"/>
              </a:spcBef>
              <a:spcAft>
                <a:spcPts val="0"/>
              </a:spcAft>
              <a:buNone/>
            </a:pPr>
            <a:r>
              <a:rPr lang="en-IN" sz="2400" dirty="0"/>
              <a:t>margin: 0px 10px;</a:t>
            </a:r>
          </a:p>
          <a:p>
            <a:pPr marL="25400" indent="0">
              <a:spcBef>
                <a:spcPts val="0"/>
              </a:spcBef>
              <a:spcAft>
                <a:spcPts val="0"/>
              </a:spcAft>
              <a:buNone/>
            </a:pPr>
            <a:r>
              <a:rPr lang="en-IN" sz="2400" dirty="0"/>
              <a:t>}</a:t>
            </a:r>
          </a:p>
          <a:p>
            <a:pPr marL="25400" indent="0">
              <a:spcBef>
                <a:spcPts val="0"/>
              </a:spcBef>
              <a:spcAft>
                <a:spcPts val="0"/>
              </a:spcAft>
              <a:buNone/>
            </a:pPr>
            <a:r>
              <a:rPr lang="en-IN" sz="2400" dirty="0"/>
              <a:t>body{</a:t>
            </a:r>
          </a:p>
          <a:p>
            <a:pPr marL="25400" indent="0">
              <a:spcBef>
                <a:spcPts val="0"/>
              </a:spcBef>
              <a:spcAft>
                <a:spcPts val="0"/>
              </a:spcAft>
              <a:buNone/>
            </a:pPr>
            <a:r>
              <a:rPr lang="en-IN" sz="2400" dirty="0"/>
              <a:t>	background: orange;</a:t>
            </a:r>
          </a:p>
          <a:p>
            <a:pPr marL="25400" indent="0">
              <a:spcBef>
                <a:spcPts val="0"/>
              </a:spcBef>
              <a:spcAft>
                <a:spcPts val="0"/>
              </a:spcAft>
              <a:buNone/>
            </a:pPr>
            <a:r>
              <a:rPr lang="en-IN" sz="2400" dirty="0"/>
              <a:t>}</a:t>
            </a:r>
          </a:p>
          <a:p>
            <a:pPr marL="25400" indent="0">
              <a:spcBef>
                <a:spcPts val="0"/>
              </a:spcBef>
              <a:spcAft>
                <a:spcPts val="0"/>
              </a:spcAft>
              <a:buNone/>
            </a:pPr>
            <a:r>
              <a:rPr lang="en-IN" sz="2400" dirty="0"/>
              <a:t>p { </a:t>
            </a:r>
          </a:p>
          <a:p>
            <a:pPr marL="25400" indent="0">
              <a:spcBef>
                <a:spcPts val="0"/>
              </a:spcBef>
              <a:spcAft>
                <a:spcPts val="0"/>
              </a:spcAft>
              <a:buNone/>
            </a:pPr>
            <a:r>
              <a:rPr lang="en-IN" sz="2400" dirty="0"/>
              <a:t>	font-size: 20px;</a:t>
            </a:r>
          </a:p>
          <a:p>
            <a:pPr marL="25400" indent="0">
              <a:spcBef>
                <a:spcPts val="0"/>
              </a:spcBef>
              <a:spcAft>
                <a:spcPts val="0"/>
              </a:spcAft>
              <a:buNone/>
            </a:pPr>
            <a:r>
              <a:rPr lang="en-IN" sz="2400" dirty="0"/>
              <a:t>}</a:t>
            </a:r>
          </a:p>
          <a:p>
            <a:pPr marL="3683000" lvl="8" indent="0">
              <a:buNone/>
            </a:pPr>
            <a:endParaRPr lang="en-IN" sz="2800" dirty="0">
              <a:solidFill>
                <a:schemeClr val="accent6"/>
              </a:solidFill>
            </a:endParaRPr>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smtClean="0"/>
              <a:t>p:nth-child(1){</a:t>
            </a:r>
          </a:p>
          <a:p>
            <a:pPr marL="25400" indent="0">
              <a:spcBef>
                <a:spcPts val="0"/>
              </a:spcBef>
              <a:spcAft>
                <a:spcPts val="0"/>
              </a:spcAft>
              <a:buNone/>
            </a:pPr>
            <a:r>
              <a:rPr lang="en-IN" sz="2400" dirty="0" smtClean="0"/>
              <a:t>background: #999999;</a:t>
            </a:r>
          </a:p>
          <a:p>
            <a:pPr marL="25400" indent="0">
              <a:spcBef>
                <a:spcPts val="0"/>
              </a:spcBef>
              <a:spcAft>
                <a:spcPts val="0"/>
              </a:spcAft>
              <a:buNone/>
            </a:pPr>
            <a:r>
              <a:rPr lang="en-IN" sz="2400" dirty="0" smtClean="0"/>
              <a:t>}</a:t>
            </a:r>
          </a:p>
          <a:p>
            <a:pPr marL="25400" indent="0">
              <a:spcBef>
                <a:spcPts val="0"/>
              </a:spcBef>
              <a:spcAft>
                <a:spcPts val="0"/>
              </a:spcAft>
              <a:buNone/>
            </a:pPr>
            <a:r>
              <a:rPr lang="en-IN" sz="2400" dirty="0" smtClean="0"/>
              <a:t>p:nth-child(2</a:t>
            </a:r>
            <a:r>
              <a:rPr lang="en-IN" sz="2400" dirty="0"/>
              <a:t>){</a:t>
            </a:r>
          </a:p>
          <a:p>
            <a:pPr marL="25400" indent="0">
              <a:spcBef>
                <a:spcPts val="0"/>
              </a:spcBef>
              <a:spcAft>
                <a:spcPts val="0"/>
              </a:spcAft>
              <a:buNone/>
            </a:pPr>
            <a:r>
              <a:rPr lang="en-IN" sz="2400" dirty="0"/>
              <a:t>background: #CCCCCC;</a:t>
            </a:r>
          </a:p>
          <a:p>
            <a:pPr marL="25400" indent="0">
              <a:spcBef>
                <a:spcPts val="0"/>
              </a:spcBef>
              <a:spcAft>
                <a:spcPts val="0"/>
              </a:spcAft>
              <a:buNone/>
            </a:pPr>
            <a:r>
              <a:rPr lang="en-IN" sz="2400" dirty="0"/>
              <a:t>}</a:t>
            </a:r>
          </a:p>
          <a:p>
            <a:pPr marL="25400" indent="0">
              <a:spcBef>
                <a:spcPts val="0"/>
              </a:spcBef>
              <a:spcAft>
                <a:spcPts val="0"/>
              </a:spcAft>
              <a:buNone/>
            </a:pPr>
            <a:r>
              <a:rPr lang="en-IN" sz="2400" dirty="0"/>
              <a:t>p:nth-child(3){</a:t>
            </a:r>
          </a:p>
          <a:p>
            <a:pPr marL="25400" indent="0">
              <a:spcBef>
                <a:spcPts val="0"/>
              </a:spcBef>
              <a:spcAft>
                <a:spcPts val="0"/>
              </a:spcAft>
              <a:buNone/>
            </a:pPr>
            <a:r>
              <a:rPr lang="en-IN" sz="2400" dirty="0"/>
              <a:t>background: #999999;</a:t>
            </a:r>
          </a:p>
          <a:p>
            <a:pPr marL="25400" indent="0">
              <a:spcBef>
                <a:spcPts val="0"/>
              </a:spcBef>
              <a:spcAft>
                <a:spcPts val="0"/>
              </a:spcAft>
              <a:buNone/>
            </a:pPr>
            <a:r>
              <a:rPr lang="en-IN" sz="2400" dirty="0"/>
              <a:t>}</a:t>
            </a:r>
          </a:p>
          <a:p>
            <a:pPr marL="25400" indent="0">
              <a:spcBef>
                <a:spcPts val="0"/>
              </a:spcBef>
              <a:spcAft>
                <a:spcPts val="0"/>
              </a:spcAft>
              <a:buNone/>
            </a:pPr>
            <a:r>
              <a:rPr lang="en-IN" sz="2400" dirty="0"/>
              <a:t>p:nth-child(4){</a:t>
            </a:r>
          </a:p>
          <a:p>
            <a:pPr marL="25400" indent="0">
              <a:spcBef>
                <a:spcPts val="0"/>
              </a:spcBef>
              <a:spcAft>
                <a:spcPts val="0"/>
              </a:spcAft>
              <a:buNone/>
            </a:pPr>
            <a:r>
              <a:rPr lang="en-IN" sz="2400" dirty="0"/>
              <a:t>background: #CCCCCC;</a:t>
            </a:r>
          </a:p>
          <a:p>
            <a:pPr marL="25400" indent="0">
              <a:spcBef>
                <a:spcPts val="0"/>
              </a:spcBef>
              <a:spcAft>
                <a:spcPts val="0"/>
              </a:spcAft>
              <a:buNone/>
            </a:pPr>
            <a:r>
              <a:rPr lang="en-IN" sz="2400" dirty="0"/>
              <a:t>}</a:t>
            </a:r>
          </a:p>
        </p:txBody>
      </p:sp>
      <p:sp>
        <p:nvSpPr>
          <p:cNvPr id="4" name="Title 3"/>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867800" y="1892160"/>
              <a:ext cx="1403640" cy="3366000"/>
            </p14:xfrm>
          </p:contentPart>
        </mc:Choice>
        <mc:Fallback xmlns="">
          <p:pic>
            <p:nvPicPr>
              <p:cNvPr id="2" name="Ink 1"/>
              <p:cNvPicPr/>
              <p:nvPr/>
            </p:nvPicPr>
            <p:blipFill>
              <a:blip r:embed="rId3"/>
              <a:stretch>
                <a:fillRect/>
              </a:stretch>
            </p:blipFill>
            <p:spPr>
              <a:xfrm>
                <a:off x="7858440" y="1882800"/>
                <a:ext cx="1422360" cy="3384720"/>
              </a:xfrm>
              <a:prstGeom prst="rect">
                <a:avLst/>
              </a:prstGeom>
            </p:spPr>
          </p:pic>
        </mc:Fallback>
      </mc:AlternateContent>
    </p:spTree>
    <p:extLst>
      <p:ext uri="{BB962C8B-B14F-4D97-AF65-F5344CB8AC3E}">
        <p14:creationId xmlns:p14="http://schemas.microsoft.com/office/powerpoint/2010/main" val="14216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2"/>
          <a:stretch>
            <a:fillRect/>
          </a:stretch>
        </p:blipFill>
        <p:spPr>
          <a:xfrm>
            <a:off x="257151" y="2204864"/>
            <a:ext cx="11712624" cy="2849815"/>
          </a:xfrm>
          <a:prstGeom prst="rect">
            <a:avLst/>
          </a:prstGeom>
        </p:spPr>
      </p:pic>
    </p:spTree>
    <p:extLst>
      <p:ext uri="{BB962C8B-B14F-4D97-AF65-F5344CB8AC3E}">
        <p14:creationId xmlns:p14="http://schemas.microsoft.com/office/powerpoint/2010/main" val="22641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Using </a:t>
            </a:r>
            <a:r>
              <a:rPr lang="en-US" dirty="0"/>
              <a:t>this approach would generate lots of code and be impossible </a:t>
            </a:r>
            <a:r>
              <a:rPr lang="en-US" dirty="0" smtClean="0"/>
              <a:t>to apply </a:t>
            </a:r>
            <a:r>
              <a:rPr lang="en-US" dirty="0"/>
              <a:t>in websites with dynamic content generation. </a:t>
            </a:r>
            <a:endParaRPr lang="en-US" dirty="0" smtClean="0"/>
          </a:p>
          <a:p>
            <a:pPr lvl="1"/>
            <a:r>
              <a:rPr lang="en-US" dirty="0" smtClean="0"/>
              <a:t>An </a:t>
            </a:r>
            <a:r>
              <a:rPr lang="en-US" dirty="0"/>
              <a:t>alternative to get the same </a:t>
            </a:r>
            <a:r>
              <a:rPr lang="en-US" dirty="0" smtClean="0"/>
              <a:t>result more </a:t>
            </a:r>
            <a:r>
              <a:rPr lang="en-US" dirty="0"/>
              <a:t>effectively is to take advantage of the </a:t>
            </a:r>
            <a:r>
              <a:rPr lang="en-US" dirty="0">
                <a:solidFill>
                  <a:srgbClr val="C00000"/>
                </a:solidFill>
              </a:rPr>
              <a:t>keywords </a:t>
            </a:r>
            <a:r>
              <a:rPr lang="en-US" b="1" dirty="0">
                <a:solidFill>
                  <a:srgbClr val="C00000"/>
                </a:solidFill>
              </a:rPr>
              <a:t>odd </a:t>
            </a:r>
            <a:r>
              <a:rPr lang="en-US" dirty="0">
                <a:solidFill>
                  <a:srgbClr val="C00000"/>
                </a:solidFill>
              </a:rPr>
              <a:t>and </a:t>
            </a:r>
            <a:r>
              <a:rPr lang="en-US" b="1" dirty="0">
                <a:solidFill>
                  <a:srgbClr val="C00000"/>
                </a:solidFill>
              </a:rPr>
              <a:t>even </a:t>
            </a:r>
            <a:r>
              <a:rPr lang="en-US" dirty="0"/>
              <a:t>available for </a:t>
            </a:r>
            <a:r>
              <a:rPr lang="en-US" dirty="0" smtClean="0"/>
              <a:t>this </a:t>
            </a:r>
            <a:r>
              <a:rPr lang="en-IN" dirty="0" smtClean="0"/>
              <a:t>pseudo-class:</a:t>
            </a:r>
          </a:p>
          <a:p>
            <a:pPr marL="3683000" lvl="8" indent="0">
              <a:spcBef>
                <a:spcPts val="0"/>
              </a:spcBef>
              <a:buNone/>
            </a:pPr>
            <a:r>
              <a:rPr lang="en-IN" sz="2400" dirty="0">
                <a:solidFill>
                  <a:schemeClr val="accent6"/>
                </a:solidFill>
              </a:rPr>
              <a:t>p:nth-child(</a:t>
            </a:r>
            <a:r>
              <a:rPr lang="en-IN" sz="2400" b="1" dirty="0">
                <a:solidFill>
                  <a:srgbClr val="C00000"/>
                </a:solidFill>
              </a:rPr>
              <a:t>odd</a:t>
            </a:r>
            <a:r>
              <a:rPr lang="en-IN" sz="2400" dirty="0">
                <a:solidFill>
                  <a:schemeClr val="accent6"/>
                </a:solidFill>
              </a:rPr>
              <a:t>){</a:t>
            </a:r>
          </a:p>
          <a:p>
            <a:pPr marL="3683000" lvl="8" indent="0">
              <a:spcBef>
                <a:spcPts val="0"/>
              </a:spcBef>
              <a:buNone/>
            </a:pPr>
            <a:r>
              <a:rPr lang="en-IN" sz="2400" dirty="0" smtClean="0">
                <a:solidFill>
                  <a:schemeClr val="accent6"/>
                </a:solidFill>
              </a:rPr>
              <a:t>	background</a:t>
            </a:r>
            <a:r>
              <a:rPr lang="en-IN" sz="2400" dirty="0">
                <a:solidFill>
                  <a:schemeClr val="accent6"/>
                </a:solidFill>
              </a:rPr>
              <a:t>: #999999;</a:t>
            </a:r>
          </a:p>
          <a:p>
            <a:pPr marL="3683000" lvl="8" indent="0">
              <a:spcBef>
                <a:spcPts val="0"/>
              </a:spcBef>
              <a:buNone/>
            </a:pPr>
            <a:r>
              <a:rPr lang="en-IN" sz="2400" dirty="0">
                <a:solidFill>
                  <a:schemeClr val="accent6"/>
                </a:solidFill>
              </a:rPr>
              <a:t>}</a:t>
            </a:r>
          </a:p>
          <a:p>
            <a:pPr marL="3683000" lvl="8" indent="0">
              <a:spcBef>
                <a:spcPts val="0"/>
              </a:spcBef>
              <a:buNone/>
            </a:pPr>
            <a:r>
              <a:rPr lang="en-IN" sz="2400" dirty="0">
                <a:solidFill>
                  <a:schemeClr val="accent6"/>
                </a:solidFill>
              </a:rPr>
              <a:t>p:nth-child(</a:t>
            </a:r>
            <a:r>
              <a:rPr lang="en-IN" sz="2400" b="1" dirty="0">
                <a:solidFill>
                  <a:srgbClr val="C00000"/>
                </a:solidFill>
              </a:rPr>
              <a:t>even</a:t>
            </a:r>
            <a:r>
              <a:rPr lang="en-IN" sz="2400" dirty="0" smtClean="0">
                <a:solidFill>
                  <a:schemeClr val="accent6"/>
                </a:solidFill>
              </a:rPr>
              <a:t>){</a:t>
            </a:r>
          </a:p>
          <a:p>
            <a:pPr marL="3683000" lvl="8" indent="0">
              <a:spcBef>
                <a:spcPts val="0"/>
              </a:spcBef>
              <a:buNone/>
            </a:pPr>
            <a:r>
              <a:rPr lang="en-IN" sz="2400" dirty="0" smtClean="0">
                <a:solidFill>
                  <a:schemeClr val="accent6"/>
                </a:solidFill>
              </a:rPr>
              <a:t>	background</a:t>
            </a:r>
            <a:r>
              <a:rPr lang="en-IN" sz="2400" dirty="0">
                <a:solidFill>
                  <a:schemeClr val="accent6"/>
                </a:solidFill>
              </a:rPr>
              <a:t>: #CCCCCC;</a:t>
            </a:r>
          </a:p>
          <a:p>
            <a:pPr marL="3683000" lvl="8" indent="0">
              <a:spcBef>
                <a:spcPts val="0"/>
              </a:spcBef>
              <a:buNone/>
            </a:pPr>
            <a:r>
              <a:rPr lang="en-IN" sz="2400" dirty="0">
                <a:solidFill>
                  <a:schemeClr val="accent6"/>
                </a:solidFill>
              </a:rPr>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68840" y="457200"/>
              <a:ext cx="2572200" cy="4915080"/>
            </p14:xfrm>
          </p:contentPart>
        </mc:Choice>
        <mc:Fallback xmlns="">
          <p:pic>
            <p:nvPicPr>
              <p:cNvPr id="4" name="Ink 3"/>
              <p:cNvPicPr/>
              <p:nvPr/>
            </p:nvPicPr>
            <p:blipFill>
              <a:blip r:embed="rId3"/>
              <a:stretch>
                <a:fillRect/>
              </a:stretch>
            </p:blipFill>
            <p:spPr>
              <a:xfrm>
                <a:off x="5559480" y="447840"/>
                <a:ext cx="2590920" cy="4933800"/>
              </a:xfrm>
              <a:prstGeom prst="rect">
                <a:avLst/>
              </a:prstGeom>
            </p:spPr>
          </p:pic>
        </mc:Fallback>
      </mc:AlternateContent>
    </p:spTree>
    <p:extLst>
      <p:ext uri="{BB962C8B-B14F-4D97-AF65-F5344CB8AC3E}">
        <p14:creationId xmlns:p14="http://schemas.microsoft.com/office/powerpoint/2010/main" val="212884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Other </a:t>
            </a:r>
            <a:r>
              <a:rPr lang="en-US" dirty="0"/>
              <a:t>important </a:t>
            </a:r>
            <a:r>
              <a:rPr lang="en-US" dirty="0" smtClean="0"/>
              <a:t>are </a:t>
            </a:r>
            <a:r>
              <a:rPr lang="en-US" b="1" dirty="0"/>
              <a:t>first-child</a:t>
            </a:r>
            <a:r>
              <a:rPr lang="en-US" dirty="0"/>
              <a:t>, </a:t>
            </a:r>
            <a:r>
              <a:rPr lang="en-US" b="1" dirty="0"/>
              <a:t>last-child </a:t>
            </a:r>
            <a:r>
              <a:rPr lang="en-US" dirty="0"/>
              <a:t>and </a:t>
            </a:r>
            <a:r>
              <a:rPr lang="en-US" b="1" dirty="0"/>
              <a:t>only-child</a:t>
            </a:r>
            <a:r>
              <a:rPr lang="en-US" dirty="0"/>
              <a:t>. </a:t>
            </a:r>
            <a:endParaRPr lang="en-US" dirty="0" smtClean="0"/>
          </a:p>
          <a:p>
            <a:pPr lvl="1"/>
            <a:r>
              <a:rPr lang="en-US" dirty="0" smtClean="0"/>
              <a:t>The </a:t>
            </a:r>
            <a:r>
              <a:rPr lang="en-US" b="1" dirty="0"/>
              <a:t>first-child </a:t>
            </a:r>
            <a:r>
              <a:rPr lang="en-US" dirty="0" err="1" smtClean="0"/>
              <a:t>pseudoclass</a:t>
            </a:r>
            <a:r>
              <a:rPr lang="en-US" dirty="0" smtClean="0"/>
              <a:t> references </a:t>
            </a:r>
            <a:r>
              <a:rPr lang="en-US" dirty="0"/>
              <a:t>only the first </a:t>
            </a:r>
            <a:r>
              <a:rPr lang="en-US" dirty="0" smtClean="0"/>
              <a:t>child</a:t>
            </a:r>
          </a:p>
          <a:p>
            <a:pPr lvl="1"/>
            <a:r>
              <a:rPr lang="en-US" dirty="0" smtClean="0"/>
              <a:t>The </a:t>
            </a:r>
            <a:r>
              <a:rPr lang="en-US" b="1" dirty="0"/>
              <a:t>last-child </a:t>
            </a:r>
            <a:r>
              <a:rPr lang="en-US" dirty="0"/>
              <a:t>references only the last </a:t>
            </a:r>
            <a:r>
              <a:rPr lang="en-US" dirty="0" smtClean="0"/>
              <a:t>child</a:t>
            </a:r>
          </a:p>
          <a:p>
            <a:pPr lvl="1"/>
            <a:r>
              <a:rPr lang="en-US" dirty="0" smtClean="0"/>
              <a:t>The </a:t>
            </a:r>
            <a:r>
              <a:rPr lang="en-US" b="1" dirty="0" smtClean="0"/>
              <a:t>only-child </a:t>
            </a:r>
            <a:r>
              <a:rPr lang="en-US" dirty="0"/>
              <a:t>affects an element if it’s the only child of its </a:t>
            </a:r>
            <a:r>
              <a:rPr lang="en-US" dirty="0" smtClean="0"/>
              <a:t>parent</a:t>
            </a:r>
            <a:endParaRPr lang="en-IN" dirty="0"/>
          </a:p>
        </p:txBody>
      </p:sp>
    </p:spTree>
    <p:extLst>
      <p:ext uri="{BB962C8B-B14F-4D97-AF65-F5344CB8AC3E}">
        <p14:creationId xmlns:p14="http://schemas.microsoft.com/office/powerpoint/2010/main" val="293532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Another important pseudo-class is the negation pseudo-class, written </a:t>
            </a:r>
            <a:r>
              <a:rPr lang="en-US" b="1" dirty="0"/>
              <a:t>not()</a:t>
            </a:r>
            <a:r>
              <a:rPr lang="en-US" dirty="0"/>
              <a:t>.</a:t>
            </a:r>
          </a:p>
          <a:p>
            <a:pPr marL="3683000" lvl="8" indent="0">
              <a:spcBef>
                <a:spcPts val="0"/>
              </a:spcBef>
              <a:buNone/>
            </a:pPr>
            <a:r>
              <a:rPr lang="en-IN" sz="2400" dirty="0">
                <a:solidFill>
                  <a:schemeClr val="accent6"/>
                </a:solidFill>
              </a:rPr>
              <a:t>:</a:t>
            </a:r>
            <a:r>
              <a:rPr lang="en-IN" sz="2400" dirty="0">
                <a:solidFill>
                  <a:srgbClr val="C00000"/>
                </a:solidFill>
              </a:rPr>
              <a:t>not</a:t>
            </a:r>
            <a:r>
              <a:rPr lang="en-IN" sz="2400" dirty="0">
                <a:solidFill>
                  <a:schemeClr val="accent6"/>
                </a:solidFill>
              </a:rPr>
              <a:t>(p){</a:t>
            </a:r>
          </a:p>
          <a:p>
            <a:pPr marL="3683000" lvl="8" indent="0">
              <a:spcBef>
                <a:spcPts val="0"/>
              </a:spcBef>
              <a:buNone/>
            </a:pPr>
            <a:r>
              <a:rPr lang="en-IN" sz="2400" dirty="0" smtClean="0">
                <a:solidFill>
                  <a:schemeClr val="accent6"/>
                </a:solidFill>
              </a:rPr>
              <a:t>	margin</a:t>
            </a:r>
            <a:r>
              <a:rPr lang="en-IN" sz="2400" dirty="0">
                <a:solidFill>
                  <a:schemeClr val="accent6"/>
                </a:solidFill>
              </a:rPr>
              <a:t>: 0px;</a:t>
            </a:r>
          </a:p>
          <a:p>
            <a:pPr marL="3683000" lvl="8" indent="0">
              <a:spcBef>
                <a:spcPts val="0"/>
              </a:spcBef>
              <a:buNone/>
            </a:pPr>
            <a:r>
              <a:rPr lang="en-IN" sz="2400" dirty="0" smtClean="0">
                <a:solidFill>
                  <a:schemeClr val="accent6"/>
                </a:solidFill>
              </a:rPr>
              <a:t>}</a:t>
            </a:r>
          </a:p>
          <a:p>
            <a:pPr lvl="1"/>
            <a:r>
              <a:rPr lang="en-US" dirty="0"/>
              <a:t>The </a:t>
            </a:r>
            <a:r>
              <a:rPr lang="en-US" dirty="0" smtClean="0"/>
              <a:t>above rule will </a:t>
            </a:r>
            <a:r>
              <a:rPr lang="en-US" dirty="0"/>
              <a:t>assign a margin of 0 pixels to every element in the </a:t>
            </a:r>
            <a:r>
              <a:rPr lang="en-US" dirty="0" smtClean="0"/>
              <a:t>document </a:t>
            </a:r>
            <a:r>
              <a:rPr lang="en-IN" dirty="0" smtClean="0">
                <a:solidFill>
                  <a:srgbClr val="C00000"/>
                </a:solidFill>
              </a:rPr>
              <a:t>except </a:t>
            </a:r>
            <a:r>
              <a:rPr lang="en-IN" dirty="0">
                <a:solidFill>
                  <a:srgbClr val="C00000"/>
                </a:solidFill>
              </a:rPr>
              <a:t>the </a:t>
            </a:r>
            <a:r>
              <a:rPr lang="en-IN" dirty="0" smtClean="0">
                <a:solidFill>
                  <a:srgbClr val="C00000"/>
                </a:solidFill>
              </a:rPr>
              <a:t>elements </a:t>
            </a:r>
            <a:r>
              <a:rPr lang="en-IN" b="1" dirty="0">
                <a:solidFill>
                  <a:srgbClr val="C00000"/>
                </a:solidFill>
              </a:rPr>
              <a:t>&lt;p</a:t>
            </a:r>
            <a:r>
              <a:rPr lang="en-IN" b="1" dirty="0" smtClean="0">
                <a:solidFill>
                  <a:srgbClr val="C00000"/>
                </a:solidFill>
              </a:rPr>
              <a:t>&gt;</a:t>
            </a:r>
            <a:r>
              <a:rPr lang="en-IN" dirty="0" smtClean="0">
                <a:solidFill>
                  <a:srgbClr val="C00000"/>
                </a:solidFill>
              </a:rPr>
              <a:t>.</a:t>
            </a:r>
          </a:p>
          <a:p>
            <a:pPr lvl="1">
              <a:spcBef>
                <a:spcPts val="0"/>
              </a:spcBef>
              <a:spcAft>
                <a:spcPts val="0"/>
              </a:spcAft>
            </a:pPr>
            <a:r>
              <a:rPr lang="en-US" dirty="0"/>
              <a:t>Instead of the keyword of the element, </a:t>
            </a:r>
            <a:r>
              <a:rPr lang="en-US" dirty="0" smtClean="0"/>
              <a:t>any </a:t>
            </a:r>
            <a:r>
              <a:rPr lang="en-US" dirty="0"/>
              <a:t>reference </a:t>
            </a:r>
            <a:r>
              <a:rPr lang="en-US" dirty="0" smtClean="0"/>
              <a:t>can be used. </a:t>
            </a:r>
          </a:p>
          <a:p>
            <a:pPr marL="3714750" lvl="8" indent="0">
              <a:spcBef>
                <a:spcPts val="0"/>
              </a:spcBef>
              <a:buNone/>
            </a:pPr>
            <a:r>
              <a:rPr lang="en-IN" sz="2400" dirty="0" smtClean="0">
                <a:solidFill>
                  <a:schemeClr val="accent6"/>
                </a:solidFill>
              </a:rPr>
              <a:t>:</a:t>
            </a:r>
            <a:r>
              <a:rPr lang="en-IN" sz="2400" dirty="0">
                <a:solidFill>
                  <a:srgbClr val="C00000"/>
                </a:solidFill>
              </a:rPr>
              <a:t>not</a:t>
            </a:r>
            <a:r>
              <a:rPr lang="en-IN" sz="2400" dirty="0">
                <a:solidFill>
                  <a:schemeClr val="accent6"/>
                </a:solidFill>
              </a:rPr>
              <a:t>(.mytext2</a:t>
            </a:r>
            <a:r>
              <a:rPr lang="en-IN" sz="2400" dirty="0" smtClean="0">
                <a:solidFill>
                  <a:schemeClr val="accent6"/>
                </a:solidFill>
              </a:rPr>
              <a:t>){</a:t>
            </a:r>
          </a:p>
          <a:p>
            <a:pPr marL="3714750" lvl="8" indent="0">
              <a:spcBef>
                <a:spcPts val="0"/>
              </a:spcBef>
              <a:buNone/>
            </a:pPr>
            <a:r>
              <a:rPr lang="en-IN" sz="2400" dirty="0">
                <a:solidFill>
                  <a:schemeClr val="accent6"/>
                </a:solidFill>
              </a:rPr>
              <a:t>margin: 0px;</a:t>
            </a:r>
          </a:p>
          <a:p>
            <a:pPr marL="371475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112833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4400" dirty="0" smtClean="0"/>
              <a:t>CSS PROPERTIES</a:t>
            </a:r>
            <a:endParaRPr lang="en-IN" sz="4400"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9775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pPr>
              <a:spcBef>
                <a:spcPts val="0"/>
              </a:spcBef>
              <a:spcAft>
                <a:spcPts val="0"/>
              </a:spcAft>
            </a:pPr>
            <a:r>
              <a:rPr lang="en-IN" dirty="0" smtClean="0"/>
              <a:t>Text Properties</a:t>
            </a:r>
          </a:p>
          <a:p>
            <a:pPr>
              <a:spcBef>
                <a:spcPts val="0"/>
              </a:spcBef>
              <a:spcAft>
                <a:spcPts val="0"/>
              </a:spcAft>
            </a:pPr>
            <a:r>
              <a:rPr lang="en-IN" dirty="0" err="1" smtClean="0"/>
              <a:t>Colors</a:t>
            </a:r>
            <a:endParaRPr lang="en-IN" dirty="0" smtClean="0"/>
          </a:p>
          <a:p>
            <a:pPr>
              <a:spcBef>
                <a:spcPts val="0"/>
              </a:spcBef>
              <a:spcAft>
                <a:spcPts val="0"/>
              </a:spcAft>
            </a:pPr>
            <a:r>
              <a:rPr lang="en-IN" dirty="0" smtClean="0"/>
              <a:t>Sizes</a:t>
            </a:r>
          </a:p>
          <a:p>
            <a:pPr>
              <a:spcBef>
                <a:spcPts val="0"/>
              </a:spcBef>
              <a:spcAft>
                <a:spcPts val="0"/>
              </a:spcAft>
            </a:pPr>
            <a:r>
              <a:rPr lang="en-IN" dirty="0" smtClean="0"/>
              <a:t>Background</a:t>
            </a:r>
          </a:p>
          <a:p>
            <a:pPr>
              <a:spcBef>
                <a:spcPts val="0"/>
              </a:spcBef>
              <a:spcAft>
                <a:spcPts val="0"/>
              </a:spcAft>
            </a:pPr>
            <a:r>
              <a:rPr lang="en-IN" dirty="0" smtClean="0"/>
              <a:t>Borders</a:t>
            </a:r>
          </a:p>
          <a:p>
            <a:pPr>
              <a:spcBef>
                <a:spcPts val="0"/>
              </a:spcBef>
              <a:spcAft>
                <a:spcPts val="0"/>
              </a:spcAft>
            </a:pPr>
            <a:r>
              <a:rPr lang="fr-FR" dirty="0" err="1" smtClean="0"/>
              <a:t>Shadows</a:t>
            </a:r>
            <a:endParaRPr lang="fr-FR" dirty="0" smtClean="0"/>
          </a:p>
          <a:p>
            <a:pPr>
              <a:spcBef>
                <a:spcPts val="0"/>
              </a:spcBef>
              <a:spcAft>
                <a:spcPts val="0"/>
              </a:spcAft>
            </a:pPr>
            <a:r>
              <a:rPr lang="fr-FR" dirty="0" smtClean="0"/>
              <a:t>Gradients</a:t>
            </a:r>
          </a:p>
          <a:p>
            <a:pPr>
              <a:spcBef>
                <a:spcPts val="0"/>
              </a:spcBef>
              <a:spcAft>
                <a:spcPts val="0"/>
              </a:spcAft>
            </a:pPr>
            <a:r>
              <a:rPr lang="fr-FR" dirty="0" err="1" smtClean="0"/>
              <a:t>Filters</a:t>
            </a:r>
            <a:endParaRPr lang="fr-FR" dirty="0" smtClean="0"/>
          </a:p>
          <a:p>
            <a:pPr>
              <a:spcBef>
                <a:spcPts val="0"/>
              </a:spcBef>
              <a:spcAft>
                <a:spcPts val="0"/>
              </a:spcAft>
            </a:pPr>
            <a:r>
              <a:rPr lang="fr-FR" dirty="0" smtClean="0"/>
              <a:t>Transformations</a:t>
            </a:r>
          </a:p>
          <a:p>
            <a:pPr>
              <a:spcBef>
                <a:spcPts val="0"/>
              </a:spcBef>
              <a:spcAft>
                <a:spcPts val="0"/>
              </a:spcAft>
            </a:pPr>
            <a:r>
              <a:rPr lang="fr-FR" dirty="0" smtClean="0"/>
              <a:t>Transitions</a:t>
            </a:r>
          </a:p>
          <a:p>
            <a:pPr>
              <a:spcBef>
                <a:spcPts val="0"/>
              </a:spcBef>
              <a:spcAft>
                <a:spcPts val="0"/>
              </a:spcAft>
            </a:pPr>
            <a:r>
              <a:rPr lang="fr-FR" dirty="0" smtClean="0"/>
              <a:t>Animations </a:t>
            </a:r>
            <a:endParaRPr lang="en-IN" dirty="0"/>
          </a:p>
        </p:txBody>
      </p:sp>
    </p:spTree>
    <p:extLst>
      <p:ext uri="{BB962C8B-B14F-4D97-AF65-F5344CB8AC3E}">
        <p14:creationId xmlns:p14="http://schemas.microsoft.com/office/powerpoint/2010/main" val="19313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CSS provides several properties that allows you to define various text styles such as </a:t>
            </a:r>
            <a:r>
              <a:rPr lang="en-US" altLang="en-US" i="1" dirty="0">
                <a:solidFill>
                  <a:srgbClr val="C00000"/>
                </a:solidFill>
              </a:rPr>
              <a:t>color, alignment, spacing, decoration, transformation,</a:t>
            </a:r>
            <a:r>
              <a:rPr lang="en-US" altLang="en-US" dirty="0">
                <a:solidFill>
                  <a:schemeClr val="tx1"/>
                </a:solidFill>
              </a:rPr>
              <a:t> etc. very easily and effectively</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374210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sz="2800" b="1" i="1" dirty="0">
                <a:solidFill>
                  <a:srgbClr val="0070C0"/>
                </a:solidFill>
              </a:rPr>
              <a:t>Cascading Style Sheets </a:t>
            </a:r>
            <a:r>
              <a:rPr lang="en-IN" sz="2800" b="1" i="1" dirty="0" smtClean="0">
                <a:solidFill>
                  <a:srgbClr val="0070C0"/>
                </a:solidFill>
              </a:rPr>
              <a:t>3 </a:t>
            </a:r>
            <a:r>
              <a:rPr lang="en-US" sz="2800" i="1" dirty="0" smtClean="0">
                <a:solidFill>
                  <a:srgbClr val="0070C0"/>
                </a:solidFill>
              </a:rPr>
              <a:t>(</a:t>
            </a:r>
            <a:r>
              <a:rPr lang="en-US" sz="2800" b="1" i="1" dirty="0">
                <a:solidFill>
                  <a:srgbClr val="0070C0"/>
                </a:solidFill>
              </a:rPr>
              <a:t>CSS3</a:t>
            </a:r>
            <a:r>
              <a:rPr lang="en-US" sz="2800" i="1" dirty="0">
                <a:solidFill>
                  <a:srgbClr val="0070C0"/>
                </a:solidFill>
              </a:rPr>
              <a:t>)</a:t>
            </a:r>
            <a:r>
              <a:rPr lang="en-US" sz="2800" dirty="0"/>
              <a:t> that allows you to specify the </a:t>
            </a:r>
            <a:r>
              <a:rPr lang="en-US" sz="2800" i="1" dirty="0"/>
              <a:t>presentation </a:t>
            </a:r>
            <a:r>
              <a:rPr lang="en-US" sz="2800" dirty="0"/>
              <a:t>of elements on a web page (e.g., fonts</a:t>
            </a:r>
            <a:r>
              <a:rPr lang="en-US" sz="2800" dirty="0" smtClean="0"/>
              <a:t>, spacing</a:t>
            </a:r>
            <a:r>
              <a:rPr lang="en-US" sz="2800" dirty="0"/>
              <a:t>, sizes, colors, positioning) </a:t>
            </a:r>
            <a:r>
              <a:rPr lang="en-US" sz="2800" i="1" dirty="0"/>
              <a:t>separately </a:t>
            </a:r>
            <a:r>
              <a:rPr lang="en-US" sz="2800" dirty="0"/>
              <a:t>from the document’s </a:t>
            </a:r>
            <a:r>
              <a:rPr lang="en-US" sz="2800" i="1" dirty="0"/>
              <a:t>structure and </a:t>
            </a:r>
            <a:r>
              <a:rPr lang="en-US" sz="2800" i="1" dirty="0" smtClean="0"/>
              <a:t>content </a:t>
            </a:r>
            <a:r>
              <a:rPr lang="en-US" sz="2800" dirty="0" smtClean="0"/>
              <a:t>(</a:t>
            </a:r>
            <a:r>
              <a:rPr lang="en-US" sz="2800" dirty="0"/>
              <a:t>section headers, body text, links, etc.). </a:t>
            </a:r>
            <a:endParaRPr lang="en-US" sz="2800" dirty="0" smtClean="0"/>
          </a:p>
          <a:p>
            <a:pPr>
              <a:lnSpc>
                <a:spcPct val="100000"/>
              </a:lnSpc>
              <a:spcBef>
                <a:spcPts val="600"/>
              </a:spcBef>
              <a:spcAft>
                <a:spcPts val="600"/>
              </a:spcAft>
            </a:pPr>
            <a:r>
              <a:rPr lang="en-US" sz="2800" dirty="0" smtClean="0"/>
              <a:t>This </a:t>
            </a:r>
            <a:r>
              <a:rPr lang="en-US" sz="2800" b="1" i="1" dirty="0">
                <a:solidFill>
                  <a:srgbClr val="0070C0"/>
                </a:solidFill>
              </a:rPr>
              <a:t>separation of structure from </a:t>
            </a:r>
            <a:r>
              <a:rPr lang="en-US" sz="2800" b="1" i="1" dirty="0" smtClean="0">
                <a:solidFill>
                  <a:srgbClr val="0070C0"/>
                </a:solidFill>
              </a:rPr>
              <a:t>presentation </a:t>
            </a:r>
            <a:r>
              <a:rPr lang="en-US" sz="2800" dirty="0" smtClean="0"/>
              <a:t>simplifies </a:t>
            </a:r>
            <a:r>
              <a:rPr lang="en-US" sz="2800" dirty="0"/>
              <a:t>maintaining and modifying web pages, especially on large-scale websites</a:t>
            </a:r>
            <a:endParaRPr lang="en-IN" sz="2800" dirty="0"/>
          </a:p>
        </p:txBody>
      </p:sp>
    </p:spTree>
    <p:extLst>
      <p:ext uri="{BB962C8B-B14F-4D97-AF65-F5344CB8AC3E}">
        <p14:creationId xmlns:p14="http://schemas.microsoft.com/office/powerpoint/2010/main" val="18372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The commonly used text properties are: </a:t>
            </a:r>
          </a:p>
          <a:p>
            <a:pPr lvl="2" indent="-457200" algn="just" eaLnBrk="0" fontAlgn="base" hangingPunct="0">
              <a:spcBef>
                <a:spcPct val="0"/>
              </a:spcBef>
              <a:spcAft>
                <a:spcPct val="0"/>
              </a:spcAft>
              <a:buClrTx/>
              <a:buSzTx/>
            </a:pPr>
            <a:r>
              <a:rPr lang="en-US" altLang="en-US" sz="2400" dirty="0" smtClean="0"/>
              <a:t>text-align		</a:t>
            </a:r>
          </a:p>
          <a:p>
            <a:pPr lvl="2" indent="-457200" algn="just" eaLnBrk="0" fontAlgn="base" hangingPunct="0">
              <a:spcBef>
                <a:spcPct val="0"/>
              </a:spcBef>
              <a:spcAft>
                <a:spcPct val="0"/>
              </a:spcAft>
              <a:buClrTx/>
              <a:buSzTx/>
            </a:pPr>
            <a:r>
              <a:rPr lang="en-US" altLang="en-US" sz="2400" dirty="0" smtClean="0"/>
              <a:t>text-decoration</a:t>
            </a:r>
          </a:p>
          <a:p>
            <a:pPr lvl="2" indent="-457200" algn="just" eaLnBrk="0" fontAlgn="base" hangingPunct="0">
              <a:spcBef>
                <a:spcPct val="0"/>
              </a:spcBef>
              <a:spcAft>
                <a:spcPct val="0"/>
              </a:spcAft>
              <a:buClrTx/>
              <a:buSzTx/>
            </a:pPr>
            <a:r>
              <a:rPr lang="en-US" altLang="en-US" sz="2400" dirty="0" smtClean="0"/>
              <a:t>text-transform</a:t>
            </a:r>
            <a:endParaRPr lang="en-US" altLang="en-US" sz="2400" dirty="0"/>
          </a:p>
          <a:p>
            <a:pPr lvl="2" indent="-457200" algn="just" eaLnBrk="0" fontAlgn="base" hangingPunct="0">
              <a:spcBef>
                <a:spcPct val="0"/>
              </a:spcBef>
              <a:spcAft>
                <a:spcPct val="0"/>
              </a:spcAft>
              <a:buClrTx/>
              <a:buSzTx/>
            </a:pPr>
            <a:r>
              <a:rPr lang="en-US" altLang="en-US" sz="2400" dirty="0"/>
              <a:t>text-indent</a:t>
            </a:r>
          </a:p>
          <a:p>
            <a:pPr lvl="2" indent="-457200" algn="just" eaLnBrk="0" fontAlgn="base" hangingPunct="0">
              <a:spcBef>
                <a:spcPct val="0"/>
              </a:spcBef>
              <a:spcAft>
                <a:spcPct val="0"/>
              </a:spcAft>
              <a:buClrTx/>
              <a:buSzTx/>
            </a:pPr>
            <a:r>
              <a:rPr lang="en-US" altLang="en-US" sz="2400" dirty="0"/>
              <a:t>text-justify</a:t>
            </a:r>
          </a:p>
          <a:p>
            <a:pPr lvl="2" indent="-457200" algn="just" eaLnBrk="0" fontAlgn="base" hangingPunct="0">
              <a:spcBef>
                <a:spcPct val="0"/>
              </a:spcBef>
              <a:spcAft>
                <a:spcPct val="0"/>
              </a:spcAft>
              <a:buClrTx/>
              <a:buSzTx/>
            </a:pPr>
            <a:r>
              <a:rPr lang="en-US" altLang="en-US" sz="2400" dirty="0" smtClean="0"/>
              <a:t>text-shadow</a:t>
            </a:r>
            <a:endParaRPr lang="en-US" altLang="en-US" sz="2400" dirty="0"/>
          </a:p>
          <a:p>
            <a:pPr lvl="2" indent="-457200" algn="just" eaLnBrk="0" fontAlgn="base" hangingPunct="0">
              <a:spcBef>
                <a:spcPct val="0"/>
              </a:spcBef>
              <a:spcAft>
                <a:spcPct val="0"/>
              </a:spcAft>
              <a:buClrTx/>
              <a:buSzTx/>
            </a:pPr>
            <a:r>
              <a:rPr lang="en-US" altLang="en-US" sz="2400" dirty="0"/>
              <a:t>line-height</a:t>
            </a:r>
          </a:p>
          <a:p>
            <a:pPr lvl="2" indent="-457200" algn="just" eaLnBrk="0" fontAlgn="base" hangingPunct="0">
              <a:spcBef>
                <a:spcPct val="0"/>
              </a:spcBef>
              <a:spcAft>
                <a:spcPct val="0"/>
              </a:spcAft>
              <a:buClrTx/>
              <a:buSzTx/>
            </a:pPr>
            <a:r>
              <a:rPr lang="en-US" altLang="en-US" sz="2400" dirty="0"/>
              <a:t>letter-spacing</a:t>
            </a:r>
          </a:p>
          <a:p>
            <a:pPr lvl="2" indent="-457200" algn="just" eaLnBrk="0" fontAlgn="base" hangingPunct="0">
              <a:spcBef>
                <a:spcPct val="0"/>
              </a:spcBef>
              <a:spcAft>
                <a:spcPct val="0"/>
              </a:spcAft>
              <a:buClrTx/>
              <a:buSzTx/>
            </a:pPr>
            <a:r>
              <a:rPr lang="en-US" altLang="en-US" sz="2400" dirty="0"/>
              <a:t>word-spacing</a:t>
            </a:r>
            <a:endParaRPr lang="en-IN" sz="2400" dirty="0"/>
          </a:p>
          <a:p>
            <a:endParaRPr lang="en-IN" dirty="0"/>
          </a:p>
        </p:txBody>
      </p:sp>
    </p:spTree>
    <p:extLst>
      <p:ext uri="{BB962C8B-B14F-4D97-AF65-F5344CB8AC3E}">
        <p14:creationId xmlns:p14="http://schemas.microsoft.com/office/powerpoint/2010/main" val="158662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Align:</a:t>
            </a:r>
          </a:p>
          <a:p>
            <a:pPr lvl="1"/>
            <a:r>
              <a:rPr lang="en-US" dirty="0" smtClean="0"/>
              <a:t>The </a:t>
            </a:r>
            <a:r>
              <a:rPr lang="en-US" dirty="0" smtClean="0">
                <a:solidFill>
                  <a:srgbClr val="C00000"/>
                </a:solidFill>
              </a:rPr>
              <a:t>text-align</a:t>
            </a:r>
            <a:r>
              <a:rPr lang="en-US" dirty="0" smtClean="0"/>
              <a:t> property is used to set the horizontal alignment of the text.</a:t>
            </a:r>
          </a:p>
          <a:p>
            <a:pPr lvl="1"/>
            <a:r>
              <a:rPr lang="en-US" dirty="0" smtClean="0"/>
              <a:t>Text </a:t>
            </a:r>
            <a:r>
              <a:rPr lang="en-US" dirty="0"/>
              <a:t>can be aligned in four ways: to the left, right, </a:t>
            </a:r>
            <a:r>
              <a:rPr lang="en-US" dirty="0" err="1"/>
              <a:t>centre</a:t>
            </a:r>
            <a:r>
              <a:rPr lang="en-US" dirty="0"/>
              <a:t> or justified (straight left and right margins).</a:t>
            </a:r>
            <a:endParaRPr lang="en-IN" dirty="0" smtClean="0"/>
          </a:p>
          <a:p>
            <a:pPr marL="514350" lvl="1" indent="0">
              <a:buNone/>
            </a:pPr>
            <a:r>
              <a:rPr lang="en-IN" dirty="0" smtClean="0"/>
              <a:t>				</a:t>
            </a:r>
            <a:r>
              <a:rPr lang="en-IN" sz="2400" dirty="0" smtClean="0">
                <a:solidFill>
                  <a:schemeClr val="accent6"/>
                </a:solidFill>
              </a:rPr>
              <a:t>h1 </a:t>
            </a:r>
            <a:r>
              <a:rPr lang="en-IN" sz="2400" dirty="0">
                <a:solidFill>
                  <a:schemeClr val="accent6"/>
                </a:solidFill>
              </a:rPr>
              <a:t>{</a:t>
            </a:r>
          </a:p>
          <a:p>
            <a:pPr marL="3714750" lvl="8" indent="0">
              <a:buNone/>
            </a:pPr>
            <a:r>
              <a:rPr lang="en-IN" sz="2400" dirty="0">
                <a:solidFill>
                  <a:schemeClr val="accent6"/>
                </a:solidFill>
              </a:rPr>
              <a:t>    text-align: </a:t>
            </a:r>
            <a:r>
              <a:rPr lang="en-IN" sz="2400" dirty="0" err="1">
                <a:solidFill>
                  <a:schemeClr val="accent6"/>
                </a:solidFill>
              </a:rPr>
              <a:t>center</a:t>
            </a:r>
            <a:r>
              <a:rPr lang="en-IN" sz="2400" dirty="0">
                <a:solidFill>
                  <a:schemeClr val="accent6"/>
                </a:solidFill>
              </a:rPr>
              <a:t>;</a:t>
            </a:r>
          </a:p>
          <a:p>
            <a:pPr marL="3714750" lvl="8" indent="0">
              <a:buNone/>
            </a:pPr>
            <a:r>
              <a:rPr lang="en-IN" sz="2400" dirty="0">
                <a:solidFill>
                  <a:schemeClr val="accent6"/>
                </a:solidFill>
              </a:rPr>
              <a:t>}</a:t>
            </a:r>
          </a:p>
          <a:p>
            <a:pPr marL="3714750" lvl="8" indent="0">
              <a:buNone/>
            </a:pPr>
            <a:r>
              <a:rPr lang="en-IN" sz="2400" dirty="0">
                <a:solidFill>
                  <a:schemeClr val="accent6"/>
                </a:solidFill>
              </a:rPr>
              <a:t>p {</a:t>
            </a:r>
          </a:p>
          <a:p>
            <a:pPr marL="3714750" lvl="8" indent="0">
              <a:buNone/>
            </a:pPr>
            <a:r>
              <a:rPr lang="en-IN" sz="2400" dirty="0">
                <a:solidFill>
                  <a:schemeClr val="accent6"/>
                </a:solidFill>
              </a:rPr>
              <a:t>    text-align: justify;</a:t>
            </a:r>
          </a:p>
          <a:p>
            <a:pPr marL="3714750" lvl="8" indent="0">
              <a:buNone/>
            </a:pPr>
            <a:r>
              <a:rPr lang="en-IN" sz="2400" dirty="0">
                <a:solidFill>
                  <a:schemeClr val="accent6"/>
                </a:solidFill>
              </a:rPr>
              <a:t>}</a:t>
            </a:r>
          </a:p>
        </p:txBody>
      </p:sp>
    </p:spTree>
    <p:extLst>
      <p:ext uri="{BB962C8B-B14F-4D97-AF65-F5344CB8AC3E}">
        <p14:creationId xmlns:p14="http://schemas.microsoft.com/office/powerpoint/2010/main" val="357250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Decoration</a:t>
            </a:r>
          </a:p>
          <a:p>
            <a:pPr lvl="1"/>
            <a:r>
              <a:rPr lang="en-US" dirty="0"/>
              <a:t>The </a:t>
            </a:r>
            <a:r>
              <a:rPr lang="en-US" dirty="0">
                <a:solidFill>
                  <a:srgbClr val="C00000"/>
                </a:solidFill>
              </a:rPr>
              <a:t>text-decoration</a:t>
            </a:r>
            <a:r>
              <a:rPr lang="en-US" dirty="0"/>
              <a:t> property specifies the decoration added to text, and is a shorthand property for:</a:t>
            </a:r>
          </a:p>
          <a:p>
            <a:pPr lvl="2"/>
            <a:r>
              <a:rPr lang="en-US" dirty="0" smtClean="0"/>
              <a:t>text-decoration-line </a:t>
            </a:r>
            <a:r>
              <a:rPr lang="en-US" dirty="0"/>
              <a:t>(required)</a:t>
            </a:r>
          </a:p>
          <a:p>
            <a:pPr lvl="2"/>
            <a:r>
              <a:rPr lang="en-US" dirty="0" smtClean="0"/>
              <a:t>text-decoration-color</a:t>
            </a:r>
            <a:endParaRPr lang="en-US" dirty="0"/>
          </a:p>
          <a:p>
            <a:pPr lvl="2"/>
            <a:r>
              <a:rPr lang="en-US" dirty="0" smtClean="0"/>
              <a:t>text-decoration-style</a:t>
            </a:r>
            <a:endParaRPr lang="en-US" dirty="0"/>
          </a:p>
          <a:p>
            <a:endParaRPr lang="en-IN" dirty="0"/>
          </a:p>
          <a:p>
            <a:pPr marL="25400" indent="0">
              <a:buNone/>
            </a:pPr>
            <a:r>
              <a:rPr lang="en-IN" sz="2400" dirty="0"/>
              <a:t>text-decoration: </a:t>
            </a:r>
            <a:r>
              <a:rPr lang="en-IN" sz="2400" i="1" dirty="0">
                <a:solidFill>
                  <a:srgbClr val="C00000"/>
                </a:solidFill>
              </a:rPr>
              <a:t>text-decoration-line</a:t>
            </a:r>
            <a:r>
              <a:rPr lang="en-IN" sz="2400" dirty="0"/>
              <a:t> </a:t>
            </a:r>
            <a:r>
              <a:rPr lang="en-IN" sz="2400" i="1" dirty="0">
                <a:solidFill>
                  <a:schemeClr val="accent6"/>
                </a:solidFill>
              </a:rPr>
              <a:t>text-decoration-</a:t>
            </a:r>
            <a:r>
              <a:rPr lang="en-IN" sz="2400" i="1" dirty="0" err="1">
                <a:solidFill>
                  <a:schemeClr val="accent6"/>
                </a:solidFill>
              </a:rPr>
              <a:t>color</a:t>
            </a:r>
            <a:r>
              <a:rPr lang="en-IN" sz="2400" dirty="0"/>
              <a:t> </a:t>
            </a:r>
            <a:r>
              <a:rPr lang="en-IN" sz="2400" i="1" dirty="0" smtClean="0">
                <a:solidFill>
                  <a:srgbClr val="C00000"/>
                </a:solidFill>
              </a:rPr>
              <a:t>text-decoration-style</a:t>
            </a:r>
            <a:r>
              <a:rPr lang="en-IN" sz="2400" dirty="0" smtClean="0"/>
              <a:t>;</a:t>
            </a:r>
            <a:endParaRPr lang="en-IN" sz="2400" dirty="0"/>
          </a:p>
        </p:txBody>
      </p:sp>
    </p:spTree>
    <p:extLst>
      <p:ext uri="{BB962C8B-B14F-4D97-AF65-F5344CB8AC3E}">
        <p14:creationId xmlns:p14="http://schemas.microsoft.com/office/powerpoint/2010/main" val="19601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514350" lvl="1" indent="0">
              <a:buNone/>
            </a:pPr>
            <a:r>
              <a:rPr lang="en-US" dirty="0" smtClean="0"/>
              <a:t>	Value </a:t>
            </a:r>
            <a:r>
              <a:rPr lang="en-US" dirty="0"/>
              <a:t>	</a:t>
            </a:r>
            <a:r>
              <a:rPr lang="en-US" dirty="0" smtClean="0"/>
              <a:t>		Description</a:t>
            </a:r>
            <a:endParaRPr lang="en-US" dirty="0"/>
          </a:p>
          <a:p>
            <a:pPr marL="25400" indent="0">
              <a:buNone/>
            </a:pPr>
            <a:r>
              <a:rPr lang="en-US" dirty="0" smtClean="0"/>
              <a:t>	text-decoration-line </a:t>
            </a:r>
            <a:r>
              <a:rPr lang="en-US" dirty="0"/>
              <a:t>	Sets the kind of text decoration to use </a:t>
            </a:r>
            <a:r>
              <a:rPr lang="en-US" dirty="0" smtClean="0"/>
              <a:t>(</a:t>
            </a:r>
            <a:r>
              <a:rPr lang="en-US" dirty="0"/>
              <a:t>like </a:t>
            </a:r>
            <a:r>
              <a:rPr lang="en-US" dirty="0" smtClean="0"/>
              <a:t>					</a:t>
            </a:r>
            <a:r>
              <a:rPr lang="en-US" dirty="0" smtClean="0">
                <a:solidFill>
                  <a:srgbClr val="C00000"/>
                </a:solidFill>
              </a:rPr>
              <a:t>underline</a:t>
            </a:r>
            <a:r>
              <a:rPr lang="en-US" dirty="0">
                <a:solidFill>
                  <a:srgbClr val="C00000"/>
                </a:solidFill>
              </a:rPr>
              <a:t>, </a:t>
            </a:r>
            <a:r>
              <a:rPr lang="en-US" dirty="0" err="1">
                <a:solidFill>
                  <a:srgbClr val="C00000"/>
                </a:solidFill>
              </a:rPr>
              <a:t>overline</a:t>
            </a:r>
            <a:r>
              <a:rPr lang="en-US" dirty="0">
                <a:solidFill>
                  <a:srgbClr val="C00000"/>
                </a:solidFill>
              </a:rPr>
              <a:t>, line-through</a:t>
            </a:r>
            <a:r>
              <a:rPr lang="en-US" dirty="0"/>
              <a:t>)</a:t>
            </a:r>
          </a:p>
          <a:p>
            <a:pPr marL="25400" indent="0">
              <a:buNone/>
            </a:pPr>
            <a:r>
              <a:rPr lang="en-US" dirty="0" smtClean="0"/>
              <a:t>	text-decoration-color </a:t>
            </a:r>
            <a:r>
              <a:rPr lang="en-US" dirty="0"/>
              <a:t>	Sets the color of the text decoration</a:t>
            </a:r>
          </a:p>
          <a:p>
            <a:pPr marL="25400" indent="0">
              <a:buNone/>
            </a:pPr>
            <a:r>
              <a:rPr lang="en-US" dirty="0" smtClean="0"/>
              <a:t>	text-decoration-style </a:t>
            </a:r>
            <a:r>
              <a:rPr lang="en-US" dirty="0"/>
              <a:t>	Sets the style of the text decoration (like </a:t>
            </a:r>
            <a:r>
              <a:rPr lang="en-US" dirty="0" smtClean="0"/>
              <a:t>					</a:t>
            </a:r>
            <a:r>
              <a:rPr lang="en-US" dirty="0" smtClean="0">
                <a:solidFill>
                  <a:srgbClr val="C00000"/>
                </a:solidFill>
              </a:rPr>
              <a:t>solid</a:t>
            </a:r>
            <a:r>
              <a:rPr lang="en-US" dirty="0">
                <a:solidFill>
                  <a:srgbClr val="C00000"/>
                </a:solidFill>
              </a:rPr>
              <a:t>, wavy, dotted, dashed, double</a:t>
            </a:r>
            <a:r>
              <a:rPr lang="en-US" dirty="0" smtClean="0"/>
              <a:t>)</a:t>
            </a:r>
          </a:p>
          <a:p>
            <a:pPr marL="1397000" lvl="3" indent="0">
              <a:buNone/>
            </a:pPr>
            <a:endParaRPr lang="en-US" sz="2400" dirty="0" smtClean="0">
              <a:solidFill>
                <a:schemeClr val="accent6"/>
              </a:solidFill>
            </a:endParaRPr>
          </a:p>
          <a:p>
            <a:pPr marL="1397000" lvl="3" indent="0">
              <a:buNone/>
            </a:pPr>
            <a:r>
              <a:rPr lang="en-US" sz="2400" dirty="0">
                <a:solidFill>
                  <a:schemeClr val="accent6"/>
                </a:solidFill>
              </a:rPr>
              <a:t>	</a:t>
            </a:r>
            <a:r>
              <a:rPr lang="en-US" sz="2400" dirty="0" smtClean="0">
                <a:solidFill>
                  <a:schemeClr val="accent6"/>
                </a:solidFill>
              </a:rPr>
              <a:t>	h1 </a:t>
            </a:r>
            <a:r>
              <a:rPr lang="en-US" sz="2400" dirty="0">
                <a:solidFill>
                  <a:schemeClr val="accent6"/>
                </a:solidFill>
              </a:rPr>
              <a:t>{</a:t>
            </a:r>
            <a:br>
              <a:rPr lang="en-US" sz="2400" dirty="0">
                <a:solidFill>
                  <a:schemeClr val="accent6"/>
                </a:solidFill>
              </a:rPr>
            </a:br>
            <a:r>
              <a:rPr lang="en-US" sz="2400" dirty="0" smtClean="0">
                <a:solidFill>
                  <a:schemeClr val="accent6"/>
                </a:solidFill>
              </a:rPr>
              <a:t>		</a:t>
            </a:r>
            <a:r>
              <a:rPr lang="en-US" sz="2400" dirty="0">
                <a:solidFill>
                  <a:schemeClr val="accent6"/>
                </a:solidFill>
              </a:rPr>
              <a:t>	</a:t>
            </a:r>
            <a:r>
              <a:rPr lang="en-US" sz="2400" dirty="0" smtClean="0">
                <a:solidFill>
                  <a:schemeClr val="accent6"/>
                </a:solidFill>
              </a:rPr>
              <a:t>text-decoration</a:t>
            </a:r>
            <a:r>
              <a:rPr lang="en-US" sz="2400" dirty="0">
                <a:solidFill>
                  <a:schemeClr val="accent6"/>
                </a:solidFill>
              </a:rPr>
              <a:t>: underline </a:t>
            </a:r>
            <a:r>
              <a:rPr lang="en-US" sz="2400" dirty="0" err="1">
                <a:solidFill>
                  <a:schemeClr val="accent6"/>
                </a:solidFill>
              </a:rPr>
              <a:t>overline</a:t>
            </a:r>
            <a:r>
              <a:rPr lang="en-US" sz="2400" dirty="0">
                <a:solidFill>
                  <a:schemeClr val="accent6"/>
                </a:solidFill>
              </a:rPr>
              <a:t> dotted red;</a:t>
            </a:r>
            <a:br>
              <a:rPr lang="en-US" sz="2400" dirty="0">
                <a:solidFill>
                  <a:schemeClr val="accent6"/>
                </a:solidFill>
              </a:rPr>
            </a:br>
            <a:r>
              <a:rPr lang="en-US" sz="2400" dirty="0" smtClean="0">
                <a:solidFill>
                  <a:schemeClr val="accent6"/>
                </a:solidFill>
              </a:rPr>
              <a:t>		}</a:t>
            </a:r>
            <a:endParaRPr lang="en-IN" sz="2400" dirty="0">
              <a:solidFill>
                <a:schemeClr val="accent6"/>
              </a:solidFill>
            </a:endParaRPr>
          </a:p>
        </p:txBody>
      </p:sp>
    </p:spTree>
    <p:extLst>
      <p:ext uri="{BB962C8B-B14F-4D97-AF65-F5344CB8AC3E}">
        <p14:creationId xmlns:p14="http://schemas.microsoft.com/office/powerpoint/2010/main" val="341293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Text Transformation</a:t>
            </a:r>
          </a:p>
          <a:p>
            <a:pPr lvl="1"/>
            <a:r>
              <a:rPr lang="en-US" dirty="0"/>
              <a:t>The </a:t>
            </a:r>
            <a:r>
              <a:rPr lang="en-US" dirty="0">
                <a:solidFill>
                  <a:srgbClr val="C00000"/>
                </a:solidFill>
              </a:rPr>
              <a:t>text-transform</a:t>
            </a:r>
            <a:r>
              <a:rPr lang="en-US" dirty="0"/>
              <a:t> </a:t>
            </a:r>
            <a:r>
              <a:rPr lang="en-US" dirty="0" smtClean="0"/>
              <a:t>property </a:t>
            </a:r>
            <a:r>
              <a:rPr lang="en-US" dirty="0"/>
              <a:t>is used to </a:t>
            </a:r>
            <a:r>
              <a:rPr lang="en-US" b="1" dirty="0">
                <a:solidFill>
                  <a:srgbClr val="C00000"/>
                </a:solidFill>
              </a:rPr>
              <a:t>set the cases </a:t>
            </a:r>
            <a:r>
              <a:rPr lang="en-US" dirty="0"/>
              <a:t>for a text</a:t>
            </a:r>
            <a:r>
              <a:rPr lang="en-US" dirty="0" smtClean="0"/>
              <a:t>.</a:t>
            </a:r>
          </a:p>
          <a:p>
            <a:pPr lvl="1"/>
            <a:r>
              <a:rPr lang="en-US" dirty="0"/>
              <a:t>Using this property you can change an element's text content into uppercase or lowercase letters, or capitalize the first letter of each word without modifying the original text</a:t>
            </a:r>
            <a:r>
              <a:rPr lang="en-US" dirty="0" smtClean="0"/>
              <a:t>.</a:t>
            </a:r>
          </a:p>
          <a:p>
            <a:pPr marL="3714750" lvl="8" indent="0">
              <a:spcBef>
                <a:spcPts val="0"/>
              </a:spcBef>
              <a:buNone/>
            </a:pPr>
            <a:r>
              <a:rPr lang="pt-BR" sz="2400" dirty="0">
                <a:solidFill>
                  <a:schemeClr val="accent6"/>
                </a:solidFill>
              </a:rPr>
              <a:t>h1 {</a:t>
            </a:r>
          </a:p>
          <a:p>
            <a:pPr marL="3714750" lvl="8" indent="0">
              <a:spcBef>
                <a:spcPts val="0"/>
              </a:spcBef>
              <a:buNone/>
            </a:pPr>
            <a:r>
              <a:rPr lang="pt-BR" sz="2400" dirty="0">
                <a:solidFill>
                  <a:schemeClr val="accent6"/>
                </a:solidFill>
              </a:rPr>
              <a:t>    text-transform: uppercase;</a:t>
            </a:r>
          </a:p>
          <a:p>
            <a:pPr marL="3714750" lvl="8" indent="0">
              <a:spcBef>
                <a:spcPts val="0"/>
              </a:spcBef>
              <a:buNone/>
            </a:pPr>
            <a:r>
              <a:rPr lang="pt-BR" sz="2400" dirty="0">
                <a:solidFill>
                  <a:schemeClr val="accent6"/>
                </a:solidFill>
              </a:rPr>
              <a:t>}</a:t>
            </a:r>
          </a:p>
          <a:p>
            <a:pPr marL="3714750" lvl="8" indent="0">
              <a:spcBef>
                <a:spcPts val="0"/>
              </a:spcBef>
              <a:buNone/>
            </a:pPr>
            <a:r>
              <a:rPr lang="pt-BR" sz="2400" dirty="0">
                <a:solidFill>
                  <a:schemeClr val="accent6"/>
                </a:solidFill>
              </a:rPr>
              <a:t>h2 {</a:t>
            </a:r>
          </a:p>
          <a:p>
            <a:pPr marL="3714750" lvl="8" indent="0">
              <a:spcBef>
                <a:spcPts val="0"/>
              </a:spcBef>
              <a:buNone/>
            </a:pPr>
            <a:r>
              <a:rPr lang="pt-BR" sz="2400" dirty="0">
                <a:solidFill>
                  <a:schemeClr val="accent6"/>
                </a:solidFill>
              </a:rPr>
              <a:t>    text-transform: capitalize;</a:t>
            </a:r>
          </a:p>
          <a:p>
            <a:pPr marL="3714750" lvl="8" indent="0">
              <a:spcBef>
                <a:spcPts val="0"/>
              </a:spcBef>
              <a:buNone/>
            </a:pPr>
            <a:r>
              <a:rPr lang="pt-BR"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9050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Text </a:t>
            </a:r>
            <a:r>
              <a:rPr lang="en-IN" b="1" dirty="0" smtClean="0"/>
              <a:t>Indentation</a:t>
            </a:r>
          </a:p>
          <a:p>
            <a:pPr lvl="1"/>
            <a:r>
              <a:rPr lang="en-US" dirty="0"/>
              <a:t>The </a:t>
            </a:r>
            <a:r>
              <a:rPr lang="en-US" dirty="0">
                <a:solidFill>
                  <a:srgbClr val="C00000"/>
                </a:solidFill>
              </a:rPr>
              <a:t>text-indent</a:t>
            </a:r>
            <a:r>
              <a:rPr lang="en-US" dirty="0"/>
              <a:t> property is used to set the indentation of the first line of text within a block of text. It is typically done by inserting the empty space before the first line of text.</a:t>
            </a:r>
          </a:p>
          <a:p>
            <a:pPr lvl="1"/>
            <a:r>
              <a:rPr lang="en-US" dirty="0" smtClean="0"/>
              <a:t>The </a:t>
            </a:r>
            <a:r>
              <a:rPr lang="en-US" dirty="0"/>
              <a:t>size of the indentation can be specified using percentage (%), length values in pixels, ems, </a:t>
            </a:r>
            <a:r>
              <a:rPr lang="en-US" dirty="0" err="1" smtClean="0"/>
              <a:t>etc</a:t>
            </a:r>
            <a:endParaRPr lang="en-US" dirty="0" smtClean="0"/>
          </a:p>
          <a:p>
            <a:pPr lvl="1"/>
            <a:endParaRPr lang="en-IN" dirty="0"/>
          </a:p>
          <a:p>
            <a:pPr marL="3683000" lvl="8" indent="0">
              <a:spcBef>
                <a:spcPts val="0"/>
              </a:spcBef>
              <a:buNone/>
            </a:pPr>
            <a:r>
              <a:rPr lang="en-IN" sz="2400" dirty="0">
                <a:solidFill>
                  <a:schemeClr val="accent6"/>
                </a:solidFill>
              </a:rPr>
              <a:t>p {</a:t>
            </a:r>
          </a:p>
          <a:p>
            <a:pPr marL="3683000" lvl="8" indent="0">
              <a:spcBef>
                <a:spcPts val="0"/>
              </a:spcBef>
              <a:buNone/>
            </a:pPr>
            <a:r>
              <a:rPr lang="en-IN" sz="2400" dirty="0">
                <a:solidFill>
                  <a:schemeClr val="accent6"/>
                </a:solidFill>
              </a:rPr>
              <a:t>    text-indent: 100px;</a:t>
            </a:r>
          </a:p>
          <a:p>
            <a:pPr marL="368300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369020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Letter Spacing</a:t>
            </a:r>
          </a:p>
          <a:p>
            <a:pPr lvl="1"/>
            <a:r>
              <a:rPr lang="en-US" dirty="0" smtClean="0"/>
              <a:t>To </a:t>
            </a:r>
            <a:r>
              <a:rPr lang="en-US" dirty="0"/>
              <a:t>set extra spacing between the characters of text.</a:t>
            </a:r>
          </a:p>
          <a:p>
            <a:pPr lvl="1"/>
            <a:r>
              <a:rPr lang="en-US" dirty="0" smtClean="0"/>
              <a:t>length </a:t>
            </a:r>
            <a:r>
              <a:rPr lang="en-US" dirty="0"/>
              <a:t>value </a:t>
            </a:r>
            <a:r>
              <a:rPr lang="en-US" dirty="0" smtClean="0"/>
              <a:t>: pixels</a:t>
            </a:r>
            <a:r>
              <a:rPr lang="en-US" dirty="0"/>
              <a:t>, ems, etc. </a:t>
            </a:r>
            <a:r>
              <a:rPr lang="en-US" dirty="0" smtClean="0"/>
              <a:t>Also accepts </a:t>
            </a:r>
            <a:r>
              <a:rPr lang="en-US" dirty="0"/>
              <a:t>negative values. </a:t>
            </a:r>
            <a:endParaRPr lang="en-US" dirty="0" smtClean="0"/>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h1 </a:t>
            </a:r>
            <a:r>
              <a:rPr lang="en-US" sz="2400" dirty="0">
                <a:solidFill>
                  <a:schemeClr val="accent6"/>
                </a:solidFill>
              </a:rPr>
              <a:t>{</a:t>
            </a:r>
          </a:p>
          <a:p>
            <a:pPr marL="3714750" lvl="8" indent="0">
              <a:spcBef>
                <a:spcPts val="0"/>
              </a:spcBef>
              <a:buNone/>
            </a:pPr>
            <a:r>
              <a:rPr lang="en-US" sz="2400" dirty="0">
                <a:solidFill>
                  <a:schemeClr val="accent6"/>
                </a:solidFill>
              </a:rPr>
              <a:t>    letter-spacing: -3px;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p </a:t>
            </a:r>
            <a:r>
              <a:rPr lang="en-US" sz="2400" dirty="0">
                <a:solidFill>
                  <a:schemeClr val="accent6"/>
                </a:solidFill>
              </a:rPr>
              <a:t>{</a:t>
            </a:r>
          </a:p>
          <a:p>
            <a:pPr marL="3714750" lvl="8" indent="0">
              <a:spcBef>
                <a:spcPts val="0"/>
              </a:spcBef>
              <a:buNone/>
            </a:pPr>
            <a:r>
              <a:rPr lang="en-US" sz="2400" dirty="0">
                <a:solidFill>
                  <a:schemeClr val="accent6"/>
                </a:solidFill>
              </a:rPr>
              <a:t>    letter-spacing: 10px;</a:t>
            </a:r>
          </a:p>
          <a:p>
            <a:pPr marL="3714750" lvl="8" indent="0">
              <a:spcBef>
                <a:spcPts val="0"/>
              </a:spcBef>
              <a:buNone/>
            </a:pPr>
            <a:r>
              <a:rPr lang="en-US" sz="2400" dirty="0">
                <a:solidFill>
                  <a:schemeClr val="accent6"/>
                </a:solidFill>
              </a:rPr>
              <a:t>}</a:t>
            </a:r>
            <a:endParaRPr lang="en-US" sz="2400" dirty="0" smtClean="0">
              <a:solidFill>
                <a:schemeClr val="accent6"/>
              </a:solidFill>
            </a:endParaRPr>
          </a:p>
        </p:txBody>
      </p:sp>
    </p:spTree>
    <p:extLst>
      <p:ext uri="{BB962C8B-B14F-4D97-AF65-F5344CB8AC3E}">
        <p14:creationId xmlns:p14="http://schemas.microsoft.com/office/powerpoint/2010/main" val="16673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Word Spacing</a:t>
            </a:r>
          </a:p>
          <a:p>
            <a:pPr lvl="1"/>
            <a:r>
              <a:rPr lang="en-US" dirty="0" smtClean="0"/>
              <a:t>To </a:t>
            </a:r>
            <a:r>
              <a:rPr lang="en-US" dirty="0"/>
              <a:t>specify additional spacing between the words.</a:t>
            </a:r>
          </a:p>
          <a:p>
            <a:pPr lvl="1"/>
            <a:r>
              <a:rPr lang="en-US" dirty="0" smtClean="0"/>
              <a:t>Length value: </a:t>
            </a:r>
            <a:r>
              <a:rPr lang="en-US" dirty="0"/>
              <a:t>pixels, ems, etc. Negative values are also allowed</a:t>
            </a:r>
            <a:r>
              <a:rPr lang="en-US" dirty="0" smtClean="0"/>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p.normal</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p.justified</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    text-align: justify;</a:t>
            </a:r>
          </a:p>
          <a:p>
            <a:pPr marL="3714750" lvl="8" indent="0">
              <a:spcBef>
                <a:spcPts val="0"/>
              </a:spcBef>
              <a:buNone/>
            </a:pP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32025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Line Height</a:t>
            </a:r>
          </a:p>
          <a:p>
            <a:pPr lvl="1"/>
            <a:r>
              <a:rPr lang="en-US" dirty="0" smtClean="0"/>
              <a:t>To </a:t>
            </a:r>
            <a:r>
              <a:rPr lang="en-US" dirty="0"/>
              <a:t>set the height of the text line.</a:t>
            </a:r>
          </a:p>
          <a:p>
            <a:pPr lvl="1"/>
            <a:r>
              <a:rPr lang="en-US" dirty="0" smtClean="0"/>
              <a:t>It </a:t>
            </a:r>
            <a:r>
              <a:rPr lang="en-US" dirty="0"/>
              <a:t>is also called leading and commonly used to set the distance between lines of text</a:t>
            </a:r>
            <a:r>
              <a:rPr lang="en-US" dirty="0" smtClean="0"/>
              <a:t>.</a:t>
            </a:r>
          </a:p>
          <a:p>
            <a:pPr marL="3714750" lvl="8" indent="0">
              <a:spcBef>
                <a:spcPts val="0"/>
              </a:spcBef>
              <a:buNone/>
            </a:pPr>
            <a:endParaRPr lang="en-IN" sz="2400" dirty="0" smtClean="0">
              <a:solidFill>
                <a:schemeClr val="accent6"/>
              </a:solidFill>
            </a:endParaRPr>
          </a:p>
          <a:p>
            <a:pPr marL="3714750" lvl="8" indent="0">
              <a:spcBef>
                <a:spcPts val="0"/>
              </a:spcBef>
              <a:buNone/>
            </a:pPr>
            <a:r>
              <a:rPr lang="en-IN" sz="2400" dirty="0" smtClean="0">
                <a:solidFill>
                  <a:schemeClr val="accent6"/>
                </a:solidFill>
              </a:rPr>
              <a:t>p </a:t>
            </a:r>
            <a:r>
              <a:rPr lang="en-IN" sz="2400" dirty="0">
                <a:solidFill>
                  <a:schemeClr val="accent6"/>
                </a:solidFill>
              </a:rPr>
              <a:t>{</a:t>
            </a:r>
          </a:p>
          <a:p>
            <a:pPr marL="3714750" lvl="8" indent="0">
              <a:spcBef>
                <a:spcPts val="0"/>
              </a:spcBef>
              <a:buNone/>
            </a:pPr>
            <a:r>
              <a:rPr lang="en-IN" sz="2400" dirty="0">
                <a:solidFill>
                  <a:schemeClr val="accent6"/>
                </a:solidFill>
              </a:rPr>
              <a:t>    line-height: 1.2;</a:t>
            </a:r>
          </a:p>
          <a:p>
            <a:pPr marL="371475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325590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justify</a:t>
            </a:r>
            <a:endParaRPr lang="en-IN" b="1" dirty="0"/>
          </a:p>
          <a:p>
            <a:pPr lvl="1"/>
            <a:r>
              <a:rPr lang="en-US" dirty="0" smtClean="0"/>
              <a:t>Specifies </a:t>
            </a:r>
            <a:r>
              <a:rPr lang="en-US" dirty="0"/>
              <a:t>the justification method of text when text-align is set to "justify</a:t>
            </a:r>
            <a:r>
              <a:rPr lang="en-US" dirty="0" smtClean="0"/>
              <a:t>".</a:t>
            </a:r>
          </a:p>
          <a:p>
            <a:pPr marL="514350" lvl="1" indent="0">
              <a:buNone/>
            </a:pPr>
            <a:r>
              <a:rPr lang="en-IN" dirty="0" smtClean="0"/>
              <a:t>	text-justify: auto | inter-word | inter-character | none</a:t>
            </a:r>
          </a:p>
          <a:p>
            <a:pPr marL="514350" lvl="1" indent="0">
              <a:buNone/>
            </a:pPr>
            <a:r>
              <a:rPr lang="en-US" dirty="0" smtClean="0"/>
              <a:t>inter-word 		Increases/Decreases the space between words </a:t>
            </a:r>
          </a:p>
          <a:p>
            <a:pPr marL="514350" lvl="1" indent="0">
              <a:buNone/>
            </a:pPr>
            <a:r>
              <a:rPr lang="en-US" dirty="0" smtClean="0"/>
              <a:t>inter-character 	Increases/Decreases the space between 					characters</a:t>
            </a:r>
            <a:endParaRPr lang="en-IN" dirty="0"/>
          </a:p>
        </p:txBody>
      </p:sp>
    </p:spTree>
    <p:extLst>
      <p:ext uri="{BB962C8B-B14F-4D97-AF65-F5344CB8AC3E}">
        <p14:creationId xmlns:p14="http://schemas.microsoft.com/office/powerpoint/2010/main" val="31936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Example</a:t>
            </a:r>
            <a:endParaRPr lang="en-IN" dirty="0"/>
          </a:p>
        </p:txBody>
      </p:sp>
      <p:sp>
        <p:nvSpPr>
          <p:cNvPr id="3" name="Text Placeholder 2"/>
          <p:cNvSpPr>
            <a:spLocks noGrp="1"/>
          </p:cNvSpPr>
          <p:nvPr>
            <p:ph type="body" idx="4294967295"/>
          </p:nvPr>
        </p:nvSpPr>
        <p:spPr>
          <a:xfrm>
            <a:off x="203200" y="990601"/>
            <a:ext cx="11785600" cy="5295900"/>
          </a:xfrm>
        </p:spPr>
        <p:txBody>
          <a:bodyPr/>
          <a:lstStyle/>
          <a:p>
            <a:pPr marL="21722" indent="0">
              <a:lnSpc>
                <a:spcPct val="100000"/>
              </a:lnSpc>
              <a:buNone/>
            </a:pPr>
            <a:r>
              <a:rPr lang="en-US" sz="2400" dirty="0">
                <a:solidFill>
                  <a:schemeClr val="accent6"/>
                </a:solidFill>
              </a:rPr>
              <a:t>body{</a:t>
            </a:r>
          </a:p>
          <a:p>
            <a:pPr marL="21722" indent="0">
              <a:lnSpc>
                <a:spcPct val="100000"/>
              </a:lnSpc>
              <a:buNone/>
            </a:pPr>
            <a:r>
              <a:rPr lang="en-US" sz="2400" dirty="0">
                <a:solidFill>
                  <a:schemeClr val="accent6"/>
                </a:solidFill>
              </a:rPr>
              <a:t>  background-color: </a:t>
            </a:r>
            <a:r>
              <a:rPr lang="en-US" sz="2400" dirty="0" err="1">
                <a:solidFill>
                  <a:schemeClr val="accent6"/>
                </a:solidFill>
              </a:rPr>
              <a:t>lightblue</a:t>
            </a:r>
            <a:r>
              <a:rPr lang="en-US" sz="2400" dirty="0">
                <a:solidFill>
                  <a:schemeClr val="accent6"/>
                </a:solidFill>
              </a:rPr>
              <a:t>;</a:t>
            </a:r>
          </a:p>
          <a:p>
            <a:pPr marL="21722" indent="0">
              <a:lnSpc>
                <a:spcPct val="100000"/>
              </a:lnSpc>
              <a:buNone/>
            </a:pPr>
            <a:r>
              <a:rPr lang="en-US" sz="2400" dirty="0">
                <a:solidFill>
                  <a:schemeClr val="accent6"/>
                </a:solidFill>
              </a:rPr>
              <a:t>}</a:t>
            </a:r>
          </a:p>
          <a:p>
            <a:pPr marL="21722" indent="0">
              <a:lnSpc>
                <a:spcPct val="100000"/>
              </a:lnSpc>
              <a:buNone/>
            </a:pPr>
            <a:endParaRPr lang="en-US" sz="2400" dirty="0">
              <a:solidFill>
                <a:schemeClr val="accent6"/>
              </a:solidFill>
            </a:endParaRPr>
          </a:p>
          <a:p>
            <a:pPr marL="21722" indent="0">
              <a:lnSpc>
                <a:spcPct val="100000"/>
              </a:lnSpc>
              <a:buNone/>
            </a:pPr>
            <a:r>
              <a:rPr lang="en-US" sz="2400" dirty="0">
                <a:solidFill>
                  <a:schemeClr val="accent6"/>
                </a:solidFill>
              </a:rPr>
              <a:t>h1 {</a:t>
            </a:r>
          </a:p>
          <a:p>
            <a:pPr marL="21722" indent="0">
              <a:lnSpc>
                <a:spcPct val="100000"/>
              </a:lnSpc>
              <a:buNone/>
            </a:pPr>
            <a:r>
              <a:rPr lang="en-US" sz="2400" dirty="0">
                <a:solidFill>
                  <a:schemeClr val="accent6"/>
                </a:solidFill>
              </a:rPr>
              <a:t>  color: teal;</a:t>
            </a:r>
          </a:p>
          <a:p>
            <a:pPr marL="21722" indent="0">
              <a:lnSpc>
                <a:spcPct val="100000"/>
              </a:lnSpc>
              <a:buNone/>
            </a:pPr>
            <a:r>
              <a:rPr lang="en-US" sz="2400" dirty="0">
                <a:solidFill>
                  <a:schemeClr val="accent6"/>
                </a:solidFill>
              </a:rPr>
              <a:t>  text-align: center;</a:t>
            </a:r>
          </a:p>
          <a:p>
            <a:pPr marL="21722" indent="0">
              <a:lnSpc>
                <a:spcPct val="100000"/>
              </a:lnSpc>
              <a:buNone/>
            </a:pPr>
            <a:r>
              <a:rPr lang="en-US" sz="2400" dirty="0">
                <a:solidFill>
                  <a:schemeClr val="accent6"/>
                </a:solidFill>
              </a:rPr>
              <a:t>}</a:t>
            </a:r>
            <a:endParaRPr lang="en-IN" sz="2400" dirty="0">
              <a:solidFill>
                <a:schemeClr val="accent6"/>
              </a:solidFill>
            </a:endParaRPr>
          </a:p>
        </p:txBody>
      </p:sp>
      <p:pic>
        <p:nvPicPr>
          <p:cNvPr id="5" name="Picture 4"/>
          <p:cNvPicPr>
            <a:picLocks noChangeAspect="1"/>
          </p:cNvPicPr>
          <p:nvPr/>
        </p:nvPicPr>
        <p:blipFill>
          <a:blip r:embed="rId2"/>
          <a:stretch>
            <a:fillRect/>
          </a:stretch>
        </p:blipFill>
        <p:spPr>
          <a:xfrm>
            <a:off x="5272534" y="990601"/>
            <a:ext cx="6716266" cy="1756936"/>
          </a:xfrm>
          <a:prstGeom prst="rect">
            <a:avLst/>
          </a:prstGeom>
        </p:spPr>
      </p:pic>
      <p:pic>
        <p:nvPicPr>
          <p:cNvPr id="6" name="Picture 5"/>
          <p:cNvPicPr>
            <a:picLocks noChangeAspect="1"/>
          </p:cNvPicPr>
          <p:nvPr/>
        </p:nvPicPr>
        <p:blipFill>
          <a:blip r:embed="rId3"/>
          <a:stretch>
            <a:fillRect/>
          </a:stretch>
        </p:blipFill>
        <p:spPr>
          <a:xfrm>
            <a:off x="5272534" y="2708920"/>
            <a:ext cx="6716266" cy="1911932"/>
          </a:xfrm>
          <a:prstGeom prst="rect">
            <a:avLst/>
          </a:prstGeom>
        </p:spPr>
      </p:pic>
      <p:pic>
        <p:nvPicPr>
          <p:cNvPr id="7" name="Picture 6"/>
          <p:cNvPicPr>
            <a:picLocks noChangeAspect="1"/>
          </p:cNvPicPr>
          <p:nvPr/>
        </p:nvPicPr>
        <p:blipFill>
          <a:blip r:embed="rId4"/>
          <a:stretch>
            <a:fillRect/>
          </a:stretch>
        </p:blipFill>
        <p:spPr>
          <a:xfrm>
            <a:off x="5272533" y="4434062"/>
            <a:ext cx="6724331" cy="1934554"/>
          </a:xfrm>
          <a:prstGeom prst="rect">
            <a:avLst/>
          </a:prstGeom>
        </p:spPr>
      </p:pic>
    </p:spTree>
    <p:extLst>
      <p:ext uri="{BB962C8B-B14F-4D97-AF65-F5344CB8AC3E}">
        <p14:creationId xmlns:p14="http://schemas.microsoft.com/office/powerpoint/2010/main" val="957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smtClean="0"/>
              <a:t>Text shadow</a:t>
            </a:r>
          </a:p>
          <a:p>
            <a:pPr lvl="1"/>
            <a:r>
              <a:rPr lang="en-US" dirty="0" smtClean="0"/>
              <a:t>The </a:t>
            </a:r>
            <a:r>
              <a:rPr lang="en-US" dirty="0"/>
              <a:t>text-shadow property adds shadow to text</a:t>
            </a:r>
            <a:r>
              <a:rPr lang="en-US" dirty="0" smtClean="0"/>
              <a:t>.</a:t>
            </a:r>
            <a:endParaRPr lang="en-US" dirty="0"/>
          </a:p>
          <a:p>
            <a:pPr lvl="1"/>
            <a:r>
              <a:rPr lang="en-US" dirty="0"/>
              <a:t>This property accepts a comma-separated list of shadows to be applied to the text</a:t>
            </a:r>
            <a:r>
              <a:rPr lang="en-US" dirty="0" smtClean="0"/>
              <a:t>.</a:t>
            </a:r>
          </a:p>
        </p:txBody>
      </p:sp>
    </p:spTree>
    <p:extLst>
      <p:ext uri="{BB962C8B-B14F-4D97-AF65-F5344CB8AC3E}">
        <p14:creationId xmlns:p14="http://schemas.microsoft.com/office/powerpoint/2010/main" val="230375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Value 	</a:t>
            </a:r>
            <a:r>
              <a:rPr lang="en-US" sz="2400" dirty="0" smtClean="0"/>
              <a:t>		Description </a:t>
            </a:r>
            <a:r>
              <a:rPr lang="en-US" sz="2400" dirty="0"/>
              <a:t>	</a:t>
            </a:r>
            <a:endParaRPr lang="en-US" sz="2400" dirty="0" smtClean="0"/>
          </a:p>
          <a:p>
            <a:pPr lvl="1">
              <a:spcBef>
                <a:spcPts val="0"/>
              </a:spcBef>
              <a:spcAft>
                <a:spcPts val="0"/>
              </a:spcAft>
            </a:pPr>
            <a:r>
              <a:rPr lang="en-US" sz="2400" dirty="0" smtClean="0"/>
              <a:t>h-shadow </a:t>
            </a:r>
            <a:r>
              <a:rPr lang="en-US" sz="2400" dirty="0"/>
              <a:t>	</a:t>
            </a:r>
            <a:r>
              <a:rPr lang="en-US" sz="2400" dirty="0" smtClean="0"/>
              <a:t>	Required</a:t>
            </a:r>
            <a:r>
              <a:rPr lang="en-US" sz="2400" dirty="0"/>
              <a:t>. The position of the horizontal shadow. Negative </a:t>
            </a:r>
            <a:r>
              <a:rPr lang="en-US" sz="2400" dirty="0" smtClean="0"/>
              <a:t>			values </a:t>
            </a:r>
            <a:r>
              <a:rPr lang="en-US" sz="2400" dirty="0"/>
              <a:t>are allowed 	</a:t>
            </a:r>
          </a:p>
          <a:p>
            <a:pPr lvl="1">
              <a:spcBef>
                <a:spcPts val="0"/>
              </a:spcBef>
              <a:spcAft>
                <a:spcPts val="0"/>
              </a:spcAft>
            </a:pPr>
            <a:r>
              <a:rPr lang="en-US" sz="2400" dirty="0"/>
              <a:t>v-shadow 	</a:t>
            </a:r>
            <a:r>
              <a:rPr lang="en-US" sz="2400" dirty="0" smtClean="0"/>
              <a:t>	Required</a:t>
            </a:r>
            <a:r>
              <a:rPr lang="en-US" sz="2400" dirty="0"/>
              <a:t>. The position of the vertical shadow. Negative </a:t>
            </a:r>
            <a:r>
              <a:rPr lang="en-US" sz="2400" dirty="0" smtClean="0"/>
              <a:t>			values </a:t>
            </a:r>
            <a:r>
              <a:rPr lang="en-US" sz="2400" dirty="0"/>
              <a:t>are allowed 	</a:t>
            </a:r>
          </a:p>
          <a:p>
            <a:pPr lvl="1">
              <a:spcBef>
                <a:spcPts val="0"/>
              </a:spcBef>
              <a:spcAft>
                <a:spcPts val="0"/>
              </a:spcAft>
            </a:pPr>
            <a:r>
              <a:rPr lang="en-US" sz="2400" dirty="0" smtClean="0"/>
              <a:t>color </a:t>
            </a:r>
            <a:r>
              <a:rPr lang="en-US" sz="2400" dirty="0"/>
              <a:t>	</a:t>
            </a:r>
            <a:r>
              <a:rPr lang="en-US" sz="2400" dirty="0" smtClean="0"/>
              <a:t>		Optional</a:t>
            </a:r>
            <a:r>
              <a:rPr lang="en-US" sz="2400" dirty="0"/>
              <a:t>. The color of the shadow. Look at CSS Color </a:t>
            </a:r>
            <a:r>
              <a:rPr lang="en-US" sz="2400" dirty="0" smtClean="0"/>
              <a:t>			Values </a:t>
            </a:r>
            <a:r>
              <a:rPr lang="en-US" sz="2400" dirty="0"/>
              <a:t>for a complete list of possible color values 	</a:t>
            </a:r>
          </a:p>
          <a:p>
            <a:pPr lvl="1">
              <a:spcBef>
                <a:spcPts val="0"/>
              </a:spcBef>
              <a:spcAft>
                <a:spcPts val="0"/>
              </a:spcAft>
            </a:pPr>
            <a:r>
              <a:rPr lang="en-US" sz="2400" dirty="0"/>
              <a:t>none 	</a:t>
            </a:r>
            <a:r>
              <a:rPr lang="en-US" sz="2400" dirty="0" smtClean="0"/>
              <a:t>		Default </a:t>
            </a:r>
            <a:r>
              <a:rPr lang="en-US" sz="2400" dirty="0"/>
              <a:t>value. No shadow</a:t>
            </a:r>
            <a:endParaRPr lang="en-IN" sz="2400" dirty="0"/>
          </a:p>
          <a:p>
            <a:pPr marL="3683000" lvl="8" indent="0">
              <a:buNone/>
            </a:pPr>
            <a:endParaRPr lang="en-US" sz="2800" dirty="0" smtClean="0">
              <a:solidFill>
                <a:schemeClr val="accent6"/>
              </a:solidFill>
            </a:endParaRPr>
          </a:p>
          <a:p>
            <a:pPr marL="3683000" lvl="8" indent="0">
              <a:buNone/>
            </a:pPr>
            <a:r>
              <a:rPr lang="en-US" sz="2400" dirty="0" smtClean="0">
                <a:solidFill>
                  <a:schemeClr val="accent6"/>
                </a:solidFill>
              </a:rPr>
              <a:t>h1 </a:t>
            </a:r>
            <a:r>
              <a:rPr lang="en-US" sz="2400" dirty="0">
                <a:solidFill>
                  <a:schemeClr val="accent6"/>
                </a:solidFill>
              </a:rPr>
              <a:t>{</a:t>
            </a:r>
            <a:br>
              <a:rPr lang="en-US" sz="2400" dirty="0">
                <a:solidFill>
                  <a:schemeClr val="accent6"/>
                </a:solidFill>
              </a:rPr>
            </a:br>
            <a:r>
              <a:rPr lang="en-US" sz="2400" dirty="0">
                <a:solidFill>
                  <a:schemeClr val="accent6"/>
                </a:solidFill>
              </a:rPr>
              <a:t>  text-shadow: 2px </a:t>
            </a:r>
            <a:r>
              <a:rPr lang="en-US" sz="2400" dirty="0" err="1">
                <a:solidFill>
                  <a:schemeClr val="accent6"/>
                </a:solidFill>
              </a:rPr>
              <a:t>2px</a:t>
            </a:r>
            <a:r>
              <a:rPr lang="en-US" sz="2400" dirty="0">
                <a:solidFill>
                  <a:schemeClr val="accent6"/>
                </a:solidFill>
              </a:rPr>
              <a:t> #ff0000;</a:t>
            </a:r>
            <a:br>
              <a:rPr lang="en-US" sz="2400" dirty="0">
                <a:solidFill>
                  <a:schemeClr val="accent6"/>
                </a:solidFill>
              </a:rPr>
            </a:b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276337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a:t>
            </a:r>
            <a:r>
              <a:rPr lang="en-IN" sz="2400" b="1" kern="0" dirty="0">
                <a:solidFill>
                  <a:schemeClr val="accent6"/>
                </a:solidFill>
                <a:latin typeface="Arial"/>
              </a:rPr>
              <a:t>8</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2650572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a:t>
            </a:r>
            <a:endParaRPr lang="en-IN" dirty="0"/>
          </a:p>
        </p:txBody>
      </p:sp>
      <p:sp>
        <p:nvSpPr>
          <p:cNvPr id="5" name="Text Placeholder 4"/>
          <p:cNvSpPr>
            <a:spLocks noGrp="1"/>
          </p:cNvSpPr>
          <p:nvPr>
            <p:ph type="body" sz="quarter" idx="13"/>
          </p:nvPr>
        </p:nvSpPr>
        <p:spPr/>
        <p:txBody>
          <a:bodyPr/>
          <a:lstStyle/>
          <a:p>
            <a:r>
              <a:rPr lang="en-US" dirty="0" smtClean="0"/>
              <a:t>CSS</a:t>
            </a:r>
          </a:p>
          <a:p>
            <a:pPr lvl="1"/>
            <a:r>
              <a:rPr lang="en-US" dirty="0" smtClean="0"/>
              <a:t>Colors</a:t>
            </a:r>
          </a:p>
          <a:p>
            <a:pPr lvl="1"/>
            <a:r>
              <a:rPr lang="en-US" dirty="0" smtClean="0"/>
              <a:t>Size</a:t>
            </a:r>
          </a:p>
          <a:p>
            <a:pPr lvl="1"/>
            <a:r>
              <a:rPr lang="en-US" dirty="0" smtClean="0"/>
              <a:t>Padding and Margin</a:t>
            </a:r>
          </a:p>
          <a:p>
            <a:pPr lvl="1"/>
            <a:r>
              <a:rPr lang="en-US" dirty="0" smtClean="0"/>
              <a:t>Borders</a:t>
            </a:r>
            <a:endParaRPr lang="en-IN" dirty="0"/>
          </a:p>
        </p:txBody>
      </p:sp>
    </p:spTree>
    <p:extLst>
      <p:ext uri="{BB962C8B-B14F-4D97-AF65-F5344CB8AC3E}">
        <p14:creationId xmlns:p14="http://schemas.microsoft.com/office/powerpoint/2010/main" val="13175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smtClean="0"/>
              <a:t>Colors </a:t>
            </a:r>
            <a:r>
              <a:rPr lang="en-US" dirty="0"/>
              <a:t>in CSS can be specified by the following methods:</a:t>
            </a:r>
          </a:p>
          <a:p>
            <a:pPr lvl="1">
              <a:spcBef>
                <a:spcPts val="0"/>
              </a:spcBef>
              <a:spcAft>
                <a:spcPts val="0"/>
              </a:spcAft>
            </a:pPr>
            <a:r>
              <a:rPr lang="en-US" dirty="0" smtClean="0"/>
              <a:t>Hexadecimal </a:t>
            </a:r>
            <a:r>
              <a:rPr lang="en-US" dirty="0"/>
              <a:t>colors</a:t>
            </a:r>
          </a:p>
          <a:p>
            <a:pPr lvl="1">
              <a:spcBef>
                <a:spcPts val="0"/>
              </a:spcBef>
              <a:spcAft>
                <a:spcPts val="0"/>
              </a:spcAft>
            </a:pPr>
            <a:r>
              <a:rPr lang="en-US" dirty="0" smtClean="0"/>
              <a:t>Hexadecimal </a:t>
            </a:r>
            <a:r>
              <a:rPr lang="en-US" dirty="0"/>
              <a:t>colors with transparency</a:t>
            </a:r>
          </a:p>
          <a:p>
            <a:pPr lvl="1">
              <a:spcBef>
                <a:spcPts val="0"/>
              </a:spcBef>
              <a:spcAft>
                <a:spcPts val="0"/>
              </a:spcAft>
            </a:pPr>
            <a:r>
              <a:rPr lang="en-US" dirty="0" smtClean="0"/>
              <a:t>RGB </a:t>
            </a:r>
            <a:r>
              <a:rPr lang="en-US" dirty="0"/>
              <a:t>colors</a:t>
            </a:r>
          </a:p>
          <a:p>
            <a:pPr lvl="1">
              <a:spcBef>
                <a:spcPts val="0"/>
              </a:spcBef>
              <a:spcAft>
                <a:spcPts val="0"/>
              </a:spcAft>
            </a:pPr>
            <a:r>
              <a:rPr lang="en-US" dirty="0" smtClean="0"/>
              <a:t>RGBA </a:t>
            </a:r>
            <a:r>
              <a:rPr lang="en-US" dirty="0"/>
              <a:t>colors</a:t>
            </a:r>
          </a:p>
          <a:p>
            <a:pPr lvl="1">
              <a:spcBef>
                <a:spcPts val="0"/>
              </a:spcBef>
              <a:spcAft>
                <a:spcPts val="0"/>
              </a:spcAft>
            </a:pPr>
            <a:r>
              <a:rPr lang="en-US" dirty="0" smtClean="0"/>
              <a:t>HSL </a:t>
            </a:r>
            <a:r>
              <a:rPr lang="en-US" dirty="0"/>
              <a:t>colors</a:t>
            </a:r>
          </a:p>
          <a:p>
            <a:pPr lvl="1">
              <a:spcBef>
                <a:spcPts val="0"/>
              </a:spcBef>
              <a:spcAft>
                <a:spcPts val="0"/>
              </a:spcAft>
            </a:pPr>
            <a:r>
              <a:rPr lang="en-US" dirty="0" smtClean="0"/>
              <a:t>HSLA </a:t>
            </a:r>
            <a:r>
              <a:rPr lang="en-US" dirty="0"/>
              <a:t>colors</a:t>
            </a:r>
          </a:p>
          <a:p>
            <a:pPr lvl="1">
              <a:spcBef>
                <a:spcPts val="0"/>
              </a:spcBef>
              <a:spcAft>
                <a:spcPts val="0"/>
              </a:spcAft>
            </a:pPr>
            <a:r>
              <a:rPr lang="en-US" dirty="0" smtClean="0"/>
              <a:t>Predefined/Cross-browser </a:t>
            </a:r>
            <a:r>
              <a:rPr lang="en-US" dirty="0"/>
              <a:t>color names</a:t>
            </a:r>
          </a:p>
          <a:p>
            <a:pPr lvl="1">
              <a:spcBef>
                <a:spcPts val="0"/>
              </a:spcBef>
              <a:spcAft>
                <a:spcPts val="0"/>
              </a:spcAft>
            </a:pPr>
            <a:r>
              <a:rPr lang="en-US" dirty="0" smtClean="0"/>
              <a:t>With </a:t>
            </a:r>
            <a:r>
              <a:rPr lang="en-US" dirty="0"/>
              <a:t>the </a:t>
            </a:r>
            <a:r>
              <a:rPr lang="en-US" dirty="0" err="1"/>
              <a:t>currentcolor</a:t>
            </a:r>
            <a:r>
              <a:rPr lang="en-US" dirty="0"/>
              <a:t> keyword</a:t>
            </a:r>
          </a:p>
          <a:p>
            <a:endParaRPr lang="en-IN" dirty="0"/>
          </a:p>
        </p:txBody>
      </p:sp>
    </p:spTree>
    <p:extLst>
      <p:ext uri="{BB962C8B-B14F-4D97-AF65-F5344CB8AC3E}">
        <p14:creationId xmlns:p14="http://schemas.microsoft.com/office/powerpoint/2010/main" val="28322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457200" lvl="1" indent="-431800">
              <a:buClr>
                <a:srgbClr val="000097"/>
              </a:buClr>
              <a:buSzPts val="3200"/>
              <a:buFont typeface="Arial"/>
              <a:buChar char="•"/>
            </a:pPr>
            <a:r>
              <a:rPr lang="en-US" dirty="0"/>
              <a:t>Hexadecimal colors</a:t>
            </a:r>
          </a:p>
          <a:p>
            <a:pPr lvl="1"/>
            <a:r>
              <a:rPr lang="en-US" dirty="0"/>
              <a:t>A hexadecimal color is specified with: #RRGGBB, </a:t>
            </a:r>
            <a:endParaRPr lang="en-US" dirty="0" smtClean="0"/>
          </a:p>
          <a:p>
            <a:pPr lvl="1"/>
            <a:r>
              <a:rPr lang="en-US" dirty="0" smtClean="0"/>
              <a:t>Here </a:t>
            </a:r>
            <a:r>
              <a:rPr lang="en-US" dirty="0"/>
              <a:t>the RR (red), GG (green) and BB (blue) hexadecimal integers specify the components of the color. </a:t>
            </a:r>
            <a:endParaRPr lang="en-US" dirty="0" smtClean="0"/>
          </a:p>
          <a:p>
            <a:pPr lvl="1"/>
            <a:r>
              <a:rPr lang="en-US" dirty="0" smtClean="0"/>
              <a:t>All </a:t>
            </a:r>
            <a:r>
              <a:rPr lang="en-US" dirty="0"/>
              <a:t>values must be between 00 and FF</a:t>
            </a:r>
            <a:r>
              <a:rPr lang="en-US" dirty="0" smtClean="0"/>
              <a:t>.</a:t>
            </a:r>
          </a:p>
          <a:p>
            <a:pPr marL="1885950" lvl="4" indent="0">
              <a:buNone/>
            </a:pPr>
            <a:r>
              <a:rPr lang="en-IN" dirty="0">
                <a:solidFill>
                  <a:schemeClr val="accent6"/>
                </a:solidFill>
              </a:rPr>
              <a:t>#p1 </a:t>
            </a:r>
            <a:r>
              <a:rPr lang="en-IN" dirty="0" smtClean="0">
                <a:solidFill>
                  <a:schemeClr val="accent6"/>
                </a:solidFill>
              </a:rPr>
              <a:t>{background-</a:t>
            </a:r>
            <a:r>
              <a:rPr lang="en-IN" dirty="0" err="1" smtClean="0">
                <a:solidFill>
                  <a:schemeClr val="accent6"/>
                </a:solidFill>
              </a:rPr>
              <a:t>color</a:t>
            </a:r>
            <a:r>
              <a:rPr lang="en-IN" dirty="0">
                <a:solidFill>
                  <a:schemeClr val="accent6"/>
                </a:solidFill>
              </a:rPr>
              <a:t>: #ff0000</a:t>
            </a:r>
            <a:r>
              <a:rPr lang="en-IN" dirty="0" smtClean="0">
                <a:solidFill>
                  <a:schemeClr val="accent6"/>
                </a:solidFill>
              </a:rPr>
              <a:t>;}</a:t>
            </a:r>
            <a:r>
              <a:rPr lang="en-IN" dirty="0">
                <a:solidFill>
                  <a:schemeClr val="accent6"/>
                </a:solidFill>
              </a:rPr>
              <a:t>   /* red </a:t>
            </a:r>
            <a:r>
              <a:rPr lang="en-IN" dirty="0" smtClean="0">
                <a:solidFill>
                  <a:schemeClr val="accent6"/>
                </a:solidFill>
              </a:rPr>
              <a:t>*/</a:t>
            </a:r>
            <a:r>
              <a:rPr lang="en-IN" dirty="0">
                <a:solidFill>
                  <a:schemeClr val="accent6"/>
                </a:solidFill>
              </a:rPr>
              <a:t/>
            </a:r>
            <a:br>
              <a:rPr lang="en-IN" dirty="0">
                <a:solidFill>
                  <a:schemeClr val="accent6"/>
                </a:solidFill>
              </a:rPr>
            </a:br>
            <a:r>
              <a:rPr lang="en-IN" dirty="0">
                <a:solidFill>
                  <a:schemeClr val="accent6"/>
                </a:solidFill>
              </a:rPr>
              <a:t>#p2 {background-</a:t>
            </a:r>
            <a:r>
              <a:rPr lang="en-IN" dirty="0" err="1">
                <a:solidFill>
                  <a:schemeClr val="accent6"/>
                </a:solidFill>
              </a:rPr>
              <a:t>color</a:t>
            </a:r>
            <a:r>
              <a:rPr lang="en-IN" dirty="0">
                <a:solidFill>
                  <a:schemeClr val="accent6"/>
                </a:solidFill>
              </a:rPr>
              <a:t>: #00ff00;}   /* green */</a:t>
            </a:r>
            <a:br>
              <a:rPr lang="en-IN" dirty="0">
                <a:solidFill>
                  <a:schemeClr val="accent6"/>
                </a:solidFill>
              </a:rPr>
            </a:br>
            <a:r>
              <a:rPr lang="en-IN" dirty="0" smtClean="0">
                <a:solidFill>
                  <a:schemeClr val="accent6"/>
                </a:solidFill>
              </a:rPr>
              <a:t>#</a:t>
            </a:r>
            <a:r>
              <a:rPr lang="en-IN" dirty="0">
                <a:solidFill>
                  <a:schemeClr val="accent6"/>
                </a:solidFill>
              </a:rPr>
              <a:t>p3 {background-</a:t>
            </a:r>
            <a:r>
              <a:rPr lang="en-IN" dirty="0" err="1">
                <a:solidFill>
                  <a:schemeClr val="accent6"/>
                </a:solidFill>
              </a:rPr>
              <a:t>color</a:t>
            </a:r>
            <a:r>
              <a:rPr lang="en-IN" dirty="0">
                <a:solidFill>
                  <a:schemeClr val="accent6"/>
                </a:solidFill>
              </a:rPr>
              <a:t>: #0000ff;}   /* blue */</a:t>
            </a:r>
          </a:p>
        </p:txBody>
      </p:sp>
    </p:spTree>
    <p:extLst>
      <p:ext uri="{BB962C8B-B14F-4D97-AF65-F5344CB8AC3E}">
        <p14:creationId xmlns:p14="http://schemas.microsoft.com/office/powerpoint/2010/main" val="531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Hexadecimal </a:t>
            </a:r>
            <a:r>
              <a:rPr lang="en-IN" b="1" dirty="0" err="1"/>
              <a:t>Colors</a:t>
            </a:r>
            <a:r>
              <a:rPr lang="en-IN" b="1" dirty="0"/>
              <a:t> With Transparency</a:t>
            </a:r>
          </a:p>
          <a:p>
            <a:pPr lvl="1"/>
            <a:r>
              <a:rPr lang="en-US" dirty="0"/>
              <a:t>A hexadecimal color is specified with: #RRGGBB. </a:t>
            </a:r>
            <a:endParaRPr lang="en-US" dirty="0" smtClean="0"/>
          </a:p>
          <a:p>
            <a:pPr lvl="1"/>
            <a:r>
              <a:rPr lang="en-US" dirty="0" smtClean="0"/>
              <a:t>To </a:t>
            </a:r>
            <a:r>
              <a:rPr lang="en-US" dirty="0"/>
              <a:t>add transparency, add two additional digits between 00 and FF</a:t>
            </a:r>
            <a:r>
              <a:rPr lang="en-US" dirty="0" smtClean="0"/>
              <a:t>.</a:t>
            </a:r>
          </a:p>
          <a:p>
            <a:pPr lvl="1"/>
            <a:endParaRPr lang="en-US" dirty="0"/>
          </a:p>
          <a:p>
            <a:pPr marL="971550" lvl="2" indent="0">
              <a:buNone/>
            </a:pPr>
            <a:r>
              <a:rPr lang="en-IN" dirty="0">
                <a:solidFill>
                  <a:schemeClr val="accent6"/>
                </a:solidFill>
              </a:rPr>
              <a:t>#p1a {background-</a:t>
            </a:r>
            <a:r>
              <a:rPr lang="en-IN" dirty="0" err="1">
                <a:solidFill>
                  <a:schemeClr val="accent6"/>
                </a:solidFill>
              </a:rPr>
              <a:t>color</a:t>
            </a:r>
            <a:r>
              <a:rPr lang="en-IN" dirty="0">
                <a:solidFill>
                  <a:schemeClr val="accent6"/>
                </a:solidFill>
              </a:rPr>
              <a:t>: #ff000080;}   /* red transparency */</a:t>
            </a:r>
            <a:br>
              <a:rPr lang="en-IN" dirty="0">
                <a:solidFill>
                  <a:schemeClr val="accent6"/>
                </a:solidFill>
              </a:rPr>
            </a:br>
            <a:r>
              <a:rPr lang="en-IN" dirty="0">
                <a:solidFill>
                  <a:schemeClr val="accent6"/>
                </a:solidFill>
              </a:rPr>
              <a:t>#p2a {background-</a:t>
            </a:r>
            <a:r>
              <a:rPr lang="en-IN" dirty="0" err="1">
                <a:solidFill>
                  <a:schemeClr val="accent6"/>
                </a:solidFill>
              </a:rPr>
              <a:t>color</a:t>
            </a:r>
            <a:r>
              <a:rPr lang="en-IN" dirty="0">
                <a:solidFill>
                  <a:schemeClr val="accent6"/>
                </a:solidFill>
              </a:rPr>
              <a:t>: #00ff0080;}   /* green transparency */</a:t>
            </a:r>
            <a:br>
              <a:rPr lang="en-IN" dirty="0">
                <a:solidFill>
                  <a:schemeClr val="accent6"/>
                </a:solidFill>
              </a:rPr>
            </a:br>
            <a:r>
              <a:rPr lang="en-IN" dirty="0">
                <a:solidFill>
                  <a:schemeClr val="accent6"/>
                </a:solidFill>
              </a:rPr>
              <a:t>#p3a {background-</a:t>
            </a:r>
            <a:r>
              <a:rPr lang="en-IN" dirty="0" err="1">
                <a:solidFill>
                  <a:schemeClr val="accent6"/>
                </a:solidFill>
              </a:rPr>
              <a:t>color</a:t>
            </a:r>
            <a:r>
              <a:rPr lang="en-IN" dirty="0">
                <a:solidFill>
                  <a:schemeClr val="accent6"/>
                </a:solidFill>
              </a:rPr>
              <a:t>: #0000ff80;}   /* blue transparency */</a:t>
            </a:r>
          </a:p>
        </p:txBody>
      </p:sp>
    </p:spTree>
    <p:extLst>
      <p:ext uri="{BB962C8B-B14F-4D97-AF65-F5344CB8AC3E}">
        <p14:creationId xmlns:p14="http://schemas.microsoft.com/office/powerpoint/2010/main" val="20927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RGB </a:t>
            </a:r>
            <a:r>
              <a:rPr lang="en-IN" b="1" dirty="0" err="1"/>
              <a:t>Colors</a:t>
            </a:r>
            <a:endParaRPr lang="en-IN" b="1" dirty="0"/>
          </a:p>
          <a:p>
            <a:pPr lvl="1"/>
            <a:r>
              <a:rPr lang="en-US" dirty="0"/>
              <a:t>An RGB color value is specified with the </a:t>
            </a:r>
            <a:r>
              <a:rPr lang="en-US" dirty="0" err="1"/>
              <a:t>rgb</a:t>
            </a:r>
            <a:r>
              <a:rPr lang="en-US" dirty="0"/>
              <a:t>() function, which has the following syntax:</a:t>
            </a:r>
          </a:p>
          <a:p>
            <a:pPr marL="996950" lvl="2" indent="0">
              <a:buNone/>
            </a:pPr>
            <a:r>
              <a:rPr lang="en-US" dirty="0" smtClean="0"/>
              <a:t>			</a:t>
            </a:r>
            <a:r>
              <a:rPr lang="en-US" dirty="0" err="1" smtClean="0">
                <a:solidFill>
                  <a:srgbClr val="C00000"/>
                </a:solidFill>
              </a:rPr>
              <a:t>rgb</a:t>
            </a:r>
            <a:r>
              <a:rPr lang="en-US" dirty="0" smtClean="0">
                <a:solidFill>
                  <a:srgbClr val="C00000"/>
                </a:solidFill>
              </a:rPr>
              <a:t>(red</a:t>
            </a:r>
            <a:r>
              <a:rPr lang="en-US" dirty="0">
                <a:solidFill>
                  <a:srgbClr val="C00000"/>
                </a:solidFill>
              </a:rPr>
              <a:t>, green, blue)</a:t>
            </a:r>
          </a:p>
          <a:p>
            <a:pPr lvl="1"/>
            <a:r>
              <a:rPr lang="en-US" dirty="0" smtClean="0"/>
              <a:t>Each </a:t>
            </a:r>
            <a:r>
              <a:rPr lang="en-US" dirty="0"/>
              <a:t>parameter (red, green, and blue) defines the intensity of the color and can be an integer between 0 and 255 or a percentage value (from 0% to 100</a:t>
            </a:r>
            <a:r>
              <a:rPr lang="en-US" dirty="0" smtClean="0"/>
              <a:t>%).</a:t>
            </a:r>
          </a:p>
          <a:p>
            <a:pPr lvl="1"/>
            <a:r>
              <a:rPr lang="en-US" dirty="0"/>
              <a:t>the following values define equal color: </a:t>
            </a:r>
            <a:r>
              <a:rPr lang="en-US" dirty="0" err="1"/>
              <a:t>rgb</a:t>
            </a:r>
            <a:r>
              <a:rPr lang="en-US" dirty="0"/>
              <a:t>(0,0,255) and </a:t>
            </a:r>
            <a:r>
              <a:rPr lang="en-US" dirty="0" err="1"/>
              <a:t>rgb</a:t>
            </a:r>
            <a:r>
              <a:rPr lang="en-US" dirty="0"/>
              <a:t>(0%,0%,100</a:t>
            </a:r>
            <a:r>
              <a:rPr lang="en-US" dirty="0" smtClean="0"/>
              <a:t>%).</a:t>
            </a:r>
          </a:p>
          <a:p>
            <a:pPr marL="514350" lvl="1" indent="0">
              <a:buNone/>
            </a:pPr>
            <a:r>
              <a:rPr lang="en-US" dirty="0" smtClean="0"/>
              <a:t>		</a:t>
            </a:r>
            <a:r>
              <a:rPr lang="en-US" dirty="0" smtClean="0">
                <a:solidFill>
                  <a:schemeClr val="accent6"/>
                </a:solidFill>
              </a:rPr>
              <a:t>#</a:t>
            </a:r>
            <a:r>
              <a:rPr lang="en-US" dirty="0">
                <a:solidFill>
                  <a:schemeClr val="accent6"/>
                </a:solidFill>
              </a:rPr>
              <a:t>p1 {background-color: </a:t>
            </a:r>
            <a:r>
              <a:rPr lang="en-US" dirty="0" err="1">
                <a:solidFill>
                  <a:schemeClr val="accent6"/>
                </a:solidFill>
              </a:rPr>
              <a:t>rgb</a:t>
            </a:r>
            <a:r>
              <a:rPr lang="en-US" dirty="0">
                <a:solidFill>
                  <a:schemeClr val="accent6"/>
                </a:solidFill>
              </a:rPr>
              <a:t>(255, 0, 0);}   /* red */</a:t>
            </a:r>
            <a:endParaRPr lang="en-IN" dirty="0">
              <a:solidFill>
                <a:schemeClr val="accent6"/>
              </a:solidFill>
            </a:endParaRPr>
          </a:p>
        </p:txBody>
      </p:sp>
    </p:spTree>
    <p:extLst>
      <p:ext uri="{BB962C8B-B14F-4D97-AF65-F5344CB8AC3E}">
        <p14:creationId xmlns:p14="http://schemas.microsoft.com/office/powerpoint/2010/main" val="305263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RGBA Colors</a:t>
            </a:r>
          </a:p>
          <a:p>
            <a:pPr lvl="1"/>
            <a:r>
              <a:rPr lang="en-US" dirty="0" smtClean="0"/>
              <a:t>RGBA </a:t>
            </a:r>
            <a:r>
              <a:rPr lang="en-US" dirty="0"/>
              <a:t>color values are an extension of RGB color values with an alpha channel - which specifies the opacity of the object.</a:t>
            </a:r>
          </a:p>
          <a:p>
            <a:pPr lvl="1"/>
            <a:r>
              <a:rPr lang="en-US" dirty="0" smtClean="0"/>
              <a:t>An </a:t>
            </a:r>
            <a:r>
              <a:rPr lang="en-US" dirty="0"/>
              <a:t>RGBA color is specified with the </a:t>
            </a:r>
            <a:r>
              <a:rPr lang="en-US" dirty="0" err="1"/>
              <a:t>rgba</a:t>
            </a:r>
            <a:r>
              <a:rPr lang="en-US" dirty="0"/>
              <a:t>() function, which has the following syntax:</a:t>
            </a:r>
          </a:p>
          <a:p>
            <a:pPr marL="514350" lvl="1" indent="0">
              <a:buNone/>
            </a:pPr>
            <a:r>
              <a:rPr lang="en-US" dirty="0" smtClean="0"/>
              <a:t>				</a:t>
            </a:r>
            <a:r>
              <a:rPr lang="en-US" dirty="0" err="1" smtClean="0">
                <a:solidFill>
                  <a:srgbClr val="C00000"/>
                </a:solidFill>
              </a:rPr>
              <a:t>rgba</a:t>
            </a:r>
            <a:r>
              <a:rPr lang="en-US" dirty="0" smtClean="0">
                <a:solidFill>
                  <a:srgbClr val="C00000"/>
                </a:solidFill>
              </a:rPr>
              <a:t>(red</a:t>
            </a:r>
            <a:r>
              <a:rPr lang="en-US" dirty="0">
                <a:solidFill>
                  <a:srgbClr val="C00000"/>
                </a:solidFill>
              </a:rPr>
              <a:t>, green, blue, alpha)</a:t>
            </a:r>
          </a:p>
          <a:p>
            <a:pPr lvl="1"/>
            <a:r>
              <a:rPr lang="en-US" dirty="0" smtClean="0"/>
              <a:t>The </a:t>
            </a:r>
            <a:r>
              <a:rPr lang="en-US" dirty="0"/>
              <a:t>alpha parameter is a number between 0.0 (fully transparent) and 1.0 (fully </a:t>
            </a:r>
            <a:r>
              <a:rPr lang="en-US" dirty="0" smtClean="0"/>
              <a:t>opaque).</a:t>
            </a:r>
          </a:p>
          <a:p>
            <a:pPr marL="514350" lvl="1" indent="0">
              <a:buNone/>
            </a:pPr>
            <a:r>
              <a:rPr lang="en-US" dirty="0" smtClean="0"/>
              <a:t>		</a:t>
            </a:r>
            <a:r>
              <a:rPr lang="en-US" sz="2400" dirty="0" smtClean="0">
                <a:solidFill>
                  <a:schemeClr val="accent6"/>
                </a:solidFill>
              </a:rPr>
              <a:t>#</a:t>
            </a:r>
            <a:r>
              <a:rPr lang="en-US" sz="2400" dirty="0">
                <a:solidFill>
                  <a:schemeClr val="accent6"/>
                </a:solidFill>
              </a:rPr>
              <a:t>p2 {background-color: </a:t>
            </a:r>
            <a:r>
              <a:rPr lang="en-US" sz="2400" dirty="0" err="1">
                <a:solidFill>
                  <a:schemeClr val="accent6"/>
                </a:solidFill>
              </a:rPr>
              <a:t>rgba</a:t>
            </a:r>
            <a:r>
              <a:rPr lang="en-US" sz="2400" dirty="0">
                <a:solidFill>
                  <a:schemeClr val="accent6"/>
                </a:solidFill>
              </a:rPr>
              <a:t>(0, 255, 0, 0.3);}   /* green with opacity */</a:t>
            </a:r>
            <a:endParaRPr lang="en-IN" sz="2400" dirty="0">
              <a:solidFill>
                <a:schemeClr val="accent6"/>
              </a:solidFill>
            </a:endParaRPr>
          </a:p>
        </p:txBody>
      </p:sp>
    </p:spTree>
    <p:extLst>
      <p:ext uri="{BB962C8B-B14F-4D97-AF65-F5344CB8AC3E}">
        <p14:creationId xmlns:p14="http://schemas.microsoft.com/office/powerpoint/2010/main" val="395093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HSL Colors</a:t>
            </a:r>
          </a:p>
          <a:p>
            <a:pPr lvl="1"/>
            <a:r>
              <a:rPr lang="en-US" dirty="0" smtClean="0"/>
              <a:t>HSL </a:t>
            </a:r>
            <a:r>
              <a:rPr lang="en-US" dirty="0"/>
              <a:t>stands for hue, saturation, and lightness - and represents a cylindrical-coordinate representation of colors.</a:t>
            </a:r>
          </a:p>
          <a:p>
            <a:pPr lvl="1"/>
            <a:r>
              <a:rPr lang="en-US" dirty="0" smtClean="0"/>
              <a:t>An </a:t>
            </a:r>
            <a:r>
              <a:rPr lang="en-US" dirty="0"/>
              <a:t>HSL color value is specified with the </a:t>
            </a:r>
            <a:r>
              <a:rPr lang="en-US" dirty="0" err="1"/>
              <a:t>hsl</a:t>
            </a:r>
            <a:r>
              <a:rPr lang="en-US" dirty="0"/>
              <a:t>() function, which has the following syntax:</a:t>
            </a:r>
          </a:p>
          <a:p>
            <a:pPr marL="25400" indent="0">
              <a:buNone/>
            </a:pPr>
            <a:r>
              <a:rPr lang="en-US" dirty="0" smtClean="0"/>
              <a:t>				</a:t>
            </a:r>
            <a:r>
              <a:rPr lang="en-US" dirty="0" err="1" smtClean="0"/>
              <a:t>hsl</a:t>
            </a:r>
            <a:r>
              <a:rPr lang="en-US" dirty="0" smtClean="0"/>
              <a:t>(hue</a:t>
            </a:r>
            <a:r>
              <a:rPr lang="en-US" dirty="0"/>
              <a:t>, saturation, lightness</a:t>
            </a:r>
            <a:r>
              <a:rPr lang="en-US" dirty="0" smtClean="0"/>
              <a:t>)</a:t>
            </a:r>
            <a:endParaRPr lang="en-US" dirty="0"/>
          </a:p>
        </p:txBody>
      </p:sp>
    </p:spTree>
    <p:extLst>
      <p:ext uri="{BB962C8B-B14F-4D97-AF65-F5344CB8AC3E}">
        <p14:creationId xmlns:p14="http://schemas.microsoft.com/office/powerpoint/2010/main" val="22779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In the previous example, background </a:t>
            </a:r>
            <a:r>
              <a:rPr lang="en-IN" dirty="0" err="1" smtClean="0"/>
              <a:t>color</a:t>
            </a:r>
            <a:r>
              <a:rPr lang="en-IN" dirty="0" smtClean="0"/>
              <a:t>, h1 tag font </a:t>
            </a:r>
            <a:r>
              <a:rPr lang="en-IN" dirty="0" err="1" smtClean="0"/>
              <a:t>color</a:t>
            </a:r>
            <a:r>
              <a:rPr lang="en-IN" dirty="0" smtClean="0"/>
              <a:t> and alignment for all the 3 pages is styled using one single style sheet file.</a:t>
            </a:r>
          </a:p>
          <a:p>
            <a:r>
              <a:rPr lang="en-IN" dirty="0" smtClean="0"/>
              <a:t>So, to change these styles, no need to edit the html pages, if we change </a:t>
            </a:r>
            <a:r>
              <a:rPr lang="en-IN" dirty="0" err="1" smtClean="0"/>
              <a:t>color</a:t>
            </a:r>
            <a:r>
              <a:rPr lang="en-IN" dirty="0" smtClean="0"/>
              <a:t> in the style sheet file, it will be reflected in all the files. </a:t>
            </a:r>
          </a:p>
          <a:p>
            <a:r>
              <a:rPr lang="en-IN" dirty="0" smtClean="0"/>
              <a:t>Here html file contains contents &amp; structures, CSS file contains presentation</a:t>
            </a:r>
            <a:endParaRPr lang="en-IN" dirty="0"/>
          </a:p>
        </p:txBody>
      </p:sp>
    </p:spTree>
    <p:extLst>
      <p:ext uri="{BB962C8B-B14F-4D97-AF65-F5344CB8AC3E}">
        <p14:creationId xmlns:p14="http://schemas.microsoft.com/office/powerpoint/2010/main" val="16644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Hue is a degree on the color wheel (from 0 to 360) - 0 (or 360) is red, 120 is green, 240 is blue. </a:t>
            </a:r>
          </a:p>
          <a:p>
            <a:pPr lvl="1"/>
            <a:r>
              <a:rPr lang="en-US" dirty="0"/>
              <a:t>Saturation is a percentage value; 0% means a shade of gray and 100% is the full color. Lightness is also a percentage; 0% is black, 100% is white.</a:t>
            </a:r>
            <a:endParaRPr lang="en-IN" dirty="0"/>
          </a:p>
          <a:p>
            <a:pPr marL="1397000" lvl="3" indent="0">
              <a:buNone/>
            </a:pPr>
            <a:r>
              <a:rPr lang="en-IN" sz="2400" dirty="0">
                <a:solidFill>
                  <a:schemeClr val="accent6"/>
                </a:solidFill>
              </a:rPr>
              <a:t>#p1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50%);}   /* green */</a:t>
            </a:r>
            <a:br>
              <a:rPr lang="en-IN" sz="2400" dirty="0">
                <a:solidFill>
                  <a:schemeClr val="accent6"/>
                </a:solidFill>
              </a:rPr>
            </a:br>
            <a:r>
              <a:rPr lang="en-IN" sz="2400" dirty="0">
                <a:solidFill>
                  <a:schemeClr val="accent6"/>
                </a:solidFill>
              </a:rPr>
              <a:t>#p2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75%);}   /* light green */</a:t>
            </a:r>
            <a:br>
              <a:rPr lang="en-IN" sz="2400" dirty="0">
                <a:solidFill>
                  <a:schemeClr val="accent6"/>
                </a:solidFill>
              </a:rPr>
            </a:br>
            <a:r>
              <a:rPr lang="en-IN" sz="2400" dirty="0">
                <a:solidFill>
                  <a:schemeClr val="accent6"/>
                </a:solidFill>
              </a:rPr>
              <a:t>#p3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25%);}   /* dark green */</a:t>
            </a:r>
            <a:br>
              <a:rPr lang="en-IN" sz="2400" dirty="0">
                <a:solidFill>
                  <a:schemeClr val="accent6"/>
                </a:solidFill>
              </a:rPr>
            </a:br>
            <a:r>
              <a:rPr lang="en-IN" sz="2400" dirty="0">
                <a:solidFill>
                  <a:schemeClr val="accent6"/>
                </a:solidFill>
              </a:rPr>
              <a:t>#p4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60%, 70%);}    /* pastel green */</a:t>
            </a:r>
          </a:p>
        </p:txBody>
      </p:sp>
    </p:spTree>
    <p:extLst>
      <p:ext uri="{BB962C8B-B14F-4D97-AF65-F5344CB8AC3E}">
        <p14:creationId xmlns:p14="http://schemas.microsoft.com/office/powerpoint/2010/main" val="303946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HSLA Colors</a:t>
            </a:r>
          </a:p>
          <a:p>
            <a:pPr lvl="1"/>
            <a:r>
              <a:rPr lang="en-US" dirty="0" smtClean="0"/>
              <a:t>Extension </a:t>
            </a:r>
            <a:r>
              <a:rPr lang="en-US" dirty="0"/>
              <a:t>of HSL color values with an alpha channel - which specifies the opacity of the object.</a:t>
            </a:r>
          </a:p>
          <a:p>
            <a:pPr lvl="1"/>
            <a:r>
              <a:rPr lang="en-US" dirty="0" smtClean="0"/>
              <a:t>Specified </a:t>
            </a:r>
            <a:r>
              <a:rPr lang="en-US" dirty="0"/>
              <a:t>with the </a:t>
            </a:r>
            <a:r>
              <a:rPr lang="en-US" dirty="0" err="1"/>
              <a:t>hsla</a:t>
            </a:r>
            <a:r>
              <a:rPr lang="en-US" dirty="0"/>
              <a:t>() </a:t>
            </a:r>
            <a:r>
              <a:rPr lang="en-US" dirty="0" smtClean="0"/>
              <a:t>function</a:t>
            </a:r>
            <a:endParaRPr lang="en-US" dirty="0"/>
          </a:p>
          <a:p>
            <a:pPr marL="25400" indent="0">
              <a:buNone/>
            </a:pPr>
            <a:r>
              <a:rPr lang="en-US" dirty="0" smtClean="0"/>
              <a:t>			</a:t>
            </a:r>
            <a:r>
              <a:rPr lang="en-US" dirty="0" err="1" smtClean="0">
                <a:solidFill>
                  <a:srgbClr val="C00000"/>
                </a:solidFill>
              </a:rPr>
              <a:t>hsla</a:t>
            </a:r>
            <a:r>
              <a:rPr lang="en-US" dirty="0" smtClean="0">
                <a:solidFill>
                  <a:srgbClr val="C00000"/>
                </a:solidFill>
              </a:rPr>
              <a:t>(hue</a:t>
            </a:r>
            <a:r>
              <a:rPr lang="en-US" dirty="0">
                <a:solidFill>
                  <a:srgbClr val="C00000"/>
                </a:solidFill>
              </a:rPr>
              <a:t>, saturation, lightness, alpha)</a:t>
            </a:r>
          </a:p>
          <a:p>
            <a:pPr lvl="1"/>
            <a:r>
              <a:rPr lang="en-US" dirty="0" smtClean="0"/>
              <a:t>The </a:t>
            </a:r>
            <a:r>
              <a:rPr lang="en-US" dirty="0"/>
              <a:t>alpha parameter is a number between 0.0 (fully transparent) and 1.0 (fully </a:t>
            </a:r>
            <a:r>
              <a:rPr lang="en-US" dirty="0" smtClean="0"/>
              <a:t>opaque).</a:t>
            </a:r>
          </a:p>
          <a:p>
            <a:pPr lvl="1"/>
            <a:endParaRPr lang="en-US" dirty="0" smtClean="0"/>
          </a:p>
          <a:p>
            <a:pPr marL="514350" lvl="1" indent="0">
              <a:buNone/>
            </a:pPr>
            <a:r>
              <a:rPr lang="en-US" sz="2400" dirty="0">
                <a:solidFill>
                  <a:schemeClr val="accent6"/>
                </a:solidFill>
              </a:rPr>
              <a:t>#p1 {background-color: </a:t>
            </a:r>
            <a:r>
              <a:rPr lang="en-US" sz="2400" dirty="0" err="1">
                <a:solidFill>
                  <a:schemeClr val="accent6"/>
                </a:solidFill>
              </a:rPr>
              <a:t>hsla</a:t>
            </a:r>
            <a:r>
              <a:rPr lang="en-US" sz="2400" dirty="0">
                <a:solidFill>
                  <a:schemeClr val="accent6"/>
                </a:solidFill>
              </a:rPr>
              <a:t>(120, 100%, 50%, 0.3);}   /* green with opacity */</a:t>
            </a:r>
            <a:br>
              <a:rPr lang="en-US" sz="2400" dirty="0">
                <a:solidFill>
                  <a:schemeClr val="accent6"/>
                </a:solidFill>
              </a:rPr>
            </a:br>
            <a:r>
              <a:rPr lang="en-US" sz="2400" dirty="0">
                <a:solidFill>
                  <a:schemeClr val="accent6"/>
                </a:solidFill>
              </a:rPr>
              <a:t>#p2 {background-color: </a:t>
            </a:r>
            <a:r>
              <a:rPr lang="en-US" sz="2400" dirty="0" err="1">
                <a:solidFill>
                  <a:schemeClr val="accent6"/>
                </a:solidFill>
              </a:rPr>
              <a:t>hsla</a:t>
            </a:r>
            <a:r>
              <a:rPr lang="en-US" sz="2400" dirty="0">
                <a:solidFill>
                  <a:schemeClr val="accent6"/>
                </a:solidFill>
              </a:rPr>
              <a:t>(120, 100%, 75%, 0.3);}   /* light green with opacity */</a:t>
            </a:r>
            <a:endParaRPr lang="en-IN" sz="2400" dirty="0">
              <a:solidFill>
                <a:schemeClr val="accent6"/>
              </a:solidFill>
            </a:endParaRPr>
          </a:p>
        </p:txBody>
      </p:sp>
    </p:spTree>
    <p:extLst>
      <p:ext uri="{BB962C8B-B14F-4D97-AF65-F5344CB8AC3E}">
        <p14:creationId xmlns:p14="http://schemas.microsoft.com/office/powerpoint/2010/main" val="132679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Predefined/Cross-browser Color Names</a:t>
            </a:r>
          </a:p>
          <a:p>
            <a:pPr lvl="1"/>
            <a:r>
              <a:rPr lang="en-US" dirty="0" smtClean="0"/>
              <a:t>140 </a:t>
            </a:r>
            <a:r>
              <a:rPr lang="en-US" dirty="0"/>
              <a:t>color names are predefined in the HTML and CSS color specification</a:t>
            </a:r>
            <a:r>
              <a:rPr lang="en-US" dirty="0" smtClean="0"/>
              <a:t>.</a:t>
            </a:r>
          </a:p>
          <a:p>
            <a:pPr marL="3257550" lvl="7" indent="0">
              <a:buNone/>
            </a:pPr>
            <a:r>
              <a:rPr lang="en-US" sz="2400" dirty="0">
                <a:solidFill>
                  <a:schemeClr val="accent6"/>
                </a:solidFill>
              </a:rPr>
              <a:t>#p1 {background-color: blue;}</a:t>
            </a:r>
            <a:br>
              <a:rPr lang="en-US" sz="2400" dirty="0">
                <a:solidFill>
                  <a:schemeClr val="accent6"/>
                </a:solidFill>
              </a:rPr>
            </a:br>
            <a:r>
              <a:rPr lang="en-US" sz="2400" dirty="0">
                <a:solidFill>
                  <a:schemeClr val="accent6"/>
                </a:solidFill>
              </a:rPr>
              <a:t>#p2 {background-color: red;}</a:t>
            </a:r>
            <a:br>
              <a:rPr lang="en-US" sz="2400" dirty="0">
                <a:solidFill>
                  <a:schemeClr val="accent6"/>
                </a:solidFill>
              </a:rPr>
            </a:br>
            <a:r>
              <a:rPr lang="en-US" sz="2400" dirty="0">
                <a:solidFill>
                  <a:schemeClr val="accent6"/>
                </a:solidFill>
              </a:rPr>
              <a:t>#p3 {background-color: coral;}</a:t>
            </a:r>
            <a:br>
              <a:rPr lang="en-US" sz="2400" dirty="0">
                <a:solidFill>
                  <a:schemeClr val="accent6"/>
                </a:solidFill>
              </a:rPr>
            </a:br>
            <a:r>
              <a:rPr lang="en-US" sz="2400" dirty="0">
                <a:solidFill>
                  <a:schemeClr val="accent6"/>
                </a:solidFill>
              </a:rPr>
              <a:t>#p4 {background-color: brown;}</a:t>
            </a:r>
            <a:endParaRPr lang="en-IN" sz="2400" dirty="0">
              <a:solidFill>
                <a:schemeClr val="accent6"/>
              </a:solidFill>
            </a:endParaRPr>
          </a:p>
        </p:txBody>
      </p:sp>
    </p:spTree>
    <p:extLst>
      <p:ext uri="{BB962C8B-B14F-4D97-AF65-F5344CB8AC3E}">
        <p14:creationId xmlns:p14="http://schemas.microsoft.com/office/powerpoint/2010/main" val="37287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a:t>
            </a:r>
            <a:r>
              <a:rPr lang="en-US" dirty="0" err="1"/>
              <a:t>currentcolor</a:t>
            </a:r>
            <a:r>
              <a:rPr lang="en-US" dirty="0"/>
              <a:t> Keyword</a:t>
            </a:r>
          </a:p>
          <a:p>
            <a:pPr lvl="1"/>
            <a:r>
              <a:rPr lang="en-US" dirty="0" smtClean="0"/>
              <a:t>The </a:t>
            </a:r>
            <a:r>
              <a:rPr lang="en-US" dirty="0" err="1"/>
              <a:t>currentcolor</a:t>
            </a:r>
            <a:r>
              <a:rPr lang="en-US" dirty="0"/>
              <a:t> keyword refers to the value of the color property of an </a:t>
            </a:r>
            <a:r>
              <a:rPr lang="en-US" dirty="0" smtClean="0"/>
              <a:t>element.</a:t>
            </a:r>
          </a:p>
          <a:p>
            <a:pPr marL="2343150" lvl="5" indent="0">
              <a:buNone/>
            </a:pPr>
            <a:r>
              <a:rPr lang="en-US" sz="2400" dirty="0">
                <a:solidFill>
                  <a:schemeClr val="accent6"/>
                </a:solidFill>
              </a:rPr>
              <a:t>#</a:t>
            </a:r>
            <a:r>
              <a:rPr lang="en-US" sz="2400" dirty="0" err="1">
                <a:solidFill>
                  <a:schemeClr val="accent6"/>
                </a:solidFill>
              </a:rPr>
              <a:t>myDIV</a:t>
            </a:r>
            <a:r>
              <a:rPr lang="en-US" sz="2400" dirty="0">
                <a:solidFill>
                  <a:schemeClr val="accent6"/>
                </a:solidFill>
              </a:rPr>
              <a:t> {</a:t>
            </a:r>
            <a:br>
              <a:rPr lang="en-US" sz="2400" dirty="0">
                <a:solidFill>
                  <a:schemeClr val="accent6"/>
                </a:solidFill>
              </a:rPr>
            </a:br>
            <a:r>
              <a:rPr lang="en-US" sz="2400" dirty="0">
                <a:solidFill>
                  <a:schemeClr val="accent6"/>
                </a:solidFill>
              </a:rPr>
              <a:t>  color: blue; /* Blue text color */</a:t>
            </a:r>
            <a:br>
              <a:rPr lang="en-US" sz="2400" dirty="0">
                <a:solidFill>
                  <a:schemeClr val="accent6"/>
                </a:solidFill>
              </a:rPr>
            </a:br>
            <a:r>
              <a:rPr lang="en-US" sz="2400" dirty="0">
                <a:solidFill>
                  <a:schemeClr val="accent6"/>
                </a:solidFill>
              </a:rPr>
              <a:t>  border: 10px solid </a:t>
            </a:r>
            <a:r>
              <a:rPr lang="en-US" sz="2400" dirty="0" err="1">
                <a:solidFill>
                  <a:schemeClr val="accent6"/>
                </a:solidFill>
              </a:rPr>
              <a:t>currentcolor</a:t>
            </a:r>
            <a:r>
              <a:rPr lang="en-US" sz="2400" dirty="0">
                <a:solidFill>
                  <a:schemeClr val="accent6"/>
                </a:solidFill>
              </a:rPr>
              <a:t>; /* Blue border color */</a:t>
            </a:r>
            <a:br>
              <a:rPr lang="en-US" sz="2400" dirty="0">
                <a:solidFill>
                  <a:schemeClr val="accent6"/>
                </a:solidFill>
              </a:rPr>
            </a:b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34505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Size Property</a:t>
            </a:r>
            <a:endParaRPr lang="en-IN" dirty="0"/>
          </a:p>
        </p:txBody>
      </p:sp>
      <p:sp>
        <p:nvSpPr>
          <p:cNvPr id="5" name="Text Placeholder 4"/>
          <p:cNvSpPr>
            <a:spLocks noGrp="1"/>
          </p:cNvSpPr>
          <p:nvPr>
            <p:ph type="body" sz="quarter" idx="13"/>
          </p:nvPr>
        </p:nvSpPr>
        <p:spPr/>
        <p:txBody>
          <a:bodyPr/>
          <a:lstStyle/>
          <a:p>
            <a:r>
              <a:rPr lang="en-US" dirty="0"/>
              <a:t>The </a:t>
            </a:r>
            <a:r>
              <a:rPr lang="en-US" b="1" dirty="0">
                <a:solidFill>
                  <a:srgbClr val="C00000"/>
                </a:solidFill>
              </a:rPr>
              <a:t>height</a:t>
            </a:r>
            <a:r>
              <a:rPr lang="en-US" dirty="0"/>
              <a:t> and </a:t>
            </a:r>
            <a:r>
              <a:rPr lang="en-US" b="1" dirty="0">
                <a:solidFill>
                  <a:srgbClr val="C00000"/>
                </a:solidFill>
              </a:rPr>
              <a:t>width</a:t>
            </a:r>
            <a:r>
              <a:rPr lang="en-US" dirty="0"/>
              <a:t> properties are used to set the height and width of an element.</a:t>
            </a:r>
          </a:p>
          <a:p>
            <a:r>
              <a:rPr lang="en-US" dirty="0" smtClean="0"/>
              <a:t>The </a:t>
            </a:r>
            <a:r>
              <a:rPr lang="en-US" dirty="0"/>
              <a:t>height and width properties do not include padding, borders, or margins. It sets the height/width of the area inside the padding, border, and margin of the element</a:t>
            </a:r>
            <a:r>
              <a:rPr lang="en-US" dirty="0" smtClean="0"/>
              <a:t>.</a:t>
            </a:r>
          </a:p>
          <a:p>
            <a:r>
              <a:rPr lang="en-US" dirty="0"/>
              <a:t>The height and width properties may have the following values:</a:t>
            </a:r>
          </a:p>
          <a:p>
            <a:pPr lvl="1"/>
            <a:r>
              <a:rPr lang="en-US" dirty="0" smtClean="0"/>
              <a:t>auto </a:t>
            </a:r>
            <a:r>
              <a:rPr lang="en-US" dirty="0"/>
              <a:t>- This is default. The browser calculates the height and width</a:t>
            </a:r>
          </a:p>
          <a:p>
            <a:pPr lvl="1"/>
            <a:r>
              <a:rPr lang="en-US" dirty="0" smtClean="0"/>
              <a:t>length </a:t>
            </a:r>
            <a:r>
              <a:rPr lang="en-US" dirty="0"/>
              <a:t>- Defines the height/width in </a:t>
            </a:r>
            <a:r>
              <a:rPr lang="en-US" dirty="0" err="1"/>
              <a:t>px</a:t>
            </a:r>
            <a:r>
              <a:rPr lang="en-US" dirty="0"/>
              <a:t>, cm etc.</a:t>
            </a:r>
          </a:p>
          <a:p>
            <a:pPr lvl="1"/>
            <a:r>
              <a:rPr lang="en-US" dirty="0" smtClean="0"/>
              <a:t>% </a:t>
            </a:r>
            <a:r>
              <a:rPr lang="en-US" dirty="0"/>
              <a:t>- Defines the height/width in percent of the containing block</a:t>
            </a:r>
            <a:endParaRPr lang="en-IN" dirty="0"/>
          </a:p>
        </p:txBody>
      </p:sp>
    </p:spTree>
    <p:extLst>
      <p:ext uri="{BB962C8B-B14F-4D97-AF65-F5344CB8AC3E}">
        <p14:creationId xmlns:p14="http://schemas.microsoft.com/office/powerpoint/2010/main" val="3828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514350" lvl="1" indent="0">
              <a:spcBef>
                <a:spcPts val="0"/>
              </a:spcBef>
              <a:spcAft>
                <a:spcPts val="0"/>
              </a:spcAft>
              <a:buNone/>
            </a:pPr>
            <a:r>
              <a:rPr lang="en-US" dirty="0"/>
              <a:t>div {</a:t>
            </a:r>
          </a:p>
          <a:p>
            <a:pPr marL="514350" lvl="1" indent="0">
              <a:spcBef>
                <a:spcPts val="0"/>
              </a:spcBef>
              <a:spcAft>
                <a:spcPts val="0"/>
              </a:spcAft>
              <a:buNone/>
            </a:pPr>
            <a:r>
              <a:rPr lang="en-US" dirty="0"/>
              <a:t>  height: 200px;</a:t>
            </a:r>
          </a:p>
          <a:p>
            <a:pPr marL="514350" lvl="1" indent="0">
              <a:spcBef>
                <a:spcPts val="0"/>
              </a:spcBef>
              <a:spcAft>
                <a:spcPts val="0"/>
              </a:spcAft>
              <a:buNone/>
            </a:pPr>
            <a:r>
              <a:rPr lang="en-US" dirty="0"/>
              <a:t>  width: 50%;</a:t>
            </a:r>
          </a:p>
          <a:p>
            <a:pPr marL="514350" lvl="1" indent="0">
              <a:spcBef>
                <a:spcPts val="0"/>
              </a:spcBef>
              <a:spcAft>
                <a:spcPts val="0"/>
              </a:spcAft>
              <a:buNone/>
            </a:pPr>
            <a:r>
              <a:rPr lang="en-US" dirty="0"/>
              <a:t>  background-color: </a:t>
            </a:r>
            <a:r>
              <a:rPr lang="en-US" dirty="0" err="1"/>
              <a:t>powderblue</a:t>
            </a:r>
            <a:r>
              <a:rPr lang="en-US" dirty="0"/>
              <a:t>;</a:t>
            </a:r>
          </a:p>
          <a:p>
            <a:pPr marL="514350" lvl="1" indent="0">
              <a:spcBef>
                <a:spcPts val="0"/>
              </a:spcBef>
              <a:spcAft>
                <a:spcPts val="0"/>
              </a:spcAft>
              <a:buNone/>
            </a:pPr>
            <a:r>
              <a:rPr lang="en-US" dirty="0"/>
              <a:t>}</a:t>
            </a:r>
            <a:endParaRPr lang="en-IN" dirty="0"/>
          </a:p>
        </p:txBody>
      </p:sp>
      <p:pic>
        <p:nvPicPr>
          <p:cNvPr id="4" name="Picture 3"/>
          <p:cNvPicPr>
            <a:picLocks noChangeAspect="1"/>
          </p:cNvPicPr>
          <p:nvPr/>
        </p:nvPicPr>
        <p:blipFill>
          <a:blip r:embed="rId2"/>
          <a:stretch>
            <a:fillRect/>
          </a:stretch>
        </p:blipFill>
        <p:spPr>
          <a:xfrm>
            <a:off x="6888088" y="1340768"/>
            <a:ext cx="4562475" cy="2981325"/>
          </a:xfrm>
          <a:prstGeom prst="rect">
            <a:avLst/>
          </a:prstGeom>
        </p:spPr>
      </p:pic>
    </p:spTree>
    <p:extLst>
      <p:ext uri="{BB962C8B-B14F-4D97-AF65-F5344CB8AC3E}">
        <p14:creationId xmlns:p14="http://schemas.microsoft.com/office/powerpoint/2010/main" val="241265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max-width property is used to set the maximum width of an element.</a:t>
            </a:r>
          </a:p>
          <a:p>
            <a:r>
              <a:rPr lang="en-US" dirty="0" smtClean="0"/>
              <a:t>The </a:t>
            </a:r>
            <a:r>
              <a:rPr lang="en-US" dirty="0"/>
              <a:t>max-width can be specified in length values, like </a:t>
            </a:r>
            <a:r>
              <a:rPr lang="en-US" dirty="0" err="1"/>
              <a:t>px</a:t>
            </a:r>
            <a:r>
              <a:rPr lang="en-US" dirty="0"/>
              <a:t>, cm, etc., or in percent (%) of the containing block</a:t>
            </a:r>
            <a:r>
              <a:rPr lang="en-US" dirty="0" smtClean="0"/>
              <a:t>, </a:t>
            </a:r>
          </a:p>
          <a:p>
            <a:r>
              <a:rPr lang="en-US" dirty="0" smtClean="0"/>
              <a:t>The </a:t>
            </a:r>
            <a:r>
              <a:rPr lang="en-US" dirty="0"/>
              <a:t>problem with the &lt;div&gt; </a:t>
            </a:r>
            <a:r>
              <a:rPr lang="en-US" dirty="0" smtClean="0"/>
              <a:t>occurs </a:t>
            </a:r>
            <a:r>
              <a:rPr lang="en-US" dirty="0"/>
              <a:t>when the browser window is smaller than the width of the element (500px). The browser then adds a horizontal scrollbar to the page.</a:t>
            </a:r>
          </a:p>
          <a:p>
            <a:r>
              <a:rPr lang="en-US" dirty="0" smtClean="0"/>
              <a:t>Using </a:t>
            </a:r>
            <a:r>
              <a:rPr lang="en-US" dirty="0"/>
              <a:t>max-width instead, in this situation, will improve the browser's handling of small windows.</a:t>
            </a:r>
            <a:endParaRPr lang="en-IN" dirty="0"/>
          </a:p>
        </p:txBody>
      </p:sp>
    </p:spTree>
    <p:extLst>
      <p:ext uri="{BB962C8B-B14F-4D97-AF65-F5344CB8AC3E}">
        <p14:creationId xmlns:p14="http://schemas.microsoft.com/office/powerpoint/2010/main" val="185306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Example</a:t>
            </a:r>
          </a:p>
          <a:p>
            <a:pPr marL="514350" lvl="1" indent="0">
              <a:spcBef>
                <a:spcPts val="0"/>
              </a:spcBef>
              <a:spcAft>
                <a:spcPts val="0"/>
              </a:spcAft>
              <a:buNone/>
            </a:pPr>
            <a:r>
              <a:rPr lang="en-US" dirty="0" smtClean="0"/>
              <a:t>div </a:t>
            </a:r>
            <a:r>
              <a:rPr lang="en-US" dirty="0"/>
              <a:t>{</a:t>
            </a:r>
          </a:p>
          <a:p>
            <a:pPr marL="514350" lvl="1" indent="0">
              <a:spcBef>
                <a:spcPts val="0"/>
              </a:spcBef>
              <a:spcAft>
                <a:spcPts val="0"/>
              </a:spcAft>
              <a:buNone/>
            </a:pPr>
            <a:r>
              <a:rPr lang="en-US" dirty="0"/>
              <a:t>  </a:t>
            </a:r>
            <a:r>
              <a:rPr lang="en-US" dirty="0">
                <a:solidFill>
                  <a:srgbClr val="C00000"/>
                </a:solidFill>
              </a:rPr>
              <a:t>max-width: 500px;</a:t>
            </a:r>
          </a:p>
          <a:p>
            <a:pPr marL="514350" lvl="1" indent="0">
              <a:spcBef>
                <a:spcPts val="0"/>
              </a:spcBef>
              <a:spcAft>
                <a:spcPts val="0"/>
              </a:spcAft>
              <a:buNone/>
            </a:pPr>
            <a:r>
              <a:rPr lang="en-US" dirty="0"/>
              <a:t>  height: 100px;</a:t>
            </a:r>
          </a:p>
          <a:p>
            <a:pPr marL="514350" lvl="1" indent="0">
              <a:spcBef>
                <a:spcPts val="0"/>
              </a:spcBef>
              <a:spcAft>
                <a:spcPts val="0"/>
              </a:spcAft>
              <a:buNone/>
            </a:pPr>
            <a:r>
              <a:rPr lang="en-US" dirty="0"/>
              <a:t>  background-color: </a:t>
            </a:r>
            <a:r>
              <a:rPr lang="en-US" dirty="0" err="1"/>
              <a:t>powderblue</a:t>
            </a:r>
            <a:r>
              <a:rPr lang="en-US" dirty="0"/>
              <a:t>;</a:t>
            </a:r>
          </a:p>
          <a:p>
            <a:pPr marL="514350" lvl="1" indent="0">
              <a:spcBef>
                <a:spcPts val="0"/>
              </a:spcBef>
              <a:spcAft>
                <a:spcPts val="0"/>
              </a:spcAft>
              <a:buNone/>
            </a:pPr>
            <a:r>
              <a:rPr lang="en-US" dirty="0"/>
              <a:t>}</a:t>
            </a:r>
            <a:endParaRPr lang="en-IN" dirty="0"/>
          </a:p>
        </p:txBody>
      </p:sp>
    </p:spTree>
    <p:extLst>
      <p:ext uri="{BB962C8B-B14F-4D97-AF65-F5344CB8AC3E}">
        <p14:creationId xmlns:p14="http://schemas.microsoft.com/office/powerpoint/2010/main" val="38344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&amp; Margin</a:t>
            </a:r>
            <a:endParaRPr lang="en-IN" dirty="0"/>
          </a:p>
        </p:txBody>
      </p:sp>
      <p:sp>
        <p:nvSpPr>
          <p:cNvPr id="3" name="Text Placeholder 2"/>
          <p:cNvSpPr>
            <a:spLocks noGrp="1"/>
          </p:cNvSpPr>
          <p:nvPr>
            <p:ph type="body" sz="quarter" idx="13"/>
          </p:nvPr>
        </p:nvSpPr>
        <p:spPr/>
        <p:txBody>
          <a:bodyPr/>
          <a:lstStyle/>
          <a:p>
            <a:r>
              <a:rPr lang="en-US" dirty="0"/>
              <a:t>CSS Padding</a:t>
            </a:r>
          </a:p>
          <a:p>
            <a:pPr lvl="1"/>
            <a:r>
              <a:rPr lang="en-US" dirty="0" smtClean="0"/>
              <a:t>The </a:t>
            </a:r>
            <a:r>
              <a:rPr lang="en-US" dirty="0"/>
              <a:t>CSS padding properties are used to generate space around an element's content, inside of any defined borders.</a:t>
            </a:r>
          </a:p>
          <a:p>
            <a:pPr lvl="1"/>
            <a:r>
              <a:rPr lang="en-US" dirty="0" smtClean="0"/>
              <a:t>There </a:t>
            </a:r>
            <a:r>
              <a:rPr lang="en-US" dirty="0"/>
              <a:t>are properties for setting the padding for each side of an element (top, right, bottom, and left).</a:t>
            </a:r>
          </a:p>
          <a:p>
            <a:pPr lvl="1"/>
            <a:r>
              <a:rPr lang="en-US" dirty="0"/>
              <a:t>Padding - Individual Sides</a:t>
            </a:r>
          </a:p>
          <a:p>
            <a:endParaRPr lang="en-IN" dirty="0"/>
          </a:p>
        </p:txBody>
      </p:sp>
    </p:spTree>
    <p:extLst>
      <p:ext uri="{BB962C8B-B14F-4D97-AF65-F5344CB8AC3E}">
        <p14:creationId xmlns:p14="http://schemas.microsoft.com/office/powerpoint/2010/main" val="303210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CSS has properties for specifying the padding for each side of an element:</a:t>
            </a:r>
          </a:p>
          <a:p>
            <a:pPr lvl="2"/>
            <a:r>
              <a:rPr lang="en-US" dirty="0" smtClean="0"/>
              <a:t>padding-top</a:t>
            </a:r>
            <a:endParaRPr lang="en-US" dirty="0"/>
          </a:p>
          <a:p>
            <a:pPr lvl="2"/>
            <a:r>
              <a:rPr lang="en-US" dirty="0" smtClean="0"/>
              <a:t>padding-right</a:t>
            </a:r>
            <a:endParaRPr lang="en-US" dirty="0"/>
          </a:p>
          <a:p>
            <a:pPr lvl="2"/>
            <a:r>
              <a:rPr lang="en-US" dirty="0" smtClean="0"/>
              <a:t>padding-bottom</a:t>
            </a:r>
            <a:endParaRPr lang="en-US" dirty="0"/>
          </a:p>
          <a:p>
            <a:pPr lvl="2"/>
            <a:r>
              <a:rPr lang="en-US" dirty="0" smtClean="0"/>
              <a:t>padding-left</a:t>
            </a:r>
            <a:endParaRPr lang="en-US" dirty="0"/>
          </a:p>
        </p:txBody>
      </p:sp>
    </p:spTree>
    <p:extLst>
      <p:ext uri="{BB962C8B-B14F-4D97-AF65-F5344CB8AC3E}">
        <p14:creationId xmlns:p14="http://schemas.microsoft.com/office/powerpoint/2010/main" val="3901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Global Attributes</a:t>
            </a:r>
          </a:p>
        </p:txBody>
      </p:sp>
      <p:sp>
        <p:nvSpPr>
          <p:cNvPr id="29699" name="Content Placeholder 2"/>
          <p:cNvSpPr>
            <a:spLocks noGrp="1"/>
          </p:cNvSpPr>
          <p:nvPr>
            <p:ph type="body" sz="quarter" idx="13"/>
          </p:nvPr>
        </p:nvSpPr>
        <p:spPr/>
        <p:txBody>
          <a:bodyPr/>
          <a:lstStyle/>
          <a:p>
            <a:pPr eaLnBrk="1" hangingPunct="1"/>
            <a:r>
              <a:rPr lang="en-US" altLang="en-US" dirty="0" smtClean="0"/>
              <a:t>Before discussing about applying styles to html elements, we should understand about some important global attributes of html.</a:t>
            </a:r>
          </a:p>
          <a:p>
            <a:pPr eaLnBrk="1" hangingPunct="1"/>
            <a:r>
              <a:rPr lang="en-US" altLang="en-US" dirty="0" smtClean="0"/>
              <a:t>In html, some structure elements may be used multiple times in a document to represent different parts of the structure.</a:t>
            </a:r>
          </a:p>
          <a:p>
            <a:pPr eaLnBrk="1" hangingPunct="1"/>
            <a:r>
              <a:rPr lang="en-US" altLang="en-US" dirty="0" smtClean="0"/>
              <a:t>For this reason Html defines Global attributes that we can use to assign custom identifiers to each element. </a:t>
            </a:r>
          </a:p>
          <a:p>
            <a:pPr lvl="1" eaLnBrk="1" hangingPunct="1"/>
            <a:r>
              <a:rPr lang="en-US" altLang="en-US" b="1" dirty="0" smtClean="0"/>
              <a:t>Id </a:t>
            </a:r>
            <a:r>
              <a:rPr lang="en-US" altLang="en-US" dirty="0" smtClean="0"/>
              <a:t>– Assigns a unique identifier to an element</a:t>
            </a:r>
          </a:p>
          <a:p>
            <a:pPr lvl="1" eaLnBrk="1" hangingPunct="1"/>
            <a:r>
              <a:rPr lang="en-US" altLang="en-US" b="1" dirty="0" smtClean="0"/>
              <a:t>Class</a:t>
            </a:r>
            <a:r>
              <a:rPr lang="en-US" altLang="en-US" dirty="0" smtClean="0"/>
              <a:t>- Assigns the same identifier to a group of elements.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93760" y="4610160"/>
              <a:ext cx="1029240" cy="616320"/>
            </p14:xfrm>
          </p:contentPart>
        </mc:Choice>
        <mc:Fallback xmlns="">
          <p:pic>
            <p:nvPicPr>
              <p:cNvPr id="2" name="Ink 1"/>
              <p:cNvPicPr/>
              <p:nvPr/>
            </p:nvPicPr>
            <p:blipFill>
              <a:blip r:embed="rId3"/>
              <a:stretch>
                <a:fillRect/>
              </a:stretch>
            </p:blipFill>
            <p:spPr>
              <a:xfrm>
                <a:off x="1184400" y="4600800"/>
                <a:ext cx="1047960" cy="635040"/>
              </a:xfrm>
              <a:prstGeom prst="rect">
                <a:avLst/>
              </a:prstGeom>
            </p:spPr>
          </p:pic>
        </mc:Fallback>
      </mc:AlternateContent>
    </p:spTree>
    <p:extLst>
      <p:ext uri="{BB962C8B-B14F-4D97-AF65-F5344CB8AC3E}">
        <p14:creationId xmlns:p14="http://schemas.microsoft.com/office/powerpoint/2010/main" val="236901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a:ln>
            <a:solidFill>
              <a:schemeClr val="accent1"/>
            </a:solidFill>
          </a:ln>
        </p:spPr>
        <p:txBody>
          <a:bodyPr/>
          <a:lstStyle/>
          <a:p>
            <a:pPr lvl="1"/>
            <a:r>
              <a:rPr lang="en-US" dirty="0"/>
              <a:t>All the padding properties can have the following values:</a:t>
            </a:r>
          </a:p>
          <a:p>
            <a:pPr lvl="2"/>
            <a:r>
              <a:rPr lang="en-US" dirty="0"/>
              <a:t>length - specifies a padding in </a:t>
            </a:r>
            <a:r>
              <a:rPr lang="en-US" dirty="0" err="1"/>
              <a:t>px</a:t>
            </a:r>
            <a:r>
              <a:rPr lang="en-US" dirty="0"/>
              <a:t>, </a:t>
            </a:r>
            <a:r>
              <a:rPr lang="en-US" dirty="0" err="1"/>
              <a:t>pt</a:t>
            </a:r>
            <a:r>
              <a:rPr lang="en-US" dirty="0"/>
              <a:t>, cm, etc.</a:t>
            </a:r>
          </a:p>
          <a:p>
            <a:pPr lvl="2"/>
            <a:r>
              <a:rPr lang="en-US" dirty="0"/>
              <a:t>% - specifies a padding in % of the width of the containing element</a:t>
            </a:r>
          </a:p>
          <a:p>
            <a:pPr lvl="2"/>
            <a:r>
              <a:rPr lang="en-US" dirty="0"/>
              <a:t>inherit - specifies that the padding should be inherited from the parent element</a:t>
            </a:r>
          </a:p>
          <a:p>
            <a:pPr lvl="2"/>
            <a:r>
              <a:rPr lang="en-US" dirty="0" smtClean="0">
                <a:solidFill>
                  <a:srgbClr val="C00000"/>
                </a:solidFill>
              </a:rPr>
              <a:t>Negative </a:t>
            </a:r>
            <a:r>
              <a:rPr lang="en-US" dirty="0">
                <a:solidFill>
                  <a:srgbClr val="C00000"/>
                </a:solidFill>
              </a:rPr>
              <a:t>values are not allowed</a:t>
            </a:r>
            <a:endParaRPr lang="en-IN" dirty="0">
              <a:solidFill>
                <a:srgbClr val="C00000"/>
              </a:solidFill>
            </a:endParaRPr>
          </a:p>
          <a:p>
            <a:endParaRPr lang="en-IN" dirty="0"/>
          </a:p>
        </p:txBody>
      </p:sp>
    </p:spTree>
    <p:extLst>
      <p:ext uri="{BB962C8B-B14F-4D97-AF65-F5344CB8AC3E}">
        <p14:creationId xmlns:p14="http://schemas.microsoft.com/office/powerpoint/2010/main" val="196469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  padding-top: 50px;</a:t>
            </a:r>
          </a:p>
          <a:p>
            <a:pPr marL="25400" indent="0">
              <a:spcBef>
                <a:spcPts val="0"/>
              </a:spcBef>
              <a:spcAft>
                <a:spcPts val="0"/>
              </a:spcAft>
              <a:buNone/>
            </a:pPr>
            <a:r>
              <a:rPr lang="en-IN" sz="2400" dirty="0"/>
              <a:t>  padding-right: 30px;</a:t>
            </a:r>
          </a:p>
          <a:p>
            <a:pPr marL="25400" indent="0">
              <a:spcBef>
                <a:spcPts val="0"/>
              </a:spcBef>
              <a:spcAft>
                <a:spcPts val="0"/>
              </a:spcAft>
              <a:buNone/>
            </a:pPr>
            <a:r>
              <a:rPr lang="en-IN" sz="2400" dirty="0"/>
              <a:t>  padding-bottom: 50px;</a:t>
            </a:r>
          </a:p>
          <a:p>
            <a:pPr marL="25400" indent="0">
              <a:spcBef>
                <a:spcPts val="0"/>
              </a:spcBef>
              <a:spcAft>
                <a:spcPts val="0"/>
              </a:spcAft>
              <a:buNone/>
            </a:pPr>
            <a:r>
              <a:rPr lang="en-IN" sz="2400" dirty="0"/>
              <a:t>  padding-left: 80px;</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padding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padding of 50px, a right padding of 30px, a bottom padding of 50px, and a left padding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60137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2"/>
          <a:stretch>
            <a:fillRect/>
          </a:stretch>
        </p:blipFill>
        <p:spPr>
          <a:xfrm>
            <a:off x="695400" y="1844824"/>
            <a:ext cx="10630051" cy="3168352"/>
          </a:xfrm>
          <a:prstGeom prst="rect">
            <a:avLst/>
          </a:prstGeom>
        </p:spPr>
      </p:pic>
    </p:spTree>
    <p:extLst>
      <p:ext uri="{BB962C8B-B14F-4D97-AF65-F5344CB8AC3E}">
        <p14:creationId xmlns:p14="http://schemas.microsoft.com/office/powerpoint/2010/main" val="356709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CSS Margins</a:t>
            </a:r>
          </a:p>
          <a:p>
            <a:pPr lvl="1"/>
            <a:r>
              <a:rPr lang="en-US" dirty="0" smtClean="0"/>
              <a:t>The </a:t>
            </a:r>
            <a:r>
              <a:rPr lang="en-US" dirty="0"/>
              <a:t>CSS margin properties are used to create space around elements, outside of any defined borders.</a:t>
            </a:r>
          </a:p>
          <a:p>
            <a:pPr lvl="1"/>
            <a:r>
              <a:rPr lang="en-US" dirty="0" smtClean="0"/>
              <a:t>There </a:t>
            </a:r>
            <a:r>
              <a:rPr lang="en-US" dirty="0"/>
              <a:t>are properties for setting the margin for each side of an element (top, right, bottom, and left).</a:t>
            </a:r>
          </a:p>
          <a:p>
            <a:pPr lvl="1"/>
            <a:r>
              <a:rPr lang="en-US" dirty="0"/>
              <a:t>Margin - Individual Sides</a:t>
            </a:r>
            <a:endParaRPr lang="en-IN" dirty="0"/>
          </a:p>
        </p:txBody>
      </p:sp>
    </p:spTree>
    <p:extLst>
      <p:ext uri="{BB962C8B-B14F-4D97-AF65-F5344CB8AC3E}">
        <p14:creationId xmlns:p14="http://schemas.microsoft.com/office/powerpoint/2010/main" val="401138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CSS has properties for specifying the margin for each side of an element:</a:t>
            </a:r>
          </a:p>
          <a:p>
            <a:pPr lvl="2"/>
            <a:r>
              <a:rPr lang="en-US" dirty="0" smtClean="0"/>
              <a:t>margin-top</a:t>
            </a:r>
            <a:endParaRPr lang="en-US" dirty="0"/>
          </a:p>
          <a:p>
            <a:pPr lvl="2"/>
            <a:r>
              <a:rPr lang="en-US" dirty="0" smtClean="0"/>
              <a:t>margin-right</a:t>
            </a:r>
            <a:endParaRPr lang="en-US" dirty="0"/>
          </a:p>
          <a:p>
            <a:pPr lvl="2"/>
            <a:r>
              <a:rPr lang="en-US" dirty="0" smtClean="0"/>
              <a:t>margin-bottom</a:t>
            </a:r>
            <a:endParaRPr lang="en-US" dirty="0"/>
          </a:p>
          <a:p>
            <a:pPr lvl="2"/>
            <a:r>
              <a:rPr lang="en-US" dirty="0" smtClean="0"/>
              <a:t>margin-left</a:t>
            </a:r>
            <a:endParaRPr lang="en-US" dirty="0"/>
          </a:p>
          <a:p>
            <a:endParaRPr lang="en-IN" dirty="0"/>
          </a:p>
        </p:txBody>
      </p:sp>
    </p:spTree>
    <p:extLst>
      <p:ext uri="{BB962C8B-B14F-4D97-AF65-F5344CB8AC3E}">
        <p14:creationId xmlns:p14="http://schemas.microsoft.com/office/powerpoint/2010/main" val="362788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All the margin properties can have the following values:</a:t>
            </a:r>
          </a:p>
          <a:p>
            <a:pPr lvl="2"/>
            <a:r>
              <a:rPr lang="en-US" dirty="0" smtClean="0"/>
              <a:t>auto </a:t>
            </a:r>
            <a:r>
              <a:rPr lang="en-US" dirty="0"/>
              <a:t>- the browser calculates the margin</a:t>
            </a:r>
          </a:p>
          <a:p>
            <a:pPr lvl="1"/>
            <a:r>
              <a:rPr lang="en-US" dirty="0" smtClean="0"/>
              <a:t>length </a:t>
            </a:r>
            <a:r>
              <a:rPr lang="en-US" dirty="0"/>
              <a:t>- specifies a margin in </a:t>
            </a:r>
            <a:r>
              <a:rPr lang="en-US" dirty="0" err="1"/>
              <a:t>px</a:t>
            </a:r>
            <a:r>
              <a:rPr lang="en-US" dirty="0"/>
              <a:t>, </a:t>
            </a:r>
            <a:r>
              <a:rPr lang="en-US" dirty="0" err="1"/>
              <a:t>pt</a:t>
            </a:r>
            <a:r>
              <a:rPr lang="en-US" dirty="0"/>
              <a:t>, cm, etc.</a:t>
            </a:r>
          </a:p>
          <a:p>
            <a:pPr lvl="1"/>
            <a:r>
              <a:rPr lang="en-US" dirty="0" smtClean="0"/>
              <a:t>% </a:t>
            </a:r>
            <a:r>
              <a:rPr lang="en-US" dirty="0"/>
              <a:t>- specifies a margin in % of the width of the containing element</a:t>
            </a:r>
          </a:p>
          <a:p>
            <a:pPr lvl="1"/>
            <a:r>
              <a:rPr lang="en-US" dirty="0" smtClean="0"/>
              <a:t>inherit </a:t>
            </a:r>
            <a:r>
              <a:rPr lang="en-US" dirty="0"/>
              <a:t>- specifies that the margin should be inherited from the parent element</a:t>
            </a:r>
          </a:p>
          <a:p>
            <a:pPr lvl="1"/>
            <a:r>
              <a:rPr lang="en-US" dirty="0" smtClean="0">
                <a:solidFill>
                  <a:srgbClr val="C00000"/>
                </a:solidFill>
              </a:rPr>
              <a:t>Negative </a:t>
            </a:r>
            <a:r>
              <a:rPr lang="en-US" dirty="0">
                <a:solidFill>
                  <a:srgbClr val="C00000"/>
                </a:solidFill>
              </a:rPr>
              <a:t>values are allowed.</a:t>
            </a:r>
          </a:p>
          <a:p>
            <a:endParaRPr lang="en-IN" dirty="0"/>
          </a:p>
        </p:txBody>
      </p:sp>
    </p:spTree>
    <p:extLst>
      <p:ext uri="{BB962C8B-B14F-4D97-AF65-F5344CB8AC3E}">
        <p14:creationId xmlns:p14="http://schemas.microsoft.com/office/powerpoint/2010/main" val="40440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smtClean="0"/>
              <a:t>&lt;!</a:t>
            </a:r>
            <a:r>
              <a:rPr lang="en-IN" sz="2400" dirty="0"/>
              <a: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margin-top: 100px;</a:t>
            </a:r>
          </a:p>
          <a:p>
            <a:pPr marL="25400" indent="0">
              <a:spcBef>
                <a:spcPts val="0"/>
              </a:spcBef>
              <a:spcAft>
                <a:spcPts val="0"/>
              </a:spcAft>
              <a:buNone/>
            </a:pPr>
            <a:r>
              <a:rPr lang="en-IN" sz="2400" dirty="0"/>
              <a:t>  margin-bottom: 100px;</a:t>
            </a:r>
          </a:p>
          <a:p>
            <a:pPr marL="25400" indent="0">
              <a:spcBef>
                <a:spcPts val="0"/>
              </a:spcBef>
              <a:spcAft>
                <a:spcPts val="0"/>
              </a:spcAft>
              <a:buNone/>
            </a:pPr>
            <a:r>
              <a:rPr lang="en-IN" sz="2400" dirty="0"/>
              <a:t>  margin-right: 150px;</a:t>
            </a:r>
          </a:p>
          <a:p>
            <a:pPr marL="25400" indent="0">
              <a:spcBef>
                <a:spcPts val="0"/>
              </a:spcBef>
              <a:spcAft>
                <a:spcPts val="0"/>
              </a:spcAft>
              <a:buNone/>
            </a:pPr>
            <a:r>
              <a:rPr lang="en-IN" sz="2400" dirty="0"/>
              <a:t>  margin-left: 80px;</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margin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margin of 100px, a right margin of 150px, a bottom margin of 100px, and a left margin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sz="2400" dirty="0"/>
          </a:p>
          <a:p>
            <a:endParaRPr lang="en-IN" sz="24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42386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dirty="0"/>
          </a:p>
        </p:txBody>
      </p:sp>
      <p:pic>
        <p:nvPicPr>
          <p:cNvPr id="7" name="Picture 6"/>
          <p:cNvPicPr>
            <a:picLocks noChangeAspect="1"/>
          </p:cNvPicPr>
          <p:nvPr/>
        </p:nvPicPr>
        <p:blipFill>
          <a:blip r:embed="rId2"/>
          <a:stretch>
            <a:fillRect/>
          </a:stretch>
        </p:blipFill>
        <p:spPr>
          <a:xfrm>
            <a:off x="1559496" y="1844824"/>
            <a:ext cx="8782050" cy="3248025"/>
          </a:xfrm>
          <a:prstGeom prst="rect">
            <a:avLst/>
          </a:prstGeom>
        </p:spPr>
      </p:pic>
    </p:spTree>
    <p:extLst>
      <p:ext uri="{BB962C8B-B14F-4D97-AF65-F5344CB8AC3E}">
        <p14:creationId xmlns:p14="http://schemas.microsoft.com/office/powerpoint/2010/main" val="61852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shorten the code, it is possible to specify all the margin properties in one property</a:t>
            </a:r>
            <a:r>
              <a:rPr lang="en-US" dirty="0" smtClean="0"/>
              <a:t>.</a:t>
            </a:r>
          </a:p>
          <a:p>
            <a:pPr lvl="2"/>
            <a:r>
              <a:rPr lang="en-US" dirty="0"/>
              <a:t>If the margin property has four values</a:t>
            </a:r>
            <a:r>
              <a:rPr lang="en-US" dirty="0" smtClean="0"/>
              <a:t>:</a:t>
            </a:r>
          </a:p>
          <a:p>
            <a:pPr marL="514350" lvl="1" indent="0">
              <a:buNone/>
            </a:pPr>
            <a:r>
              <a:rPr lang="en-US" dirty="0" smtClean="0"/>
              <a:t>				margin</a:t>
            </a:r>
            <a:r>
              <a:rPr lang="en-US" dirty="0"/>
              <a:t>: 25px 50px 75px 100px; </a:t>
            </a:r>
            <a:endParaRPr lang="en-IN" dirty="0"/>
          </a:p>
          <a:p>
            <a:pPr lvl="1"/>
            <a:endParaRPr lang="en-US" dirty="0" smtClean="0"/>
          </a:p>
          <a:p>
            <a:pPr lvl="2"/>
            <a:r>
              <a:rPr lang="en-US" dirty="0" smtClean="0"/>
              <a:t>If </a:t>
            </a:r>
            <a:r>
              <a:rPr lang="en-US" dirty="0"/>
              <a:t>the margin property has three </a:t>
            </a:r>
            <a:r>
              <a:rPr lang="en-US" dirty="0" smtClean="0"/>
              <a:t>values:</a:t>
            </a:r>
          </a:p>
          <a:p>
            <a:pPr marL="514350" lvl="1" indent="0">
              <a:buNone/>
            </a:pPr>
            <a:r>
              <a:rPr lang="en-US" dirty="0"/>
              <a:t>	</a:t>
            </a:r>
            <a:r>
              <a:rPr lang="en-US" dirty="0" smtClean="0"/>
              <a:t>			margin: 25px     50px      75px;</a:t>
            </a:r>
          </a:p>
          <a:p>
            <a:pPr marL="514350" lvl="1" indent="0">
              <a:buNone/>
            </a:pPr>
            <a:r>
              <a:rPr lang="en-US" dirty="0"/>
              <a:t>	</a:t>
            </a:r>
            <a:r>
              <a:rPr lang="en-US" dirty="0" smtClean="0"/>
              <a:t>		</a:t>
            </a:r>
            <a:endParaRPr lang="en-IN" dirty="0"/>
          </a:p>
        </p:txBody>
      </p:sp>
      <p:sp>
        <p:nvSpPr>
          <p:cNvPr id="5" name="TextBox 4"/>
          <p:cNvSpPr txBox="1"/>
          <p:nvPr/>
        </p:nvSpPr>
        <p:spPr>
          <a:xfrm>
            <a:off x="5159896" y="3140968"/>
            <a:ext cx="4176464" cy="400110"/>
          </a:xfrm>
          <a:prstGeom prst="rect">
            <a:avLst/>
          </a:prstGeom>
          <a:noFill/>
        </p:spPr>
        <p:txBody>
          <a:bodyPr wrap="square" rtlCol="0">
            <a:spAutoFit/>
          </a:bodyPr>
          <a:lstStyle/>
          <a:p>
            <a:r>
              <a:rPr lang="en-IN" sz="2000" b="1" i="1" dirty="0" smtClean="0">
                <a:solidFill>
                  <a:srgbClr val="C00000"/>
                </a:solidFill>
              </a:rPr>
              <a:t>Top       Right   Bottom Left</a:t>
            </a:r>
            <a:endParaRPr lang="en-IN" sz="2000" b="1" i="1" dirty="0">
              <a:solidFill>
                <a:srgbClr val="C00000"/>
              </a:solidFill>
            </a:endParaRPr>
          </a:p>
        </p:txBody>
      </p:sp>
      <p:sp>
        <p:nvSpPr>
          <p:cNvPr id="7" name="TextBox 6"/>
          <p:cNvSpPr txBox="1"/>
          <p:nvPr/>
        </p:nvSpPr>
        <p:spPr>
          <a:xfrm>
            <a:off x="5159896" y="4941168"/>
            <a:ext cx="4176464" cy="400110"/>
          </a:xfrm>
          <a:prstGeom prst="rect">
            <a:avLst/>
          </a:prstGeom>
          <a:noFill/>
        </p:spPr>
        <p:txBody>
          <a:bodyPr wrap="square" rtlCol="0">
            <a:spAutoFit/>
          </a:bodyPr>
          <a:lstStyle/>
          <a:p>
            <a:r>
              <a:rPr lang="en-IN" sz="2000" b="1" i="1" dirty="0" smtClean="0">
                <a:solidFill>
                  <a:srgbClr val="C00000"/>
                </a:solidFill>
              </a:rPr>
              <a:t>Top       Left &amp; Right   Bottom</a:t>
            </a:r>
            <a:endParaRPr lang="en-IN" sz="2000" b="1" i="1" dirty="0">
              <a:solidFill>
                <a:srgbClr val="C00000"/>
              </a:solidFill>
            </a:endParaRPr>
          </a:p>
        </p:txBody>
      </p:sp>
    </p:spTree>
    <p:extLst>
      <p:ext uri="{BB962C8B-B14F-4D97-AF65-F5344CB8AC3E}">
        <p14:creationId xmlns:p14="http://schemas.microsoft.com/office/powerpoint/2010/main" val="395568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2"/>
            <a:r>
              <a:rPr lang="en-US" dirty="0" smtClean="0"/>
              <a:t>If </a:t>
            </a:r>
            <a:r>
              <a:rPr lang="en-US" dirty="0"/>
              <a:t>the margin property has two values</a:t>
            </a:r>
            <a:r>
              <a:rPr lang="en-US" dirty="0" smtClean="0"/>
              <a:t>:</a:t>
            </a:r>
          </a:p>
          <a:p>
            <a:pPr marL="996950" lvl="2" indent="0">
              <a:buNone/>
            </a:pPr>
            <a:r>
              <a:rPr lang="en-US" dirty="0"/>
              <a:t>					margin: 25px </a:t>
            </a:r>
            <a:r>
              <a:rPr lang="en-US" dirty="0" smtClean="0"/>
              <a:t>         50px</a:t>
            </a:r>
            <a:r>
              <a:rPr lang="en-US" dirty="0"/>
              <a:t>;</a:t>
            </a:r>
          </a:p>
          <a:p>
            <a:pPr lvl="2"/>
            <a:endParaRPr lang="en-US" dirty="0" smtClean="0"/>
          </a:p>
          <a:p>
            <a:pPr lvl="2"/>
            <a:r>
              <a:rPr lang="en-US" dirty="0" smtClean="0"/>
              <a:t>If the margin property has one value:</a:t>
            </a:r>
          </a:p>
          <a:p>
            <a:pPr marL="996950" lvl="2" indent="0">
              <a:buNone/>
            </a:pPr>
            <a:r>
              <a:rPr lang="en-IN" b="1" dirty="0" smtClean="0"/>
              <a:t>					</a:t>
            </a:r>
            <a:r>
              <a:rPr lang="en-IN" dirty="0" smtClean="0"/>
              <a:t>margin</a:t>
            </a:r>
            <a:r>
              <a:rPr lang="en-IN" dirty="0"/>
              <a:t>: 25px</a:t>
            </a:r>
            <a:r>
              <a:rPr lang="en-IN" dirty="0" smtClean="0"/>
              <a:t>;</a:t>
            </a:r>
          </a:p>
          <a:p>
            <a:pPr marL="996950" lvl="2" indent="0">
              <a:buNone/>
            </a:pPr>
            <a:endParaRPr lang="en-US" dirty="0"/>
          </a:p>
          <a:p>
            <a:pPr marL="25400" indent="0">
              <a:buNone/>
            </a:pPr>
            <a:endParaRPr lang="en-IN" dirty="0"/>
          </a:p>
        </p:txBody>
      </p:sp>
      <p:sp>
        <p:nvSpPr>
          <p:cNvPr id="4" name="TextBox 3"/>
          <p:cNvSpPr txBox="1"/>
          <p:nvPr/>
        </p:nvSpPr>
        <p:spPr>
          <a:xfrm>
            <a:off x="6960096" y="2204864"/>
            <a:ext cx="4176464" cy="400110"/>
          </a:xfrm>
          <a:prstGeom prst="rect">
            <a:avLst/>
          </a:prstGeom>
          <a:noFill/>
        </p:spPr>
        <p:txBody>
          <a:bodyPr wrap="square" rtlCol="0">
            <a:spAutoFit/>
          </a:bodyPr>
          <a:lstStyle/>
          <a:p>
            <a:r>
              <a:rPr lang="en-IN" sz="2000" b="1" i="1" dirty="0" smtClean="0">
                <a:solidFill>
                  <a:srgbClr val="C00000"/>
                </a:solidFill>
              </a:rPr>
              <a:t>Top &amp; Bottom Right &amp; Left</a:t>
            </a:r>
            <a:endParaRPr lang="en-IN" sz="2000" b="1" i="1" dirty="0">
              <a:solidFill>
                <a:srgbClr val="C00000"/>
              </a:solidFill>
            </a:endParaRPr>
          </a:p>
        </p:txBody>
      </p:sp>
      <p:sp>
        <p:nvSpPr>
          <p:cNvPr id="5" name="TextBox 4"/>
          <p:cNvSpPr txBox="1"/>
          <p:nvPr/>
        </p:nvSpPr>
        <p:spPr>
          <a:xfrm>
            <a:off x="6886568" y="4005064"/>
            <a:ext cx="4176464" cy="400110"/>
          </a:xfrm>
          <a:prstGeom prst="rect">
            <a:avLst/>
          </a:prstGeom>
          <a:noFill/>
        </p:spPr>
        <p:txBody>
          <a:bodyPr wrap="square" rtlCol="0">
            <a:spAutoFit/>
          </a:bodyPr>
          <a:lstStyle/>
          <a:p>
            <a:r>
              <a:rPr lang="en-IN" sz="2000" b="1" i="1" dirty="0" smtClean="0">
                <a:solidFill>
                  <a:srgbClr val="C00000"/>
                </a:solidFill>
              </a:rPr>
              <a:t>All four sides equal margin</a:t>
            </a:r>
            <a:endParaRPr lang="en-IN" sz="2000" b="1" i="1" dirty="0">
              <a:solidFill>
                <a:srgbClr val="C00000"/>
              </a:solidFill>
            </a:endParaRPr>
          </a:p>
        </p:txBody>
      </p:sp>
    </p:spTree>
    <p:extLst>
      <p:ext uri="{BB962C8B-B14F-4D97-AF65-F5344CB8AC3E}">
        <p14:creationId xmlns:p14="http://schemas.microsoft.com/office/powerpoint/2010/main" val="223815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Id Vs Class</a:t>
            </a:r>
          </a:p>
        </p:txBody>
      </p:sp>
      <p:sp>
        <p:nvSpPr>
          <p:cNvPr id="30723" name="Content Placeholder 2"/>
          <p:cNvSpPr>
            <a:spLocks noGrp="1"/>
          </p:cNvSpPr>
          <p:nvPr>
            <p:ph type="body" sz="quarter" idx="13"/>
          </p:nvPr>
        </p:nvSpPr>
        <p:spPr/>
        <p:txBody>
          <a:bodyPr/>
          <a:lstStyle/>
          <a:p>
            <a:pPr eaLnBrk="1" hangingPunct="1"/>
            <a:r>
              <a:rPr lang="en-US" altLang="en-US" smtClean="0"/>
              <a:t>Id attribute identifies independent elements with a unique value, but the class attribute may be duplicated to associate elements with similar characteristics. </a:t>
            </a:r>
          </a:p>
          <a:p>
            <a:pPr eaLnBrk="1" hangingPunct="1"/>
            <a:r>
              <a:rPr lang="en-US" altLang="en-US" smtClean="0"/>
              <a:t>If we have two or more &lt;section&gt; elements which we need to differentiate then we can assign id attribute to each one of them with unique values. </a:t>
            </a:r>
          </a:p>
        </p:txBody>
      </p:sp>
    </p:spTree>
    <p:extLst>
      <p:ext uri="{BB962C8B-B14F-4D97-AF65-F5344CB8AC3E}">
        <p14:creationId xmlns:p14="http://schemas.microsoft.com/office/powerpoint/2010/main" val="11701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a:t>The border property is a shorthand property for the following individual border properties:</a:t>
            </a:r>
          </a:p>
          <a:p>
            <a:pPr lvl="1">
              <a:spcBef>
                <a:spcPts val="0"/>
              </a:spcBef>
              <a:spcAft>
                <a:spcPts val="0"/>
              </a:spcAft>
            </a:pPr>
            <a:r>
              <a:rPr lang="en-US" dirty="0" smtClean="0"/>
              <a:t>border-width</a:t>
            </a:r>
            <a:endParaRPr lang="en-US" dirty="0"/>
          </a:p>
          <a:p>
            <a:pPr lvl="1">
              <a:spcBef>
                <a:spcPts val="0"/>
              </a:spcBef>
              <a:spcAft>
                <a:spcPts val="0"/>
              </a:spcAft>
            </a:pPr>
            <a:r>
              <a:rPr lang="en-US" dirty="0" smtClean="0"/>
              <a:t>border-style </a:t>
            </a:r>
            <a:r>
              <a:rPr lang="en-US" dirty="0"/>
              <a:t>(required)</a:t>
            </a:r>
          </a:p>
          <a:p>
            <a:pPr lvl="1">
              <a:spcBef>
                <a:spcPts val="0"/>
              </a:spcBef>
              <a:spcAft>
                <a:spcPts val="0"/>
              </a:spcAft>
            </a:pPr>
            <a:r>
              <a:rPr lang="en-US" dirty="0" smtClean="0"/>
              <a:t>border-color</a:t>
            </a:r>
            <a:endParaRPr lang="en-US" dirty="0"/>
          </a:p>
          <a:p>
            <a:pPr>
              <a:spcBef>
                <a:spcPts val="0"/>
              </a:spcBef>
              <a:spcAft>
                <a:spcPts val="0"/>
              </a:spcAft>
            </a:pPr>
            <a:r>
              <a:rPr lang="en-US" dirty="0" smtClean="0"/>
              <a:t>Border Style</a:t>
            </a:r>
          </a:p>
          <a:p>
            <a:pPr lvl="1">
              <a:spcBef>
                <a:spcPts val="0"/>
              </a:spcBef>
              <a:spcAft>
                <a:spcPts val="0"/>
              </a:spcAft>
            </a:pPr>
            <a:r>
              <a:rPr lang="en-US" dirty="0" smtClean="0"/>
              <a:t>The </a:t>
            </a:r>
            <a:r>
              <a:rPr lang="en-US" dirty="0"/>
              <a:t>border-style property specifies what kind of border to display.</a:t>
            </a:r>
          </a:p>
          <a:p>
            <a:pPr>
              <a:spcBef>
                <a:spcPts val="0"/>
              </a:spcBef>
              <a:spcAft>
                <a:spcPts val="0"/>
              </a:spcAft>
            </a:pPr>
            <a:endParaRPr lang="en-US" dirty="0"/>
          </a:p>
        </p:txBody>
      </p:sp>
    </p:spTree>
    <p:extLst>
      <p:ext uri="{BB962C8B-B14F-4D97-AF65-F5344CB8AC3E}">
        <p14:creationId xmlns:p14="http://schemas.microsoft.com/office/powerpoint/2010/main" val="11501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The following values are allowed</a:t>
            </a:r>
            <a:r>
              <a:rPr lang="en-US" sz="2400" dirty="0" smtClean="0"/>
              <a:t>:</a:t>
            </a:r>
          </a:p>
          <a:p>
            <a:pPr lvl="1">
              <a:spcBef>
                <a:spcPts val="0"/>
              </a:spcBef>
              <a:spcAft>
                <a:spcPts val="0"/>
              </a:spcAft>
            </a:pPr>
            <a:endParaRPr lang="en-US" sz="2400" dirty="0"/>
          </a:p>
          <a:p>
            <a:pPr lvl="2">
              <a:spcBef>
                <a:spcPts val="0"/>
              </a:spcBef>
              <a:spcAft>
                <a:spcPts val="0"/>
              </a:spcAft>
            </a:pPr>
            <a:r>
              <a:rPr lang="en-US" sz="2400" dirty="0" smtClean="0"/>
              <a:t>dotted </a:t>
            </a:r>
            <a:r>
              <a:rPr lang="en-US" sz="2400" dirty="0"/>
              <a:t>- Defines a dotted border</a:t>
            </a:r>
          </a:p>
          <a:p>
            <a:pPr lvl="2">
              <a:spcBef>
                <a:spcPts val="0"/>
              </a:spcBef>
              <a:spcAft>
                <a:spcPts val="0"/>
              </a:spcAft>
            </a:pPr>
            <a:r>
              <a:rPr lang="en-US" sz="2400" dirty="0" smtClean="0"/>
              <a:t>dashed </a:t>
            </a:r>
            <a:r>
              <a:rPr lang="en-US" sz="2400" dirty="0"/>
              <a:t>- Defines a dashed border</a:t>
            </a:r>
          </a:p>
          <a:p>
            <a:pPr lvl="2">
              <a:spcBef>
                <a:spcPts val="0"/>
              </a:spcBef>
              <a:spcAft>
                <a:spcPts val="0"/>
              </a:spcAft>
            </a:pPr>
            <a:r>
              <a:rPr lang="en-US" sz="2400" dirty="0" smtClean="0"/>
              <a:t>solid </a:t>
            </a:r>
            <a:r>
              <a:rPr lang="en-US" sz="2400" dirty="0"/>
              <a:t>- Defines a solid border</a:t>
            </a:r>
          </a:p>
          <a:p>
            <a:pPr lvl="2">
              <a:spcBef>
                <a:spcPts val="0"/>
              </a:spcBef>
              <a:spcAft>
                <a:spcPts val="0"/>
              </a:spcAft>
            </a:pPr>
            <a:r>
              <a:rPr lang="en-US" sz="2400" dirty="0" smtClean="0"/>
              <a:t>double </a:t>
            </a:r>
            <a:r>
              <a:rPr lang="en-US" sz="2400" dirty="0"/>
              <a:t>- Defines a double border</a:t>
            </a:r>
          </a:p>
          <a:p>
            <a:pPr lvl="2">
              <a:spcBef>
                <a:spcPts val="0"/>
              </a:spcBef>
              <a:spcAft>
                <a:spcPts val="0"/>
              </a:spcAft>
            </a:pPr>
            <a:r>
              <a:rPr lang="en-US" sz="2400" dirty="0" smtClean="0"/>
              <a:t>groove </a:t>
            </a:r>
            <a:r>
              <a:rPr lang="en-US" sz="2400" dirty="0"/>
              <a:t>- Defines a 3D grooved </a:t>
            </a:r>
            <a:r>
              <a:rPr lang="en-US" sz="2400" dirty="0" smtClean="0"/>
              <a:t>border</a:t>
            </a:r>
            <a:endParaRPr lang="en-US" sz="2400" dirty="0"/>
          </a:p>
          <a:p>
            <a:pPr lvl="2">
              <a:spcBef>
                <a:spcPts val="0"/>
              </a:spcBef>
              <a:spcAft>
                <a:spcPts val="0"/>
              </a:spcAft>
            </a:pPr>
            <a:r>
              <a:rPr lang="en-US" sz="2400" dirty="0" smtClean="0"/>
              <a:t>ridge </a:t>
            </a:r>
            <a:r>
              <a:rPr lang="en-US" sz="2400" dirty="0"/>
              <a:t>- Defines a 3D ridged </a:t>
            </a:r>
            <a:r>
              <a:rPr lang="en-US" sz="2400" dirty="0" smtClean="0"/>
              <a:t>border</a:t>
            </a:r>
            <a:endParaRPr lang="en-US" sz="2400" dirty="0"/>
          </a:p>
          <a:p>
            <a:pPr lvl="2">
              <a:spcBef>
                <a:spcPts val="0"/>
              </a:spcBef>
              <a:spcAft>
                <a:spcPts val="0"/>
              </a:spcAft>
            </a:pPr>
            <a:r>
              <a:rPr lang="en-US" sz="2400" dirty="0" smtClean="0"/>
              <a:t>inset </a:t>
            </a:r>
            <a:r>
              <a:rPr lang="en-US" sz="2400" dirty="0"/>
              <a:t>- Defines a 3D inset </a:t>
            </a:r>
            <a:r>
              <a:rPr lang="en-US" sz="2400" dirty="0" smtClean="0"/>
              <a:t>border</a:t>
            </a:r>
            <a:endParaRPr lang="en-US" sz="2400" dirty="0"/>
          </a:p>
          <a:p>
            <a:pPr lvl="2">
              <a:spcBef>
                <a:spcPts val="0"/>
              </a:spcBef>
              <a:spcAft>
                <a:spcPts val="0"/>
              </a:spcAft>
            </a:pPr>
            <a:r>
              <a:rPr lang="en-US" sz="2400" dirty="0" smtClean="0"/>
              <a:t>outset </a:t>
            </a:r>
            <a:r>
              <a:rPr lang="en-US" sz="2400" dirty="0"/>
              <a:t>- Defines a 3D outset </a:t>
            </a:r>
            <a:r>
              <a:rPr lang="en-US" sz="2400" dirty="0" smtClean="0"/>
              <a:t>border</a:t>
            </a:r>
            <a:endParaRPr lang="en-US" sz="2400" dirty="0"/>
          </a:p>
          <a:p>
            <a:pPr lvl="2">
              <a:spcBef>
                <a:spcPts val="0"/>
              </a:spcBef>
              <a:spcAft>
                <a:spcPts val="0"/>
              </a:spcAft>
            </a:pPr>
            <a:r>
              <a:rPr lang="en-US" sz="2400" dirty="0" smtClean="0"/>
              <a:t>none </a:t>
            </a:r>
            <a:r>
              <a:rPr lang="en-US" sz="2400" dirty="0"/>
              <a:t>- Defines no border</a:t>
            </a:r>
          </a:p>
          <a:p>
            <a:pPr lvl="2">
              <a:spcBef>
                <a:spcPts val="0"/>
              </a:spcBef>
              <a:spcAft>
                <a:spcPts val="0"/>
              </a:spcAft>
            </a:pPr>
            <a:r>
              <a:rPr lang="en-US" sz="2400" dirty="0" smtClean="0"/>
              <a:t>hidden </a:t>
            </a:r>
            <a:r>
              <a:rPr lang="en-US" sz="2400" dirty="0"/>
              <a:t>- Defines a hidden border</a:t>
            </a:r>
            <a:endParaRPr lang="en-IN" sz="2400" dirty="0"/>
          </a:p>
          <a:p>
            <a:endParaRPr lang="en-IN" sz="2400" dirty="0"/>
          </a:p>
        </p:txBody>
      </p:sp>
    </p:spTree>
    <p:extLst>
      <p:ext uri="{BB962C8B-B14F-4D97-AF65-F5344CB8AC3E}">
        <p14:creationId xmlns:p14="http://schemas.microsoft.com/office/powerpoint/2010/main" val="213875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border-style property can have from one to four values (for the top border, right border, bottom border, and the left border</a:t>
            </a:r>
            <a:r>
              <a:rPr lang="en-US" dirty="0" smtClean="0"/>
              <a:t>).</a:t>
            </a:r>
          </a:p>
          <a:p>
            <a:pPr marL="457200" lvl="1" indent="-431800">
              <a:spcBef>
                <a:spcPts val="0"/>
              </a:spcBef>
              <a:spcAft>
                <a:spcPts val="0"/>
              </a:spcAft>
              <a:buClr>
                <a:srgbClr val="000097"/>
              </a:buClr>
              <a:buSzPts val="3200"/>
              <a:buFont typeface="Arial"/>
              <a:buChar char="•"/>
            </a:pPr>
            <a:r>
              <a:rPr lang="en-US" dirty="0">
                <a:solidFill>
                  <a:schemeClr val="dk1"/>
                </a:solidFill>
              </a:rPr>
              <a:t>Border </a:t>
            </a:r>
            <a:r>
              <a:rPr lang="en-US" dirty="0" smtClean="0">
                <a:solidFill>
                  <a:schemeClr val="dk1"/>
                </a:solidFill>
              </a:rPr>
              <a:t>Width</a:t>
            </a:r>
            <a:endParaRPr lang="en-US" dirty="0">
              <a:solidFill>
                <a:schemeClr val="dk1"/>
              </a:solidFill>
            </a:endParaRPr>
          </a:p>
          <a:p>
            <a:pPr lvl="1"/>
            <a:r>
              <a:rPr lang="en-US" dirty="0"/>
              <a:t>The border-width property specifies the width of the four borders.</a:t>
            </a:r>
          </a:p>
          <a:p>
            <a:pPr lvl="1"/>
            <a:r>
              <a:rPr lang="en-US" dirty="0" smtClean="0"/>
              <a:t>The </a:t>
            </a:r>
            <a:r>
              <a:rPr lang="en-US" dirty="0"/>
              <a:t>width can be set as a specific size (in </a:t>
            </a:r>
            <a:r>
              <a:rPr lang="en-US" dirty="0" err="1"/>
              <a:t>px</a:t>
            </a:r>
            <a:r>
              <a:rPr lang="en-US" dirty="0"/>
              <a:t>, </a:t>
            </a:r>
            <a:r>
              <a:rPr lang="en-US" dirty="0" err="1"/>
              <a:t>pt</a:t>
            </a:r>
            <a:r>
              <a:rPr lang="en-US" dirty="0"/>
              <a:t>, cm, </a:t>
            </a:r>
            <a:r>
              <a:rPr lang="en-US" dirty="0" err="1"/>
              <a:t>em</a:t>
            </a:r>
            <a:r>
              <a:rPr lang="en-US" dirty="0"/>
              <a:t>, </a:t>
            </a:r>
            <a:r>
              <a:rPr lang="en-US" dirty="0" err="1"/>
              <a:t>etc</a:t>
            </a:r>
            <a:r>
              <a:rPr lang="en-US" dirty="0"/>
              <a:t>) or by using one of the three pre-defined values: </a:t>
            </a:r>
            <a:r>
              <a:rPr lang="en-US" dirty="0">
                <a:solidFill>
                  <a:srgbClr val="C00000"/>
                </a:solidFill>
              </a:rPr>
              <a:t>thin, medium, or </a:t>
            </a:r>
            <a:r>
              <a:rPr lang="en-US" dirty="0" smtClean="0">
                <a:solidFill>
                  <a:srgbClr val="C00000"/>
                </a:solidFill>
              </a:rPr>
              <a:t>thick</a:t>
            </a:r>
            <a:r>
              <a:rPr lang="en-US" dirty="0" smtClean="0"/>
              <a:t>.</a:t>
            </a:r>
            <a:endParaRPr lang="en-IN" dirty="0"/>
          </a:p>
        </p:txBody>
      </p:sp>
    </p:spTree>
    <p:extLst>
      <p:ext uri="{BB962C8B-B14F-4D97-AF65-F5344CB8AC3E}">
        <p14:creationId xmlns:p14="http://schemas.microsoft.com/office/powerpoint/2010/main" val="6883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Border color</a:t>
            </a:r>
          </a:p>
          <a:p>
            <a:pPr lvl="1"/>
            <a:r>
              <a:rPr lang="en-US" dirty="0" smtClean="0"/>
              <a:t>The </a:t>
            </a:r>
            <a:r>
              <a:rPr lang="en-US" dirty="0"/>
              <a:t>border-color property is used to set the color of the four borders.</a:t>
            </a:r>
          </a:p>
          <a:p>
            <a:pPr lvl="1"/>
            <a:r>
              <a:rPr lang="en-US" dirty="0" smtClean="0"/>
              <a:t>The </a:t>
            </a:r>
            <a:r>
              <a:rPr lang="en-US" dirty="0"/>
              <a:t>color can be set by:</a:t>
            </a:r>
          </a:p>
          <a:p>
            <a:pPr lvl="2"/>
            <a:r>
              <a:rPr lang="en-US" sz="2000" dirty="0" smtClean="0"/>
              <a:t>name </a:t>
            </a:r>
            <a:r>
              <a:rPr lang="en-US" sz="2000" dirty="0"/>
              <a:t>- specify a color name, like "red"</a:t>
            </a:r>
          </a:p>
          <a:p>
            <a:pPr lvl="2"/>
            <a:r>
              <a:rPr lang="en-US" sz="2000" dirty="0" smtClean="0"/>
              <a:t>HEX </a:t>
            </a:r>
            <a:r>
              <a:rPr lang="en-US" sz="2000" dirty="0"/>
              <a:t>- specify a HEX value, like "#ff0000"</a:t>
            </a:r>
          </a:p>
          <a:p>
            <a:pPr lvl="2"/>
            <a:r>
              <a:rPr lang="en-US" sz="2000" dirty="0" smtClean="0"/>
              <a:t>RGB </a:t>
            </a:r>
            <a:r>
              <a:rPr lang="en-US" sz="2000" dirty="0"/>
              <a:t>- specify a RGB value, like "</a:t>
            </a:r>
            <a:r>
              <a:rPr lang="en-US" sz="2000" dirty="0" err="1"/>
              <a:t>rgb</a:t>
            </a:r>
            <a:r>
              <a:rPr lang="en-US" sz="2000" dirty="0"/>
              <a:t>(255,0,0)"</a:t>
            </a:r>
          </a:p>
          <a:p>
            <a:pPr lvl="2"/>
            <a:r>
              <a:rPr lang="en-US" sz="2000" dirty="0" smtClean="0"/>
              <a:t>HSL </a:t>
            </a:r>
            <a:r>
              <a:rPr lang="en-US" sz="2000" dirty="0"/>
              <a:t>- specify a HSL value, like "</a:t>
            </a:r>
            <a:r>
              <a:rPr lang="en-US" sz="2000" dirty="0" err="1"/>
              <a:t>hsl</a:t>
            </a:r>
            <a:r>
              <a:rPr lang="en-US" sz="2000" dirty="0"/>
              <a:t>(0, 100%, 50%)"</a:t>
            </a:r>
          </a:p>
          <a:p>
            <a:pPr lvl="2"/>
            <a:r>
              <a:rPr lang="en-US" sz="2000" dirty="0" smtClean="0"/>
              <a:t>transparent</a:t>
            </a:r>
            <a:endParaRPr lang="en-US" sz="2000" dirty="0"/>
          </a:p>
          <a:p>
            <a:r>
              <a:rPr lang="en-US" dirty="0" smtClean="0"/>
              <a:t>Note</a:t>
            </a:r>
            <a:r>
              <a:rPr lang="en-US" dirty="0"/>
              <a:t>: If border-color is not set, it inherits the color of the element.</a:t>
            </a:r>
            <a:endParaRPr lang="en-IN" dirty="0"/>
          </a:p>
        </p:txBody>
      </p:sp>
    </p:spTree>
    <p:extLst>
      <p:ext uri="{BB962C8B-B14F-4D97-AF65-F5344CB8AC3E}">
        <p14:creationId xmlns:p14="http://schemas.microsoft.com/office/powerpoint/2010/main" val="16172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CSS Rounded Borders</a:t>
            </a:r>
          </a:p>
          <a:p>
            <a:pPr lvl="1"/>
            <a:r>
              <a:rPr lang="en-US" dirty="0" smtClean="0"/>
              <a:t>The </a:t>
            </a:r>
            <a:r>
              <a:rPr lang="en-US" b="1" dirty="0">
                <a:solidFill>
                  <a:srgbClr val="C00000"/>
                </a:solidFill>
              </a:rPr>
              <a:t>border-radius</a:t>
            </a:r>
            <a:r>
              <a:rPr lang="en-US" dirty="0"/>
              <a:t> property is used to add rounded borders to an element:</a:t>
            </a:r>
          </a:p>
          <a:p>
            <a:pPr marL="3225800" lvl="7" indent="0">
              <a:spcBef>
                <a:spcPts val="0"/>
              </a:spcBef>
              <a:buNone/>
            </a:pPr>
            <a:r>
              <a:rPr lang="en-US" sz="2400" dirty="0" smtClean="0"/>
              <a:t>p </a:t>
            </a:r>
            <a:r>
              <a:rPr lang="en-US" sz="2400" dirty="0"/>
              <a:t>{</a:t>
            </a:r>
          </a:p>
          <a:p>
            <a:pPr marL="3225800" lvl="7" indent="0">
              <a:spcBef>
                <a:spcPts val="0"/>
              </a:spcBef>
              <a:buNone/>
            </a:pPr>
            <a:r>
              <a:rPr lang="en-US" sz="2400" dirty="0"/>
              <a:t>  border: 2px solid red;</a:t>
            </a:r>
          </a:p>
          <a:p>
            <a:pPr marL="3225800" lvl="7" indent="0">
              <a:spcBef>
                <a:spcPts val="0"/>
              </a:spcBef>
              <a:buNone/>
            </a:pPr>
            <a:r>
              <a:rPr lang="en-US" sz="2400" dirty="0">
                <a:solidFill>
                  <a:srgbClr val="C00000"/>
                </a:solidFill>
              </a:rPr>
              <a:t>  border-radius: 5px;</a:t>
            </a:r>
          </a:p>
          <a:p>
            <a:pPr marL="3225800" lvl="7" indent="0">
              <a:spcBef>
                <a:spcPts val="0"/>
              </a:spcBef>
              <a:buNone/>
            </a:pPr>
            <a:r>
              <a:rPr lang="en-US" sz="2400" dirty="0"/>
              <a:t>}</a:t>
            </a:r>
            <a:endParaRPr lang="en-IN" sz="2400" dirty="0"/>
          </a:p>
        </p:txBody>
      </p:sp>
    </p:spTree>
    <p:extLst>
      <p:ext uri="{BB962C8B-B14F-4D97-AF65-F5344CB8AC3E}">
        <p14:creationId xmlns:p14="http://schemas.microsoft.com/office/powerpoint/2010/main" val="332301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000" dirty="0" smtClean="0"/>
              <a:t>&lt;!</a:t>
            </a:r>
            <a:r>
              <a:rPr lang="en-IN" sz="2000" dirty="0"/>
              <a:t>DOCTYPE html&gt;</a:t>
            </a:r>
          </a:p>
          <a:p>
            <a:pPr marL="25400" indent="0">
              <a:spcBef>
                <a:spcPts val="0"/>
              </a:spcBef>
              <a:spcAft>
                <a:spcPts val="0"/>
              </a:spcAft>
              <a:buNone/>
            </a:pPr>
            <a:r>
              <a:rPr lang="en-IN" sz="2000" dirty="0" smtClean="0"/>
              <a:t>&lt;</a:t>
            </a:r>
            <a:r>
              <a:rPr lang="en-IN" sz="2000" dirty="0"/>
              <a:t>html&gt;</a:t>
            </a:r>
          </a:p>
          <a:p>
            <a:pPr marL="25400" indent="0">
              <a:spcBef>
                <a:spcPts val="0"/>
              </a:spcBef>
              <a:spcAft>
                <a:spcPts val="0"/>
              </a:spcAft>
              <a:buNone/>
            </a:pPr>
            <a:r>
              <a:rPr lang="en-IN" sz="2000" dirty="0" smtClean="0"/>
              <a:t>&lt;</a:t>
            </a:r>
            <a:r>
              <a:rPr lang="en-IN" sz="2000" dirty="0"/>
              <a:t>head&gt;</a:t>
            </a:r>
          </a:p>
          <a:p>
            <a:pPr marL="25400" indent="0">
              <a:spcBef>
                <a:spcPts val="0"/>
              </a:spcBef>
              <a:spcAft>
                <a:spcPts val="0"/>
              </a:spcAft>
              <a:buNone/>
            </a:pPr>
            <a:r>
              <a:rPr lang="en-IN" sz="2000" dirty="0" smtClean="0"/>
              <a:t>&lt;</a:t>
            </a:r>
            <a:r>
              <a:rPr lang="en-IN" sz="2000" dirty="0"/>
              <a:t>style&gt;</a:t>
            </a:r>
          </a:p>
          <a:p>
            <a:pPr marL="25400" indent="0">
              <a:spcBef>
                <a:spcPts val="0"/>
              </a:spcBef>
              <a:spcAft>
                <a:spcPts val="0"/>
              </a:spcAft>
              <a:buNone/>
            </a:pPr>
            <a:r>
              <a:rPr lang="en-IN" sz="2000" dirty="0" err="1" smtClean="0"/>
              <a:t>p.normal</a:t>
            </a:r>
            <a:r>
              <a:rPr lang="en-IN" sz="2000" dirty="0" smtClean="0"/>
              <a:t>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p.round1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5px;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p.round2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8px;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a:t>
            </a:r>
          </a:p>
          <a:p>
            <a:pPr marL="25400" indent="0">
              <a:spcBef>
                <a:spcPts val="0"/>
              </a:spcBef>
              <a:spcAft>
                <a:spcPts val="0"/>
              </a:spcAft>
              <a:buNone/>
            </a:pPr>
            <a:endParaRPr lang="en-IN" sz="2000" dirty="0"/>
          </a:p>
          <a:p>
            <a:pPr marL="25400" indent="0">
              <a:spcBef>
                <a:spcPts val="0"/>
              </a:spcBef>
              <a:spcAft>
                <a:spcPts val="0"/>
              </a:spcAft>
              <a:buNone/>
            </a:pPr>
            <a:endParaRPr lang="en-IN" sz="20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000" dirty="0"/>
              <a:t>p.round3 {</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12px;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a:t>
            </a:r>
            <a:r>
              <a:rPr lang="en-IN" sz="2000" dirty="0"/>
              <a:t>style&gt;</a:t>
            </a:r>
          </a:p>
          <a:p>
            <a:pPr marL="25400" indent="0">
              <a:spcBef>
                <a:spcPts val="0"/>
              </a:spcBef>
              <a:spcAft>
                <a:spcPts val="0"/>
              </a:spcAft>
              <a:buNone/>
            </a:pPr>
            <a:r>
              <a:rPr lang="en-IN" sz="2000" dirty="0" smtClean="0"/>
              <a:t>&lt;/</a:t>
            </a:r>
            <a:r>
              <a:rPr lang="en-IN" sz="2000" dirty="0"/>
              <a:t>head&gt;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00262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r>
              <a:rPr lang="en-IN" sz="2000" dirty="0" smtClean="0"/>
              <a:t>&lt;</a:t>
            </a:r>
            <a:r>
              <a:rPr lang="en-IN" sz="2000" dirty="0"/>
              <a:t>h2&gt;The border-radius Property&lt;/h2&gt;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p&gt;This property is used to add rounded borders to an element:&lt;/p&gt;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p class="normal"&gt;Normal border&lt;/p&gt;</a:t>
            </a:r>
          </a:p>
          <a:p>
            <a:pPr marL="25400" indent="0">
              <a:spcBef>
                <a:spcPts val="0"/>
              </a:spcBef>
              <a:spcAft>
                <a:spcPts val="0"/>
              </a:spcAft>
              <a:buNone/>
            </a:pPr>
            <a:r>
              <a:rPr lang="en-IN" sz="2000" dirty="0" smtClean="0"/>
              <a:t>&lt;</a:t>
            </a:r>
            <a:r>
              <a:rPr lang="en-IN" sz="2000" dirty="0"/>
              <a:t>p class="round1"&gt;Round border&lt;/p&gt;</a:t>
            </a:r>
          </a:p>
          <a:p>
            <a:pPr marL="25400" indent="0">
              <a:spcBef>
                <a:spcPts val="0"/>
              </a:spcBef>
              <a:spcAft>
                <a:spcPts val="0"/>
              </a:spcAft>
              <a:buNone/>
            </a:pPr>
            <a:r>
              <a:rPr lang="en-IN" sz="2000" dirty="0" smtClean="0"/>
              <a:t>&lt;</a:t>
            </a:r>
            <a:r>
              <a:rPr lang="en-IN" sz="2000" dirty="0"/>
              <a:t>p class="round2"&gt;Rounder border&lt;/p&gt;</a:t>
            </a:r>
          </a:p>
          <a:p>
            <a:pPr marL="25400" indent="0">
              <a:spcBef>
                <a:spcPts val="0"/>
              </a:spcBef>
              <a:spcAft>
                <a:spcPts val="0"/>
              </a:spcAft>
              <a:buNone/>
            </a:pPr>
            <a:r>
              <a:rPr lang="en-IN" sz="2000" dirty="0" smtClean="0"/>
              <a:t>&lt;</a:t>
            </a:r>
            <a:r>
              <a:rPr lang="en-IN" sz="2000" dirty="0"/>
              <a:t>p class="round3"&gt;Roundest border&lt;/p&gt;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body&gt;</a:t>
            </a:r>
          </a:p>
          <a:p>
            <a:pPr marL="25400" indent="0">
              <a:spcBef>
                <a:spcPts val="0"/>
              </a:spcBef>
              <a:spcAft>
                <a:spcPts val="0"/>
              </a:spcAft>
              <a:buNone/>
            </a:pPr>
            <a:r>
              <a:rPr lang="en-IN" sz="2000" dirty="0" smtClean="0"/>
              <a:t>&lt;/</a:t>
            </a:r>
            <a:r>
              <a:rPr lang="en-IN" sz="2000" dirty="0"/>
              <a:t>html&gt;</a:t>
            </a:r>
          </a:p>
          <a:p>
            <a:pPr marL="25400" indent="0">
              <a:spcBef>
                <a:spcPts val="0"/>
              </a:spcBef>
              <a:spcAft>
                <a:spcPts val="0"/>
              </a:spcAft>
              <a:buNone/>
            </a:pPr>
            <a:endParaRPr lang="en-IN" sz="2000" dirty="0"/>
          </a:p>
          <a:p>
            <a:pPr marL="25400" indent="0">
              <a:spcBef>
                <a:spcPts val="0"/>
              </a:spcBef>
              <a:spcAft>
                <a:spcPts val="0"/>
              </a:spcAft>
              <a:buNone/>
            </a:pPr>
            <a:r>
              <a:rPr lang="en-IN" sz="2000" dirty="0"/>
              <a:t>​</a:t>
            </a:r>
          </a:p>
          <a:p>
            <a:endParaRPr lang="en-IN" sz="2000" dirty="0"/>
          </a:p>
        </p:txBody>
      </p:sp>
      <p:sp>
        <p:nvSpPr>
          <p:cNvPr id="3" name="Text Placeholder 2"/>
          <p:cNvSpPr>
            <a:spLocks noGrp="1"/>
          </p:cNvSpPr>
          <p:nvPr>
            <p:ph type="body" sz="quarter" idx="13"/>
          </p:nvPr>
        </p:nvSpPr>
        <p:spPr/>
        <p:txBody>
          <a:bodyPr/>
          <a:lstStyle/>
          <a:p>
            <a:endParaRPr lang="en-IN"/>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4201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7" name="Picture 6"/>
          <p:cNvPicPr>
            <a:picLocks noChangeAspect="1"/>
          </p:cNvPicPr>
          <p:nvPr/>
        </p:nvPicPr>
        <p:blipFill>
          <a:blip r:embed="rId2"/>
          <a:stretch>
            <a:fillRect/>
          </a:stretch>
        </p:blipFill>
        <p:spPr>
          <a:xfrm>
            <a:off x="767407" y="1196752"/>
            <a:ext cx="10903551" cy="3744416"/>
          </a:xfrm>
          <a:prstGeom prst="rect">
            <a:avLst/>
          </a:prstGeom>
        </p:spPr>
      </p:pic>
    </p:spTree>
    <p:extLst>
      <p:ext uri="{BB962C8B-B14F-4D97-AF65-F5344CB8AC3E}">
        <p14:creationId xmlns:p14="http://schemas.microsoft.com/office/powerpoint/2010/main" val="214198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Set different background properties in one declaration:</a:t>
            </a:r>
          </a:p>
          <a:p>
            <a:pPr marL="939800" lvl="2" indent="0">
              <a:spcBef>
                <a:spcPts val="0"/>
              </a:spcBef>
              <a:spcAft>
                <a:spcPts val="0"/>
              </a:spcAft>
              <a:buNone/>
            </a:pPr>
            <a:r>
              <a:rPr lang="en-US" dirty="0"/>
              <a:t>body {</a:t>
            </a:r>
          </a:p>
          <a:p>
            <a:pPr marL="939800" lvl="2" indent="0">
              <a:spcBef>
                <a:spcPts val="0"/>
              </a:spcBef>
              <a:spcAft>
                <a:spcPts val="0"/>
              </a:spcAft>
              <a:buNone/>
            </a:pPr>
            <a:r>
              <a:rPr lang="en-US" dirty="0"/>
              <a:t>  background: </a:t>
            </a:r>
            <a:r>
              <a:rPr lang="en-US" dirty="0" err="1"/>
              <a:t>lightblue</a:t>
            </a:r>
            <a:r>
              <a:rPr lang="en-US" dirty="0"/>
              <a:t> </a:t>
            </a:r>
            <a:r>
              <a:rPr lang="en-US" dirty="0" err="1"/>
              <a:t>url</a:t>
            </a:r>
            <a:r>
              <a:rPr lang="en-US" dirty="0"/>
              <a:t>("img_tree.gif") no-repeat fixed center;</a:t>
            </a:r>
          </a:p>
          <a:p>
            <a:pPr marL="939800" lvl="2" indent="0">
              <a:spcBef>
                <a:spcPts val="0"/>
              </a:spcBef>
              <a:spcAft>
                <a:spcPts val="0"/>
              </a:spcAft>
              <a:buNone/>
            </a:pPr>
            <a:r>
              <a:rPr lang="en-US" dirty="0"/>
              <a:t>} </a:t>
            </a:r>
          </a:p>
          <a:p>
            <a:r>
              <a:rPr lang="en-US" dirty="0" smtClean="0"/>
              <a:t>It </a:t>
            </a:r>
            <a:r>
              <a:rPr lang="en-US" dirty="0"/>
              <a:t>does not matter if one of the values above are missing, </a:t>
            </a:r>
            <a:endParaRPr lang="en-US" dirty="0" smtClean="0"/>
          </a:p>
          <a:p>
            <a:r>
              <a:rPr lang="en-US" dirty="0" smtClean="0"/>
              <a:t>E.g</a:t>
            </a:r>
            <a:r>
              <a:rPr lang="en-US" dirty="0"/>
              <a:t>. </a:t>
            </a:r>
            <a:endParaRPr lang="en-US" dirty="0" smtClean="0"/>
          </a:p>
          <a:p>
            <a:pPr lvl="1"/>
            <a:r>
              <a:rPr lang="en-US" dirty="0" smtClean="0"/>
              <a:t>background</a:t>
            </a:r>
            <a:r>
              <a:rPr lang="en-US" dirty="0"/>
              <a:t>:#ff0000 </a:t>
            </a:r>
            <a:r>
              <a:rPr lang="en-US" dirty="0" err="1"/>
              <a:t>url</a:t>
            </a:r>
            <a:r>
              <a:rPr lang="en-US" dirty="0"/>
              <a:t>(smiley.gif); is allowed.</a:t>
            </a:r>
          </a:p>
          <a:p>
            <a:endParaRPr lang="en-US" dirty="0"/>
          </a:p>
        </p:txBody>
      </p:sp>
    </p:spTree>
    <p:extLst>
      <p:ext uri="{BB962C8B-B14F-4D97-AF65-F5344CB8AC3E}">
        <p14:creationId xmlns:p14="http://schemas.microsoft.com/office/powerpoint/2010/main" val="6720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background property is a shorthand property for:</a:t>
            </a:r>
          </a:p>
          <a:p>
            <a:pPr lvl="1"/>
            <a:r>
              <a:rPr lang="en-US" sz="2400" dirty="0" smtClean="0"/>
              <a:t>background-color</a:t>
            </a:r>
            <a:endParaRPr lang="en-US" sz="2400" dirty="0"/>
          </a:p>
          <a:p>
            <a:pPr lvl="1"/>
            <a:r>
              <a:rPr lang="en-US" sz="2400" dirty="0" smtClean="0"/>
              <a:t>background-image</a:t>
            </a:r>
            <a:endParaRPr lang="en-US" sz="2400" dirty="0"/>
          </a:p>
          <a:p>
            <a:pPr lvl="1"/>
            <a:r>
              <a:rPr lang="en-US" sz="2400" dirty="0" smtClean="0"/>
              <a:t>background-position</a:t>
            </a:r>
            <a:endParaRPr lang="en-US" sz="2400" dirty="0"/>
          </a:p>
          <a:p>
            <a:pPr lvl="1"/>
            <a:r>
              <a:rPr lang="en-US" sz="2400" dirty="0" smtClean="0"/>
              <a:t>background-size</a:t>
            </a:r>
            <a:endParaRPr lang="en-US" sz="2400" dirty="0"/>
          </a:p>
          <a:p>
            <a:pPr lvl="1"/>
            <a:r>
              <a:rPr lang="en-US" sz="2400" dirty="0" smtClean="0"/>
              <a:t>background-repeat</a:t>
            </a:r>
            <a:endParaRPr lang="en-US" sz="2400" dirty="0"/>
          </a:p>
          <a:p>
            <a:pPr lvl="1"/>
            <a:r>
              <a:rPr lang="en-US" sz="2400" dirty="0" smtClean="0"/>
              <a:t>background-origin</a:t>
            </a:r>
            <a:endParaRPr lang="en-US" sz="2400" dirty="0"/>
          </a:p>
          <a:p>
            <a:pPr lvl="1"/>
            <a:r>
              <a:rPr lang="en-US" sz="2400" dirty="0" smtClean="0"/>
              <a:t>background-clip</a:t>
            </a:r>
          </a:p>
          <a:p>
            <a:pPr lvl="1"/>
            <a:r>
              <a:rPr lang="en-US" sz="2400" dirty="0" smtClean="0"/>
              <a:t>background-attachment</a:t>
            </a:r>
            <a:endParaRPr lang="en-US" sz="2400" dirty="0"/>
          </a:p>
          <a:p>
            <a:endParaRPr lang="en-IN" dirty="0"/>
          </a:p>
        </p:txBody>
      </p:sp>
    </p:spTree>
    <p:extLst>
      <p:ext uri="{BB962C8B-B14F-4D97-AF65-F5344CB8AC3E}">
        <p14:creationId xmlns:p14="http://schemas.microsoft.com/office/powerpoint/2010/main" val="27719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647728" y="1124744"/>
            <a:ext cx="4131369" cy="4755656"/>
          </a:xfrm>
          <a:noFill/>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505480" y="1879560"/>
              <a:ext cx="1340280" cy="1257840"/>
            </p14:xfrm>
          </p:contentPart>
        </mc:Choice>
        <mc:Fallback xmlns="">
          <p:pic>
            <p:nvPicPr>
              <p:cNvPr id="3" name="Ink 2"/>
              <p:cNvPicPr/>
              <p:nvPr/>
            </p:nvPicPr>
            <p:blipFill>
              <a:blip r:embed="rId4"/>
              <a:stretch>
                <a:fillRect/>
              </a:stretch>
            </p:blipFill>
            <p:spPr>
              <a:xfrm>
                <a:off x="5496120" y="1870200"/>
                <a:ext cx="1359000" cy="1276560"/>
              </a:xfrm>
              <a:prstGeom prst="rect">
                <a:avLst/>
              </a:prstGeom>
            </p:spPr>
          </p:pic>
        </mc:Fallback>
      </mc:AlternateContent>
    </p:spTree>
    <p:extLst>
      <p:ext uri="{BB962C8B-B14F-4D97-AF65-F5344CB8AC3E}">
        <p14:creationId xmlns:p14="http://schemas.microsoft.com/office/powerpoint/2010/main" val="3812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400" dirty="0"/>
              <a:t>Property </a:t>
            </a:r>
            <a:r>
              <a:rPr lang="en-US" sz="2400" dirty="0" smtClean="0"/>
              <a:t>				Description </a:t>
            </a:r>
            <a:r>
              <a:rPr lang="en-US" sz="2400" dirty="0"/>
              <a:t>	</a:t>
            </a:r>
            <a:endParaRPr lang="en-US" sz="2400" dirty="0" smtClean="0"/>
          </a:p>
          <a:p>
            <a:pPr lvl="1"/>
            <a:r>
              <a:rPr lang="en-US" sz="2000" dirty="0" smtClean="0"/>
              <a:t>background-color </a:t>
            </a:r>
            <a:r>
              <a:rPr lang="en-US" sz="2000" dirty="0"/>
              <a:t>	</a:t>
            </a:r>
            <a:r>
              <a:rPr lang="en-US" sz="2000" dirty="0" smtClean="0"/>
              <a:t>	Specifies </a:t>
            </a:r>
            <a:r>
              <a:rPr lang="en-US" sz="2000" dirty="0"/>
              <a:t>the background color to be </a:t>
            </a:r>
            <a:r>
              <a:rPr lang="en-US" sz="2000" dirty="0" smtClean="0"/>
              <a:t>used</a:t>
            </a:r>
            <a:endParaRPr lang="en-US" sz="2000" dirty="0"/>
          </a:p>
          <a:p>
            <a:pPr lvl="1"/>
            <a:r>
              <a:rPr lang="en-US" sz="2000" dirty="0"/>
              <a:t>background-image </a:t>
            </a:r>
            <a:r>
              <a:rPr lang="en-US" sz="2000" dirty="0" smtClean="0"/>
              <a:t>	</a:t>
            </a:r>
            <a:r>
              <a:rPr lang="en-US" sz="2000" dirty="0"/>
              <a:t>	Specifies ONE or MORE background images to be </a:t>
            </a:r>
            <a:r>
              <a:rPr lang="en-US" sz="2000" dirty="0" smtClean="0"/>
              <a:t>used</a:t>
            </a:r>
            <a:endParaRPr lang="en-US" sz="2000" dirty="0"/>
          </a:p>
          <a:p>
            <a:pPr lvl="1"/>
            <a:r>
              <a:rPr lang="en-US" sz="2000" dirty="0"/>
              <a:t>background-position 	</a:t>
            </a:r>
            <a:r>
              <a:rPr lang="en-US" sz="2000" dirty="0" smtClean="0"/>
              <a:t>	Specifies </a:t>
            </a:r>
            <a:r>
              <a:rPr lang="en-US" sz="2000" dirty="0"/>
              <a:t>the position of the background </a:t>
            </a:r>
            <a:r>
              <a:rPr lang="en-US" sz="2000" dirty="0" smtClean="0"/>
              <a:t>images</a:t>
            </a:r>
            <a:endParaRPr lang="en-US" sz="2000" dirty="0"/>
          </a:p>
          <a:p>
            <a:pPr lvl="1"/>
            <a:r>
              <a:rPr lang="en-US" sz="2000" dirty="0"/>
              <a:t>background-size 	</a:t>
            </a:r>
            <a:r>
              <a:rPr lang="en-US" sz="2000" dirty="0" smtClean="0"/>
              <a:t>	Specifies </a:t>
            </a:r>
            <a:r>
              <a:rPr lang="en-US" sz="2000" dirty="0"/>
              <a:t>the size of the background </a:t>
            </a:r>
            <a:r>
              <a:rPr lang="en-US" sz="2000" dirty="0" smtClean="0"/>
              <a:t>images</a:t>
            </a:r>
            <a:endParaRPr lang="en-US" sz="2000" dirty="0"/>
          </a:p>
          <a:p>
            <a:pPr lvl="1"/>
            <a:r>
              <a:rPr lang="en-US" sz="2000" dirty="0"/>
              <a:t>background-repeat 	</a:t>
            </a:r>
            <a:r>
              <a:rPr lang="en-US" sz="2000" dirty="0" smtClean="0"/>
              <a:t>	Specifies </a:t>
            </a:r>
            <a:r>
              <a:rPr lang="en-US" sz="2000" dirty="0"/>
              <a:t>how to repeat the background </a:t>
            </a:r>
            <a:r>
              <a:rPr lang="en-US" sz="2000" dirty="0" smtClean="0"/>
              <a:t>images</a:t>
            </a:r>
            <a:endParaRPr lang="en-US" sz="2000" dirty="0"/>
          </a:p>
          <a:p>
            <a:pPr lvl="1"/>
            <a:r>
              <a:rPr lang="en-US" sz="2000" dirty="0"/>
              <a:t>background-origin 	</a:t>
            </a:r>
            <a:r>
              <a:rPr lang="en-US" sz="2000" dirty="0" smtClean="0"/>
              <a:t>	Specifies </a:t>
            </a:r>
            <a:r>
              <a:rPr lang="en-US" sz="2000" dirty="0"/>
              <a:t>the positioning area of the background </a:t>
            </a:r>
            <a:r>
              <a:rPr lang="en-US" sz="2000" dirty="0" smtClean="0"/>
              <a:t>images</a:t>
            </a:r>
            <a:endParaRPr lang="en-US" sz="2000" dirty="0"/>
          </a:p>
          <a:p>
            <a:pPr lvl="1"/>
            <a:r>
              <a:rPr lang="en-US" sz="2000" dirty="0"/>
              <a:t>background-clip 	</a:t>
            </a:r>
            <a:r>
              <a:rPr lang="en-US" sz="2000" dirty="0" smtClean="0"/>
              <a:t>	Specifies </a:t>
            </a:r>
            <a:r>
              <a:rPr lang="en-US" sz="2000" dirty="0"/>
              <a:t>the painting area of the background </a:t>
            </a:r>
            <a:r>
              <a:rPr lang="en-US" sz="2000" dirty="0" smtClean="0"/>
              <a:t>images</a:t>
            </a:r>
            <a:endParaRPr lang="en-US" sz="2000" dirty="0"/>
          </a:p>
          <a:p>
            <a:pPr lvl="1"/>
            <a:r>
              <a:rPr lang="en-US" sz="2000" dirty="0"/>
              <a:t>background-attachment </a:t>
            </a:r>
            <a:r>
              <a:rPr lang="en-US" sz="2000" dirty="0" smtClean="0"/>
              <a:t>		Specifies </a:t>
            </a:r>
            <a:r>
              <a:rPr lang="en-US" sz="2000" dirty="0"/>
              <a:t>whether the background images are fixed </a:t>
            </a:r>
            <a:r>
              <a:rPr lang="en-US" sz="2000" dirty="0" smtClean="0"/>
              <a:t>or </a:t>
            </a:r>
            <a:r>
              <a:rPr lang="en-US" sz="2000" dirty="0"/>
              <a:t>scrolls </a:t>
            </a:r>
            <a:r>
              <a:rPr lang="en-US" sz="2000" dirty="0" smtClean="0"/>
              <a:t>				with </a:t>
            </a:r>
            <a:r>
              <a:rPr lang="en-US" sz="2000" dirty="0"/>
              <a:t>the </a:t>
            </a:r>
            <a:r>
              <a:rPr lang="en-US" sz="2000" dirty="0" smtClean="0"/>
              <a:t>rest </a:t>
            </a:r>
            <a:r>
              <a:rPr lang="en-US" sz="2000" dirty="0"/>
              <a:t>of the page</a:t>
            </a:r>
            <a:endParaRPr lang="en-IN" sz="2000" dirty="0"/>
          </a:p>
          <a:p>
            <a:pPr>
              <a:spcBef>
                <a:spcPts val="0"/>
              </a:spcBef>
              <a:spcAft>
                <a:spcPts val="0"/>
              </a:spcAft>
            </a:pPr>
            <a:endParaRPr lang="en-IN" sz="2400" dirty="0"/>
          </a:p>
        </p:txBody>
      </p:sp>
    </p:spTree>
    <p:extLst>
      <p:ext uri="{BB962C8B-B14F-4D97-AF65-F5344CB8AC3E}">
        <p14:creationId xmlns:p14="http://schemas.microsoft.com/office/powerpoint/2010/main" val="33267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Background </a:t>
            </a:r>
            <a:r>
              <a:rPr lang="en-IN" dirty="0" err="1" smtClean="0"/>
              <a:t>color</a:t>
            </a:r>
            <a:endParaRPr lang="en-IN" dirty="0" smtClean="0"/>
          </a:p>
          <a:p>
            <a:pPr marL="514350" lvl="1" indent="0">
              <a:buNone/>
            </a:pPr>
            <a:r>
              <a:rPr lang="en-IN" dirty="0" smtClean="0"/>
              <a:t>		</a:t>
            </a:r>
            <a:r>
              <a:rPr lang="en-IN" dirty="0" smtClean="0">
                <a:solidFill>
                  <a:srgbClr val="00B050"/>
                </a:solidFill>
              </a:rPr>
              <a:t>background-</a:t>
            </a:r>
            <a:r>
              <a:rPr lang="en-IN" dirty="0" err="1" smtClean="0">
                <a:solidFill>
                  <a:srgbClr val="00B050"/>
                </a:solidFill>
              </a:rPr>
              <a:t>color</a:t>
            </a:r>
            <a:r>
              <a:rPr lang="en-IN" dirty="0">
                <a:solidFill>
                  <a:srgbClr val="00B050"/>
                </a:solidFill>
              </a:rPr>
              <a:t>: </a:t>
            </a:r>
            <a:r>
              <a:rPr lang="en-IN" i="1" dirty="0" err="1" smtClean="0">
                <a:solidFill>
                  <a:srgbClr val="00B050"/>
                </a:solidFill>
              </a:rPr>
              <a:t>color</a:t>
            </a:r>
            <a:r>
              <a:rPr lang="en-IN" i="1" dirty="0" smtClean="0">
                <a:solidFill>
                  <a:srgbClr val="00B050"/>
                </a:solidFill>
              </a:rPr>
              <a:t> </a:t>
            </a:r>
            <a:r>
              <a:rPr lang="en-IN" dirty="0" smtClean="0">
                <a:solidFill>
                  <a:srgbClr val="00B050"/>
                </a:solidFill>
              </a:rPr>
              <a:t>| transparent | initial | inherit;</a:t>
            </a:r>
          </a:p>
          <a:p>
            <a:pPr lvl="1"/>
            <a:r>
              <a:rPr lang="en-US" dirty="0"/>
              <a:t>The background-color property sets the background color of an element</a:t>
            </a:r>
            <a:r>
              <a:rPr lang="en-US" dirty="0" smtClean="0"/>
              <a:t>.</a:t>
            </a:r>
            <a:endParaRPr lang="en-US" dirty="0"/>
          </a:p>
          <a:p>
            <a:pPr lvl="1"/>
            <a:r>
              <a:rPr lang="en-US" dirty="0"/>
              <a:t>The background of an element is the total size of the element, including padding and border (but not the margin).</a:t>
            </a:r>
            <a:endParaRPr lang="en-IN" dirty="0"/>
          </a:p>
        </p:txBody>
      </p:sp>
    </p:spTree>
    <p:extLst>
      <p:ext uri="{BB962C8B-B14F-4D97-AF65-F5344CB8AC3E}">
        <p14:creationId xmlns:p14="http://schemas.microsoft.com/office/powerpoint/2010/main" val="172886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Background Image</a:t>
            </a:r>
          </a:p>
          <a:p>
            <a:pPr lvl="1"/>
            <a:r>
              <a:rPr lang="en-US" dirty="0"/>
              <a:t>The background-image property sets one or more background images for an element.</a:t>
            </a:r>
          </a:p>
          <a:p>
            <a:pPr lvl="1"/>
            <a:r>
              <a:rPr lang="en-US" dirty="0" smtClean="0"/>
              <a:t>By </a:t>
            </a:r>
            <a:r>
              <a:rPr lang="en-US" dirty="0"/>
              <a:t>default, a background-image is placed at the top-left corner of an element, and repeated both vertically and horizontally.</a:t>
            </a:r>
          </a:p>
          <a:p>
            <a:pPr lvl="1"/>
            <a:r>
              <a:rPr lang="en-US" dirty="0" smtClean="0">
                <a:solidFill>
                  <a:srgbClr val="C00000"/>
                </a:solidFill>
              </a:rPr>
              <a:t>The </a:t>
            </a:r>
            <a:r>
              <a:rPr lang="en-US" dirty="0">
                <a:solidFill>
                  <a:srgbClr val="C00000"/>
                </a:solidFill>
              </a:rPr>
              <a:t>background of an element is the total size of the element, including padding and border (but not the margin).</a:t>
            </a:r>
          </a:p>
          <a:p>
            <a:endParaRPr lang="en-US" dirty="0"/>
          </a:p>
        </p:txBody>
      </p:sp>
    </p:spTree>
    <p:extLst>
      <p:ext uri="{BB962C8B-B14F-4D97-AF65-F5344CB8AC3E}">
        <p14:creationId xmlns:p14="http://schemas.microsoft.com/office/powerpoint/2010/main" val="424992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u="sng" dirty="0" smtClean="0"/>
              <a:t>Example: 1 background image</a:t>
            </a:r>
          </a:p>
          <a:p>
            <a:pPr marL="25400" indent="0">
              <a:spcBef>
                <a:spcPts val="0"/>
              </a:spcBef>
              <a:spcAft>
                <a:spcPts val="0"/>
              </a:spcAft>
              <a:buNone/>
            </a:pPr>
            <a:r>
              <a:rPr lang="en-US" dirty="0" smtClean="0"/>
              <a:t>body </a:t>
            </a:r>
            <a:r>
              <a:rPr lang="en-US" dirty="0"/>
              <a:t>{</a:t>
            </a:r>
          </a:p>
          <a:p>
            <a:pPr marL="25400" indent="0">
              <a:spcBef>
                <a:spcPts val="0"/>
              </a:spcBef>
              <a:spcAft>
                <a:spcPts val="0"/>
              </a:spcAft>
              <a:buNone/>
            </a:pPr>
            <a:r>
              <a:rPr lang="en-US" dirty="0"/>
              <a:t> background-image: </a:t>
            </a:r>
            <a:r>
              <a:rPr lang="en-US" dirty="0" err="1"/>
              <a:t>url</a:t>
            </a:r>
            <a:r>
              <a:rPr lang="en-US" dirty="0"/>
              <a:t>("paper.gif");</a:t>
            </a:r>
          </a:p>
          <a:p>
            <a:pPr marL="25400" indent="0">
              <a:spcBef>
                <a:spcPts val="0"/>
              </a:spcBef>
              <a:spcAft>
                <a:spcPts val="0"/>
              </a:spcAft>
              <a:buNone/>
            </a:pPr>
            <a:r>
              <a:rPr lang="en-US" dirty="0"/>
              <a:t> background-color: #</a:t>
            </a:r>
            <a:r>
              <a:rPr lang="en-US" dirty="0" err="1"/>
              <a:t>cccccc</a:t>
            </a:r>
            <a:r>
              <a:rPr lang="en-US" dirty="0"/>
              <a:t>;</a:t>
            </a:r>
          </a:p>
          <a:p>
            <a:pPr marL="25400" indent="0">
              <a:spcBef>
                <a:spcPts val="0"/>
              </a:spcBef>
              <a:spcAft>
                <a:spcPts val="0"/>
              </a:spcAft>
              <a:buNone/>
            </a:pPr>
            <a:r>
              <a:rPr lang="en-US" dirty="0"/>
              <a:t>}</a:t>
            </a:r>
            <a:endParaRPr lang="en-IN" dirty="0"/>
          </a:p>
          <a:p>
            <a:pPr marL="25400" indent="0">
              <a:spcBef>
                <a:spcPts val="0"/>
              </a:spcBef>
              <a:spcAft>
                <a:spcPts val="0"/>
              </a:spcAft>
              <a:buNone/>
            </a:pPr>
            <a:endParaRPr lang="en-IN" dirty="0" smtClean="0"/>
          </a:p>
          <a:p>
            <a:pPr marL="25400" indent="0">
              <a:spcBef>
                <a:spcPts val="0"/>
              </a:spcBef>
              <a:spcAft>
                <a:spcPts val="0"/>
              </a:spcAft>
              <a:buNone/>
            </a:pPr>
            <a:r>
              <a:rPr lang="en-IN" u="sng" dirty="0" smtClean="0"/>
              <a:t>Example: 2 background images</a:t>
            </a:r>
          </a:p>
          <a:p>
            <a:pPr marL="25400" indent="0">
              <a:spcBef>
                <a:spcPts val="0"/>
              </a:spcBef>
              <a:spcAft>
                <a:spcPts val="0"/>
              </a:spcAft>
              <a:buNone/>
            </a:pPr>
            <a:r>
              <a:rPr lang="en-IN" dirty="0"/>
              <a:t>body {</a:t>
            </a:r>
          </a:p>
          <a:p>
            <a:pPr marL="25400" indent="0">
              <a:spcBef>
                <a:spcPts val="0"/>
              </a:spcBef>
              <a:spcAft>
                <a:spcPts val="0"/>
              </a:spcAft>
              <a:buNone/>
            </a:pPr>
            <a:r>
              <a:rPr lang="en-IN" dirty="0"/>
              <a:t>  background-image: </a:t>
            </a:r>
            <a:r>
              <a:rPr lang="en-IN" dirty="0" err="1"/>
              <a:t>url</a:t>
            </a:r>
            <a:r>
              <a:rPr lang="en-IN" dirty="0"/>
              <a:t>("img_tree.gif"), </a:t>
            </a:r>
            <a:r>
              <a:rPr lang="en-IN" dirty="0" err="1"/>
              <a:t>url</a:t>
            </a:r>
            <a:r>
              <a:rPr lang="en-IN" dirty="0"/>
              <a:t>("paper.gif");</a:t>
            </a:r>
          </a:p>
          <a:p>
            <a:pPr marL="25400" indent="0">
              <a:spcBef>
                <a:spcPts val="0"/>
              </a:spcBef>
              <a:spcAft>
                <a:spcPts val="0"/>
              </a:spcAft>
              <a:buNone/>
            </a:pPr>
            <a:r>
              <a:rPr lang="en-IN" dirty="0"/>
              <a:t>  background-</a:t>
            </a:r>
            <a:r>
              <a:rPr lang="en-IN" dirty="0" err="1"/>
              <a:t>color</a:t>
            </a:r>
            <a:r>
              <a:rPr lang="en-IN" dirty="0"/>
              <a:t>: #</a:t>
            </a:r>
            <a:r>
              <a:rPr lang="en-IN" dirty="0" err="1"/>
              <a:t>cccccc</a:t>
            </a:r>
            <a:r>
              <a:rPr lang="en-IN" dirty="0"/>
              <a:t>;</a:t>
            </a:r>
          </a:p>
          <a:p>
            <a:pPr marL="25400" indent="0">
              <a:spcBef>
                <a:spcPts val="0"/>
              </a:spcBef>
              <a:spcAft>
                <a:spcPts val="0"/>
              </a:spcAft>
              <a:buNone/>
            </a:pPr>
            <a:r>
              <a:rPr lang="en-IN" dirty="0"/>
              <a:t>}</a:t>
            </a:r>
          </a:p>
        </p:txBody>
      </p:sp>
    </p:spTree>
    <p:extLst>
      <p:ext uri="{BB962C8B-B14F-4D97-AF65-F5344CB8AC3E}">
        <p14:creationId xmlns:p14="http://schemas.microsoft.com/office/powerpoint/2010/main" val="178234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Background-position </a:t>
            </a:r>
          </a:p>
          <a:p>
            <a:pPr lvl="1"/>
            <a:r>
              <a:rPr lang="en-US" dirty="0" smtClean="0"/>
              <a:t>The </a:t>
            </a:r>
            <a:r>
              <a:rPr lang="en-US" b="1" dirty="0">
                <a:solidFill>
                  <a:srgbClr val="C00000"/>
                </a:solidFill>
              </a:rPr>
              <a:t>background-position</a:t>
            </a:r>
            <a:r>
              <a:rPr lang="en-US" dirty="0"/>
              <a:t> property sets the starting position of a background image.</a:t>
            </a:r>
          </a:p>
          <a:p>
            <a:pPr lvl="1"/>
            <a:r>
              <a:rPr lang="en-US" dirty="0" smtClean="0"/>
              <a:t>By </a:t>
            </a:r>
            <a:r>
              <a:rPr lang="en-US" dirty="0"/>
              <a:t>default, a background-image is placed at the top-left corner of an element, and repeated both vertically and horizontally.</a:t>
            </a:r>
          </a:p>
          <a:p>
            <a:pPr marL="25400" indent="0">
              <a:buNone/>
            </a:pPr>
            <a:r>
              <a:rPr lang="en-US" dirty="0" smtClean="0"/>
              <a:t>			</a:t>
            </a:r>
            <a:endParaRPr lang="en-IN" dirty="0"/>
          </a:p>
        </p:txBody>
      </p:sp>
    </p:spTree>
    <p:extLst>
      <p:ext uri="{BB962C8B-B14F-4D97-AF65-F5344CB8AC3E}">
        <p14:creationId xmlns:p14="http://schemas.microsoft.com/office/powerpoint/2010/main" val="3641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US" dirty="0" smtClean="0"/>
              <a:t>			background-position</a:t>
            </a:r>
            <a:r>
              <a:rPr lang="en-US" dirty="0"/>
              <a:t>: value</a:t>
            </a:r>
            <a:r>
              <a:rPr lang="en-US" dirty="0" smtClean="0"/>
              <a:t>;</a:t>
            </a:r>
          </a:p>
          <a:p>
            <a:pPr marL="25400" indent="0">
              <a:buNone/>
            </a:pPr>
            <a:r>
              <a:rPr lang="en-US" sz="2000" b="1" dirty="0" smtClean="0"/>
              <a:t>Property Value			Description</a:t>
            </a:r>
            <a:endParaRPr lang="en-US" sz="2000" b="1" dirty="0"/>
          </a:p>
          <a:p>
            <a:pPr marL="25400" indent="0">
              <a:spcBef>
                <a:spcPts val="0"/>
              </a:spcBef>
              <a:spcAft>
                <a:spcPts val="0"/>
              </a:spcAft>
              <a:buNone/>
            </a:pPr>
            <a:r>
              <a:rPr lang="en-US" sz="2000" dirty="0"/>
              <a:t>left </a:t>
            </a:r>
            <a:r>
              <a:rPr lang="en-US" sz="2000" dirty="0" smtClean="0"/>
              <a:t>top, left center, left bottom		</a:t>
            </a:r>
            <a:r>
              <a:rPr lang="en-US" sz="2000" dirty="0"/>
              <a:t> If </a:t>
            </a:r>
            <a:r>
              <a:rPr lang="en-US" sz="2000" dirty="0" smtClean="0"/>
              <a:t>only one keyword specified, </a:t>
            </a:r>
            <a:r>
              <a:rPr lang="en-US" sz="2000" dirty="0"/>
              <a:t>the other value will be "center" </a:t>
            </a:r>
          </a:p>
          <a:p>
            <a:pPr marL="25400" indent="0">
              <a:spcBef>
                <a:spcPts val="0"/>
              </a:spcBef>
              <a:spcAft>
                <a:spcPts val="0"/>
              </a:spcAft>
              <a:buNone/>
            </a:pPr>
            <a:r>
              <a:rPr lang="en-US" sz="2000" dirty="0"/>
              <a:t>right </a:t>
            </a:r>
            <a:r>
              <a:rPr lang="en-US" sz="2000" dirty="0" smtClean="0"/>
              <a:t>top, right center, right </a:t>
            </a:r>
            <a:r>
              <a:rPr lang="en-US" sz="2000" dirty="0"/>
              <a:t>bottom</a:t>
            </a:r>
          </a:p>
          <a:p>
            <a:pPr marL="25400" indent="0">
              <a:spcBef>
                <a:spcPts val="0"/>
              </a:spcBef>
              <a:spcAft>
                <a:spcPts val="0"/>
              </a:spcAft>
              <a:buNone/>
            </a:pPr>
            <a:r>
              <a:rPr lang="en-US" sz="2000" dirty="0"/>
              <a:t>center </a:t>
            </a:r>
            <a:r>
              <a:rPr lang="en-US" sz="2000" dirty="0" smtClean="0"/>
              <a:t>top, center </a:t>
            </a:r>
            <a:r>
              <a:rPr lang="en-US" sz="2000" dirty="0" err="1" smtClean="0"/>
              <a:t>center</a:t>
            </a:r>
            <a:r>
              <a:rPr lang="en-US" sz="2000" dirty="0" smtClean="0"/>
              <a:t>, center </a:t>
            </a:r>
            <a:r>
              <a:rPr lang="en-US" sz="2000" dirty="0"/>
              <a:t>bottom 	</a:t>
            </a:r>
            <a:endParaRPr lang="en-US" sz="2000" dirty="0" smtClean="0"/>
          </a:p>
          <a:p>
            <a:pPr marL="25400" indent="0">
              <a:spcBef>
                <a:spcPts val="0"/>
              </a:spcBef>
              <a:spcAft>
                <a:spcPts val="0"/>
              </a:spcAft>
              <a:buNone/>
            </a:pPr>
            <a:r>
              <a:rPr lang="en-US" sz="2000" dirty="0"/>
              <a:t>	</a:t>
            </a:r>
          </a:p>
          <a:p>
            <a:pPr marL="25400" indent="0">
              <a:buNone/>
            </a:pPr>
            <a:r>
              <a:rPr lang="en-US" sz="2000" dirty="0"/>
              <a:t>x% y%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The right bottom </a:t>
            </a:r>
            <a:r>
              <a:rPr lang="en-US" sz="2000" dirty="0" smtClean="0"/>
              <a:t>					corner </a:t>
            </a:r>
            <a:r>
              <a:rPr lang="en-US" sz="2000" dirty="0"/>
              <a:t>is 100% 100%. If </a:t>
            </a:r>
            <a:r>
              <a:rPr lang="en-US" sz="2000" dirty="0" smtClean="0"/>
              <a:t>only one value specified, </a:t>
            </a:r>
            <a:r>
              <a:rPr lang="en-US" sz="2000" dirty="0"/>
              <a:t>the other </a:t>
            </a:r>
            <a:r>
              <a:rPr lang="en-US" sz="2000" dirty="0" smtClean="0"/>
              <a:t>					value </a:t>
            </a:r>
            <a:r>
              <a:rPr lang="en-US" sz="2000" dirty="0"/>
              <a:t>will be 50</a:t>
            </a:r>
            <a:r>
              <a:rPr lang="en-US" sz="2000" dirty="0" smtClean="0"/>
              <a:t>%. </a:t>
            </a:r>
            <a:r>
              <a:rPr lang="en-US" sz="2000" dirty="0"/>
              <a:t>Default value is: 0% 0% 	</a:t>
            </a:r>
          </a:p>
          <a:p>
            <a:pPr marL="25400" indent="0">
              <a:buNone/>
            </a:pPr>
            <a:r>
              <a:rPr lang="en-US" sz="2000" dirty="0" err="1"/>
              <a:t>xpos</a:t>
            </a:r>
            <a:r>
              <a:rPr lang="en-US" sz="2000" dirty="0"/>
              <a:t> </a:t>
            </a:r>
            <a:r>
              <a:rPr lang="en-US" sz="2000" dirty="0" err="1"/>
              <a:t>ypos</a:t>
            </a:r>
            <a:r>
              <a:rPr lang="en-US" sz="2000" dirty="0"/>
              <a:t>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Units can be pixels </a:t>
            </a:r>
            <a:r>
              <a:rPr lang="en-US" sz="2000" dirty="0" smtClean="0"/>
              <a:t>					(</a:t>
            </a:r>
            <a:r>
              <a:rPr lang="en-US" sz="2000" dirty="0"/>
              <a:t>0px 0px) or any other CSS units. If </a:t>
            </a:r>
            <a:r>
              <a:rPr lang="en-US" sz="2000" dirty="0" smtClean="0"/>
              <a:t>only one value specified, 					the </a:t>
            </a:r>
            <a:r>
              <a:rPr lang="en-US" sz="2000" dirty="0"/>
              <a:t>other value will be 50%. </a:t>
            </a:r>
            <a:endParaRPr lang="en-IN" sz="2000" dirty="0"/>
          </a:p>
        </p:txBody>
      </p:sp>
    </p:spTree>
    <p:extLst>
      <p:ext uri="{BB962C8B-B14F-4D97-AF65-F5344CB8AC3E}">
        <p14:creationId xmlns:p14="http://schemas.microsoft.com/office/powerpoint/2010/main" val="11850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a:t>
            </a:r>
            <a:r>
              <a:rPr lang="en-US" dirty="0" smtClean="0"/>
              <a:t>ackground-repeat </a:t>
            </a:r>
          </a:p>
          <a:p>
            <a:pPr lvl="1"/>
            <a:r>
              <a:rPr lang="en-US" dirty="0" smtClean="0"/>
              <a:t>The </a:t>
            </a:r>
            <a:r>
              <a:rPr lang="en-US" b="1" dirty="0">
                <a:solidFill>
                  <a:srgbClr val="C00000"/>
                </a:solidFill>
              </a:rPr>
              <a:t>background-repeat </a:t>
            </a:r>
            <a:r>
              <a:rPr lang="en-US" dirty="0"/>
              <a:t>property sets </a:t>
            </a:r>
            <a:r>
              <a:rPr lang="en-US" dirty="0" smtClean="0"/>
              <a:t>how </a:t>
            </a:r>
            <a:r>
              <a:rPr lang="en-US" dirty="0"/>
              <a:t>a background image will be repeated.</a:t>
            </a:r>
          </a:p>
          <a:p>
            <a:pPr lvl="1"/>
            <a:r>
              <a:rPr lang="en-US" dirty="0" smtClean="0"/>
              <a:t>By </a:t>
            </a:r>
            <a:r>
              <a:rPr lang="en-US" dirty="0"/>
              <a:t>default, a background-image is repeated both vertically and horizontally.</a:t>
            </a:r>
          </a:p>
          <a:p>
            <a:endParaRPr lang="en-US" dirty="0" smtClean="0"/>
          </a:p>
          <a:p>
            <a:pPr marL="25400" indent="0">
              <a:buNone/>
            </a:pPr>
            <a:r>
              <a:rPr lang="en-US" dirty="0" smtClean="0"/>
              <a:t>	background-repeat</a:t>
            </a:r>
            <a:r>
              <a:rPr lang="en-US" dirty="0"/>
              <a:t>: </a:t>
            </a:r>
            <a:r>
              <a:rPr lang="en-US" dirty="0" smtClean="0"/>
              <a:t>repeat | repeat-x | repeat-y | no-repeat;</a:t>
            </a:r>
            <a:endParaRPr lang="en-IN" dirty="0"/>
          </a:p>
        </p:txBody>
      </p:sp>
    </p:spTree>
    <p:extLst>
      <p:ext uri="{BB962C8B-B14F-4D97-AF65-F5344CB8AC3E}">
        <p14:creationId xmlns:p14="http://schemas.microsoft.com/office/powerpoint/2010/main" val="128370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US" sz="2000" b="1" dirty="0" smtClean="0"/>
              <a:t>Property Values	Description </a:t>
            </a:r>
            <a:r>
              <a:rPr lang="en-US" sz="2000" dirty="0"/>
              <a:t>	</a:t>
            </a:r>
            <a:endParaRPr lang="en-US" sz="2000" dirty="0" smtClean="0"/>
          </a:p>
          <a:p>
            <a:pPr marL="25400" indent="0">
              <a:buNone/>
            </a:pPr>
            <a:r>
              <a:rPr lang="en-US" sz="2000" dirty="0" smtClean="0"/>
              <a:t>repeat </a:t>
            </a:r>
            <a:r>
              <a:rPr lang="en-US" sz="2000" dirty="0"/>
              <a:t>	</a:t>
            </a:r>
            <a:r>
              <a:rPr lang="en-US" sz="2000" dirty="0" smtClean="0"/>
              <a:t>		The </a:t>
            </a:r>
            <a:r>
              <a:rPr lang="en-US" sz="2000" dirty="0"/>
              <a:t>background image is repeated both vertically and horizontally.  The last </a:t>
            </a:r>
            <a:r>
              <a:rPr lang="en-US" sz="2000" dirty="0" smtClean="0"/>
              <a:t>			image </a:t>
            </a:r>
            <a:r>
              <a:rPr lang="en-US" sz="2000" dirty="0"/>
              <a:t>will be clipped if it does not fit. This is default 	</a:t>
            </a:r>
          </a:p>
          <a:p>
            <a:pPr marL="25400" indent="0">
              <a:buNone/>
            </a:pPr>
            <a:r>
              <a:rPr lang="en-US" sz="2000" dirty="0"/>
              <a:t>repeat-x 	</a:t>
            </a:r>
            <a:r>
              <a:rPr lang="en-US" sz="2000" dirty="0" smtClean="0"/>
              <a:t>	The </a:t>
            </a:r>
            <a:r>
              <a:rPr lang="en-US" sz="2000" dirty="0"/>
              <a:t>background image is repeated only horizontally 	</a:t>
            </a:r>
          </a:p>
          <a:p>
            <a:pPr marL="25400" indent="0">
              <a:buNone/>
            </a:pPr>
            <a:r>
              <a:rPr lang="en-US" sz="2000" dirty="0"/>
              <a:t>repeat-y 	</a:t>
            </a:r>
            <a:r>
              <a:rPr lang="en-US" sz="2000" dirty="0" smtClean="0"/>
              <a:t>	The </a:t>
            </a:r>
            <a:r>
              <a:rPr lang="en-US" sz="2000" dirty="0"/>
              <a:t>background image is repeated only vertically 	</a:t>
            </a:r>
          </a:p>
          <a:p>
            <a:pPr marL="25400" indent="0">
              <a:buNone/>
            </a:pPr>
            <a:r>
              <a:rPr lang="en-US" sz="2000" dirty="0"/>
              <a:t>no-repeat 	</a:t>
            </a:r>
            <a:r>
              <a:rPr lang="en-US" sz="2000" dirty="0" smtClean="0"/>
              <a:t>	The </a:t>
            </a:r>
            <a:r>
              <a:rPr lang="en-US" sz="2000" dirty="0"/>
              <a:t>background-image is not repeated. The image will only be shown once </a:t>
            </a:r>
          </a:p>
          <a:p>
            <a:pPr marL="25400" indent="0">
              <a:buNone/>
            </a:pPr>
            <a:r>
              <a:rPr lang="en-US" sz="2000" dirty="0"/>
              <a:t>space 	</a:t>
            </a:r>
            <a:r>
              <a:rPr lang="en-US" sz="2000" dirty="0" smtClean="0"/>
              <a:t>		The </a:t>
            </a:r>
            <a:r>
              <a:rPr lang="en-US" sz="2000" dirty="0"/>
              <a:t>background-image is repeated as much as possible without clipping. The </a:t>
            </a:r>
            <a:r>
              <a:rPr lang="en-US" sz="2000" dirty="0" smtClean="0"/>
              <a:t>			first </a:t>
            </a:r>
            <a:r>
              <a:rPr lang="en-US" sz="2000" dirty="0"/>
              <a:t>and last images are pinned to either side of the element, and whitespace </a:t>
            </a:r>
            <a:r>
              <a:rPr lang="en-US" sz="2000" dirty="0" smtClean="0"/>
              <a:t>			is </a:t>
            </a:r>
            <a:r>
              <a:rPr lang="en-US" sz="2000" dirty="0"/>
              <a:t>distributed evenly between the images 	</a:t>
            </a:r>
          </a:p>
          <a:p>
            <a:pPr marL="25400" indent="0">
              <a:buNone/>
            </a:pPr>
            <a:r>
              <a:rPr lang="en-US" sz="2000" dirty="0"/>
              <a:t>round 	</a:t>
            </a:r>
            <a:r>
              <a:rPr lang="en-US" sz="2000" dirty="0" smtClean="0"/>
              <a:t>		The </a:t>
            </a:r>
            <a:r>
              <a:rPr lang="en-US" sz="2000" dirty="0"/>
              <a:t>background-image is repeated and squished or stretched to fill the space </a:t>
            </a:r>
            <a:r>
              <a:rPr lang="en-US" sz="2000" dirty="0" smtClean="0"/>
              <a:t>			(</a:t>
            </a:r>
            <a:r>
              <a:rPr lang="en-US" sz="2000" dirty="0"/>
              <a:t>no gaps)</a:t>
            </a:r>
            <a:endParaRPr lang="en-IN" sz="2000" dirty="0"/>
          </a:p>
        </p:txBody>
      </p:sp>
    </p:spTree>
    <p:extLst>
      <p:ext uri="{BB962C8B-B14F-4D97-AF65-F5344CB8AC3E}">
        <p14:creationId xmlns:p14="http://schemas.microsoft.com/office/powerpoint/2010/main" val="202514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1854200" lvl="4" indent="0">
              <a:spcBef>
                <a:spcPts val="0"/>
              </a:spcBef>
              <a:spcAft>
                <a:spcPts val="0"/>
              </a:spcAft>
              <a:buNone/>
            </a:pPr>
            <a:r>
              <a:rPr lang="en-US" sz="2400" dirty="0" smtClean="0"/>
              <a:t>body </a:t>
            </a:r>
            <a:r>
              <a:rPr lang="en-US" sz="2400" dirty="0"/>
              <a:t>{</a:t>
            </a:r>
          </a:p>
          <a:p>
            <a:pPr marL="1854200" lvl="4" indent="0">
              <a:spcBef>
                <a:spcPts val="0"/>
              </a:spcBef>
              <a:spcAft>
                <a:spcPts val="0"/>
              </a:spcAft>
              <a:buNone/>
            </a:pPr>
            <a:r>
              <a:rPr lang="en-US" sz="2400" dirty="0"/>
              <a:t>  background-image: </a:t>
            </a:r>
            <a:r>
              <a:rPr lang="en-US" sz="2400" dirty="0" err="1"/>
              <a:t>url</a:t>
            </a:r>
            <a:r>
              <a:rPr lang="en-US" sz="2400" dirty="0"/>
              <a:t>("paper.gif");</a:t>
            </a:r>
          </a:p>
          <a:p>
            <a:pPr marL="1854200" lvl="4" indent="0">
              <a:spcBef>
                <a:spcPts val="0"/>
              </a:spcBef>
              <a:spcAft>
                <a:spcPts val="0"/>
              </a:spcAft>
              <a:buNone/>
            </a:pPr>
            <a:r>
              <a:rPr lang="en-US" sz="2400" dirty="0"/>
              <a:t>  background-repeat: repeat;</a:t>
            </a:r>
          </a:p>
          <a:p>
            <a:pPr marL="1854200" lvl="4" indent="0">
              <a:spcBef>
                <a:spcPts val="0"/>
              </a:spcBef>
              <a:spcAft>
                <a:spcPts val="0"/>
              </a:spcAft>
              <a:buNone/>
            </a:pPr>
            <a:r>
              <a:rPr lang="en-US" sz="2400" dirty="0"/>
              <a:t>}</a:t>
            </a:r>
            <a:endParaRPr lang="en-IN" sz="2400" dirty="0"/>
          </a:p>
        </p:txBody>
      </p:sp>
    </p:spTree>
    <p:extLst>
      <p:ext uri="{BB962C8B-B14F-4D97-AF65-F5344CB8AC3E}">
        <p14:creationId xmlns:p14="http://schemas.microsoft.com/office/powerpoint/2010/main" val="363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smtClean="0"/>
              <a:t>Background-origin</a:t>
            </a:r>
          </a:p>
          <a:p>
            <a:pPr lvl="1"/>
            <a:r>
              <a:rPr lang="en-US" sz="2400" dirty="0" smtClean="0"/>
              <a:t>The </a:t>
            </a:r>
            <a:r>
              <a:rPr lang="en-US" sz="2400" b="1" dirty="0">
                <a:solidFill>
                  <a:srgbClr val="C00000"/>
                </a:solidFill>
              </a:rPr>
              <a:t>background-origin</a:t>
            </a:r>
            <a:r>
              <a:rPr lang="en-US" sz="2400" dirty="0"/>
              <a:t> property specifies the origin position (the background positioning area) of a background image.</a:t>
            </a:r>
          </a:p>
          <a:p>
            <a:pPr lvl="1"/>
            <a:r>
              <a:rPr lang="en-US" sz="2400" dirty="0" smtClean="0">
                <a:solidFill>
                  <a:srgbClr val="C00000"/>
                </a:solidFill>
              </a:rPr>
              <a:t>This </a:t>
            </a:r>
            <a:r>
              <a:rPr lang="en-US" sz="2400" dirty="0">
                <a:solidFill>
                  <a:srgbClr val="C00000"/>
                </a:solidFill>
              </a:rPr>
              <a:t>property has no effect if background-attachment is "fixed".</a:t>
            </a:r>
          </a:p>
          <a:p>
            <a:pPr marL="25400" indent="0">
              <a:buNone/>
            </a:pPr>
            <a:r>
              <a:rPr lang="en-US" sz="2400" dirty="0" smtClean="0"/>
              <a:t>	background-origin</a:t>
            </a:r>
            <a:r>
              <a:rPr lang="en-US" sz="2400" dirty="0"/>
              <a:t>: </a:t>
            </a:r>
            <a:r>
              <a:rPr lang="en-US" sz="2400" dirty="0" smtClean="0"/>
              <a:t>padding-box | border-box | content-box;</a:t>
            </a:r>
          </a:p>
          <a:p>
            <a:pPr marL="25400" indent="0">
              <a:buNone/>
            </a:pPr>
            <a:endParaRPr lang="en-US" sz="2400" dirty="0" smtClean="0"/>
          </a:p>
          <a:p>
            <a:pPr marL="25400" indent="0">
              <a:buNone/>
            </a:pPr>
            <a:r>
              <a:rPr lang="en-US" sz="2000" b="1" dirty="0" smtClean="0"/>
              <a:t>Property </a:t>
            </a:r>
            <a:r>
              <a:rPr lang="en-US" sz="2000" b="1" dirty="0"/>
              <a:t>Values	Value Description</a:t>
            </a:r>
          </a:p>
          <a:p>
            <a:pPr marL="25400" indent="0">
              <a:buNone/>
            </a:pPr>
            <a:r>
              <a:rPr lang="en-US" sz="2000" dirty="0"/>
              <a:t>padding-box 		Default value. The background image starts from the upper left corner of the 			padding edge 	</a:t>
            </a:r>
          </a:p>
          <a:p>
            <a:pPr marL="25400" indent="0">
              <a:buNone/>
            </a:pPr>
            <a:r>
              <a:rPr lang="en-US" sz="2000" dirty="0"/>
              <a:t>border-box 		The background image starts from the upper left corner of the border 	</a:t>
            </a:r>
          </a:p>
          <a:p>
            <a:pPr marL="25400" indent="0">
              <a:buNone/>
            </a:pPr>
            <a:r>
              <a:rPr lang="en-US" sz="2000" dirty="0"/>
              <a:t>content-box 		The background image starts from the upper left corner of the </a:t>
            </a:r>
            <a:r>
              <a:rPr lang="en-US" sz="2000" dirty="0" smtClean="0"/>
              <a:t>content</a:t>
            </a:r>
            <a:endParaRPr lang="en-IN" sz="2000" dirty="0"/>
          </a:p>
        </p:txBody>
      </p:sp>
    </p:spTree>
    <p:extLst>
      <p:ext uri="{BB962C8B-B14F-4D97-AF65-F5344CB8AC3E}">
        <p14:creationId xmlns:p14="http://schemas.microsoft.com/office/powerpoint/2010/main" val="340128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TotalTime>
  <Words>6423</Words>
  <Application>Microsoft Office PowerPoint</Application>
  <PresentationFormat>Widescreen</PresentationFormat>
  <Paragraphs>1151</Paragraphs>
  <Slides>158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158</vt:i4>
      </vt:variant>
    </vt:vector>
  </HeadingPairs>
  <TitlesOfParts>
    <vt:vector size="164" baseType="lpstr">
      <vt:lpstr>Arial</vt:lpstr>
      <vt:lpstr>Calibri</vt:lpstr>
      <vt:lpstr>Noto Sans Symbols</vt:lpstr>
      <vt:lpstr>Pinyon Script</vt:lpstr>
      <vt:lpstr>Wingdings</vt:lpstr>
      <vt:lpstr>Workshop_PPT_Template</vt:lpstr>
      <vt:lpstr>PowerPoint Presentation</vt:lpstr>
      <vt:lpstr>Contents</vt:lpstr>
      <vt:lpstr>Introduction to CSS</vt:lpstr>
      <vt:lpstr>PowerPoint Presentation</vt:lpstr>
      <vt:lpstr>Simple Example</vt:lpstr>
      <vt:lpstr>PowerPoint Presentation</vt:lpstr>
      <vt:lpstr>Global Attributes</vt:lpstr>
      <vt:lpstr>Id Vs Class</vt:lpstr>
      <vt:lpstr>PowerPoint Presentation</vt:lpstr>
      <vt:lpstr>PowerPoint Presentation</vt:lpstr>
      <vt:lpstr>Applying Styles</vt:lpstr>
      <vt:lpstr>PowerPoint Presentation</vt:lpstr>
      <vt:lpstr>PowerPoint Presentation</vt:lpstr>
      <vt:lpstr>PowerPoint Presentation</vt:lpstr>
      <vt:lpstr>PowerPoint Presentation</vt:lpstr>
      <vt:lpstr>PowerPoint Presentation</vt:lpstr>
      <vt:lpstr>References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PROPERTIES</vt:lpstr>
      <vt:lpstr>Contents</vt:lpstr>
      <vt:lpstr>Text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Property</vt:lpstr>
      <vt:lpstr>PowerPoint Presentation</vt:lpstr>
      <vt:lpstr>PowerPoint Presentation</vt:lpstr>
      <vt:lpstr>PowerPoint Presentation</vt:lpstr>
      <vt:lpstr>Padding &amp; Margin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Border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Shadows</vt:lpstr>
      <vt:lpstr>PowerPoint Presentation</vt:lpstr>
      <vt:lpstr>PowerPoint Presentation</vt:lpstr>
      <vt:lpstr>PowerPoint Presentation</vt:lpstr>
      <vt:lpstr>PowerPoint Presentation</vt:lpstr>
      <vt:lpstr>PowerPoint Presentation</vt:lpstr>
      <vt:lpstr>PowerPoint Presentation</vt:lpstr>
      <vt:lpstr>Gradients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vt:lpstr>
      <vt:lpstr>PowerPoint Presentation</vt:lpstr>
      <vt:lpstr>PowerPoint Presentation</vt:lpstr>
      <vt:lpstr>PowerPoint Presentation</vt:lpstr>
      <vt:lpstr>PowerPoint Presentation</vt:lpstr>
      <vt:lpstr>PowerPoint Presentation</vt:lpstr>
      <vt:lpstr>PowerPoint Presentation</vt:lpstr>
      <vt:lpstr>Transitions</vt:lpstr>
      <vt:lpstr>PowerPoint Presentation</vt:lpstr>
      <vt:lpstr>PowerPoint Presentation</vt:lpstr>
      <vt:lpstr>PowerPoint Presentation</vt:lpstr>
      <vt:lpstr>PowerPoint Presentation</vt:lpstr>
      <vt:lpstr>PowerPoint Presentation</vt:lpstr>
      <vt:lpstr>PowerPoint Presentation</vt:lpstr>
      <vt:lpstr>Animations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206</cp:revision>
  <dcterms:created xsi:type="dcterms:W3CDTF">2021-08-26T10:17:20Z</dcterms:created>
  <dcterms:modified xsi:type="dcterms:W3CDTF">2021-09-09T05:18:02Z</dcterms:modified>
</cp:coreProperties>
</file>