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90" r:id="rId2"/>
    <p:sldId id="292" r:id="rId3"/>
    <p:sldId id="293" r:id="rId4"/>
    <p:sldId id="294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0" r:id="rId21"/>
    <p:sldId id="299" r:id="rId22"/>
    <p:sldId id="314" r:id="rId23"/>
    <p:sldId id="315" r:id="rId24"/>
    <p:sldId id="317" r:id="rId25"/>
    <p:sldId id="318" r:id="rId26"/>
    <p:sldId id="316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C00FF"/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20-09-2021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3000" b="1" kern="0" dirty="0" smtClean="0">
                <a:solidFill>
                  <a:srgbClr val="CC0099"/>
                </a:solidFill>
                <a:latin typeface="Arial"/>
              </a:rPr>
              <a:t>Basics of </a:t>
            </a:r>
            <a:r>
              <a:rPr kumimoji="0" lang="en-I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JavaScript</a:t>
            </a:r>
            <a:endParaRPr kumimoji="0" lang="en-IN" sz="30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3B1BEB62-8004-4B22-B979-7CD85BD45E1E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Events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Mouse click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Re-sizing window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9A00FBA7-1AB0-4625-98A5-515F068BF6A8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 Handlers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Event handlers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Scripts that link events to JavaScript functions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Embed in HTML documents as attributes of HTML tags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i="1" smtClean="0"/>
              <a:t>&lt;tag eventHandler = “JavaScript Code”&gt;</a:t>
            </a:r>
            <a:endParaRPr lang="en-US" smtClean="0"/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Example js4.htm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19333194-EBF8-406C-9901-4890E532AF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Events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Top-level actions causing change in web page being displayed</a:t>
            </a:r>
          </a:p>
          <a:p>
            <a:pPr lvl="1">
              <a:defRPr/>
            </a:pPr>
            <a:r>
              <a:rPr lang="en-US" dirty="0" smtClean="0"/>
              <a:t>Navigation</a:t>
            </a:r>
          </a:p>
          <a:p>
            <a:pPr lvl="1">
              <a:defRPr/>
            </a:pPr>
            <a:r>
              <a:rPr lang="en-US" dirty="0" smtClean="0"/>
              <a:t>Interaction with an element of an HTML form </a:t>
            </a:r>
            <a:r>
              <a:rPr lang="en-US" dirty="0" err="1" smtClean="0"/>
              <a:t>e.g</a:t>
            </a:r>
            <a:r>
              <a:rPr lang="en-US" dirty="0" smtClean="0"/>
              <a:t> button click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D1F078AA-5B1F-4302-966B-5377EA3B5A6D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Navigation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Selecting a hypertext link</a:t>
            </a:r>
          </a:p>
          <a:p>
            <a:pPr>
              <a:defRPr/>
            </a:pPr>
            <a:r>
              <a:rPr lang="en-US" smtClean="0"/>
              <a:t>Moving forward or backward in the history list</a:t>
            </a:r>
          </a:p>
          <a:p>
            <a:pPr>
              <a:defRPr/>
            </a:pPr>
            <a:r>
              <a:rPr lang="en-US" smtClean="0"/>
              <a:t>Opening a new URL</a:t>
            </a:r>
          </a:p>
          <a:p>
            <a:pPr>
              <a:defRPr/>
            </a:pPr>
            <a:r>
              <a:rPr lang="en-US" smtClean="0"/>
              <a:t>Quitting the browser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53C11F38-02AF-44F1-A672-981883387BA9}" type="slidenum">
              <a:rPr lang="en-US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Navigation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 these events, some page is being loaded or unloaded</a:t>
            </a:r>
          </a:p>
          <a:p>
            <a:pPr lvl="1">
              <a:defRPr/>
            </a:pPr>
            <a:r>
              <a:rPr lang="en-US" smtClean="0"/>
              <a:t>These are document-level events that can be handled by JavaScript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0EA91EC6-B38D-4578-B7DA-DCF1686F537D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button</a:t>
            </a:r>
          </a:p>
          <a:p>
            <a:pPr lvl="1">
              <a:defRPr/>
            </a:pPr>
            <a:r>
              <a:rPr lang="en-US" smtClean="0"/>
              <a:t>click</a:t>
            </a:r>
          </a:p>
          <a:p>
            <a:pPr>
              <a:defRPr/>
            </a:pPr>
            <a:r>
              <a:rPr lang="en-US" smtClean="0"/>
              <a:t>checkbox</a:t>
            </a:r>
          </a:p>
          <a:p>
            <a:pPr lvl="1">
              <a:defRPr/>
            </a:pPr>
            <a:r>
              <a:rPr lang="en-US" smtClean="0"/>
              <a:t>click</a:t>
            </a:r>
          </a:p>
          <a:p>
            <a:pPr>
              <a:defRPr/>
            </a:pPr>
            <a:r>
              <a:rPr lang="en-US" smtClean="0"/>
              <a:t>document</a:t>
            </a:r>
          </a:p>
          <a:p>
            <a:pPr lvl="1">
              <a:defRPr/>
            </a:pPr>
            <a:r>
              <a:rPr lang="en-US" smtClean="0"/>
              <a:t>load</a:t>
            </a:r>
          </a:p>
          <a:p>
            <a:pPr lvl="1">
              <a:defRPr/>
            </a:pPr>
            <a:r>
              <a:rPr lang="en-US" smtClean="0"/>
              <a:t>unload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FFA688E7-5670-4560-AE9C-7799FC412836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</a:t>
            </a:r>
          </a:p>
          <a:p>
            <a:pPr lvl="1">
              <a:defRPr/>
            </a:pPr>
            <a:r>
              <a:rPr lang="en-US" smtClean="0"/>
              <a:t>submit</a:t>
            </a:r>
          </a:p>
          <a:p>
            <a:pPr>
              <a:defRPr/>
            </a:pPr>
            <a:r>
              <a:rPr lang="en-US" smtClean="0"/>
              <a:t>link</a:t>
            </a:r>
          </a:p>
          <a:p>
            <a:pPr lvl="1">
              <a:defRPr/>
            </a:pPr>
            <a:r>
              <a:rPr lang="en-US" smtClean="0"/>
              <a:t>click</a:t>
            </a:r>
          </a:p>
          <a:p>
            <a:pPr lvl="1">
              <a:defRPr/>
            </a:pPr>
            <a:r>
              <a:rPr lang="en-US" smtClean="0"/>
              <a:t>mouseover</a:t>
            </a:r>
          </a:p>
          <a:p>
            <a:pPr>
              <a:defRPr/>
            </a:pPr>
            <a:r>
              <a:rPr lang="en-US" smtClean="0"/>
              <a:t>radio</a:t>
            </a:r>
          </a:p>
          <a:p>
            <a:pPr lvl="1">
              <a:defRPr/>
            </a:pPr>
            <a:r>
              <a:rPr lang="en-US" smtClean="0"/>
              <a:t>click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29A0603E-A533-4728-BDAE-5D146E84D398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mtClean="0"/>
              <a:t>text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/>
              <a:t>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/>
              <a:t>focus</a:t>
            </a:r>
          </a:p>
          <a:p>
            <a:pPr lvl="2">
              <a:lnSpc>
                <a:spcPct val="80000"/>
              </a:lnSpc>
              <a:defRPr/>
            </a:pPr>
            <a:r>
              <a:rPr lang="en-US" smtClean="0"/>
              <a:t>A text field is said to have </a:t>
            </a:r>
            <a:r>
              <a:rPr lang="en-US" i="1" smtClean="0"/>
              <a:t>focus </a:t>
            </a:r>
            <a:r>
              <a:rPr lang="en-US" smtClean="0"/>
              <a:t>when it is currently accepting typed input</a:t>
            </a:r>
          </a:p>
          <a:p>
            <a:pPr lvl="2">
              <a:lnSpc>
                <a:spcPct val="80000"/>
              </a:lnSpc>
              <a:defRPr/>
            </a:pPr>
            <a:r>
              <a:rPr lang="en-US" smtClean="0"/>
              <a:t>Clicking anywhere inside a text item gives it focus</a:t>
            </a:r>
          </a:p>
          <a:p>
            <a:pPr lvl="2">
              <a:lnSpc>
                <a:spcPct val="80000"/>
              </a:lnSpc>
              <a:defRPr/>
            </a:pPr>
            <a:r>
              <a:rPr lang="en-US" smtClean="0"/>
              <a:t>Moving the mouse over the text field may give it focus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/>
              <a:t>blur</a:t>
            </a:r>
          </a:p>
          <a:p>
            <a:pPr lvl="2">
              <a:lnSpc>
                <a:spcPct val="80000"/>
              </a:lnSpc>
              <a:defRPr/>
            </a:pPr>
            <a:r>
              <a:rPr lang="en-US" smtClean="0"/>
              <a:t>The opposite of focus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/>
              <a:t>select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2A21EA15-5D05-475F-ACC3-6247DBA16FD1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Events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textarea</a:t>
            </a:r>
          </a:p>
          <a:p>
            <a:pPr lvl="1">
              <a:defRPr/>
            </a:pPr>
            <a:r>
              <a:rPr lang="en-US" smtClean="0"/>
              <a:t>blur</a:t>
            </a:r>
          </a:p>
          <a:p>
            <a:pPr lvl="1">
              <a:defRPr/>
            </a:pPr>
            <a:r>
              <a:rPr lang="en-US" smtClean="0"/>
              <a:t>change</a:t>
            </a:r>
          </a:p>
          <a:p>
            <a:pPr lvl="1">
              <a:defRPr/>
            </a:pPr>
            <a:r>
              <a:rPr lang="en-US" smtClean="0"/>
              <a:t>focus</a:t>
            </a:r>
          </a:p>
          <a:p>
            <a:pPr lvl="1">
              <a:defRPr/>
            </a:pPr>
            <a:r>
              <a:rPr lang="en-US" smtClean="0"/>
              <a:t>select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633219C6-7F6E-4A49-9C97-6D1552EE78CB}" type="slidenum">
              <a:rPr lang="en-US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Defining a function to create an object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function house(</a:t>
            </a:r>
            <a:r>
              <a:rPr lang="en-US" b="1" i="1" dirty="0" err="1" smtClean="0"/>
              <a:t>rms</a:t>
            </a:r>
            <a:r>
              <a:rPr lang="en-US" b="1" i="1" dirty="0" smtClean="0"/>
              <a:t>, </a:t>
            </a:r>
            <a:r>
              <a:rPr lang="en-US" b="1" i="1" dirty="0" err="1" smtClean="0"/>
              <a:t>stl</a:t>
            </a:r>
            <a:r>
              <a:rPr lang="en-US" b="1" i="1" dirty="0" smtClean="0"/>
              <a:t>, yr, gar){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	</a:t>
            </a:r>
            <a:r>
              <a:rPr lang="en-US" b="1" i="1" dirty="0" err="1" smtClean="0"/>
              <a:t>this.rooms</a:t>
            </a:r>
            <a:r>
              <a:rPr lang="en-US" b="1" i="1" dirty="0" smtClean="0"/>
              <a:t> = </a:t>
            </a:r>
            <a:r>
              <a:rPr lang="en-US" b="1" i="1" dirty="0" err="1" smtClean="0"/>
              <a:t>rms</a:t>
            </a:r>
            <a:r>
              <a:rPr lang="en-US" b="1" i="1" dirty="0" smtClean="0"/>
              <a:t>;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	</a:t>
            </a:r>
            <a:r>
              <a:rPr lang="en-US" b="1" i="1" dirty="0" err="1" smtClean="0"/>
              <a:t>this.style</a:t>
            </a:r>
            <a:r>
              <a:rPr lang="en-US" b="1" i="1" dirty="0" smtClean="0"/>
              <a:t> = </a:t>
            </a:r>
            <a:r>
              <a:rPr lang="en-US" b="1" i="1" dirty="0" err="1" smtClean="0"/>
              <a:t>stl</a:t>
            </a:r>
            <a:r>
              <a:rPr lang="en-US" b="1" i="1" dirty="0" smtClean="0"/>
              <a:t>;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	</a:t>
            </a:r>
            <a:r>
              <a:rPr lang="en-US" b="1" i="1" dirty="0" err="1" smtClean="0"/>
              <a:t>this.yearBuilt</a:t>
            </a:r>
            <a:r>
              <a:rPr lang="en-US" b="1" i="1" dirty="0" smtClean="0"/>
              <a:t> = yr;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	</a:t>
            </a:r>
            <a:r>
              <a:rPr lang="en-US" b="1" i="1" dirty="0" err="1" smtClean="0"/>
              <a:t>this.hasGarage</a:t>
            </a:r>
            <a:r>
              <a:rPr lang="en-US" b="1" i="1" dirty="0" smtClean="0"/>
              <a:t> = gar;</a:t>
            </a:r>
          </a:p>
          <a:p>
            <a:pPr lvl="1">
              <a:buFontTx/>
              <a:buNone/>
              <a:defRPr/>
            </a:pPr>
            <a:r>
              <a:rPr lang="en-US" b="1" i="1" dirty="0" smtClean="0"/>
              <a:t>}</a:t>
            </a:r>
          </a:p>
          <a:p>
            <a:pPr lvl="1">
              <a:buFontTx/>
              <a:buNone/>
              <a:defRPr/>
            </a:pP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 err="1" smtClean="0"/>
              <a:t>myhouse</a:t>
            </a:r>
            <a:r>
              <a:rPr lang="en-US" b="1" i="1" dirty="0" smtClean="0"/>
              <a:t> = new house(8, “Ranch”, 1990, true)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altLang="en-US" dirty="0" smtClean="0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8084" y="928670"/>
            <a:ext cx="11785600" cy="52959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JavaScript was introduced in 1995 as a way to add programs to web pages in the Netscape Navigator browser. </a:t>
            </a:r>
          </a:p>
          <a:p>
            <a:pPr>
              <a:defRPr/>
            </a:pPr>
            <a:r>
              <a:rPr lang="en-US" sz="2400" dirty="0" smtClean="0"/>
              <a:t>The language has since been adopted by all other major graphical web browsers. </a:t>
            </a:r>
          </a:p>
          <a:p>
            <a:pPr>
              <a:defRPr/>
            </a:pPr>
            <a:r>
              <a:rPr lang="en-US" sz="2400" dirty="0" smtClean="0"/>
              <a:t>It has made modern web applications possible— applications with which you can interact directly without doing a page reload for every action. </a:t>
            </a:r>
          </a:p>
          <a:p>
            <a:pPr>
              <a:defRPr/>
            </a:pPr>
            <a:r>
              <a:rPr lang="en-US" sz="2400" dirty="0" smtClean="0"/>
              <a:t>JavaScript is also used in more traditional websites to provide various forms of interactivity and cleverness.</a:t>
            </a:r>
          </a:p>
          <a:p>
            <a:pPr>
              <a:defRPr/>
            </a:pPr>
            <a:r>
              <a:rPr lang="en-US" sz="2400" dirty="0" smtClean="0"/>
              <a:t>It is important to note that JavaScript has almost nothing to do with the programming language named Java. The similar name was inspired by marketing considerations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Basic constructs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single-line comment </a:t>
            </a:r>
          </a:p>
          <a:p>
            <a:endParaRPr lang="en-US" dirty="0" smtClean="0"/>
          </a:p>
          <a:p>
            <a:r>
              <a:rPr lang="en-US" dirty="0" smtClean="0"/>
              <a:t>/* Comment with multiple lines */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(atomic)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1000108"/>
            <a:ext cx="11785600" cy="5295900"/>
          </a:xfrm>
        </p:spPr>
        <p:txBody>
          <a:bodyPr/>
          <a:lstStyle/>
          <a:p>
            <a:r>
              <a:rPr lang="en-US" b="1" dirty="0" smtClean="0"/>
              <a:t>Booleans: </a:t>
            </a:r>
          </a:p>
          <a:p>
            <a:pPr lvl="1"/>
            <a:r>
              <a:rPr lang="en-US" dirty="0" smtClean="0"/>
              <a:t>true false </a:t>
            </a:r>
          </a:p>
          <a:p>
            <a:r>
              <a:rPr lang="en-US" b="1" dirty="0" smtClean="0"/>
              <a:t>Numbers: </a:t>
            </a:r>
          </a:p>
          <a:p>
            <a:pPr lvl="1"/>
            <a:r>
              <a:rPr lang="en-US" dirty="0" smtClean="0"/>
              <a:t>1.141 </a:t>
            </a:r>
          </a:p>
          <a:p>
            <a:pPr lvl="1"/>
            <a:r>
              <a:rPr lang="en-US" dirty="0" smtClean="0"/>
              <a:t>-123 </a:t>
            </a:r>
          </a:p>
          <a:p>
            <a:pPr lvl="1"/>
            <a:r>
              <a:rPr lang="en-US" dirty="0" smtClean="0"/>
              <a:t>The basic number type is used for both floating point numbers (doubles) and integers. </a:t>
            </a:r>
          </a:p>
          <a:p>
            <a:r>
              <a:rPr lang="en-US" b="1" dirty="0" err="1" smtClean="0"/>
              <a:t>Bigints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17n -49n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84" y="857232"/>
            <a:ext cx="11785600" cy="5295900"/>
          </a:xfrm>
        </p:spPr>
        <p:txBody>
          <a:bodyPr/>
          <a:lstStyle/>
          <a:p>
            <a:pPr lvl="1"/>
            <a:r>
              <a:rPr lang="en-US" dirty="0" smtClean="0"/>
              <a:t>The basic number type can only properly represent integers within a range of 53 bits plus sign. </a:t>
            </a:r>
          </a:p>
          <a:p>
            <a:pPr lvl="1"/>
            <a:r>
              <a:rPr lang="en-US" dirty="0" err="1" smtClean="0"/>
              <a:t>Bigints</a:t>
            </a:r>
            <a:r>
              <a:rPr lang="en-US" dirty="0" smtClean="0"/>
              <a:t> can grow arbitrarily large in size.</a:t>
            </a:r>
          </a:p>
          <a:p>
            <a:r>
              <a:rPr lang="en-US" b="1" dirty="0" smtClean="0"/>
              <a:t>Strings: </a:t>
            </a:r>
          </a:p>
          <a:p>
            <a:pPr lvl="1"/>
            <a:r>
              <a:rPr lang="en-US" dirty="0" smtClean="0"/>
              <a:t>You can use single quotes, double quotes, or </a:t>
            </a:r>
            <a:r>
              <a:rPr lang="en-US" dirty="0" err="1" smtClean="0"/>
              <a:t>backticks</a:t>
            </a:r>
            <a:r>
              <a:rPr lang="en-US" dirty="0" smtClean="0"/>
              <a:t> to mark strings, as long as the quotes at the start and the end of the string match.</a:t>
            </a:r>
            <a:endParaRPr lang="en-US" b="1" dirty="0" smtClean="0"/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`String with interpolated values: ${256} and ${true}`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>
                <a:solidFill>
                  <a:srgbClr val="002060"/>
                </a:solidFill>
              </a:rPr>
              <a:t>JavaScript has no extra type for </a:t>
            </a:r>
            <a:r>
              <a:rPr lang="en-US" sz="2700" b="1" dirty="0" smtClean="0">
                <a:solidFill>
                  <a:srgbClr val="002060"/>
                </a:solidFill>
              </a:rPr>
              <a:t>characters</a:t>
            </a:r>
            <a:r>
              <a:rPr lang="en-US" sz="2700" dirty="0" smtClean="0">
                <a:solidFill>
                  <a:srgbClr val="002060"/>
                </a:solidFill>
              </a:rPr>
              <a:t>. It uses strings to represent them.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Strings cannot be divided, multiplied, or subtracted, but the + operator can be used on them. It does not add, but it concatenates.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The following line will produce the string "concatenate":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/>
              <a:t>con" + "cat" + "e" + "</a:t>
            </a:r>
            <a:r>
              <a:rPr lang="en-US" sz="2700" dirty="0" err="1" smtClean="0"/>
              <a:t>nate</a:t>
            </a:r>
            <a:r>
              <a:rPr lang="en-US" sz="2700" dirty="0" smtClean="0"/>
              <a:t>“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 values have a number of associated functions (methods) that can be used to perform other operations on them</a:t>
            </a:r>
            <a:endParaRPr lang="en-US" sz="27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Special numbers </a:t>
            </a:r>
          </a:p>
          <a:p>
            <a:pPr lvl="1"/>
            <a:r>
              <a:rPr lang="en-US" dirty="0" smtClean="0"/>
              <a:t>There are three special values in JavaScript that are considered numbers but don’t behave like normal numbers</a:t>
            </a:r>
          </a:p>
          <a:p>
            <a:pPr lvl="1"/>
            <a:r>
              <a:rPr lang="en-US" b="1" dirty="0" smtClean="0"/>
              <a:t>Infinity and -Infinity, </a:t>
            </a:r>
            <a:r>
              <a:rPr lang="en-US" dirty="0" smtClean="0"/>
              <a:t>which represent the positive and negative infinities. </a:t>
            </a:r>
          </a:p>
          <a:p>
            <a:pPr lvl="1"/>
            <a:r>
              <a:rPr lang="en-US" b="1" dirty="0" err="1" smtClean="0"/>
              <a:t>NaN</a:t>
            </a:r>
            <a:r>
              <a:rPr lang="en-US" dirty="0" smtClean="0"/>
              <a:t> stands for “not a number”, even though it is a value of the number type.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Unary operators</a:t>
            </a:r>
          </a:p>
          <a:p>
            <a:pPr lvl="1"/>
            <a:r>
              <a:rPr lang="en-US" dirty="0" smtClean="0"/>
              <a:t>Not all operators are symbols. Some are written as words. One example is the </a:t>
            </a:r>
            <a:r>
              <a:rPr lang="en-US" dirty="0" err="1" smtClean="0"/>
              <a:t>typeof</a:t>
            </a:r>
            <a:r>
              <a:rPr lang="en-US" dirty="0" smtClean="0"/>
              <a:t> operator, which produces a string value naming the type of the value you give it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 4.5)</a:t>
            </a:r>
          </a:p>
          <a:p>
            <a:pPr lvl="1"/>
            <a:r>
              <a:rPr lang="en-US" dirty="0" smtClean="0"/>
              <a:t>// → number 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"x") </a:t>
            </a:r>
          </a:p>
          <a:p>
            <a:pPr lvl="1"/>
            <a:r>
              <a:rPr lang="en-US" dirty="0" smtClean="0"/>
              <a:t>// → string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+, -, *, /, %, **, ++, --</a:t>
            </a:r>
          </a:p>
          <a:p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&gt;, &lt;, ==, !=</a:t>
            </a:r>
          </a:p>
          <a:p>
            <a:pPr lvl="1"/>
            <a:r>
              <a:rPr lang="en-US" dirty="0" smtClean="0"/>
              <a:t>They are binary operators. Applying them results in a Boolean value that indicates whether they hold true or false</a:t>
            </a:r>
          </a:p>
          <a:p>
            <a:pPr lvl="1"/>
            <a:r>
              <a:rPr lang="en-US" dirty="0" smtClean="0"/>
              <a:t>There is only one value in JavaScript that is not equal to itself, and that is </a:t>
            </a:r>
            <a:r>
              <a:rPr lang="en-US" dirty="0" err="1" smtClean="0"/>
              <a:t>NaN</a:t>
            </a:r>
            <a:r>
              <a:rPr lang="en-US" dirty="0" smtClean="0"/>
              <a:t> (“not a number”).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NaN</a:t>
            </a:r>
            <a:r>
              <a:rPr lang="en-US" dirty="0" smtClean="0"/>
              <a:t> == </a:t>
            </a:r>
            <a:r>
              <a:rPr lang="en-US" dirty="0" err="1" smtClean="0"/>
              <a:t>NaN</a:t>
            </a:r>
            <a:r>
              <a:rPr lang="en-US" dirty="0" smtClean="0"/>
              <a:t>) // → false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</a:p>
          <a:p>
            <a:pPr lvl="1"/>
            <a:r>
              <a:rPr lang="en-US" smtClean="0"/>
              <a:t>&amp;&amp;, ||, !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special values, written </a:t>
            </a:r>
            <a:r>
              <a:rPr lang="en-US" b="1" dirty="0" smtClean="0"/>
              <a:t>null and undefined, </a:t>
            </a:r>
            <a:r>
              <a:rPr lang="en-US" dirty="0" smtClean="0"/>
              <a:t>that are used to denote the absence of a meaningful value</a:t>
            </a:r>
          </a:p>
          <a:p>
            <a:r>
              <a:rPr lang="en-US" dirty="0" smtClean="0"/>
              <a:t>Many operations in the language that don’t produce a meaningful value yield undefined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Versus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0107"/>
            <a:ext cx="11988800" cy="528639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interpreted</a:t>
            </a:r>
            <a:r>
              <a:rPr lang="en-US" sz="2400" dirty="0" smtClean="0"/>
              <a:t> while Java is </a:t>
            </a:r>
            <a:r>
              <a:rPr lang="en-US" sz="2400" b="1" dirty="0" smtClean="0"/>
              <a:t>compiled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But server-side JavaScript is compiled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object-based </a:t>
            </a:r>
            <a:r>
              <a:rPr lang="en-US" sz="2400" dirty="0" smtClean="0"/>
              <a:t>while Java is</a:t>
            </a:r>
            <a:r>
              <a:rPr lang="en-US" sz="2400" b="1" dirty="0" smtClean="0"/>
              <a:t> object-oriented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Object-based languages can utilize pre-defined objects, but you are limited in terms of creating your own objects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JavaScript has </a:t>
            </a:r>
            <a:r>
              <a:rPr lang="en-US" sz="2400" b="1" dirty="0" smtClean="0"/>
              <a:t>loose data typing</a:t>
            </a:r>
            <a:r>
              <a:rPr lang="en-US" sz="2400" dirty="0" smtClean="0"/>
              <a:t>, while Java has </a:t>
            </a:r>
            <a:r>
              <a:rPr lang="en-US" sz="2400" b="1" dirty="0" smtClean="0"/>
              <a:t>strong data typing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Loose data typing means that a variable can hold any kind of data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JavaScript code is </a:t>
            </a:r>
            <a:r>
              <a:rPr lang="en-US" sz="2400" b="1" dirty="0" smtClean="0"/>
              <a:t>embedded in an HTML </a:t>
            </a:r>
            <a:r>
              <a:rPr lang="en-US" sz="2400" dirty="0" smtClean="0"/>
              <a:t>document while Java applets are </a:t>
            </a:r>
            <a:r>
              <a:rPr lang="en-US" sz="2400" b="1" dirty="0" smtClean="0"/>
              <a:t>stand-alone applications </a:t>
            </a:r>
            <a:r>
              <a:rPr lang="en-US" sz="2400" dirty="0" smtClean="0"/>
              <a:t>that can be accessed from HTML</a:t>
            </a:r>
          </a:p>
          <a:p>
            <a:pPr>
              <a:defRPr/>
            </a:pPr>
            <a:r>
              <a:rPr lang="en-US" sz="2400" dirty="0" smtClean="0"/>
              <a:t>JavaScript has </a:t>
            </a:r>
            <a:r>
              <a:rPr lang="en-US" sz="2400" b="1" dirty="0" smtClean="0"/>
              <a:t>dynamic binding</a:t>
            </a:r>
            <a:r>
              <a:rPr lang="en-US" sz="2400" dirty="0" smtClean="0"/>
              <a:t>, while Java has </a:t>
            </a:r>
            <a:r>
              <a:rPr lang="en-US" sz="2400" b="1" dirty="0" smtClean="0"/>
              <a:t>static binding</a:t>
            </a:r>
          </a:p>
          <a:p>
            <a:pPr lvl="1">
              <a:defRPr/>
            </a:pPr>
            <a:r>
              <a:rPr lang="en-US" sz="2400" dirty="0" smtClean="0"/>
              <a:t>Names bound at runtime</a:t>
            </a:r>
          </a:p>
          <a:p>
            <a:pPr>
              <a:defRPr/>
            </a:pPr>
            <a:r>
              <a:rPr lang="en-US" sz="2400" dirty="0" smtClean="0"/>
              <a:t>JavaScript can access </a:t>
            </a:r>
            <a:r>
              <a:rPr lang="en-US" sz="2400" b="1" dirty="0" smtClean="0"/>
              <a:t>browser objects </a:t>
            </a:r>
            <a:r>
              <a:rPr lang="en-US" sz="2400" dirty="0" smtClean="0"/>
              <a:t>and functionality, while Java cannot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goes out of its way to accept almost any program you give it</a:t>
            </a:r>
          </a:p>
          <a:p>
            <a:r>
              <a:rPr lang="en-US" dirty="0" smtClean="0"/>
              <a:t>console.log(8 * null) // → 0 </a:t>
            </a:r>
          </a:p>
          <a:p>
            <a:r>
              <a:rPr lang="en-US" dirty="0" smtClean="0"/>
              <a:t>console.log("5" - 1) // → 4 </a:t>
            </a:r>
          </a:p>
          <a:p>
            <a:r>
              <a:rPr lang="en-US" dirty="0" smtClean="0"/>
              <a:t>console.log("5" + 1) // → 51 </a:t>
            </a:r>
          </a:p>
          <a:p>
            <a:r>
              <a:rPr lang="en-US" dirty="0" smtClean="0"/>
              <a:t>console.log("five" * 2) // →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console.log(false == 0) // → true </a:t>
            </a:r>
          </a:p>
          <a:p>
            <a:r>
              <a:rPr lang="en-US" dirty="0" smtClean="0"/>
              <a:t>When an operator is applied to the “wrong” type of value, JavaScript will quietly convert that value to the type it needs, using a set of rules</a:t>
            </a:r>
          </a:p>
          <a:p>
            <a:r>
              <a:rPr lang="en-US" dirty="0" smtClean="0"/>
              <a:t>This is called type </a:t>
            </a:r>
            <a:r>
              <a:rPr lang="en-US" b="1" dirty="0" smtClean="0"/>
              <a:t>coercion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something that doesn’t map to a number in an obvious way (such as "five" or undefined) is converted to a number, you get the value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(variables)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program keep an internal state? How does it remember things?</a:t>
            </a:r>
          </a:p>
          <a:p>
            <a:r>
              <a:rPr lang="en-US" dirty="0" smtClean="0"/>
              <a:t>To catch and hold values, JavaScript provides a thing called a binding, or variable.</a:t>
            </a:r>
          </a:p>
          <a:p>
            <a:r>
              <a:rPr lang="en-US" dirty="0" smtClean="0"/>
              <a:t>let caught = 5 * 5;</a:t>
            </a:r>
          </a:p>
          <a:p>
            <a:r>
              <a:rPr lang="en-US" dirty="0" smtClean="0"/>
              <a:t>The special word (keyword) let indicates that this sentence is going to define a binding. </a:t>
            </a:r>
          </a:p>
          <a:p>
            <a:r>
              <a:rPr lang="en-US" dirty="0" smtClean="0"/>
              <a:t>It is followed by the name of the binding and, if we want to immediately give it a value, by an = operator and an expression.</a:t>
            </a:r>
          </a:p>
          <a:p>
            <a:r>
              <a:rPr lang="en-US" dirty="0" smtClean="0"/>
              <a:t>The previous statement creates a binding called caught and uses it to grab hold of the number that is produced by multiplying 5 by 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 binding has been defined, its name can be used as an expression.</a:t>
            </a:r>
          </a:p>
          <a:p>
            <a:r>
              <a:rPr lang="nl-NL" dirty="0" smtClean="0"/>
              <a:t>let ten = 10;</a:t>
            </a:r>
          </a:p>
          <a:p>
            <a:r>
              <a:rPr lang="nl-NL" dirty="0" smtClean="0"/>
              <a:t>console.log(ten * ten); // → 100 </a:t>
            </a:r>
          </a:p>
          <a:p>
            <a:r>
              <a:rPr lang="en-US" dirty="0" smtClean="0"/>
              <a:t>When a binding points at a value, that does not mean it is tied to that value forever. </a:t>
            </a:r>
          </a:p>
          <a:p>
            <a:r>
              <a:rPr lang="en-US" dirty="0" smtClean="0"/>
              <a:t>The = operator can be used at any time on existing bindings to disconnect them from their current value and have them point to a new one.</a:t>
            </a:r>
          </a:p>
          <a:p>
            <a:r>
              <a:rPr lang="en-US" dirty="0" smtClean="0"/>
              <a:t>The words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const</a:t>
            </a:r>
            <a:r>
              <a:rPr lang="en-US" dirty="0" smtClean="0"/>
              <a:t> can also be used to create bindings, in a way similar to let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name = "</a:t>
            </a:r>
            <a:r>
              <a:rPr lang="en-US" dirty="0" err="1" smtClean="0"/>
              <a:t>Ayda</a:t>
            </a:r>
            <a:r>
              <a:rPr lang="en-US" dirty="0" smtClean="0"/>
              <a:t>"; </a:t>
            </a:r>
          </a:p>
          <a:p>
            <a:r>
              <a:rPr lang="en-US" dirty="0" smtClean="0"/>
              <a:t>const greeting = "Hello "; </a:t>
            </a:r>
          </a:p>
          <a:p>
            <a:r>
              <a:rPr lang="en-US" dirty="0" smtClean="0"/>
              <a:t>console.log(greeting + name); // → Hello </a:t>
            </a:r>
            <a:r>
              <a:rPr lang="en-US" dirty="0" err="1" smtClean="0"/>
              <a:t>Ayda</a:t>
            </a:r>
            <a:endParaRPr lang="en-US" dirty="0" smtClean="0"/>
          </a:p>
          <a:p>
            <a:r>
              <a:rPr lang="en-US" dirty="0" smtClean="0"/>
              <a:t>The first,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(short for “variable”), is the way bindings were declared in </a:t>
            </a:r>
            <a:r>
              <a:rPr lang="en-US" b="1" dirty="0" smtClean="0"/>
              <a:t>pre-2015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const </a:t>
            </a:r>
            <a:r>
              <a:rPr lang="en-US" dirty="0" smtClean="0"/>
              <a:t>stands for constant. It defines a </a:t>
            </a:r>
            <a:r>
              <a:rPr lang="en-US" b="1" dirty="0" smtClean="0"/>
              <a:t>constant binding</a:t>
            </a:r>
            <a:r>
              <a:rPr lang="en-US" dirty="0" smtClean="0"/>
              <a:t>, which points at the same value for as long as it lives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Binding names can be any word. </a:t>
            </a:r>
          </a:p>
          <a:p>
            <a:r>
              <a:rPr lang="en-US" dirty="0" smtClean="0"/>
              <a:t>Digits can be part of binding names—catch22 is a valid name</a:t>
            </a:r>
          </a:p>
          <a:p>
            <a:r>
              <a:rPr lang="en-US" dirty="0" smtClean="0"/>
              <a:t>But the name must not start with a digit. </a:t>
            </a:r>
          </a:p>
          <a:p>
            <a:r>
              <a:rPr lang="en-US" dirty="0" smtClean="0"/>
              <a:t>A binding name may include dollar signs ($) or underscores (_) but no other punctuation or special characters.</a:t>
            </a:r>
          </a:p>
          <a:p>
            <a:r>
              <a:rPr lang="en-US" dirty="0" smtClean="0"/>
              <a:t>Words with a special meaning, such as let, are </a:t>
            </a:r>
            <a:r>
              <a:rPr lang="en-US" b="1" dirty="0" smtClean="0"/>
              <a:t>keywords</a:t>
            </a:r>
            <a:r>
              <a:rPr lang="en-US" dirty="0" smtClean="0"/>
              <a:t>, and they may not be used as binding names. </a:t>
            </a:r>
          </a:p>
          <a:p>
            <a:r>
              <a:rPr lang="en-US" dirty="0" smtClean="0"/>
              <a:t>There are also a number of words that are “</a:t>
            </a:r>
            <a:r>
              <a:rPr lang="en-US" b="1" dirty="0" smtClean="0"/>
              <a:t>reserved for use</a:t>
            </a:r>
            <a:r>
              <a:rPr lang="en-US" dirty="0" smtClean="0"/>
              <a:t>” in future versions of JavaScript, which also can’t be used as binding names.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collection of bindings and their values that exist at a given time is called the environment.</a:t>
            </a:r>
          </a:p>
          <a:p>
            <a:r>
              <a:rPr lang="en-US" dirty="0" smtClean="0"/>
              <a:t>When a program starts up, this environment is not empty.</a:t>
            </a:r>
          </a:p>
          <a:p>
            <a:r>
              <a:rPr lang="en-US" dirty="0" smtClean="0"/>
              <a:t>It always contains bindings that are part of the language standard, and most of the time, it also has bindings that provide ways to interact with the surrounding system. </a:t>
            </a:r>
          </a:p>
          <a:p>
            <a:r>
              <a:rPr lang="en-US" dirty="0" smtClean="0"/>
              <a:t>For example, in a browser, there are functions to interact with the currently loaded website and to read mouse and keyboard input.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is a piece of program wrapped in a value. Such values can be applied in order to run the wrapped program. </a:t>
            </a:r>
          </a:p>
          <a:p>
            <a:r>
              <a:rPr lang="en-US" dirty="0" smtClean="0"/>
              <a:t>For example, in a browser environment, the binding prompt holds a function that shows a little dialog box asking for user input. </a:t>
            </a:r>
          </a:p>
          <a:p>
            <a:r>
              <a:rPr lang="en-US" dirty="0" smtClean="0"/>
              <a:t>It is used like this:</a:t>
            </a:r>
          </a:p>
          <a:p>
            <a:r>
              <a:rPr lang="en-US" dirty="0" smtClean="0"/>
              <a:t>prompt("Enter </a:t>
            </a:r>
            <a:r>
              <a:rPr lang="en-US" dirty="0" err="1" smtClean="0"/>
              <a:t>passcode</a:t>
            </a:r>
            <a:r>
              <a:rPr lang="en-US" dirty="0" smtClean="0"/>
              <a:t>");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4214818"/>
            <a:ext cx="38671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Executing a function is called invoking, calling, or applying it. </a:t>
            </a:r>
          </a:p>
          <a:p>
            <a:r>
              <a:rPr lang="en-US" dirty="0" smtClean="0"/>
              <a:t>You can call a function by putting parentheses after an expression that produces a function value.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values between the parentheses </a:t>
            </a:r>
            <a:r>
              <a:rPr lang="en-US" dirty="0" smtClean="0"/>
              <a:t>are given to the program inside the function. </a:t>
            </a:r>
          </a:p>
          <a:p>
            <a:r>
              <a:rPr lang="en-US" dirty="0" smtClean="0"/>
              <a:t>In the example, the prompt function uses the string that we give it as the text to show in the dialog box. </a:t>
            </a:r>
          </a:p>
          <a:p>
            <a:r>
              <a:rPr lang="en-US" dirty="0" smtClean="0"/>
              <a:t>Values given to functions are called </a:t>
            </a:r>
            <a:r>
              <a:rPr lang="en-US" b="1" dirty="0" smtClean="0"/>
              <a:t>arguments.</a:t>
            </a:r>
          </a:p>
          <a:p>
            <a:r>
              <a:rPr lang="en-US" dirty="0" smtClean="0"/>
              <a:t>Different functions might need a different number or different types of arguments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console.log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JavaScript systems (including all modern web browsers and Node.js) provide a console.log. function that writes out its arguments to some text output device. </a:t>
            </a:r>
          </a:p>
          <a:p>
            <a:r>
              <a:rPr lang="en-US" dirty="0" smtClean="0"/>
              <a:t>In browsers, the output lands in the JavaScript console. </a:t>
            </a:r>
          </a:p>
          <a:p>
            <a:r>
              <a:rPr lang="en-US" dirty="0" smtClean="0"/>
              <a:t>This part of the browser interface is hidden by default, but most browsers open it when you press F12.</a:t>
            </a:r>
          </a:p>
          <a:p>
            <a:r>
              <a:rPr lang="en-US" dirty="0" smtClean="0"/>
              <a:t>Though binding names cannot contain period characters, console.log does have one. </a:t>
            </a:r>
          </a:p>
          <a:p>
            <a:r>
              <a:rPr lang="en-US" dirty="0" smtClean="0"/>
              <a:t>This is because console.log isn’t a simple binding. It is actually an expression that retrieves the log property from the value held by the console binding.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Client-side JavaScript scripts operate on a </a:t>
            </a:r>
            <a:r>
              <a:rPr lang="en-US" sz="2400" b="1" dirty="0" smtClean="0"/>
              <a:t>client browser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Detect whether the browser supports a certain plug-in, Control a plug-in</a:t>
            </a:r>
          </a:p>
          <a:p>
            <a:pPr>
              <a:defRPr/>
            </a:pPr>
            <a:r>
              <a:rPr lang="en-US" sz="2400" b="1" dirty="0" smtClean="0"/>
              <a:t>Validate</a:t>
            </a:r>
            <a:r>
              <a:rPr lang="en-US" sz="2400" dirty="0" smtClean="0"/>
              <a:t> user form input</a:t>
            </a:r>
          </a:p>
          <a:p>
            <a:pPr>
              <a:defRPr/>
            </a:pPr>
            <a:r>
              <a:rPr lang="en-US" sz="2400" dirty="0" smtClean="0"/>
              <a:t>Prompt</a:t>
            </a:r>
            <a:r>
              <a:rPr lang="en-US" sz="2400" b="1" dirty="0" smtClean="0"/>
              <a:t> </a:t>
            </a:r>
            <a:r>
              <a:rPr lang="en-US" sz="2400" dirty="0" smtClean="0"/>
              <a:t>a user for confirmation</a:t>
            </a:r>
          </a:p>
          <a:p>
            <a:pPr>
              <a:defRPr/>
            </a:pPr>
            <a:r>
              <a:rPr lang="en-US" sz="2400" dirty="0" smtClean="0"/>
              <a:t>Perform </a:t>
            </a:r>
            <a:r>
              <a:rPr lang="en-US" sz="2400" b="1" dirty="0" smtClean="0"/>
              <a:t>post-processing</a:t>
            </a:r>
            <a:r>
              <a:rPr lang="en-US" sz="2400" dirty="0" smtClean="0"/>
              <a:t> of information retrieved from server-side JavaScript scripts</a:t>
            </a:r>
          </a:p>
          <a:p>
            <a:pPr>
              <a:defRPr/>
            </a:pPr>
            <a:r>
              <a:rPr lang="en-US" sz="2400" dirty="0" smtClean="0"/>
              <a:t>Display error or information boxes</a:t>
            </a:r>
          </a:p>
          <a:p>
            <a:pPr>
              <a:defRPr/>
            </a:pPr>
            <a:r>
              <a:rPr lang="en-US" sz="2400" dirty="0" smtClean="0"/>
              <a:t>Display confirmation boxes</a:t>
            </a:r>
          </a:p>
          <a:p>
            <a:pPr>
              <a:defRPr/>
            </a:pPr>
            <a:r>
              <a:rPr lang="en-US" sz="2400" dirty="0" smtClean="0"/>
              <a:t>Process server data, such as aggregate calculations</a:t>
            </a:r>
          </a:p>
          <a:p>
            <a:pPr>
              <a:defRPr/>
            </a:pPr>
            <a:r>
              <a:rPr lang="en-US" sz="2400" dirty="0"/>
              <a:t>Add programmable logic to HTML</a:t>
            </a:r>
          </a:p>
          <a:p>
            <a:pPr>
              <a:defRPr/>
            </a:pPr>
            <a:r>
              <a:rPr lang="en-US" sz="2400" dirty="0"/>
              <a:t>Perform functions that don’t require information from the server</a:t>
            </a:r>
          </a:p>
          <a:p>
            <a:pPr>
              <a:defRPr/>
            </a:pPr>
            <a:r>
              <a:rPr lang="en-US" sz="2400" dirty="0"/>
              <a:t>Produce a new HTML page without making a request to the server</a:t>
            </a:r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function produces a value, it is said to return that value. </a:t>
            </a:r>
          </a:p>
          <a:p>
            <a:r>
              <a:rPr lang="en-US" dirty="0" smtClean="0"/>
              <a:t>Anything that produces a value is an expression in JavaScript, which means function calls can be used within larger expressions</a:t>
            </a:r>
          </a:p>
          <a:p>
            <a:r>
              <a:rPr lang="en-US" dirty="0" smtClean="0"/>
              <a:t>console.log(Math.min(2, 4) + 100); // → 102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Control flow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your program contains more than one statement, the statements are executed from top to bottom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theNumber</a:t>
            </a:r>
            <a:r>
              <a:rPr lang="en-US" dirty="0" smtClean="0"/>
              <a:t> = Number(prompt("Pick a number")); </a:t>
            </a:r>
          </a:p>
          <a:p>
            <a:r>
              <a:rPr lang="en-US" dirty="0" smtClean="0"/>
              <a:t>console.log("Your number is the square root of " + </a:t>
            </a:r>
            <a:r>
              <a:rPr lang="en-US" dirty="0" err="1" smtClean="0"/>
              <a:t>theNumber</a:t>
            </a:r>
            <a:r>
              <a:rPr lang="en-US" dirty="0" smtClean="0"/>
              <a:t> * </a:t>
            </a:r>
            <a:r>
              <a:rPr lang="en-US" dirty="0" err="1" smtClean="0"/>
              <a:t>theNumber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JavaScript we have the following conditional statements:</a:t>
            </a:r>
          </a:p>
          <a:p>
            <a:pPr lvl="1"/>
            <a:r>
              <a:rPr lang="en-US" dirty="0" smtClean="0"/>
              <a:t>Use if to specify a block of code to be executed, if a specified condition is true</a:t>
            </a:r>
          </a:p>
          <a:p>
            <a:pPr lvl="1"/>
            <a:r>
              <a:rPr lang="en-US" dirty="0" smtClean="0"/>
              <a:t>Use else to specify a block of code to be executed, if the same condition is false</a:t>
            </a:r>
          </a:p>
          <a:p>
            <a:pPr lvl="1"/>
            <a:r>
              <a:rPr lang="en-US" dirty="0" smtClean="0"/>
              <a:t>Use else if to specify a new condition to test, if the first condition is false</a:t>
            </a:r>
          </a:p>
          <a:p>
            <a:pPr lvl="1"/>
            <a:r>
              <a:rPr lang="en-US" dirty="0" smtClean="0"/>
              <a:t>Use switch to specify many alternative blocks of code to be executed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condition1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condition1 is true</a:t>
            </a:r>
            <a:br>
              <a:rPr lang="en-US" i="1" dirty="0" smtClean="0"/>
            </a:br>
            <a:r>
              <a:rPr lang="en-US" dirty="0" smtClean="0"/>
              <a:t>} else if (</a:t>
            </a:r>
            <a:r>
              <a:rPr lang="en-US" i="1" dirty="0" smtClean="0"/>
              <a:t>condition2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switch(</a:t>
            </a:r>
            <a:r>
              <a:rPr lang="en-US" i="1" dirty="0" smtClean="0"/>
              <a:t>expression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  // </a:t>
            </a:r>
            <a:r>
              <a:rPr lang="en-US" i="1" dirty="0" smtClean="0"/>
              <a:t>code block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break Keyword</a:t>
            </a:r>
          </a:p>
          <a:p>
            <a:r>
              <a:rPr lang="en-US" dirty="0" smtClean="0"/>
              <a:t>When JavaScript reaches a break keyword, it breaks out of the switch block.</a:t>
            </a:r>
          </a:p>
          <a:p>
            <a:r>
              <a:rPr lang="en-US" dirty="0" smtClean="0"/>
              <a:t>This will stop the execution inside the switch block.</a:t>
            </a:r>
          </a:p>
          <a:p>
            <a:r>
              <a:rPr lang="en-US" dirty="0" smtClean="0"/>
              <a:t>If you omit the break statement, the next case will be executed even if the evaluation does not match the case.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785794"/>
            <a:ext cx="11785600" cy="5295900"/>
          </a:xfrm>
        </p:spPr>
        <p:txBody>
          <a:bodyPr/>
          <a:lstStyle/>
          <a:p>
            <a:pPr algn="l"/>
            <a:r>
              <a:rPr lang="en-US" dirty="0" smtClean="0"/>
              <a:t>switch (new Date().</a:t>
            </a:r>
            <a:r>
              <a:rPr lang="en-US" dirty="0" err="1" smtClean="0"/>
              <a:t>getDay</a:t>
            </a:r>
            <a:r>
              <a:rPr lang="en-US" dirty="0" smtClean="0"/>
              <a:t>()) {</a:t>
            </a:r>
            <a:br>
              <a:rPr lang="en-US" dirty="0" smtClean="0"/>
            </a:br>
            <a:r>
              <a:rPr lang="en-US" dirty="0" smtClean="0"/>
              <a:t>  case 4:</a:t>
            </a:r>
            <a:br>
              <a:rPr lang="en-US" dirty="0" smtClean="0"/>
            </a:br>
            <a:r>
              <a:rPr lang="en-US" dirty="0" smtClean="0"/>
              <a:t>  case 5:</a:t>
            </a:r>
            <a:br>
              <a:rPr lang="en-US" dirty="0" smtClean="0"/>
            </a:br>
            <a:r>
              <a:rPr lang="en-US" dirty="0" smtClean="0"/>
              <a:t>    text = "Soon 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0:</a:t>
            </a:r>
            <a:br>
              <a:rPr lang="en-US" dirty="0" smtClean="0"/>
            </a:br>
            <a:r>
              <a:rPr lang="en-US" dirty="0" smtClean="0"/>
              <a:t>  case 6:</a:t>
            </a:r>
            <a:br>
              <a:rPr lang="en-US" dirty="0" smtClean="0"/>
            </a:br>
            <a:r>
              <a:rPr lang="en-US" dirty="0" smtClean="0"/>
              <a:t>    text = "It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  text = "Looking forward to the Weekend";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JavaScript Loops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supports different kinds of loops:</a:t>
            </a:r>
          </a:p>
          <a:p>
            <a:pPr lvl="1"/>
            <a:r>
              <a:rPr lang="en-US" dirty="0" smtClean="0"/>
              <a:t>for - loops through a block of code a number of times</a:t>
            </a:r>
          </a:p>
          <a:p>
            <a:pPr lvl="1"/>
            <a:r>
              <a:rPr lang="en-US" dirty="0" smtClean="0"/>
              <a:t>for/in - loops through the properties of an object</a:t>
            </a:r>
          </a:p>
          <a:p>
            <a:pPr lvl="1"/>
            <a:r>
              <a:rPr lang="en-US" dirty="0" smtClean="0"/>
              <a:t>for/of - loops through the values of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while - loops through a block of code while a specified condition is true</a:t>
            </a:r>
          </a:p>
          <a:p>
            <a:pPr lvl="1"/>
            <a:r>
              <a:rPr lang="en-US" dirty="0" smtClean="0"/>
              <a:t>do/while - also loops through a block of code while a specified condition is true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JavaScript scripts that run on the server are called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because they use the Netscape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development environment</a:t>
            </a:r>
          </a:p>
          <a:p>
            <a:pPr lvl="1">
              <a:defRPr/>
            </a:pPr>
            <a:r>
              <a:rPr lang="en-US" sz="2400" dirty="0" smtClean="0"/>
              <a:t>This is the only system that supports server-side JavaScript development</a:t>
            </a:r>
          </a:p>
          <a:p>
            <a:pPr>
              <a:defRPr/>
            </a:pPr>
            <a:r>
              <a:rPr lang="en-US" sz="2400" dirty="0" smtClean="0"/>
              <a:t>Unlike CGI scripts,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are more closely integrated to the HTML pages that control them</a:t>
            </a:r>
          </a:p>
          <a:p>
            <a:pPr lvl="1">
              <a:defRPr/>
            </a:pPr>
            <a:r>
              <a:rPr lang="en-US" sz="2400" dirty="0" smtClean="0"/>
              <a:t>Can have a page that accepts credit card payments and gives user immediate feedback </a:t>
            </a:r>
            <a:r>
              <a:rPr lang="en-US" sz="2400" i="1" dirty="0" smtClean="0"/>
              <a:t>on the same page</a:t>
            </a:r>
            <a:r>
              <a:rPr lang="en-US" sz="2400" dirty="0" smtClean="0"/>
              <a:t> about whether card was accepted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string is zero or more characters </a:t>
            </a:r>
            <a:r>
              <a:rPr lang="en-US" sz="2400" dirty="0" smtClean="0"/>
              <a:t>written </a:t>
            </a:r>
            <a:r>
              <a:rPr lang="en-US" sz="2400" dirty="0"/>
              <a:t>inside quotes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Single </a:t>
            </a:r>
            <a:r>
              <a:rPr lang="en-IN" sz="2400" dirty="0"/>
              <a:t>or double </a:t>
            </a:r>
            <a:r>
              <a:rPr lang="en-IN" sz="2400" dirty="0" smtClean="0"/>
              <a:t>quotes can be used</a:t>
            </a:r>
          </a:p>
          <a:p>
            <a:pPr lvl="1"/>
            <a:r>
              <a:rPr lang="en-IN" dirty="0"/>
              <a:t>let text = "John Doe";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469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To maintain data shared among applications or clients</a:t>
            </a:r>
          </a:p>
          <a:p>
            <a:pPr>
              <a:defRPr/>
            </a:pPr>
            <a:r>
              <a:rPr lang="en-US" sz="2400" dirty="0" smtClean="0"/>
              <a:t>To maintain information during client accesses</a:t>
            </a:r>
          </a:p>
          <a:p>
            <a:pPr>
              <a:defRPr/>
            </a:pPr>
            <a:r>
              <a:rPr lang="en-US" sz="2400" dirty="0" smtClean="0"/>
              <a:t>To access a database</a:t>
            </a:r>
          </a:p>
          <a:p>
            <a:pPr>
              <a:defRPr/>
            </a:pPr>
            <a:r>
              <a:rPr lang="en-US" sz="2400" dirty="0" smtClean="0"/>
              <a:t>To access server files</a:t>
            </a:r>
          </a:p>
          <a:p>
            <a:pPr>
              <a:defRPr/>
            </a:pPr>
            <a:r>
              <a:rPr lang="en-US" sz="2400" dirty="0" smtClean="0"/>
              <a:t>To call server C libraries</a:t>
            </a:r>
          </a:p>
          <a:p>
            <a:pPr>
              <a:defRPr/>
            </a:pPr>
            <a:r>
              <a:rPr lang="en-US" sz="2400" dirty="0" smtClean="0"/>
              <a:t>To customize Java applets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Client-side and server-side JavaScript scripts are both embedded in an HTML file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For server-side JavaScript scripts, this HTML file is compiled with the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compiler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Creates a file that is in a platform-independent and compiled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 format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b="1" i="1" dirty="0" smtClean="0"/>
              <a:t>&lt;head&gt;</a:t>
            </a:r>
            <a:r>
              <a:rPr lang="en-US" sz="2400" dirty="0" smtClean="0"/>
              <a:t> portion of an HTML page is the first to load, so it is best to define the functions for a page in this portion</a:t>
            </a:r>
          </a:p>
          <a:p>
            <a:pPr lvl="1">
              <a:defRPr/>
            </a:pPr>
            <a:r>
              <a:rPr lang="en-US" sz="2400" dirty="0" smtClean="0"/>
              <a:t>Functions can be called in the </a:t>
            </a:r>
            <a:r>
              <a:rPr lang="en-US" sz="2400" b="1" i="1" dirty="0" smtClean="0"/>
              <a:t>&lt;body&gt;</a:t>
            </a:r>
            <a:r>
              <a:rPr lang="en-US" sz="2400" dirty="0" smtClean="0"/>
              <a:t> portion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Program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 body</a:t>
            </a:r>
          </a:p>
          <a:p>
            <a:pPr>
              <a:defRPr/>
            </a:pPr>
            <a:r>
              <a:rPr lang="en-US" dirty="0" smtClean="0"/>
              <a:t>Event handlers</a:t>
            </a:r>
          </a:p>
          <a:p>
            <a:pPr>
              <a:defRPr/>
            </a:pPr>
            <a:r>
              <a:rPr lang="en-US" dirty="0" smtClean="0"/>
              <a:t>Functions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noFill/>
        </p:spPr>
        <p:txBody>
          <a:bodyPr/>
          <a:lstStyle/>
          <a:p>
            <a:fld id="{5E68714F-E286-401D-8737-72B7156107DA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Main Body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Main Body</a:t>
            </a:r>
          </a:p>
          <a:p>
            <a:pPr lvl="1">
              <a:defRPr/>
            </a:pPr>
            <a:r>
              <a:rPr lang="en-US" sz="2400" dirty="0" smtClean="0"/>
              <a:t>Any code that is between </a:t>
            </a:r>
            <a:r>
              <a:rPr lang="en-US" sz="2400" b="1" i="1" dirty="0" smtClean="0"/>
              <a:t>&lt;script&gt;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&lt;/script&gt;</a:t>
            </a:r>
            <a:r>
              <a:rPr lang="en-US" sz="2400" dirty="0" smtClean="0"/>
              <a:t> that is not a function definition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2152</Words>
  <Application>Microsoft Office PowerPoint</Application>
  <PresentationFormat>Widescreen</PresentationFormat>
  <Paragraphs>285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Noto Sans Symbols</vt:lpstr>
      <vt:lpstr>Pinyon Script</vt:lpstr>
      <vt:lpstr>Workshop_PPT_Template</vt:lpstr>
      <vt:lpstr>PowerPoint Presentation</vt:lpstr>
      <vt:lpstr>History</vt:lpstr>
      <vt:lpstr>JavaScript Versus Java</vt:lpstr>
      <vt:lpstr>Client-Side JavaScript</vt:lpstr>
      <vt:lpstr>Server Scripts</vt:lpstr>
      <vt:lpstr>Server Scripts</vt:lpstr>
      <vt:lpstr>Scripts</vt:lpstr>
      <vt:lpstr>JavaScript Program Code</vt:lpstr>
      <vt:lpstr>Main Body</vt:lpstr>
      <vt:lpstr>Events</vt:lpstr>
      <vt:lpstr>Event Handlers</vt:lpstr>
      <vt:lpstr>More Events</vt:lpstr>
      <vt:lpstr>Navigation</vt:lpstr>
      <vt:lpstr>Navigation</vt:lpstr>
      <vt:lpstr>JavaScript Events</vt:lpstr>
      <vt:lpstr>JavaScript Events</vt:lpstr>
      <vt:lpstr>JavaScript Events</vt:lpstr>
      <vt:lpstr>JavaScript Events</vt:lpstr>
      <vt:lpstr>Functions</vt:lpstr>
      <vt:lpstr>PowerPoint Presentation</vt:lpstr>
      <vt:lpstr>Comments</vt:lpstr>
      <vt:lpstr>Primitive (atomic) values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Empty values</vt:lpstr>
      <vt:lpstr>Automatic type conversion</vt:lpstr>
      <vt:lpstr>PowerPoint Presentation</vt:lpstr>
      <vt:lpstr>Bindings (variables)</vt:lpstr>
      <vt:lpstr>PowerPoint Presentation</vt:lpstr>
      <vt:lpstr>PowerPoint Presentation</vt:lpstr>
      <vt:lpstr>Binding names</vt:lpstr>
      <vt:lpstr>The environment </vt:lpstr>
      <vt:lpstr>Functions </vt:lpstr>
      <vt:lpstr>PowerPoint Presentation</vt:lpstr>
      <vt:lpstr>The console.log function</vt:lpstr>
      <vt:lpstr>Return values</vt:lpstr>
      <vt:lpstr>PowerPoint Presentation</vt:lpstr>
      <vt:lpstr>Sequential</vt:lpstr>
      <vt:lpstr>Conditional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 Loops </vt:lpstr>
      <vt:lpstr>Strings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74</cp:revision>
  <dcterms:created xsi:type="dcterms:W3CDTF">2021-08-26T10:17:20Z</dcterms:created>
  <dcterms:modified xsi:type="dcterms:W3CDTF">2021-09-20T07:57:45Z</dcterms:modified>
</cp:coreProperties>
</file>