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0" r:id="rId2"/>
  </p:sldMasterIdLst>
  <p:notesMasterIdLst>
    <p:notesMasterId r:id="rId75"/>
  </p:notesMasterIdLst>
  <p:handoutMasterIdLst>
    <p:handoutMasterId r:id="rId76"/>
  </p:handoutMasterIdLst>
  <p:sldIdLst>
    <p:sldId id="290" r:id="rId3"/>
    <p:sldId id="591" r:id="rId4"/>
    <p:sldId id="592" r:id="rId5"/>
    <p:sldId id="593" r:id="rId6"/>
    <p:sldId id="594" r:id="rId7"/>
    <p:sldId id="595" r:id="rId8"/>
    <p:sldId id="596" r:id="rId9"/>
    <p:sldId id="597" r:id="rId10"/>
    <p:sldId id="598" r:id="rId11"/>
    <p:sldId id="599" r:id="rId12"/>
    <p:sldId id="600" r:id="rId13"/>
    <p:sldId id="601" r:id="rId14"/>
    <p:sldId id="602" r:id="rId15"/>
    <p:sldId id="603" r:id="rId16"/>
    <p:sldId id="604" r:id="rId17"/>
    <p:sldId id="605" r:id="rId18"/>
    <p:sldId id="606" r:id="rId19"/>
    <p:sldId id="607" r:id="rId20"/>
    <p:sldId id="608" r:id="rId21"/>
    <p:sldId id="609" r:id="rId22"/>
    <p:sldId id="610" r:id="rId23"/>
    <p:sldId id="611" r:id="rId24"/>
    <p:sldId id="612" r:id="rId25"/>
    <p:sldId id="613" r:id="rId26"/>
    <p:sldId id="614" r:id="rId27"/>
    <p:sldId id="615" r:id="rId28"/>
    <p:sldId id="616" r:id="rId29"/>
    <p:sldId id="617" r:id="rId30"/>
    <p:sldId id="618" r:id="rId31"/>
    <p:sldId id="619" r:id="rId32"/>
    <p:sldId id="620" r:id="rId33"/>
    <p:sldId id="621" r:id="rId34"/>
    <p:sldId id="622" r:id="rId35"/>
    <p:sldId id="623" r:id="rId36"/>
    <p:sldId id="624" r:id="rId37"/>
    <p:sldId id="625" r:id="rId38"/>
    <p:sldId id="626" r:id="rId39"/>
    <p:sldId id="627" r:id="rId40"/>
    <p:sldId id="628" r:id="rId41"/>
    <p:sldId id="629" r:id="rId42"/>
    <p:sldId id="630" r:id="rId43"/>
    <p:sldId id="631" r:id="rId44"/>
    <p:sldId id="632" r:id="rId45"/>
    <p:sldId id="633" r:id="rId46"/>
    <p:sldId id="634" r:id="rId47"/>
    <p:sldId id="635" r:id="rId48"/>
    <p:sldId id="636" r:id="rId49"/>
    <p:sldId id="637" r:id="rId50"/>
    <p:sldId id="638" r:id="rId51"/>
    <p:sldId id="639" r:id="rId52"/>
    <p:sldId id="641" r:id="rId53"/>
    <p:sldId id="640" r:id="rId54"/>
    <p:sldId id="642" r:id="rId55"/>
    <p:sldId id="643" r:id="rId56"/>
    <p:sldId id="644" r:id="rId57"/>
    <p:sldId id="645" r:id="rId58"/>
    <p:sldId id="646" r:id="rId59"/>
    <p:sldId id="647" r:id="rId60"/>
    <p:sldId id="648" r:id="rId61"/>
    <p:sldId id="649" r:id="rId62"/>
    <p:sldId id="650" r:id="rId63"/>
    <p:sldId id="651" r:id="rId64"/>
    <p:sldId id="652" r:id="rId65"/>
    <p:sldId id="653" r:id="rId66"/>
    <p:sldId id="654" r:id="rId67"/>
    <p:sldId id="655" r:id="rId68"/>
    <p:sldId id="656" r:id="rId69"/>
    <p:sldId id="657" r:id="rId70"/>
    <p:sldId id="658" r:id="rId71"/>
    <p:sldId id="659" r:id="rId72"/>
    <p:sldId id="660" r:id="rId73"/>
    <p:sldId id="661" r:id="rId7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B2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79" autoAdjust="0"/>
  </p:normalViewPr>
  <p:slideViewPr>
    <p:cSldViewPr>
      <p:cViewPr varScale="1">
        <p:scale>
          <a:sx n="61" d="100"/>
          <a:sy n="61" d="100"/>
        </p:scale>
        <p:origin x="788" y="2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A30CE7-D510-4936-8CEE-68A4FC0C0168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DE82A3-CED3-4790-980E-A3704CE70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338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9-20T08:38:32.867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8661 11695 0,'53'0'141,"-18"0"-126,-17 0 17,-1 0-17,1 0 1,-1 0-1,-17-18 1,18 18 0,17 0 15,-17-18 0,0 18 172,-1 0-109,1 0-63,17 0 32,-17 0-48,-1 0 1,1 0 31,0 0 125</inkml:trace>
  <inkml:trace contextRef="#ctx0" brushRef="#br0" timeOffset="2311.0867">23336 11748 0,'36'-18'31,"-19"18"-15,1 0 15,-1 0-15,36-18-1,-17 18-15,34-17 32,-52 17-32,158 0 31,-70 0-15,-71 0-1,1 0 1,17 0-1</inkml:trace>
  <inkml:trace contextRef="#ctx0" brushRef="#br0" timeOffset="6170.9706">15910 11536 0,'18'-18'125,"-18"1"-109,0-1-16,18-17 15,-1-1 1,-17 19-1,18-36 1,-1 35-16,-17-35 16,0 36-1,0-19 17,18-17-1,0-17-16,-18 52 17,0 1 15,0-1-16,0 0-16,0-17 17,0 17-32,-18 18 15,0-17 1,18-1-16,-35 0 16,18 1-1,-1 17 1,-17 0-16,-1-18 15,19 18 1,-1 0-16,-35-35 16,18 17-1,17 18-15,1 0 16,-19 0-16,19 0 0,-36 0 16,35 0-1,1 0 1,-19 0-1,1 0 1,17 0 0,1 0 31,-1 0-47,18 18 15,-18 0 1,18-1-16,0 1 15,-35 70-15,35-53 16,0 1 0,0 52-1,0-71 1,0 1-16,0 35 16,18 0-1,-18-35-15,17-1 16,-17 1-16,36 17 15,-19-17-15,19 35 16,17-18 15,-36-17 1,1-18-17,17 0 1,-17 0-1,-1 0 17,19 0-17,-19 17 1,1-17 0,0 18-1,17-18 1,18 17-1,17-17 1,-52 0-16,17 0 16,-17 0-16,17 0 15,-17 0 1,17 0-16,-17 0 16</inkml:trace>
  <inkml:trace contextRef="#ctx0" brushRef="#br0" timeOffset="8355.0172">18062 11024 0,'0'-17'94,"18"34"-78,-18 1-1,18 0-15,34 34 16,-52-16-16,36 17 16,-19-36-16,1 19 15,0-36-15,-1 17 16,1 19-16,0 16 15,-1-34 32,54 17-15,-18-17-32,-18 0 15,0 17-15,18 0 0,-35-35 16,17 0-1,18 0 1,0 0 0,-36 0-16,1 18 15,0-18 32,-1 0-31,1-18-1,-18-17 32,0 17-47,0-35 16,0 0 0,0-35-1,-35 53 1,-18-36-1,18 36 1,-18-53 0,17 70-1,-52-17 1,0-18 0,35 0-1,35 36 1,1 17-1,-1-18 64,1 18-64,-1 0 16,0 0-31,1 0 16,-19 0 0,19 0-16,-1 0 15,0 0 1,1 18 0,-36 17-1,35-18 1,1 1-1,-1-18 1,18 18 0,-18-1-1,18 19 17</inkml:trace>
  <inkml:trace contextRef="#ctx0" brushRef="#br0" timeOffset="9853.155">18856 9860 0,'18'0'125,"17"18"-125,0-1 16,0 19-16,54-1 16,-36 36-16,-36-54 15,18 1-15,1 17 16,-1 0-16,18 1 15,-53-19 1,106 1 15,-89-18 47,1 0 1</inkml:trace>
  <inkml:trace contextRef="#ctx0" brushRef="#br0" timeOffset="10791.0794">19244 9754 0,'-18'0'78,"1"0"-62,-1 18-16,0 17 15,-34 89 1,-37 52 15,72-158-31,-19 35 31,36-36-15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9-24T10:26:56.457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2187 6826 0,'18'18'109,"35"-18"-93,0 0-16,88 0 15,0 0-15,106 0 16,-106 0-16,141 0 16,-141 0-16,36 0 15,34 0-15,-34 0 16,70 0 0,35 0 15,71 0 0,-247 0 0,52 0-15,-34 0 0,-18 0-1,88 0 1,-106 18-1,88-1 1,-70-17 0,35 18-1,-17-18 1,34 0 0,54 0-1,-18 0 1,35 0-1,106 0 1,-17 0 0,-124 0 15,-35 0-15,-71 0-1,-53 0 1,89 53-1,-71-53 1,70 0 0,71 0-1,18 0 1,105 0 0,-87 0-1,-19 0 1,-52 0-1,-18 0 1,-106 0 15,-17 0-15,0 0 140,-1 0-140,1 0 15,17 0-31</inkml:trace>
  <inkml:trace contextRef="#ctx0" brushRef="#br0" timeOffset="2342.0314">10971 8220 0,'18'-53'265,"53"0"-265,-36-18 16,-18 36-16,19-18 15,34-17 1,-17 52-16,-35-35 16,35 18-16,-36 17 15,1 0 1,17-17-16,-17 0 16,-18-36-1,18 1 16,-18-107 1,0 142-17,0 17-15,0-17 16,0 18 0,0-19-16,-53-17 15,35 18 1,-35-88-1,-35 52 17,35 1-17,18 34 1,35 19 0,-18-1 312,0 0-313,1-17 32,-1 17 47,1 1-78,-1 17-16,0 0 31,-35-18-16</inkml:trace>
  <inkml:trace contextRef="#ctx0" brushRef="#br0" timeOffset="3658.2535">10971 6438 0,'-17'0'78,"-1"35"-63,0-17-15,1 0 16,17 35 0,-18-18-16,-52 53 31,52-70-15,0-18 15,-17 53 31,35-36-46,-53 1-16,53 0 219,0-1-219,18 1 15,-1 0 1,1-18-16,35 52 16,-35-34-16,-1-18 15,1 18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9-24T10:28:02.59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4480 12418 0,'18'0'79,"35"0"-79,17 0 15,71 0-15,71 0 16,35 0-16,459 0 47,-424 0-47,35 0 0,742 106 31,-706-106-15,-36 17-16,0 19 15,1-36-15,-36 0 0,-70 0 16,-36 0-1,36 0-15,0 0 16,-71 0-16,-88 0 16,-36 0-16,1 0 15</inkml:trace>
  <inkml:trace contextRef="#ctx0" brushRef="#br0" timeOffset="1873.1571">2593 13317 0,'35'0'94,"53"-17"-94,54 17 16,-19-53-1,-17 53-15,105 0 0,-69 0 16,34 0-16,353 0 31,18 0 1,-300 0-17,-35 0 1,-1 0-1,1 0 17,52 0-17,-17 0 1,-105 0-16,-37 0 16,1 0-16,35 0 15,142 0 1,-19 0-1,-158 0 1,53 0 0,35 0-1,-124 0 1,-52 0 62,35 0-62,70-35-1,54 35-15,-1 0 16,-70 0 0,35 0-1,35 0 1,-52 0-16,-18 0 15,35 0-15,-88 0 16,70 0 0,-52 0-1,-1 0-15,-52 0 16,0 0 0,-1-18-1,1 18 16,0 0-15,-1 0 0,-17-18-1,18 18-15</inkml:trace>
  <inkml:trace contextRef="#ctx0" brushRef="#br0" timeOffset="6382.3824">12277 13829 0,'35'35'93,"0"0"-93,0 36 16,-17 0-16,53-1 16,-71-52-1,35 35-15,0 0 16</inkml:trace>
  <inkml:trace contextRef="#ctx0" brushRef="#br0" timeOffset="7232.7614">12541 13917 0,'0'18'250,"0"17"-250,0 18 16,0 17-1,0-52-15,0 0 16,0-1-16</inkml:trace>
  <inkml:trace contextRef="#ctx0" brushRef="#br0" timeOffset="8529.8673">12735 13935 0,'0'17'110,"0"19"-95,0-1 1,0 18 0,0-36-16,0 54 31,0-89 78,0 1-109,18-36 16,0 35 15,-18 1 16,0-1-31,0 0-1,0 1 17,0-1-1,0 0-16,17 1 110,1 52-125,-1 0 16,-17 18-16,36 53 16,-1-53-1,0-18 1,-17-35 31,-18-17-32,35-54 1,-17 18 0,0 18-1,-18 52 63,0 19-78</inkml:trace>
  <inkml:trace contextRef="#ctx0" brushRef="#br0" timeOffset="9675.3233">13088 13670 0,'-18'-35'0,"1"17"141,-1 18-125,-17 0-1,17 0-15,-70 53 16,53 71 15,17-107-31,18 19 16,0-19-16,0 1 15,0-1 1,0 19 0,18-19 15,35-17-16,35-17 1,0-71 0,-17 52-1,17-34 1,-35 34 0,-36 36 62,1 0-78,0 0 15,17 0-15,-17 36 16,17-1 0,-18-17-1,19-1 1,-19 1-1,1 0 1</inkml:trace>
  <inkml:trace contextRef="#ctx0" brushRef="#br0" timeOffset="11066.924">14852 13494 0,'18'0'63,"-1"-18"-63,-17-52 16,18-89-1,-18-194 16,0 194 1,0 124-17,0 17 1,0 1 0,0 70 93,0 35-109,0 18 16,0-36-16,0-17 15,0-18 1,0 18-16,0 71 15,0-89 1,0-17-16,17-18 31,36 0-15,-35 0 0,70 0 15,-70 0-31,70-18 15,-70 18-15,-1 0 16,36-53 0,-53 36-1</inkml:trace>
  <inkml:trace contextRef="#ctx0" brushRef="#br0" timeOffset="12030.1741">15434 13106 0,'0'-18'47,"0"0"-31,0 1 0,0-1 30,18 1-30,-1-1 15,-17-17-15,0 17 15,18 18-15,17-35-1,-35-1 1,0 19 0,0-19-1,0 19 32,0-1-16,-17 18 1,-19 0-17,19 0 17,-1 35-17,0 1 1,1 17-1,17 17 1,0-52 0,0 17-1,0 0-15,0 1 16,0-1 0,17-17 15,1-18 0,0 0-15,17 0-1,0 0 1,-17 0-16,0 0 31,-1 0 0</inkml:trace>
  <inkml:trace contextRef="#ctx0" brushRef="#br0" timeOffset="13201.1029">15857 12612 0,'-17'0'78,"-1"0"-78,18 53 16,0-18-16,0 106 15,0 18 32,0-106-47,0-36 94,18-17-78,17 0-1,-17 0 1,-1 0-1,1 0 32,0 0 16,-1 0-48</inkml:trace>
  <inkml:trace contextRef="#ctx0" brushRef="#br0" timeOffset="14020.9829">15663 12841 0,'18'0'125,"17"0"-125,18 0 16,-35-18-16,105 18 31,-105 0-15</inkml:trace>
  <inkml:trace contextRef="#ctx0" brushRef="#br0" timeOffset="15724.8139">17498 12171 0,'0'-18'78,"0"36"-62,0-1-16,-18 19 16,-52 34-1,17 89 16,53-71 1,0-17-17,0-36 1,0 36 0,0-1 15,17-52-31,36 35 15,-35-36-15,-1 1 16,36 0 0,0-18-1,-35 0-15,0 0 16,17 0-16,-17 0 16,52-36-1,-52-17 1,-1 18-16,19 0 15,-36 17-15,17-35 16,-17 36 0,0-19-1,0 19 1,0-1-16,0 1 16,0-1-16,0 36 125,-17-1-110,-1 1-15,18 17 16,0 0-16,0 1 15,0-19 17,0 1-32,18 0 15,17-18 1,-17 0 0,52 0 15,-17 0-16,-35 0 1,-18-18 15,0 0-31,0-35 16,0 36 0,0-19-16,0 19 15,0-1 16,0-17-15,-53 17 0,35 18-1,-35 0 1,18 0 0,0 0-1,-1 0-15,19 0 94</inkml:trace>
  <inkml:trace contextRef="#ctx0" brushRef="#br0" timeOffset="16831.0623">17992 12559 0,'17'0'62,"1"0"-46,0 18 0,17 17-1,-17-18 1,17 36-1,-35-106 110,0 36-125,0-54 16,0 18-16,0 36 16,0-19-16,0 19 15,0-19 17,0 19-32,0-1 46,0 1-30,35 17 78,0 88-79,18-71-15,-17 19 16,-36-19-16,35 1 16</inkml:trace>
  <inkml:trace contextRef="#ctx0" brushRef="#br0" timeOffset="18102.3552">18362 12188 0,'0'36'94,"0"17"-94,0 0 15,0 17-15,0-17 16,18-35 0,-1-1 15,-17 19 281,0-19-296,-17 1 0,-1 17 187</inkml:trace>
  <inkml:trace contextRef="#ctx0" brushRef="#br0" timeOffset="19034.7564">18486 11994 0,'0'18'94,"0"17"-94,0 1 15,35 34-15,0 54 32,-35-89-32,18 18 15,-18-36-15,17 19 16,-17-19-1,18 1-15,0-18 16,-1 0 93,1 0-93,0 0 0,-18-18 77</inkml:trace>
  <inkml:trace contextRef="#ctx0" brushRef="#br0" timeOffset="19464.5081">18538 12347 0,'0'-35'47,"36"35"-47,-1-35 0,0 35 15,18 0-15,-35-18 16,17 0-16,-17 18 16,-1-35-1,-17 17 79</inkml:trace>
  <inkml:trace contextRef="#ctx0" brushRef="#br0" timeOffset="20875.034">13353 14305 0,'17'0'47,"54"0"-47,105-17 16,1-36-16,105 35 15,-88-35-15,88 18 16,106-36 0,18 18-16,2116-423 31,-2204 370-15,423-299-1,-424-160 16,-317 353-15,0 124-16,0 53 16,0-18-1,0-53-15,-35 71 16,-18-106 0,-35-71-1,-1 124 1,-52-18-1,-282 106 1,0 0 0,35 0-1,-142 0 1,354 0-16,-106 0 16,-106 0-1,-794 141-15,-70 388 16,969-388-1,-16 36-15,-231 176 32,372-212-32,-72 53 0,107-35 15,88-71 1,-124 229 15,141-211-31,-17-18 16,17-35-16,18-18 0,0 36 15,0 17 1,141 36 0,124-54-1,141-34 1,123-19 0,71-17-1,-54 0 1,-299 0-16,35 0 15,142 0 1,-301 0-16,107-106 16,-89-17-1,-141 105 17,0 1-17,0-19-15</inkml:trace>
  <inkml:trace contextRef="#ctx0" brushRef="#br0" timeOffset="25212.4529">22931 11642 0,'0'-18'156,"-18"18"-125,0 0-15,1 0 0,-19 0-16,-87 0 31,70 35-16,18-17 1,-1 35-16,36-35 16,-88 87-1,53-52-15,-18-35 16,0 158 0,53-105-1,0-1-15,0 1 16,0-1-16,0 19 0,0 17 15,106 17 1,-36 0 0,-34-70-1,-1-17-15,-17-36 16,35 17 0,0-17-16,-18 0 0,53 0 15,-53 0 1,-17 0-1,0 0-15,-1 0 16,1 0-16,-1-17 16,1-36-1,-18-88 1,0 52 0,0 54-1,0 0 1,0 0-1,0 17 1,0 0 0,35 1-1,18 17 1,-17 0-16,17 0 16,-1 0-1,-34 0 1,53 53-1,-71-36 1,17 71 15,-17 1-15,0-125 78,0 19-94,0-19 15,0 1-15,0-53 16</inkml:trace>
  <inkml:trace contextRef="#ctx0" brushRef="#br0" timeOffset="25764.9889">23424 11906 0,'0'18'63,"71"123"-48,-36-53 1,1 106 0,-19-70-1,18-71 1,1-53 78,-19 0-79,19-18 1,-1 0-16,0 18 15</inkml:trace>
  <inkml:trace contextRef="#ctx0" brushRef="#br0" timeOffset="27012.7329">24059 12118 0,'-17'0'94,"-1"35"-78,18 0-16,0 18 15,-53 71 17,53-89-32,0 0 15,0-17 1,18-18 125,0 0-141,-1 0 15,1-35 1,-1 17-1,-17 0 1,18 1 0,-18-1-1,0 1 1,0-36 0,0 0-1</inkml:trace>
  <inkml:trace contextRef="#ctx0" brushRef="#br0" timeOffset="28090.0986">24112 11765 0,'0'71'46,"18"-18"-46,35 70 16,-35-88 0,-1-17-16,1 0 15,-1-18 173,1-18-173,0 18 1,-1-35 0,19 35-1,-1 0 1,-17 0 0,-1 0 15,19 0 0,-36 17-31,35 36 16,-18 18 15,-17-54-31,0 1 16,0 0-1</inkml:trace>
  <inkml:trace contextRef="#ctx0" brushRef="#br0" timeOffset="29332.246">24783 11889 0,'0'-18'62,"-18"18"-30,0 0-17,18 18-15,-17 35 32,-1 35-17,18-71 1,0 19-1,0-19 1,0 1 31,0 0-47,0 17 16,18-18-1,-1-17 63,1 0-46,-18-17-32,0-1 15,0 1-15,0-1 16,18 0-1,-1 18 282,1 0-297,0 18 32,-1 0-32</inkml:trace>
  <inkml:trace contextRef="#ctx0" brushRef="#br0" timeOffset="29982.016">24871 11677 0,'0'106'62,"0"-53"-62,17 53 16,19-71-16,-19 88 31,19-70 1</inkml:trace>
  <inkml:trace contextRef="#ctx0" brushRef="#br0" timeOffset="30626.0219">22525 13406 0,'141'0'47,"35"-53"-47,54 0 16,17-35-16,70 52 15,-17-17-15,-53 0 16,353-88 0,-336 71-16,54-18 31,-301 88-16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9-24T10:29:49.074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17709 15752 0,'0'-18'78,"36"18"-62,-36 35-16,17 36 15,124 229 16,-52-142 1,-72-140-1,-17 0 63,0-71-79,0 35-15,0-17 16,0-18-16,0 0 16,-17 18-16</inkml:trace>
  <inkml:trace contextRef="#ctx0" brushRef="#br0" timeOffset="572.3068">17992 15787 0,'-18'0'63,"0"0"-48,-35 35-15,1 36 16,-72 105 15,106-158-31,-34 35 16,16-1-1,19-16-15,-19-1 16,36 0 0,-35 1-1</inkml:trace>
  <inkml:trace contextRef="#ctx0" brushRef="#br0" timeOffset="2427.8795">16722 10636 0,'0'53'78,"0"-35"-78,17 35 16,1 35-16,-18-18 31,18 1-31,-1 17 31,1-53-15,17 18-1,-17-35 17,-1-18 14,54-18-30,-36-35-16,-17 18 16,35-18-1,53-35-15,-53 18 16,52-54-16,-34 54 16,35-89-1,53-18 1,-107 107-1,72-124 1,-106 194 78,-18 17-79,0 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9-20T08:39:27.045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8326 7179 0,'17'0'47,"18"0"-32,-17 0-15,17 0 16,-17 0-16,17 0 16,53 0-1,177 0 17,-124 0 14,-123 0-14</inkml:trace>
  <inkml:trace contextRef="#ctx0" brushRef="#br0" timeOffset="1626.9902">4075 7549 0,'105'0'79,"37"0"-64,-72 0-15,36 0 16,0 0-16,35 0 31,71 0 0,-160 0 1,-34 0-1,0 0-16</inkml:trace>
  <inkml:trace contextRef="#ctx0" brushRef="#br0" timeOffset="4127.7072">8431 8273 0,'36'0'187,"-1"0"-155,-17 0-32,-1 0 15,1 0-15,-1 0 16,1 0 0,0 0-16,-1 0 15,1 0 1,35 0 15,18 0-15,-19-18-1,1 0 1,-35 1 0</inkml:trace>
  <inkml:trace contextRef="#ctx0" brushRef="#br0" timeOffset="7376.0267">4251 8572 0,'18'0'125,"70"0"-125,106 36 15,-124-19 1,19-17 0,-19 0-16,18 0 0,-35 0 15,-35 0-15,0 0 78,-1 0-62</inkml:trace>
  <inkml:trace contextRef="#ctx0" brushRef="#br0" timeOffset="10193.5957">8220 9666 0,'35'0'125,"0"0"-109,36 0-16,-54 0 16,89 0-16,18 0 15,-71 0-15,0 0 16,-18 0 0,-17 0-16,52-18 15,-35 18-15,36 0 16,-36 0 15,-17-17 32</inkml:trace>
  <inkml:trace contextRef="#ctx0" brushRef="#br0" timeOffset="12390.5628">4269 9490 0,'0'-18'125,"35"18"-110,18 0 1,35 0-16,-35 0 0,0 0 16,35-35-16,0 35 15,36 0-15,-36 0 16,-18 0-16,-34-18 16,-1 18-1,53-17-15,-70 17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9-24T09:56:27.726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9719 8890 0,'18'0'172,"-1"0"-172,1 0 16,0 0-1,17 0 1,-18 0 0,1 0 30,0 0-30,17 0 0,-17 0 31</inkml:trace>
  <inkml:trace contextRef="#ctx0" brushRef="#br0" timeOffset="1882.6581">10566 8802 0,'17'0'141,"1"0"-79,17 0-62,-17 0 16,35 0-16,-36 0 16,19 0-1,52 0 17,-70 0-1,-1 0-16,1 0 17,-1 0-17,19 0 1,-19 0 0</inkml:trace>
  <inkml:trace contextRef="#ctx0" brushRef="#br0" timeOffset="4980.0159">5009 10266 0,'18'0'157,"17"17"-142,-17-17-15,53 18 16,-19-18-16,37 0 16,-36 0-16,35 35 15,-35-35 1,17 0-16,18 0 15,-35 0-15,106 0 47,70-70-15,-158 52-17,52-35 1,-52 18-1,-18 17 1,17 1 0,36-36-1,-35-35 1,-18 35 0,0 35-1,35-35 1,-35 18-1,0-18 1,-18-18 0,0 18 15,1 1-15,-1-19-1,18-17 1,-36 17-1,-17 1 1,0 17-16,0 0 16,0 35-16,0-17 15,0 17-15,0-17 16,0 17 0,-17-35-1,-19 18 1,19 0-1,-18 17 1,-18 1 0,0-1 15,-18 0-15,36 1-1,-18 17-15,18 0 16,-1 0-16,1 0 0,-18 0 15,-88 0 1,35 0 0,71 0-16,0 0 15,-36 0-15,1 0 16,17 0-16,0 0 16,17 0-16,1 0 15,-18 0-15,0 0 16,36 0-16,-19 0 15,19 0 1,-18 0-16,-18 0 16,35 0-16,-53 0 15,54 17 1,-36 1 0,18 0-16,-71 35 15,71-36-15,17 1 16,-70 17-1,70-35 1,0 18-16,1-1 16,-1 19-16,-17-36 15,-36 35 1,18 0-16,36-17 16,-1 0-1,0-18-15,-52 70 16,70-52-1,-35 17 1,35 0 15,0 1-15,-18-1 0,18-18-1,-18 1 1,1 0-16,17 17 31,0-17-15,0 35-1,0-18-15,0 18 16,0-36 0,0 54-1,0 17 1,0-35-1,0 18 17,0-54-17,0 19 1,0-19 0,0 1-16,17-1 15,-17 19-15,0-19 31,18 1-15,-18 0 0,18-1-1,-18 1 1,0 0 0,17-1-16</inkml:trace>
  <inkml:trace contextRef="#ctx0" brushRef="#br0" timeOffset="10195.5397">7020 9913 0,'18'0'141,"17"0"-125,71 0-16,-35 0 15,17 0-15,141 0 32,388 0-1,-211 0 0,-300 0-15,-18 0-1,36 0 1,-54 0 0,1-35-1,52 35 16,-35-18-31,54 18 16,52-53 15,-71 53-15,36-17 0,0 17-1,-1-18 1,-70 18-1,18 0 1,35-18 0,-35-35-1,18 53 1,70 0 0,-53-17-1,53 17 1,-53-53-1,18 35 17,0-35-17,-107 53 1,54-35 0,-70 17-1,-1 1 1,35-36-1,-34 53-15,-19 0 16,19 0-16,34-35 16,-35 17-16,54-53 15,-37 54 1,-16-1-16,-19 0 16,54 1-16,-36-18 15,-17 35-15,52-71 16,-52 53-1,17-17 17,-17-53-17,-18 70-15,18-17 16,-1 35-16,-17-18 0,0-17 16,0 0-1,0-1-15,0 19 16,0-18-16,0 17 15,0-88 1,0 71 0,0-106-1,0 105 1,0-34 0,0-54-1,0 19 1,0-19-1,0 54 17,0-19-17,0 54 1,0-36 0,0 19-1,-35-1 1,0-18-1,-18 18 1,0-17 0,0 34-1,18 1 1,-1 0 0,-17-36-1,1 18 1,-1 18 15,-36-36-15,1 1-1,-18-18 1,-35 35 0,53 0-1,0-18 1,-36 18-1,72 53 1,-37-35 0,36 18-1,1-19 1,16 36-16,-34-53 16,52 53-1,-17 0-15,-36-35 16,54 35 15,-19 0-15,19 0-1,-36-18 1,0 1 0,-18 17-1,18-36 1,-52 1-1,69 35 1,-17-17 0,-52 17-1,-37-18 1,37 18 0,52 0-16,-36 0 15,37 0 1,-1-18-16,17 18 15,1 0 1,-18 0-16,18 0 16,17 0-16,-35 0 15,18 0 1,-18 0 0,-88 0-1,18 0 1,52 0-1,-35 0 1,-17 0 0,17 0-1,35 0 1,-35 0 0,36 0-1,17 0 1,0 0 15,0 0-15,-17 0-1,-1 0 1,-17 0 0,17 0-1,18 0 1,36 0-16,-1 0 15,0 0-15,1 0 32,-1 0-32,1 0 15,-1 0 1,-17 0 0,-1 0 15,19 0-31,-54 0 31,18 0-15,-35 0-1,17 0 1,-17 0 0,0 0-1,35 0 1,36 0-1,-1 0 17,0 0-32,1 0 15,-1 0 1,0 0 0,1 0-16,-19 0 15,19 0 1,-1 0-16,0 0 31,-34 0-15,-1 0-1,0 0 1,-71 0 0,89 0-16,-36 0 15,1 0-15,-1 0 16,36 0-16,-18 0 15,36 0-15,-1 0 16,-17-17-16,17 17 16,0 0-1,1-18 1,-36 18 0,-18 0-1,-17 0 1,35 0 15,-53 0-15,53 0-1,-35 0 1,18-53 0,-1 53-1,18 0 1,-17 0-1,52 0 1,-17 0 0,17 0-16,-53 0 15,36 0 1,0 0-16,0 0 0,17 0 16,-17 0-1,17 0 1,0 0-16,-17 0 15,-35 0 1,52 0-16,0 0 16,-17 0-1,-18 0 1,18 0 0,0-18-16,-1 18 15,1 0 1,-18 0-1,18 0-15,17 0 16,1 0 0,-1 0-16,0 0 15,-17 0 1,-36 0 0,36 0-1,-53 0 16,17 0-15,1 18 0,35 0-1,-18-1 1,17 1 0,1 0-1,17-18 1,1 17 15,-1-17 0,1 0 1,-19 36-17,19-36 1,-1 0-1,18 17 1,-18-17 0,1 18-1,-19-1 1,19-17 0,-1 0-16,1 0 15,-1 0-15,0 0 16,1 18-1,-1-18 17,0 0-1,1 0-15,-1 18-1,0-18 1,1 0-1,-1 0 1,0 0 0,-17 0 15,0 70-15,17-52-1,-70 0 1,70-1-1,1-17-15,-18 0 16,17 0 0,18 18-16,-18 0 15,1-1 17,-1-17-1,0 35-16,1-17 1,-19 0 0,19-18 249,-19 0-249</inkml:trace>
  <inkml:trace contextRef="#ctx0" brushRef="#br0" timeOffset="11765.7873">3369 6526 0,'0'53'156,"0"-35"-140,0 0-16,0 35 16,0 35 15,0-53-16,18-17 329,87-18-313,-34 0-31,-36 0 16,36 0 0,-36 0-16,0 0 15,54 0-15,-54 0 0,-17 0 16,-1 0 0,1 0 15,-1 0 0,1 0-15,17 0-1,-17 0 32,-36 0 109</inkml:trace>
  <inkml:trace contextRef="#ctx0" brushRef="#br0" timeOffset="13414.9398">3739 5644 0,'18'-17'0,"0"87"110,-18-34-95,0-19-15,0 36 16,0-35-16,17 35 15,-17-36 1,0 19-16</inkml:trace>
  <inkml:trace contextRef="#ctx0" brushRef="#br0" timeOffset="15852.4909">3881 5556 0,'17'0'32,"1"0"593,35 0-625,-36 18 15,1 17 1,-18-17-16,18 17 16,-18-17 30,0 17-30,0-17-16,0-1 16,0 19-1,0-19 1,0 1 31,0-1 0,17-52 171,1 35-202,35 0-16,-18 0 16,0 0-1,1 0-15,-1 0 16,0 0-16,1 0 0,-19 0 16,1 0-1,-1 0 1,1-17 218,-18-1-218,0 0-16,0 1 15,0-1 17</inkml:trace>
  <inkml:trace contextRef="#ctx0" brushRef="#br0" timeOffset="35908.9576">9102 7532 0,'17'0'140,"1"0"-124,17 0 0,1 0-1,-19 0-15,36 0 0,-18 0 16,18 0-16,0 0 16,35 0-16,-35 0 15,53 0 1,-53 0-16,159-53 31,-159 53-15,141-35 15,-159 35-31,53 0 31,-70 0-31,17 0 16,0 0-1,1 0 1,-19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9-24T09:58:08.29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23230 15293 0,'124'-18'94,"-18"18"-94,0-17 15,35 17-15,229-71 16,653 71 31,-370 0-16,-565-35-15</inkml:trace>
  <inkml:trace contextRef="#ctx0" brushRef="#br0" timeOffset="1834.5167">23336 13864 0,'0'18'109,"0"-1"-109,0 19 16,0-19-16,0 54 31,0-1 0,0-52 1,0 17-1,18-17 172</inkml:trace>
  <inkml:trace contextRef="#ctx0" brushRef="#br0" timeOffset="2939.5151">24324 13688 0,'-18'0'31,"18"17"-15,0 1-1,0 35-15,36-18 16,-36 18-16,17 18 16,1-54-16,17 89 31,18 18 0</inkml:trace>
  <inkml:trace contextRef="#ctx0" brushRef="#br0" timeOffset="5533.2585">23760 14146 0,'-18'0'32,"0"0"-17,-17 0-15,17 0 16,1 0-16,-1 0 15,0 0-15,1 0 16,-1 0-16,1 0 16,-19 18-1,1 35 17,-36 35-1,71-53-16,-52 1 1,34 17 0,0 0-1,18-36 1,0 1 0,0 17-16,0-17 15,0-1-15,0 19 16,0-19-1,0 1-15,0 17 0,0 0 16,18-17 0,0 35-16,-1-35 15,1 17-15,17 0 16,-35-17 0,18 17-16,17 0 15,-17-17-15,-18 17 16,35-17-1,18 35 1,35-18 0,-70-17-1,70-1 1,-35 1 0,123 0-1,-35-18 16,0 0-15,-70 0 0,17 0-1,-35 0 1,35-71 0,-88 36-1,0 0 1,0-36-1,0 53-15,0-17 16,18-18 0,-18 36-16,0-1 15,18-35 1,-18 18 15,0 17-15,0-17-16,0-18 31,0 35-15,0-17-16,-18-18 15,18 18-15,0 0 16,0 17 0,-35-17-1,-1-36 1,19 53 15,-19 1-15,19-1-16,-1 1 15,1-1 1,-1 18-16,-17-18 16,17 18-1,-35 0 16,18-35-31,17 17 16,-17 18-16,17 0 16,-17-17-1,-18 17 1,0 0 0,0 0-1,36-18 1,-19 18-16,19 0 15,-36 0 1,35 0-16,-17 0 16,17 0-1,-35 0 1,36 0 0,-1 0 30</inkml:trace>
  <inkml:trace contextRef="#ctx0" brushRef="#br0" timeOffset="15351.9682">13970 9825 0,'0'35'62,"35"71"-46,18 88-16,-53-123 16,18 70-16,-1-18 31,1-70 0</inkml:trace>
  <inkml:trace contextRef="#ctx0" brushRef="#br0" timeOffset="17535.0255">23760 12718 0,'-18'53'63,"18"-1"-63,0 19 15,0-18 1,0 35-16,0-35 16,0-18 31,0 18-47,0-35 31,-18 0 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9-24T10:10:21.299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10724 9560 0,'0'53'78,"0"-18"-78,0-17 16,0 17 0,0-17 15,0 0 0,0 17-15,53 0-1,-53 0 17,71 18-32,-71 0 0,0-35 15,0 0 1,18-1-16,-1-17 109,1 0-93,-18-70-16,17 34 15,19 1-15,-19-18 16,19 18 0,175-106-1,-87 70-15,35-17 16,176-71 0,53 1-1,-177 52 1,19 70-16,-177-16 15,105 16-15,-69-34 16</inkml:trace>
  <inkml:trace contextRef="#ctx0" brushRef="#br0" timeOffset="2108.7859">23724 14482 0,'0'17'47,"0"54"-32,0-36-15,0 36 16,0-54-16,0 36 16,0 0-1,0-35 16,18-54 157,17-17-188,53-35 16,1 0-1,-19 0-15,18 35 16,-17 0-16,52-53 15,-34 71-15,-1-18 0,123-70 16,-122 70 15,-72 35-15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9-24T10:10:59.18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2487 6279 0,'35'0'125,"36"-17"-109,88 17-16,-18 0 15,-71 0-15,71 0 16,-35 0-16,71 0 15,-72 0-15,1 0 16,159 0 0,52 0 15,-87 0 0,-124 0-15,140 0-1,-16 0 1,87 0 15,1 0-15,-124 0 0,-18 0-1,71 0 1,-53 0-1,71 17 1,-71-17 0,-88 0-1,-71 0 1,0 0-16,159 0 16,-88 0-1,0 0-15,35 0 16,0 0-1,53 0 1,18 0-16,-71 0 16,106 0-1,-35 0-15,34 0 16,72 0-16,-106 0 16,-159 0-1,-18 0-15,-18 0 16,1 0-1,0 0 1,17 0 0,53 0-1,36 0 1,158 0 0,53 36-1,53-19 1,-17 19-1,-89-19 1,-106-17 15,36 18-15,-142-18 0,36 0-1,-35 0 1,-18 0-1,-18 0 1,-17 0-16,-1 0 16,1 0-16,35 0 15,-18 0 1,36 0 0,-1 0-1,54 0 1,-36 0-1,0 0 17,-17 0-17,17 0 1,18-18 0,-1 1-1,-69 17-15,17 0 16,-18 0-16,-17 0 15,17 0-15,18 0 16,-36 0-16,36 0 16,18 0-16,-36 0 15,36-18-15,-18 18 16,0-35-16,-18 35 16,71 0-1,-71 0-15,-17 0 16,-1 0-1,1 0 1,-1 0 15,1 0-15,0 0 0,17 0-1,0-18 1,36 18-1,-1 0 1,-34 0 0,17 0-1,0-18 1,17 18 0,89 0-1,70-17 1,-52-18-1,-1 35-15,-88 0 16,0 0-16,1 0 16,52 0-1,-124 0-15,19 0 16,-1 0-16,35 0 0,-17 0 16,18 0-1,-36 0-15,18 0 16,18 0-16,-54 0 15,18 0-15,54 0 16,-54 0-16,18 0 16,-18 0-16,0-18 15,36 18-15,17 0 16,-35 0-16,0 0 16,-18 0-16,18 0 15,-35 0-15,17 0 16,-17 0-1,35 0-15,-36 0 16,1 0 0,-18-18-1,18 18 282,-1 0-281,1 0-16,0 0 15,-1 0-15,1 0 16,35 0 0,211 0 15,-211 0-31,177 0 31,-178 0-15,1 0-16,0 0 15,-35 0-15,70 0 32,-53 0-32,1 0 15,17 0-15,35 0 0,-53 0 16,0 0 0,18 0-16,0 0 15,18 0-15,35 0 0,-36 0 16,1 0-1,34 0-15,-16 0 16,-19 0-16,18 0 16,-17 0-16,17 0 15,-35 0-15,0 0 16,18 0 0,-1 0-16,1 0 0,17 0 15,53 0 1,35 0-1,-17 0 17,53 0-17,-71 0 1,-35 0 0,-18 0-1,-35 0 1,-18 0-1,-17 0 1,-1 0 0,19 0-1,17 0-15,-36 0 16,1 0 0,52 0-16,-34 0 15,34 0-15,18-53 16,-35 53-16,0 0 15,0 0-15,18 0 16,-18 0 0,17 0-16,1 0 15,-18 0-15,-18 0 0,-17 0 16,17 0 0,-17 0-16,34 0 15,1-17-15,-35 17 0,53 0 16,-36 0-1,53 0-15,-35 0 16,18 0-16,17 0 16,35 0-16,71 0 15,-17 0-15,34 0 16,-105 0 0,0 0-16,0 0 15,35 0-15,-18 0 16,-17 0-16,0 0 15,-53 0-15,0 0 16,-36 0 0,19 0-16,34 0 15,19 0-15,-37 0 0,37 0 16,-54 0 0,18 0-16,-18 0 15,36 0-15,-18 0 16,17 0-16,-35 0 15,1 0 1,52 0 0,-70 0-16,17 0 15,0 0-15,0 0 16,1 0-16,-19 0 16,19 0-1,-19 0 173,1 0-32,-1 0-156</inkml:trace>
  <inkml:trace contextRef="#ctx0" brushRef="#br0" timeOffset="9357.6166">2575 10231 0,'36'-18'156,"-1"18"-140,18 0-1,-18-18-15,36 18 0,-18 0 16,-1 0 0,160-35 15,-159 35 0,-35 0-15,-1 0-1,1 0 1,0 0-16,-1 0 31,1 0-15,-1 0-16,1 0 16,17 0-1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9-24T10:12:05.057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5874 8819 0,'53'18'125,"88"-18"-110,-71 0-15,36 18 16,0-18-16,53 53 16,17-53-1,671 0 16,-636 0-31,178 0 32,-337 0-32,-34 0 15,0 0 48,-1 0-32,19 0-15,-19 0-1,19 0 1,-1 0 0,0 0-16,18 0 15,-18 17-15,1-17 16,16 0-1,-16 0-15,87 18 16,-87-18 0,-19 0-1,1 0-15,-1 0 16,1 0 312,35 0-312,0 0-1,-18 0-15,0 0 16,-17 0 0,35 0-1,-18 0 1,36 0-1,-36 0-15,18 0 16,-18 0-16,1 0 16,17-18-16,17 18 15,1 0-15,-18 0 16,-1 0-16,-16 0 16,-1 0-16,0 0 15,1 0 1,-19 0-16,36-17 15,-35 17 1,-1 0 0,19-18-16,-19 18 15,1 0 1,0 0 0,17-18-16,-17 18 15,-1 0 1,1 0 15,17 0 0,-17-17-31</inkml:trace>
  <inkml:trace contextRef="#ctx0" brushRef="#br0" timeOffset="8277.844">4251 8802 0,'18'0'109,"-1"0"-77,19 17-17,-1-17-15,124 0 47,70-88-31,-123 35-1,0-17 1,-1 17 0,-105 18-16,0 17 15,0 0-15,0-52 16,0 17-1,0 35-15,0-52 16,0 34 0,-35 1-1,17-18 1,1 36 0,17-1-1,-18 18 1,1-18-16,-1 1 0,18-1 15,-18 0 1,1 18 0,-19-35-1,19 17 1,-1 18 0,-53-17-1,54 17 1,-18 0-16,-1 0 15,19 0 17,-1 0-32,-35 0 15,0 0 1,0 0 0,0 0 15,36 0-31,-19 17 15,19-17-15,17 18 16,-35 0 0,-1-1-1,-17 19 1,36-19 0,-1 19-1,0-19 16,-17 18-15,18 1 0,-1 17-1,0 0 1,1-36 0,17 1-1,0-1-15,0 36 16,0-35-1,0 17 1,0 1-16,0 16 16,0-16-16,0-19 15,0 1 1,0 0 15,0-1-15,0 19-16,17-19 15,1 1 1,0-18 0,-1 0 46,1 0-62,-1 18 31,54-18-15,-36 0-16,1 0 16,-1 0-16,-18-18 15,19 0 1,-19 1 0,1 17-1,0 0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9-24T10:16:44.534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11095 10583 0,'17'0'78,"19"0"-63,70 0-15,-36 0 16,71 0 0,-70 0-16,70 0 15,-35 0-15,0 0 16,35 0-16,-53 0 16,35 0-16,213 0 15,122 0 16,-229 0 16,1 0-31,123 0 0,-36 0-1,177-35 1,-71 35-1,1 0 1,-72 0 0,-52 0-1,-88 0 1,70 0 0,-105 0-1,-19 0 1,-52 0 15,35 0-15,-53 0-1,18 0 1,141 0 0,-53 0-1,124 0 1,-1 0-1,1 0 1,-124 0 0,0 0-1,-141 0 1,0 0 0,88 0-1,141 0 1,-106 0 15,-35 0-31,177 0 16,-106 0-16,-1 0 0,1 0 15,0 0 1,-1 0-16,-70 0 16,71 0-16,-71 0 0,36 0 15,-1 0 1,-53 0-1,-17 0-15,-53 0 16,-18 0-16,1 0 16,-19 0-16,19 0 15,-1 0 1,18 0 0,17 0-1,-17 0 1,-17 0-1,-19 0-15,36 0 0,18 0 16,-54 0 0,19 0-16,-19 0 15,1 0-15,0 0 0,-18-18 16,17 18 0,18 0-1,1 0 1,105 0-1,-124-17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9-24T10:19:56.168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30021 7620 0,'18'0'62,"53"0"-62,87 0 16,19 0-16,70 0 16,35 0-1,-35 0-15,211 0 31,-193-53-31,582-17 32,-706 70-32,-88-36 0,-36 36 31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4C382-6CD3-4120-A69D-564C1242255E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96F28-CF6B-436A-8073-CB10868020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967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0" y="6286500"/>
            <a:ext cx="12192000" cy="609600"/>
          </a:xfrm>
          <a:prstGeom prst="rect">
            <a:avLst/>
          </a:prstGeom>
          <a:solidFill>
            <a:srgbClr val="262673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9180" tIns="44579" rIns="89180" bIns="44579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406400" y="2005522"/>
            <a:ext cx="11379200" cy="2663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80" tIns="44579" rIns="89180" bIns="44579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6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Template for Preparing Presentation</a:t>
            </a:r>
            <a:endParaRPr kumimoji="0" sz="153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175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6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Session 2</a:t>
            </a:r>
            <a:endParaRPr kumimoji="0" sz="230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1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SASTRA University</a:t>
            </a:r>
            <a:endParaRPr kumimoji="0" sz="153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3183467" y="6388102"/>
            <a:ext cx="5791200" cy="472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80" tIns="44579" rIns="89180" bIns="44579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9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inyon Script"/>
                <a:ea typeface="Pinyon Script"/>
                <a:cs typeface="Pinyon Script"/>
                <a:sym typeface="Pinyon Script"/>
              </a:rPr>
              <a:t>Progress Through Quality Education</a:t>
            </a:r>
            <a:endParaRPr kumimoji="0" sz="153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078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fld id="{5CA493BA-04C8-4574-ABFA-03E44AE531EB}" type="datetimeFigureOut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400"/>
                <a:buFontTx/>
                <a:buNone/>
                <a:tabLst/>
                <a:defRPr/>
              </a:pPr>
              <a:t>9/24/2021</a:t>
            </a:fld>
            <a:endParaRPr kumimoji="0" 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A883-076A-4371-A43F-43D4B3282AA6}" type="slidenum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4030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userDrawn="1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229598" y="181742"/>
            <a:ext cx="9250777" cy="54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227392" y="6553200"/>
            <a:ext cx="1625600" cy="275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97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9093200" y="6553200"/>
            <a:ext cx="2844800" cy="282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fld id="{BE031832-36F5-4DF4-BA02-44C6886A1F1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27013" y="1052513"/>
            <a:ext cx="11772900" cy="5329237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/>
                </a:solidFill>
              </a:defRPr>
            </a:lvl2pPr>
            <a:lvl3pPr marL="1371600" indent="-3746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722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8CBE09-2349-4EE1-A219-AB8DA39AFE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0077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fld id="{5CA493BA-04C8-4574-ABFA-03E44AE531EB}" type="datetimeFigureOut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400"/>
                <a:buFontTx/>
                <a:buNone/>
                <a:tabLst/>
                <a:defRPr/>
              </a:pPr>
              <a:t>9/24/2021</a:t>
            </a:fld>
            <a:endParaRPr kumimoji="0" 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A883-076A-4371-A43F-43D4B3282AA6}" type="slidenum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63525" y="1125538"/>
            <a:ext cx="5688013" cy="525621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2pPr>
            <a:lvl3pPr marL="1371600" indent="-3746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400"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024563" y="1125538"/>
            <a:ext cx="5913437" cy="525621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2pPr>
            <a:lvl3pPr marL="1371600" indent="-3746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400"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9" name="Google Shape;22;p3"/>
          <p:cNvSpPr txBox="1">
            <a:spLocks noGrp="1"/>
          </p:cNvSpPr>
          <p:nvPr>
            <p:ph type="title"/>
          </p:nvPr>
        </p:nvSpPr>
        <p:spPr>
          <a:xfrm>
            <a:off x="229598" y="181742"/>
            <a:ext cx="9250777" cy="54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669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0" y="6286500"/>
            <a:ext cx="12192000" cy="609600"/>
          </a:xfrm>
          <a:prstGeom prst="rect">
            <a:avLst/>
          </a:prstGeom>
          <a:solidFill>
            <a:srgbClr val="262673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9180" tIns="44579" rIns="89180" bIns="44579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406400" y="2005522"/>
            <a:ext cx="11379200" cy="2663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80" tIns="44579" rIns="89180" bIns="44579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6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Template for Preparing Presentation</a:t>
            </a:r>
            <a:endParaRPr kumimoji="0" sz="153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175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6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Session 2</a:t>
            </a:r>
            <a:endParaRPr kumimoji="0" sz="230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1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SASTRA University</a:t>
            </a:r>
            <a:endParaRPr kumimoji="0" sz="153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3183467" y="6388102"/>
            <a:ext cx="5791200" cy="472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80" tIns="44579" rIns="89180" bIns="44579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9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inyon Script"/>
                <a:ea typeface="Pinyon Script"/>
                <a:cs typeface="Pinyon Script"/>
                <a:sym typeface="Pinyon Script"/>
              </a:rPr>
              <a:t>Progress Through Quality Education</a:t>
            </a:r>
            <a:endParaRPr kumimoji="0" sz="153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277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fld id="{5CA493BA-04C8-4574-ABFA-03E44AE531EB}" type="datetimeFigureOut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400"/>
                <a:buFontTx/>
                <a:buNone/>
                <a:tabLst/>
                <a:defRPr/>
              </a:pPr>
              <a:t>9/24/2021</a:t>
            </a:fld>
            <a:endParaRPr kumimoji="0" 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A883-076A-4371-A43F-43D4B3282AA6}" type="slidenum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6718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229598" y="181742"/>
            <a:ext cx="9250777" cy="54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203200" y="990601"/>
            <a:ext cx="11785600" cy="52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390997" lvl="0" indent="-369275" algn="just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  <a:defRPr sz="2800"/>
            </a:lvl1pPr>
            <a:lvl2pPr marL="781995" lvl="1" indent="-342123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ts val="2700"/>
              <a:buChar char="–"/>
              <a:defRPr/>
            </a:lvl2pPr>
            <a:lvl3pPr marL="1172992" lvl="2" indent="-320401" algn="l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SzPts val="2300"/>
              <a:buChar char="✔"/>
              <a:defRPr/>
            </a:lvl3pPr>
            <a:lvl4pPr marL="1563990" lvl="3" indent="-29324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marL="1954987" lvl="4" indent="-29324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marL="2345985" lvl="5" indent="-293248" algn="l">
              <a:spcBef>
                <a:spcPts val="308"/>
              </a:spcBef>
              <a:spcAft>
                <a:spcPts val="0"/>
              </a:spcAft>
              <a:buSzPts val="1800"/>
              <a:buChar char="»"/>
              <a:defRPr/>
            </a:lvl6pPr>
            <a:lvl7pPr marL="2736982" lvl="6" indent="-293248" algn="l">
              <a:spcBef>
                <a:spcPts val="308"/>
              </a:spcBef>
              <a:spcAft>
                <a:spcPts val="0"/>
              </a:spcAft>
              <a:buSzPts val="1800"/>
              <a:buChar char="»"/>
              <a:defRPr/>
            </a:lvl7pPr>
            <a:lvl8pPr marL="3127980" lvl="7" indent="-293248" algn="l">
              <a:spcBef>
                <a:spcPts val="308"/>
              </a:spcBef>
              <a:spcAft>
                <a:spcPts val="0"/>
              </a:spcAft>
              <a:buSzPts val="1800"/>
              <a:buChar char="»"/>
              <a:defRPr/>
            </a:lvl8pPr>
            <a:lvl9pPr marL="3518977" lvl="8" indent="-293248" algn="l">
              <a:spcBef>
                <a:spcPts val="308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227392" y="6553200"/>
            <a:ext cx="1625600" cy="275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97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kumimoji="0" lang="en-US" altLang="en-US" sz="1197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9093200" y="6553200"/>
            <a:ext cx="2844800" cy="282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031832-36F5-4DF4-BA02-44C6886A1F16}" type="slidenum">
              <a:rPr kumimoji="0" lang="en-US" alt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299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kumimoji="0" lang="en-US" alt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8CBE09-2349-4EE1-A219-AB8DA39AFE09}" type="slidenum">
              <a:rPr kumimoji="0" lang="en-US" altLang="en-US" sz="1368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6944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6480174"/>
            <a:ext cx="12192000" cy="419100"/>
          </a:xfrm>
          <a:prstGeom prst="rect">
            <a:avLst/>
          </a:prstGeom>
          <a:solidFill>
            <a:srgbClr val="262673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9180" tIns="44579" rIns="89180" bIns="44579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203200" y="952501"/>
            <a:ext cx="11785600" cy="52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457200" marR="0" lvl="0" indent="-4318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97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0050" algn="l" rtl="0">
              <a:lnSpc>
                <a:spcPct val="16296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sz="2700" b="0" i="0" u="none" strike="noStrike" cap="none">
                <a:solidFill>
                  <a:srgbClr val="0000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74650" algn="l" rtl="0">
              <a:lnSpc>
                <a:spcPct val="191304"/>
              </a:lnSpc>
              <a:spcBef>
                <a:spcPts val="0"/>
              </a:spcBef>
              <a:spcAft>
                <a:spcPts val="0"/>
              </a:spcAft>
              <a:buClr>
                <a:srgbClr val="000097"/>
              </a:buClr>
              <a:buSzPts val="2300"/>
              <a:buFont typeface="Noto Sans Symbols"/>
              <a:buChar char="✔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24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0000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244444"/>
              </a:lnSpc>
              <a:spcBef>
                <a:spcPts val="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Google Shape;12;p1"/>
          <p:cNvSpPr/>
          <p:nvPr/>
        </p:nvSpPr>
        <p:spPr>
          <a:xfrm>
            <a:off x="0" y="826463"/>
            <a:ext cx="12192000" cy="120073"/>
          </a:xfrm>
          <a:prstGeom prst="rect">
            <a:avLst/>
          </a:prstGeom>
          <a:solidFill>
            <a:srgbClr val="262673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9180" tIns="44579" rIns="89180" bIns="44579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50802" y="6534150"/>
            <a:ext cx="173449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fld id="{5CA493BA-04C8-4574-ABFA-03E44AE531EB}" type="datetimeFigureOut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400"/>
                <a:buFontTx/>
                <a:buNone/>
                <a:tabLst/>
                <a:defRPr/>
              </a:pPr>
              <a:t>9/24/2021</a:t>
            </a:fld>
            <a:endParaRPr kumimoji="0" 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9093200" y="6553200"/>
            <a:ext cx="2844800" cy="282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A883-076A-4371-A43F-43D4B3282AA6}" type="slidenum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7">
            <a:alphaModFix/>
          </a:blip>
          <a:srcRect t="8147" b="8028"/>
          <a:stretch/>
        </p:blipFill>
        <p:spPr>
          <a:xfrm>
            <a:off x="9552384" y="62784"/>
            <a:ext cx="2567608" cy="72716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 txBox="1"/>
          <p:nvPr/>
        </p:nvSpPr>
        <p:spPr>
          <a:xfrm>
            <a:off x="3183467" y="6467419"/>
            <a:ext cx="5791200" cy="48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80" tIns="44579" rIns="89180" bIns="44579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inyon Script"/>
                <a:ea typeface="Pinyon Script"/>
                <a:cs typeface="Pinyon Script"/>
                <a:sym typeface="Pinyon Script"/>
              </a:rPr>
              <a:t>Progress Through Quality Education</a:t>
            </a:r>
            <a:endParaRPr kumimoji="0" sz="153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847284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6" r:id="rId3"/>
    <p:sldLayoutId id="2147483668" r:id="rId4"/>
    <p:sldLayoutId id="2147483669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600"/>
        </a:spcBef>
        <a:spcAft>
          <a:spcPts val="60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6480174"/>
            <a:ext cx="12192000" cy="419100"/>
          </a:xfrm>
          <a:prstGeom prst="rect">
            <a:avLst/>
          </a:prstGeom>
          <a:solidFill>
            <a:srgbClr val="262673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9180" tIns="44579" rIns="89180" bIns="44579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203200" y="952501"/>
            <a:ext cx="11785600" cy="52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457200" marR="0" lvl="0" indent="-4318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97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0050" algn="l" rtl="0">
              <a:lnSpc>
                <a:spcPct val="16296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sz="2700" b="0" i="0" u="none" strike="noStrike" cap="none">
                <a:solidFill>
                  <a:srgbClr val="0000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74650" algn="l" rtl="0">
              <a:lnSpc>
                <a:spcPct val="191304"/>
              </a:lnSpc>
              <a:spcBef>
                <a:spcPts val="0"/>
              </a:spcBef>
              <a:spcAft>
                <a:spcPts val="0"/>
              </a:spcAft>
              <a:buClr>
                <a:srgbClr val="000097"/>
              </a:buClr>
              <a:buSzPts val="2300"/>
              <a:buFont typeface="Noto Sans Symbols"/>
              <a:buChar char="✔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24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0000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244444"/>
              </a:lnSpc>
              <a:spcBef>
                <a:spcPts val="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Google Shape;12;p1"/>
          <p:cNvSpPr/>
          <p:nvPr/>
        </p:nvSpPr>
        <p:spPr>
          <a:xfrm>
            <a:off x="0" y="826463"/>
            <a:ext cx="12192000" cy="120073"/>
          </a:xfrm>
          <a:prstGeom prst="rect">
            <a:avLst/>
          </a:prstGeom>
          <a:solidFill>
            <a:srgbClr val="262673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9180" tIns="44579" rIns="89180" bIns="44579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50802" y="6534150"/>
            <a:ext cx="173449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fld id="{5CA493BA-04C8-4574-ABFA-03E44AE531EB}" type="datetimeFigureOut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400"/>
                <a:buFontTx/>
                <a:buNone/>
                <a:tabLst/>
                <a:defRPr/>
              </a:pPr>
              <a:t>9/24/2021</a:t>
            </a:fld>
            <a:endParaRPr kumimoji="0" 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9093200" y="6553200"/>
            <a:ext cx="2844800" cy="282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A883-076A-4371-A43F-43D4B3282AA6}" type="slidenum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6">
            <a:alphaModFix/>
          </a:blip>
          <a:srcRect t="8147" b="8028"/>
          <a:stretch/>
        </p:blipFill>
        <p:spPr>
          <a:xfrm>
            <a:off x="9552384" y="62784"/>
            <a:ext cx="2567608" cy="72716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 txBox="1"/>
          <p:nvPr/>
        </p:nvSpPr>
        <p:spPr>
          <a:xfrm>
            <a:off x="3183467" y="6467419"/>
            <a:ext cx="5791200" cy="48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80" tIns="44579" rIns="89180" bIns="44579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inyon Script"/>
                <a:ea typeface="Pinyon Script"/>
                <a:cs typeface="Pinyon Script"/>
                <a:sym typeface="Pinyon Script"/>
              </a:rPr>
              <a:t>Progress Through Quality Education</a:t>
            </a:r>
            <a:endParaRPr kumimoji="0" sz="153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631765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8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8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567608" y="5332549"/>
            <a:ext cx="6400800" cy="735369"/>
          </a:xfrm>
        </p:spPr>
        <p:txBody>
          <a:bodyPr/>
          <a:lstStyle/>
          <a:p>
            <a:r>
              <a:rPr lang="en-IN" sz="3500" b="1" dirty="0">
                <a:solidFill>
                  <a:schemeClr val="accent6"/>
                </a:solidFill>
              </a:rPr>
              <a:t>II Year M.C.A </a:t>
            </a:r>
          </a:p>
        </p:txBody>
      </p:sp>
      <p:sp>
        <p:nvSpPr>
          <p:cNvPr id="7" name="Title 5"/>
          <p:cNvSpPr txBox="1">
            <a:spLocks/>
          </p:cNvSpPr>
          <p:nvPr/>
        </p:nvSpPr>
        <p:spPr>
          <a:xfrm>
            <a:off x="1881808" y="256490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CAP442</a:t>
            </a:r>
            <a:r>
              <a:rPr kumimoji="0" lang="en-IN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Web Technology</a:t>
            </a:r>
          </a:p>
        </p:txBody>
      </p:sp>
      <p:sp>
        <p:nvSpPr>
          <p:cNvPr id="9" name="Title 3"/>
          <p:cNvSpPr txBox="1">
            <a:spLocks/>
          </p:cNvSpPr>
          <p:nvPr/>
        </p:nvSpPr>
        <p:spPr bwMode="auto">
          <a:xfrm>
            <a:off x="1919536" y="3789040"/>
            <a:ext cx="7772400" cy="687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Unit </a:t>
            </a:r>
            <a:r>
              <a:rPr kumimoji="0" lang="en-IN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II</a:t>
            </a:r>
            <a:endParaRPr kumimoji="0" lang="en-IN" sz="3600" b="1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 bwMode="auto">
          <a:xfrm>
            <a:off x="1919536" y="4365104"/>
            <a:ext cx="7772400" cy="687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Session </a:t>
            </a:r>
            <a:r>
              <a:rPr lang="en-IN" sz="2400" b="1" kern="0" dirty="0">
                <a:solidFill>
                  <a:schemeClr val="accent6"/>
                </a:solidFill>
                <a:latin typeface="Arial"/>
              </a:rPr>
              <a:t>1</a:t>
            </a:r>
            <a:endParaRPr kumimoji="0" lang="en-IN" sz="2400" b="1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76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US" dirty="0" smtClean="0"/>
              <a:t>The basic number type can only properly represent integers within a range of 53 bits plus sign. </a:t>
            </a:r>
          </a:p>
          <a:p>
            <a:pPr lvl="1"/>
            <a:r>
              <a:rPr lang="en-US" dirty="0" err="1" smtClean="0"/>
              <a:t>Bigints</a:t>
            </a:r>
            <a:r>
              <a:rPr lang="en-US" dirty="0" smtClean="0"/>
              <a:t> can grow arbitrarily large in size.</a:t>
            </a:r>
          </a:p>
          <a:p>
            <a:r>
              <a:rPr lang="en-US" b="1" dirty="0" smtClean="0"/>
              <a:t>Strings: </a:t>
            </a:r>
          </a:p>
          <a:p>
            <a:pPr lvl="1"/>
            <a:r>
              <a:rPr lang="en-US" dirty="0" smtClean="0"/>
              <a:t>You can use single quotes, double quotes, or </a:t>
            </a:r>
            <a:r>
              <a:rPr lang="en-US" dirty="0" err="1" smtClean="0"/>
              <a:t>backticks</a:t>
            </a:r>
            <a:r>
              <a:rPr lang="en-US" dirty="0" smtClean="0"/>
              <a:t> to mark strings, as long as the quotes at the start and the end of the string match.</a:t>
            </a:r>
            <a:endParaRPr lang="en-US" b="1" dirty="0" smtClean="0"/>
          </a:p>
          <a:p>
            <a:pPr lvl="1"/>
            <a:r>
              <a:rPr lang="en-US" dirty="0" smtClean="0"/>
              <a:t>'</a:t>
            </a:r>
            <a:r>
              <a:rPr lang="en-US" dirty="0" err="1" smtClean="0"/>
              <a:t>abc</a:t>
            </a:r>
            <a:r>
              <a:rPr lang="en-US" dirty="0" smtClean="0"/>
              <a:t>' </a:t>
            </a:r>
          </a:p>
          <a:p>
            <a:pPr lvl="1"/>
            <a:r>
              <a:rPr lang="en-US" dirty="0" smtClean="0"/>
              <a:t>"</a:t>
            </a:r>
            <a:r>
              <a:rPr lang="en-US" dirty="0" err="1" smtClean="0"/>
              <a:t>abc</a:t>
            </a:r>
            <a:r>
              <a:rPr lang="en-US" dirty="0" smtClean="0"/>
              <a:t>" </a:t>
            </a:r>
          </a:p>
          <a:p>
            <a:pPr lvl="1"/>
            <a:r>
              <a:rPr lang="en-US" dirty="0" smtClean="0"/>
              <a:t>`String with interpolated values: ${256} and ${true}`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47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781994" lvl="2" indent="-369275" algn="just">
              <a:lnSpc>
                <a:spcPct val="112500"/>
              </a:lnSpc>
              <a:buSzPts val="3200"/>
              <a:buFont typeface="Arial"/>
              <a:buChar char="•"/>
            </a:pPr>
            <a:r>
              <a:rPr lang="en-US" sz="2700" dirty="0" smtClean="0">
                <a:solidFill>
                  <a:srgbClr val="002060"/>
                </a:solidFill>
              </a:rPr>
              <a:t>JavaScript has no extra type for </a:t>
            </a:r>
            <a:r>
              <a:rPr lang="en-US" sz="2700" b="1" dirty="0" smtClean="0">
                <a:solidFill>
                  <a:srgbClr val="002060"/>
                </a:solidFill>
              </a:rPr>
              <a:t>characters</a:t>
            </a:r>
            <a:r>
              <a:rPr lang="en-US" sz="2700" dirty="0" smtClean="0">
                <a:solidFill>
                  <a:srgbClr val="002060"/>
                </a:solidFill>
              </a:rPr>
              <a:t>. It uses strings to represent them.</a:t>
            </a:r>
          </a:p>
          <a:p>
            <a:pPr marL="781994" lvl="2" indent="-369275" algn="just">
              <a:lnSpc>
                <a:spcPct val="112500"/>
              </a:lnSpc>
              <a:buSzPts val="3200"/>
              <a:buFont typeface="Arial"/>
              <a:buChar char="•"/>
            </a:pPr>
            <a:r>
              <a:rPr lang="en-US" sz="2800" dirty="0" smtClean="0"/>
              <a:t>Strings cannot be divided, multiplied, or subtracted, but the + operator can be used on them. It does not add, but it concatenates.</a:t>
            </a:r>
          </a:p>
          <a:p>
            <a:pPr marL="781994" lvl="2" indent="-369275" algn="just">
              <a:lnSpc>
                <a:spcPct val="112500"/>
              </a:lnSpc>
              <a:buSzPts val="3200"/>
              <a:buFont typeface="Arial"/>
              <a:buChar char="•"/>
            </a:pPr>
            <a:r>
              <a:rPr lang="en-US" sz="2800" dirty="0" smtClean="0"/>
              <a:t>The following line will produce the string "concatenate":</a:t>
            </a:r>
          </a:p>
          <a:p>
            <a:pPr marL="781994" lvl="2" indent="-369275" algn="just">
              <a:lnSpc>
                <a:spcPct val="112500"/>
              </a:lnSpc>
              <a:buSzPts val="3200"/>
              <a:buFont typeface="Arial"/>
              <a:buChar char="•"/>
            </a:pPr>
            <a:r>
              <a:rPr lang="en-US" sz="2700" dirty="0" smtClean="0"/>
              <a:t>con" + "cat" + "e" + "</a:t>
            </a:r>
            <a:r>
              <a:rPr lang="en-US" sz="2700" dirty="0" err="1" smtClean="0"/>
              <a:t>nate</a:t>
            </a:r>
            <a:r>
              <a:rPr lang="en-US" sz="2700" dirty="0" smtClean="0"/>
              <a:t>“</a:t>
            </a:r>
          </a:p>
          <a:p>
            <a:pPr marL="781994" lvl="2" indent="-369275" algn="just">
              <a:lnSpc>
                <a:spcPct val="112500"/>
              </a:lnSpc>
              <a:buSzPts val="3200"/>
              <a:buFont typeface="Arial"/>
              <a:buChar char="•"/>
            </a:pPr>
            <a:r>
              <a:rPr lang="en-US" sz="2800" dirty="0" smtClean="0"/>
              <a:t>String values have a number of associated functions (methods) that can be used to perform other operations on them</a:t>
            </a:r>
            <a:endParaRPr lang="en-US" sz="27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86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 smtClean="0"/>
              <a:t>Special numbers </a:t>
            </a:r>
          </a:p>
          <a:p>
            <a:pPr lvl="1"/>
            <a:r>
              <a:rPr lang="en-US" dirty="0" smtClean="0"/>
              <a:t>There are three special values in JavaScript that are considered numbers but don’t behave like normal numbers</a:t>
            </a:r>
          </a:p>
          <a:p>
            <a:pPr lvl="1"/>
            <a:r>
              <a:rPr lang="en-US" b="1" dirty="0" smtClean="0"/>
              <a:t>Infinity and -Infinity, </a:t>
            </a:r>
            <a:r>
              <a:rPr lang="en-US" dirty="0" smtClean="0"/>
              <a:t>which represent the positive and negative infinities. </a:t>
            </a:r>
          </a:p>
          <a:p>
            <a:pPr lvl="1"/>
            <a:r>
              <a:rPr lang="en-US" b="1" dirty="0" err="1" smtClean="0"/>
              <a:t>NaN</a:t>
            </a:r>
            <a:r>
              <a:rPr lang="en-US" dirty="0" smtClean="0"/>
              <a:t> stands for “not a number”, even though it is a value of the number type.</a:t>
            </a: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095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 smtClean="0"/>
              <a:t>Unary operators</a:t>
            </a:r>
          </a:p>
          <a:p>
            <a:pPr lvl="1"/>
            <a:r>
              <a:rPr lang="en-US" dirty="0" smtClean="0"/>
              <a:t>Not all operators are symbols. Some are written as words. One example is the </a:t>
            </a:r>
            <a:r>
              <a:rPr lang="en-US" dirty="0" err="1" smtClean="0"/>
              <a:t>typeof</a:t>
            </a:r>
            <a:r>
              <a:rPr lang="en-US" dirty="0" smtClean="0"/>
              <a:t> operator, which produces a string value naming the type of the value you give it</a:t>
            </a:r>
          </a:p>
          <a:p>
            <a:pPr lvl="1"/>
            <a:r>
              <a:rPr lang="en-US" dirty="0" smtClean="0"/>
              <a:t>console.log(</a:t>
            </a:r>
            <a:r>
              <a:rPr lang="en-US" dirty="0" err="1" smtClean="0"/>
              <a:t>typeof</a:t>
            </a:r>
            <a:r>
              <a:rPr lang="en-US" dirty="0" smtClean="0"/>
              <a:t>  4.5)</a:t>
            </a:r>
          </a:p>
          <a:p>
            <a:pPr lvl="1"/>
            <a:r>
              <a:rPr lang="en-US" dirty="0" smtClean="0"/>
              <a:t>// → number </a:t>
            </a:r>
          </a:p>
          <a:p>
            <a:pPr lvl="1"/>
            <a:r>
              <a:rPr lang="en-US" dirty="0" smtClean="0"/>
              <a:t>console.log(</a:t>
            </a:r>
            <a:r>
              <a:rPr lang="en-US" dirty="0" err="1" smtClean="0"/>
              <a:t>typeof</a:t>
            </a:r>
            <a:r>
              <a:rPr lang="en-US" dirty="0" smtClean="0"/>
              <a:t> "x") </a:t>
            </a:r>
          </a:p>
          <a:p>
            <a:pPr lvl="1"/>
            <a:r>
              <a:rPr lang="en-US" dirty="0" smtClean="0"/>
              <a:t>// → string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454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Arithmetic</a:t>
            </a:r>
          </a:p>
          <a:p>
            <a:pPr lvl="1"/>
            <a:r>
              <a:rPr lang="en-US" dirty="0" smtClean="0"/>
              <a:t>+, -, *, /, %, **, ++, --</a:t>
            </a:r>
          </a:p>
          <a:p>
            <a:r>
              <a:rPr lang="en-US" dirty="0" smtClean="0"/>
              <a:t>Relational</a:t>
            </a:r>
          </a:p>
          <a:p>
            <a:pPr lvl="1"/>
            <a:r>
              <a:rPr lang="en-US" dirty="0" smtClean="0"/>
              <a:t>&gt;, &lt;, ==, !=</a:t>
            </a:r>
          </a:p>
          <a:p>
            <a:pPr lvl="1"/>
            <a:r>
              <a:rPr lang="en-US" dirty="0" smtClean="0"/>
              <a:t>They are binary operators. Applying them results in a Boolean value that indicates whether they hold true or false</a:t>
            </a:r>
          </a:p>
          <a:p>
            <a:pPr lvl="1"/>
            <a:r>
              <a:rPr lang="en-US" dirty="0" smtClean="0"/>
              <a:t>There is only one value in JavaScript that is not equal to itself, and that is </a:t>
            </a:r>
            <a:r>
              <a:rPr lang="en-US" dirty="0" err="1" smtClean="0"/>
              <a:t>NaN</a:t>
            </a:r>
            <a:r>
              <a:rPr lang="en-US" dirty="0" smtClean="0"/>
              <a:t> (“not a number”).</a:t>
            </a:r>
          </a:p>
          <a:p>
            <a:pPr lvl="1"/>
            <a:r>
              <a:rPr lang="en-US" dirty="0" smtClean="0"/>
              <a:t>console.log(</a:t>
            </a:r>
            <a:r>
              <a:rPr lang="en-US" dirty="0" err="1" smtClean="0"/>
              <a:t>NaN</a:t>
            </a:r>
            <a:r>
              <a:rPr lang="en-US" dirty="0" smtClean="0"/>
              <a:t> == </a:t>
            </a:r>
            <a:r>
              <a:rPr lang="en-US" dirty="0" err="1" smtClean="0"/>
              <a:t>NaN</a:t>
            </a:r>
            <a:r>
              <a:rPr lang="en-US" dirty="0" smtClean="0"/>
              <a:t>) // → 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77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</a:p>
          <a:p>
            <a:pPr lvl="1"/>
            <a:r>
              <a:rPr lang="en-US" smtClean="0"/>
              <a:t>&amp;&amp;, ||, 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819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Empty values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There are two special values, written </a:t>
            </a:r>
            <a:r>
              <a:rPr lang="en-US" b="1" dirty="0" smtClean="0"/>
              <a:t>null and undefined, </a:t>
            </a:r>
            <a:r>
              <a:rPr lang="en-US" dirty="0" smtClean="0"/>
              <a:t>that are used to denote the absence of a meaningful value</a:t>
            </a:r>
          </a:p>
          <a:p>
            <a:r>
              <a:rPr lang="en-US" dirty="0" smtClean="0"/>
              <a:t>Many operations in the language that don’t produce a meaningful value yield undefined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1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type conversion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JavaScript goes out of its way to accept almost any program you give it</a:t>
            </a:r>
          </a:p>
          <a:p>
            <a:r>
              <a:rPr lang="en-US" dirty="0" smtClean="0"/>
              <a:t>console.log(8 * null) // → 0 </a:t>
            </a:r>
          </a:p>
          <a:p>
            <a:r>
              <a:rPr lang="en-US" dirty="0" smtClean="0"/>
              <a:t>console.log("5" - 1) // → 4 </a:t>
            </a:r>
          </a:p>
          <a:p>
            <a:r>
              <a:rPr lang="en-US" dirty="0" smtClean="0"/>
              <a:t>console.log("5" + 1) // → 51 </a:t>
            </a:r>
          </a:p>
          <a:p>
            <a:r>
              <a:rPr lang="en-US" dirty="0" smtClean="0"/>
              <a:t>console.log("five" * 2) // → </a:t>
            </a:r>
            <a:r>
              <a:rPr lang="en-US" dirty="0" err="1" smtClean="0"/>
              <a:t>NaN</a:t>
            </a:r>
            <a:r>
              <a:rPr lang="en-US" dirty="0" smtClean="0"/>
              <a:t> </a:t>
            </a:r>
          </a:p>
          <a:p>
            <a:r>
              <a:rPr lang="en-US" dirty="0" smtClean="0"/>
              <a:t>console.log(false == 0) // → true </a:t>
            </a:r>
          </a:p>
          <a:p>
            <a:r>
              <a:rPr lang="en-US" dirty="0" smtClean="0"/>
              <a:t>When an operator is applied to the “wrong” type of value, JavaScript will quietly convert that value to the type it needs, using a set of rules</a:t>
            </a:r>
          </a:p>
          <a:p>
            <a:r>
              <a:rPr lang="en-US" dirty="0" smtClean="0"/>
              <a:t>This is called type </a:t>
            </a:r>
            <a:r>
              <a:rPr lang="en-US" b="1" dirty="0" smtClean="0"/>
              <a:t>coercion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7339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When something that doesn’t map to a number in an obvious way (such as "five" or undefined) is converted to a number, you get the value </a:t>
            </a:r>
            <a:r>
              <a:rPr lang="en-US" dirty="0" err="1" smtClean="0"/>
              <a:t>NaN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975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Bindings (variables)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How does a program keep an internal state? How does it remember things?</a:t>
            </a:r>
          </a:p>
          <a:p>
            <a:r>
              <a:rPr lang="en-US" dirty="0" smtClean="0"/>
              <a:t>To catch and hold values, JavaScript provides a thing called a binding, or variable.</a:t>
            </a:r>
          </a:p>
          <a:p>
            <a:r>
              <a:rPr lang="en-US" dirty="0" smtClean="0"/>
              <a:t>let caught = 5 * 5;</a:t>
            </a:r>
          </a:p>
          <a:p>
            <a:r>
              <a:rPr lang="en-US" dirty="0" smtClean="0"/>
              <a:t>The special word (keyword) let indicates that this sentence is going to define a binding. </a:t>
            </a:r>
          </a:p>
          <a:p>
            <a:r>
              <a:rPr lang="en-US" dirty="0" smtClean="0"/>
              <a:t>It is followed by the name of the binding and, if we want to immediately give it a value, by an = operator and an expression.</a:t>
            </a:r>
          </a:p>
          <a:p>
            <a:r>
              <a:rPr lang="en-US" dirty="0" smtClean="0"/>
              <a:t>The previous statement creates a binding called caught and uses it to grab hold of the number that is produced by multiplying 5 by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53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000" dirty="0" smtClean="0"/>
              <a:t>Introduction </a:t>
            </a:r>
            <a:r>
              <a:rPr lang="en-US" sz="2000" dirty="0"/>
              <a:t>to </a:t>
            </a:r>
            <a:r>
              <a:rPr lang="en-US" sz="2000" dirty="0" smtClean="0"/>
              <a:t>JavaScript</a:t>
            </a:r>
          </a:p>
          <a:p>
            <a:r>
              <a:rPr lang="en-US" sz="2000" b="1" dirty="0" smtClean="0"/>
              <a:t>Variables</a:t>
            </a:r>
          </a:p>
          <a:p>
            <a:r>
              <a:rPr lang="en-US" sz="2000" b="1" dirty="0" smtClean="0"/>
              <a:t>Conditionals </a:t>
            </a:r>
            <a:r>
              <a:rPr lang="en-US" sz="2000" b="1" dirty="0"/>
              <a:t>and </a:t>
            </a:r>
            <a:r>
              <a:rPr lang="en-US" sz="2000" b="1" dirty="0" smtClean="0"/>
              <a:t>Loops</a:t>
            </a:r>
          </a:p>
          <a:p>
            <a:r>
              <a:rPr lang="en-US" sz="2000" b="1" dirty="0" smtClean="0"/>
              <a:t>Control </a:t>
            </a:r>
            <a:r>
              <a:rPr lang="en-US" sz="2000" b="1" dirty="0"/>
              <a:t>Transfer </a:t>
            </a:r>
            <a:r>
              <a:rPr lang="en-US" sz="2000" b="1" dirty="0" smtClean="0"/>
              <a:t>Instructions</a:t>
            </a:r>
          </a:p>
          <a:p>
            <a:r>
              <a:rPr lang="en-US" sz="2000" dirty="0" smtClean="0"/>
              <a:t>Functions</a:t>
            </a:r>
          </a:p>
          <a:p>
            <a:pPr lvl="1"/>
            <a:r>
              <a:rPr lang="en-US" sz="2000" dirty="0" smtClean="0"/>
              <a:t>Scope</a:t>
            </a:r>
          </a:p>
          <a:p>
            <a:pPr lvl="1"/>
            <a:r>
              <a:rPr lang="en-US" sz="2000" dirty="0" smtClean="0"/>
              <a:t>Anonymous</a:t>
            </a:r>
          </a:p>
          <a:p>
            <a:pPr lvl="1"/>
            <a:r>
              <a:rPr lang="en-US" sz="2000" dirty="0" smtClean="0"/>
              <a:t>standard function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lvl="1" indent="-431800">
              <a:buClr>
                <a:srgbClr val="000097"/>
              </a:buClr>
              <a:buSzPts val="3200"/>
              <a:buFont typeface="Arial"/>
              <a:buChar char="•"/>
            </a:pPr>
            <a:r>
              <a:rPr lang="en-US" sz="2000" dirty="0" smtClean="0"/>
              <a:t>Objects</a:t>
            </a:r>
          </a:p>
          <a:p>
            <a:pPr marL="914400" lvl="2" indent="-431800">
              <a:buSzPts val="3200"/>
              <a:buFont typeface="Arial"/>
              <a:buChar char="•"/>
            </a:pPr>
            <a:r>
              <a:rPr lang="en-US" sz="2000" dirty="0" smtClean="0"/>
              <a:t>Methods</a:t>
            </a:r>
          </a:p>
          <a:p>
            <a:pPr marL="914400" lvl="2" indent="-431800">
              <a:buSzPts val="3200"/>
              <a:buFont typeface="Arial"/>
              <a:buChar char="•"/>
            </a:pPr>
            <a:r>
              <a:rPr lang="en-US" sz="2000" dirty="0" smtClean="0"/>
              <a:t>Constructor</a:t>
            </a:r>
          </a:p>
          <a:p>
            <a:pPr marL="914400" lvl="2" indent="-431800">
              <a:buSzPts val="3200"/>
              <a:buFont typeface="Arial"/>
              <a:buChar char="•"/>
            </a:pPr>
            <a:r>
              <a:rPr lang="en-US" sz="2000" dirty="0" smtClean="0"/>
              <a:t>Inheritance</a:t>
            </a:r>
          </a:p>
          <a:p>
            <a:pPr marL="914400" lvl="2" indent="-431800">
              <a:buSzPts val="3200"/>
              <a:buFont typeface="Arial"/>
              <a:buChar char="•"/>
            </a:pPr>
            <a:r>
              <a:rPr lang="en-US" sz="2000" dirty="0" smtClean="0"/>
              <a:t>Keywords</a:t>
            </a:r>
          </a:p>
          <a:p>
            <a:pPr marL="914400" lvl="2" indent="-431800">
              <a:buSzPts val="3200"/>
              <a:buFont typeface="Arial"/>
              <a:buChar char="•"/>
            </a:pPr>
            <a:r>
              <a:rPr lang="en-US" sz="2000" dirty="0" smtClean="0"/>
              <a:t>constructors </a:t>
            </a:r>
            <a:r>
              <a:rPr lang="en-IN" sz="2000" dirty="0" smtClean="0"/>
              <a:t> </a:t>
            </a:r>
            <a:endParaRPr lang="en-IN" sz="2000" dirty="0"/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636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After a binding has been defined, its name can be used as an expression.</a:t>
            </a:r>
          </a:p>
          <a:p>
            <a:r>
              <a:rPr lang="nl-NL" dirty="0" smtClean="0"/>
              <a:t>let ten = 10;</a:t>
            </a:r>
          </a:p>
          <a:p>
            <a:r>
              <a:rPr lang="nl-NL" dirty="0" smtClean="0"/>
              <a:t>console.log(ten * ten); // → 100 </a:t>
            </a:r>
          </a:p>
          <a:p>
            <a:r>
              <a:rPr lang="en-US" dirty="0" smtClean="0"/>
              <a:t>When a binding points at a value, that does not mean it is tied to that value forever. </a:t>
            </a:r>
          </a:p>
          <a:p>
            <a:r>
              <a:rPr lang="en-US" dirty="0" smtClean="0"/>
              <a:t>The = operator can be used at any time on existing bindings to disconnect them from their current value and have them point to a new one.</a:t>
            </a:r>
          </a:p>
          <a:p>
            <a:r>
              <a:rPr lang="en-US" dirty="0" smtClean="0"/>
              <a:t>The words </a:t>
            </a:r>
            <a:r>
              <a:rPr lang="en-US" b="1" dirty="0" err="1" smtClean="0"/>
              <a:t>var</a:t>
            </a:r>
            <a:r>
              <a:rPr lang="en-US" b="1" dirty="0" smtClean="0"/>
              <a:t> </a:t>
            </a:r>
            <a:r>
              <a:rPr lang="en-US" dirty="0" smtClean="0"/>
              <a:t>and </a:t>
            </a:r>
            <a:r>
              <a:rPr lang="en-US" b="1" dirty="0" smtClean="0"/>
              <a:t>const</a:t>
            </a:r>
            <a:r>
              <a:rPr lang="en-US" dirty="0" smtClean="0"/>
              <a:t> can also be used to create bindings, in a way similar to let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657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var</a:t>
            </a:r>
            <a:r>
              <a:rPr lang="en-US" dirty="0" smtClean="0"/>
              <a:t> name = "</a:t>
            </a:r>
            <a:r>
              <a:rPr lang="en-US" dirty="0" err="1" smtClean="0"/>
              <a:t>Ayda</a:t>
            </a:r>
            <a:r>
              <a:rPr lang="en-US" dirty="0" smtClean="0"/>
              <a:t>"; </a:t>
            </a:r>
          </a:p>
          <a:p>
            <a:r>
              <a:rPr lang="en-US" dirty="0" smtClean="0"/>
              <a:t>const greeting = "Hello "; </a:t>
            </a:r>
          </a:p>
          <a:p>
            <a:r>
              <a:rPr lang="en-US" dirty="0" smtClean="0"/>
              <a:t>console.log(greeting + name); // → Hello </a:t>
            </a:r>
            <a:r>
              <a:rPr lang="en-US" dirty="0" err="1" smtClean="0"/>
              <a:t>Ayda</a:t>
            </a:r>
            <a:endParaRPr lang="en-US" dirty="0" smtClean="0"/>
          </a:p>
          <a:p>
            <a:r>
              <a:rPr lang="en-US" dirty="0" smtClean="0"/>
              <a:t>The first, </a:t>
            </a:r>
            <a:r>
              <a:rPr lang="en-US" b="1" dirty="0" err="1" smtClean="0"/>
              <a:t>var</a:t>
            </a:r>
            <a:r>
              <a:rPr lang="en-US" b="1" dirty="0" smtClean="0"/>
              <a:t> </a:t>
            </a:r>
            <a:r>
              <a:rPr lang="en-US" dirty="0" smtClean="0"/>
              <a:t>(short for “variable”), is the way bindings were declared in </a:t>
            </a:r>
            <a:r>
              <a:rPr lang="en-US" b="1" dirty="0" smtClean="0"/>
              <a:t>pre-2015 JavaScript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word </a:t>
            </a:r>
            <a:r>
              <a:rPr lang="en-US" b="1" dirty="0" smtClean="0"/>
              <a:t>const </a:t>
            </a:r>
            <a:r>
              <a:rPr lang="en-US" dirty="0" smtClean="0"/>
              <a:t>stands for constant. It defines a </a:t>
            </a:r>
            <a:r>
              <a:rPr lang="en-US" b="1" dirty="0" smtClean="0"/>
              <a:t>constant binding</a:t>
            </a:r>
            <a:r>
              <a:rPr lang="en-US" dirty="0" smtClean="0"/>
              <a:t>, which points at the same value for as long as it lives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37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names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Binding names can be any word. </a:t>
            </a:r>
          </a:p>
          <a:p>
            <a:r>
              <a:rPr lang="en-US" dirty="0" smtClean="0"/>
              <a:t>Digits can be part of binding names—catch22 is a valid name</a:t>
            </a:r>
          </a:p>
          <a:p>
            <a:r>
              <a:rPr lang="en-US" dirty="0" smtClean="0"/>
              <a:t>But the name must not start with a digit. </a:t>
            </a:r>
          </a:p>
          <a:p>
            <a:r>
              <a:rPr lang="en-US" dirty="0" smtClean="0"/>
              <a:t>A binding name may include dollar signs ($) or underscores (_) but no other punctuation or special characters.</a:t>
            </a:r>
          </a:p>
          <a:p>
            <a:r>
              <a:rPr lang="en-US" dirty="0" smtClean="0"/>
              <a:t>Words with a special meaning, such as let, are </a:t>
            </a:r>
            <a:r>
              <a:rPr lang="en-US" b="1" dirty="0" smtClean="0"/>
              <a:t>keywords</a:t>
            </a:r>
            <a:r>
              <a:rPr lang="en-US" dirty="0" smtClean="0"/>
              <a:t>, and they may not be used as binding names. </a:t>
            </a:r>
          </a:p>
          <a:p>
            <a:r>
              <a:rPr lang="en-US" dirty="0" smtClean="0"/>
              <a:t>There are also a number of words that are “</a:t>
            </a:r>
            <a:r>
              <a:rPr lang="en-US" b="1" dirty="0" smtClean="0"/>
              <a:t>reserved for use</a:t>
            </a:r>
            <a:r>
              <a:rPr lang="en-US" dirty="0" smtClean="0"/>
              <a:t>” in future versions of JavaScript, which also can’t be used as binding names.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982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environment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The collection of bindings and their values that exist at a given time is called the environment.</a:t>
            </a:r>
          </a:p>
          <a:p>
            <a:r>
              <a:rPr lang="en-US" dirty="0" smtClean="0"/>
              <a:t>When a program starts up, this environment is not empty.</a:t>
            </a:r>
          </a:p>
          <a:p>
            <a:r>
              <a:rPr lang="en-US" dirty="0" smtClean="0"/>
              <a:t>It always contains bindings that are part of the language standard, and most of the time, it also has bindings that provide ways to interact with the surrounding system. </a:t>
            </a:r>
          </a:p>
          <a:p>
            <a:r>
              <a:rPr lang="en-US" dirty="0" smtClean="0"/>
              <a:t>For example, in a browser, there are functions to interact with the currently loaded website and to read mouse and keyboard input.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40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/>
                </a:solidFill>
              </a:rPr>
              <a:t>Control flow</a:t>
            </a:r>
            <a:endParaRPr lang="en-US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539595"/>
      </p:ext>
    </p:extLst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When your program contains more than one statement, the statements are executed from top to bottom</a:t>
            </a:r>
          </a:p>
          <a:p>
            <a:r>
              <a:rPr lang="en-US" dirty="0" smtClean="0"/>
              <a:t>let </a:t>
            </a:r>
            <a:r>
              <a:rPr lang="en-US" dirty="0" err="1" smtClean="0"/>
              <a:t>theNumber</a:t>
            </a:r>
            <a:r>
              <a:rPr lang="en-US" dirty="0" smtClean="0"/>
              <a:t> = Number(prompt("Pick a number")); </a:t>
            </a:r>
          </a:p>
          <a:p>
            <a:r>
              <a:rPr lang="en-US" dirty="0" smtClean="0"/>
              <a:t>console.log("Your number is the square root of " + </a:t>
            </a:r>
            <a:r>
              <a:rPr lang="en-US" dirty="0" err="1" smtClean="0"/>
              <a:t>theNumber</a:t>
            </a:r>
            <a:r>
              <a:rPr lang="en-US" dirty="0" smtClean="0"/>
              <a:t> * </a:t>
            </a:r>
            <a:r>
              <a:rPr lang="en-US" dirty="0" err="1" smtClean="0"/>
              <a:t>theNumber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802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execution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 JavaScript we have the following conditional statements:</a:t>
            </a:r>
          </a:p>
          <a:p>
            <a:pPr lvl="1"/>
            <a:r>
              <a:rPr lang="en-US" dirty="0" smtClean="0"/>
              <a:t>Use if to specify a block of code to be executed, if a specified condition is true</a:t>
            </a:r>
          </a:p>
          <a:p>
            <a:pPr lvl="1"/>
            <a:r>
              <a:rPr lang="en-US" dirty="0" smtClean="0"/>
              <a:t>Use else to specify a block of code to be executed, if the same condition is false</a:t>
            </a:r>
          </a:p>
          <a:p>
            <a:pPr lvl="1"/>
            <a:r>
              <a:rPr lang="en-US" dirty="0" smtClean="0"/>
              <a:t>Use else if to specify a new condition to test, if the first condition is false</a:t>
            </a:r>
          </a:p>
          <a:p>
            <a:pPr lvl="1"/>
            <a:r>
              <a:rPr lang="en-US" dirty="0" smtClean="0"/>
              <a:t>Use switch to specify many alternative blocks of code to be executed</a:t>
            </a:r>
          </a:p>
        </p:txBody>
      </p:sp>
    </p:spTree>
    <p:extLst>
      <p:ext uri="{BB962C8B-B14F-4D97-AF65-F5344CB8AC3E}">
        <p14:creationId xmlns:p14="http://schemas.microsoft.com/office/powerpoint/2010/main" val="2595969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l"/>
            <a:r>
              <a:rPr lang="en-US" dirty="0" smtClean="0"/>
              <a:t>if (</a:t>
            </a:r>
            <a:r>
              <a:rPr lang="en-US" i="1" dirty="0" smtClean="0"/>
              <a:t>condition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  //</a:t>
            </a:r>
            <a:r>
              <a:rPr lang="en-US" i="1" dirty="0" smtClean="0"/>
              <a:t>  block of code to be executed if the condition is true</a:t>
            </a:r>
            <a:br>
              <a:rPr lang="en-US" i="1" dirty="0" smtClean="0"/>
            </a:br>
            <a:r>
              <a:rPr lang="en-US" dirty="0" smtClean="0"/>
              <a:t>}</a:t>
            </a:r>
          </a:p>
          <a:p>
            <a:pPr algn="l">
              <a:buNone/>
            </a:pPr>
            <a:endParaRPr lang="en-US" dirty="0" smtClean="0"/>
          </a:p>
          <a:p>
            <a:pPr algn="l"/>
            <a:r>
              <a:rPr lang="en-US" dirty="0" smtClean="0"/>
              <a:t>if (</a:t>
            </a:r>
            <a:r>
              <a:rPr lang="en-US" i="1" dirty="0" smtClean="0"/>
              <a:t>condition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  //</a:t>
            </a:r>
            <a:r>
              <a:rPr lang="en-US" i="1" dirty="0" smtClean="0"/>
              <a:t>  block of code to be executed if the condition is true</a:t>
            </a:r>
            <a:br>
              <a:rPr lang="en-US" i="1" dirty="0" smtClean="0"/>
            </a:br>
            <a:r>
              <a:rPr lang="en-US" dirty="0" smtClean="0"/>
              <a:t>} else {</a:t>
            </a:r>
            <a:br>
              <a:rPr lang="en-US" dirty="0" smtClean="0"/>
            </a:br>
            <a:r>
              <a:rPr lang="en-US" dirty="0" smtClean="0"/>
              <a:t>  //</a:t>
            </a:r>
            <a:r>
              <a:rPr lang="en-US" i="1" dirty="0" smtClean="0"/>
              <a:t>  block of code to be executed if the condition is false</a:t>
            </a:r>
            <a:br>
              <a:rPr lang="en-US" i="1" dirty="0" smtClean="0"/>
            </a:b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449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l"/>
            <a:r>
              <a:rPr lang="en-US" dirty="0" smtClean="0"/>
              <a:t>if (</a:t>
            </a:r>
            <a:r>
              <a:rPr lang="en-US" i="1" dirty="0" smtClean="0"/>
              <a:t>condition1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  //</a:t>
            </a:r>
            <a:r>
              <a:rPr lang="en-US" i="1" dirty="0" smtClean="0"/>
              <a:t>  block of code to be executed if condition1 is true</a:t>
            </a:r>
            <a:br>
              <a:rPr lang="en-US" i="1" dirty="0" smtClean="0"/>
            </a:br>
            <a:r>
              <a:rPr lang="en-US" dirty="0" smtClean="0"/>
              <a:t>} else if (</a:t>
            </a:r>
            <a:r>
              <a:rPr lang="en-US" i="1" dirty="0" smtClean="0"/>
              <a:t>condition2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  //</a:t>
            </a:r>
            <a:r>
              <a:rPr lang="en-US" i="1" dirty="0" smtClean="0"/>
              <a:t>  block of code to be executed if the condition1 is false and condition2 is true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 else {</a:t>
            </a:r>
            <a:br>
              <a:rPr lang="en-US" dirty="0" smtClean="0"/>
            </a:br>
            <a:r>
              <a:rPr lang="en-US" dirty="0" smtClean="0"/>
              <a:t>  //</a:t>
            </a:r>
            <a:r>
              <a:rPr lang="en-US" i="1" dirty="0" smtClean="0"/>
              <a:t>  block of code to be executed if the condition1 is false and condition2 is false</a:t>
            </a:r>
            <a:br>
              <a:rPr lang="en-US" i="1" dirty="0" smtClean="0"/>
            </a:b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43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l"/>
            <a:r>
              <a:rPr lang="en-US" dirty="0" smtClean="0"/>
              <a:t>switch(</a:t>
            </a:r>
            <a:r>
              <a:rPr lang="en-US" i="1" dirty="0" smtClean="0"/>
              <a:t>expression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  case </a:t>
            </a:r>
            <a:r>
              <a:rPr lang="en-US" i="1" dirty="0" smtClean="0"/>
              <a:t>x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i="1" dirty="0" smtClean="0"/>
              <a:t>    // code block</a:t>
            </a:r>
            <a:br>
              <a:rPr lang="en-US" i="1" dirty="0" smtClean="0"/>
            </a:br>
            <a:r>
              <a:rPr lang="en-US" dirty="0" smtClean="0"/>
              <a:t>    break;</a:t>
            </a:r>
            <a:br>
              <a:rPr lang="en-US" dirty="0" smtClean="0"/>
            </a:br>
            <a:r>
              <a:rPr lang="en-US" dirty="0" smtClean="0"/>
              <a:t>  case </a:t>
            </a:r>
            <a:r>
              <a:rPr lang="en-US" i="1" dirty="0" smtClean="0"/>
              <a:t>y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i="1" dirty="0" smtClean="0"/>
              <a:t>    // code block</a:t>
            </a:r>
            <a:br>
              <a:rPr lang="en-US" i="1" dirty="0" smtClean="0"/>
            </a:br>
            <a:r>
              <a:rPr lang="en-US" dirty="0" smtClean="0"/>
              <a:t>    break;</a:t>
            </a:r>
            <a:br>
              <a:rPr lang="en-US" dirty="0" smtClean="0"/>
            </a:br>
            <a:r>
              <a:rPr lang="en-US" dirty="0" smtClean="0"/>
              <a:t>  default:</a:t>
            </a:r>
            <a:br>
              <a:rPr lang="en-US" dirty="0" smtClean="0"/>
            </a:br>
            <a:r>
              <a:rPr lang="en-US" dirty="0" smtClean="0"/>
              <a:t>    // </a:t>
            </a:r>
            <a:r>
              <a:rPr lang="en-US" i="1" dirty="0" smtClean="0"/>
              <a:t>code block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27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altLang="en-US" dirty="0" smtClean="0"/>
          </a:p>
        </p:txBody>
      </p:sp>
      <p:sp>
        <p:nvSpPr>
          <p:cNvPr id="31747" name="Rectangle 1027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 smtClean="0"/>
              <a:t>JavaScript was introduced in 1995 as a way to add programs to web pages in the Netscape Navigator browser.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 smtClean="0"/>
              <a:t>The language has since been adopted by all other major graphical web browsers.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 smtClean="0"/>
              <a:t>It has made modern web applications possible— applications with which you can interact directly without doing a page reload for every action.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 smtClean="0"/>
              <a:t>JavaScript is also used in more traditional websites to provide various forms of interactivity and cleverness.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 smtClean="0"/>
              <a:t>It is important to note that JavaScript has almost nothing to do with the programming language named Java. The similar name was inspired by marketing considerations</a:t>
            </a:r>
          </a:p>
          <a:p>
            <a:pPr eaLnBrk="1" hangingPunct="1"/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828011394"/>
      </p:ext>
    </p:extLst>
  </p:cSld>
  <p:clrMapOvr>
    <a:masterClrMapping/>
  </p:clrMapOvr>
  <p:transition spd="slow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 smtClean="0"/>
              <a:t>The break Keyword</a:t>
            </a:r>
          </a:p>
          <a:p>
            <a:r>
              <a:rPr lang="en-US" dirty="0" smtClean="0"/>
              <a:t>When JavaScript reaches a break keyword, it breaks out of the switch block.</a:t>
            </a:r>
          </a:p>
          <a:p>
            <a:r>
              <a:rPr lang="en-US" dirty="0" smtClean="0"/>
              <a:t>This will stop the execution inside the switch block.</a:t>
            </a:r>
          </a:p>
          <a:p>
            <a:r>
              <a:rPr lang="en-US" dirty="0" smtClean="0"/>
              <a:t>If you omit the break statement, the next case will be executed even if the evaluation does not match the case.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850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l"/>
            <a:r>
              <a:rPr lang="en-US" dirty="0" smtClean="0"/>
              <a:t>switch (new Date().</a:t>
            </a:r>
            <a:r>
              <a:rPr lang="en-US" dirty="0" err="1" smtClean="0"/>
              <a:t>getDay</a:t>
            </a:r>
            <a:r>
              <a:rPr lang="en-US" dirty="0" smtClean="0"/>
              <a:t>()) {</a:t>
            </a:r>
            <a:br>
              <a:rPr lang="en-US" dirty="0" smtClean="0"/>
            </a:br>
            <a:r>
              <a:rPr lang="en-US" dirty="0" smtClean="0"/>
              <a:t>  case 4:</a:t>
            </a:r>
            <a:br>
              <a:rPr lang="en-US" dirty="0" smtClean="0"/>
            </a:br>
            <a:r>
              <a:rPr lang="en-US" dirty="0" smtClean="0"/>
              <a:t>  case 5:</a:t>
            </a:r>
            <a:br>
              <a:rPr lang="en-US" dirty="0" smtClean="0"/>
            </a:br>
            <a:r>
              <a:rPr lang="en-US" dirty="0" smtClean="0"/>
              <a:t>    text = "Soon it is Weekend";</a:t>
            </a:r>
            <a:br>
              <a:rPr lang="en-US" dirty="0" smtClean="0"/>
            </a:br>
            <a:r>
              <a:rPr lang="en-US" dirty="0" smtClean="0"/>
              <a:t>    break;</a:t>
            </a:r>
            <a:br>
              <a:rPr lang="en-US" dirty="0" smtClean="0"/>
            </a:br>
            <a:r>
              <a:rPr lang="en-US" dirty="0" smtClean="0"/>
              <a:t>  case 0:</a:t>
            </a:r>
            <a:br>
              <a:rPr lang="en-US" dirty="0" smtClean="0"/>
            </a:br>
            <a:r>
              <a:rPr lang="en-US" dirty="0" smtClean="0"/>
              <a:t>  case 6:</a:t>
            </a:r>
            <a:br>
              <a:rPr lang="en-US" dirty="0" smtClean="0"/>
            </a:br>
            <a:r>
              <a:rPr lang="en-US" dirty="0" smtClean="0"/>
              <a:t>    text = "It is Weekend";</a:t>
            </a:r>
            <a:br>
              <a:rPr lang="en-US" dirty="0" smtClean="0"/>
            </a:br>
            <a:r>
              <a:rPr lang="en-US" dirty="0" smtClean="0"/>
              <a:t>    break;</a:t>
            </a:r>
            <a:br>
              <a:rPr lang="en-US" dirty="0" smtClean="0"/>
            </a:br>
            <a:r>
              <a:rPr lang="en-US" dirty="0" smtClean="0"/>
              <a:t>  default:</a:t>
            </a:r>
            <a:br>
              <a:rPr lang="en-US" dirty="0" smtClean="0"/>
            </a:br>
            <a:r>
              <a:rPr lang="en-US" dirty="0" smtClean="0"/>
              <a:t>    text = "Looking forward to the Weekend";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29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JavaScript Loops</a:t>
            </a:r>
            <a:br>
              <a:rPr lang="en-US" b="0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JavaScript supports different kinds of loops:</a:t>
            </a:r>
          </a:p>
          <a:p>
            <a:pPr lvl="1"/>
            <a:r>
              <a:rPr lang="en-US" dirty="0" smtClean="0"/>
              <a:t>for - loops through a block of code a number of times</a:t>
            </a:r>
          </a:p>
          <a:p>
            <a:pPr lvl="1"/>
            <a:r>
              <a:rPr lang="en-US" dirty="0" smtClean="0"/>
              <a:t>for/in - loops through the properties of an object</a:t>
            </a:r>
          </a:p>
          <a:p>
            <a:pPr lvl="1"/>
            <a:r>
              <a:rPr lang="en-US" dirty="0" smtClean="0"/>
              <a:t>for/of - loops through the values of an </a:t>
            </a:r>
            <a:r>
              <a:rPr lang="en-US" dirty="0" err="1" smtClean="0"/>
              <a:t>iterable</a:t>
            </a:r>
            <a:r>
              <a:rPr lang="en-US" dirty="0" smtClean="0"/>
              <a:t> object</a:t>
            </a:r>
          </a:p>
          <a:p>
            <a:pPr lvl="1"/>
            <a:r>
              <a:rPr lang="en-US" dirty="0" smtClean="0"/>
              <a:t>while - loops through a block of code while a specified condition is true</a:t>
            </a:r>
          </a:p>
          <a:p>
            <a:pPr lvl="1"/>
            <a:r>
              <a:rPr lang="en-US" dirty="0" smtClean="0"/>
              <a:t>do/while - also loops through a block of code while a specified condition is true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68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Strings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A JavaScript string is zero or more characters </a:t>
            </a:r>
            <a:r>
              <a:rPr lang="en-US" sz="2400" dirty="0" smtClean="0"/>
              <a:t>written </a:t>
            </a:r>
            <a:r>
              <a:rPr lang="en-US" sz="2400" dirty="0"/>
              <a:t>inside quotes</a:t>
            </a:r>
            <a:r>
              <a:rPr lang="en-US" sz="2400" dirty="0" smtClean="0"/>
              <a:t>.</a:t>
            </a:r>
          </a:p>
          <a:p>
            <a:r>
              <a:rPr lang="en-IN" sz="2400" dirty="0" smtClean="0"/>
              <a:t>Single </a:t>
            </a:r>
            <a:r>
              <a:rPr lang="en-IN" sz="2400" dirty="0"/>
              <a:t>or double </a:t>
            </a:r>
            <a:r>
              <a:rPr lang="en-IN" sz="2400" dirty="0" smtClean="0"/>
              <a:t>quotes can be used</a:t>
            </a:r>
          </a:p>
          <a:p>
            <a:pPr lvl="1"/>
            <a:r>
              <a:rPr lang="en-IN" sz="2400" dirty="0"/>
              <a:t>let text = "John Doe</a:t>
            </a:r>
            <a:r>
              <a:rPr lang="en-IN" sz="2400" dirty="0" smtClean="0"/>
              <a:t>";</a:t>
            </a:r>
          </a:p>
          <a:p>
            <a:pPr lvl="1"/>
            <a:r>
              <a:rPr lang="en-IN" dirty="0"/>
              <a:t>let carName1 = "Volvo XC60";  // Double quotes</a:t>
            </a:r>
            <a:br>
              <a:rPr lang="en-IN" dirty="0"/>
            </a:br>
            <a:r>
              <a:rPr lang="en-IN" dirty="0"/>
              <a:t>let carName2 = 'Volvo XC60';  // Single quotes </a:t>
            </a:r>
            <a:endParaRPr lang="en-IN" sz="2400" dirty="0"/>
          </a:p>
          <a:p>
            <a:pPr marL="390997" lvl="1" indent="-369275" algn="just">
              <a:lnSpc>
                <a:spcPct val="112500"/>
              </a:lnSpc>
              <a:buClr>
                <a:srgbClr val="000097"/>
              </a:buClr>
              <a:buSzPts val="3200"/>
              <a:buFont typeface="Arial"/>
              <a:buChar char="•"/>
            </a:pPr>
            <a:r>
              <a:rPr lang="en-US" sz="2400" dirty="0" smtClean="0">
                <a:solidFill>
                  <a:schemeClr val="dk1"/>
                </a:solidFill>
              </a:rPr>
              <a:t>Can </a:t>
            </a:r>
            <a:r>
              <a:rPr lang="en-US" sz="2400" dirty="0">
                <a:solidFill>
                  <a:schemeClr val="dk1"/>
                </a:solidFill>
              </a:rPr>
              <a:t>use quotes inside a string, as long as they don't match the quotes surrounding the </a:t>
            </a:r>
            <a:r>
              <a:rPr lang="en-US" sz="2400" dirty="0" smtClean="0">
                <a:solidFill>
                  <a:schemeClr val="dk1"/>
                </a:solidFill>
              </a:rPr>
              <a:t>string.</a:t>
            </a:r>
          </a:p>
          <a:p>
            <a:pPr lvl="1"/>
            <a:r>
              <a:rPr lang="en-US" sz="2400" dirty="0"/>
              <a:t>let answer1 = "It's alright";</a:t>
            </a:r>
            <a:br>
              <a:rPr lang="en-US" sz="2400" dirty="0"/>
            </a:br>
            <a:r>
              <a:rPr lang="en-US" sz="2400" dirty="0"/>
              <a:t>let answer2 = "He is called 'Johnny'";</a:t>
            </a:r>
            <a:br>
              <a:rPr lang="en-US" sz="2400" dirty="0"/>
            </a:br>
            <a:r>
              <a:rPr lang="en-US" sz="2400" dirty="0"/>
              <a:t>let answer3 = 'He is called "Johnny"';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49517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The </a:t>
            </a:r>
            <a:r>
              <a:rPr lang="en-US" sz="2400" dirty="0"/>
              <a:t>built-in length </a:t>
            </a:r>
            <a:r>
              <a:rPr lang="en-US" sz="2400" dirty="0" smtClean="0"/>
              <a:t>property gives length of a string</a:t>
            </a:r>
          </a:p>
          <a:p>
            <a:pPr lvl="1"/>
            <a:r>
              <a:rPr lang="en-IN" sz="2400" dirty="0" smtClean="0"/>
              <a:t>let </a:t>
            </a:r>
            <a:r>
              <a:rPr lang="en-IN" sz="2400" dirty="0"/>
              <a:t>text = "ABCDEFGHIJKLMNOPQRSTUVWXYZ";</a:t>
            </a:r>
          </a:p>
          <a:p>
            <a:pPr lvl="1"/>
            <a:r>
              <a:rPr lang="en-IN" sz="2400" dirty="0" err="1"/>
              <a:t>text.length</a:t>
            </a:r>
            <a:r>
              <a:rPr lang="en-IN" sz="2400" dirty="0"/>
              <a:t>;    // Will </a:t>
            </a:r>
            <a:r>
              <a:rPr lang="en-IN" sz="2400" dirty="0" smtClean="0"/>
              <a:t>return </a:t>
            </a:r>
            <a:r>
              <a:rPr lang="en-IN" sz="2400" dirty="0"/>
              <a:t>26 </a:t>
            </a:r>
            <a:endParaRPr lang="en-IN" sz="2400" dirty="0" smtClean="0"/>
          </a:p>
          <a:p>
            <a:pPr marL="390997" lvl="1" indent="-369275" algn="just">
              <a:lnSpc>
                <a:spcPct val="112500"/>
              </a:lnSpc>
              <a:buClr>
                <a:srgbClr val="000097"/>
              </a:buClr>
              <a:buSzPts val="32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</a:rPr>
              <a:t>Escape Character</a:t>
            </a:r>
          </a:p>
          <a:p>
            <a:pPr lvl="1"/>
            <a:r>
              <a:rPr lang="en-US" sz="2400" dirty="0" smtClean="0"/>
              <a:t>Because </a:t>
            </a:r>
            <a:r>
              <a:rPr lang="en-US" sz="2400" dirty="0"/>
              <a:t>strings must be written within quotes, JavaScript will misunderstand this string:</a:t>
            </a:r>
          </a:p>
          <a:p>
            <a:pPr marL="852591" lvl="2" indent="0">
              <a:buNone/>
            </a:pPr>
            <a:r>
              <a:rPr lang="en-US" sz="2000" dirty="0" smtClean="0"/>
              <a:t>		let </a:t>
            </a:r>
            <a:r>
              <a:rPr lang="en-US" sz="2000" dirty="0"/>
              <a:t>text = "We are the so-called "Vikings" from the north.";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string will be chopped to "We are the so-called ".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solution to avoid this problem, is to use the backslash escape character</a:t>
            </a:r>
            <a:r>
              <a:rPr lang="en-US" sz="2400" dirty="0" smtClean="0"/>
              <a:t>.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 14"/>
              <p14:cNvContentPartPr/>
              <p14:nvPr/>
            </p14:nvContentPartPr>
            <p14:xfrm>
              <a:off x="3117960" y="3511440"/>
              <a:ext cx="5524920" cy="71820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8600" y="3502080"/>
                <a:ext cx="5543640" cy="73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951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2400" dirty="0"/>
              <a:t>The backslash (\) escape character turns special characters into string characters:</a:t>
            </a:r>
            <a:endParaRPr lang="en-IN" sz="2400" dirty="0"/>
          </a:p>
          <a:p>
            <a:pPr marL="1243589" lvl="3" indent="0">
              <a:lnSpc>
                <a:spcPct val="100000"/>
              </a:lnSpc>
              <a:buNone/>
            </a:pPr>
            <a:r>
              <a:rPr lang="en-IN" sz="2400" u="sng" dirty="0">
                <a:solidFill>
                  <a:srgbClr val="000097"/>
                </a:solidFill>
              </a:rPr>
              <a:t>Code 	Result 	Description</a:t>
            </a:r>
          </a:p>
          <a:p>
            <a:pPr marL="1243589" lvl="3" indent="0">
              <a:lnSpc>
                <a:spcPct val="100000"/>
              </a:lnSpc>
              <a:buNone/>
            </a:pPr>
            <a:r>
              <a:rPr lang="en-IN" sz="2400" dirty="0">
                <a:solidFill>
                  <a:srgbClr val="000097"/>
                </a:solidFill>
              </a:rPr>
              <a:t>\' 	</a:t>
            </a:r>
            <a:r>
              <a:rPr lang="en-IN" sz="2400" dirty="0" smtClean="0">
                <a:solidFill>
                  <a:srgbClr val="000097"/>
                </a:solidFill>
              </a:rPr>
              <a:t>	' </a:t>
            </a:r>
            <a:r>
              <a:rPr lang="en-IN" sz="2400" dirty="0">
                <a:solidFill>
                  <a:srgbClr val="000097"/>
                </a:solidFill>
              </a:rPr>
              <a:t>	</a:t>
            </a:r>
            <a:r>
              <a:rPr lang="en-IN" sz="2400" dirty="0" smtClean="0">
                <a:solidFill>
                  <a:srgbClr val="000097"/>
                </a:solidFill>
              </a:rPr>
              <a:t>	Single </a:t>
            </a:r>
            <a:r>
              <a:rPr lang="en-IN" sz="2400" dirty="0">
                <a:solidFill>
                  <a:srgbClr val="000097"/>
                </a:solidFill>
              </a:rPr>
              <a:t>quote</a:t>
            </a:r>
          </a:p>
          <a:p>
            <a:pPr marL="1243589" lvl="3" indent="0">
              <a:lnSpc>
                <a:spcPct val="100000"/>
              </a:lnSpc>
              <a:buNone/>
            </a:pPr>
            <a:r>
              <a:rPr lang="en-IN" sz="2400" dirty="0">
                <a:solidFill>
                  <a:srgbClr val="000097"/>
                </a:solidFill>
              </a:rPr>
              <a:t>\" 	</a:t>
            </a:r>
            <a:r>
              <a:rPr lang="en-IN" sz="2400" dirty="0" smtClean="0">
                <a:solidFill>
                  <a:srgbClr val="000097"/>
                </a:solidFill>
              </a:rPr>
              <a:t>	" </a:t>
            </a:r>
            <a:r>
              <a:rPr lang="en-IN" sz="2400" dirty="0">
                <a:solidFill>
                  <a:srgbClr val="000097"/>
                </a:solidFill>
              </a:rPr>
              <a:t>	</a:t>
            </a:r>
            <a:r>
              <a:rPr lang="en-IN" sz="2400" dirty="0" smtClean="0">
                <a:solidFill>
                  <a:srgbClr val="000097"/>
                </a:solidFill>
              </a:rPr>
              <a:t>	Double </a:t>
            </a:r>
            <a:r>
              <a:rPr lang="en-IN" sz="2400" dirty="0">
                <a:solidFill>
                  <a:srgbClr val="000097"/>
                </a:solidFill>
              </a:rPr>
              <a:t>quote</a:t>
            </a:r>
          </a:p>
          <a:p>
            <a:pPr marL="1243589" lvl="3" indent="0">
              <a:lnSpc>
                <a:spcPct val="100000"/>
              </a:lnSpc>
              <a:buNone/>
            </a:pPr>
            <a:r>
              <a:rPr lang="en-IN" sz="2400" dirty="0">
                <a:solidFill>
                  <a:srgbClr val="000097"/>
                </a:solidFill>
              </a:rPr>
              <a:t>\\ 	</a:t>
            </a:r>
            <a:r>
              <a:rPr lang="en-IN" sz="2400" dirty="0" smtClean="0">
                <a:solidFill>
                  <a:srgbClr val="000097"/>
                </a:solidFill>
              </a:rPr>
              <a:t>	\ 	</a:t>
            </a:r>
            <a:r>
              <a:rPr lang="en-IN" sz="2400" dirty="0">
                <a:solidFill>
                  <a:srgbClr val="000097"/>
                </a:solidFill>
              </a:rPr>
              <a:t>	</a:t>
            </a:r>
            <a:r>
              <a:rPr lang="en-IN" sz="2400" dirty="0" smtClean="0">
                <a:solidFill>
                  <a:srgbClr val="000097"/>
                </a:solidFill>
              </a:rPr>
              <a:t>Backslash</a:t>
            </a:r>
          </a:p>
          <a:p>
            <a:pPr marL="1243589" lvl="3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000097"/>
                </a:solidFill>
              </a:rPr>
              <a:t>\b 	</a:t>
            </a:r>
            <a:r>
              <a:rPr lang="en-US" sz="2400" dirty="0" smtClean="0">
                <a:solidFill>
                  <a:srgbClr val="000097"/>
                </a:solidFill>
              </a:rPr>
              <a:t>			Backspace</a:t>
            </a:r>
            <a:endParaRPr lang="en-US" sz="2400" dirty="0">
              <a:solidFill>
                <a:srgbClr val="000097"/>
              </a:solidFill>
            </a:endParaRPr>
          </a:p>
          <a:p>
            <a:pPr marL="1243589" lvl="3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000097"/>
                </a:solidFill>
              </a:rPr>
              <a:t>\f 	</a:t>
            </a:r>
            <a:r>
              <a:rPr lang="en-US" sz="2400" dirty="0" smtClean="0">
                <a:solidFill>
                  <a:srgbClr val="000097"/>
                </a:solidFill>
              </a:rPr>
              <a:t>			Form </a:t>
            </a:r>
            <a:r>
              <a:rPr lang="en-US" sz="2400" dirty="0">
                <a:solidFill>
                  <a:srgbClr val="000097"/>
                </a:solidFill>
              </a:rPr>
              <a:t>Feed</a:t>
            </a:r>
          </a:p>
          <a:p>
            <a:pPr marL="1243589" lvl="3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000097"/>
                </a:solidFill>
              </a:rPr>
              <a:t>\n 	</a:t>
            </a:r>
            <a:r>
              <a:rPr lang="en-US" sz="2400" dirty="0" smtClean="0">
                <a:solidFill>
                  <a:srgbClr val="000097"/>
                </a:solidFill>
              </a:rPr>
              <a:t>			New </a:t>
            </a:r>
            <a:r>
              <a:rPr lang="en-US" sz="2400" dirty="0">
                <a:solidFill>
                  <a:srgbClr val="000097"/>
                </a:solidFill>
              </a:rPr>
              <a:t>Line</a:t>
            </a:r>
          </a:p>
          <a:p>
            <a:pPr marL="1243589" lvl="3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000097"/>
                </a:solidFill>
              </a:rPr>
              <a:t>\r 	</a:t>
            </a:r>
            <a:r>
              <a:rPr lang="en-US" sz="2400" dirty="0" smtClean="0">
                <a:solidFill>
                  <a:srgbClr val="000097"/>
                </a:solidFill>
              </a:rPr>
              <a:t>			Carriage </a:t>
            </a:r>
            <a:r>
              <a:rPr lang="en-US" sz="2400" dirty="0">
                <a:solidFill>
                  <a:srgbClr val="000097"/>
                </a:solidFill>
              </a:rPr>
              <a:t>Return</a:t>
            </a:r>
          </a:p>
          <a:p>
            <a:pPr marL="1243589" lvl="3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000097"/>
                </a:solidFill>
              </a:rPr>
              <a:t>\t </a:t>
            </a:r>
            <a:r>
              <a:rPr lang="en-US" sz="2400" dirty="0" smtClean="0">
                <a:solidFill>
                  <a:srgbClr val="000097"/>
                </a:solidFill>
              </a:rPr>
              <a:t>	</a:t>
            </a:r>
            <a:r>
              <a:rPr lang="en-US" sz="2400" dirty="0">
                <a:solidFill>
                  <a:srgbClr val="000097"/>
                </a:solidFill>
              </a:rPr>
              <a:t>	</a:t>
            </a:r>
            <a:r>
              <a:rPr lang="en-US" sz="2400" dirty="0" smtClean="0">
                <a:solidFill>
                  <a:srgbClr val="000097"/>
                </a:solidFill>
              </a:rPr>
              <a:t>		Horizontal </a:t>
            </a:r>
            <a:r>
              <a:rPr lang="en-US" sz="2400" dirty="0">
                <a:solidFill>
                  <a:srgbClr val="000097"/>
                </a:solidFill>
              </a:rPr>
              <a:t>Tabulator</a:t>
            </a:r>
          </a:p>
          <a:p>
            <a:pPr marL="1243589" lvl="3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000097"/>
                </a:solidFill>
              </a:rPr>
              <a:t>\v </a:t>
            </a:r>
            <a:r>
              <a:rPr lang="en-US" sz="2400" dirty="0" smtClean="0">
                <a:solidFill>
                  <a:srgbClr val="000097"/>
                </a:solidFill>
              </a:rPr>
              <a:t>			</a:t>
            </a:r>
            <a:r>
              <a:rPr lang="en-US" sz="2400" dirty="0">
                <a:solidFill>
                  <a:srgbClr val="000097"/>
                </a:solidFill>
              </a:rPr>
              <a:t>	Vertical Tabulator</a:t>
            </a:r>
            <a:endParaRPr lang="en-IN" sz="2400" dirty="0">
              <a:solidFill>
                <a:srgbClr val="000097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467000" y="2584440"/>
              <a:ext cx="1771920" cy="8956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57640" y="2575080"/>
                <a:ext cx="1790640" cy="91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350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2300" dirty="0"/>
              <a:t>The sequence \"  inserts a double quote in a string:</a:t>
            </a:r>
          </a:p>
          <a:p>
            <a:pPr lvl="1"/>
            <a:r>
              <a:rPr lang="en-US" sz="2300" dirty="0" smtClean="0"/>
              <a:t>Example</a:t>
            </a:r>
            <a:endParaRPr lang="en-US" sz="2300" dirty="0"/>
          </a:p>
          <a:p>
            <a:pPr marL="21722" indent="0">
              <a:buNone/>
            </a:pPr>
            <a:r>
              <a:rPr lang="en-US" sz="2400" dirty="0" smtClean="0"/>
              <a:t>		let </a:t>
            </a:r>
            <a:r>
              <a:rPr lang="en-US" sz="2400" dirty="0"/>
              <a:t>text = "We are the so-called \"Vikings\" from the north."; </a:t>
            </a:r>
          </a:p>
          <a:p>
            <a:pPr lvl="1"/>
            <a:r>
              <a:rPr lang="en-US" sz="2300" dirty="0"/>
              <a:t>The sequence \'  inserts a single quote in a string:</a:t>
            </a:r>
          </a:p>
          <a:p>
            <a:pPr lvl="1"/>
            <a:r>
              <a:rPr lang="en-US" sz="2300" dirty="0" smtClean="0"/>
              <a:t>Example</a:t>
            </a:r>
            <a:endParaRPr lang="en-US" sz="2300" dirty="0"/>
          </a:p>
          <a:p>
            <a:pPr marL="21722" indent="0">
              <a:buNone/>
            </a:pPr>
            <a:r>
              <a:rPr lang="en-US" sz="2400" dirty="0" smtClean="0"/>
              <a:t>		let </a:t>
            </a:r>
            <a:r>
              <a:rPr lang="en-US" sz="2400" dirty="0"/>
              <a:t>text= 'It\'s alright.';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66174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String Properties and Methods</a:t>
            </a:r>
          </a:p>
          <a:p>
            <a:pPr lvl="1"/>
            <a:r>
              <a:rPr lang="en-US" sz="2300" dirty="0" smtClean="0"/>
              <a:t>Primitive </a:t>
            </a:r>
            <a:r>
              <a:rPr lang="en-US" sz="2300" dirty="0"/>
              <a:t>values, like "John Doe", cannot have properties or methods (because they are not objects).</a:t>
            </a:r>
          </a:p>
          <a:p>
            <a:pPr lvl="1"/>
            <a:r>
              <a:rPr lang="en-US" sz="2300" dirty="0" smtClean="0"/>
              <a:t>But </a:t>
            </a:r>
            <a:r>
              <a:rPr lang="en-US" sz="2300" dirty="0"/>
              <a:t>with JavaScript, methods and properties are also available to primitive values, because JavaScript treats primitive values as objects when executing methods and properties.</a:t>
            </a:r>
          </a:p>
          <a:p>
            <a:pPr lvl="1"/>
            <a:r>
              <a:rPr lang="en-US" sz="2300" u="sng" dirty="0"/>
              <a:t>String Properties</a:t>
            </a:r>
          </a:p>
          <a:p>
            <a:pPr marL="21722" indent="0">
              <a:buNone/>
            </a:pPr>
            <a:r>
              <a:rPr lang="en-US" sz="2400" dirty="0" smtClean="0"/>
              <a:t>		</a:t>
            </a:r>
            <a:r>
              <a:rPr lang="en-US" sz="2400" b="1" u="sng" dirty="0" smtClean="0"/>
              <a:t>Property </a:t>
            </a: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b="1" u="sng" dirty="0" smtClean="0"/>
              <a:t>Description</a:t>
            </a:r>
            <a:endParaRPr lang="en-US" sz="2400" b="1" u="sng" dirty="0"/>
          </a:p>
          <a:p>
            <a:pPr marL="21722" indent="0">
              <a:buNone/>
            </a:pPr>
            <a:r>
              <a:rPr lang="en-US" sz="2400" dirty="0" smtClean="0"/>
              <a:t>		constructor </a:t>
            </a:r>
            <a:r>
              <a:rPr lang="en-US" sz="2400" dirty="0"/>
              <a:t>	</a:t>
            </a:r>
            <a:r>
              <a:rPr lang="en-US" sz="2400" dirty="0" smtClean="0"/>
              <a:t>	Returns </a:t>
            </a:r>
            <a:r>
              <a:rPr lang="en-US" sz="2400" dirty="0"/>
              <a:t>the string's constructor function</a:t>
            </a:r>
          </a:p>
          <a:p>
            <a:pPr marL="21722" indent="0">
              <a:buNone/>
            </a:pPr>
            <a:r>
              <a:rPr lang="en-US" sz="2400" dirty="0" smtClean="0"/>
              <a:t>		length </a:t>
            </a:r>
            <a:r>
              <a:rPr lang="en-US" sz="2400" dirty="0"/>
              <a:t>	</a:t>
            </a:r>
            <a:r>
              <a:rPr lang="en-US" sz="2400" dirty="0" smtClean="0"/>
              <a:t>	Returns </a:t>
            </a:r>
            <a:r>
              <a:rPr lang="en-US" sz="2400" dirty="0"/>
              <a:t>the length of a string</a:t>
            </a:r>
          </a:p>
          <a:p>
            <a:pPr marL="21722" indent="0">
              <a:buNone/>
            </a:pPr>
            <a:r>
              <a:rPr lang="en-US" sz="2400" dirty="0" smtClean="0"/>
              <a:t>		prototype </a:t>
            </a:r>
            <a:r>
              <a:rPr lang="en-US" sz="2400" dirty="0"/>
              <a:t>	</a:t>
            </a:r>
            <a:r>
              <a:rPr lang="en-US" sz="2400" dirty="0" smtClean="0"/>
              <a:t>	Allows </a:t>
            </a:r>
            <a:r>
              <a:rPr lang="en-US" sz="2400" dirty="0"/>
              <a:t>you to add properties and methods to an object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8625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u="sng" dirty="0"/>
              <a:t>String Methods</a:t>
            </a:r>
          </a:p>
          <a:p>
            <a:pPr marL="21722" indent="0">
              <a:buNone/>
            </a:pPr>
            <a:r>
              <a:rPr lang="en-US" sz="2400" dirty="0" smtClean="0"/>
              <a:t>	</a:t>
            </a:r>
            <a:r>
              <a:rPr lang="en-US" sz="2400" b="1" u="sng" dirty="0" smtClean="0"/>
              <a:t>Method </a:t>
            </a:r>
            <a:r>
              <a:rPr lang="en-US" sz="2400" b="1" u="sng" dirty="0"/>
              <a:t>		Description</a:t>
            </a:r>
          </a:p>
          <a:p>
            <a:pPr marL="21722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charAt</a:t>
            </a:r>
            <a:r>
              <a:rPr lang="en-US" sz="2400" dirty="0"/>
              <a:t>() 		Returns the character at the specified index (position)</a:t>
            </a:r>
          </a:p>
          <a:p>
            <a:pPr marL="21722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charCodeAt</a:t>
            </a:r>
            <a:r>
              <a:rPr lang="en-US" sz="2400" dirty="0"/>
              <a:t>() 	Returns the Unicode of the character at the specified </a:t>
            </a:r>
            <a:r>
              <a:rPr lang="en-US" sz="2400" dirty="0" smtClean="0"/>
              <a:t>					index</a:t>
            </a:r>
            <a:endParaRPr lang="en-US" sz="2400" dirty="0"/>
          </a:p>
          <a:p>
            <a:pPr marL="21722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concat</a:t>
            </a:r>
            <a:r>
              <a:rPr lang="en-US" sz="2400" dirty="0"/>
              <a:t>() 		Joins two or more strings, and returns a new joined strings</a:t>
            </a:r>
          </a:p>
          <a:p>
            <a:pPr marL="21722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endsWith</a:t>
            </a:r>
            <a:r>
              <a:rPr lang="en-US" sz="2400" dirty="0"/>
              <a:t>() 	</a:t>
            </a:r>
            <a:r>
              <a:rPr lang="en-US" sz="2400" dirty="0" smtClean="0"/>
              <a:t>	Checks </a:t>
            </a:r>
            <a:r>
              <a:rPr lang="en-US" sz="2400" dirty="0"/>
              <a:t>whether a string ends with specified </a:t>
            </a:r>
            <a:r>
              <a:rPr lang="en-US" sz="2400" dirty="0" smtClean="0"/>
              <a:t>						string/characters</a:t>
            </a:r>
            <a:endParaRPr lang="en-US" sz="2400" dirty="0"/>
          </a:p>
          <a:p>
            <a:pPr marL="21722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fromCharCode</a:t>
            </a:r>
            <a:r>
              <a:rPr lang="en-US" sz="2400" dirty="0"/>
              <a:t>() 	Converts Unicode values to characters</a:t>
            </a:r>
          </a:p>
          <a:p>
            <a:pPr marL="21722" indent="0">
              <a:buNone/>
            </a:pPr>
            <a:r>
              <a:rPr lang="en-US" sz="2400" dirty="0" smtClean="0"/>
              <a:t>	includes</a:t>
            </a:r>
            <a:r>
              <a:rPr lang="en-US" sz="2400" dirty="0"/>
              <a:t>() 	</a:t>
            </a:r>
            <a:r>
              <a:rPr lang="en-US" sz="2400" dirty="0" smtClean="0"/>
              <a:t>	Checks </a:t>
            </a:r>
            <a:r>
              <a:rPr lang="en-US" sz="2400" dirty="0"/>
              <a:t>whether a string contains the specified </a:t>
            </a:r>
            <a:r>
              <a:rPr lang="en-US" sz="2400" dirty="0" smtClean="0"/>
              <a:t>						string/characters</a:t>
            </a:r>
            <a:endParaRPr lang="en-US" sz="2400" dirty="0"/>
          </a:p>
          <a:p>
            <a:pPr marL="21722" indent="0">
              <a:buNone/>
            </a:pPr>
            <a:r>
              <a:rPr lang="en-US" sz="2400" dirty="0" smtClean="0"/>
              <a:t>	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4053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1722" indent="0">
              <a:buNone/>
            </a:pPr>
            <a:r>
              <a:rPr lang="en-US" sz="2400" b="1" dirty="0"/>
              <a:t>	</a:t>
            </a:r>
            <a:r>
              <a:rPr lang="en-US" sz="2400" b="1" u="sng" dirty="0" smtClean="0"/>
              <a:t>Method </a:t>
            </a:r>
            <a:r>
              <a:rPr lang="en-US" sz="2400" b="1" u="sng" dirty="0"/>
              <a:t>		Description</a:t>
            </a:r>
          </a:p>
          <a:p>
            <a:pPr marL="21722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indexOf</a:t>
            </a:r>
            <a:r>
              <a:rPr lang="en-US" sz="2400" dirty="0"/>
              <a:t>() 		Returns the position of the first found occurrence of a 					specified value in a string</a:t>
            </a:r>
          </a:p>
          <a:p>
            <a:pPr marL="21722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lastIndexOf</a:t>
            </a:r>
            <a:r>
              <a:rPr lang="en-US" sz="2400" dirty="0"/>
              <a:t>() 	Returns the position of the last found occurrence of a 					specified value in a string</a:t>
            </a:r>
            <a:endParaRPr lang="en-IN" sz="2400" dirty="0"/>
          </a:p>
          <a:p>
            <a:pPr marL="21722" indent="0">
              <a:buNone/>
            </a:pPr>
            <a:r>
              <a:rPr lang="en-US" sz="2400" dirty="0" smtClean="0"/>
              <a:t>	match</a:t>
            </a:r>
            <a:r>
              <a:rPr lang="en-US" sz="2400" dirty="0"/>
              <a:t>() 		Searches a string for a match against a regular </a:t>
            </a:r>
            <a:r>
              <a:rPr lang="en-US" sz="2400" dirty="0" smtClean="0"/>
              <a:t>					expression</a:t>
            </a:r>
            <a:r>
              <a:rPr lang="en-US" sz="2400" dirty="0"/>
              <a:t>, and returns the matches</a:t>
            </a:r>
          </a:p>
          <a:p>
            <a:pPr marL="21722" indent="0">
              <a:buNone/>
            </a:pPr>
            <a:r>
              <a:rPr lang="en-US" sz="2400" dirty="0" smtClean="0"/>
              <a:t>	repeat</a:t>
            </a:r>
            <a:r>
              <a:rPr lang="en-US" sz="2400" dirty="0"/>
              <a:t>() 		Returns a new string with a specified number of copies of </a:t>
            </a:r>
            <a:r>
              <a:rPr lang="en-US" sz="2400" dirty="0" smtClean="0"/>
              <a:t>				an </a:t>
            </a:r>
            <a:r>
              <a:rPr lang="en-US" sz="2400" dirty="0"/>
              <a:t>existing string</a:t>
            </a:r>
          </a:p>
          <a:p>
            <a:pPr marL="21722" indent="0">
              <a:buNone/>
            </a:pPr>
            <a:r>
              <a:rPr lang="en-US" sz="2400" dirty="0" smtClean="0"/>
              <a:t>	replace</a:t>
            </a:r>
            <a:r>
              <a:rPr lang="en-US" sz="2400" dirty="0"/>
              <a:t>() 		Searches a string for a specified value, or a regular </a:t>
            </a:r>
            <a:r>
              <a:rPr lang="en-US" sz="2400" dirty="0" smtClean="0"/>
              <a:t>					expression</a:t>
            </a:r>
            <a:r>
              <a:rPr lang="en-US" sz="2400" dirty="0"/>
              <a:t>, and returns a new string where the specified </a:t>
            </a:r>
            <a:r>
              <a:rPr lang="en-US" sz="2400" dirty="0" smtClean="0"/>
              <a:t>				values </a:t>
            </a:r>
            <a:r>
              <a:rPr lang="en-US" sz="2400" dirty="0"/>
              <a:t>are </a:t>
            </a:r>
            <a:r>
              <a:rPr lang="en-US" sz="2400" dirty="0" smtClean="0"/>
              <a:t>replaced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27437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 smtClean="0"/>
              <a:t>JavaScript is </a:t>
            </a:r>
            <a:r>
              <a:rPr lang="en-US" sz="2400" b="1" dirty="0" smtClean="0"/>
              <a:t>interpreted</a:t>
            </a:r>
            <a:r>
              <a:rPr lang="en-US" sz="2400" dirty="0" smtClean="0"/>
              <a:t> while Java is </a:t>
            </a:r>
            <a:r>
              <a:rPr lang="en-US" sz="2400" b="1" dirty="0" smtClean="0"/>
              <a:t>compiled</a:t>
            </a:r>
          </a:p>
          <a:p>
            <a:pPr marL="342900" lvl="1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 smtClean="0"/>
              <a:t>But server-side JavaScript is compiled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 smtClean="0"/>
              <a:t>JavaScript is </a:t>
            </a:r>
            <a:r>
              <a:rPr lang="en-US" sz="2400" b="1" dirty="0" smtClean="0"/>
              <a:t>object-based </a:t>
            </a:r>
            <a:r>
              <a:rPr lang="en-US" sz="2400" dirty="0" smtClean="0"/>
              <a:t>while Java is</a:t>
            </a:r>
            <a:r>
              <a:rPr lang="en-US" sz="2400" b="1" dirty="0" smtClean="0"/>
              <a:t> object-oriented, </a:t>
            </a:r>
            <a:r>
              <a:rPr lang="en-US" sz="2400" dirty="0" smtClean="0"/>
              <a:t>Object-based languages can utilize pre-defined objects, but you are limited in terms of creating your own objects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 smtClean="0"/>
              <a:t>JavaScript has </a:t>
            </a:r>
            <a:r>
              <a:rPr lang="en-US" sz="2400" b="1" dirty="0" smtClean="0"/>
              <a:t>loose data typing</a:t>
            </a:r>
            <a:r>
              <a:rPr lang="en-US" sz="2400" dirty="0" smtClean="0"/>
              <a:t>, while Java has </a:t>
            </a:r>
            <a:r>
              <a:rPr lang="en-US" sz="2400" b="1" dirty="0" smtClean="0"/>
              <a:t>strong data typing.  </a:t>
            </a:r>
            <a:r>
              <a:rPr lang="en-US" sz="2400" dirty="0" smtClean="0"/>
              <a:t>Loose data typing means that a variable can hold any kind of data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JavaScript code is </a:t>
            </a:r>
            <a:r>
              <a:rPr lang="en-US" sz="2400" b="1" dirty="0"/>
              <a:t>embedded in an HTML </a:t>
            </a:r>
            <a:r>
              <a:rPr lang="en-US" sz="2400" dirty="0"/>
              <a:t>document while Java applets are </a:t>
            </a:r>
            <a:r>
              <a:rPr lang="en-US" sz="2400" b="1" dirty="0"/>
              <a:t>stand-alone applications </a:t>
            </a:r>
            <a:r>
              <a:rPr lang="en-US" sz="2400" dirty="0"/>
              <a:t>that can be accessed from HTML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JavaScript has </a:t>
            </a:r>
            <a:r>
              <a:rPr lang="en-US" sz="2400" b="1" dirty="0"/>
              <a:t>dynamic binding</a:t>
            </a:r>
            <a:r>
              <a:rPr lang="en-US" sz="2400" dirty="0"/>
              <a:t>, while Java has </a:t>
            </a:r>
            <a:r>
              <a:rPr lang="en-US" sz="2400" b="1" dirty="0"/>
              <a:t>static binding</a:t>
            </a:r>
          </a:p>
          <a:p>
            <a:pPr marL="342900" lvl="1" indent="-34290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Names bound at runtime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JavaScript can access </a:t>
            </a:r>
            <a:r>
              <a:rPr lang="en-US" sz="2400" b="1" dirty="0"/>
              <a:t>browser objects </a:t>
            </a:r>
            <a:r>
              <a:rPr lang="en-US" sz="2400" dirty="0"/>
              <a:t>and functionality, while Java cannot</a:t>
            </a:r>
          </a:p>
          <a:p>
            <a:endParaRPr lang="en-US" sz="2400" dirty="0"/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Versus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40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1722" indent="0">
              <a:buNone/>
            </a:pPr>
            <a:r>
              <a:rPr lang="en-US" sz="2400" b="1" dirty="0" smtClean="0"/>
              <a:t>	</a:t>
            </a:r>
            <a:r>
              <a:rPr lang="en-US" sz="2400" b="1" u="sng" dirty="0" smtClean="0"/>
              <a:t>Method </a:t>
            </a:r>
            <a:r>
              <a:rPr lang="en-US" sz="2400" b="1" u="sng" dirty="0"/>
              <a:t>		Description</a:t>
            </a:r>
          </a:p>
          <a:p>
            <a:pPr marL="21722" indent="0">
              <a:buNone/>
            </a:pPr>
            <a:r>
              <a:rPr lang="en-US" sz="2400" dirty="0" smtClean="0"/>
              <a:t>	search</a:t>
            </a:r>
            <a:r>
              <a:rPr lang="en-US" sz="2400" dirty="0"/>
              <a:t>() 		Searches a string for a specified value, or regular </a:t>
            </a:r>
            <a:r>
              <a:rPr lang="en-US" sz="2400" dirty="0" smtClean="0"/>
              <a:t>					expression</a:t>
            </a:r>
            <a:r>
              <a:rPr lang="en-US" sz="2400" dirty="0"/>
              <a:t>, and returns the position of the match</a:t>
            </a:r>
          </a:p>
          <a:p>
            <a:pPr marL="21722" indent="0">
              <a:buNone/>
            </a:pPr>
            <a:r>
              <a:rPr lang="en-US" sz="2400" dirty="0" smtClean="0"/>
              <a:t>	slice</a:t>
            </a:r>
            <a:r>
              <a:rPr lang="en-US" sz="2400" dirty="0"/>
              <a:t>() 		</a:t>
            </a:r>
            <a:r>
              <a:rPr lang="en-US" sz="2400" dirty="0" smtClean="0"/>
              <a:t>	Extracts </a:t>
            </a:r>
            <a:r>
              <a:rPr lang="en-US" sz="2400" dirty="0"/>
              <a:t>a part of a string and returns a new string</a:t>
            </a:r>
            <a:endParaRPr lang="en-IN" sz="2400" dirty="0"/>
          </a:p>
          <a:p>
            <a:pPr marL="21722" indent="0">
              <a:buNone/>
            </a:pPr>
            <a:r>
              <a:rPr lang="en-US" sz="2400" dirty="0" smtClean="0"/>
              <a:t>	split</a:t>
            </a:r>
            <a:r>
              <a:rPr lang="en-US" sz="2400" dirty="0"/>
              <a:t>() 		</a:t>
            </a:r>
            <a:r>
              <a:rPr lang="en-US" sz="2400" dirty="0" smtClean="0"/>
              <a:t>	Splits </a:t>
            </a:r>
            <a:r>
              <a:rPr lang="en-US" sz="2400" dirty="0"/>
              <a:t>a string into an array of substrings</a:t>
            </a:r>
          </a:p>
          <a:p>
            <a:pPr marL="21722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startsWith</a:t>
            </a:r>
            <a:r>
              <a:rPr lang="en-US" sz="2400" dirty="0"/>
              <a:t>() 	</a:t>
            </a:r>
            <a:r>
              <a:rPr lang="en-US" sz="2400" dirty="0" smtClean="0"/>
              <a:t>	Checks </a:t>
            </a:r>
            <a:r>
              <a:rPr lang="en-US" sz="2400" dirty="0"/>
              <a:t>whether a string begins with specified characters</a:t>
            </a:r>
          </a:p>
          <a:p>
            <a:pPr marL="21722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substr</a:t>
            </a:r>
            <a:r>
              <a:rPr lang="en-US" sz="2400" dirty="0"/>
              <a:t>() 		Extracts the characters from a string, beginning at a </a:t>
            </a:r>
            <a:r>
              <a:rPr lang="en-US" sz="2400" dirty="0" smtClean="0"/>
              <a:t>					specified </a:t>
            </a:r>
            <a:r>
              <a:rPr lang="en-US" sz="2400" dirty="0"/>
              <a:t>start position, and through the specified number </a:t>
            </a:r>
            <a:r>
              <a:rPr lang="en-US" sz="2400" dirty="0" smtClean="0"/>
              <a:t>				of character</a:t>
            </a:r>
          </a:p>
          <a:p>
            <a:pPr marL="21722" indent="0">
              <a:buNone/>
            </a:pPr>
            <a:r>
              <a:rPr lang="en-US" sz="2400" dirty="0" smtClean="0"/>
              <a:t>	substring</a:t>
            </a:r>
            <a:r>
              <a:rPr lang="en-US" sz="2400" dirty="0"/>
              <a:t>() 	</a:t>
            </a:r>
            <a:r>
              <a:rPr lang="en-US" sz="2400" dirty="0" smtClean="0"/>
              <a:t>	Extracts </a:t>
            </a:r>
            <a:r>
              <a:rPr lang="en-US" sz="2400" dirty="0"/>
              <a:t>the characters from a string, between two </a:t>
            </a:r>
            <a:r>
              <a:rPr lang="en-US" sz="2400" dirty="0" smtClean="0"/>
              <a:t>					specified </a:t>
            </a:r>
            <a:r>
              <a:rPr lang="en-US" sz="2400" dirty="0"/>
              <a:t>indices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8182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1722" indent="0">
              <a:buNone/>
            </a:pPr>
            <a:r>
              <a:rPr lang="en-US" sz="2400" b="1" dirty="0" smtClean="0"/>
              <a:t>	</a:t>
            </a:r>
            <a:r>
              <a:rPr lang="en-US" sz="2400" b="1" u="sng" dirty="0" smtClean="0"/>
              <a:t>Method </a:t>
            </a:r>
            <a:r>
              <a:rPr lang="en-US" sz="2400" b="1" u="sng" dirty="0"/>
              <a:t>		Description</a:t>
            </a:r>
          </a:p>
          <a:p>
            <a:pPr marL="21722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toLowerCase</a:t>
            </a:r>
            <a:r>
              <a:rPr lang="en-US" sz="2400" dirty="0"/>
              <a:t>() 	Converts a string to lowercase letters</a:t>
            </a:r>
          </a:p>
          <a:p>
            <a:pPr marL="21722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toString</a:t>
            </a:r>
            <a:r>
              <a:rPr lang="en-US" sz="2400" dirty="0"/>
              <a:t>() 		Returns the value of a String object</a:t>
            </a:r>
          </a:p>
          <a:p>
            <a:pPr marL="21722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toUpperCase</a:t>
            </a:r>
            <a:r>
              <a:rPr lang="en-US" sz="2400" dirty="0"/>
              <a:t>() 	Converts a string to uppercase letters</a:t>
            </a:r>
          </a:p>
          <a:p>
            <a:pPr marL="21722" indent="0">
              <a:buNone/>
            </a:pPr>
            <a:r>
              <a:rPr lang="en-US" sz="2400" dirty="0" smtClean="0"/>
              <a:t>	trim</a:t>
            </a:r>
            <a:r>
              <a:rPr lang="en-US" sz="2400" dirty="0"/>
              <a:t>() 		</a:t>
            </a:r>
            <a:r>
              <a:rPr lang="en-US" sz="2400" dirty="0" smtClean="0"/>
              <a:t>	Removes </a:t>
            </a:r>
            <a:r>
              <a:rPr lang="en-US" sz="2400" dirty="0"/>
              <a:t>whitespace from both ends of a string</a:t>
            </a:r>
          </a:p>
          <a:p>
            <a:pPr marL="21722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valueOf</a:t>
            </a:r>
            <a:r>
              <a:rPr lang="en-US" sz="2400" dirty="0"/>
              <a:t>() 		Returns the primitive value of a String object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6678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Date Object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The Date object is used to work with dates and times.</a:t>
            </a:r>
          </a:p>
          <a:p>
            <a:r>
              <a:rPr lang="en-US" sz="2400" dirty="0" smtClean="0"/>
              <a:t>Date </a:t>
            </a:r>
            <a:r>
              <a:rPr lang="en-US" sz="2400" dirty="0"/>
              <a:t>objects are created with new Date().</a:t>
            </a:r>
          </a:p>
          <a:p>
            <a:r>
              <a:rPr lang="en-US" sz="2400" dirty="0" smtClean="0"/>
              <a:t>There </a:t>
            </a:r>
            <a:r>
              <a:rPr lang="en-US" sz="2400" dirty="0"/>
              <a:t>are four ways of instantiating a date:</a:t>
            </a:r>
          </a:p>
          <a:p>
            <a:pPr marL="1260917" lvl="2" indent="-457200">
              <a:buFont typeface="+mj-lt"/>
              <a:buAutoNum type="arabicPeriod"/>
            </a:pPr>
            <a:r>
              <a:rPr lang="en-US" sz="2400" dirty="0" err="1"/>
              <a:t>var</a:t>
            </a:r>
            <a:r>
              <a:rPr lang="en-US" sz="2400" dirty="0"/>
              <a:t> d = new Date();</a:t>
            </a:r>
          </a:p>
          <a:p>
            <a:pPr marL="1260917" lvl="2" indent="-457200">
              <a:buFont typeface="+mj-lt"/>
              <a:buAutoNum type="arabicPeriod"/>
            </a:pPr>
            <a:r>
              <a:rPr lang="en-US" sz="2400" dirty="0" err="1"/>
              <a:t>var</a:t>
            </a:r>
            <a:r>
              <a:rPr lang="en-US" sz="2400" dirty="0"/>
              <a:t> d = new Date(milliseconds);</a:t>
            </a:r>
          </a:p>
          <a:p>
            <a:pPr marL="1260917" lvl="2" indent="-457200">
              <a:buFont typeface="+mj-lt"/>
              <a:buAutoNum type="arabicPeriod"/>
            </a:pPr>
            <a:r>
              <a:rPr lang="en-US" sz="2400" dirty="0" err="1"/>
              <a:t>var</a:t>
            </a:r>
            <a:r>
              <a:rPr lang="en-US" sz="2400" dirty="0"/>
              <a:t> d = new Date(</a:t>
            </a:r>
            <a:r>
              <a:rPr lang="en-US" sz="2400" dirty="0" err="1"/>
              <a:t>dateString</a:t>
            </a:r>
            <a:r>
              <a:rPr lang="en-US" sz="2400" dirty="0"/>
              <a:t>);</a:t>
            </a:r>
          </a:p>
          <a:p>
            <a:pPr marL="1260917" lvl="2" indent="-457200">
              <a:buFont typeface="+mj-lt"/>
              <a:buAutoNum type="arabicPeriod"/>
            </a:pPr>
            <a:r>
              <a:rPr lang="en-US" sz="2400" dirty="0" err="1"/>
              <a:t>var</a:t>
            </a:r>
            <a:r>
              <a:rPr lang="en-US" sz="2400" dirty="0"/>
              <a:t> d = new Date(year, month, day, hours, minutes, seconds, milliseconds);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92249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Date Object  </a:t>
            </a:r>
            <a:r>
              <a:rPr lang="en-US" dirty="0" smtClean="0"/>
              <a:t>Properties</a:t>
            </a:r>
            <a:endParaRPr lang="en-US" dirty="0"/>
          </a:p>
          <a:p>
            <a:pPr marL="21722" indent="0">
              <a:buNone/>
            </a:pPr>
            <a:r>
              <a:rPr lang="en-US" b="1" u="sng" dirty="0"/>
              <a:t>Property 	</a:t>
            </a:r>
            <a:r>
              <a:rPr lang="en-US" b="1" u="sng" dirty="0" smtClean="0"/>
              <a:t>	Description</a:t>
            </a:r>
            <a:endParaRPr lang="en-US" b="1" u="sng" dirty="0"/>
          </a:p>
          <a:p>
            <a:pPr marL="21722" indent="0">
              <a:buNone/>
            </a:pPr>
            <a:r>
              <a:rPr lang="en-US" dirty="0"/>
              <a:t>constructor 	Returns the function that created the Date object's </a:t>
            </a:r>
            <a:r>
              <a:rPr lang="en-US" dirty="0" smtClean="0"/>
              <a:t>				prototype</a:t>
            </a:r>
            <a:endParaRPr lang="en-US" dirty="0"/>
          </a:p>
          <a:p>
            <a:pPr marL="21722" indent="0">
              <a:buNone/>
            </a:pPr>
            <a:r>
              <a:rPr lang="en-US" dirty="0"/>
              <a:t>prototype 	</a:t>
            </a:r>
            <a:r>
              <a:rPr lang="en-US" dirty="0" smtClean="0"/>
              <a:t>	Allows </a:t>
            </a:r>
            <a:r>
              <a:rPr lang="en-US" dirty="0"/>
              <a:t>you to add properties and methods to an object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54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Date Object Methods</a:t>
            </a:r>
          </a:p>
          <a:p>
            <a:pPr marL="21722" indent="0">
              <a:buNone/>
            </a:pPr>
            <a:r>
              <a:rPr lang="en-US" b="1" u="sng" dirty="0"/>
              <a:t>Method 	</a:t>
            </a:r>
            <a:r>
              <a:rPr lang="en-US" b="1" u="sng" dirty="0" smtClean="0"/>
              <a:t>	Description</a:t>
            </a:r>
            <a:endParaRPr lang="en-US" b="1" u="sng" dirty="0"/>
          </a:p>
          <a:p>
            <a:pPr marL="21722" indent="0">
              <a:buNone/>
            </a:pPr>
            <a:r>
              <a:rPr lang="en-US" sz="2400" dirty="0" err="1"/>
              <a:t>getDate</a:t>
            </a:r>
            <a:r>
              <a:rPr lang="en-US" sz="2400" dirty="0"/>
              <a:t>() 	</a:t>
            </a:r>
            <a:r>
              <a:rPr lang="en-US" sz="2400" dirty="0" smtClean="0"/>
              <a:t>	Returns </a:t>
            </a:r>
            <a:r>
              <a:rPr lang="en-US" sz="2400" dirty="0"/>
              <a:t>the day of the month (from 1-31)</a:t>
            </a:r>
          </a:p>
          <a:p>
            <a:pPr marL="21722" indent="0">
              <a:buNone/>
            </a:pPr>
            <a:r>
              <a:rPr lang="en-US" sz="2400" dirty="0" err="1"/>
              <a:t>getDay</a:t>
            </a:r>
            <a:r>
              <a:rPr lang="en-US" sz="2400" dirty="0"/>
              <a:t>() 	</a:t>
            </a:r>
            <a:r>
              <a:rPr lang="en-US" sz="2400" dirty="0" smtClean="0"/>
              <a:t>	Returns </a:t>
            </a:r>
            <a:r>
              <a:rPr lang="en-US" sz="2400" dirty="0"/>
              <a:t>the day of the week (from 0-6)</a:t>
            </a:r>
          </a:p>
          <a:p>
            <a:pPr marL="21722" indent="0">
              <a:buNone/>
            </a:pPr>
            <a:r>
              <a:rPr lang="en-US" sz="2400" dirty="0" err="1"/>
              <a:t>getFullYear</a:t>
            </a:r>
            <a:r>
              <a:rPr lang="en-US" sz="2400" dirty="0"/>
              <a:t>() 	Returns the year</a:t>
            </a:r>
          </a:p>
          <a:p>
            <a:pPr marL="21722" indent="0">
              <a:buNone/>
            </a:pPr>
            <a:r>
              <a:rPr lang="en-US" sz="2400" dirty="0" err="1"/>
              <a:t>getHours</a:t>
            </a:r>
            <a:r>
              <a:rPr lang="en-US" sz="2400" dirty="0"/>
              <a:t>() 	</a:t>
            </a:r>
            <a:r>
              <a:rPr lang="en-US" sz="2400" dirty="0" smtClean="0"/>
              <a:t>	Returns </a:t>
            </a:r>
            <a:r>
              <a:rPr lang="en-US" sz="2400" dirty="0"/>
              <a:t>the hour (from 0-23)</a:t>
            </a:r>
          </a:p>
          <a:p>
            <a:pPr marL="21722" indent="0">
              <a:buNone/>
            </a:pPr>
            <a:r>
              <a:rPr lang="en-US" sz="2400" dirty="0" err="1"/>
              <a:t>getMilliseconds</a:t>
            </a:r>
            <a:r>
              <a:rPr lang="en-US" sz="2400" dirty="0"/>
              <a:t>() </a:t>
            </a:r>
            <a:r>
              <a:rPr lang="en-US" sz="2400" dirty="0" smtClean="0"/>
              <a:t>	Returns </a:t>
            </a:r>
            <a:r>
              <a:rPr lang="en-US" sz="2400" dirty="0"/>
              <a:t>the milliseconds (from 0-999</a:t>
            </a:r>
            <a:r>
              <a:rPr lang="en-US" sz="2400" dirty="0" smtClean="0"/>
              <a:t>)</a:t>
            </a:r>
          </a:p>
          <a:p>
            <a:pPr marL="21722" indent="0">
              <a:buNone/>
            </a:pPr>
            <a:r>
              <a:rPr lang="en-US" sz="2400" dirty="0" err="1"/>
              <a:t>getMinutes</a:t>
            </a:r>
            <a:r>
              <a:rPr lang="en-US" sz="2400" dirty="0"/>
              <a:t>() 	</a:t>
            </a:r>
            <a:r>
              <a:rPr lang="en-US" sz="2400" dirty="0" smtClean="0"/>
              <a:t>	Returns </a:t>
            </a:r>
            <a:r>
              <a:rPr lang="en-US" sz="2400" dirty="0"/>
              <a:t>the minutes (from 0-59)</a:t>
            </a:r>
          </a:p>
          <a:p>
            <a:pPr marL="21722" indent="0">
              <a:buNone/>
            </a:pPr>
            <a:r>
              <a:rPr lang="en-US" sz="2400" dirty="0" err="1"/>
              <a:t>getMonth</a:t>
            </a:r>
            <a:r>
              <a:rPr lang="en-US" sz="2400" dirty="0"/>
              <a:t>() 	</a:t>
            </a:r>
            <a:r>
              <a:rPr lang="en-US" sz="2400" dirty="0" smtClean="0"/>
              <a:t>	Returns </a:t>
            </a:r>
            <a:r>
              <a:rPr lang="en-US" sz="2400" dirty="0"/>
              <a:t>the month (from 0-11)</a:t>
            </a:r>
          </a:p>
          <a:p>
            <a:pPr marL="21722" indent="0">
              <a:buNone/>
            </a:pPr>
            <a:r>
              <a:rPr lang="en-US" sz="2400" dirty="0" err="1"/>
              <a:t>getSeconds</a:t>
            </a:r>
            <a:r>
              <a:rPr lang="en-US" sz="2400" dirty="0"/>
              <a:t>() 	Returns the seconds (from 0-59)</a:t>
            </a:r>
          </a:p>
          <a:p>
            <a:pPr marL="21722" indent="0">
              <a:buNone/>
            </a:pPr>
            <a:r>
              <a:rPr lang="en-US" sz="2400" dirty="0" err="1"/>
              <a:t>getTime</a:t>
            </a:r>
            <a:r>
              <a:rPr lang="en-US" sz="2400" dirty="0"/>
              <a:t>() 	</a:t>
            </a:r>
            <a:r>
              <a:rPr lang="en-US" sz="2400" dirty="0" smtClean="0"/>
              <a:t>	Returns </a:t>
            </a:r>
            <a:r>
              <a:rPr lang="en-US" sz="2400" dirty="0"/>
              <a:t>the number of milliseconds since midnight Jan 1 1970, </a:t>
            </a:r>
            <a:r>
              <a:rPr lang="en-US" sz="2400" dirty="0" smtClean="0"/>
              <a:t>			and </a:t>
            </a:r>
            <a:r>
              <a:rPr lang="en-US" sz="2400" dirty="0"/>
              <a:t>a specified date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4810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1722" indent="0">
              <a:buNone/>
            </a:pPr>
            <a:r>
              <a:rPr lang="en-US" sz="2400" b="1" u="sng" dirty="0"/>
              <a:t>Method 		Description</a:t>
            </a:r>
          </a:p>
          <a:p>
            <a:pPr marL="21722" indent="0">
              <a:buNone/>
            </a:pPr>
            <a:r>
              <a:rPr lang="en-US" sz="2400" dirty="0" err="1"/>
              <a:t>getTimezoneOffset</a:t>
            </a:r>
            <a:r>
              <a:rPr lang="en-US" sz="2400" dirty="0"/>
              <a:t>() 	Returns the time difference between UTC time and local </a:t>
            </a:r>
            <a:r>
              <a:rPr lang="en-US" sz="2400" dirty="0" smtClean="0"/>
              <a:t>				time</a:t>
            </a:r>
            <a:r>
              <a:rPr lang="en-US" sz="2400" dirty="0"/>
              <a:t>, in minutes</a:t>
            </a:r>
          </a:p>
          <a:p>
            <a:pPr marL="21722" indent="0">
              <a:buNone/>
            </a:pPr>
            <a:r>
              <a:rPr lang="en-US" sz="2400" dirty="0" err="1"/>
              <a:t>getUTCDate</a:t>
            </a:r>
            <a:r>
              <a:rPr lang="en-US" sz="2400" dirty="0"/>
              <a:t>() 	</a:t>
            </a:r>
            <a:r>
              <a:rPr lang="en-US" sz="2400" dirty="0" smtClean="0"/>
              <a:t>	Returns </a:t>
            </a:r>
            <a:r>
              <a:rPr lang="en-US" sz="2400" dirty="0"/>
              <a:t>the day of the month, according to universal time </a:t>
            </a:r>
            <a:r>
              <a:rPr lang="en-US" sz="2400" dirty="0" smtClean="0"/>
              <a:t>				(</a:t>
            </a:r>
            <a:r>
              <a:rPr lang="en-US" sz="2400" dirty="0"/>
              <a:t>from 1-31)</a:t>
            </a:r>
          </a:p>
          <a:p>
            <a:pPr marL="21722" indent="0">
              <a:buNone/>
            </a:pPr>
            <a:r>
              <a:rPr lang="en-US" sz="2400" dirty="0" err="1"/>
              <a:t>getUTCDay</a:t>
            </a:r>
            <a:r>
              <a:rPr lang="en-US" sz="2400" dirty="0"/>
              <a:t>() 	</a:t>
            </a:r>
            <a:r>
              <a:rPr lang="en-US" sz="2400" dirty="0" smtClean="0"/>
              <a:t>	Returns </a:t>
            </a:r>
            <a:r>
              <a:rPr lang="en-US" sz="2400" dirty="0"/>
              <a:t>the day of the week, according to universal time </a:t>
            </a:r>
            <a:r>
              <a:rPr lang="en-US" sz="2400" dirty="0" smtClean="0"/>
              <a:t>				(</a:t>
            </a:r>
            <a:r>
              <a:rPr lang="en-US" sz="2400" dirty="0"/>
              <a:t>from 0-6)</a:t>
            </a:r>
          </a:p>
          <a:p>
            <a:pPr marL="21722" indent="0">
              <a:buNone/>
            </a:pPr>
            <a:r>
              <a:rPr lang="en-US" sz="2400" dirty="0" err="1"/>
              <a:t>getUTCFullYear</a:t>
            </a:r>
            <a:r>
              <a:rPr lang="en-US" sz="2400" dirty="0"/>
              <a:t>() 	</a:t>
            </a:r>
            <a:r>
              <a:rPr lang="en-US" sz="2400" dirty="0" smtClean="0"/>
              <a:t>	Returns </a:t>
            </a:r>
            <a:r>
              <a:rPr lang="en-US" sz="2400" dirty="0"/>
              <a:t>the year, according to universal time</a:t>
            </a:r>
          </a:p>
          <a:p>
            <a:pPr marL="21722" indent="0">
              <a:buNone/>
            </a:pPr>
            <a:r>
              <a:rPr lang="en-US" sz="2400" dirty="0" err="1"/>
              <a:t>getUTCHours</a:t>
            </a:r>
            <a:r>
              <a:rPr lang="en-US" sz="2400" dirty="0"/>
              <a:t>() 	</a:t>
            </a:r>
            <a:r>
              <a:rPr lang="en-US" sz="2400" dirty="0" smtClean="0"/>
              <a:t>	Returns </a:t>
            </a:r>
            <a:r>
              <a:rPr lang="en-US" sz="2400" dirty="0"/>
              <a:t>the hour, according to universal time (from 0-23)</a:t>
            </a:r>
          </a:p>
          <a:p>
            <a:pPr marL="21722" indent="0">
              <a:buNone/>
            </a:pPr>
            <a:r>
              <a:rPr lang="en-US" sz="2400" dirty="0" err="1"/>
              <a:t>getUTCMilliseconds</a:t>
            </a:r>
            <a:r>
              <a:rPr lang="en-US" sz="2400" dirty="0"/>
              <a:t>() 	Returns the milliseconds, according to universal time (from </a:t>
            </a:r>
            <a:r>
              <a:rPr lang="en-US" sz="2400" dirty="0" smtClean="0"/>
              <a:t>				0-999</a:t>
            </a:r>
            <a:r>
              <a:rPr lang="en-US" sz="2400" dirty="0"/>
              <a:t>)</a:t>
            </a:r>
          </a:p>
          <a:p>
            <a:pPr marL="21722" indent="0">
              <a:buNone/>
            </a:pPr>
            <a:r>
              <a:rPr lang="en-US" sz="2400" dirty="0" err="1"/>
              <a:t>getUTCMinutes</a:t>
            </a:r>
            <a:r>
              <a:rPr lang="en-US" sz="2400" dirty="0"/>
              <a:t>() 	</a:t>
            </a:r>
            <a:r>
              <a:rPr lang="en-US" sz="2400" dirty="0" smtClean="0"/>
              <a:t>	Returns </a:t>
            </a:r>
            <a:r>
              <a:rPr lang="en-US" sz="2400" dirty="0"/>
              <a:t>the minutes, according to universal time (from </a:t>
            </a:r>
            <a:r>
              <a:rPr lang="en-US" sz="2400" dirty="0" smtClean="0"/>
              <a:t>0-				59)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87385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1722" indent="0">
              <a:buNone/>
            </a:pPr>
            <a:r>
              <a:rPr lang="en-US" b="1" u="sng" dirty="0"/>
              <a:t>Method 		Description</a:t>
            </a:r>
          </a:p>
          <a:p>
            <a:pPr marL="21722" indent="0">
              <a:buNone/>
            </a:pPr>
            <a:r>
              <a:rPr lang="en-US" sz="2400" dirty="0" err="1" smtClean="0"/>
              <a:t>getUTCMonth</a:t>
            </a:r>
            <a:r>
              <a:rPr lang="en-US" sz="2400" dirty="0"/>
              <a:t>() 	Returns the month, according to universal time (from 0-11</a:t>
            </a:r>
            <a:r>
              <a:rPr lang="en-US" sz="2400" dirty="0" smtClean="0"/>
              <a:t>)</a:t>
            </a:r>
          </a:p>
          <a:p>
            <a:pPr marL="21722" indent="0">
              <a:buNone/>
            </a:pPr>
            <a:r>
              <a:rPr lang="en-US" sz="2400" dirty="0" err="1"/>
              <a:t>getUTCSeconds</a:t>
            </a:r>
            <a:r>
              <a:rPr lang="en-US" sz="2400" dirty="0"/>
              <a:t>() 	Returns the seconds, according to universal time (from 0-59)</a:t>
            </a:r>
          </a:p>
          <a:p>
            <a:pPr marL="21722" indent="0">
              <a:buNone/>
            </a:pPr>
            <a:r>
              <a:rPr lang="en-US" sz="2400" dirty="0" err="1"/>
              <a:t>getYear</a:t>
            </a:r>
            <a:r>
              <a:rPr lang="en-US" sz="2400" dirty="0"/>
              <a:t>() 	</a:t>
            </a:r>
            <a:r>
              <a:rPr lang="en-US" sz="2400" dirty="0" smtClean="0"/>
              <a:t>	Deprecated</a:t>
            </a:r>
            <a:r>
              <a:rPr lang="en-US" sz="2400" dirty="0"/>
              <a:t>. Use the </a:t>
            </a:r>
            <a:r>
              <a:rPr lang="en-US" sz="2400" dirty="0" err="1"/>
              <a:t>getFullYear</a:t>
            </a:r>
            <a:r>
              <a:rPr lang="en-US" sz="2400" dirty="0"/>
              <a:t>() method instead</a:t>
            </a:r>
          </a:p>
          <a:p>
            <a:pPr marL="21722" indent="0">
              <a:buNone/>
            </a:pPr>
            <a:r>
              <a:rPr lang="en-US" sz="2400" dirty="0"/>
              <a:t>now() </a:t>
            </a:r>
            <a:r>
              <a:rPr lang="en-US" sz="2400" dirty="0" smtClean="0"/>
              <a:t>		</a:t>
            </a:r>
            <a:r>
              <a:rPr lang="en-US" sz="2400" dirty="0"/>
              <a:t>	Returns the number of milliseconds since midnight Jan 1, 1970</a:t>
            </a:r>
          </a:p>
          <a:p>
            <a:pPr marL="21722" indent="0">
              <a:buNone/>
            </a:pPr>
            <a:r>
              <a:rPr lang="en-US" sz="2400" dirty="0"/>
              <a:t>parse() 	</a:t>
            </a:r>
            <a:r>
              <a:rPr lang="en-US" sz="2400" dirty="0" smtClean="0"/>
              <a:t>	Parses </a:t>
            </a:r>
            <a:r>
              <a:rPr lang="en-US" sz="2400" dirty="0"/>
              <a:t>a date string and returns the number of milliseconds </a:t>
            </a:r>
            <a:r>
              <a:rPr lang="en-US" sz="2400" dirty="0" smtClean="0"/>
              <a:t>				since </a:t>
            </a:r>
            <a:r>
              <a:rPr lang="en-US" sz="2400" dirty="0"/>
              <a:t>January 1, 1970</a:t>
            </a:r>
          </a:p>
          <a:p>
            <a:pPr marL="21722" indent="0">
              <a:buNone/>
            </a:pPr>
            <a:r>
              <a:rPr lang="en-US" sz="2400" dirty="0" err="1"/>
              <a:t>setDate</a:t>
            </a:r>
            <a:r>
              <a:rPr lang="en-US" sz="2400" dirty="0"/>
              <a:t>() 	</a:t>
            </a:r>
            <a:r>
              <a:rPr lang="en-US" sz="2400" dirty="0" smtClean="0"/>
              <a:t>	Sets </a:t>
            </a:r>
            <a:r>
              <a:rPr lang="en-US" sz="2400" dirty="0"/>
              <a:t>the day of the month of a date object</a:t>
            </a:r>
          </a:p>
          <a:p>
            <a:pPr marL="21722" indent="0">
              <a:buNone/>
            </a:pPr>
            <a:r>
              <a:rPr lang="en-US" sz="2400" dirty="0" err="1"/>
              <a:t>setFullYear</a:t>
            </a:r>
            <a:r>
              <a:rPr lang="en-US" sz="2400" dirty="0"/>
              <a:t>() 	Sets the year of a date object</a:t>
            </a:r>
          </a:p>
          <a:p>
            <a:pPr marL="21722" indent="0">
              <a:buNone/>
            </a:pPr>
            <a:r>
              <a:rPr lang="en-US" sz="2400" dirty="0" err="1"/>
              <a:t>setHours</a:t>
            </a:r>
            <a:r>
              <a:rPr lang="en-US" sz="2400" dirty="0"/>
              <a:t>() 	</a:t>
            </a:r>
            <a:r>
              <a:rPr lang="en-US" sz="2400" dirty="0" smtClean="0"/>
              <a:t>	Sets </a:t>
            </a:r>
            <a:r>
              <a:rPr lang="en-US" sz="2400" dirty="0"/>
              <a:t>the hour of a date object</a:t>
            </a:r>
          </a:p>
          <a:p>
            <a:pPr marL="21722" indent="0">
              <a:buNone/>
            </a:pPr>
            <a:r>
              <a:rPr lang="en-US" sz="2400" dirty="0" err="1"/>
              <a:t>setMilliseconds</a:t>
            </a:r>
            <a:r>
              <a:rPr lang="en-US" sz="2400" dirty="0"/>
              <a:t>() 	Sets the milliseconds of a date object</a:t>
            </a:r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7227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1722" indent="0">
              <a:buNone/>
            </a:pPr>
            <a:r>
              <a:rPr lang="en-US" sz="2400" b="1" u="sng" dirty="0"/>
              <a:t>Method 		Description</a:t>
            </a:r>
          </a:p>
          <a:p>
            <a:pPr marL="21722" indent="0">
              <a:buNone/>
            </a:pPr>
            <a:r>
              <a:rPr lang="en-US" sz="2400" dirty="0" err="1" smtClean="0"/>
              <a:t>setMinutes</a:t>
            </a:r>
            <a:r>
              <a:rPr lang="en-US" sz="2400" dirty="0"/>
              <a:t>() 	</a:t>
            </a:r>
            <a:r>
              <a:rPr lang="en-US" sz="2400" dirty="0" smtClean="0"/>
              <a:t>	Set </a:t>
            </a:r>
            <a:r>
              <a:rPr lang="en-US" sz="2400" dirty="0"/>
              <a:t>the minutes of a date object</a:t>
            </a:r>
          </a:p>
          <a:p>
            <a:pPr marL="21722" indent="0">
              <a:buNone/>
            </a:pPr>
            <a:r>
              <a:rPr lang="en-US" sz="2400" dirty="0" err="1"/>
              <a:t>setMonth</a:t>
            </a:r>
            <a:r>
              <a:rPr lang="en-US" sz="2400" dirty="0"/>
              <a:t>() 	</a:t>
            </a:r>
            <a:r>
              <a:rPr lang="en-US" sz="2400" dirty="0" smtClean="0"/>
              <a:t>	Sets </a:t>
            </a:r>
            <a:r>
              <a:rPr lang="en-US" sz="2400" dirty="0"/>
              <a:t>the month of a date object</a:t>
            </a:r>
          </a:p>
          <a:p>
            <a:pPr marL="21722" indent="0">
              <a:buNone/>
            </a:pPr>
            <a:r>
              <a:rPr lang="en-US" sz="2400" dirty="0" err="1"/>
              <a:t>setSeconds</a:t>
            </a:r>
            <a:r>
              <a:rPr lang="en-US" sz="2400" dirty="0"/>
              <a:t>() 	Sets the seconds of a date object</a:t>
            </a:r>
          </a:p>
          <a:p>
            <a:pPr marL="21722" indent="0">
              <a:buNone/>
            </a:pPr>
            <a:r>
              <a:rPr lang="en-US" sz="2400" dirty="0" err="1"/>
              <a:t>setTime</a:t>
            </a:r>
            <a:r>
              <a:rPr lang="en-US" sz="2400" dirty="0"/>
              <a:t>() 	</a:t>
            </a:r>
            <a:r>
              <a:rPr lang="en-US" sz="2400" dirty="0" smtClean="0"/>
              <a:t>	Sets </a:t>
            </a:r>
            <a:r>
              <a:rPr lang="en-US" sz="2400" dirty="0"/>
              <a:t>a date to a specified number of milliseconds after/before </a:t>
            </a:r>
            <a:r>
              <a:rPr lang="en-US" sz="2400" dirty="0" smtClean="0"/>
              <a:t>			January </a:t>
            </a:r>
            <a:r>
              <a:rPr lang="en-US" sz="2400" dirty="0"/>
              <a:t>1, 1970</a:t>
            </a:r>
          </a:p>
          <a:p>
            <a:pPr marL="21722" indent="0">
              <a:buNone/>
            </a:pPr>
            <a:r>
              <a:rPr lang="en-US" sz="2400" dirty="0" err="1"/>
              <a:t>setUTCDate</a:t>
            </a:r>
            <a:r>
              <a:rPr lang="en-US" sz="2400" dirty="0"/>
              <a:t>() 	Sets the day of the month of a date object, according to universal </a:t>
            </a:r>
            <a:r>
              <a:rPr lang="en-US" sz="2400" dirty="0" smtClean="0"/>
              <a:t>			time</a:t>
            </a:r>
            <a:endParaRPr lang="en-US" sz="2400" dirty="0"/>
          </a:p>
          <a:p>
            <a:pPr marL="21722" indent="0">
              <a:buNone/>
            </a:pPr>
            <a:r>
              <a:rPr lang="en-US" sz="2400" dirty="0" err="1"/>
              <a:t>setUTCFullYear</a:t>
            </a:r>
            <a:r>
              <a:rPr lang="en-US" sz="2400" dirty="0"/>
              <a:t>() 	Sets the year of a date object, according to universal time</a:t>
            </a:r>
          </a:p>
          <a:p>
            <a:pPr marL="21722" indent="0">
              <a:buNone/>
            </a:pPr>
            <a:r>
              <a:rPr lang="en-US" sz="2400" dirty="0" err="1"/>
              <a:t>setUTCHours</a:t>
            </a:r>
            <a:r>
              <a:rPr lang="en-US" sz="2400" dirty="0"/>
              <a:t>() 	Sets the hour of a date object, according to universal </a:t>
            </a:r>
            <a:r>
              <a:rPr lang="en-US" sz="2400" dirty="0" smtClean="0"/>
              <a:t>time</a:t>
            </a:r>
          </a:p>
          <a:p>
            <a:pPr marL="21722" indent="0">
              <a:buNone/>
            </a:pPr>
            <a:r>
              <a:rPr lang="en-US" sz="2400" dirty="0" err="1"/>
              <a:t>setUTCMilliseconds</a:t>
            </a:r>
            <a:r>
              <a:rPr lang="en-US" sz="2400" dirty="0"/>
              <a:t>() 	Sets the milliseconds of a date object, according to </a:t>
            </a:r>
            <a:r>
              <a:rPr lang="en-US" sz="2400" dirty="0" smtClean="0"/>
              <a:t>					universal </a:t>
            </a:r>
            <a:r>
              <a:rPr lang="en-US" sz="2400" dirty="0"/>
              <a:t>time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9122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1722" indent="0">
              <a:buNone/>
            </a:pPr>
            <a:r>
              <a:rPr lang="en-US" sz="2400" b="1" u="sng" dirty="0"/>
              <a:t>Method 		Description</a:t>
            </a:r>
          </a:p>
          <a:p>
            <a:pPr marL="21722" indent="0">
              <a:buNone/>
            </a:pPr>
            <a:r>
              <a:rPr lang="en-US" sz="2400" dirty="0" err="1"/>
              <a:t>setUTCMinutes</a:t>
            </a:r>
            <a:r>
              <a:rPr lang="en-US" sz="2400" dirty="0"/>
              <a:t>() 	Set the minutes of a date object, according to universal time</a:t>
            </a:r>
          </a:p>
          <a:p>
            <a:pPr marL="21722" indent="0">
              <a:buNone/>
            </a:pPr>
            <a:r>
              <a:rPr lang="en-US" sz="2400" dirty="0" err="1"/>
              <a:t>setUTCMonth</a:t>
            </a:r>
            <a:r>
              <a:rPr lang="en-US" sz="2400" dirty="0"/>
              <a:t>() 	Sets the month of a date object, according to universal time</a:t>
            </a:r>
          </a:p>
          <a:p>
            <a:pPr marL="21722" indent="0">
              <a:buNone/>
            </a:pPr>
            <a:r>
              <a:rPr lang="en-US" sz="2400" dirty="0" err="1"/>
              <a:t>setUTCSeconds</a:t>
            </a:r>
            <a:r>
              <a:rPr lang="en-US" sz="2400" dirty="0"/>
              <a:t>() 	Set the seconds of a date object, according to universal time</a:t>
            </a:r>
          </a:p>
          <a:p>
            <a:pPr marL="21722" indent="0">
              <a:buNone/>
            </a:pPr>
            <a:r>
              <a:rPr lang="en-US" sz="2400" dirty="0" err="1"/>
              <a:t>setYear</a:t>
            </a:r>
            <a:r>
              <a:rPr lang="en-US" sz="2400" dirty="0"/>
              <a:t>() 	</a:t>
            </a:r>
            <a:r>
              <a:rPr lang="en-US" sz="2400" dirty="0" smtClean="0"/>
              <a:t>	Deprecated</a:t>
            </a:r>
            <a:r>
              <a:rPr lang="en-US" sz="2400" dirty="0"/>
              <a:t>. Use the </a:t>
            </a:r>
            <a:r>
              <a:rPr lang="en-US" sz="2400" dirty="0" err="1"/>
              <a:t>setFullYear</a:t>
            </a:r>
            <a:r>
              <a:rPr lang="en-US" sz="2400" dirty="0"/>
              <a:t>() method instead</a:t>
            </a:r>
          </a:p>
          <a:p>
            <a:pPr marL="21722" indent="0">
              <a:buNone/>
            </a:pPr>
            <a:r>
              <a:rPr lang="en-US" sz="2400" dirty="0" err="1"/>
              <a:t>toDateString</a:t>
            </a:r>
            <a:r>
              <a:rPr lang="en-US" sz="2400" dirty="0"/>
              <a:t>() 	Converts the date portion of a Date object into a readable string</a:t>
            </a:r>
          </a:p>
          <a:p>
            <a:pPr marL="21722" indent="0">
              <a:buNone/>
            </a:pPr>
            <a:r>
              <a:rPr lang="en-US" sz="2400" dirty="0" err="1"/>
              <a:t>toGMTString</a:t>
            </a:r>
            <a:r>
              <a:rPr lang="en-US" sz="2400" dirty="0"/>
              <a:t>() 	Deprecated. Use the </a:t>
            </a:r>
            <a:r>
              <a:rPr lang="en-US" sz="2400" dirty="0" err="1"/>
              <a:t>toUTCString</a:t>
            </a:r>
            <a:r>
              <a:rPr lang="en-US" sz="2400" dirty="0"/>
              <a:t>() method instead</a:t>
            </a:r>
          </a:p>
          <a:p>
            <a:pPr marL="21722" indent="0">
              <a:buNone/>
            </a:pPr>
            <a:r>
              <a:rPr lang="en-US" sz="2400" dirty="0" err="1"/>
              <a:t>toISOString</a:t>
            </a:r>
            <a:r>
              <a:rPr lang="en-US" sz="2400" dirty="0"/>
              <a:t>() 	Returns the date as a string, using the ISO standard</a:t>
            </a:r>
          </a:p>
          <a:p>
            <a:pPr marL="21722" indent="0">
              <a:buNone/>
            </a:pPr>
            <a:r>
              <a:rPr lang="en-US" sz="2400" dirty="0" err="1"/>
              <a:t>toJSON</a:t>
            </a:r>
            <a:r>
              <a:rPr lang="en-US" sz="2400" dirty="0"/>
              <a:t>() 	</a:t>
            </a:r>
            <a:r>
              <a:rPr lang="en-US" sz="2400" dirty="0" smtClean="0"/>
              <a:t>	Returns </a:t>
            </a:r>
            <a:r>
              <a:rPr lang="en-US" sz="2400" dirty="0"/>
              <a:t>the date as a string, formatted as a JSON </a:t>
            </a:r>
            <a:r>
              <a:rPr lang="en-US" sz="2400" dirty="0" smtClean="0"/>
              <a:t>date</a:t>
            </a:r>
          </a:p>
          <a:p>
            <a:pPr marL="21722" indent="0">
              <a:buNone/>
            </a:pPr>
            <a:r>
              <a:rPr lang="en-US" sz="2400" dirty="0" err="1"/>
              <a:t>toLocaleDateString</a:t>
            </a:r>
            <a:r>
              <a:rPr lang="en-US" sz="2400" dirty="0"/>
              <a:t>() 	Returns the date portion of a Date object as a string, using </a:t>
            </a:r>
            <a:r>
              <a:rPr lang="en-US" sz="2400" dirty="0" smtClean="0"/>
              <a:t>				locale </a:t>
            </a:r>
            <a:r>
              <a:rPr lang="en-US" sz="2400" dirty="0"/>
              <a:t>conventions</a:t>
            </a:r>
          </a:p>
          <a:p>
            <a:pPr marL="21722" indent="0">
              <a:buNone/>
            </a:pPr>
            <a:r>
              <a:rPr lang="en-US" sz="2400" dirty="0" err="1"/>
              <a:t>toLocaleTimeString</a:t>
            </a:r>
            <a:r>
              <a:rPr lang="en-US" sz="2400" dirty="0"/>
              <a:t>() 	Returns the time portion of a Date object as a string, using </a:t>
            </a:r>
            <a:r>
              <a:rPr lang="en-US" sz="2400" dirty="0" smtClean="0"/>
              <a:t>				locale conventions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7832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1722" indent="0">
              <a:buNone/>
            </a:pPr>
            <a:r>
              <a:rPr lang="en-US" sz="2400" b="1" u="sng" dirty="0"/>
              <a:t>Method 		Description</a:t>
            </a:r>
          </a:p>
          <a:p>
            <a:pPr marL="21722" indent="0">
              <a:buNone/>
            </a:pPr>
            <a:r>
              <a:rPr lang="en-US" sz="2400" dirty="0" err="1" smtClean="0"/>
              <a:t>toLocaleString</a:t>
            </a:r>
            <a:r>
              <a:rPr lang="en-US" sz="2400" dirty="0"/>
              <a:t>() 	Converts a Date object to a string, using locale </a:t>
            </a:r>
            <a:r>
              <a:rPr lang="en-US" sz="2400" dirty="0" smtClean="0"/>
              <a:t>	conventions</a:t>
            </a:r>
            <a:endParaRPr lang="en-IN" sz="2400" dirty="0"/>
          </a:p>
          <a:p>
            <a:pPr marL="21722" indent="0">
              <a:buNone/>
            </a:pPr>
            <a:r>
              <a:rPr lang="en-US" sz="2400" dirty="0" err="1"/>
              <a:t>toString</a:t>
            </a:r>
            <a:r>
              <a:rPr lang="en-US" sz="2400" dirty="0"/>
              <a:t>() 		Converts a Date object to a string</a:t>
            </a:r>
          </a:p>
          <a:p>
            <a:pPr marL="21722" indent="0">
              <a:buNone/>
            </a:pPr>
            <a:r>
              <a:rPr lang="en-US" sz="2400" dirty="0" err="1"/>
              <a:t>toTimeString</a:t>
            </a:r>
            <a:r>
              <a:rPr lang="en-US" sz="2400" dirty="0"/>
              <a:t>() 	Converts the time portion of a Date object to a string</a:t>
            </a:r>
          </a:p>
          <a:p>
            <a:pPr marL="21722" indent="0">
              <a:buNone/>
            </a:pPr>
            <a:r>
              <a:rPr lang="en-US" sz="2400" dirty="0" err="1"/>
              <a:t>toUTCString</a:t>
            </a:r>
            <a:r>
              <a:rPr lang="en-US" sz="2400" dirty="0"/>
              <a:t>() 	Converts a Date object to a string, according to </a:t>
            </a:r>
            <a:r>
              <a:rPr lang="en-US" sz="2400" dirty="0" smtClean="0"/>
              <a:t>universal </a:t>
            </a:r>
            <a:r>
              <a:rPr lang="en-US" sz="2400" dirty="0"/>
              <a:t>time</a:t>
            </a:r>
          </a:p>
          <a:p>
            <a:pPr marL="21722" indent="0">
              <a:buNone/>
            </a:pPr>
            <a:r>
              <a:rPr lang="en-US" sz="2400" dirty="0"/>
              <a:t>UTC() 	</a:t>
            </a:r>
            <a:r>
              <a:rPr lang="en-US" sz="2400" dirty="0" smtClean="0"/>
              <a:t>	Returns </a:t>
            </a:r>
            <a:r>
              <a:rPr lang="en-US" sz="2400" dirty="0"/>
              <a:t>the number of milliseconds in a date since </a:t>
            </a:r>
            <a:r>
              <a:rPr lang="en-US" sz="2400" dirty="0" smtClean="0"/>
              <a:t>					midnight </a:t>
            </a:r>
            <a:r>
              <a:rPr lang="en-US" sz="2400" dirty="0"/>
              <a:t>of January 1, 1970, according to UTC time</a:t>
            </a:r>
          </a:p>
          <a:p>
            <a:pPr marL="21722" indent="0">
              <a:buNone/>
            </a:pPr>
            <a:r>
              <a:rPr lang="en-US" sz="2400" dirty="0" err="1"/>
              <a:t>valueOf</a:t>
            </a:r>
            <a:r>
              <a:rPr lang="en-US" sz="2400" dirty="0"/>
              <a:t>() 	</a:t>
            </a:r>
            <a:r>
              <a:rPr lang="en-US" sz="2400" dirty="0" smtClean="0"/>
              <a:t>	Returns </a:t>
            </a:r>
            <a:r>
              <a:rPr lang="en-US" sz="2400" dirty="0"/>
              <a:t>the primitive value of a Date object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77902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400" dirty="0" smtClean="0"/>
              <a:t>Client-side JavaScript scripts operate on a </a:t>
            </a:r>
            <a:r>
              <a:rPr lang="en-US" sz="2400" b="1" dirty="0" smtClean="0"/>
              <a:t>client browser</a:t>
            </a:r>
            <a:r>
              <a:rPr lang="en-US" sz="2400" dirty="0" smtClean="0"/>
              <a:t>.</a:t>
            </a:r>
          </a:p>
          <a:p>
            <a:pPr>
              <a:defRPr/>
            </a:pPr>
            <a:r>
              <a:rPr lang="en-US" sz="2400" dirty="0" smtClean="0"/>
              <a:t>Detect whether the browser supports a certain plug-in, Control a plug-in</a:t>
            </a:r>
          </a:p>
          <a:p>
            <a:pPr>
              <a:defRPr/>
            </a:pPr>
            <a:r>
              <a:rPr lang="en-US" sz="2400" b="1" dirty="0" smtClean="0"/>
              <a:t>Validate</a:t>
            </a:r>
            <a:r>
              <a:rPr lang="en-US" sz="2400" dirty="0" smtClean="0"/>
              <a:t> user form input</a:t>
            </a:r>
          </a:p>
          <a:p>
            <a:pPr>
              <a:defRPr/>
            </a:pPr>
            <a:r>
              <a:rPr lang="en-US" sz="2400" dirty="0" smtClean="0"/>
              <a:t>Prompt</a:t>
            </a:r>
            <a:r>
              <a:rPr lang="en-US" sz="2400" b="1" dirty="0" smtClean="0"/>
              <a:t> </a:t>
            </a:r>
            <a:r>
              <a:rPr lang="en-US" sz="2400" dirty="0" smtClean="0"/>
              <a:t>a user for confirmation</a:t>
            </a:r>
          </a:p>
          <a:p>
            <a:pPr>
              <a:defRPr/>
            </a:pPr>
            <a:r>
              <a:rPr lang="en-US" sz="2400" dirty="0" smtClean="0"/>
              <a:t>Perform </a:t>
            </a:r>
            <a:r>
              <a:rPr lang="en-US" sz="2400" b="1" dirty="0" smtClean="0"/>
              <a:t>post-processing</a:t>
            </a:r>
            <a:r>
              <a:rPr lang="en-US" sz="2400" dirty="0" smtClean="0"/>
              <a:t> of information retrieved from server-side JavaScript scripts</a:t>
            </a:r>
          </a:p>
          <a:p>
            <a:pPr>
              <a:defRPr/>
            </a:pPr>
            <a:endParaRPr lang="en-US" sz="24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/>
              <a:t>Display error or information boxes</a:t>
            </a:r>
          </a:p>
          <a:p>
            <a:pPr>
              <a:defRPr/>
            </a:pPr>
            <a:r>
              <a:rPr lang="en-US" sz="2400" dirty="0"/>
              <a:t>Display confirmation boxes</a:t>
            </a:r>
          </a:p>
          <a:p>
            <a:pPr>
              <a:defRPr/>
            </a:pPr>
            <a:r>
              <a:rPr lang="en-US" sz="2400" dirty="0"/>
              <a:t>Process server data, such as aggregate calculations</a:t>
            </a:r>
          </a:p>
          <a:p>
            <a:pPr>
              <a:defRPr/>
            </a:pPr>
            <a:r>
              <a:rPr lang="en-US" sz="2400" dirty="0"/>
              <a:t>Add programmable logic to HTML</a:t>
            </a:r>
          </a:p>
          <a:p>
            <a:pPr>
              <a:defRPr/>
            </a:pPr>
            <a:r>
              <a:rPr lang="en-US" sz="2400" dirty="0"/>
              <a:t>Perform functions that don’t require information from the server</a:t>
            </a:r>
          </a:p>
          <a:p>
            <a:pPr>
              <a:defRPr/>
            </a:pPr>
            <a:r>
              <a:rPr lang="en-US" sz="2400" dirty="0"/>
              <a:t>Produce a new HTML page without making a request to the server</a:t>
            </a:r>
          </a:p>
          <a:p>
            <a:endParaRPr lang="en-IN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Client-Side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25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A JavaScript function is a block of code designed to perform a particular task.</a:t>
            </a:r>
          </a:p>
          <a:p>
            <a:r>
              <a:rPr lang="en-US" sz="2400" dirty="0" smtClean="0"/>
              <a:t>A </a:t>
            </a:r>
            <a:r>
              <a:rPr lang="en-US" sz="2400" dirty="0"/>
              <a:t>JavaScript function is executed when "something" invokes it (calls it).</a:t>
            </a:r>
          </a:p>
          <a:p>
            <a:r>
              <a:rPr lang="en-US" sz="2400" dirty="0" smtClean="0"/>
              <a:t>JavaScript </a:t>
            </a:r>
            <a:r>
              <a:rPr lang="en-US" sz="2400" dirty="0"/>
              <a:t>functions are defined with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function</a:t>
            </a:r>
            <a:r>
              <a:rPr lang="en-US" sz="2400" dirty="0"/>
              <a:t> keyword.</a:t>
            </a:r>
          </a:p>
          <a:p>
            <a:r>
              <a:rPr lang="en-US" sz="2400" dirty="0" smtClean="0"/>
              <a:t>Function </a:t>
            </a:r>
            <a:r>
              <a:rPr lang="en-US" sz="2400" dirty="0"/>
              <a:t>Declarations</a:t>
            </a:r>
          </a:p>
          <a:p>
            <a:pPr marL="1194715" lvl="3" indent="0">
              <a:buNone/>
            </a:pPr>
            <a:r>
              <a:rPr lang="en-US" sz="2400" dirty="0" smtClean="0"/>
              <a:t>function </a:t>
            </a:r>
            <a:r>
              <a:rPr lang="en-US" sz="2400" dirty="0" err="1"/>
              <a:t>functionName</a:t>
            </a:r>
            <a:r>
              <a:rPr lang="en-US" sz="2400" dirty="0"/>
              <a:t>(parameters) {</a:t>
            </a:r>
          </a:p>
          <a:p>
            <a:pPr marL="1194715" lvl="3" indent="0">
              <a:buNone/>
            </a:pPr>
            <a:r>
              <a:rPr lang="en-US" sz="2400" dirty="0"/>
              <a:t>  // code to be executed</a:t>
            </a:r>
          </a:p>
          <a:p>
            <a:pPr marL="1194715" lvl="3" indent="0">
              <a:buNone/>
            </a:pPr>
            <a:r>
              <a:rPr lang="en-US" sz="2400" dirty="0"/>
              <a:t>}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1779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A JavaScript function is defined with the function keyword, followed by a name, followed by parentheses </a:t>
            </a:r>
            <a:r>
              <a:rPr lang="en-US" sz="2400" dirty="0" smtClean="0"/>
              <a:t>().</a:t>
            </a:r>
            <a:endParaRPr lang="en-US" sz="2400" dirty="0"/>
          </a:p>
          <a:p>
            <a:r>
              <a:rPr lang="en-US" sz="2400" dirty="0"/>
              <a:t>Function names can contain letters, digits, underscores, and dollar signs (same rules as variables</a:t>
            </a:r>
            <a:r>
              <a:rPr lang="en-US" sz="2400" dirty="0" smtClean="0"/>
              <a:t>).</a:t>
            </a:r>
            <a:endParaRPr lang="en-US" sz="2400" dirty="0"/>
          </a:p>
          <a:p>
            <a:r>
              <a:rPr lang="en-US" sz="2400" dirty="0"/>
              <a:t>The parentheses may include parameter names separated by commas:</a:t>
            </a:r>
          </a:p>
          <a:p>
            <a:pPr marL="21722" indent="0">
              <a:buNone/>
            </a:pPr>
            <a:r>
              <a:rPr lang="en-US" sz="2400" dirty="0" smtClean="0"/>
              <a:t>		(</a:t>
            </a:r>
            <a:r>
              <a:rPr lang="en-US" sz="2400" dirty="0"/>
              <a:t>parameter1, parameter2, </a:t>
            </a:r>
            <a:r>
              <a:rPr lang="en-US" sz="2400" dirty="0" smtClean="0"/>
              <a:t>...)</a:t>
            </a:r>
            <a:endParaRPr lang="en-US" sz="2400" dirty="0"/>
          </a:p>
          <a:p>
            <a:r>
              <a:rPr lang="en-US" sz="2400" dirty="0"/>
              <a:t>The code to be executed, by the function, is placed inside curly brackets: {}</a:t>
            </a:r>
          </a:p>
          <a:p>
            <a:pPr marL="1194715" lvl="3" indent="0">
              <a:lnSpc>
                <a:spcPct val="100000"/>
              </a:lnSpc>
              <a:buNone/>
            </a:pPr>
            <a:r>
              <a:rPr lang="en-US" sz="2400" dirty="0"/>
              <a:t>function name(parameter1, parameter2, parameter3) {</a:t>
            </a:r>
          </a:p>
          <a:p>
            <a:pPr marL="1194715" lvl="3" indent="0">
              <a:lnSpc>
                <a:spcPct val="100000"/>
              </a:lnSpc>
              <a:buNone/>
            </a:pPr>
            <a:r>
              <a:rPr lang="en-US" sz="2400" dirty="0"/>
              <a:t>  // code to be executed</a:t>
            </a:r>
          </a:p>
          <a:p>
            <a:pPr marL="1194715" lvl="3" indent="0">
              <a:lnSpc>
                <a:spcPct val="100000"/>
              </a:lnSpc>
              <a:buNone/>
            </a:pPr>
            <a:r>
              <a:rPr lang="en-US" sz="2400" dirty="0"/>
              <a:t>}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0837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Function parameters are listed inside the parentheses () in the function definition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/>
              <a:t>Function arguments are the values received by the function when it is invoked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/>
              <a:t>Inside the function, the arguments (the parameters) behave as local variables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Declared </a:t>
            </a:r>
            <a:r>
              <a:rPr lang="en-US" sz="2400" dirty="0"/>
              <a:t>functions are not executed immediately. They are "saved for later use", and will be executed later, when they are invoked (called upon).</a:t>
            </a:r>
          </a:p>
          <a:p>
            <a:r>
              <a:rPr lang="en-US" sz="2400" dirty="0" smtClean="0"/>
              <a:t>Example</a:t>
            </a:r>
          </a:p>
          <a:p>
            <a:endParaRPr lang="en-US" sz="2400" dirty="0"/>
          </a:p>
          <a:p>
            <a:pPr marL="1194715" lvl="3" indent="0">
              <a:lnSpc>
                <a:spcPct val="100000"/>
              </a:lnSpc>
              <a:buNone/>
            </a:pPr>
            <a:r>
              <a:rPr lang="en-US" sz="2400" dirty="0"/>
              <a:t>function </a:t>
            </a:r>
            <a:r>
              <a:rPr lang="en-US" sz="2400" dirty="0" err="1"/>
              <a:t>myFunction</a:t>
            </a:r>
            <a:r>
              <a:rPr lang="en-US" sz="2400" dirty="0"/>
              <a:t>(a, b) {</a:t>
            </a:r>
          </a:p>
          <a:p>
            <a:pPr marL="1194715" lvl="3" indent="0">
              <a:lnSpc>
                <a:spcPct val="100000"/>
              </a:lnSpc>
              <a:buNone/>
            </a:pPr>
            <a:r>
              <a:rPr lang="en-US" sz="2400" dirty="0"/>
              <a:t>  return a * b;</a:t>
            </a:r>
          </a:p>
          <a:p>
            <a:pPr marL="1194715" lvl="3" indent="0">
              <a:lnSpc>
                <a:spcPct val="100000"/>
              </a:lnSpc>
              <a:buNone/>
            </a:pPr>
            <a:r>
              <a:rPr lang="en-US" sz="2400" dirty="0"/>
              <a:t>}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8509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u="sng" dirty="0"/>
              <a:t>Function </a:t>
            </a:r>
            <a:r>
              <a:rPr lang="en-US" sz="2400" u="sng" dirty="0" smtClean="0"/>
              <a:t>Invocation</a:t>
            </a:r>
            <a:endParaRPr lang="en-US" sz="2400" u="sng" dirty="0"/>
          </a:p>
          <a:p>
            <a:r>
              <a:rPr lang="en-US" sz="2400" dirty="0"/>
              <a:t>The code inside the function will execute when "something" invokes (calls) the function</a:t>
            </a:r>
            <a:r>
              <a:rPr lang="en-US" sz="2400" dirty="0" smtClean="0"/>
              <a:t>:</a:t>
            </a:r>
            <a:endParaRPr lang="en-US" sz="2400" dirty="0"/>
          </a:p>
          <a:p>
            <a:pPr lvl="1"/>
            <a:r>
              <a:rPr lang="en-US" sz="2300" dirty="0" smtClean="0"/>
              <a:t>When </a:t>
            </a:r>
            <a:r>
              <a:rPr lang="en-US" sz="2300" dirty="0"/>
              <a:t>an event occurs (when a user clicks a button)</a:t>
            </a:r>
          </a:p>
          <a:p>
            <a:pPr lvl="1"/>
            <a:r>
              <a:rPr lang="en-US" sz="2300" dirty="0" smtClean="0"/>
              <a:t>When </a:t>
            </a:r>
            <a:r>
              <a:rPr lang="en-US" sz="2300" dirty="0"/>
              <a:t>it is invoked (called) from JavaScript code</a:t>
            </a:r>
          </a:p>
          <a:p>
            <a:pPr lvl="1"/>
            <a:r>
              <a:rPr lang="en-US" sz="2300" dirty="0" smtClean="0"/>
              <a:t>Automatically </a:t>
            </a:r>
            <a:r>
              <a:rPr lang="en-US" sz="2300" dirty="0"/>
              <a:t>(self invoked)</a:t>
            </a:r>
            <a:endParaRPr lang="en-IN" sz="2300" dirty="0"/>
          </a:p>
        </p:txBody>
      </p:sp>
    </p:spTree>
    <p:extLst>
      <p:ext uri="{BB962C8B-B14F-4D97-AF65-F5344CB8AC3E}">
        <p14:creationId xmlns:p14="http://schemas.microsoft.com/office/powerpoint/2010/main" val="311908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u="sng" dirty="0"/>
              <a:t>Function </a:t>
            </a:r>
            <a:r>
              <a:rPr lang="en-US" sz="2400" u="sng" dirty="0" smtClean="0"/>
              <a:t>Return</a:t>
            </a:r>
            <a:endParaRPr lang="en-US" sz="2400" u="sng" dirty="0"/>
          </a:p>
          <a:p>
            <a:r>
              <a:rPr lang="en-US" sz="2400" dirty="0"/>
              <a:t>When JavaScript reaches a return statement, the function will stop executing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/>
              <a:t>If the function was invoked from a statement, JavaScript will "return" to execute the code after the invoking statement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/>
              <a:t>Functions often compute a return value. The return value is "returned" back to the "caller":</a:t>
            </a:r>
          </a:p>
          <a:p>
            <a:r>
              <a:rPr lang="en-US" sz="2400" dirty="0"/>
              <a:t>Example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43088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u="sng" dirty="0"/>
              <a:t>Example</a:t>
            </a:r>
          </a:p>
          <a:p>
            <a:r>
              <a:rPr lang="en-US" sz="2400" dirty="0" smtClean="0"/>
              <a:t>Calculate </a:t>
            </a:r>
            <a:r>
              <a:rPr lang="en-US" sz="2400" dirty="0"/>
              <a:t>the product of two numbers, and return the result</a:t>
            </a:r>
            <a:r>
              <a:rPr lang="en-US" sz="2400" dirty="0" smtClean="0"/>
              <a:t>:</a:t>
            </a:r>
          </a:p>
          <a:p>
            <a:endParaRPr lang="en-US" sz="2400" dirty="0"/>
          </a:p>
          <a:p>
            <a:pPr marL="439872" lvl="1" indent="0">
              <a:buNone/>
            </a:pPr>
            <a:r>
              <a:rPr lang="en-US" sz="2300" dirty="0"/>
              <a:t>let x = </a:t>
            </a:r>
            <a:r>
              <a:rPr lang="en-US" sz="2300" dirty="0" err="1"/>
              <a:t>myFunction</a:t>
            </a:r>
            <a:r>
              <a:rPr lang="en-US" sz="2300" dirty="0"/>
              <a:t>(4, 3);   // Function is called, return value will end up in x</a:t>
            </a:r>
          </a:p>
          <a:p>
            <a:pPr marL="439872" lvl="1" indent="0">
              <a:buNone/>
            </a:pPr>
            <a:r>
              <a:rPr lang="en-US" sz="2300" dirty="0" smtClean="0"/>
              <a:t>function </a:t>
            </a:r>
            <a:r>
              <a:rPr lang="en-US" sz="2300" dirty="0" err="1"/>
              <a:t>myFunction</a:t>
            </a:r>
            <a:r>
              <a:rPr lang="en-US" sz="2300" dirty="0"/>
              <a:t>(a, b) </a:t>
            </a:r>
            <a:r>
              <a:rPr lang="en-US" sz="2300" dirty="0" smtClean="0"/>
              <a:t>{	</a:t>
            </a:r>
            <a:endParaRPr lang="en-US" sz="2300" dirty="0"/>
          </a:p>
          <a:p>
            <a:pPr marL="439872" lvl="1" indent="0">
              <a:buNone/>
            </a:pPr>
            <a:r>
              <a:rPr lang="en-US" sz="2300" dirty="0"/>
              <a:t>  return a * b;             // Function returns the product of a and b</a:t>
            </a:r>
          </a:p>
          <a:p>
            <a:pPr marL="439872" lvl="1" indent="0">
              <a:buNone/>
            </a:pPr>
            <a:r>
              <a:rPr lang="en-US" sz="2300" dirty="0"/>
              <a:t>}</a:t>
            </a:r>
          </a:p>
          <a:p>
            <a:pPr marL="21722" indent="0">
              <a:buNone/>
            </a:pPr>
            <a:endParaRPr lang="en-US" sz="2400" dirty="0"/>
          </a:p>
          <a:p>
            <a:pPr marL="439872" lvl="1" indent="0">
              <a:buNone/>
            </a:pPr>
            <a:r>
              <a:rPr lang="en-US" sz="2300" dirty="0"/>
              <a:t>The result in x will be:</a:t>
            </a:r>
          </a:p>
          <a:p>
            <a:pPr marL="439872" lvl="1" indent="0">
              <a:buNone/>
            </a:pPr>
            <a:r>
              <a:rPr lang="en-US" sz="2300" dirty="0" smtClean="0"/>
              <a:t>12 </a:t>
            </a:r>
            <a:endParaRPr lang="en-IN" sz="23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212840" y="2000160"/>
              <a:ext cx="3372120" cy="17211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3480" y="1990800"/>
                <a:ext cx="3390840" cy="173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4186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2400" u="sng" dirty="0"/>
              <a:t>Why Functions</a:t>
            </a:r>
            <a:r>
              <a:rPr lang="en-IN" sz="2400" u="sng" dirty="0" smtClean="0"/>
              <a:t>?</a:t>
            </a:r>
            <a:endParaRPr lang="en-IN" sz="2400" u="sng" dirty="0"/>
          </a:p>
          <a:p>
            <a:r>
              <a:rPr lang="en-IN" sz="2400" dirty="0"/>
              <a:t>You can reuse code: Define the code once, and use it many times</a:t>
            </a:r>
            <a:r>
              <a:rPr lang="en-IN" sz="2400" dirty="0" smtClean="0"/>
              <a:t>.</a:t>
            </a:r>
            <a:endParaRPr lang="en-IN" sz="2400" dirty="0"/>
          </a:p>
          <a:p>
            <a:r>
              <a:rPr lang="en-IN" sz="2400" dirty="0"/>
              <a:t>You can use the same code many times with different arguments, to produce different results.</a:t>
            </a:r>
          </a:p>
          <a:p>
            <a:pPr marL="439872" lvl="1" indent="0">
              <a:buNone/>
            </a:pPr>
            <a:r>
              <a:rPr lang="en-IN" sz="2300" u="sng" dirty="0"/>
              <a:t>Example</a:t>
            </a:r>
          </a:p>
          <a:p>
            <a:pPr marL="439872" lvl="1" indent="0">
              <a:buNone/>
            </a:pPr>
            <a:r>
              <a:rPr lang="en-IN" sz="2300" dirty="0" smtClean="0"/>
              <a:t>Convert </a:t>
            </a:r>
            <a:r>
              <a:rPr lang="en-IN" sz="2300" dirty="0"/>
              <a:t>Fahrenheit to Celsius:</a:t>
            </a:r>
          </a:p>
          <a:p>
            <a:pPr marL="439872" lvl="1" indent="0">
              <a:buNone/>
            </a:pPr>
            <a:r>
              <a:rPr lang="en-IN" sz="2300" dirty="0"/>
              <a:t>function </a:t>
            </a:r>
            <a:r>
              <a:rPr lang="en-IN" sz="2300" dirty="0" err="1"/>
              <a:t>toCelsius</a:t>
            </a:r>
            <a:r>
              <a:rPr lang="en-IN" sz="2300" dirty="0"/>
              <a:t>(</a:t>
            </a:r>
            <a:r>
              <a:rPr lang="en-IN" sz="2300" dirty="0" err="1"/>
              <a:t>fahrenheit</a:t>
            </a:r>
            <a:r>
              <a:rPr lang="en-IN" sz="2300" dirty="0"/>
              <a:t>) {</a:t>
            </a:r>
          </a:p>
          <a:p>
            <a:pPr marL="439872" lvl="1" indent="0">
              <a:buNone/>
            </a:pPr>
            <a:r>
              <a:rPr lang="en-IN" sz="2300" dirty="0"/>
              <a:t>  return (5/9) * (fahrenheit-32);</a:t>
            </a:r>
          </a:p>
          <a:p>
            <a:pPr marL="439872" lvl="1" indent="0">
              <a:buNone/>
            </a:pPr>
            <a:r>
              <a:rPr lang="en-IN" sz="2300" dirty="0"/>
              <a:t>}</a:t>
            </a:r>
          </a:p>
          <a:p>
            <a:pPr marL="439872" lvl="1" indent="0">
              <a:buNone/>
            </a:pPr>
            <a:r>
              <a:rPr lang="en-IN" sz="2300" dirty="0" err="1"/>
              <a:t>document.getElementById</a:t>
            </a:r>
            <a:r>
              <a:rPr lang="en-IN" sz="2300" dirty="0"/>
              <a:t>("demo").</a:t>
            </a:r>
            <a:r>
              <a:rPr lang="en-IN" sz="2300" dirty="0" err="1"/>
              <a:t>innerHTML</a:t>
            </a:r>
            <a:r>
              <a:rPr lang="en-IN" sz="2300" dirty="0"/>
              <a:t> = </a:t>
            </a:r>
            <a:r>
              <a:rPr lang="en-IN" sz="2300" dirty="0" err="1"/>
              <a:t>toCelsius</a:t>
            </a:r>
            <a:r>
              <a:rPr lang="en-IN" sz="2300" dirty="0"/>
              <a:t>(77);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5029200" y="3537000"/>
              <a:ext cx="4273920" cy="19688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19840" y="3527640"/>
                <a:ext cx="4292640" cy="198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52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The () Operator Invokes the </a:t>
            </a:r>
            <a:r>
              <a:rPr lang="en-US" sz="2400" dirty="0" smtClean="0"/>
              <a:t>Function</a:t>
            </a:r>
            <a:endParaRPr lang="en-US" sz="2400" dirty="0"/>
          </a:p>
          <a:p>
            <a:r>
              <a:rPr lang="en-US" sz="2400" dirty="0"/>
              <a:t>Using the example above, </a:t>
            </a:r>
            <a:r>
              <a:rPr lang="en-US" sz="2400" dirty="0" err="1"/>
              <a:t>toCelsius</a:t>
            </a:r>
            <a:r>
              <a:rPr lang="en-US" sz="2400" dirty="0"/>
              <a:t> refers to the function object, and </a:t>
            </a:r>
            <a:r>
              <a:rPr lang="en-US" sz="2400" dirty="0" err="1"/>
              <a:t>toCelsius</a:t>
            </a:r>
            <a:r>
              <a:rPr lang="en-US" sz="2400" dirty="0"/>
              <a:t>() refers to the function result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/>
              <a:t>Accessing a function without () will return the function object instead of the function result.</a:t>
            </a:r>
          </a:p>
          <a:p>
            <a:pPr marL="439872" lvl="1" indent="0">
              <a:buNone/>
            </a:pPr>
            <a:r>
              <a:rPr lang="en-US" sz="2300" dirty="0"/>
              <a:t>Example</a:t>
            </a:r>
          </a:p>
          <a:p>
            <a:pPr marL="439872" lvl="1" indent="0">
              <a:buNone/>
            </a:pPr>
            <a:r>
              <a:rPr lang="en-US" sz="2300" dirty="0"/>
              <a:t>function </a:t>
            </a:r>
            <a:r>
              <a:rPr lang="en-US" sz="2300" dirty="0" err="1"/>
              <a:t>toCelsius</a:t>
            </a:r>
            <a:r>
              <a:rPr lang="en-US" sz="2300" dirty="0"/>
              <a:t>(</a:t>
            </a:r>
            <a:r>
              <a:rPr lang="en-US" sz="2300" dirty="0" err="1"/>
              <a:t>fahrenheit</a:t>
            </a:r>
            <a:r>
              <a:rPr lang="en-US" sz="2300" dirty="0"/>
              <a:t>) {</a:t>
            </a:r>
          </a:p>
          <a:p>
            <a:pPr marL="852591" lvl="2" indent="0">
              <a:buNone/>
            </a:pPr>
            <a:r>
              <a:rPr lang="en-US" dirty="0">
                <a:solidFill>
                  <a:srgbClr val="000097"/>
                </a:solidFill>
              </a:rPr>
              <a:t>return </a:t>
            </a:r>
            <a:r>
              <a:rPr lang="en-US" dirty="0">
                <a:solidFill>
                  <a:srgbClr val="000097"/>
                </a:solidFill>
              </a:rPr>
              <a:t>(5/9) * (fahrenheit-32);</a:t>
            </a:r>
          </a:p>
          <a:p>
            <a:pPr marL="439872" lvl="1" indent="0">
              <a:buNone/>
            </a:pPr>
            <a:r>
              <a:rPr lang="en-US" sz="2300" dirty="0"/>
              <a:t>}</a:t>
            </a:r>
          </a:p>
          <a:p>
            <a:pPr marL="439872" lvl="1" indent="0">
              <a:buNone/>
            </a:pPr>
            <a:r>
              <a:rPr lang="en-US" sz="2300" dirty="0" err="1"/>
              <a:t>document.getElementById</a:t>
            </a:r>
            <a:r>
              <a:rPr lang="en-US" sz="2300" dirty="0"/>
              <a:t>("demo").</a:t>
            </a:r>
            <a:r>
              <a:rPr lang="en-US" sz="2300" dirty="0" err="1"/>
              <a:t>innerHTML</a:t>
            </a:r>
            <a:r>
              <a:rPr lang="en-US" sz="2300" dirty="0"/>
              <a:t> = </a:t>
            </a:r>
            <a:r>
              <a:rPr lang="en-US" sz="2300" dirty="0" err="1"/>
              <a:t>toCelsius</a:t>
            </a:r>
            <a:r>
              <a:rPr lang="en-US" sz="2300" dirty="0"/>
              <a:t>; </a:t>
            </a:r>
            <a:endParaRPr lang="en-US" sz="2300" dirty="0" smtClean="0"/>
          </a:p>
          <a:p>
            <a:pPr marL="439872" lvl="1" indent="0">
              <a:buNone/>
            </a:pPr>
            <a:r>
              <a:rPr lang="en-IN" sz="2300" dirty="0" smtClean="0"/>
              <a:t>Result: </a:t>
            </a:r>
            <a:r>
              <a:rPr lang="en-US" sz="2400" dirty="0"/>
              <a:t>function </a:t>
            </a:r>
            <a:r>
              <a:rPr lang="en-US" sz="2400" dirty="0" err="1"/>
              <a:t>toCelsius</a:t>
            </a:r>
            <a:r>
              <a:rPr lang="en-US" sz="2400" dirty="0"/>
              <a:t>(f) { return (5/9) * (f-32); }</a:t>
            </a:r>
            <a:endParaRPr lang="en-IN" sz="2300" dirty="0"/>
          </a:p>
        </p:txBody>
      </p:sp>
    </p:spTree>
    <p:extLst>
      <p:ext uri="{BB962C8B-B14F-4D97-AF65-F5344CB8AC3E}">
        <p14:creationId xmlns:p14="http://schemas.microsoft.com/office/powerpoint/2010/main" val="29305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Functions Used as Variable Values</a:t>
            </a:r>
          </a:p>
          <a:p>
            <a:r>
              <a:rPr lang="en-US" sz="2400" dirty="0" smtClean="0"/>
              <a:t>Functions </a:t>
            </a:r>
            <a:r>
              <a:rPr lang="en-US" sz="2400" dirty="0"/>
              <a:t>can be used the same way as you use variables, in all types of formulas, assignments, and calculations.</a:t>
            </a:r>
          </a:p>
          <a:p>
            <a:pPr marL="439872" lvl="1" indent="0">
              <a:buNone/>
            </a:pPr>
            <a:r>
              <a:rPr lang="en-US" sz="2300" b="1" u="sng" dirty="0"/>
              <a:t>Example</a:t>
            </a:r>
          </a:p>
          <a:p>
            <a:pPr marL="439872" lvl="1" indent="0">
              <a:buNone/>
            </a:pPr>
            <a:r>
              <a:rPr lang="en-US" sz="2300" dirty="0" smtClean="0"/>
              <a:t>Instead </a:t>
            </a:r>
            <a:r>
              <a:rPr lang="en-US" sz="2300" dirty="0"/>
              <a:t>of using a variable to store the return value of a function:</a:t>
            </a:r>
          </a:p>
          <a:p>
            <a:pPr marL="439872" lvl="1" indent="0">
              <a:buNone/>
            </a:pPr>
            <a:r>
              <a:rPr lang="en-US" sz="2300" dirty="0"/>
              <a:t>let x = </a:t>
            </a:r>
            <a:r>
              <a:rPr lang="en-US" sz="2300" dirty="0" err="1"/>
              <a:t>toCelsius</a:t>
            </a:r>
            <a:r>
              <a:rPr lang="en-US" sz="2300" dirty="0"/>
              <a:t>(77);</a:t>
            </a:r>
          </a:p>
          <a:p>
            <a:pPr marL="439872" lvl="1" indent="0">
              <a:buNone/>
            </a:pPr>
            <a:r>
              <a:rPr lang="en-US" sz="2300" dirty="0"/>
              <a:t>let text = "The temperature is " + x + " Celsius";</a:t>
            </a:r>
          </a:p>
          <a:p>
            <a:pPr marL="21722" indent="0">
              <a:buNone/>
            </a:pPr>
            <a:endParaRPr lang="en-US" sz="2400" dirty="0"/>
          </a:p>
          <a:p>
            <a:pPr marL="439872" lvl="1" indent="0">
              <a:buNone/>
            </a:pPr>
            <a:r>
              <a:rPr lang="en-US" sz="2300" dirty="0"/>
              <a:t>You can use the function directly, as a variable value:</a:t>
            </a:r>
          </a:p>
          <a:p>
            <a:pPr marL="439872" lvl="1" indent="0">
              <a:buNone/>
            </a:pPr>
            <a:r>
              <a:rPr lang="en-US" sz="2300" dirty="0"/>
              <a:t>let text = "The temperature is " + </a:t>
            </a:r>
            <a:r>
              <a:rPr lang="en-US" sz="2300" dirty="0" err="1"/>
              <a:t>toCelsius</a:t>
            </a:r>
            <a:r>
              <a:rPr lang="en-US" sz="2300" dirty="0"/>
              <a:t>(77) + " Celsius";</a:t>
            </a:r>
            <a:endParaRPr lang="en-IN" sz="23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860640" y="3187800"/>
              <a:ext cx="5067720" cy="21466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51280" y="3178440"/>
                <a:ext cx="5086440" cy="216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638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u="sng" dirty="0"/>
              <a:t>Local </a:t>
            </a:r>
            <a:r>
              <a:rPr lang="en-US" sz="2400" u="sng" dirty="0" smtClean="0"/>
              <a:t>Variables</a:t>
            </a:r>
            <a:endParaRPr lang="en-US" sz="2400" u="sng" dirty="0"/>
          </a:p>
          <a:p>
            <a:r>
              <a:rPr lang="en-US" sz="2400" dirty="0"/>
              <a:t>Variables declared within a JavaScript function, become LOCAL to the function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/>
              <a:t>Local variables can only be accessed from within the function.</a:t>
            </a:r>
          </a:p>
          <a:p>
            <a:pPr marL="439872" lvl="1" indent="0">
              <a:lnSpc>
                <a:spcPct val="100000"/>
              </a:lnSpc>
              <a:buNone/>
            </a:pPr>
            <a:r>
              <a:rPr lang="en-US" sz="2300" dirty="0"/>
              <a:t>Example</a:t>
            </a:r>
          </a:p>
          <a:p>
            <a:pPr marL="439872" lvl="1" indent="0">
              <a:lnSpc>
                <a:spcPct val="100000"/>
              </a:lnSpc>
              <a:buNone/>
            </a:pPr>
            <a:r>
              <a:rPr lang="en-US" sz="2300" dirty="0" smtClean="0"/>
              <a:t>// code here can NOT use </a:t>
            </a:r>
            <a:r>
              <a:rPr lang="en-US" sz="2300" dirty="0" err="1" smtClean="0"/>
              <a:t>carName</a:t>
            </a:r>
            <a:endParaRPr lang="en-US" sz="2300" dirty="0" smtClean="0"/>
          </a:p>
          <a:p>
            <a:pPr marL="439872" lvl="1" indent="0">
              <a:lnSpc>
                <a:spcPct val="100000"/>
              </a:lnSpc>
              <a:buNone/>
            </a:pPr>
            <a:r>
              <a:rPr lang="en-US" sz="2300" dirty="0" smtClean="0"/>
              <a:t>function </a:t>
            </a:r>
            <a:r>
              <a:rPr lang="en-US" sz="2300" dirty="0" err="1"/>
              <a:t>myFunction</a:t>
            </a:r>
            <a:r>
              <a:rPr lang="en-US" sz="2300" dirty="0"/>
              <a:t>() {</a:t>
            </a:r>
          </a:p>
          <a:p>
            <a:pPr marL="439872" lvl="1" indent="0">
              <a:lnSpc>
                <a:spcPct val="100000"/>
              </a:lnSpc>
              <a:buNone/>
            </a:pPr>
            <a:r>
              <a:rPr lang="en-US" sz="2300" dirty="0"/>
              <a:t>  let </a:t>
            </a:r>
            <a:r>
              <a:rPr lang="en-US" sz="2300" dirty="0" err="1"/>
              <a:t>carName</a:t>
            </a:r>
            <a:r>
              <a:rPr lang="en-US" sz="2300" dirty="0"/>
              <a:t> = "Volvo";</a:t>
            </a:r>
          </a:p>
          <a:p>
            <a:pPr marL="439872" lvl="1" indent="0">
              <a:lnSpc>
                <a:spcPct val="100000"/>
              </a:lnSpc>
              <a:buNone/>
            </a:pPr>
            <a:r>
              <a:rPr lang="en-US" sz="2300" dirty="0"/>
              <a:t>  // code here CAN use </a:t>
            </a:r>
            <a:r>
              <a:rPr lang="en-US" sz="2300" dirty="0" err="1"/>
              <a:t>carName</a:t>
            </a:r>
            <a:endParaRPr lang="en-US" sz="2300" dirty="0"/>
          </a:p>
          <a:p>
            <a:pPr marL="439872" lvl="1" indent="0">
              <a:lnSpc>
                <a:spcPct val="100000"/>
              </a:lnSpc>
              <a:buNone/>
            </a:pPr>
            <a:r>
              <a:rPr lang="en-US" sz="2300" dirty="0" smtClean="0"/>
              <a:t>}</a:t>
            </a:r>
            <a:endParaRPr lang="en-US" sz="2300" dirty="0"/>
          </a:p>
          <a:p>
            <a:pPr marL="439872" lvl="1" indent="0">
              <a:lnSpc>
                <a:spcPct val="100000"/>
              </a:lnSpc>
              <a:buNone/>
            </a:pPr>
            <a:r>
              <a:rPr lang="en-US" sz="2300" dirty="0"/>
              <a:t>// code here can NOT use </a:t>
            </a:r>
            <a:r>
              <a:rPr lang="en-US" sz="2300" dirty="0" err="1" smtClean="0"/>
              <a:t>carName</a:t>
            </a:r>
            <a:endParaRPr lang="en-US" sz="2300" dirty="0"/>
          </a:p>
          <a:p>
            <a:r>
              <a:rPr lang="en-US" sz="2400" dirty="0"/>
              <a:t>Since local variables are only recognized inside their functions, variables with the same name can be used in different functions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/>
              <a:t>Local variables are created when a function starts, and deleted when the function is completed.</a:t>
            </a:r>
            <a:endParaRPr lang="en-IN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895320" y="2203560"/>
              <a:ext cx="8064720" cy="14799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5960" y="2194200"/>
                <a:ext cx="8083440" cy="149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8357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Scripts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 smtClean="0"/>
              <a:t>JavaScript scripts that run on the server are called </a:t>
            </a:r>
            <a:r>
              <a:rPr lang="en-US" sz="2400" dirty="0" err="1" smtClean="0"/>
              <a:t>LiveWire</a:t>
            </a:r>
            <a:r>
              <a:rPr lang="en-US" sz="2400" dirty="0" smtClean="0"/>
              <a:t> applications because they use the Netscape </a:t>
            </a:r>
            <a:r>
              <a:rPr lang="en-US" sz="2400" dirty="0" err="1" smtClean="0"/>
              <a:t>LiveWire</a:t>
            </a:r>
            <a:r>
              <a:rPr lang="en-US" sz="2400" dirty="0" smtClean="0"/>
              <a:t> development environment</a:t>
            </a:r>
          </a:p>
          <a:p>
            <a:pPr lvl="1">
              <a:defRPr/>
            </a:pPr>
            <a:r>
              <a:rPr lang="en-US" sz="2400" dirty="0" smtClean="0"/>
              <a:t>This is the only system that supports server-side JavaScript development</a:t>
            </a:r>
          </a:p>
          <a:p>
            <a:pPr>
              <a:defRPr/>
            </a:pPr>
            <a:r>
              <a:rPr lang="en-US" sz="2400" dirty="0" smtClean="0"/>
              <a:t>Unlike CGI scripts, </a:t>
            </a:r>
            <a:r>
              <a:rPr lang="en-US" sz="2400" dirty="0" err="1" smtClean="0"/>
              <a:t>LiveWire</a:t>
            </a:r>
            <a:r>
              <a:rPr lang="en-US" sz="2400" dirty="0" smtClean="0"/>
              <a:t> applications are more closely integrated to the HTML pages that control them</a:t>
            </a:r>
          </a:p>
          <a:p>
            <a:pPr lvl="1">
              <a:defRPr/>
            </a:pPr>
            <a:r>
              <a:rPr lang="en-US" sz="2400" dirty="0" smtClean="0"/>
              <a:t>Can have a page that accepts credit card payments and gives user immediate feedback </a:t>
            </a:r>
            <a:r>
              <a:rPr lang="en-US" sz="2400" i="1" dirty="0" smtClean="0"/>
              <a:t>on the same page</a:t>
            </a:r>
            <a:r>
              <a:rPr lang="en-US" sz="2400" dirty="0" smtClean="0"/>
              <a:t> about whether card was accepted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6098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u="sng" dirty="0" smtClean="0"/>
              <a:t>Anonymous </a:t>
            </a:r>
            <a:r>
              <a:rPr lang="en-US" sz="2400" u="sng" dirty="0"/>
              <a:t>function </a:t>
            </a:r>
          </a:p>
          <a:p>
            <a:r>
              <a:rPr lang="en-US" sz="2400" dirty="0" smtClean="0"/>
              <a:t>A </a:t>
            </a:r>
            <a:r>
              <a:rPr lang="en-US" sz="2400" dirty="0"/>
              <a:t>JavaScript function can also be defined using an </a:t>
            </a:r>
            <a:r>
              <a:rPr lang="en-US" sz="2400" dirty="0" smtClean="0"/>
              <a:t>expression and can </a:t>
            </a:r>
            <a:r>
              <a:rPr lang="en-US" sz="2400" dirty="0"/>
              <a:t>be stored in a variable:</a:t>
            </a:r>
          </a:p>
          <a:p>
            <a:pPr marL="439872" lvl="1" indent="0">
              <a:buNone/>
            </a:pPr>
            <a:r>
              <a:rPr lang="en-US" sz="2300" u="sng" dirty="0"/>
              <a:t>Example</a:t>
            </a:r>
          </a:p>
          <a:p>
            <a:pPr marL="439872" lvl="1" indent="0">
              <a:buNone/>
            </a:pPr>
            <a:r>
              <a:rPr lang="en-US" sz="2300" dirty="0" err="1"/>
              <a:t>const</a:t>
            </a:r>
            <a:r>
              <a:rPr lang="en-US" sz="2300" dirty="0"/>
              <a:t> x = function (a, b) {return a * b</a:t>
            </a:r>
            <a:r>
              <a:rPr lang="en-US" sz="2300" dirty="0" smtClean="0"/>
              <a:t>};</a:t>
            </a:r>
            <a:endParaRPr lang="en-US" sz="2300" dirty="0"/>
          </a:p>
          <a:p>
            <a:r>
              <a:rPr lang="en-US" sz="2400" dirty="0"/>
              <a:t>After </a:t>
            </a:r>
            <a:r>
              <a:rPr lang="en-US" sz="2400" dirty="0" smtClean="0"/>
              <a:t>this, </a:t>
            </a:r>
            <a:r>
              <a:rPr lang="en-US" sz="2400" dirty="0"/>
              <a:t>the variable can be used as a function:</a:t>
            </a:r>
          </a:p>
          <a:p>
            <a:pPr marL="439872" lvl="1" indent="0">
              <a:buNone/>
            </a:pPr>
            <a:r>
              <a:rPr lang="en-US" sz="2300" u="sng" dirty="0"/>
              <a:t>Example</a:t>
            </a:r>
          </a:p>
          <a:p>
            <a:pPr marL="439872" lvl="1" indent="0">
              <a:buNone/>
            </a:pPr>
            <a:r>
              <a:rPr lang="en-US" sz="2300" dirty="0" err="1"/>
              <a:t>const</a:t>
            </a:r>
            <a:r>
              <a:rPr lang="en-US" sz="2300" dirty="0"/>
              <a:t> x = function (a, b) {return a * b};</a:t>
            </a:r>
          </a:p>
          <a:p>
            <a:pPr marL="439872" lvl="1" indent="0">
              <a:buNone/>
            </a:pPr>
            <a:r>
              <a:rPr lang="en-US" sz="2300" dirty="0"/>
              <a:t>let z = x(4, 3</a:t>
            </a:r>
            <a:r>
              <a:rPr lang="en-US" sz="2300" dirty="0" smtClean="0"/>
              <a:t>);</a:t>
            </a:r>
            <a:endParaRPr lang="en-US" sz="2400" dirty="0"/>
          </a:p>
          <a:p>
            <a:r>
              <a:rPr lang="en-US" sz="2400" dirty="0"/>
              <a:t>The function above is actually an anonymous function (a function without a name</a:t>
            </a:r>
            <a:r>
              <a:rPr lang="en-US" sz="2400" dirty="0" smtClean="0"/>
              <a:t>).</a:t>
            </a:r>
          </a:p>
          <a:p>
            <a:r>
              <a:rPr lang="en-US" sz="2400" dirty="0"/>
              <a:t>Functions stored in variables do not need function names. They are always invoked (called) using the variable name.</a:t>
            </a:r>
          </a:p>
          <a:p>
            <a:endParaRPr lang="en-IN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467000" y="2870280"/>
              <a:ext cx="2178360" cy="3495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57640" y="2860920"/>
                <a:ext cx="2197080" cy="36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5905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u="sng" dirty="0"/>
              <a:t>The Function() </a:t>
            </a:r>
            <a:r>
              <a:rPr lang="en-US" sz="2400" u="sng" dirty="0" smtClean="0"/>
              <a:t>Constructor</a:t>
            </a:r>
            <a:endParaRPr lang="en-US" sz="2400" u="sng" dirty="0"/>
          </a:p>
          <a:p>
            <a:r>
              <a:rPr lang="en-US" sz="2400" dirty="0"/>
              <a:t>As you have seen in the previous examples, JavaScript functions are defined with the function keyword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/>
              <a:t>Functions can also be defined with a built-in JavaScript function constructor called Function().</a:t>
            </a:r>
          </a:p>
          <a:p>
            <a:pPr marL="439872" lvl="1" indent="0">
              <a:lnSpc>
                <a:spcPct val="100000"/>
              </a:lnSpc>
              <a:buNone/>
            </a:pPr>
            <a:r>
              <a:rPr lang="en-US" sz="2300" u="sng" dirty="0"/>
              <a:t>Example</a:t>
            </a:r>
          </a:p>
          <a:p>
            <a:pPr marL="439872" lvl="1" indent="0">
              <a:lnSpc>
                <a:spcPct val="100000"/>
              </a:lnSpc>
              <a:buNone/>
            </a:pPr>
            <a:r>
              <a:rPr lang="en-US" sz="2300" dirty="0" err="1"/>
              <a:t>const</a:t>
            </a:r>
            <a:r>
              <a:rPr lang="en-US" sz="2300" dirty="0"/>
              <a:t> </a:t>
            </a:r>
            <a:r>
              <a:rPr lang="en-US" sz="2300" dirty="0" err="1"/>
              <a:t>myFunction</a:t>
            </a:r>
            <a:r>
              <a:rPr lang="en-US" sz="2300" dirty="0"/>
              <a:t> = new Function("a", "b", "return a * b</a:t>
            </a:r>
            <a:r>
              <a:rPr lang="en-US" sz="2300" dirty="0" smtClean="0"/>
              <a:t>");</a:t>
            </a:r>
            <a:endParaRPr lang="en-US" sz="2300" dirty="0"/>
          </a:p>
          <a:p>
            <a:pPr marL="439872" lvl="1" indent="0">
              <a:lnSpc>
                <a:spcPct val="100000"/>
              </a:lnSpc>
              <a:buNone/>
            </a:pPr>
            <a:r>
              <a:rPr lang="en-US" sz="2300" dirty="0"/>
              <a:t>let x = </a:t>
            </a:r>
            <a:r>
              <a:rPr lang="en-US" sz="2300" dirty="0" err="1"/>
              <a:t>myFunction</a:t>
            </a:r>
            <a:r>
              <a:rPr lang="en-US" sz="2300" dirty="0"/>
              <a:t>(4, 3</a:t>
            </a:r>
            <a:r>
              <a:rPr lang="en-US" sz="2300" dirty="0" smtClean="0"/>
              <a:t>);</a:t>
            </a:r>
            <a:endParaRPr lang="en-US" sz="2300" dirty="0"/>
          </a:p>
          <a:p>
            <a:r>
              <a:rPr lang="en-US" sz="2400" dirty="0"/>
              <a:t>You actually don't have to use the function constructor. The example above is the same as writing:</a:t>
            </a:r>
          </a:p>
          <a:p>
            <a:pPr marL="439872" lvl="1" indent="0">
              <a:buNone/>
            </a:pPr>
            <a:r>
              <a:rPr lang="en-US" sz="2300" u="sng" dirty="0"/>
              <a:t>Example</a:t>
            </a:r>
          </a:p>
          <a:p>
            <a:pPr marL="439872" lvl="1" indent="0">
              <a:buNone/>
            </a:pPr>
            <a:r>
              <a:rPr lang="en-US" sz="2300" dirty="0" err="1"/>
              <a:t>const</a:t>
            </a:r>
            <a:r>
              <a:rPr lang="en-US" sz="2300" dirty="0"/>
              <a:t> </a:t>
            </a:r>
            <a:r>
              <a:rPr lang="en-US" sz="2300" dirty="0" err="1"/>
              <a:t>myFunction</a:t>
            </a:r>
            <a:r>
              <a:rPr lang="en-US" sz="2300" dirty="0"/>
              <a:t> = function (a, b) {return a * b</a:t>
            </a:r>
            <a:r>
              <a:rPr lang="en-US" sz="2300" dirty="0" smtClean="0"/>
              <a:t>};</a:t>
            </a:r>
            <a:endParaRPr lang="en-US" sz="2300" dirty="0"/>
          </a:p>
          <a:p>
            <a:pPr marL="439872" lvl="1" indent="0">
              <a:buNone/>
            </a:pPr>
            <a:r>
              <a:rPr lang="en-US" sz="2300" dirty="0"/>
              <a:t>let x = </a:t>
            </a:r>
            <a:r>
              <a:rPr lang="en-US" sz="2300" dirty="0" err="1"/>
              <a:t>myFunction</a:t>
            </a:r>
            <a:r>
              <a:rPr lang="en-US" sz="2300" dirty="0"/>
              <a:t>(4, 3);</a:t>
            </a:r>
            <a:endParaRPr lang="en-IN" sz="23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994200" y="3784680"/>
              <a:ext cx="4438800" cy="255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84840" y="3775320"/>
                <a:ext cx="4457520" cy="4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781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u="sng" dirty="0"/>
              <a:t>Self-Invoking </a:t>
            </a:r>
            <a:r>
              <a:rPr lang="en-US" sz="2400" u="sng" dirty="0" smtClean="0"/>
              <a:t>Functions</a:t>
            </a:r>
            <a:endParaRPr lang="en-US" sz="2400" u="sng" dirty="0"/>
          </a:p>
          <a:p>
            <a:r>
              <a:rPr lang="en-US" sz="2400" dirty="0"/>
              <a:t>Function expressions can be made "self-invoking</a:t>
            </a:r>
            <a:r>
              <a:rPr lang="en-US" sz="2400" dirty="0" smtClean="0"/>
              <a:t>".</a:t>
            </a:r>
            <a:endParaRPr lang="en-US" sz="2400" dirty="0"/>
          </a:p>
          <a:p>
            <a:r>
              <a:rPr lang="en-US" sz="2400" dirty="0"/>
              <a:t>A self-invoking expression is invoked (started) automatically, without being called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/>
              <a:t>Function expressions will execute automatically if the expression is followed by </a:t>
            </a:r>
            <a:r>
              <a:rPr lang="en-US" sz="2400" dirty="0" smtClean="0"/>
              <a:t>().</a:t>
            </a:r>
            <a:endParaRPr lang="en-US" sz="2400" dirty="0"/>
          </a:p>
          <a:p>
            <a:r>
              <a:rPr lang="en-US" sz="2400" dirty="0"/>
              <a:t>You cannot self-invoke a function declaration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/>
              <a:t>You have to add parentheses around the function to indicate that it is a function expression:</a:t>
            </a:r>
          </a:p>
          <a:p>
            <a:r>
              <a:rPr lang="en-US" sz="2400" dirty="0"/>
              <a:t>Example</a:t>
            </a:r>
          </a:p>
          <a:p>
            <a:r>
              <a:rPr lang="en-US" sz="2400" dirty="0"/>
              <a:t>(function () {</a:t>
            </a:r>
          </a:p>
          <a:p>
            <a:r>
              <a:rPr lang="en-US" sz="2400" dirty="0"/>
              <a:t>  let x = "Hello!!";  // I will invoke myself</a:t>
            </a:r>
          </a:p>
          <a:p>
            <a:r>
              <a:rPr lang="en-US" sz="2400" dirty="0"/>
              <a:t>})();</a:t>
            </a:r>
          </a:p>
          <a:p>
            <a:r>
              <a:rPr lang="en-US" sz="2400" dirty="0"/>
              <a:t>The function above is actually an anonymous self-invoking function (function without name).</a:t>
            </a:r>
          </a:p>
          <a:p>
            <a:endParaRPr lang="en-US" sz="2400" dirty="0"/>
          </a:p>
          <a:p>
            <a:endParaRPr lang="en-IN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0807560" y="2685960"/>
              <a:ext cx="1073520" cy="576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98200" y="2676600"/>
                <a:ext cx="1092240" cy="7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9701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Scope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2400" u="sng" dirty="0"/>
              <a:t>JavaScript Scope</a:t>
            </a:r>
          </a:p>
          <a:p>
            <a:r>
              <a:rPr lang="en-IN" sz="2400" dirty="0" smtClean="0"/>
              <a:t>Scope </a:t>
            </a:r>
            <a:r>
              <a:rPr lang="en-IN" sz="2400" dirty="0"/>
              <a:t>determines the accessibility (visibility) of variables.</a:t>
            </a:r>
          </a:p>
          <a:p>
            <a:r>
              <a:rPr lang="en-IN" sz="2400" dirty="0" smtClean="0"/>
              <a:t>JavaScript </a:t>
            </a:r>
            <a:r>
              <a:rPr lang="en-IN" sz="2400" dirty="0"/>
              <a:t>has 3 types of scope:</a:t>
            </a:r>
          </a:p>
          <a:p>
            <a:pPr marL="897072" lvl="1" indent="-457200">
              <a:buFont typeface="+mj-lt"/>
              <a:buAutoNum type="arabicPeriod"/>
            </a:pPr>
            <a:r>
              <a:rPr lang="en-IN" sz="2300" dirty="0" smtClean="0"/>
              <a:t>Block </a:t>
            </a:r>
            <a:r>
              <a:rPr lang="en-IN" sz="2300" dirty="0"/>
              <a:t>scope</a:t>
            </a:r>
          </a:p>
          <a:p>
            <a:pPr marL="897072" lvl="1" indent="-457200">
              <a:buFont typeface="+mj-lt"/>
              <a:buAutoNum type="arabicPeriod"/>
            </a:pPr>
            <a:r>
              <a:rPr lang="en-IN" sz="2300" dirty="0" smtClean="0"/>
              <a:t>Function </a:t>
            </a:r>
            <a:r>
              <a:rPr lang="en-IN" sz="2300" dirty="0"/>
              <a:t>scope</a:t>
            </a:r>
          </a:p>
          <a:p>
            <a:pPr marL="897072" lvl="1" indent="-457200">
              <a:buFont typeface="+mj-lt"/>
              <a:buAutoNum type="arabicPeriod"/>
            </a:pPr>
            <a:r>
              <a:rPr lang="en-IN" sz="2300" dirty="0" smtClean="0"/>
              <a:t>Global </a:t>
            </a:r>
            <a:r>
              <a:rPr lang="en-IN" sz="2300" dirty="0"/>
              <a:t>scope</a:t>
            </a:r>
          </a:p>
          <a:p>
            <a:endParaRPr lang="en-IN" sz="2400" dirty="0"/>
          </a:p>
          <a:p>
            <a:r>
              <a:rPr lang="en-IN" sz="2400" u="sng" dirty="0"/>
              <a:t>Block Scope</a:t>
            </a:r>
          </a:p>
          <a:p>
            <a:pPr lvl="1"/>
            <a:r>
              <a:rPr lang="en-IN" sz="2300" dirty="0" smtClean="0"/>
              <a:t>Earlier </a:t>
            </a:r>
            <a:r>
              <a:rPr lang="en-IN" sz="2300" dirty="0"/>
              <a:t>JavaScript had only Global Scope and Function Scope.</a:t>
            </a:r>
          </a:p>
          <a:p>
            <a:pPr lvl="1"/>
            <a:r>
              <a:rPr lang="en-IN" sz="2300" dirty="0" smtClean="0"/>
              <a:t>Later introduced </a:t>
            </a:r>
            <a:r>
              <a:rPr lang="en-IN" sz="2300" dirty="0"/>
              <a:t>two important new JavaScript keywords: let and const.</a:t>
            </a:r>
          </a:p>
          <a:p>
            <a:pPr lvl="1"/>
            <a:r>
              <a:rPr lang="en-IN" sz="2300" dirty="0" smtClean="0"/>
              <a:t>These </a:t>
            </a:r>
            <a:r>
              <a:rPr lang="en-IN" sz="2300" dirty="0"/>
              <a:t>two keywords provide Block Scope in JavaScript.</a:t>
            </a:r>
          </a:p>
        </p:txBody>
      </p:sp>
    </p:spTree>
    <p:extLst>
      <p:ext uri="{BB962C8B-B14F-4D97-AF65-F5344CB8AC3E}">
        <p14:creationId xmlns:p14="http://schemas.microsoft.com/office/powerpoint/2010/main" val="2969316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2300" dirty="0"/>
              <a:t>Variables declared inside a { } block cannot be accessed from outside the block:</a:t>
            </a:r>
          </a:p>
          <a:p>
            <a:pPr marL="439872" lvl="1" indent="0">
              <a:lnSpc>
                <a:spcPct val="100000"/>
              </a:lnSpc>
              <a:buNone/>
            </a:pPr>
            <a:r>
              <a:rPr lang="en-US" sz="2300" u="sng" dirty="0"/>
              <a:t>Example</a:t>
            </a:r>
          </a:p>
          <a:p>
            <a:pPr marL="439872" lvl="1" indent="0">
              <a:lnSpc>
                <a:spcPct val="100000"/>
              </a:lnSpc>
              <a:buNone/>
            </a:pPr>
            <a:r>
              <a:rPr lang="en-US" sz="2300" dirty="0"/>
              <a:t>{</a:t>
            </a:r>
          </a:p>
          <a:p>
            <a:pPr marL="439872" lvl="1" indent="0">
              <a:lnSpc>
                <a:spcPct val="100000"/>
              </a:lnSpc>
              <a:buNone/>
            </a:pPr>
            <a:r>
              <a:rPr lang="en-US" sz="2300" dirty="0"/>
              <a:t>  let x = 2;</a:t>
            </a:r>
          </a:p>
          <a:p>
            <a:pPr marL="439872" lvl="1" indent="0">
              <a:lnSpc>
                <a:spcPct val="100000"/>
              </a:lnSpc>
              <a:buNone/>
            </a:pPr>
            <a:r>
              <a:rPr lang="en-US" sz="2300" dirty="0"/>
              <a:t>}</a:t>
            </a:r>
          </a:p>
          <a:p>
            <a:pPr marL="439872" lvl="1" indent="0">
              <a:lnSpc>
                <a:spcPct val="100000"/>
              </a:lnSpc>
              <a:buNone/>
            </a:pPr>
            <a:r>
              <a:rPr lang="en-US" sz="2300" dirty="0"/>
              <a:t>// x can NOT be used </a:t>
            </a:r>
            <a:r>
              <a:rPr lang="en-US" sz="2300" dirty="0" smtClean="0"/>
              <a:t>here</a:t>
            </a:r>
            <a:endParaRPr lang="en-US" sz="2300" dirty="0"/>
          </a:p>
          <a:p>
            <a:pPr lvl="1"/>
            <a:r>
              <a:rPr lang="en-US" sz="2300" dirty="0"/>
              <a:t>Variables declared with the </a:t>
            </a:r>
            <a:r>
              <a:rPr lang="en-US" sz="2300" dirty="0" err="1"/>
              <a:t>var</a:t>
            </a:r>
            <a:r>
              <a:rPr lang="en-US" sz="2300" dirty="0"/>
              <a:t> keyword can NOT have block scope</a:t>
            </a:r>
            <a:r>
              <a:rPr lang="en-US" sz="2300" dirty="0" smtClean="0"/>
              <a:t>.</a:t>
            </a:r>
            <a:endParaRPr lang="en-US" sz="2300" dirty="0"/>
          </a:p>
          <a:p>
            <a:pPr lvl="1"/>
            <a:r>
              <a:rPr lang="en-US" sz="2300" dirty="0"/>
              <a:t>Variables declared inside a { } block can be accessed from outside the block.</a:t>
            </a:r>
          </a:p>
          <a:p>
            <a:pPr marL="439872" lvl="1" indent="0">
              <a:lnSpc>
                <a:spcPct val="100000"/>
              </a:lnSpc>
              <a:buNone/>
            </a:pPr>
            <a:r>
              <a:rPr lang="en-US" sz="2300" u="sng" dirty="0"/>
              <a:t>Example</a:t>
            </a:r>
          </a:p>
          <a:p>
            <a:pPr marL="439872" lvl="1" indent="0">
              <a:lnSpc>
                <a:spcPct val="100000"/>
              </a:lnSpc>
              <a:buNone/>
            </a:pPr>
            <a:r>
              <a:rPr lang="en-US" sz="2300" dirty="0"/>
              <a:t>{</a:t>
            </a:r>
          </a:p>
          <a:p>
            <a:pPr marL="439872" lvl="1" indent="0">
              <a:lnSpc>
                <a:spcPct val="100000"/>
              </a:lnSpc>
              <a:buNone/>
            </a:pPr>
            <a:r>
              <a:rPr lang="en-US" sz="2300" dirty="0"/>
              <a:t>  </a:t>
            </a:r>
            <a:r>
              <a:rPr lang="en-US" sz="2300" dirty="0" err="1"/>
              <a:t>var</a:t>
            </a:r>
            <a:r>
              <a:rPr lang="en-US" sz="2300" dirty="0"/>
              <a:t> x = 2;</a:t>
            </a:r>
          </a:p>
          <a:p>
            <a:pPr marL="439872" lvl="1" indent="0">
              <a:lnSpc>
                <a:spcPct val="100000"/>
              </a:lnSpc>
              <a:buNone/>
            </a:pPr>
            <a:r>
              <a:rPr lang="en-US" sz="2300" dirty="0"/>
              <a:t>}</a:t>
            </a:r>
          </a:p>
          <a:p>
            <a:pPr marL="439872" lvl="1" indent="0">
              <a:lnSpc>
                <a:spcPct val="100000"/>
              </a:lnSpc>
              <a:buNone/>
            </a:pPr>
            <a:r>
              <a:rPr lang="en-US" sz="2300" dirty="0"/>
              <a:t>// x CAN be used here</a:t>
            </a:r>
            <a:endParaRPr lang="en-IN" sz="2300" dirty="0"/>
          </a:p>
        </p:txBody>
      </p:sp>
    </p:spTree>
    <p:extLst>
      <p:ext uri="{BB962C8B-B14F-4D97-AF65-F5344CB8AC3E}">
        <p14:creationId xmlns:p14="http://schemas.microsoft.com/office/powerpoint/2010/main" val="195803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Local Scope</a:t>
            </a:r>
          </a:p>
          <a:p>
            <a:pPr lvl="1"/>
            <a:r>
              <a:rPr lang="en-US" sz="2400" dirty="0" smtClean="0"/>
              <a:t>Variables </a:t>
            </a:r>
            <a:r>
              <a:rPr lang="en-US" sz="2400" dirty="0"/>
              <a:t>declared within a JavaScript function, become LOCAL to the function.</a:t>
            </a:r>
          </a:p>
          <a:p>
            <a:pPr marL="439872" lvl="1" indent="0">
              <a:lnSpc>
                <a:spcPct val="100000"/>
              </a:lnSpc>
              <a:buNone/>
            </a:pPr>
            <a:r>
              <a:rPr lang="en-US" sz="2400" u="sng" dirty="0"/>
              <a:t>Example</a:t>
            </a:r>
          </a:p>
          <a:p>
            <a:pPr marL="439872" lvl="1" indent="0">
              <a:lnSpc>
                <a:spcPct val="100000"/>
              </a:lnSpc>
              <a:buNone/>
            </a:pPr>
            <a:r>
              <a:rPr lang="en-US" sz="2400" dirty="0"/>
              <a:t>// code here can NOT use </a:t>
            </a:r>
            <a:r>
              <a:rPr lang="en-US" sz="2400" dirty="0" err="1" smtClean="0"/>
              <a:t>carName</a:t>
            </a:r>
            <a:endParaRPr lang="en-US" sz="2400" dirty="0"/>
          </a:p>
          <a:p>
            <a:pPr marL="439872" lvl="1" indent="0">
              <a:lnSpc>
                <a:spcPct val="100000"/>
              </a:lnSpc>
              <a:buNone/>
            </a:pPr>
            <a:r>
              <a:rPr lang="en-US" sz="2400" dirty="0"/>
              <a:t>function </a:t>
            </a:r>
            <a:r>
              <a:rPr lang="en-US" sz="2400" dirty="0" err="1"/>
              <a:t>myFunction</a:t>
            </a:r>
            <a:r>
              <a:rPr lang="en-US" sz="2400" dirty="0"/>
              <a:t>() {</a:t>
            </a:r>
          </a:p>
          <a:p>
            <a:pPr marL="439872" lvl="1" indent="0">
              <a:lnSpc>
                <a:spcPct val="100000"/>
              </a:lnSpc>
              <a:buNone/>
            </a:pPr>
            <a:r>
              <a:rPr lang="en-US" sz="2400" dirty="0"/>
              <a:t>  let </a:t>
            </a:r>
            <a:r>
              <a:rPr lang="en-US" sz="2400" dirty="0" err="1"/>
              <a:t>carName</a:t>
            </a:r>
            <a:r>
              <a:rPr lang="en-US" sz="2400" dirty="0"/>
              <a:t> = "Volvo";</a:t>
            </a:r>
          </a:p>
          <a:p>
            <a:pPr marL="439872" lvl="1" indent="0">
              <a:lnSpc>
                <a:spcPct val="100000"/>
              </a:lnSpc>
              <a:buNone/>
            </a:pPr>
            <a:r>
              <a:rPr lang="en-US" sz="2400" dirty="0"/>
              <a:t>  // code here CAN use </a:t>
            </a:r>
            <a:r>
              <a:rPr lang="en-US" sz="2400" dirty="0" err="1"/>
              <a:t>carName</a:t>
            </a:r>
            <a:endParaRPr lang="en-US" sz="2400" dirty="0"/>
          </a:p>
          <a:p>
            <a:pPr marL="439872" lvl="1" indent="0">
              <a:lnSpc>
                <a:spcPct val="100000"/>
              </a:lnSpc>
              <a:buNone/>
            </a:pPr>
            <a:r>
              <a:rPr lang="en-US" sz="2400" dirty="0"/>
              <a:t>}</a:t>
            </a:r>
          </a:p>
          <a:p>
            <a:pPr marL="439872" lvl="1" indent="0">
              <a:buNone/>
            </a:pPr>
            <a:r>
              <a:rPr lang="en-US" sz="2400" dirty="0" smtClean="0"/>
              <a:t>// </a:t>
            </a:r>
            <a:r>
              <a:rPr lang="en-US" sz="2400" dirty="0"/>
              <a:t>code here can NOT use </a:t>
            </a:r>
            <a:r>
              <a:rPr lang="en-US" sz="2400" dirty="0" err="1"/>
              <a:t>carName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8836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2300" dirty="0"/>
              <a:t>Local variables have Function Scope</a:t>
            </a:r>
            <a:r>
              <a:rPr lang="en-US" sz="2300" dirty="0" smtClean="0"/>
              <a:t>:</a:t>
            </a:r>
            <a:endParaRPr lang="en-US" sz="2300" dirty="0"/>
          </a:p>
          <a:p>
            <a:pPr lvl="1"/>
            <a:r>
              <a:rPr lang="en-US" sz="2300" dirty="0"/>
              <a:t>They can only be accessed from within the function</a:t>
            </a:r>
            <a:r>
              <a:rPr lang="en-US" sz="2300" dirty="0" smtClean="0"/>
              <a:t>.</a:t>
            </a:r>
            <a:endParaRPr lang="en-US" sz="2300" dirty="0"/>
          </a:p>
          <a:p>
            <a:pPr lvl="1"/>
            <a:r>
              <a:rPr lang="en-US" sz="2300" dirty="0"/>
              <a:t>Since local variables are only recognized inside their functions, variables with the </a:t>
            </a:r>
            <a:r>
              <a:rPr lang="en-US" sz="2300" dirty="0" smtClean="0"/>
              <a:t>same </a:t>
            </a:r>
            <a:r>
              <a:rPr lang="en-US" sz="2300" dirty="0"/>
              <a:t>name can be used in different functions</a:t>
            </a:r>
            <a:r>
              <a:rPr lang="en-US" sz="2300" dirty="0" smtClean="0"/>
              <a:t>.</a:t>
            </a:r>
            <a:endParaRPr lang="en-US" sz="2300" dirty="0"/>
          </a:p>
          <a:p>
            <a:pPr lvl="1"/>
            <a:r>
              <a:rPr lang="en-US" sz="2300" dirty="0"/>
              <a:t>Local variables are created when a function starts, and deleted when the function is completed.</a:t>
            </a:r>
          </a:p>
          <a:p>
            <a:r>
              <a:rPr lang="en-US" sz="2400" u="sng" dirty="0"/>
              <a:t>Function </a:t>
            </a:r>
            <a:r>
              <a:rPr lang="en-US" sz="2400" u="sng" dirty="0" smtClean="0"/>
              <a:t>Scope</a:t>
            </a:r>
            <a:endParaRPr lang="en-US" sz="2400" u="sng" dirty="0"/>
          </a:p>
          <a:p>
            <a:pPr lvl="1"/>
            <a:r>
              <a:rPr lang="en-US" sz="2300" dirty="0"/>
              <a:t>JavaScript has function scope: Each function creates a new scope</a:t>
            </a:r>
            <a:r>
              <a:rPr lang="en-US" sz="2300" dirty="0" smtClean="0"/>
              <a:t>.</a:t>
            </a:r>
            <a:endParaRPr lang="en-US" sz="2300" dirty="0"/>
          </a:p>
          <a:p>
            <a:pPr lvl="1"/>
            <a:r>
              <a:rPr lang="en-US" sz="2300" dirty="0"/>
              <a:t>Variables defined inside a function are not accessible (visible) from outside the function</a:t>
            </a:r>
            <a:r>
              <a:rPr lang="en-US" sz="2300" dirty="0" smtClean="0"/>
              <a:t>.</a:t>
            </a:r>
            <a:endParaRPr lang="en-US" sz="2300" dirty="0"/>
          </a:p>
          <a:p>
            <a:pPr lvl="1"/>
            <a:r>
              <a:rPr lang="en-US" sz="2300" dirty="0"/>
              <a:t>Variables declared with </a:t>
            </a:r>
            <a:r>
              <a:rPr lang="en-US" sz="2300" dirty="0" err="1"/>
              <a:t>var</a:t>
            </a:r>
            <a:r>
              <a:rPr lang="en-US" sz="2300" dirty="0"/>
              <a:t>, let and </a:t>
            </a:r>
            <a:r>
              <a:rPr lang="en-US" sz="2300" dirty="0" err="1"/>
              <a:t>const</a:t>
            </a:r>
            <a:r>
              <a:rPr lang="en-US" sz="2300" dirty="0"/>
              <a:t> are quite similar when declared inside a function.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9401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2400" dirty="0"/>
              <a:t>They all have Function Scope:</a:t>
            </a:r>
          </a:p>
          <a:p>
            <a:pPr marL="439872" lvl="1" indent="0">
              <a:lnSpc>
                <a:spcPct val="100000"/>
              </a:lnSpc>
              <a:buNone/>
            </a:pPr>
            <a:r>
              <a:rPr lang="en-IN" sz="2400" dirty="0"/>
              <a:t>function </a:t>
            </a:r>
            <a:r>
              <a:rPr lang="en-IN" sz="2400" dirty="0" err="1"/>
              <a:t>myFunction</a:t>
            </a:r>
            <a:r>
              <a:rPr lang="en-IN" sz="2400" dirty="0"/>
              <a:t>() {</a:t>
            </a:r>
          </a:p>
          <a:p>
            <a:pPr marL="439872" lvl="1" indent="0">
              <a:lnSpc>
                <a:spcPct val="100000"/>
              </a:lnSpc>
              <a:buNone/>
            </a:pPr>
            <a:r>
              <a:rPr lang="en-IN" sz="2400" dirty="0"/>
              <a:t>  </a:t>
            </a:r>
            <a:r>
              <a:rPr lang="en-IN" sz="2400" dirty="0" err="1"/>
              <a:t>var</a:t>
            </a:r>
            <a:r>
              <a:rPr lang="en-IN" sz="2400" dirty="0"/>
              <a:t> </a:t>
            </a:r>
            <a:r>
              <a:rPr lang="en-IN" sz="2400" dirty="0" err="1"/>
              <a:t>carName</a:t>
            </a:r>
            <a:r>
              <a:rPr lang="en-IN" sz="2400" dirty="0"/>
              <a:t> = "Volvo";   // Function Scope</a:t>
            </a:r>
          </a:p>
          <a:p>
            <a:pPr marL="439872" lvl="1" indent="0">
              <a:lnSpc>
                <a:spcPct val="100000"/>
              </a:lnSpc>
              <a:buNone/>
            </a:pPr>
            <a:r>
              <a:rPr lang="en-IN" sz="2400" dirty="0"/>
              <a:t>}</a:t>
            </a:r>
          </a:p>
          <a:p>
            <a:pPr marL="439872" lvl="1" indent="0">
              <a:lnSpc>
                <a:spcPct val="100000"/>
              </a:lnSpc>
              <a:buNone/>
            </a:pPr>
            <a:r>
              <a:rPr lang="en-IN" sz="2400" dirty="0"/>
              <a:t>function </a:t>
            </a:r>
            <a:r>
              <a:rPr lang="en-IN" sz="2400" dirty="0" err="1"/>
              <a:t>myFunction</a:t>
            </a:r>
            <a:r>
              <a:rPr lang="en-IN" sz="2400" dirty="0"/>
              <a:t>() {</a:t>
            </a:r>
          </a:p>
          <a:p>
            <a:pPr marL="439872" lvl="1" indent="0">
              <a:lnSpc>
                <a:spcPct val="100000"/>
              </a:lnSpc>
              <a:buNone/>
            </a:pPr>
            <a:r>
              <a:rPr lang="en-IN" sz="2400" dirty="0"/>
              <a:t>  let </a:t>
            </a:r>
            <a:r>
              <a:rPr lang="en-IN" sz="2400" dirty="0" err="1"/>
              <a:t>carName</a:t>
            </a:r>
            <a:r>
              <a:rPr lang="en-IN" sz="2400" dirty="0"/>
              <a:t> = "Volvo";   // Function Scope</a:t>
            </a:r>
          </a:p>
          <a:p>
            <a:pPr marL="439872" lvl="1" indent="0">
              <a:lnSpc>
                <a:spcPct val="100000"/>
              </a:lnSpc>
              <a:buNone/>
            </a:pPr>
            <a:r>
              <a:rPr lang="en-IN" sz="2400" dirty="0"/>
              <a:t>}</a:t>
            </a:r>
          </a:p>
          <a:p>
            <a:pPr marL="439872" lvl="1" indent="0">
              <a:lnSpc>
                <a:spcPct val="100000"/>
              </a:lnSpc>
              <a:buNone/>
            </a:pPr>
            <a:r>
              <a:rPr lang="en-IN" sz="2400" dirty="0"/>
              <a:t>function </a:t>
            </a:r>
            <a:r>
              <a:rPr lang="en-IN" sz="2400" dirty="0" err="1"/>
              <a:t>myFunction</a:t>
            </a:r>
            <a:r>
              <a:rPr lang="en-IN" sz="2400" dirty="0"/>
              <a:t>() {</a:t>
            </a:r>
          </a:p>
          <a:p>
            <a:pPr marL="439872" lvl="1" indent="0">
              <a:lnSpc>
                <a:spcPct val="100000"/>
              </a:lnSpc>
              <a:buNone/>
            </a:pPr>
            <a:r>
              <a:rPr lang="en-IN" sz="2400" dirty="0"/>
              <a:t>  </a:t>
            </a:r>
            <a:r>
              <a:rPr lang="en-IN" sz="2400" dirty="0" err="1"/>
              <a:t>const</a:t>
            </a:r>
            <a:r>
              <a:rPr lang="en-IN" sz="2400" dirty="0"/>
              <a:t> </a:t>
            </a:r>
            <a:r>
              <a:rPr lang="en-IN" sz="2400" dirty="0" err="1"/>
              <a:t>carName</a:t>
            </a:r>
            <a:r>
              <a:rPr lang="en-IN" sz="2400" dirty="0"/>
              <a:t> = "Volvo";   // Function Scope</a:t>
            </a:r>
          </a:p>
          <a:p>
            <a:pPr marL="439872" lvl="1" indent="0">
              <a:lnSpc>
                <a:spcPct val="100000"/>
              </a:lnSpc>
              <a:buNone/>
            </a:pPr>
            <a:r>
              <a:rPr lang="en-IN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2522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Global JavaScript Variables</a:t>
            </a:r>
          </a:p>
          <a:p>
            <a:pPr>
              <a:lnSpc>
                <a:spcPct val="100000"/>
              </a:lnSpc>
            </a:pPr>
            <a:r>
              <a:rPr lang="en-US" sz="2400" dirty="0" smtClean="0"/>
              <a:t>A </a:t>
            </a:r>
            <a:r>
              <a:rPr lang="en-US" sz="2400" dirty="0"/>
              <a:t>variable declared outside a function, becomes GLOBAL.</a:t>
            </a:r>
          </a:p>
          <a:p>
            <a:pPr marL="439872" lvl="1" indent="0">
              <a:lnSpc>
                <a:spcPct val="100000"/>
              </a:lnSpc>
              <a:buNone/>
            </a:pPr>
            <a:r>
              <a:rPr lang="en-US" sz="2300" u="sng" dirty="0"/>
              <a:t>Example</a:t>
            </a:r>
          </a:p>
          <a:p>
            <a:pPr marL="439872" lvl="1" indent="0">
              <a:lnSpc>
                <a:spcPct val="100000"/>
              </a:lnSpc>
              <a:buNone/>
            </a:pPr>
            <a:r>
              <a:rPr lang="en-US" sz="2300" dirty="0"/>
              <a:t>let </a:t>
            </a:r>
            <a:r>
              <a:rPr lang="en-US" sz="2300" dirty="0" err="1"/>
              <a:t>carName</a:t>
            </a:r>
            <a:r>
              <a:rPr lang="en-US" sz="2300" dirty="0"/>
              <a:t> = "Volvo";</a:t>
            </a:r>
          </a:p>
          <a:p>
            <a:pPr marL="439872" lvl="1" indent="0">
              <a:lnSpc>
                <a:spcPct val="100000"/>
              </a:lnSpc>
              <a:buNone/>
            </a:pPr>
            <a:r>
              <a:rPr lang="en-US" sz="2300" dirty="0"/>
              <a:t>// code here can use </a:t>
            </a:r>
            <a:r>
              <a:rPr lang="en-US" sz="2300" dirty="0" err="1" smtClean="0"/>
              <a:t>carName</a:t>
            </a:r>
            <a:endParaRPr lang="en-US" sz="2300" dirty="0"/>
          </a:p>
          <a:p>
            <a:pPr marL="439872" lvl="1" indent="0">
              <a:lnSpc>
                <a:spcPct val="100000"/>
              </a:lnSpc>
              <a:buNone/>
            </a:pPr>
            <a:r>
              <a:rPr lang="en-US" sz="2300" dirty="0"/>
              <a:t>function </a:t>
            </a:r>
            <a:r>
              <a:rPr lang="en-US" sz="2300" dirty="0" err="1"/>
              <a:t>myFunction</a:t>
            </a:r>
            <a:r>
              <a:rPr lang="en-US" sz="2300" dirty="0"/>
              <a:t>() {</a:t>
            </a:r>
          </a:p>
          <a:p>
            <a:pPr marL="439872" lvl="1" indent="0">
              <a:lnSpc>
                <a:spcPct val="100000"/>
              </a:lnSpc>
              <a:buNone/>
            </a:pPr>
            <a:r>
              <a:rPr lang="en-US" sz="2300" dirty="0"/>
              <a:t>// code here can also use </a:t>
            </a:r>
            <a:r>
              <a:rPr lang="en-US" sz="2300" dirty="0" err="1"/>
              <a:t>carName</a:t>
            </a:r>
            <a:endParaRPr lang="en-US" sz="2300" dirty="0"/>
          </a:p>
          <a:p>
            <a:pPr marL="439872" lvl="1" indent="0">
              <a:lnSpc>
                <a:spcPct val="100000"/>
              </a:lnSpc>
              <a:buNone/>
            </a:pPr>
            <a:r>
              <a:rPr lang="en-US" sz="2300" dirty="0" smtClean="0"/>
              <a:t>}</a:t>
            </a:r>
            <a:endParaRPr lang="en-US" sz="2300" dirty="0"/>
          </a:p>
          <a:p>
            <a:pPr>
              <a:lnSpc>
                <a:spcPct val="100000"/>
              </a:lnSpc>
            </a:pPr>
            <a:r>
              <a:rPr lang="en-US" sz="2400" dirty="0"/>
              <a:t>A global variable has Global </a:t>
            </a:r>
            <a:r>
              <a:rPr lang="en-US" sz="2400" dirty="0" smtClean="0"/>
              <a:t>Scope</a:t>
            </a: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All scripts and functions on a web page can access it. 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Global </a:t>
            </a:r>
            <a:r>
              <a:rPr lang="en-US" sz="2400" dirty="0" smtClean="0"/>
              <a:t>Scope</a:t>
            </a: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Variables declared Globally (outside any function) have Global Scope</a:t>
            </a:r>
            <a:r>
              <a:rPr lang="en-US" sz="2400" dirty="0" smtClean="0"/>
              <a:t>.</a:t>
            </a: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Global variables can be accessed from anywhere in a JavaScript program.</a:t>
            </a:r>
            <a:endParaRPr lang="en-IN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787320" y="2317680"/>
              <a:ext cx="3334320" cy="6418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7960" y="2308320"/>
                <a:ext cx="3353040" cy="66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293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Variables declared with </a:t>
            </a:r>
            <a:r>
              <a:rPr lang="en-US" sz="2400" dirty="0" err="1"/>
              <a:t>var</a:t>
            </a:r>
            <a:r>
              <a:rPr lang="en-US" sz="2400" dirty="0"/>
              <a:t>, let and </a:t>
            </a:r>
            <a:r>
              <a:rPr lang="en-US" sz="2400" dirty="0" err="1"/>
              <a:t>const</a:t>
            </a:r>
            <a:r>
              <a:rPr lang="en-US" sz="2400" dirty="0"/>
              <a:t> are quite similar when declared outside a block</a:t>
            </a:r>
            <a:r>
              <a:rPr lang="en-US" sz="2400" dirty="0" smtClean="0"/>
              <a:t>.</a:t>
            </a: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They all have Global Scope:</a:t>
            </a:r>
          </a:p>
          <a:p>
            <a:pPr marL="439872" lvl="1" indent="0">
              <a:lnSpc>
                <a:spcPct val="100000"/>
              </a:lnSpc>
              <a:buNone/>
            </a:pPr>
            <a:r>
              <a:rPr lang="en-US" sz="2300" dirty="0" err="1"/>
              <a:t>var</a:t>
            </a:r>
            <a:r>
              <a:rPr lang="en-US" sz="2300" dirty="0"/>
              <a:t> x = 2;       // Global scope</a:t>
            </a:r>
          </a:p>
          <a:p>
            <a:pPr marL="439872" lvl="1" indent="0">
              <a:lnSpc>
                <a:spcPct val="100000"/>
              </a:lnSpc>
              <a:buNone/>
            </a:pPr>
            <a:r>
              <a:rPr lang="en-US" sz="2300" dirty="0"/>
              <a:t>let x = 2;       // Global scope</a:t>
            </a:r>
          </a:p>
          <a:p>
            <a:pPr marL="439872" lvl="1" indent="0">
              <a:lnSpc>
                <a:spcPct val="100000"/>
              </a:lnSpc>
              <a:buNone/>
            </a:pPr>
            <a:r>
              <a:rPr lang="en-US" sz="2300" dirty="0" err="1"/>
              <a:t>const</a:t>
            </a:r>
            <a:r>
              <a:rPr lang="en-US" sz="2300" dirty="0"/>
              <a:t> x = 2;       // Global scope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JavaScript </a:t>
            </a:r>
            <a:r>
              <a:rPr lang="en-US" sz="2400" dirty="0" smtClean="0"/>
              <a:t>Variables</a:t>
            </a: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In JavaScript, objects and functions are also variables</a:t>
            </a:r>
            <a:r>
              <a:rPr lang="en-US" sz="2400" dirty="0" smtClean="0"/>
              <a:t>.</a:t>
            </a: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Scope determines the accessibility of variables, objects, and functions from different parts of the code</a:t>
            </a:r>
            <a:r>
              <a:rPr lang="en-US" sz="2400" dirty="0" smtClean="0"/>
              <a:t>.</a:t>
            </a:r>
            <a:endParaRPr lang="en-US" sz="2400" dirty="0"/>
          </a:p>
          <a:p>
            <a:pPr>
              <a:lnSpc>
                <a:spcPct val="100000"/>
              </a:lnSpc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1971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Basic constructs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631404"/>
      </p:ext>
    </p:extLst>
  </p:cSld>
  <p:clrMapOvr>
    <a:masterClrMapping/>
  </p:clrMapOvr>
  <p:transition spd="slow">
    <p:fade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400" u="sng" dirty="0"/>
              <a:t>Automatically Global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If you assign a value to a variable that has not been declared, it will automatically become a GLOBAL variable.</a:t>
            </a:r>
          </a:p>
          <a:p>
            <a:r>
              <a:rPr lang="en-US" sz="2400" dirty="0" smtClean="0"/>
              <a:t>This </a:t>
            </a:r>
            <a:r>
              <a:rPr lang="en-US" sz="2400" dirty="0"/>
              <a:t>code example will declare a global variable </a:t>
            </a:r>
            <a:r>
              <a:rPr lang="en-US" sz="2400" dirty="0" err="1"/>
              <a:t>carName</a:t>
            </a:r>
            <a:r>
              <a:rPr lang="en-US" sz="2400" dirty="0"/>
              <a:t>, even if the value is assigned inside a function.</a:t>
            </a:r>
          </a:p>
          <a:p>
            <a:pPr marL="439872" lvl="1" indent="0">
              <a:lnSpc>
                <a:spcPct val="100000"/>
              </a:lnSpc>
              <a:buNone/>
            </a:pPr>
            <a:r>
              <a:rPr lang="en-US" sz="2300" u="sng" dirty="0"/>
              <a:t>Example</a:t>
            </a:r>
          </a:p>
          <a:p>
            <a:pPr marL="439872" lvl="1" indent="0">
              <a:lnSpc>
                <a:spcPct val="100000"/>
              </a:lnSpc>
              <a:buNone/>
            </a:pPr>
            <a:r>
              <a:rPr lang="en-US" sz="2300" dirty="0" err="1"/>
              <a:t>myFunction</a:t>
            </a:r>
            <a:r>
              <a:rPr lang="en-US" sz="2300" dirty="0" smtClean="0"/>
              <a:t>();</a:t>
            </a:r>
            <a:endParaRPr lang="en-US" sz="2300" dirty="0"/>
          </a:p>
          <a:p>
            <a:pPr marL="439872" lvl="1" indent="0">
              <a:lnSpc>
                <a:spcPct val="100000"/>
              </a:lnSpc>
              <a:buNone/>
            </a:pPr>
            <a:r>
              <a:rPr lang="en-US" sz="2300" dirty="0"/>
              <a:t>// code here can use </a:t>
            </a:r>
            <a:r>
              <a:rPr lang="en-US" sz="2300" dirty="0" err="1" smtClean="0"/>
              <a:t>carName</a:t>
            </a:r>
            <a:endParaRPr lang="en-US" sz="2300" dirty="0"/>
          </a:p>
          <a:p>
            <a:pPr marL="439872" lvl="1" indent="0">
              <a:lnSpc>
                <a:spcPct val="100000"/>
              </a:lnSpc>
              <a:buNone/>
            </a:pPr>
            <a:r>
              <a:rPr lang="en-US" sz="2300" dirty="0"/>
              <a:t>function </a:t>
            </a:r>
            <a:r>
              <a:rPr lang="en-US" sz="2300" dirty="0" err="1"/>
              <a:t>myFunction</a:t>
            </a:r>
            <a:r>
              <a:rPr lang="en-US" sz="2300" dirty="0"/>
              <a:t>() {</a:t>
            </a:r>
          </a:p>
          <a:p>
            <a:pPr marL="439872" lvl="1" indent="0">
              <a:lnSpc>
                <a:spcPct val="100000"/>
              </a:lnSpc>
              <a:buNone/>
            </a:pPr>
            <a:r>
              <a:rPr lang="en-US" sz="2300" dirty="0"/>
              <a:t>  </a:t>
            </a:r>
            <a:r>
              <a:rPr lang="en-US" sz="2300" dirty="0" err="1"/>
              <a:t>carName</a:t>
            </a:r>
            <a:r>
              <a:rPr lang="en-US" sz="2300" dirty="0"/>
              <a:t> = "Volvo";</a:t>
            </a:r>
          </a:p>
          <a:p>
            <a:pPr marL="439872" lvl="1" indent="0">
              <a:lnSpc>
                <a:spcPct val="100000"/>
              </a:lnSpc>
              <a:buNone/>
            </a:pPr>
            <a:r>
              <a:rPr lang="en-US" sz="2300" dirty="0"/>
              <a:t>}</a:t>
            </a:r>
            <a:endParaRPr lang="en-IN" sz="23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933480" y="4095720"/>
              <a:ext cx="8204400" cy="10544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4120" y="4086360"/>
                <a:ext cx="8223120" cy="107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957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Global Variables in HTML</a:t>
            </a:r>
          </a:p>
          <a:p>
            <a:r>
              <a:rPr lang="en-US" sz="2400" dirty="0" smtClean="0"/>
              <a:t>With </a:t>
            </a:r>
            <a:r>
              <a:rPr lang="en-US" sz="2400" dirty="0"/>
              <a:t>JavaScript, the global scope is the JavaScript environment.</a:t>
            </a:r>
          </a:p>
          <a:p>
            <a:r>
              <a:rPr lang="en-US" sz="2400" dirty="0" smtClean="0"/>
              <a:t>In </a:t>
            </a:r>
            <a:r>
              <a:rPr lang="en-US" sz="2400" dirty="0"/>
              <a:t>HTML, the global scope is the window object.</a:t>
            </a:r>
          </a:p>
          <a:p>
            <a:r>
              <a:rPr lang="en-US" sz="2400" dirty="0" smtClean="0"/>
              <a:t>Global </a:t>
            </a:r>
            <a:r>
              <a:rPr lang="en-US" sz="2400" dirty="0"/>
              <a:t>variables defined with the </a:t>
            </a:r>
            <a:r>
              <a:rPr lang="en-US" sz="2400" dirty="0" err="1"/>
              <a:t>var</a:t>
            </a:r>
            <a:r>
              <a:rPr lang="en-US" sz="2400" dirty="0"/>
              <a:t> keyword belong to the window object:</a:t>
            </a:r>
          </a:p>
          <a:p>
            <a:pPr marL="439872" lvl="1" indent="0">
              <a:buNone/>
            </a:pPr>
            <a:r>
              <a:rPr lang="en-US" sz="2300" u="sng" dirty="0"/>
              <a:t>Example</a:t>
            </a:r>
          </a:p>
          <a:p>
            <a:pPr marL="439872" lvl="1" indent="0">
              <a:buNone/>
            </a:pPr>
            <a:r>
              <a:rPr lang="en-US" sz="2300" dirty="0" err="1"/>
              <a:t>var</a:t>
            </a:r>
            <a:r>
              <a:rPr lang="en-US" sz="2300" dirty="0"/>
              <a:t> </a:t>
            </a:r>
            <a:r>
              <a:rPr lang="en-US" sz="2300" dirty="0" err="1"/>
              <a:t>carName</a:t>
            </a:r>
            <a:r>
              <a:rPr lang="en-US" sz="2300" dirty="0"/>
              <a:t> = "Volvo";</a:t>
            </a:r>
          </a:p>
          <a:p>
            <a:pPr marL="439872" lvl="1" indent="0">
              <a:buNone/>
            </a:pPr>
            <a:r>
              <a:rPr lang="en-US" sz="2300" dirty="0"/>
              <a:t>// code here can use </a:t>
            </a:r>
            <a:r>
              <a:rPr lang="en-US" sz="2300" dirty="0" err="1" smtClean="0"/>
              <a:t>window.carName</a:t>
            </a:r>
            <a:endParaRPr lang="en-US" sz="2300" dirty="0"/>
          </a:p>
          <a:p>
            <a:r>
              <a:rPr lang="en-US" sz="2400" dirty="0"/>
              <a:t>Global variables defined with the let keyword do not belong to the window object:</a:t>
            </a:r>
          </a:p>
          <a:p>
            <a:pPr marL="439872" lvl="1" indent="0">
              <a:buNone/>
            </a:pPr>
            <a:r>
              <a:rPr lang="en-US" sz="2300" u="sng" dirty="0"/>
              <a:t>Example</a:t>
            </a:r>
          </a:p>
          <a:p>
            <a:pPr marL="439872" lvl="1" indent="0">
              <a:buNone/>
            </a:pPr>
            <a:r>
              <a:rPr lang="en-US" sz="2300" dirty="0"/>
              <a:t>let </a:t>
            </a:r>
            <a:r>
              <a:rPr lang="en-US" sz="2300" dirty="0" err="1"/>
              <a:t>carName</a:t>
            </a:r>
            <a:r>
              <a:rPr lang="en-US" sz="2300" dirty="0"/>
              <a:t> = "Volvo";</a:t>
            </a:r>
          </a:p>
          <a:p>
            <a:pPr marL="439872" lvl="1" indent="0">
              <a:buNone/>
            </a:pPr>
            <a:r>
              <a:rPr lang="en-US" sz="2300" dirty="0"/>
              <a:t>// code here can not use </a:t>
            </a:r>
            <a:r>
              <a:rPr lang="en-US" sz="2300" dirty="0" err="1"/>
              <a:t>window.carName</a:t>
            </a:r>
            <a:r>
              <a:rPr lang="en-US" sz="2300" dirty="0"/>
              <a:t> </a:t>
            </a:r>
            <a:endParaRPr lang="en-IN" sz="23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6019920" y="3625920"/>
              <a:ext cx="463680" cy="22546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10560" y="3616560"/>
                <a:ext cx="482400" cy="227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4434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The Lifetime of JavaScript </a:t>
            </a:r>
            <a:r>
              <a:rPr lang="en-US" sz="2400" dirty="0" smtClean="0"/>
              <a:t>Variables</a:t>
            </a:r>
            <a:endParaRPr lang="en-US" sz="2400" dirty="0"/>
          </a:p>
          <a:p>
            <a:r>
              <a:rPr lang="en-US" sz="2400" dirty="0"/>
              <a:t>The lifetime of a JavaScript variable starts when it is declared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/>
              <a:t>Function (local) variables are deleted when the function is completed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/>
              <a:t>In a web browser, global variables are deleted when you close the browser window (or tab)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05148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400" dirty="0" smtClean="0"/>
              <a:t>// single-line comment </a:t>
            </a:r>
          </a:p>
          <a:p>
            <a:r>
              <a:rPr lang="en-US" sz="2400" dirty="0" smtClean="0"/>
              <a:t>/* Comment with multiple lines */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59939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(atomic) values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400" b="1" dirty="0" smtClean="0"/>
              <a:t>Booleans: </a:t>
            </a:r>
          </a:p>
          <a:p>
            <a:pPr lvl="1"/>
            <a:r>
              <a:rPr lang="en-US" sz="2400" dirty="0" smtClean="0"/>
              <a:t>true false </a:t>
            </a:r>
          </a:p>
          <a:p>
            <a:r>
              <a:rPr lang="en-US" sz="2400" b="1" dirty="0" smtClean="0"/>
              <a:t>Numbers: </a:t>
            </a:r>
          </a:p>
          <a:p>
            <a:pPr lvl="1"/>
            <a:r>
              <a:rPr lang="en-US" sz="2400" dirty="0" smtClean="0"/>
              <a:t>1.141 </a:t>
            </a:r>
          </a:p>
          <a:p>
            <a:pPr lvl="1"/>
            <a:r>
              <a:rPr lang="en-US" sz="2400" dirty="0" smtClean="0"/>
              <a:t>-123 </a:t>
            </a:r>
          </a:p>
          <a:p>
            <a:pPr lvl="1"/>
            <a:r>
              <a:rPr lang="en-US" sz="2400" dirty="0" smtClean="0"/>
              <a:t>The basic number type is used for both floating point numbers (doubles) and integers. </a:t>
            </a:r>
          </a:p>
          <a:p>
            <a:r>
              <a:rPr lang="en-US" sz="2400" b="1" dirty="0" err="1" smtClean="0"/>
              <a:t>Bigints</a:t>
            </a:r>
            <a:r>
              <a:rPr lang="en-US" sz="2400" b="1" dirty="0" smtClean="0"/>
              <a:t>: </a:t>
            </a:r>
          </a:p>
          <a:p>
            <a:pPr lvl="1"/>
            <a:r>
              <a:rPr lang="en-US" sz="2400" dirty="0" smtClean="0"/>
              <a:t>17n -49n </a:t>
            </a:r>
          </a:p>
        </p:txBody>
      </p:sp>
    </p:spTree>
    <p:extLst>
      <p:ext uri="{BB962C8B-B14F-4D97-AF65-F5344CB8AC3E}">
        <p14:creationId xmlns:p14="http://schemas.microsoft.com/office/powerpoint/2010/main" val="157006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orkshop_PPT_Templa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Workshop_PPT_Templa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2146</TotalTime>
  <Words>3377</Words>
  <Application>Microsoft Office PowerPoint</Application>
  <PresentationFormat>Widescreen</PresentationFormat>
  <Paragraphs>515</Paragraphs>
  <Slides>72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72</vt:i4>
      </vt:variant>
    </vt:vector>
  </HeadingPairs>
  <TitlesOfParts>
    <vt:vector size="79" baseType="lpstr">
      <vt:lpstr>Arial</vt:lpstr>
      <vt:lpstr>Calibri</vt:lpstr>
      <vt:lpstr>Noto Sans Symbols</vt:lpstr>
      <vt:lpstr>Pinyon Script</vt:lpstr>
      <vt:lpstr>Wingdings</vt:lpstr>
      <vt:lpstr>Workshop_PPT_Template</vt:lpstr>
      <vt:lpstr>1_Workshop_PPT_Template</vt:lpstr>
      <vt:lpstr>PowerPoint Presentation</vt:lpstr>
      <vt:lpstr>Contents</vt:lpstr>
      <vt:lpstr>History</vt:lpstr>
      <vt:lpstr>JavaScript Versus Java</vt:lpstr>
      <vt:lpstr>Client-Side JavaScript</vt:lpstr>
      <vt:lpstr>Server Scripts</vt:lpstr>
      <vt:lpstr>PowerPoint Presentation</vt:lpstr>
      <vt:lpstr>Comments</vt:lpstr>
      <vt:lpstr>Primitive (atomic) values</vt:lpstr>
      <vt:lpstr>PowerPoint Presentation</vt:lpstr>
      <vt:lpstr>PowerPoint Presentation</vt:lpstr>
      <vt:lpstr>PowerPoint Presentation</vt:lpstr>
      <vt:lpstr>Operators</vt:lpstr>
      <vt:lpstr>PowerPoint Presentation</vt:lpstr>
      <vt:lpstr>PowerPoint Presentation</vt:lpstr>
      <vt:lpstr>Empty values</vt:lpstr>
      <vt:lpstr>Automatic type conversion</vt:lpstr>
      <vt:lpstr>PowerPoint Presentation</vt:lpstr>
      <vt:lpstr>Bindings (variables)</vt:lpstr>
      <vt:lpstr>PowerPoint Presentation</vt:lpstr>
      <vt:lpstr>PowerPoint Presentation</vt:lpstr>
      <vt:lpstr>Binding names</vt:lpstr>
      <vt:lpstr>The environment </vt:lpstr>
      <vt:lpstr>PowerPoint Presentation</vt:lpstr>
      <vt:lpstr>Sequential</vt:lpstr>
      <vt:lpstr>Conditional execution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JavaScript Loops </vt:lpstr>
      <vt:lpstr>Strings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Date Object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Scope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Karthikeyan M.P</cp:lastModifiedBy>
  <cp:revision>254</cp:revision>
  <dcterms:created xsi:type="dcterms:W3CDTF">2021-08-26T10:17:20Z</dcterms:created>
  <dcterms:modified xsi:type="dcterms:W3CDTF">2021-09-24T11:33:52Z</dcterms:modified>
</cp:coreProperties>
</file>