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39"/>
  </p:notesMasterIdLst>
  <p:handoutMasterIdLst>
    <p:handoutMasterId r:id="rId40"/>
  </p:handoutMasterIdLst>
  <p:sldIdLst>
    <p:sldId id="290" r:id="rId3"/>
    <p:sldId id="592" r:id="rId4"/>
    <p:sldId id="603" r:id="rId5"/>
    <p:sldId id="604" r:id="rId6"/>
    <p:sldId id="605" r:id="rId7"/>
    <p:sldId id="606" r:id="rId8"/>
    <p:sldId id="620" r:id="rId9"/>
    <p:sldId id="621" r:id="rId10"/>
    <p:sldId id="622" r:id="rId11"/>
    <p:sldId id="623" r:id="rId12"/>
    <p:sldId id="626" r:id="rId13"/>
    <p:sldId id="627" r:id="rId14"/>
    <p:sldId id="628" r:id="rId15"/>
    <p:sldId id="629" r:id="rId16"/>
    <p:sldId id="630" r:id="rId17"/>
    <p:sldId id="631" r:id="rId18"/>
    <p:sldId id="632" r:id="rId19"/>
    <p:sldId id="633" r:id="rId20"/>
    <p:sldId id="634" r:id="rId21"/>
    <p:sldId id="635" r:id="rId22"/>
    <p:sldId id="636" r:id="rId23"/>
    <p:sldId id="607" r:id="rId24"/>
    <p:sldId id="608" r:id="rId25"/>
    <p:sldId id="609" r:id="rId26"/>
    <p:sldId id="610" r:id="rId27"/>
    <p:sldId id="611" r:id="rId28"/>
    <p:sldId id="614" r:id="rId29"/>
    <p:sldId id="612" r:id="rId30"/>
    <p:sldId id="613" r:id="rId31"/>
    <p:sldId id="615" r:id="rId32"/>
    <p:sldId id="637" r:id="rId33"/>
    <p:sldId id="638" r:id="rId34"/>
    <p:sldId id="639" r:id="rId35"/>
    <p:sldId id="642" r:id="rId36"/>
    <p:sldId id="640" r:id="rId37"/>
    <p:sldId id="64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979" autoAdjust="0"/>
  </p:normalViewPr>
  <p:slideViewPr>
    <p:cSldViewPr>
      <p:cViewPr varScale="1">
        <p:scale>
          <a:sx n="66" d="100"/>
          <a:sy n="66" d="100"/>
        </p:scale>
        <p:origin x="600" y="-5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A30CE7-D510-4936-8CEE-68A4FC0C0168}" type="datetimeFigureOut">
              <a:rPr lang="en-IN" smtClean="0"/>
              <a:t>01-10-2021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DE82A3-CED3-4790-980E-A3704CE709C5}" type="slidenum">
              <a:rPr lang="en-IN" smtClean="0"/>
              <a:t>‹#›</a:t>
            </a:fld>
            <a:endParaRPr lang="en-IN"/>
          </a:p>
        </p:txBody>
      </p:sp>
    </p:spTree>
    <p:extLst>
      <p:ext uri="{BB962C8B-B14F-4D97-AF65-F5344CB8AC3E}">
        <p14:creationId xmlns:p14="http://schemas.microsoft.com/office/powerpoint/2010/main" val="45533863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07:12.209"/>
    </inkml:context>
    <inkml:brush xml:id="br0">
      <inkml:brushProperty name="width" value="0.05292" units="cm"/>
      <inkml:brushProperty name="height" value="0.05292" units="cm"/>
      <inkml:brushProperty name="color" value="#00B050"/>
    </inkml:brush>
  </inkml:definitions>
  <inkml:trace contextRef="#ctx0" brushRef="#br0">3140 11130 0,'70'0'78,"89"0"-62,88 0-16,35 0 15,283 0 1,652 0 15,17 0 0,-669 0-15,35 0 15,-36 0-15,1 0-1,-89 0 1,18 0 0,-36 0-1,-17 0 1,-88 0 0,35 0-1,35 0 1,1 0-1,-1 0 1,-176 0 0,-71 0-1,1 0 1,-36 0 15,-106 0-15,0 0-1,-17 0 1,0 0 15,-1 0-15,1 0 0,-18 18 140,-18 17-156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07:50.531"/>
    </inkml:context>
    <inkml:brush xml:id="br0">
      <inkml:brushProperty name="width" value="0.05292" units="cm"/>
      <inkml:brushProperty name="height" value="0.05292" units="cm"/>
      <inkml:brushProperty name="color" value="#00B050"/>
    </inkml:brush>
  </inkml:definitions>
  <inkml:trace contextRef="#ctx0" brushRef="#br0">5662 6244 0,'18'35'62,"52"-35"-46,36 0-1,70 0-15,1 0 16,299-17 0,635 17 15,-370 0 0,-529 0-31,123 0 16,-229 0-1,-71 0-15</inkml:trace>
  <inkml:trace contextRef="#ctx0" brushRef="#br0" timeOffset="1559.843">5980 8184 0,'17'-17'109,"18"17"-93,71 0-16,0 17 15,53 1-15,17-18 16,1 53-16,70-53 16,-71 0-16,18 0 15,-18 0 1,-70 0-16,88 0 16,-176 0 15</inkml:trace>
  <inkml:trace contextRef="#ctx0" brushRef="#br0" timeOffset="23193.0192">2593 10213 0,'0'-18'141,"18"18"-126,34 0-15,37-17 16,52 17-1,-71 0-15,36 0 16,35 0-16,-17 0 16,17 0-16,141 0 15,194 0 17,300-18 14,-458 18-30,105 0 0,-17 0-1,-89 0 1,72 0 0,-1 0-1,-36 0 1,36 0-1,18 0 1,17 0 0,1 0-1,34 0 1,-140 0 15,35 0-15,-36 0-1,-17 0 1,-88 0 0,35 0-1,17 0 1,-87 0 0,17 0-1,-18 0 1,53 0-1,18 0 1,0 0 0,53 0-1,-18 0 17,-35 0-32,-35 0 31,53 0-16,87 0 1,-70 0 0,-52 0-1,-54 0 1,-35 0 0,18-71-1,-35 54 1,-54 17-1,-35 0 1,-17 0 93,0 0-109</inkml:trace>
  <inkml:trace contextRef="#ctx0" brushRef="#br0" timeOffset="29280.4406">5997 12471 0,'0'-36'63,"53"36"-63,0 0 16,18 0-1,105 0-15,-35 0 16,36 0-16,387 36 15,424-36 17,-406 0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09:22.817"/>
    </inkml:context>
    <inkml:brush xml:id="br0">
      <inkml:brushProperty name="width" value="0.05292" units="cm"/>
      <inkml:brushProperty name="height" value="0.05292" units="cm"/>
      <inkml:brushProperty name="color" value="#00B050"/>
    </inkml:brush>
  </inkml:definitions>
  <inkml:trace contextRef="#ctx0" brushRef="#br0">2999 7391 0,'17'-18'16,"1"18"15,0 0-31,17-18 15,0 18 17,53-35-32,53 0 15,671-18 17,-177 53-17,-35 0 1,34-18-1,-210 18 1,176 0 0,-1 0-1,-70 0 17,1 0-17,-36 0 1,-71 0-1,0 0 1,1 0 0,-36 0-1,-36-35 1,-52 17 0,-53 18-1,-35 0 1,-18 0-1,88 0 1,71 0 0,105 0-1,1 0 17,-71 0-17,106 0 1,0 0-1,-35 0 1,34 0 0,-122 0-1,-89 0 1,0 0 0,-35 0-1,-106 0 1,53 0-1,-88 0 1,-35-17 0,-36 17 15,-17-18 110,-18 0-141,-18-17 15</inkml:trace>
  <inkml:trace contextRef="#ctx0" brushRef="#br0" timeOffset="2770.9773">12453 6138 0,'0'36'110,"0"-19"-95,0 19-15,0 34 16,0 54-16,0-89 15,0 18-15,0-18 16,0 53 0,0-35-16,0-18 15,0 1-15,0-1 16,0 106 15,0-88-31,53 70 31,-53-105-15,0 0-16,71 88 31,-36-36-15,53 18 0,-53-52-1,1-1 1,-19-17-1,1-18 17,-1 0-17,1 0-15,17 0 16,54 0 0,-1-159-1,-71 141-15,54-52 16,-71 17-1,35-36-15,-17 54 16,-18-35-16,0-1 16,0 1-1,0 17-15,0 17 0,0-52 16,0 35 0,0-53-1,-18 71-15,18-35 16,-17 70-16,-19-89 0,36 72 15,-35-1 1,17 0 0,-17-17-16,0 0 15,-18 17 1,18 1 0,-1 17-1,-17-36 1,36 36-1,17-17 17,-18 17-1,1 0 0,-1 0-15,-35 0-1,35 0 1,1 0 0,-19 0 31</inkml:trace>
  <inkml:trace contextRef="#ctx0" brushRef="#br0" timeOffset="6076.4693">13970 7073 0,'18'0'78,"35"0"-62,52 0 0,-16 0-16,16 0 15,248-17 1,353 17 15,-477 0 0</inkml:trace>
  <inkml:trace contextRef="#ctx0" brushRef="#br0" timeOffset="9496.9774">17498 7179 0,'0'-18'110,"35"18"-95,18-17-15,53 17 16,35-36-16,0 36 16,35 0-1,18 0-15,18 0 16,-36 0-16,177 0 16,494 0 15,-36 0 16,-352 0-32,-106 0 1,35 0 0,-53 0-1,18 0 1,-1 0-1,-34 0 1,-106 0 0,-89 0-1,-70 0 1,-35 0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10:55.277"/>
    </inkml:context>
    <inkml:brush xml:id="br0">
      <inkml:brushProperty name="width" value="0.05292" units="cm"/>
      <inkml:brushProperty name="height" value="0.05292" units="cm"/>
      <inkml:brushProperty name="color" value="#00B050"/>
    </inkml:brush>
  </inkml:definitions>
  <inkml:trace contextRef="#ctx0" brushRef="#br0">10478 4357 0,'0'-18'125,"17"18"-94,1-17-15,-1-1 46,1 0-46,0 18 46,-1 0-62,1 0 47,0 0-47,-1 0 16,1 0-16,0 0 16,17 0-1,-18 0 1,19 0 15,-19 0 0,1 0-15</inkml:trace>
  <inkml:trace contextRef="#ctx0" brushRef="#br0" timeOffset="21070.1728">22966 10319 0,'17'0'156,"36"0"-140,-35 0-1,35 0-15,18 0 16,17 0-16,-18 0 0,1 0 16,-1 0-1,-34 0-15,17 0 16,-18 0-16,106 0 47,-123 0-16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12:22.017"/>
    </inkml:context>
    <inkml:brush xml:id="br0">
      <inkml:brushProperty name="width" value="0.05292" units="cm"/>
      <inkml:brushProperty name="height" value="0.05292" units="cm"/>
      <inkml:brushProperty name="color" value="#00B050"/>
    </inkml:brush>
  </inkml:definitions>
  <inkml:trace contextRef="#ctx0" brushRef="#br0">29263 4851 0,'53'-18'62,"159"18"-46,-18 0-16,105 0 15,107 0 1,264 0 15,-458 0-31,-53-18 31,-195 18 141</inkml:trace>
  <inkml:trace contextRef="#ctx0" brushRef="#br0" timeOffset="696.7308">29439 5592 0,'53'0'47,"71"0"-47,34 0 16,-52 0-16,176 0 15,-70 0-15,70 0 16,-140 0-16,34 0 16,0-36-1,-140 36 16,-54 0 63,0 0-78,1 0-16</inkml:trace>
  <inkml:trace contextRef="#ctx0" brushRef="#br0" timeOffset="9441.8934">16633 15893 0,'0'-18'62,"36"18"-62,34 0 16,71 0-16,1-18 16,34 18-16,36 0 15,-1 0-15,-34 0 16,1198-70 15,530 35 16,-105-1-31,-495-17-16,-88 53 15,-194-53-15,-229 53 16,0 0-16,-230 0 15,-123 0-15,-88 0 0,0 0 16,-36 0 0,36 0-1,-283 0-15,19 0 16,-37 0-16,1 0 16,-53-17 140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13:10.236"/>
    </inkml:context>
    <inkml:brush xml:id="br0">
      <inkml:brushProperty name="width" value="0.05292" units="cm"/>
      <inkml:brushProperty name="height" value="0.05292" units="cm"/>
      <inkml:brushProperty name="color" value="#00B050"/>
    </inkml:brush>
  </inkml:definitions>
  <inkml:trace contextRef="#ctx0" brushRef="#br0">22754 5750 0,'18'0'62,"17"0"-46,106 0-16,141 0 16,1 36-1,1657-36 17,794 0-1,-2293 0-31,-88 0 15,-177 0-15,-158 0 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14:10.843"/>
    </inkml:context>
    <inkml:brush xml:id="br0">
      <inkml:brushProperty name="width" value="0.05292" units="cm"/>
      <inkml:brushProperty name="height" value="0.05292" units="cm"/>
      <inkml:brushProperty name="color" value="#00B050"/>
    </inkml:brush>
  </inkml:definitions>
  <inkml:trace contextRef="#ctx0" brushRef="#br0">15804 635 0,'0'35'46,"89"-35"-30,-19 0-16,71 0 16,-35 0-16,106 0 15,-36 0-15,1 0 16,264 0 15,-406 0 16,-18 18 47</inkml:trace>
  <inkml:trace contextRef="#ctx0" brushRef="#br0" timeOffset="2135.9364">13529 8361 0,'106'0'93,"70"0"-77,1 0-16,70 0 16,617 0-1,-88 0 17,-529 0-17,811 0 16,-811 0-31,106 0 32,-247 0-17,-53 0 1,35 0-16,35 0 16,-52 0-16,52-35 15,54 35 1,34 0-1,-105 0 1,-35-18 0,105 18-1,-158 0 1</inkml:trace>
  <inkml:trace contextRef="#ctx0" brushRef="#br0" timeOffset="4911.616">8167 10248 0,'17'0'47,"89"0"-31,-18 0-16,-17 0 15,70 0-15,0 0 16,459 18 15,264-18 1,-123 0-1,176 0 0,-652 0-15,52 0-1,54 0 1,-89 0 0,141 0-1,-211 0 1,141 0 15,-89 0-15,-87 0-1,17 53 1,-35-53 0,-18 0-1,-88 0 1,-18 0-1,53 0 1,88 17 0,-34-17-1,87 0 1,-123 0 0,17 0-1,-105 0 32,17 0-16,-17 0-15,-1 0 0,19 0-1,-19 0 1,54 0-1,-1 0 1,-34 0 0,-19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C382-6CD3-4120-A69D-564C1242255E}" type="datetimeFigureOut">
              <a:rPr lang="en-IN" smtClean="0"/>
              <a:t>01-10-2021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96F28-CF6B-436A-8073-CB1086802043}" type="slidenum">
              <a:rPr lang="en-IN" smtClean="0"/>
              <a:t>‹#›</a:t>
            </a:fld>
            <a:endParaRPr lang="en-IN"/>
          </a:p>
        </p:txBody>
      </p:sp>
    </p:spTree>
    <p:extLst>
      <p:ext uri="{BB962C8B-B14F-4D97-AF65-F5344CB8AC3E}">
        <p14:creationId xmlns:p14="http://schemas.microsoft.com/office/powerpoint/2010/main" val="849967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Template for Preparing Presentation</a:t>
            </a:r>
            <a:endParaRPr kumimoji="0" sz="1539" b="0" i="0" u="none" strike="noStrike" kern="1200" cap="none" spc="0" normalizeH="0" baseline="0" noProof="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50000"/>
              </a:lnSpc>
              <a:spcBef>
                <a:spcPts val="1753"/>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Session 2</a:t>
            </a:r>
            <a:endParaRPr kumimoji="0" sz="2309" b="0" i="0" u="none" strike="noStrike" kern="120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1155"/>
              </a:spcBef>
              <a:spcAft>
                <a:spcPts val="0"/>
              </a:spcAft>
              <a:buClrTx/>
              <a:buSzTx/>
              <a:buFontTx/>
              <a:buNone/>
              <a:tabLst/>
              <a:defRPr/>
            </a:pPr>
            <a:r>
              <a:rPr kumimoji="0" lang="en-US" sz="2309" b="0" i="0" u="none" strike="noStrike" kern="1200" cap="none" spc="0" normalizeH="0" baseline="0" noProof="0">
                <a:ln>
                  <a:noFill/>
                </a:ln>
                <a:solidFill>
                  <a:srgbClr val="000000"/>
                </a:solidFill>
                <a:effectLst/>
                <a:uLnTx/>
                <a:uFillTx/>
                <a:latin typeface="Arial"/>
                <a:ea typeface="Arial"/>
                <a:cs typeface="Arial"/>
                <a:sym typeface="Arial"/>
              </a:rPr>
              <a:t>SASTRA University</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9"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9078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10/1/2021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094030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E98CBE09-2349-4EE1-A219-AB8DA39AFE09}" type="slidenum">
              <a:rPr lang="en-US" altLang="en-US"/>
              <a:pPr/>
              <a:t>‹#›</a:t>
            </a:fld>
            <a:endParaRPr lang="en-US" altLang="en-US"/>
          </a:p>
        </p:txBody>
      </p:sp>
    </p:spTree>
    <p:extLst>
      <p:ext uri="{BB962C8B-B14F-4D97-AF65-F5344CB8AC3E}">
        <p14:creationId xmlns:p14="http://schemas.microsoft.com/office/powerpoint/2010/main" val="69007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10/1/2021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Tree>
    <p:extLst>
      <p:ext uri="{BB962C8B-B14F-4D97-AF65-F5344CB8AC3E}">
        <p14:creationId xmlns:p14="http://schemas.microsoft.com/office/powerpoint/2010/main" val="28166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Template for Preparing Presentation</a:t>
            </a:r>
            <a:endParaRPr kumimoji="0" sz="1539" b="0" i="0" u="none" strike="noStrike" kern="1200" cap="none" spc="0" normalizeH="0" baseline="0" noProof="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50000"/>
              </a:lnSpc>
              <a:spcBef>
                <a:spcPts val="1753"/>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Session 2</a:t>
            </a:r>
            <a:endParaRPr kumimoji="0" sz="2309" b="0" i="0" u="none" strike="noStrike" kern="120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1155"/>
              </a:spcBef>
              <a:spcAft>
                <a:spcPts val="0"/>
              </a:spcAft>
              <a:buClrTx/>
              <a:buSzTx/>
              <a:buFontTx/>
              <a:buNone/>
              <a:tabLst/>
              <a:defRPr/>
            </a:pPr>
            <a:r>
              <a:rPr kumimoji="0" lang="en-US" sz="2309" b="0" i="0" u="none" strike="noStrike" kern="1200" cap="none" spc="0" normalizeH="0" baseline="0" noProof="0">
                <a:ln>
                  <a:noFill/>
                </a:ln>
                <a:solidFill>
                  <a:srgbClr val="000000"/>
                </a:solidFill>
                <a:effectLst/>
                <a:uLnTx/>
                <a:uFillTx/>
                <a:latin typeface="Arial"/>
                <a:ea typeface="Arial"/>
                <a:cs typeface="Arial"/>
                <a:sym typeface="Arial"/>
              </a:rPr>
              <a:t>SASTRA University</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9"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892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10/1/2021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907660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
        <p:nvSpPr>
          <p:cNvPr id="24" name="Google Shape;24;p3"/>
          <p:cNvSpPr txBox="1">
            <a:spLocks noGrp="1"/>
          </p:cNvSpPr>
          <p:nvPr>
            <p:ph type="dt" idx="10"/>
          </p:nvPr>
        </p:nvSpPr>
        <p:spPr>
          <a:xfrm>
            <a:off x="227392" y="6553200"/>
            <a:ext cx="1625600" cy="275773"/>
          </a:xfrm>
          <a:prstGeom prst="rect">
            <a:avLst/>
          </a:prstGeom>
          <a:noFill/>
          <a:ln>
            <a:noFill/>
          </a:ln>
        </p:spPr>
        <p:txBody>
          <a:bodyPr spcFirstLastPara="1" wrap="square" lIns="104275" tIns="52125" rIns="104275" bIns="52125" anchor="t" anchorCtr="0">
            <a:noAutofit/>
          </a:bodyPr>
          <a:lstStyle>
            <a:lvl1pPr lvl="0" algn="l">
              <a:spcBef>
                <a:spcPts val="0"/>
              </a:spcBef>
              <a:spcAft>
                <a:spcPts val="0"/>
              </a:spcAft>
              <a:buSzPts val="1400"/>
              <a:buNone/>
              <a:defRPr sz="1197"/>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altLang="en-US" sz="1197" b="0" i="0" u="none" strike="noStrike" kern="1200" cap="none" spc="0" normalizeH="0" baseline="0" noProof="0">
              <a:ln>
                <a:noFill/>
              </a:ln>
              <a:solidFill>
                <a:srgbClr val="FFFFFF"/>
              </a:solidFill>
              <a:effectLst/>
              <a:uLnTx/>
              <a:uFillTx/>
              <a:latin typeface="Arial"/>
              <a:cs typeface="Arial"/>
              <a:sym typeface="Arial"/>
            </a:endParaRPr>
          </a:p>
        </p:txBody>
      </p:sp>
      <p:sp>
        <p:nvSpPr>
          <p:cNvPr id="25" name="Google Shape;25;p3"/>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E031832-36F5-4DF4-BA02-44C6886A1F16}" type="slidenum">
              <a:rPr kumimoji="0" lang="en-US" alt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3" name="Text Placeholder 2"/>
          <p:cNvSpPr>
            <a:spLocks noGrp="1"/>
          </p:cNvSpPr>
          <p:nvPr>
            <p:ph type="body" sz="quarter" idx="13"/>
          </p:nvPr>
        </p:nvSpPr>
        <p:spPr>
          <a:xfrm>
            <a:off x="227013" y="1052513"/>
            <a:ext cx="11772900" cy="5329237"/>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solidFill>
                  <a:schemeClr val="tx1"/>
                </a:solidFill>
              </a:defRPr>
            </a:lvl2pPr>
            <a:lvl3pPr marL="1371600" indent="-374650">
              <a:lnSpc>
                <a:spcPct val="100000"/>
              </a:lnSpc>
              <a:spcBef>
                <a:spcPts val="600"/>
              </a:spcBef>
              <a:spcAft>
                <a:spcPts val="600"/>
              </a:spcAft>
              <a:buFont typeface="Wingdings" panose="05000000000000000000" pitchFamily="2" charset="2"/>
              <a:buChar char="Ø"/>
              <a:defRPr sz="2400">
                <a:solidFill>
                  <a:schemeClr val="tx1"/>
                </a:solidFill>
              </a:defRPr>
            </a:lvl3pPr>
            <a:lvl4pPr>
              <a:lnSpc>
                <a:spcPct val="100000"/>
              </a:lnSpc>
              <a:spcBef>
                <a:spcPts val="600"/>
              </a:spcBef>
              <a:spcAft>
                <a:spcPts val="600"/>
              </a:spcAft>
              <a:defRPr sz="2400">
                <a:solidFill>
                  <a:schemeClr val="tx1"/>
                </a:solidFill>
              </a:defRPr>
            </a:lvl4pPr>
            <a:lvl5pPr>
              <a:lnSpc>
                <a:spcPct val="100000"/>
              </a:lnSpc>
              <a:spcBef>
                <a:spcPts val="600"/>
              </a:spcBef>
              <a:spcAft>
                <a:spcPts val="600"/>
              </a:spcAft>
              <a:defRPr sz="2400">
                <a:solidFill>
                  <a:schemeClr val="tx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2388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alt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98CBE09-2349-4EE1-A219-AB8DA39AFE09}" type="slidenum">
              <a:rPr kumimoji="0" lang="en-US" altLang="en-US" sz="1368"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1368"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800516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10/1/2021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Tree>
    <p:extLst>
      <p:ext uri="{BB962C8B-B14F-4D97-AF65-F5344CB8AC3E}">
        <p14:creationId xmlns:p14="http://schemas.microsoft.com/office/powerpoint/2010/main" val="304669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7500"/>
              </a:lnSpc>
              <a:spcBef>
                <a:spcPts val="0"/>
              </a:spcBef>
              <a:spcAft>
                <a:spcPts val="0"/>
              </a:spcAft>
              <a:buClr>
                <a:srgbClr val="000097"/>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0050" algn="l" rtl="0">
              <a:lnSpc>
                <a:spcPct val="162962"/>
              </a:lnSpc>
              <a:spcBef>
                <a:spcPts val="0"/>
              </a:spcBef>
              <a:spcAft>
                <a:spcPts val="0"/>
              </a:spcAft>
              <a:buClr>
                <a:schemeClr val="dk1"/>
              </a:buClr>
              <a:buSzPts val="2700"/>
              <a:buFont typeface="Arial"/>
              <a:buChar char="–"/>
              <a:defRPr sz="2700" b="0" i="0" u="none" strike="noStrike" cap="none">
                <a:solidFill>
                  <a:srgbClr val="000097"/>
                </a:solidFill>
                <a:latin typeface="Arial"/>
                <a:ea typeface="Arial"/>
                <a:cs typeface="Arial"/>
                <a:sym typeface="Arial"/>
              </a:defRPr>
            </a:lvl2pPr>
            <a:lvl3pPr marL="1371600" marR="0" lvl="2" indent="-374650" algn="l" rtl="0">
              <a:lnSpc>
                <a:spcPct val="191304"/>
              </a:lnSpc>
              <a:spcBef>
                <a:spcPts val="0"/>
              </a:spcBef>
              <a:spcAft>
                <a:spcPts val="0"/>
              </a:spcAft>
              <a:buClr>
                <a:srgbClr val="000097"/>
              </a:buClr>
              <a:buSzPts val="2300"/>
              <a:buFont typeface="Noto Sans Symbols"/>
              <a:buChar char="✔"/>
              <a:defRPr sz="2300" b="0" i="0" u="none" strike="noStrike" cap="none">
                <a:solidFill>
                  <a:schemeClr val="dk1"/>
                </a:solidFill>
                <a:latin typeface="Arial"/>
                <a:ea typeface="Arial"/>
                <a:cs typeface="Arial"/>
                <a:sym typeface="Arial"/>
              </a:defRPr>
            </a:lvl3pPr>
            <a:lvl4pPr marL="1828800" marR="0" lvl="3" indent="-342900" algn="l" rtl="0">
              <a:lnSpc>
                <a:spcPct val="244444"/>
              </a:lnSpc>
              <a:spcBef>
                <a:spcPts val="0"/>
              </a:spcBef>
              <a:spcAft>
                <a:spcPts val="0"/>
              </a:spcAft>
              <a:buClr>
                <a:schemeClr val="dk1"/>
              </a:buClr>
              <a:buSzPts val="1800"/>
              <a:buFont typeface="Arial"/>
              <a:buChar char="–"/>
              <a:defRPr sz="1800" b="0" i="0" u="none" strike="noStrike" cap="none">
                <a:solidFill>
                  <a:srgbClr val="000097"/>
                </a:solidFill>
                <a:latin typeface="Arial"/>
                <a:ea typeface="Arial"/>
                <a:cs typeface="Arial"/>
                <a:sym typeface="Arial"/>
              </a:defRPr>
            </a:lvl4pPr>
            <a:lvl5pPr marL="2286000" marR="0" lvl="4" indent="-342900" algn="l" rtl="0">
              <a:lnSpc>
                <a:spcPct val="244444"/>
              </a:lnSpc>
              <a:spcBef>
                <a:spcPts val="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428"/>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68"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796"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96"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96"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96"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96"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96"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96"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96"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10/1/2021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68"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368"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368"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368"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368"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368"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368"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368"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368" b="0" i="0" u="none" strike="noStrike" cap="none">
                <a:solidFill>
                  <a:srgbClr val="FFFFFF"/>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pic>
        <p:nvPicPr>
          <p:cNvPr id="15" name="Google Shape;15;p1"/>
          <p:cNvPicPr preferRelativeResize="0"/>
          <p:nvPr/>
        </p:nvPicPr>
        <p:blipFill rotWithShape="1">
          <a:blip r:embed="rId6">
            <a:alphaModFix/>
          </a:blip>
          <a:srcRect t="8147" b="8028"/>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95"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18472843"/>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8" r:id="rId3"/>
    <p:sldLayoutId id="2147483669" r:id="rId4"/>
  </p:sldLayoutIdLst>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7500"/>
              </a:lnSpc>
              <a:spcBef>
                <a:spcPts val="0"/>
              </a:spcBef>
              <a:spcAft>
                <a:spcPts val="0"/>
              </a:spcAft>
              <a:buClr>
                <a:srgbClr val="000097"/>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0050" algn="l" rtl="0">
              <a:lnSpc>
                <a:spcPct val="162962"/>
              </a:lnSpc>
              <a:spcBef>
                <a:spcPts val="0"/>
              </a:spcBef>
              <a:spcAft>
                <a:spcPts val="0"/>
              </a:spcAft>
              <a:buClr>
                <a:schemeClr val="dk1"/>
              </a:buClr>
              <a:buSzPts val="2700"/>
              <a:buFont typeface="Arial"/>
              <a:buChar char="–"/>
              <a:defRPr sz="2700" b="0" i="0" u="none" strike="noStrike" cap="none">
                <a:solidFill>
                  <a:srgbClr val="000097"/>
                </a:solidFill>
                <a:latin typeface="Arial"/>
                <a:ea typeface="Arial"/>
                <a:cs typeface="Arial"/>
                <a:sym typeface="Arial"/>
              </a:defRPr>
            </a:lvl2pPr>
            <a:lvl3pPr marL="1371600" marR="0" lvl="2" indent="-374650" algn="l" rtl="0">
              <a:lnSpc>
                <a:spcPct val="191304"/>
              </a:lnSpc>
              <a:spcBef>
                <a:spcPts val="0"/>
              </a:spcBef>
              <a:spcAft>
                <a:spcPts val="0"/>
              </a:spcAft>
              <a:buClr>
                <a:srgbClr val="000097"/>
              </a:buClr>
              <a:buSzPts val="2300"/>
              <a:buFont typeface="Noto Sans Symbols"/>
              <a:buChar char="✔"/>
              <a:defRPr sz="2300" b="0" i="0" u="none" strike="noStrike" cap="none">
                <a:solidFill>
                  <a:schemeClr val="dk1"/>
                </a:solidFill>
                <a:latin typeface="Arial"/>
                <a:ea typeface="Arial"/>
                <a:cs typeface="Arial"/>
                <a:sym typeface="Arial"/>
              </a:defRPr>
            </a:lvl3pPr>
            <a:lvl4pPr marL="1828800" marR="0" lvl="3" indent="-342900" algn="l" rtl="0">
              <a:lnSpc>
                <a:spcPct val="244444"/>
              </a:lnSpc>
              <a:spcBef>
                <a:spcPts val="0"/>
              </a:spcBef>
              <a:spcAft>
                <a:spcPts val="0"/>
              </a:spcAft>
              <a:buClr>
                <a:schemeClr val="dk1"/>
              </a:buClr>
              <a:buSzPts val="1800"/>
              <a:buFont typeface="Arial"/>
              <a:buChar char="–"/>
              <a:defRPr sz="1800" b="0" i="0" u="none" strike="noStrike" cap="none">
                <a:solidFill>
                  <a:srgbClr val="000097"/>
                </a:solidFill>
                <a:latin typeface="Arial"/>
                <a:ea typeface="Arial"/>
                <a:cs typeface="Arial"/>
                <a:sym typeface="Arial"/>
              </a:defRPr>
            </a:lvl4pPr>
            <a:lvl5pPr marL="2286000" marR="0" lvl="4" indent="-342900" algn="l" rtl="0">
              <a:lnSpc>
                <a:spcPct val="244444"/>
              </a:lnSpc>
              <a:spcBef>
                <a:spcPts val="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428"/>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68"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796"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96"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96"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96"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96"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96"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96"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96"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10/1/2021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68"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368"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368"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368"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368"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368"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368"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368"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368" b="0" i="0" u="none" strike="noStrike" cap="none">
                <a:solidFill>
                  <a:srgbClr val="FFFFFF"/>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pic>
        <p:nvPicPr>
          <p:cNvPr id="15" name="Google Shape;15;p1"/>
          <p:cNvPicPr preferRelativeResize="0"/>
          <p:nvPr/>
        </p:nvPicPr>
        <p:blipFill rotWithShape="1">
          <a:blip r:embed="rId7">
            <a:alphaModFix/>
          </a:blip>
          <a:srcRect t="8147" b="8028"/>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95"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81046097"/>
      </p:ext>
    </p:extLst>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Lst>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12.emf"/><Relationship Id="rId5" Type="http://schemas.openxmlformats.org/officeDocument/2006/relationships/customXml" Target="../ink/ink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0.emf"/><Relationship Id="rId5" Type="http://schemas.openxmlformats.org/officeDocument/2006/relationships/customXml" Target="../ink/ink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567608" y="5332549"/>
            <a:ext cx="6400800" cy="735369"/>
          </a:xfrm>
        </p:spPr>
        <p:txBody>
          <a:bodyPr/>
          <a:lstStyle/>
          <a:p>
            <a:r>
              <a:rPr lang="en-IN" sz="3500" b="1" dirty="0">
                <a:solidFill>
                  <a:schemeClr val="accent6"/>
                </a:solidFill>
              </a:rPr>
              <a:t>II Year M.C.A </a:t>
            </a:r>
          </a:p>
        </p:txBody>
      </p:sp>
      <p:sp>
        <p:nvSpPr>
          <p:cNvPr id="7" name="Title 5"/>
          <p:cNvSpPr txBox="1">
            <a:spLocks/>
          </p:cNvSpPr>
          <p:nvPr/>
        </p:nvSpPr>
        <p:spPr>
          <a:xfrm>
            <a:off x="1881808" y="2564904"/>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Arial"/>
                <a:ea typeface="+mn-ea"/>
                <a:cs typeface="+mn-cs"/>
              </a:rPr>
              <a:t>CAP442</a:t>
            </a:r>
            <a:r>
              <a:rPr kumimoji="0" lang="en-IN" sz="4000" b="1" i="0" u="none" strike="noStrike" kern="1200" cap="none" spc="0" normalizeH="0" baseline="0" noProof="0" dirty="0">
                <a:ln>
                  <a:noFill/>
                </a:ln>
                <a:solidFill>
                  <a:schemeClr val="accent6"/>
                </a:solidFill>
                <a:effectLst/>
                <a:uLnTx/>
                <a:uFillTx/>
                <a:latin typeface="Arial"/>
                <a:ea typeface="+mn-ea"/>
                <a:cs typeface="+mn-cs"/>
              </a:rPr>
              <a:t> Web Technology</a:t>
            </a:r>
          </a:p>
        </p:txBody>
      </p:sp>
      <p:sp>
        <p:nvSpPr>
          <p:cNvPr id="9" name="Title 3"/>
          <p:cNvSpPr txBox="1">
            <a:spLocks/>
          </p:cNvSpPr>
          <p:nvPr/>
        </p:nvSpPr>
        <p:spPr bwMode="auto">
          <a:xfrm>
            <a:off x="1919536" y="3789040"/>
            <a:ext cx="7772400" cy="687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3600" b="1" i="0" u="none" strike="noStrike" kern="0" cap="none" spc="0" normalizeH="0" baseline="0" noProof="0" dirty="0">
                <a:ln>
                  <a:noFill/>
                </a:ln>
                <a:solidFill>
                  <a:schemeClr val="accent6"/>
                </a:solidFill>
                <a:effectLst/>
                <a:uLnTx/>
                <a:uFillTx/>
                <a:latin typeface="Arial"/>
                <a:ea typeface="+mn-ea"/>
                <a:cs typeface="+mn-cs"/>
              </a:rPr>
              <a:t>Unit </a:t>
            </a:r>
            <a:r>
              <a:rPr kumimoji="0" lang="en-IN" sz="3600" b="1" i="0" u="none" strike="noStrike" kern="0" cap="none" spc="0" normalizeH="0" baseline="0" noProof="0" dirty="0" smtClean="0">
                <a:ln>
                  <a:noFill/>
                </a:ln>
                <a:solidFill>
                  <a:schemeClr val="accent6"/>
                </a:solidFill>
                <a:effectLst/>
                <a:uLnTx/>
                <a:uFillTx/>
                <a:latin typeface="Arial"/>
                <a:ea typeface="+mn-ea"/>
                <a:cs typeface="+mn-cs"/>
              </a:rPr>
              <a:t>II</a:t>
            </a:r>
            <a:endParaRPr kumimoji="0" lang="en-IN" sz="3600" b="1" i="0" u="none" strike="noStrike" kern="0" cap="none" spc="0" normalizeH="0" baseline="0" noProof="0" dirty="0">
              <a:ln>
                <a:noFill/>
              </a:ln>
              <a:solidFill>
                <a:schemeClr val="accent6"/>
              </a:solidFill>
              <a:effectLst/>
              <a:uLnTx/>
              <a:uFillTx/>
              <a:latin typeface="Arial"/>
              <a:ea typeface="+mn-ea"/>
              <a:cs typeface="+mn-cs"/>
            </a:endParaRPr>
          </a:p>
        </p:txBody>
      </p:sp>
      <p:sp>
        <p:nvSpPr>
          <p:cNvPr id="6" name="Title 3"/>
          <p:cNvSpPr txBox="1">
            <a:spLocks/>
          </p:cNvSpPr>
          <p:nvPr/>
        </p:nvSpPr>
        <p:spPr bwMode="auto">
          <a:xfrm>
            <a:off x="1919536" y="4365104"/>
            <a:ext cx="7772400" cy="687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2400" b="1" i="0" u="none" strike="noStrike" kern="0" cap="none" spc="0" normalizeH="0" baseline="0" noProof="0" dirty="0" smtClean="0">
                <a:ln>
                  <a:noFill/>
                </a:ln>
                <a:solidFill>
                  <a:schemeClr val="accent6"/>
                </a:solidFill>
                <a:effectLst/>
                <a:uLnTx/>
                <a:uFillTx/>
                <a:latin typeface="Arial"/>
                <a:ea typeface="+mn-ea"/>
                <a:cs typeface="+mn-cs"/>
              </a:rPr>
              <a:t>Session 8</a:t>
            </a:r>
            <a:endParaRPr kumimoji="0" lang="en-IN" sz="2400" b="1" i="0" u="none" strike="noStrike" kern="0" cap="none" spc="0" normalizeH="0" baseline="0" noProof="0" dirty="0">
              <a:ln>
                <a:noFill/>
              </a:ln>
              <a:solidFill>
                <a:schemeClr val="accent6"/>
              </a:solidFill>
              <a:effectLst/>
              <a:uLnTx/>
              <a:uFillTx/>
              <a:latin typeface="Arial"/>
              <a:ea typeface="+mn-ea"/>
              <a:cs typeface="+mn-cs"/>
            </a:endParaRPr>
          </a:p>
        </p:txBody>
      </p:sp>
    </p:spTree>
    <p:extLst>
      <p:ext uri="{BB962C8B-B14F-4D97-AF65-F5344CB8AC3E}">
        <p14:creationId xmlns:p14="http://schemas.microsoft.com/office/powerpoint/2010/main" val="426760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err="1" smtClean="0"/>
              <a:t>document.getElementsByName</a:t>
            </a:r>
            <a:r>
              <a:rPr lang="en-IN" dirty="0" smtClean="0"/>
              <a:t>() method:</a:t>
            </a:r>
          </a:p>
          <a:p>
            <a:pPr lvl="1"/>
            <a:r>
              <a:rPr lang="en-US" dirty="0"/>
              <a:t>The </a:t>
            </a:r>
            <a:r>
              <a:rPr lang="en-US" dirty="0" err="1"/>
              <a:t>getElementsByName</a:t>
            </a:r>
            <a:r>
              <a:rPr lang="en-US" dirty="0"/>
              <a:t>() method returns a collection of all elements in the document with the specified name (the value of the name attribute), as an </a:t>
            </a:r>
            <a:r>
              <a:rPr lang="en-US" dirty="0" err="1"/>
              <a:t>HTMLCollection</a:t>
            </a:r>
            <a:r>
              <a:rPr lang="en-US" dirty="0"/>
              <a:t> object.</a:t>
            </a:r>
          </a:p>
          <a:p>
            <a:pPr lvl="1"/>
            <a:r>
              <a:rPr lang="en-US" dirty="0" smtClean="0"/>
              <a:t>The </a:t>
            </a:r>
            <a:r>
              <a:rPr lang="en-US" dirty="0" err="1"/>
              <a:t>HTMLCollection</a:t>
            </a:r>
            <a:r>
              <a:rPr lang="en-US" dirty="0"/>
              <a:t> object represents a collection of nodes. The nodes can be accessed by index numbers. The index starts at 0</a:t>
            </a:r>
            <a:r>
              <a:rPr lang="en-US" dirty="0" smtClean="0"/>
              <a:t>.</a:t>
            </a:r>
          </a:p>
          <a:p>
            <a:pPr lvl="1"/>
            <a:r>
              <a:rPr lang="en-US" dirty="0"/>
              <a:t>Find out how many elements there are in the document that have a name attribute with the value "animal" (using the length property of the </a:t>
            </a:r>
            <a:r>
              <a:rPr lang="en-US" dirty="0" err="1"/>
              <a:t>HTMLCollection</a:t>
            </a:r>
            <a:r>
              <a:rPr lang="en-US" dirty="0"/>
              <a:t> object):</a:t>
            </a:r>
          </a:p>
          <a:p>
            <a:pPr marL="514350" lvl="1" indent="0">
              <a:buNone/>
            </a:pPr>
            <a:r>
              <a:rPr lang="en-US" dirty="0"/>
              <a:t>		</a:t>
            </a:r>
            <a:r>
              <a:rPr lang="en-US" dirty="0" err="1"/>
              <a:t>var</a:t>
            </a:r>
            <a:r>
              <a:rPr lang="en-US" dirty="0"/>
              <a:t> x = </a:t>
            </a:r>
            <a:r>
              <a:rPr lang="en-US" dirty="0" err="1"/>
              <a:t>document.getElementsByName</a:t>
            </a:r>
            <a:r>
              <a:rPr lang="en-US" dirty="0"/>
              <a:t>("animal").length; </a:t>
            </a:r>
            <a:endParaRPr lang="en-IN" dirty="0"/>
          </a:p>
          <a:p>
            <a:pPr lvl="1"/>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772080" y="1542960"/>
              <a:ext cx="4781880" cy="2172240"/>
            </p14:xfrm>
          </p:contentPart>
        </mc:Choice>
        <mc:Fallback xmlns="">
          <p:pic>
            <p:nvPicPr>
              <p:cNvPr id="4" name="Ink 3"/>
              <p:cNvPicPr/>
              <p:nvPr/>
            </p:nvPicPr>
            <p:blipFill>
              <a:blip r:embed="rId3"/>
              <a:stretch>
                <a:fillRect/>
              </a:stretch>
            </p:blipFill>
            <p:spPr>
              <a:xfrm>
                <a:off x="3762720" y="1533600"/>
                <a:ext cx="4800600" cy="2190960"/>
              </a:xfrm>
              <a:prstGeom prst="rect">
                <a:avLst/>
              </a:prstGeom>
            </p:spPr>
          </p:pic>
        </mc:Fallback>
      </mc:AlternateContent>
    </p:spTree>
    <p:extLst>
      <p:ext uri="{BB962C8B-B14F-4D97-AF65-F5344CB8AC3E}">
        <p14:creationId xmlns:p14="http://schemas.microsoft.com/office/powerpoint/2010/main" val="213136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63526" y="1125538"/>
            <a:ext cx="4667820" cy="5256212"/>
          </a:xfrm>
        </p:spPr>
        <p:txBody>
          <a:bodyPr/>
          <a:lstStyle/>
          <a:p>
            <a:r>
              <a:rPr lang="en-IN" dirty="0" smtClean="0"/>
              <a:t>Example: This example display the text values of checked check boxes.</a:t>
            </a:r>
            <a:endParaRPr lang="en-IN" dirty="0"/>
          </a:p>
        </p:txBody>
      </p:sp>
      <p:sp>
        <p:nvSpPr>
          <p:cNvPr id="7" name="Text Placeholder 6"/>
          <p:cNvSpPr>
            <a:spLocks noGrp="1"/>
          </p:cNvSpPr>
          <p:nvPr>
            <p:ph type="body" sz="quarter" idx="13"/>
          </p:nvPr>
        </p:nvSpPr>
        <p:spPr/>
        <p:txBody>
          <a:bodyPr/>
          <a:lstStyle/>
          <a:p>
            <a:endParaRPr lang="en-IN"/>
          </a:p>
        </p:txBody>
      </p:sp>
      <p:sp>
        <p:nvSpPr>
          <p:cNvPr id="5" name="Title 4"/>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5159896" y="1238189"/>
            <a:ext cx="6549553" cy="4957883"/>
          </a:xfrm>
          <a:prstGeom prst="rect">
            <a:avLst/>
          </a:prstGeom>
        </p:spPr>
      </p:pic>
      <p:pic>
        <p:nvPicPr>
          <p:cNvPr id="9" name="Picture 8"/>
          <p:cNvPicPr>
            <a:picLocks noChangeAspect="1"/>
          </p:cNvPicPr>
          <p:nvPr/>
        </p:nvPicPr>
        <p:blipFill>
          <a:blip r:embed="rId3"/>
          <a:stretch>
            <a:fillRect/>
          </a:stretch>
        </p:blipFill>
        <p:spPr>
          <a:xfrm>
            <a:off x="767408" y="2492896"/>
            <a:ext cx="2943225" cy="2019300"/>
          </a:xfrm>
          <a:prstGeom prst="rect">
            <a:avLst/>
          </a:prstGeom>
        </p:spPr>
      </p:pic>
      <p:pic>
        <p:nvPicPr>
          <p:cNvPr id="10" name="Picture 9"/>
          <p:cNvPicPr>
            <a:picLocks noChangeAspect="1"/>
          </p:cNvPicPr>
          <p:nvPr/>
        </p:nvPicPr>
        <p:blipFill>
          <a:blip r:embed="rId4"/>
          <a:stretch>
            <a:fillRect/>
          </a:stretch>
        </p:blipFill>
        <p:spPr>
          <a:xfrm>
            <a:off x="767408" y="4501890"/>
            <a:ext cx="3228975" cy="1876425"/>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5987880" y="1733400"/>
              <a:ext cx="5340960" cy="3988440"/>
            </p14:xfrm>
          </p:contentPart>
        </mc:Choice>
        <mc:Fallback xmlns="">
          <p:pic>
            <p:nvPicPr>
              <p:cNvPr id="2" name="Ink 1"/>
              <p:cNvPicPr/>
              <p:nvPr/>
            </p:nvPicPr>
            <p:blipFill>
              <a:blip r:embed="rId6"/>
              <a:stretch>
                <a:fillRect/>
              </a:stretch>
            </p:blipFill>
            <p:spPr>
              <a:xfrm>
                <a:off x="5978520" y="1724040"/>
                <a:ext cx="5359680" cy="4007160"/>
              </a:xfrm>
              <a:prstGeom prst="rect">
                <a:avLst/>
              </a:prstGeom>
            </p:spPr>
          </p:pic>
        </mc:Fallback>
      </mc:AlternateContent>
    </p:spTree>
    <p:extLst>
      <p:ext uri="{BB962C8B-B14F-4D97-AF65-F5344CB8AC3E}">
        <p14:creationId xmlns:p14="http://schemas.microsoft.com/office/powerpoint/2010/main" val="361240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pPr>
              <a:spcAft>
                <a:spcPts val="0"/>
              </a:spcAft>
            </a:pPr>
            <a:r>
              <a:rPr lang="en-US" dirty="0" err="1"/>
              <a:t>addEventListener</a:t>
            </a:r>
            <a:r>
              <a:rPr lang="en-US" dirty="0"/>
              <a:t>() </a:t>
            </a:r>
            <a:r>
              <a:rPr lang="en-US" dirty="0" smtClean="0"/>
              <a:t>method:</a:t>
            </a:r>
          </a:p>
          <a:p>
            <a:pPr lvl="1">
              <a:spcAft>
                <a:spcPts val="0"/>
              </a:spcAft>
            </a:pPr>
            <a:r>
              <a:rPr lang="en-US" dirty="0" smtClean="0"/>
              <a:t>The </a:t>
            </a:r>
            <a:r>
              <a:rPr lang="en-US" dirty="0" err="1"/>
              <a:t>addEventListener</a:t>
            </a:r>
            <a:r>
              <a:rPr lang="en-US" dirty="0"/>
              <a:t>() method attaches an event handler to the specified element</a:t>
            </a:r>
            <a:r>
              <a:rPr lang="en-US" dirty="0" smtClean="0"/>
              <a:t>.</a:t>
            </a:r>
            <a:endParaRPr lang="en-US" dirty="0"/>
          </a:p>
          <a:p>
            <a:pPr lvl="1">
              <a:spcAft>
                <a:spcPts val="0"/>
              </a:spcAft>
            </a:pPr>
            <a:r>
              <a:rPr lang="en-US" dirty="0"/>
              <a:t>The </a:t>
            </a:r>
            <a:r>
              <a:rPr lang="en-US" dirty="0" err="1"/>
              <a:t>addEventListener</a:t>
            </a:r>
            <a:r>
              <a:rPr lang="en-US" dirty="0"/>
              <a:t>() method attaches an event handler to an element without overwriting existing event handlers</a:t>
            </a:r>
            <a:r>
              <a:rPr lang="en-US" dirty="0" smtClean="0"/>
              <a:t>.</a:t>
            </a:r>
            <a:endParaRPr lang="en-US" dirty="0"/>
          </a:p>
          <a:p>
            <a:pPr lvl="1">
              <a:spcAft>
                <a:spcPts val="0"/>
              </a:spcAft>
            </a:pPr>
            <a:r>
              <a:rPr lang="en-US" dirty="0"/>
              <a:t>You can add many event handlers to one element</a:t>
            </a:r>
            <a:r>
              <a:rPr lang="en-US" dirty="0" smtClean="0"/>
              <a:t>.</a:t>
            </a:r>
            <a:endParaRPr lang="en-US" dirty="0"/>
          </a:p>
          <a:p>
            <a:pPr lvl="1">
              <a:spcAft>
                <a:spcPts val="0"/>
              </a:spcAft>
            </a:pPr>
            <a:r>
              <a:rPr lang="en-US" dirty="0"/>
              <a:t>You can add many event handlers of the same type to one element, </a:t>
            </a:r>
            <a:r>
              <a:rPr lang="en-US" dirty="0" err="1"/>
              <a:t>i.e</a:t>
            </a:r>
            <a:r>
              <a:rPr lang="en-US" dirty="0"/>
              <a:t> two "click" events</a:t>
            </a:r>
            <a:r>
              <a:rPr lang="en-US" dirty="0" smtClean="0"/>
              <a:t>.</a:t>
            </a:r>
            <a:endParaRPr lang="en-US" dirty="0"/>
          </a:p>
          <a:p>
            <a:pPr lvl="1">
              <a:spcAft>
                <a:spcPts val="0"/>
              </a:spcAft>
            </a:pPr>
            <a:r>
              <a:rPr lang="en-US" dirty="0"/>
              <a:t>You can add event listeners to any DOM object not only HTML elements. </a:t>
            </a:r>
            <a:r>
              <a:rPr lang="en-US" dirty="0" err="1"/>
              <a:t>i.e</a:t>
            </a:r>
            <a:r>
              <a:rPr lang="en-US" dirty="0"/>
              <a:t> the window object</a:t>
            </a:r>
            <a:r>
              <a:rPr lang="en-US" dirty="0" smtClean="0"/>
              <a:t>.</a:t>
            </a:r>
            <a:endParaRPr lang="en-US" dirty="0"/>
          </a:p>
        </p:txBody>
      </p:sp>
    </p:spTree>
    <p:extLst>
      <p:ext uri="{BB962C8B-B14F-4D97-AF65-F5344CB8AC3E}">
        <p14:creationId xmlns:p14="http://schemas.microsoft.com/office/powerpoint/2010/main" val="1504222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spcAft>
                <a:spcPts val="0"/>
              </a:spcAft>
            </a:pPr>
            <a:r>
              <a:rPr lang="en-US" dirty="0" smtClean="0"/>
              <a:t>When </a:t>
            </a:r>
            <a:r>
              <a:rPr lang="en-US" dirty="0"/>
              <a:t>using the </a:t>
            </a:r>
            <a:r>
              <a:rPr lang="en-US" dirty="0" err="1"/>
              <a:t>addEventListener</a:t>
            </a:r>
            <a:r>
              <a:rPr lang="en-US" dirty="0"/>
              <a:t>() method, the JavaScript is separated from the HTML markup, for better readability and allows you to add event listeners even when you do not control the HTML markup.</a:t>
            </a:r>
          </a:p>
          <a:p>
            <a:pPr lvl="1">
              <a:spcAft>
                <a:spcPts val="0"/>
              </a:spcAft>
            </a:pPr>
            <a:r>
              <a:rPr lang="en-US" dirty="0" smtClean="0"/>
              <a:t>You </a:t>
            </a:r>
            <a:r>
              <a:rPr lang="en-US" dirty="0"/>
              <a:t>can easily remove an event listener by using the </a:t>
            </a:r>
            <a:r>
              <a:rPr lang="en-US" dirty="0" err="1"/>
              <a:t>removeEventListener</a:t>
            </a:r>
            <a:r>
              <a:rPr lang="en-US" dirty="0"/>
              <a:t>() method.</a:t>
            </a:r>
            <a:endParaRPr lang="en-IN" dirty="0"/>
          </a:p>
          <a:p>
            <a:endParaRPr lang="en-IN" dirty="0"/>
          </a:p>
        </p:txBody>
      </p:sp>
    </p:spTree>
    <p:extLst>
      <p:ext uri="{BB962C8B-B14F-4D97-AF65-F5344CB8AC3E}">
        <p14:creationId xmlns:p14="http://schemas.microsoft.com/office/powerpoint/2010/main" val="103373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Syntax</a:t>
            </a:r>
          </a:p>
          <a:p>
            <a:pPr marL="25400" indent="0">
              <a:buNone/>
            </a:pPr>
            <a:r>
              <a:rPr lang="en-US" dirty="0" smtClean="0"/>
              <a:t>		</a:t>
            </a:r>
            <a:r>
              <a:rPr lang="en-US" dirty="0" err="1" smtClean="0"/>
              <a:t>element.addEventListener</a:t>
            </a:r>
            <a:r>
              <a:rPr lang="en-US" dirty="0" smtClean="0"/>
              <a:t>(event</a:t>
            </a:r>
            <a:r>
              <a:rPr lang="en-US" dirty="0"/>
              <a:t>, function, </a:t>
            </a:r>
            <a:r>
              <a:rPr lang="en-US" dirty="0" err="1"/>
              <a:t>useCapture</a:t>
            </a:r>
            <a:r>
              <a:rPr lang="en-US" dirty="0"/>
              <a:t>);</a:t>
            </a:r>
          </a:p>
          <a:p>
            <a:pPr lvl="1"/>
            <a:r>
              <a:rPr lang="en-US" dirty="0" smtClean="0"/>
              <a:t>The </a:t>
            </a:r>
            <a:r>
              <a:rPr lang="en-US" dirty="0"/>
              <a:t>first parameter is the type of the event (like "click" or "</a:t>
            </a:r>
            <a:r>
              <a:rPr lang="en-US" dirty="0" err="1"/>
              <a:t>mousedown</a:t>
            </a:r>
            <a:r>
              <a:rPr lang="en-US" dirty="0"/>
              <a:t>" or any other HTML DOM Event.)</a:t>
            </a:r>
          </a:p>
          <a:p>
            <a:pPr lvl="1"/>
            <a:r>
              <a:rPr lang="en-US" dirty="0" smtClean="0"/>
              <a:t>The </a:t>
            </a:r>
            <a:r>
              <a:rPr lang="en-US" dirty="0"/>
              <a:t>second parameter is the function we want to call when the event occurs.</a:t>
            </a:r>
          </a:p>
          <a:p>
            <a:pPr lvl="1"/>
            <a:r>
              <a:rPr lang="en-US" dirty="0" smtClean="0"/>
              <a:t>The </a:t>
            </a:r>
            <a:r>
              <a:rPr lang="en-US" dirty="0"/>
              <a:t>third parameter is a </a:t>
            </a:r>
            <a:r>
              <a:rPr lang="en-US" dirty="0" err="1"/>
              <a:t>boolean</a:t>
            </a:r>
            <a:r>
              <a:rPr lang="en-US" dirty="0"/>
              <a:t> value specifying whether to use event bubbling or event capturing. This parameter is optional.</a:t>
            </a:r>
          </a:p>
          <a:p>
            <a:pPr lvl="1"/>
            <a:r>
              <a:rPr lang="en-US" b="1" dirty="0" smtClean="0"/>
              <a:t>Note </a:t>
            </a:r>
            <a:r>
              <a:rPr lang="en-US" b="1" dirty="0"/>
              <a:t>that you don't use the "on" prefix for the event; use "click" instead of "</a:t>
            </a:r>
            <a:r>
              <a:rPr lang="en-US" b="1" dirty="0" err="1"/>
              <a:t>onclick</a:t>
            </a:r>
            <a:r>
              <a:rPr lang="en-US" b="1" dirty="0"/>
              <a:t>".</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8191440" y="2070000"/>
              <a:ext cx="2311920" cy="13320"/>
            </p14:xfrm>
          </p:contentPart>
        </mc:Choice>
        <mc:Fallback xmlns="">
          <p:pic>
            <p:nvPicPr>
              <p:cNvPr id="4" name="Ink 3"/>
              <p:cNvPicPr/>
              <p:nvPr/>
            </p:nvPicPr>
            <p:blipFill>
              <a:blip r:embed="rId3"/>
              <a:stretch>
                <a:fillRect/>
              </a:stretch>
            </p:blipFill>
            <p:spPr>
              <a:xfrm>
                <a:off x="8182080" y="2060640"/>
                <a:ext cx="2330640" cy="32040"/>
              </a:xfrm>
              <a:prstGeom prst="rect">
                <a:avLst/>
              </a:prstGeom>
            </p:spPr>
          </p:pic>
        </mc:Fallback>
      </mc:AlternateContent>
    </p:spTree>
    <p:extLst>
      <p:ext uri="{BB962C8B-B14F-4D97-AF65-F5344CB8AC3E}">
        <p14:creationId xmlns:p14="http://schemas.microsoft.com/office/powerpoint/2010/main" val="88920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a:p>
        </p:txBody>
      </p:sp>
      <p:pic>
        <p:nvPicPr>
          <p:cNvPr id="4" name="Picture 3"/>
          <p:cNvPicPr>
            <a:picLocks noChangeAspect="1"/>
          </p:cNvPicPr>
          <p:nvPr/>
        </p:nvPicPr>
        <p:blipFill>
          <a:blip r:embed="rId2"/>
          <a:stretch>
            <a:fillRect/>
          </a:stretch>
        </p:blipFill>
        <p:spPr>
          <a:xfrm>
            <a:off x="1012825" y="1583531"/>
            <a:ext cx="10201275" cy="4267200"/>
          </a:xfrm>
          <a:prstGeom prst="rect">
            <a:avLst/>
          </a:prstGeom>
        </p:spPr>
      </p:pic>
    </p:spTree>
    <p:extLst>
      <p:ext uri="{BB962C8B-B14F-4D97-AF65-F5344CB8AC3E}">
        <p14:creationId xmlns:p14="http://schemas.microsoft.com/office/powerpoint/2010/main" val="389442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a:p>
        </p:txBody>
      </p:sp>
      <p:pic>
        <p:nvPicPr>
          <p:cNvPr id="4" name="Picture 3"/>
          <p:cNvPicPr>
            <a:picLocks noChangeAspect="1"/>
          </p:cNvPicPr>
          <p:nvPr/>
        </p:nvPicPr>
        <p:blipFill>
          <a:blip r:embed="rId2"/>
          <a:stretch>
            <a:fillRect/>
          </a:stretch>
        </p:blipFill>
        <p:spPr>
          <a:xfrm>
            <a:off x="1775520" y="1196752"/>
            <a:ext cx="7743825" cy="1685925"/>
          </a:xfrm>
          <a:prstGeom prst="rect">
            <a:avLst/>
          </a:prstGeom>
        </p:spPr>
      </p:pic>
      <p:pic>
        <p:nvPicPr>
          <p:cNvPr id="5" name="Picture 4"/>
          <p:cNvPicPr>
            <a:picLocks noChangeAspect="1"/>
          </p:cNvPicPr>
          <p:nvPr/>
        </p:nvPicPr>
        <p:blipFill>
          <a:blip r:embed="rId3"/>
          <a:stretch>
            <a:fillRect/>
          </a:stretch>
        </p:blipFill>
        <p:spPr>
          <a:xfrm>
            <a:off x="1775520" y="3573016"/>
            <a:ext cx="7839075" cy="2486025"/>
          </a:xfrm>
          <a:prstGeom prst="rect">
            <a:avLst/>
          </a:prstGeom>
        </p:spPr>
      </p:pic>
    </p:spTree>
    <p:extLst>
      <p:ext uri="{BB962C8B-B14F-4D97-AF65-F5344CB8AC3E}">
        <p14:creationId xmlns:p14="http://schemas.microsoft.com/office/powerpoint/2010/main" val="52841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err="1"/>
              <a:t>createElement</a:t>
            </a:r>
            <a:r>
              <a:rPr lang="en-IN" dirty="0"/>
              <a:t>() Method</a:t>
            </a:r>
          </a:p>
          <a:p>
            <a:pPr lvl="1"/>
            <a:r>
              <a:rPr lang="en-US" dirty="0"/>
              <a:t>The </a:t>
            </a:r>
            <a:r>
              <a:rPr lang="en-US" dirty="0" err="1"/>
              <a:t>createElement</a:t>
            </a:r>
            <a:r>
              <a:rPr lang="en-US" dirty="0"/>
              <a:t>() method creates an Element Node with the specified name.</a:t>
            </a:r>
          </a:p>
          <a:p>
            <a:pPr lvl="1"/>
            <a:r>
              <a:rPr lang="en-US" b="1" dirty="0" smtClean="0"/>
              <a:t>Note: </a:t>
            </a:r>
            <a:r>
              <a:rPr lang="en-US" b="1" dirty="0"/>
              <a:t>After the element is created, use the </a:t>
            </a:r>
            <a:r>
              <a:rPr lang="en-US" b="1" dirty="0" err="1"/>
              <a:t>element.appendChild</a:t>
            </a:r>
            <a:r>
              <a:rPr lang="en-US" b="1" dirty="0"/>
              <a:t>() or </a:t>
            </a:r>
            <a:r>
              <a:rPr lang="en-US" b="1" dirty="0" err="1"/>
              <a:t>element.insertBefore</a:t>
            </a:r>
            <a:r>
              <a:rPr lang="en-US" b="1" dirty="0"/>
              <a:t>() method to insert it to the document</a:t>
            </a:r>
            <a:r>
              <a:rPr lang="en-US" b="1" dirty="0" smtClean="0"/>
              <a:t>.</a:t>
            </a:r>
          </a:p>
          <a:p>
            <a:pPr lvl="1"/>
            <a:r>
              <a:rPr lang="en-IN" b="1" dirty="0"/>
              <a:t>Syntax</a:t>
            </a:r>
          </a:p>
          <a:p>
            <a:pPr marL="25400" indent="0">
              <a:buNone/>
            </a:pPr>
            <a:r>
              <a:rPr lang="en-IN" dirty="0" smtClean="0"/>
              <a:t>			</a:t>
            </a:r>
            <a:r>
              <a:rPr lang="en-IN" dirty="0" err="1" smtClean="0"/>
              <a:t>document.createElement</a:t>
            </a:r>
            <a:r>
              <a:rPr lang="en-IN" dirty="0" smtClean="0"/>
              <a:t>(</a:t>
            </a:r>
            <a:r>
              <a:rPr lang="en-IN" i="1" dirty="0" err="1" smtClean="0"/>
              <a:t>nodename</a:t>
            </a:r>
            <a:r>
              <a:rPr lang="en-IN" dirty="0"/>
              <a:t>)</a:t>
            </a:r>
          </a:p>
          <a:p>
            <a:pPr lvl="1"/>
            <a:endParaRPr lang="en-IN" b="1" dirty="0"/>
          </a:p>
        </p:txBody>
      </p:sp>
    </p:spTree>
    <p:extLst>
      <p:ext uri="{BB962C8B-B14F-4D97-AF65-F5344CB8AC3E}">
        <p14:creationId xmlns:p14="http://schemas.microsoft.com/office/powerpoint/2010/main" val="216752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a:p>
        </p:txBody>
      </p:sp>
      <p:pic>
        <p:nvPicPr>
          <p:cNvPr id="5" name="Picture 4"/>
          <p:cNvPicPr>
            <a:picLocks noChangeAspect="1"/>
          </p:cNvPicPr>
          <p:nvPr/>
        </p:nvPicPr>
        <p:blipFill>
          <a:blip r:embed="rId2"/>
          <a:stretch>
            <a:fillRect/>
          </a:stretch>
        </p:blipFill>
        <p:spPr>
          <a:xfrm>
            <a:off x="1775520" y="1067361"/>
            <a:ext cx="8068964" cy="3207198"/>
          </a:xfrm>
          <a:prstGeom prst="rect">
            <a:avLst/>
          </a:prstGeom>
        </p:spPr>
      </p:pic>
      <p:pic>
        <p:nvPicPr>
          <p:cNvPr id="6" name="Picture 5"/>
          <p:cNvPicPr>
            <a:picLocks noChangeAspect="1"/>
          </p:cNvPicPr>
          <p:nvPr/>
        </p:nvPicPr>
        <p:blipFill>
          <a:blip r:embed="rId3"/>
          <a:stretch>
            <a:fillRect/>
          </a:stretch>
        </p:blipFill>
        <p:spPr>
          <a:xfrm>
            <a:off x="231485" y="4605626"/>
            <a:ext cx="4486275" cy="1343025"/>
          </a:xfrm>
          <a:prstGeom prst="rect">
            <a:avLst/>
          </a:prstGeom>
        </p:spPr>
      </p:pic>
      <p:pic>
        <p:nvPicPr>
          <p:cNvPr id="7" name="Picture 6"/>
          <p:cNvPicPr>
            <a:picLocks noChangeAspect="1"/>
          </p:cNvPicPr>
          <p:nvPr/>
        </p:nvPicPr>
        <p:blipFill>
          <a:blip r:embed="rId4"/>
          <a:stretch>
            <a:fillRect/>
          </a:stretch>
        </p:blipFill>
        <p:spPr>
          <a:xfrm>
            <a:off x="7294563" y="4451063"/>
            <a:ext cx="4705350" cy="1800225"/>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2940120" y="228600"/>
              <a:ext cx="3937320" cy="3492720"/>
            </p14:xfrm>
          </p:contentPart>
        </mc:Choice>
        <mc:Fallback xmlns="">
          <p:pic>
            <p:nvPicPr>
              <p:cNvPr id="4" name="Ink 3"/>
              <p:cNvPicPr/>
              <p:nvPr/>
            </p:nvPicPr>
            <p:blipFill>
              <a:blip r:embed="rId6"/>
              <a:stretch>
                <a:fillRect/>
              </a:stretch>
            </p:blipFill>
            <p:spPr>
              <a:xfrm>
                <a:off x="2930760" y="219240"/>
                <a:ext cx="3956040" cy="3511440"/>
              </a:xfrm>
              <a:prstGeom prst="rect">
                <a:avLst/>
              </a:prstGeom>
            </p:spPr>
          </p:pic>
        </mc:Fallback>
      </mc:AlternateContent>
    </p:spTree>
    <p:extLst>
      <p:ext uri="{BB962C8B-B14F-4D97-AF65-F5344CB8AC3E}">
        <p14:creationId xmlns:p14="http://schemas.microsoft.com/office/powerpoint/2010/main" val="25466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err="1"/>
              <a:t>querySelector</a:t>
            </a:r>
            <a:r>
              <a:rPr lang="en-US" dirty="0"/>
              <a:t>() Method</a:t>
            </a:r>
          </a:p>
          <a:p>
            <a:pPr lvl="1"/>
            <a:r>
              <a:rPr lang="en-US" dirty="0"/>
              <a:t>The </a:t>
            </a:r>
            <a:r>
              <a:rPr lang="en-US" dirty="0" err="1"/>
              <a:t>querySelector</a:t>
            </a:r>
            <a:r>
              <a:rPr lang="en-US" dirty="0"/>
              <a:t>() method returns the first element that matches a specified CSS selector(s) in the document.</a:t>
            </a:r>
          </a:p>
          <a:p>
            <a:pPr lvl="1"/>
            <a:r>
              <a:rPr lang="en-US" dirty="0" smtClean="0"/>
              <a:t>Note</a:t>
            </a:r>
            <a:r>
              <a:rPr lang="en-US" dirty="0"/>
              <a:t>: The </a:t>
            </a:r>
            <a:r>
              <a:rPr lang="en-US" dirty="0" err="1"/>
              <a:t>querySelector</a:t>
            </a:r>
            <a:r>
              <a:rPr lang="en-US" dirty="0"/>
              <a:t>() method only returns the first element that matches the specified selectors. To return all the matches, use the </a:t>
            </a:r>
            <a:r>
              <a:rPr lang="en-US" dirty="0" err="1"/>
              <a:t>querySelectorAll</a:t>
            </a:r>
            <a:r>
              <a:rPr lang="en-US" dirty="0"/>
              <a:t>() method instead.</a:t>
            </a:r>
          </a:p>
          <a:p>
            <a:pPr lvl="1"/>
            <a:r>
              <a:rPr lang="en-US" dirty="0" smtClean="0"/>
              <a:t>If </a:t>
            </a:r>
            <a:r>
              <a:rPr lang="en-US" dirty="0"/>
              <a:t>the selector matches an ID in document that is used several times (Note that an "id" should be unique within a page and should not be used more than once), it returns the first matching element.</a:t>
            </a:r>
            <a:endParaRPr lang="en-IN" dirty="0"/>
          </a:p>
        </p:txBody>
      </p:sp>
    </p:spTree>
    <p:extLst>
      <p:ext uri="{BB962C8B-B14F-4D97-AF65-F5344CB8AC3E}">
        <p14:creationId xmlns:p14="http://schemas.microsoft.com/office/powerpoint/2010/main" val="97174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Contents</a:t>
            </a:r>
            <a:endParaRPr lang="en-IN" dirty="0"/>
          </a:p>
        </p:txBody>
      </p:sp>
      <p:sp>
        <p:nvSpPr>
          <p:cNvPr id="5" name="Text Placeholder 4"/>
          <p:cNvSpPr>
            <a:spLocks noGrp="1"/>
          </p:cNvSpPr>
          <p:nvPr>
            <p:ph type="body" sz="quarter" idx="13"/>
          </p:nvPr>
        </p:nvSpPr>
        <p:spPr/>
        <p:txBody>
          <a:bodyPr/>
          <a:lstStyle/>
          <a:p>
            <a:r>
              <a:rPr lang="en-US" sz="2000" dirty="0" smtClean="0"/>
              <a:t>Java Script</a:t>
            </a:r>
          </a:p>
          <a:p>
            <a:r>
              <a:rPr lang="en-US" sz="2000" dirty="0" smtClean="0"/>
              <a:t>Standard Objects</a:t>
            </a:r>
          </a:p>
          <a:p>
            <a:pPr lvl="1"/>
            <a:r>
              <a:rPr lang="en-US" sz="1900" dirty="0" smtClean="0"/>
              <a:t>String Objects</a:t>
            </a:r>
          </a:p>
          <a:p>
            <a:pPr lvl="1"/>
            <a:r>
              <a:rPr lang="en-US" sz="1900" dirty="0"/>
              <a:t>Array Objects</a:t>
            </a:r>
          </a:p>
          <a:p>
            <a:pPr lvl="1"/>
            <a:r>
              <a:rPr lang="en-US" sz="1900" dirty="0"/>
              <a:t>Date Objects</a:t>
            </a:r>
          </a:p>
          <a:p>
            <a:pPr lvl="1"/>
            <a:r>
              <a:rPr lang="en-US" sz="1900" dirty="0"/>
              <a:t>Math Object</a:t>
            </a:r>
          </a:p>
          <a:p>
            <a:pPr lvl="1"/>
            <a:r>
              <a:rPr lang="en-US" sz="1900" dirty="0"/>
              <a:t>Window Object</a:t>
            </a:r>
          </a:p>
          <a:p>
            <a:pPr lvl="1"/>
            <a:r>
              <a:rPr lang="en-US" sz="1900" b="1" dirty="0"/>
              <a:t>Document Object</a:t>
            </a:r>
          </a:p>
          <a:p>
            <a:pPr lvl="1"/>
            <a:r>
              <a:rPr lang="en-US" sz="1900" b="1" dirty="0"/>
              <a:t>Element </a:t>
            </a:r>
            <a:r>
              <a:rPr lang="en-US" sz="1900" b="1" dirty="0" smtClean="0"/>
              <a:t>Objects</a:t>
            </a:r>
            <a:endParaRPr lang="en-US" sz="1900" b="1" dirty="0"/>
          </a:p>
        </p:txBody>
      </p:sp>
    </p:spTree>
    <p:extLst>
      <p:ext uri="{BB962C8B-B14F-4D97-AF65-F5344CB8AC3E}">
        <p14:creationId xmlns:p14="http://schemas.microsoft.com/office/powerpoint/2010/main" val="1078233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dirty="0"/>
          </a:p>
        </p:txBody>
      </p:sp>
      <p:pic>
        <p:nvPicPr>
          <p:cNvPr id="4" name="Picture 3"/>
          <p:cNvPicPr>
            <a:picLocks noChangeAspect="1"/>
          </p:cNvPicPr>
          <p:nvPr/>
        </p:nvPicPr>
        <p:blipFill>
          <a:blip r:embed="rId2"/>
          <a:stretch>
            <a:fillRect/>
          </a:stretch>
        </p:blipFill>
        <p:spPr>
          <a:xfrm>
            <a:off x="1271464" y="1700808"/>
            <a:ext cx="9136516" cy="3888432"/>
          </a:xfrm>
          <a:prstGeom prst="rect">
            <a:avLst/>
          </a:prstGeom>
        </p:spPr>
      </p:pic>
    </p:spTree>
    <p:extLst>
      <p:ext uri="{BB962C8B-B14F-4D97-AF65-F5344CB8AC3E}">
        <p14:creationId xmlns:p14="http://schemas.microsoft.com/office/powerpoint/2010/main" val="374253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a:p>
        </p:txBody>
      </p:sp>
      <p:pic>
        <p:nvPicPr>
          <p:cNvPr id="4" name="Picture 3"/>
          <p:cNvPicPr>
            <a:picLocks noChangeAspect="1"/>
          </p:cNvPicPr>
          <p:nvPr/>
        </p:nvPicPr>
        <p:blipFill>
          <a:blip r:embed="rId2"/>
          <a:stretch>
            <a:fillRect/>
          </a:stretch>
        </p:blipFill>
        <p:spPr>
          <a:xfrm>
            <a:off x="2423592" y="1382975"/>
            <a:ext cx="6696075" cy="2200275"/>
          </a:xfrm>
          <a:prstGeom prst="rect">
            <a:avLst/>
          </a:prstGeom>
        </p:spPr>
      </p:pic>
      <p:pic>
        <p:nvPicPr>
          <p:cNvPr id="5" name="Picture 4"/>
          <p:cNvPicPr>
            <a:picLocks noChangeAspect="1"/>
          </p:cNvPicPr>
          <p:nvPr/>
        </p:nvPicPr>
        <p:blipFill>
          <a:blip r:embed="rId3"/>
          <a:stretch>
            <a:fillRect/>
          </a:stretch>
        </p:blipFill>
        <p:spPr>
          <a:xfrm>
            <a:off x="2423592" y="3933056"/>
            <a:ext cx="6753225" cy="2181225"/>
          </a:xfrm>
          <a:prstGeom prst="rect">
            <a:avLst/>
          </a:prstGeom>
        </p:spPr>
      </p:pic>
    </p:spTree>
    <p:extLst>
      <p:ext uri="{BB962C8B-B14F-4D97-AF65-F5344CB8AC3E}">
        <p14:creationId xmlns:p14="http://schemas.microsoft.com/office/powerpoint/2010/main" val="216154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Element Object</a:t>
            </a:r>
            <a:br>
              <a:rPr lang="en-US" dirty="0"/>
            </a:br>
            <a:endParaRPr lang="en-IN" dirty="0"/>
          </a:p>
        </p:txBody>
      </p:sp>
      <p:sp>
        <p:nvSpPr>
          <p:cNvPr id="3" name="Text Placeholder 2"/>
          <p:cNvSpPr>
            <a:spLocks noGrp="1"/>
          </p:cNvSpPr>
          <p:nvPr>
            <p:ph type="body" sz="quarter" idx="13"/>
          </p:nvPr>
        </p:nvSpPr>
        <p:spPr/>
        <p:txBody>
          <a:bodyPr/>
          <a:lstStyle/>
          <a:p>
            <a:pPr>
              <a:spcBef>
                <a:spcPts val="0"/>
              </a:spcBef>
              <a:spcAft>
                <a:spcPts val="0"/>
              </a:spcAft>
            </a:pPr>
            <a:r>
              <a:rPr lang="en-US" dirty="0" smtClean="0"/>
              <a:t>In </a:t>
            </a:r>
            <a:r>
              <a:rPr lang="en-US" dirty="0"/>
              <a:t>the HTML DOM, the Element object represents an HTML element, like P, DIV, A, TABLE, or any other HTML element.</a:t>
            </a:r>
          </a:p>
          <a:p>
            <a:pPr>
              <a:spcBef>
                <a:spcPts val="0"/>
              </a:spcBef>
              <a:spcAft>
                <a:spcPts val="0"/>
              </a:spcAft>
            </a:pPr>
            <a:r>
              <a:rPr lang="en-US" dirty="0" smtClean="0"/>
              <a:t>The </a:t>
            </a:r>
            <a:r>
              <a:rPr lang="en-US" dirty="0"/>
              <a:t>following properties and methods can be used on all HTML elements:</a:t>
            </a:r>
          </a:p>
          <a:p>
            <a:pPr>
              <a:spcBef>
                <a:spcPts val="0"/>
              </a:spcBef>
              <a:spcAft>
                <a:spcPts val="0"/>
              </a:spcAft>
            </a:pPr>
            <a:r>
              <a:rPr lang="en-US" b="1" u="sng" dirty="0"/>
              <a:t>Property / Method 	Description</a:t>
            </a:r>
          </a:p>
          <a:p>
            <a:pPr>
              <a:spcBef>
                <a:spcPts val="0"/>
              </a:spcBef>
              <a:spcAft>
                <a:spcPts val="0"/>
              </a:spcAft>
            </a:pPr>
            <a:r>
              <a:rPr lang="en-US" dirty="0" err="1"/>
              <a:t>accessKey</a:t>
            </a:r>
            <a:r>
              <a:rPr lang="en-US" dirty="0"/>
              <a:t> 	</a:t>
            </a:r>
            <a:r>
              <a:rPr lang="en-US" dirty="0" smtClean="0"/>
              <a:t>	Sets </a:t>
            </a:r>
            <a:r>
              <a:rPr lang="en-US" dirty="0"/>
              <a:t>or returns the </a:t>
            </a:r>
            <a:r>
              <a:rPr lang="en-US" dirty="0" err="1"/>
              <a:t>accesskey</a:t>
            </a:r>
            <a:r>
              <a:rPr lang="en-US" dirty="0"/>
              <a:t> attribute of an element</a:t>
            </a:r>
          </a:p>
          <a:p>
            <a:pPr>
              <a:spcBef>
                <a:spcPts val="0"/>
              </a:spcBef>
              <a:spcAft>
                <a:spcPts val="0"/>
              </a:spcAft>
            </a:pPr>
            <a:r>
              <a:rPr lang="en-US" dirty="0" err="1"/>
              <a:t>addEventListener</a:t>
            </a:r>
            <a:r>
              <a:rPr lang="en-US" dirty="0"/>
              <a:t>() 	Attaches an event handler to the specified element</a:t>
            </a:r>
          </a:p>
          <a:p>
            <a:pPr>
              <a:spcBef>
                <a:spcPts val="0"/>
              </a:spcBef>
              <a:spcAft>
                <a:spcPts val="0"/>
              </a:spcAft>
            </a:pPr>
            <a:r>
              <a:rPr lang="en-US" dirty="0" err="1"/>
              <a:t>appendChild</a:t>
            </a:r>
            <a:r>
              <a:rPr lang="en-US" dirty="0"/>
              <a:t>() 	</a:t>
            </a:r>
            <a:r>
              <a:rPr lang="en-US" dirty="0" smtClean="0"/>
              <a:t>	Adds </a:t>
            </a:r>
            <a:r>
              <a:rPr lang="en-US" dirty="0"/>
              <a:t>a new child node, to an element, as the last child </a:t>
            </a:r>
            <a:r>
              <a:rPr lang="en-US" dirty="0" smtClean="0"/>
              <a:t>				node</a:t>
            </a:r>
          </a:p>
          <a:p>
            <a:pPr>
              <a:spcBef>
                <a:spcPts val="0"/>
              </a:spcBef>
              <a:spcAft>
                <a:spcPts val="0"/>
              </a:spcAft>
            </a:pPr>
            <a:r>
              <a:rPr lang="en-US" dirty="0"/>
              <a:t>attributes 	Returns a </a:t>
            </a:r>
            <a:r>
              <a:rPr lang="en-US" dirty="0" err="1"/>
              <a:t>NamedNodeMap</a:t>
            </a:r>
            <a:r>
              <a:rPr lang="en-US" dirty="0"/>
              <a:t> of an element's attributes</a:t>
            </a:r>
          </a:p>
          <a:p>
            <a:pPr>
              <a:spcBef>
                <a:spcPts val="0"/>
              </a:spcBef>
              <a:spcAft>
                <a:spcPts val="0"/>
              </a:spcAft>
            </a:pPr>
            <a:r>
              <a:rPr lang="en-US" dirty="0"/>
              <a:t>blur() 	Removes focus from an element</a:t>
            </a:r>
          </a:p>
          <a:p>
            <a:pPr>
              <a:spcBef>
                <a:spcPts val="0"/>
              </a:spcBef>
              <a:spcAft>
                <a:spcPts val="0"/>
              </a:spcAft>
            </a:pPr>
            <a:r>
              <a:rPr lang="en-US" dirty="0" err="1" smtClean="0"/>
              <a:t>childElementCount</a:t>
            </a:r>
            <a:r>
              <a:rPr lang="en-US" dirty="0" smtClean="0"/>
              <a:t> </a:t>
            </a:r>
            <a:r>
              <a:rPr lang="en-US" dirty="0"/>
              <a:t>	Returns the number of child elements an element </a:t>
            </a:r>
            <a:r>
              <a:rPr lang="en-US" dirty="0" smtClean="0"/>
              <a:t>has</a:t>
            </a:r>
          </a:p>
          <a:p>
            <a:pPr>
              <a:spcBef>
                <a:spcPts val="0"/>
              </a:spcBef>
              <a:spcAft>
                <a:spcPts val="0"/>
              </a:spcAft>
            </a:pPr>
            <a:r>
              <a:rPr lang="en-US" dirty="0" err="1"/>
              <a:t>childNodes</a:t>
            </a:r>
            <a:r>
              <a:rPr lang="en-US" dirty="0"/>
              <a:t> 	</a:t>
            </a:r>
            <a:r>
              <a:rPr lang="en-US" dirty="0" smtClean="0"/>
              <a:t>	Returns </a:t>
            </a:r>
            <a:r>
              <a:rPr lang="en-US" dirty="0"/>
              <a:t>a collection of an element's child nodes (including </a:t>
            </a:r>
            <a:r>
              <a:rPr lang="en-US" dirty="0" smtClean="0"/>
              <a:t>				text </a:t>
            </a:r>
            <a:r>
              <a:rPr lang="en-US" dirty="0"/>
              <a:t>and comment nodes)</a:t>
            </a:r>
            <a:endParaRPr lang="en-IN" dirty="0"/>
          </a:p>
        </p:txBody>
      </p:sp>
    </p:spTree>
    <p:extLst>
      <p:ext uri="{BB962C8B-B14F-4D97-AF65-F5344CB8AC3E}">
        <p14:creationId xmlns:p14="http://schemas.microsoft.com/office/powerpoint/2010/main" val="3315844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b="1" u="sng" dirty="0"/>
              <a:t>Property / Method 	Description</a:t>
            </a:r>
          </a:p>
          <a:p>
            <a:pPr>
              <a:spcBef>
                <a:spcPts val="0"/>
              </a:spcBef>
              <a:spcAft>
                <a:spcPts val="0"/>
              </a:spcAft>
            </a:pPr>
            <a:r>
              <a:rPr lang="en-US" dirty="0"/>
              <a:t>children 	</a:t>
            </a:r>
            <a:r>
              <a:rPr lang="en-US" dirty="0" smtClean="0"/>
              <a:t>	Returns </a:t>
            </a:r>
            <a:r>
              <a:rPr lang="en-US" dirty="0"/>
              <a:t>a collection of an element's child element (excluding text </a:t>
            </a:r>
            <a:r>
              <a:rPr lang="en-US" dirty="0" smtClean="0"/>
              <a:t>			and </a:t>
            </a:r>
            <a:r>
              <a:rPr lang="en-US" dirty="0"/>
              <a:t>comment nodes)</a:t>
            </a:r>
          </a:p>
          <a:p>
            <a:pPr>
              <a:spcBef>
                <a:spcPts val="0"/>
              </a:spcBef>
              <a:spcAft>
                <a:spcPts val="0"/>
              </a:spcAft>
            </a:pPr>
            <a:r>
              <a:rPr lang="en-US" dirty="0" err="1"/>
              <a:t>classList</a:t>
            </a:r>
            <a:r>
              <a:rPr lang="en-US" dirty="0"/>
              <a:t> 	</a:t>
            </a:r>
            <a:r>
              <a:rPr lang="en-US" dirty="0" smtClean="0"/>
              <a:t>	Returns </a:t>
            </a:r>
            <a:r>
              <a:rPr lang="en-US" dirty="0"/>
              <a:t>the class name(s) of an element</a:t>
            </a:r>
          </a:p>
          <a:p>
            <a:pPr>
              <a:spcBef>
                <a:spcPts val="0"/>
              </a:spcBef>
              <a:spcAft>
                <a:spcPts val="0"/>
              </a:spcAft>
            </a:pPr>
            <a:r>
              <a:rPr lang="en-US" dirty="0" err="1"/>
              <a:t>className</a:t>
            </a:r>
            <a:r>
              <a:rPr lang="en-US" dirty="0"/>
              <a:t> 	Sets or returns the value of the class attribute of an element</a:t>
            </a:r>
          </a:p>
          <a:p>
            <a:pPr>
              <a:spcBef>
                <a:spcPts val="0"/>
              </a:spcBef>
              <a:spcAft>
                <a:spcPts val="0"/>
              </a:spcAft>
            </a:pPr>
            <a:r>
              <a:rPr lang="en-US" dirty="0"/>
              <a:t>click() 	</a:t>
            </a:r>
            <a:r>
              <a:rPr lang="en-US" dirty="0" smtClean="0"/>
              <a:t>	Simulates </a:t>
            </a:r>
            <a:r>
              <a:rPr lang="en-US" dirty="0"/>
              <a:t>a mouse-click on an element</a:t>
            </a:r>
          </a:p>
          <a:p>
            <a:pPr>
              <a:spcBef>
                <a:spcPts val="0"/>
              </a:spcBef>
              <a:spcAft>
                <a:spcPts val="0"/>
              </a:spcAft>
            </a:pPr>
            <a:r>
              <a:rPr lang="en-US" dirty="0" err="1"/>
              <a:t>clientHeight</a:t>
            </a:r>
            <a:r>
              <a:rPr lang="en-US" dirty="0"/>
              <a:t> 	Returns the height of an element, including padding</a:t>
            </a:r>
          </a:p>
          <a:p>
            <a:pPr>
              <a:spcBef>
                <a:spcPts val="0"/>
              </a:spcBef>
              <a:spcAft>
                <a:spcPts val="0"/>
              </a:spcAft>
            </a:pPr>
            <a:r>
              <a:rPr lang="en-US" dirty="0" err="1"/>
              <a:t>clientLeft</a:t>
            </a:r>
            <a:r>
              <a:rPr lang="en-US" dirty="0"/>
              <a:t> 	</a:t>
            </a:r>
            <a:r>
              <a:rPr lang="en-US" dirty="0" smtClean="0"/>
              <a:t>	Returns </a:t>
            </a:r>
            <a:r>
              <a:rPr lang="en-US" dirty="0"/>
              <a:t>the width of the left border of an element</a:t>
            </a:r>
          </a:p>
          <a:p>
            <a:pPr>
              <a:spcBef>
                <a:spcPts val="0"/>
              </a:spcBef>
              <a:spcAft>
                <a:spcPts val="0"/>
              </a:spcAft>
            </a:pPr>
            <a:r>
              <a:rPr lang="en-US" dirty="0" err="1"/>
              <a:t>clientTop</a:t>
            </a:r>
            <a:r>
              <a:rPr lang="en-US" dirty="0"/>
              <a:t> </a:t>
            </a:r>
            <a:r>
              <a:rPr lang="en-US" dirty="0" smtClean="0"/>
              <a:t>	</a:t>
            </a:r>
            <a:r>
              <a:rPr lang="en-US" dirty="0"/>
              <a:t>	Returns the width of the top border of an element</a:t>
            </a:r>
          </a:p>
          <a:p>
            <a:pPr>
              <a:spcBef>
                <a:spcPts val="0"/>
              </a:spcBef>
              <a:spcAft>
                <a:spcPts val="0"/>
              </a:spcAft>
            </a:pPr>
            <a:r>
              <a:rPr lang="en-US" dirty="0" err="1"/>
              <a:t>clientWidth</a:t>
            </a:r>
            <a:r>
              <a:rPr lang="en-US" dirty="0"/>
              <a:t> 	Returns the width of an element, including padding</a:t>
            </a:r>
          </a:p>
          <a:p>
            <a:pPr>
              <a:spcBef>
                <a:spcPts val="0"/>
              </a:spcBef>
              <a:spcAft>
                <a:spcPts val="0"/>
              </a:spcAft>
            </a:pPr>
            <a:r>
              <a:rPr lang="en-US" dirty="0" err="1"/>
              <a:t>cloneNode</a:t>
            </a:r>
            <a:r>
              <a:rPr lang="en-US" dirty="0"/>
              <a:t>() 	Clones an </a:t>
            </a:r>
            <a:r>
              <a:rPr lang="en-US" dirty="0" smtClean="0"/>
              <a:t>element</a:t>
            </a:r>
          </a:p>
          <a:p>
            <a:pPr>
              <a:spcBef>
                <a:spcPts val="0"/>
              </a:spcBef>
              <a:spcAft>
                <a:spcPts val="0"/>
              </a:spcAft>
            </a:pPr>
            <a:r>
              <a:rPr lang="en-US" dirty="0"/>
              <a:t>closest() 	</a:t>
            </a:r>
            <a:r>
              <a:rPr lang="en-US" dirty="0" smtClean="0"/>
              <a:t>	Searches </a:t>
            </a:r>
            <a:r>
              <a:rPr lang="en-US" dirty="0"/>
              <a:t>up the DOM tree for the closest element which </a:t>
            </a:r>
            <a:r>
              <a:rPr lang="en-US" dirty="0" smtClean="0"/>
              <a:t>				matches </a:t>
            </a:r>
            <a:r>
              <a:rPr lang="en-US" dirty="0"/>
              <a:t>a specified CSS selector</a:t>
            </a:r>
            <a:endParaRPr lang="en-IN" dirty="0"/>
          </a:p>
        </p:txBody>
      </p:sp>
    </p:spTree>
    <p:extLst>
      <p:ext uri="{BB962C8B-B14F-4D97-AF65-F5344CB8AC3E}">
        <p14:creationId xmlns:p14="http://schemas.microsoft.com/office/powerpoint/2010/main" val="223421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b="1" u="sng" dirty="0"/>
              <a:t>Property / Method 	Description</a:t>
            </a:r>
          </a:p>
          <a:p>
            <a:pPr>
              <a:spcBef>
                <a:spcPts val="0"/>
              </a:spcBef>
              <a:spcAft>
                <a:spcPts val="0"/>
              </a:spcAft>
            </a:pPr>
            <a:r>
              <a:rPr lang="en-US" dirty="0" err="1"/>
              <a:t>compareDocumentPosition</a:t>
            </a:r>
            <a:r>
              <a:rPr lang="en-US" dirty="0"/>
              <a:t>() 	Compares the document position of two elements</a:t>
            </a:r>
          </a:p>
          <a:p>
            <a:pPr>
              <a:spcBef>
                <a:spcPts val="0"/>
              </a:spcBef>
              <a:spcAft>
                <a:spcPts val="0"/>
              </a:spcAft>
            </a:pPr>
            <a:r>
              <a:rPr lang="en-US" dirty="0"/>
              <a:t>contains() 	</a:t>
            </a:r>
            <a:r>
              <a:rPr lang="en-US" dirty="0" smtClean="0"/>
              <a:t>	Returns </a:t>
            </a:r>
            <a:r>
              <a:rPr lang="en-US" dirty="0"/>
              <a:t>true if a node is a descendant of a node, </a:t>
            </a:r>
            <a:r>
              <a:rPr lang="en-US" dirty="0" smtClean="0"/>
              <a:t>					otherwise </a:t>
            </a:r>
            <a:r>
              <a:rPr lang="en-US" dirty="0"/>
              <a:t>false</a:t>
            </a:r>
          </a:p>
          <a:p>
            <a:pPr>
              <a:spcBef>
                <a:spcPts val="0"/>
              </a:spcBef>
              <a:spcAft>
                <a:spcPts val="0"/>
              </a:spcAft>
            </a:pPr>
            <a:r>
              <a:rPr lang="en-US" dirty="0" err="1"/>
              <a:t>contentEditable</a:t>
            </a:r>
            <a:r>
              <a:rPr lang="en-US" dirty="0"/>
              <a:t> 	</a:t>
            </a:r>
            <a:r>
              <a:rPr lang="en-US" dirty="0" smtClean="0"/>
              <a:t>	Sets </a:t>
            </a:r>
            <a:r>
              <a:rPr lang="en-US" dirty="0"/>
              <a:t>or returns whether the content of an element is </a:t>
            </a:r>
            <a:r>
              <a:rPr lang="en-US" dirty="0" smtClean="0"/>
              <a:t>					editable or not</a:t>
            </a:r>
            <a:endParaRPr lang="en-US" dirty="0"/>
          </a:p>
          <a:p>
            <a:pPr>
              <a:spcBef>
                <a:spcPts val="0"/>
              </a:spcBef>
              <a:spcAft>
                <a:spcPts val="0"/>
              </a:spcAft>
            </a:pPr>
            <a:r>
              <a:rPr lang="en-US" dirty="0" err="1"/>
              <a:t>dir</a:t>
            </a:r>
            <a:r>
              <a:rPr lang="en-US" dirty="0"/>
              <a:t> 	</a:t>
            </a:r>
            <a:r>
              <a:rPr lang="en-US" dirty="0" smtClean="0"/>
              <a:t>			Sets </a:t>
            </a:r>
            <a:r>
              <a:rPr lang="en-US" dirty="0"/>
              <a:t>or returns the value of the </a:t>
            </a:r>
            <a:r>
              <a:rPr lang="en-US" dirty="0" err="1"/>
              <a:t>dir</a:t>
            </a:r>
            <a:r>
              <a:rPr lang="en-US" dirty="0"/>
              <a:t> attribute of an element</a:t>
            </a:r>
          </a:p>
          <a:p>
            <a:pPr>
              <a:spcBef>
                <a:spcPts val="0"/>
              </a:spcBef>
              <a:spcAft>
                <a:spcPts val="0"/>
              </a:spcAft>
            </a:pPr>
            <a:r>
              <a:rPr lang="en-US" dirty="0" err="1"/>
              <a:t>exitFullscreen</a:t>
            </a:r>
            <a:r>
              <a:rPr lang="en-US" dirty="0"/>
              <a:t>() 	</a:t>
            </a:r>
            <a:r>
              <a:rPr lang="en-US" dirty="0" smtClean="0"/>
              <a:t>	Cancels </a:t>
            </a:r>
            <a:r>
              <a:rPr lang="en-US" dirty="0"/>
              <a:t>an element in </a:t>
            </a:r>
            <a:r>
              <a:rPr lang="en-US" dirty="0" err="1"/>
              <a:t>fullscreen</a:t>
            </a:r>
            <a:r>
              <a:rPr lang="en-US" dirty="0"/>
              <a:t> mode</a:t>
            </a:r>
          </a:p>
          <a:p>
            <a:pPr>
              <a:spcBef>
                <a:spcPts val="0"/>
              </a:spcBef>
              <a:spcAft>
                <a:spcPts val="0"/>
              </a:spcAft>
            </a:pPr>
            <a:r>
              <a:rPr lang="en-US" dirty="0" err="1"/>
              <a:t>firstChild</a:t>
            </a:r>
            <a:r>
              <a:rPr lang="en-US" dirty="0"/>
              <a:t> 	</a:t>
            </a:r>
            <a:r>
              <a:rPr lang="en-US" dirty="0" smtClean="0"/>
              <a:t>		Returns </a:t>
            </a:r>
            <a:r>
              <a:rPr lang="en-US" dirty="0"/>
              <a:t>the first child node of an element</a:t>
            </a:r>
          </a:p>
          <a:p>
            <a:pPr>
              <a:spcBef>
                <a:spcPts val="0"/>
              </a:spcBef>
              <a:spcAft>
                <a:spcPts val="0"/>
              </a:spcAft>
            </a:pPr>
            <a:r>
              <a:rPr lang="en-US" dirty="0" err="1"/>
              <a:t>firstElementChild</a:t>
            </a:r>
            <a:r>
              <a:rPr lang="en-US" dirty="0"/>
              <a:t> 	Returns the first child element of an element</a:t>
            </a:r>
          </a:p>
          <a:p>
            <a:pPr>
              <a:spcBef>
                <a:spcPts val="0"/>
              </a:spcBef>
              <a:spcAft>
                <a:spcPts val="0"/>
              </a:spcAft>
            </a:pPr>
            <a:r>
              <a:rPr lang="en-US" dirty="0"/>
              <a:t>focus() 	</a:t>
            </a:r>
            <a:r>
              <a:rPr lang="en-US" dirty="0" smtClean="0"/>
              <a:t>		Gives </a:t>
            </a:r>
            <a:r>
              <a:rPr lang="en-US" dirty="0"/>
              <a:t>focus to an element</a:t>
            </a:r>
          </a:p>
          <a:p>
            <a:pPr>
              <a:spcBef>
                <a:spcPts val="0"/>
              </a:spcBef>
              <a:spcAft>
                <a:spcPts val="0"/>
              </a:spcAft>
            </a:pPr>
            <a:r>
              <a:rPr lang="en-US" dirty="0" err="1"/>
              <a:t>getAttribute</a:t>
            </a:r>
            <a:r>
              <a:rPr lang="en-US" dirty="0"/>
              <a:t>() 	</a:t>
            </a:r>
            <a:r>
              <a:rPr lang="en-US" dirty="0" smtClean="0"/>
              <a:t>	Returns </a:t>
            </a:r>
            <a:r>
              <a:rPr lang="en-US" dirty="0"/>
              <a:t>the specified attribute value of an element node</a:t>
            </a:r>
            <a:endParaRPr lang="en-IN" dirty="0"/>
          </a:p>
        </p:txBody>
      </p:sp>
    </p:spTree>
    <p:extLst>
      <p:ext uri="{BB962C8B-B14F-4D97-AF65-F5344CB8AC3E}">
        <p14:creationId xmlns:p14="http://schemas.microsoft.com/office/powerpoint/2010/main" val="137197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sz="2200" b="1" u="sng" dirty="0"/>
              <a:t>Property / Method 	Description</a:t>
            </a:r>
          </a:p>
          <a:p>
            <a:pPr>
              <a:spcBef>
                <a:spcPts val="0"/>
              </a:spcBef>
              <a:spcAft>
                <a:spcPts val="0"/>
              </a:spcAft>
            </a:pPr>
            <a:r>
              <a:rPr lang="en-US" sz="2200" dirty="0" err="1"/>
              <a:t>getAttributeNode</a:t>
            </a:r>
            <a:r>
              <a:rPr lang="en-US" sz="2200" dirty="0"/>
              <a:t>() 	Returns the specified attribute node</a:t>
            </a:r>
          </a:p>
          <a:p>
            <a:pPr>
              <a:spcBef>
                <a:spcPts val="0"/>
              </a:spcBef>
              <a:spcAft>
                <a:spcPts val="0"/>
              </a:spcAft>
            </a:pPr>
            <a:r>
              <a:rPr lang="en-US" sz="2200" dirty="0" err="1"/>
              <a:t>getBoundingClientRect</a:t>
            </a:r>
            <a:r>
              <a:rPr lang="en-US" sz="2200" dirty="0"/>
              <a:t>() 	Returns the size of an element and its position relative to the </a:t>
            </a:r>
            <a:r>
              <a:rPr lang="en-US" sz="2200" dirty="0" smtClean="0"/>
              <a:t>				viewport</a:t>
            </a:r>
            <a:endParaRPr lang="en-US" sz="2200" dirty="0"/>
          </a:p>
          <a:p>
            <a:pPr>
              <a:spcBef>
                <a:spcPts val="0"/>
              </a:spcBef>
              <a:spcAft>
                <a:spcPts val="0"/>
              </a:spcAft>
            </a:pPr>
            <a:r>
              <a:rPr lang="en-US" sz="2200" dirty="0" err="1"/>
              <a:t>getElementsByClassName</a:t>
            </a:r>
            <a:r>
              <a:rPr lang="en-US" sz="2200" dirty="0"/>
              <a:t>() 	Returns a collection of all child elements with the </a:t>
            </a:r>
            <a:r>
              <a:rPr lang="en-US" sz="2200" dirty="0" smtClean="0"/>
              <a:t>						specified </a:t>
            </a:r>
            <a:r>
              <a:rPr lang="en-US" sz="2200" dirty="0"/>
              <a:t>class name</a:t>
            </a:r>
          </a:p>
          <a:p>
            <a:pPr>
              <a:spcBef>
                <a:spcPts val="0"/>
              </a:spcBef>
              <a:spcAft>
                <a:spcPts val="0"/>
              </a:spcAft>
            </a:pPr>
            <a:r>
              <a:rPr lang="en-US" sz="2200" dirty="0" err="1"/>
              <a:t>getElementsByTagName</a:t>
            </a:r>
            <a:r>
              <a:rPr lang="en-US" sz="2200" dirty="0"/>
              <a:t>() 	Returns a collection of all child elements with the </a:t>
            </a:r>
            <a:r>
              <a:rPr lang="en-US" sz="2200" dirty="0" smtClean="0"/>
              <a:t>						specified </a:t>
            </a:r>
            <a:r>
              <a:rPr lang="en-US" sz="2200" dirty="0"/>
              <a:t>tag name</a:t>
            </a:r>
          </a:p>
          <a:p>
            <a:pPr>
              <a:spcBef>
                <a:spcPts val="0"/>
              </a:spcBef>
              <a:spcAft>
                <a:spcPts val="0"/>
              </a:spcAft>
            </a:pPr>
            <a:r>
              <a:rPr lang="en-US" sz="2200" dirty="0" err="1"/>
              <a:t>hasAttribute</a:t>
            </a:r>
            <a:r>
              <a:rPr lang="en-US" sz="2200" dirty="0"/>
              <a:t>() 	</a:t>
            </a:r>
            <a:r>
              <a:rPr lang="en-US" sz="2200" dirty="0" smtClean="0"/>
              <a:t>	Returns </a:t>
            </a:r>
            <a:r>
              <a:rPr lang="en-US" sz="2200" dirty="0"/>
              <a:t>true if an element has the specified attribute, otherwise </a:t>
            </a:r>
            <a:r>
              <a:rPr lang="en-US" sz="2200" dirty="0" smtClean="0"/>
              <a:t>				false</a:t>
            </a:r>
            <a:endParaRPr lang="en-US" sz="2200" dirty="0"/>
          </a:p>
          <a:p>
            <a:pPr>
              <a:spcBef>
                <a:spcPts val="0"/>
              </a:spcBef>
              <a:spcAft>
                <a:spcPts val="0"/>
              </a:spcAft>
            </a:pPr>
            <a:r>
              <a:rPr lang="en-US" sz="2200" dirty="0" err="1"/>
              <a:t>hasAttributes</a:t>
            </a:r>
            <a:r>
              <a:rPr lang="en-US" sz="2200" dirty="0"/>
              <a:t>() 	</a:t>
            </a:r>
            <a:r>
              <a:rPr lang="en-US" sz="2200" dirty="0" smtClean="0"/>
              <a:t>	Returns </a:t>
            </a:r>
            <a:r>
              <a:rPr lang="en-US" sz="2200" dirty="0"/>
              <a:t>true if an element has any attributes, otherwise false</a:t>
            </a:r>
          </a:p>
          <a:p>
            <a:pPr>
              <a:spcBef>
                <a:spcPts val="0"/>
              </a:spcBef>
              <a:spcAft>
                <a:spcPts val="0"/>
              </a:spcAft>
            </a:pPr>
            <a:r>
              <a:rPr lang="en-US" sz="2200" dirty="0" err="1"/>
              <a:t>hasChildNodes</a:t>
            </a:r>
            <a:r>
              <a:rPr lang="en-US" sz="2200" dirty="0"/>
              <a:t>() </a:t>
            </a:r>
            <a:r>
              <a:rPr lang="en-US" sz="2200" dirty="0" smtClean="0"/>
              <a:t>	</a:t>
            </a:r>
            <a:r>
              <a:rPr lang="en-US" sz="2200" dirty="0"/>
              <a:t>	Returns true if an element has any child nodes, otherwise false</a:t>
            </a:r>
          </a:p>
          <a:p>
            <a:pPr>
              <a:spcBef>
                <a:spcPts val="0"/>
              </a:spcBef>
              <a:spcAft>
                <a:spcPts val="0"/>
              </a:spcAft>
            </a:pPr>
            <a:r>
              <a:rPr lang="en-US" sz="2200" dirty="0"/>
              <a:t>id 	</a:t>
            </a:r>
            <a:r>
              <a:rPr lang="en-US" sz="2200" dirty="0" smtClean="0"/>
              <a:t>			Sets </a:t>
            </a:r>
            <a:r>
              <a:rPr lang="en-US" sz="2200" dirty="0"/>
              <a:t>or returns the value of the id attribute of an element</a:t>
            </a:r>
          </a:p>
          <a:p>
            <a:pPr>
              <a:spcBef>
                <a:spcPts val="0"/>
              </a:spcBef>
              <a:spcAft>
                <a:spcPts val="0"/>
              </a:spcAft>
            </a:pPr>
            <a:r>
              <a:rPr lang="en-US" sz="2200" dirty="0" err="1"/>
              <a:t>innerHTML</a:t>
            </a:r>
            <a:r>
              <a:rPr lang="en-US" sz="2200" dirty="0"/>
              <a:t> 	</a:t>
            </a:r>
            <a:r>
              <a:rPr lang="en-US" sz="2200" dirty="0" smtClean="0"/>
              <a:t>	Sets </a:t>
            </a:r>
            <a:r>
              <a:rPr lang="en-US" sz="2200" dirty="0"/>
              <a:t>or returns the content of an element</a:t>
            </a:r>
          </a:p>
          <a:p>
            <a:pPr>
              <a:spcBef>
                <a:spcPts val="0"/>
              </a:spcBef>
              <a:spcAft>
                <a:spcPts val="0"/>
              </a:spcAft>
            </a:pPr>
            <a:r>
              <a:rPr lang="en-US" sz="2200" dirty="0" err="1"/>
              <a:t>innerText</a:t>
            </a:r>
            <a:r>
              <a:rPr lang="en-US" sz="2200" dirty="0"/>
              <a:t> 	</a:t>
            </a:r>
            <a:r>
              <a:rPr lang="en-US" sz="2200" dirty="0" smtClean="0"/>
              <a:t>		Sets </a:t>
            </a:r>
            <a:r>
              <a:rPr lang="en-US" sz="2200" dirty="0"/>
              <a:t>or returns the text content of a node and its </a:t>
            </a:r>
            <a:r>
              <a:rPr lang="en-US" sz="2200" dirty="0" smtClean="0"/>
              <a:t>descendants</a:t>
            </a:r>
            <a:endParaRPr lang="en-US" sz="2200" dirty="0"/>
          </a:p>
        </p:txBody>
      </p:sp>
    </p:spTree>
    <p:extLst>
      <p:ext uri="{BB962C8B-B14F-4D97-AF65-F5344CB8AC3E}">
        <p14:creationId xmlns:p14="http://schemas.microsoft.com/office/powerpoint/2010/main" val="168015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sz="2200" b="1" u="sng" dirty="0"/>
              <a:t>Property / Method 	Description</a:t>
            </a:r>
          </a:p>
          <a:p>
            <a:pPr>
              <a:spcBef>
                <a:spcPts val="0"/>
              </a:spcBef>
              <a:spcAft>
                <a:spcPts val="0"/>
              </a:spcAft>
            </a:pPr>
            <a:r>
              <a:rPr lang="en-US" sz="2200" dirty="0" err="1" smtClean="0"/>
              <a:t>insertAdjacentElement</a:t>
            </a:r>
            <a:r>
              <a:rPr lang="en-US" sz="2200" dirty="0"/>
              <a:t>() 	Inserts a HTML element at the specified position relative to the </a:t>
            </a:r>
            <a:r>
              <a:rPr lang="en-US" sz="2200" dirty="0" smtClean="0"/>
              <a:t>				current </a:t>
            </a:r>
            <a:r>
              <a:rPr lang="en-US" sz="2200" dirty="0"/>
              <a:t>element</a:t>
            </a:r>
          </a:p>
          <a:p>
            <a:pPr>
              <a:spcBef>
                <a:spcPts val="0"/>
              </a:spcBef>
              <a:spcAft>
                <a:spcPts val="0"/>
              </a:spcAft>
            </a:pPr>
            <a:r>
              <a:rPr lang="en-US" sz="2200" dirty="0" err="1"/>
              <a:t>insertAdjacentHTML</a:t>
            </a:r>
            <a:r>
              <a:rPr lang="en-US" sz="2200" dirty="0"/>
              <a:t>() 	Inserts a HTML formatted text at the specified position relative </a:t>
            </a:r>
            <a:r>
              <a:rPr lang="en-US" sz="2200" dirty="0" smtClean="0"/>
              <a:t>				to </a:t>
            </a:r>
            <a:r>
              <a:rPr lang="en-US" sz="2200" dirty="0"/>
              <a:t>the current element</a:t>
            </a:r>
            <a:endParaRPr lang="en-IN" sz="2200" dirty="0"/>
          </a:p>
          <a:p>
            <a:pPr>
              <a:spcBef>
                <a:spcPts val="0"/>
              </a:spcBef>
              <a:spcAft>
                <a:spcPts val="0"/>
              </a:spcAft>
            </a:pPr>
            <a:r>
              <a:rPr lang="en-US" sz="2200" dirty="0" err="1"/>
              <a:t>insertAdjacentText</a:t>
            </a:r>
            <a:r>
              <a:rPr lang="en-US" sz="2200" dirty="0"/>
              <a:t>() 	Inserts text into the specified position relative to the current </a:t>
            </a:r>
            <a:r>
              <a:rPr lang="en-US" sz="2200" dirty="0" smtClean="0"/>
              <a:t>				element</a:t>
            </a:r>
            <a:endParaRPr lang="en-US" sz="2200" dirty="0"/>
          </a:p>
          <a:p>
            <a:pPr>
              <a:spcBef>
                <a:spcPts val="0"/>
              </a:spcBef>
              <a:spcAft>
                <a:spcPts val="0"/>
              </a:spcAft>
            </a:pPr>
            <a:r>
              <a:rPr lang="en-US" sz="2200" dirty="0" err="1"/>
              <a:t>insertBefore</a:t>
            </a:r>
            <a:r>
              <a:rPr lang="en-US" sz="2200" dirty="0"/>
              <a:t>() 	</a:t>
            </a:r>
            <a:r>
              <a:rPr lang="en-US" sz="2200" dirty="0" smtClean="0"/>
              <a:t>	Inserts </a:t>
            </a:r>
            <a:r>
              <a:rPr lang="en-US" sz="2200" dirty="0"/>
              <a:t>a new child node before a specified, existing, child node</a:t>
            </a:r>
          </a:p>
          <a:p>
            <a:pPr>
              <a:spcBef>
                <a:spcPts val="0"/>
              </a:spcBef>
              <a:spcAft>
                <a:spcPts val="0"/>
              </a:spcAft>
            </a:pPr>
            <a:r>
              <a:rPr lang="en-US" sz="2200" dirty="0" err="1"/>
              <a:t>isContentEditable</a:t>
            </a:r>
            <a:r>
              <a:rPr lang="en-US" sz="2200" dirty="0"/>
              <a:t> 	</a:t>
            </a:r>
            <a:r>
              <a:rPr lang="en-US" sz="2200" dirty="0" smtClean="0"/>
              <a:t>	Returns </a:t>
            </a:r>
            <a:r>
              <a:rPr lang="en-US" sz="2200" dirty="0"/>
              <a:t>true if the content of an element is editable, otherwise </a:t>
            </a:r>
            <a:r>
              <a:rPr lang="en-US" sz="2200" dirty="0" smtClean="0"/>
              <a:t>				false</a:t>
            </a:r>
            <a:endParaRPr lang="en-US" sz="2200" dirty="0"/>
          </a:p>
          <a:p>
            <a:pPr>
              <a:spcBef>
                <a:spcPts val="0"/>
              </a:spcBef>
              <a:spcAft>
                <a:spcPts val="0"/>
              </a:spcAft>
            </a:pPr>
            <a:r>
              <a:rPr lang="en-US" sz="2200" dirty="0" err="1"/>
              <a:t>isDefaultNamespace</a:t>
            </a:r>
            <a:r>
              <a:rPr lang="en-US" sz="2200" dirty="0"/>
              <a:t>() 	Returns true if a specified </a:t>
            </a:r>
            <a:r>
              <a:rPr lang="en-US" sz="2200" dirty="0" err="1"/>
              <a:t>namespaceURI</a:t>
            </a:r>
            <a:r>
              <a:rPr lang="en-US" sz="2200" dirty="0"/>
              <a:t> is the default, </a:t>
            </a:r>
            <a:r>
              <a:rPr lang="en-US" sz="2200" dirty="0" smtClean="0"/>
              <a:t>					otherwise </a:t>
            </a:r>
            <a:r>
              <a:rPr lang="en-US" sz="2200" dirty="0"/>
              <a:t>false</a:t>
            </a:r>
          </a:p>
          <a:p>
            <a:pPr>
              <a:spcBef>
                <a:spcPts val="0"/>
              </a:spcBef>
              <a:spcAft>
                <a:spcPts val="0"/>
              </a:spcAft>
            </a:pPr>
            <a:r>
              <a:rPr lang="en-US" sz="2200" dirty="0" err="1"/>
              <a:t>isEqualNode</a:t>
            </a:r>
            <a:r>
              <a:rPr lang="en-US" sz="2200" dirty="0"/>
              <a:t>() 	</a:t>
            </a:r>
            <a:r>
              <a:rPr lang="en-US" sz="2200" dirty="0" smtClean="0"/>
              <a:t>	Checks </a:t>
            </a:r>
            <a:r>
              <a:rPr lang="en-US" sz="2200" dirty="0"/>
              <a:t>if two elements are equal</a:t>
            </a:r>
          </a:p>
          <a:p>
            <a:pPr>
              <a:spcBef>
                <a:spcPts val="0"/>
              </a:spcBef>
              <a:spcAft>
                <a:spcPts val="0"/>
              </a:spcAft>
            </a:pPr>
            <a:r>
              <a:rPr lang="en-US" sz="2200" dirty="0" err="1"/>
              <a:t>isSameNode</a:t>
            </a:r>
            <a:r>
              <a:rPr lang="en-US" sz="2200" dirty="0"/>
              <a:t>() 	</a:t>
            </a:r>
            <a:r>
              <a:rPr lang="en-US" sz="2200" dirty="0" smtClean="0"/>
              <a:t>	Checks </a:t>
            </a:r>
            <a:r>
              <a:rPr lang="en-US" sz="2200" dirty="0"/>
              <a:t>if two elements are the same node</a:t>
            </a:r>
          </a:p>
          <a:p>
            <a:pPr>
              <a:spcBef>
                <a:spcPts val="0"/>
              </a:spcBef>
              <a:spcAft>
                <a:spcPts val="0"/>
              </a:spcAft>
            </a:pPr>
            <a:r>
              <a:rPr lang="en-US" sz="2200" dirty="0" err="1"/>
              <a:t>isSupported</a:t>
            </a:r>
            <a:r>
              <a:rPr lang="en-US" sz="2200" dirty="0"/>
              <a:t>() 	</a:t>
            </a:r>
            <a:r>
              <a:rPr lang="en-US" sz="2200" dirty="0" smtClean="0"/>
              <a:t>	Returns </a:t>
            </a:r>
            <a:r>
              <a:rPr lang="en-US" sz="2200" dirty="0"/>
              <a:t>true if a specified feature is supported on the </a:t>
            </a:r>
            <a:r>
              <a:rPr lang="en-US" sz="2200" dirty="0" smtClean="0"/>
              <a:t>element</a:t>
            </a:r>
            <a:endParaRPr lang="en-US" sz="2200" dirty="0"/>
          </a:p>
        </p:txBody>
      </p:sp>
    </p:spTree>
    <p:extLst>
      <p:ext uri="{BB962C8B-B14F-4D97-AF65-F5344CB8AC3E}">
        <p14:creationId xmlns:p14="http://schemas.microsoft.com/office/powerpoint/2010/main" val="138991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sz="2200" b="1" u="sng" dirty="0"/>
              <a:t>Property / Method 	Description</a:t>
            </a:r>
          </a:p>
          <a:p>
            <a:pPr>
              <a:spcBef>
                <a:spcPts val="0"/>
              </a:spcBef>
              <a:spcAft>
                <a:spcPts val="0"/>
              </a:spcAft>
            </a:pPr>
            <a:r>
              <a:rPr lang="en-US" sz="2200" dirty="0"/>
              <a:t>matches() 	</a:t>
            </a:r>
            <a:r>
              <a:rPr lang="en-US" sz="2200" dirty="0" smtClean="0"/>
              <a:t>		Returns </a:t>
            </a:r>
            <a:r>
              <a:rPr lang="en-US" sz="2200" dirty="0"/>
              <a:t>a Boolean value indicating whether an element is </a:t>
            </a:r>
            <a:r>
              <a:rPr lang="en-US" sz="2200" dirty="0" smtClean="0"/>
              <a:t>					matched </a:t>
            </a:r>
            <a:r>
              <a:rPr lang="en-US" sz="2200" dirty="0"/>
              <a:t>by a specific CSS selector or not</a:t>
            </a:r>
          </a:p>
          <a:p>
            <a:pPr>
              <a:spcBef>
                <a:spcPts val="0"/>
              </a:spcBef>
              <a:spcAft>
                <a:spcPts val="0"/>
              </a:spcAft>
            </a:pPr>
            <a:r>
              <a:rPr lang="en-US" sz="2200" dirty="0" err="1"/>
              <a:t>namespaceURI</a:t>
            </a:r>
            <a:r>
              <a:rPr lang="en-US" sz="2200" dirty="0"/>
              <a:t> 	</a:t>
            </a:r>
            <a:r>
              <a:rPr lang="en-US" sz="2200" dirty="0" smtClean="0"/>
              <a:t>	Returns </a:t>
            </a:r>
            <a:r>
              <a:rPr lang="en-US" sz="2200" dirty="0"/>
              <a:t>the namespace URI of an element</a:t>
            </a:r>
          </a:p>
          <a:p>
            <a:pPr>
              <a:spcBef>
                <a:spcPts val="0"/>
              </a:spcBef>
              <a:spcAft>
                <a:spcPts val="0"/>
              </a:spcAft>
            </a:pPr>
            <a:r>
              <a:rPr lang="en-US" sz="2200" dirty="0" err="1"/>
              <a:t>nextSibling</a:t>
            </a:r>
            <a:r>
              <a:rPr lang="en-US" sz="2200" dirty="0"/>
              <a:t> 	</a:t>
            </a:r>
            <a:r>
              <a:rPr lang="en-US" sz="2200" dirty="0" smtClean="0"/>
              <a:t>	Returns </a:t>
            </a:r>
            <a:r>
              <a:rPr lang="en-US" sz="2200" dirty="0"/>
              <a:t>the next node at the same node tree level</a:t>
            </a:r>
          </a:p>
          <a:p>
            <a:pPr>
              <a:spcBef>
                <a:spcPts val="0"/>
              </a:spcBef>
              <a:spcAft>
                <a:spcPts val="0"/>
              </a:spcAft>
            </a:pPr>
            <a:r>
              <a:rPr lang="en-US" sz="2200" dirty="0" err="1"/>
              <a:t>nextElementSibling</a:t>
            </a:r>
            <a:r>
              <a:rPr lang="en-US" sz="2200" dirty="0"/>
              <a:t> 	Returns the next element at the same node tree level</a:t>
            </a:r>
          </a:p>
          <a:p>
            <a:pPr>
              <a:spcBef>
                <a:spcPts val="0"/>
              </a:spcBef>
              <a:spcAft>
                <a:spcPts val="0"/>
              </a:spcAft>
            </a:pPr>
            <a:r>
              <a:rPr lang="en-US" sz="2200" dirty="0" err="1"/>
              <a:t>nodeName</a:t>
            </a:r>
            <a:r>
              <a:rPr lang="en-US" sz="2200" dirty="0"/>
              <a:t> 	</a:t>
            </a:r>
            <a:r>
              <a:rPr lang="en-US" sz="2200" dirty="0" smtClean="0"/>
              <a:t>	Returns </a:t>
            </a:r>
            <a:r>
              <a:rPr lang="en-US" sz="2200" dirty="0"/>
              <a:t>the name of a node</a:t>
            </a:r>
          </a:p>
          <a:p>
            <a:pPr>
              <a:spcBef>
                <a:spcPts val="0"/>
              </a:spcBef>
              <a:spcAft>
                <a:spcPts val="0"/>
              </a:spcAft>
            </a:pPr>
            <a:r>
              <a:rPr lang="en-US" sz="2200" dirty="0" err="1"/>
              <a:t>nodeType</a:t>
            </a:r>
            <a:r>
              <a:rPr lang="en-US" sz="2200" dirty="0"/>
              <a:t> 	</a:t>
            </a:r>
            <a:r>
              <a:rPr lang="en-US" sz="2200" dirty="0" smtClean="0"/>
              <a:t>		Returns </a:t>
            </a:r>
            <a:r>
              <a:rPr lang="en-US" sz="2200" dirty="0"/>
              <a:t>the node type of a node</a:t>
            </a:r>
          </a:p>
          <a:p>
            <a:pPr>
              <a:spcBef>
                <a:spcPts val="0"/>
              </a:spcBef>
              <a:spcAft>
                <a:spcPts val="0"/>
              </a:spcAft>
            </a:pPr>
            <a:r>
              <a:rPr lang="en-US" sz="2200" dirty="0" err="1"/>
              <a:t>nodeValue</a:t>
            </a:r>
            <a:r>
              <a:rPr lang="en-US" sz="2200" dirty="0"/>
              <a:t> 	</a:t>
            </a:r>
            <a:r>
              <a:rPr lang="en-US" sz="2200" dirty="0" smtClean="0"/>
              <a:t>	Sets </a:t>
            </a:r>
            <a:r>
              <a:rPr lang="en-US" sz="2200" dirty="0"/>
              <a:t>or returns the value of a node</a:t>
            </a:r>
          </a:p>
          <a:p>
            <a:pPr>
              <a:spcBef>
                <a:spcPts val="0"/>
              </a:spcBef>
              <a:spcAft>
                <a:spcPts val="0"/>
              </a:spcAft>
            </a:pPr>
            <a:r>
              <a:rPr lang="en-US" sz="2200" dirty="0"/>
              <a:t>normalize() 	</a:t>
            </a:r>
            <a:r>
              <a:rPr lang="en-US" sz="2200" dirty="0" smtClean="0"/>
              <a:t>	Joins </a:t>
            </a:r>
            <a:r>
              <a:rPr lang="en-US" sz="2200" dirty="0"/>
              <a:t>adjacent text nodes and removes empty text nodes in an </a:t>
            </a:r>
            <a:r>
              <a:rPr lang="en-US" sz="2200" dirty="0" smtClean="0"/>
              <a:t>				element</a:t>
            </a:r>
            <a:endParaRPr lang="en-US" sz="2200" dirty="0"/>
          </a:p>
          <a:p>
            <a:pPr>
              <a:spcBef>
                <a:spcPts val="0"/>
              </a:spcBef>
              <a:spcAft>
                <a:spcPts val="0"/>
              </a:spcAft>
            </a:pPr>
            <a:r>
              <a:rPr lang="en-US" sz="2200" dirty="0" err="1"/>
              <a:t>offsetHeight</a:t>
            </a:r>
            <a:r>
              <a:rPr lang="en-US" sz="2200" dirty="0"/>
              <a:t> 	</a:t>
            </a:r>
            <a:r>
              <a:rPr lang="en-US" sz="2200" dirty="0" smtClean="0"/>
              <a:t>	Returns </a:t>
            </a:r>
            <a:r>
              <a:rPr lang="en-US" sz="2200" dirty="0"/>
              <a:t>the height of an element, including padding, border and </a:t>
            </a:r>
            <a:r>
              <a:rPr lang="en-US" sz="2200" dirty="0" smtClean="0"/>
              <a:t>				scrollbar</a:t>
            </a:r>
            <a:endParaRPr lang="en-US" sz="2200" dirty="0"/>
          </a:p>
          <a:p>
            <a:pPr>
              <a:spcBef>
                <a:spcPts val="0"/>
              </a:spcBef>
              <a:spcAft>
                <a:spcPts val="0"/>
              </a:spcAft>
            </a:pPr>
            <a:r>
              <a:rPr lang="en-US" sz="2200" dirty="0" err="1"/>
              <a:t>offsetWidth</a:t>
            </a:r>
            <a:r>
              <a:rPr lang="en-US" sz="2200" dirty="0"/>
              <a:t> 	</a:t>
            </a:r>
            <a:r>
              <a:rPr lang="en-US" sz="2200" dirty="0" smtClean="0"/>
              <a:t>	Returns </a:t>
            </a:r>
            <a:r>
              <a:rPr lang="en-US" sz="2200" dirty="0"/>
              <a:t>the width of an element, including padding, border and </a:t>
            </a:r>
            <a:r>
              <a:rPr lang="en-US" sz="2200" dirty="0" smtClean="0"/>
              <a:t>				scrollbar</a:t>
            </a:r>
            <a:endParaRPr lang="en-IN" sz="2200" dirty="0"/>
          </a:p>
        </p:txBody>
      </p:sp>
    </p:spTree>
    <p:extLst>
      <p:ext uri="{BB962C8B-B14F-4D97-AF65-F5344CB8AC3E}">
        <p14:creationId xmlns:p14="http://schemas.microsoft.com/office/powerpoint/2010/main" val="15400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sz="2200" b="1" u="sng" dirty="0"/>
              <a:t>Property / Method 	Description</a:t>
            </a:r>
          </a:p>
          <a:p>
            <a:pPr>
              <a:spcBef>
                <a:spcPts val="0"/>
              </a:spcBef>
              <a:spcAft>
                <a:spcPts val="0"/>
              </a:spcAft>
            </a:pPr>
            <a:r>
              <a:rPr lang="en-US" sz="2200" dirty="0" err="1"/>
              <a:t>offsetLeft</a:t>
            </a:r>
            <a:r>
              <a:rPr lang="en-US" sz="2200" dirty="0"/>
              <a:t> </a:t>
            </a:r>
            <a:r>
              <a:rPr lang="en-US" sz="2200" dirty="0" smtClean="0"/>
              <a:t>	</a:t>
            </a:r>
            <a:r>
              <a:rPr lang="en-US" sz="2200" dirty="0"/>
              <a:t>	</a:t>
            </a:r>
            <a:r>
              <a:rPr lang="en-US" sz="2200" dirty="0" smtClean="0"/>
              <a:t>	Returns </a:t>
            </a:r>
            <a:r>
              <a:rPr lang="en-US" sz="2200" dirty="0"/>
              <a:t>the horizontal offset position of an element</a:t>
            </a:r>
          </a:p>
          <a:p>
            <a:pPr>
              <a:spcBef>
                <a:spcPts val="0"/>
              </a:spcBef>
              <a:spcAft>
                <a:spcPts val="0"/>
              </a:spcAft>
            </a:pPr>
            <a:r>
              <a:rPr lang="en-US" sz="2200" dirty="0" err="1"/>
              <a:t>offsetParent</a:t>
            </a:r>
            <a:r>
              <a:rPr lang="en-US" sz="2200" dirty="0"/>
              <a:t> 	</a:t>
            </a:r>
            <a:r>
              <a:rPr lang="en-US" sz="2200" dirty="0" smtClean="0"/>
              <a:t>	Returns </a:t>
            </a:r>
            <a:r>
              <a:rPr lang="en-US" sz="2200" dirty="0"/>
              <a:t>the offset container of an element</a:t>
            </a:r>
          </a:p>
          <a:p>
            <a:pPr>
              <a:spcBef>
                <a:spcPts val="0"/>
              </a:spcBef>
              <a:spcAft>
                <a:spcPts val="0"/>
              </a:spcAft>
            </a:pPr>
            <a:r>
              <a:rPr lang="en-US" sz="2200" dirty="0" err="1"/>
              <a:t>offsetTop</a:t>
            </a:r>
            <a:r>
              <a:rPr lang="en-US" sz="2200" dirty="0"/>
              <a:t> 	</a:t>
            </a:r>
            <a:r>
              <a:rPr lang="en-US" sz="2200" dirty="0" smtClean="0"/>
              <a:t>		Returns </a:t>
            </a:r>
            <a:r>
              <a:rPr lang="en-US" sz="2200" dirty="0"/>
              <a:t>the vertical offset position of an element</a:t>
            </a:r>
          </a:p>
          <a:p>
            <a:pPr>
              <a:spcBef>
                <a:spcPts val="0"/>
              </a:spcBef>
              <a:spcAft>
                <a:spcPts val="0"/>
              </a:spcAft>
            </a:pPr>
            <a:r>
              <a:rPr lang="en-US" sz="2200" dirty="0" err="1"/>
              <a:t>outerHTML</a:t>
            </a:r>
            <a:r>
              <a:rPr lang="en-US" sz="2200" dirty="0"/>
              <a:t> 	</a:t>
            </a:r>
            <a:r>
              <a:rPr lang="en-US" sz="2200" dirty="0" smtClean="0"/>
              <a:t>	Sets </a:t>
            </a:r>
            <a:r>
              <a:rPr lang="en-US" sz="2200" dirty="0"/>
              <a:t>or returns the content of an element (including the start tag </a:t>
            </a:r>
            <a:r>
              <a:rPr lang="en-US" sz="2200" dirty="0" smtClean="0"/>
              <a:t>				and </a:t>
            </a:r>
            <a:r>
              <a:rPr lang="en-US" sz="2200" dirty="0"/>
              <a:t>the end tag)</a:t>
            </a:r>
          </a:p>
          <a:p>
            <a:pPr>
              <a:spcBef>
                <a:spcPts val="0"/>
              </a:spcBef>
              <a:spcAft>
                <a:spcPts val="0"/>
              </a:spcAft>
            </a:pPr>
            <a:r>
              <a:rPr lang="en-US" sz="2200" dirty="0" err="1"/>
              <a:t>outerText</a:t>
            </a:r>
            <a:r>
              <a:rPr lang="en-US" sz="2200" dirty="0"/>
              <a:t> 	</a:t>
            </a:r>
            <a:r>
              <a:rPr lang="en-US" sz="2200" dirty="0" smtClean="0"/>
              <a:t>		Sets </a:t>
            </a:r>
            <a:r>
              <a:rPr lang="en-US" sz="2200" dirty="0"/>
              <a:t>or returns the outer text content of a node and its </a:t>
            </a:r>
            <a:r>
              <a:rPr lang="en-US" sz="2200" dirty="0" smtClean="0"/>
              <a:t>					descendants</a:t>
            </a:r>
            <a:endParaRPr lang="en-US" sz="2200" dirty="0"/>
          </a:p>
          <a:p>
            <a:pPr>
              <a:spcBef>
                <a:spcPts val="0"/>
              </a:spcBef>
              <a:spcAft>
                <a:spcPts val="0"/>
              </a:spcAft>
            </a:pPr>
            <a:r>
              <a:rPr lang="en-US" sz="2200" dirty="0" err="1"/>
              <a:t>ownerDocument</a:t>
            </a:r>
            <a:r>
              <a:rPr lang="en-US" sz="2200" dirty="0"/>
              <a:t> 	</a:t>
            </a:r>
            <a:r>
              <a:rPr lang="en-US" sz="2200" dirty="0" smtClean="0"/>
              <a:t>	Returns </a:t>
            </a:r>
            <a:r>
              <a:rPr lang="en-US" sz="2200" dirty="0"/>
              <a:t>the root element (document object) for an element</a:t>
            </a:r>
          </a:p>
          <a:p>
            <a:pPr>
              <a:spcBef>
                <a:spcPts val="0"/>
              </a:spcBef>
              <a:spcAft>
                <a:spcPts val="0"/>
              </a:spcAft>
            </a:pPr>
            <a:r>
              <a:rPr lang="en-US" sz="2200" dirty="0" err="1"/>
              <a:t>parentNode</a:t>
            </a:r>
            <a:r>
              <a:rPr lang="en-US" sz="2200" dirty="0"/>
              <a:t> 	</a:t>
            </a:r>
            <a:r>
              <a:rPr lang="en-US" sz="2200" dirty="0" smtClean="0"/>
              <a:t>	Returns </a:t>
            </a:r>
            <a:r>
              <a:rPr lang="en-US" sz="2200" dirty="0"/>
              <a:t>the parent node of an element</a:t>
            </a:r>
          </a:p>
          <a:p>
            <a:pPr>
              <a:spcBef>
                <a:spcPts val="0"/>
              </a:spcBef>
              <a:spcAft>
                <a:spcPts val="0"/>
              </a:spcAft>
            </a:pPr>
            <a:r>
              <a:rPr lang="en-US" sz="2200" dirty="0" err="1"/>
              <a:t>parentElement</a:t>
            </a:r>
            <a:r>
              <a:rPr lang="en-US" sz="2200" dirty="0"/>
              <a:t> 	</a:t>
            </a:r>
            <a:r>
              <a:rPr lang="en-US" sz="2200" dirty="0" smtClean="0"/>
              <a:t>	Returns </a:t>
            </a:r>
            <a:r>
              <a:rPr lang="en-US" sz="2200" dirty="0"/>
              <a:t>the parent element node of an element</a:t>
            </a:r>
          </a:p>
          <a:p>
            <a:pPr>
              <a:spcBef>
                <a:spcPts val="0"/>
              </a:spcBef>
              <a:spcAft>
                <a:spcPts val="0"/>
              </a:spcAft>
            </a:pPr>
            <a:r>
              <a:rPr lang="en-US" sz="2200" dirty="0" err="1"/>
              <a:t>previousSibling</a:t>
            </a:r>
            <a:r>
              <a:rPr lang="en-US" sz="2200" dirty="0"/>
              <a:t> 	</a:t>
            </a:r>
            <a:r>
              <a:rPr lang="en-US" sz="2200" dirty="0" smtClean="0"/>
              <a:t>	Returns </a:t>
            </a:r>
            <a:r>
              <a:rPr lang="en-US" sz="2200" dirty="0"/>
              <a:t>the previous node at the same node tree </a:t>
            </a:r>
            <a:r>
              <a:rPr lang="en-US" sz="2200" dirty="0" smtClean="0"/>
              <a:t>level</a:t>
            </a:r>
          </a:p>
          <a:p>
            <a:pPr>
              <a:spcBef>
                <a:spcPts val="0"/>
              </a:spcBef>
              <a:spcAft>
                <a:spcPts val="0"/>
              </a:spcAft>
            </a:pPr>
            <a:r>
              <a:rPr lang="en-US" sz="2200" dirty="0" err="1"/>
              <a:t>previousElementSibling</a:t>
            </a:r>
            <a:r>
              <a:rPr lang="en-US" sz="2200" dirty="0"/>
              <a:t> 	Returns the previous element at the same node tree level</a:t>
            </a:r>
            <a:endParaRPr lang="en-IN" sz="2200" dirty="0"/>
          </a:p>
        </p:txBody>
      </p:sp>
    </p:spTree>
    <p:extLst>
      <p:ext uri="{BB962C8B-B14F-4D97-AF65-F5344CB8AC3E}">
        <p14:creationId xmlns:p14="http://schemas.microsoft.com/office/powerpoint/2010/main" val="360359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sz="2200" b="1" u="sng" dirty="0"/>
              <a:t>Property / Method 	Description</a:t>
            </a:r>
          </a:p>
          <a:p>
            <a:pPr>
              <a:spcBef>
                <a:spcPts val="0"/>
              </a:spcBef>
              <a:spcAft>
                <a:spcPts val="0"/>
              </a:spcAft>
            </a:pPr>
            <a:r>
              <a:rPr lang="en-US" sz="2200" dirty="0" err="1"/>
              <a:t>querySelector</a:t>
            </a:r>
            <a:r>
              <a:rPr lang="en-US" sz="2200" dirty="0"/>
              <a:t>() 	</a:t>
            </a:r>
            <a:r>
              <a:rPr lang="en-US" sz="2200" dirty="0" smtClean="0"/>
              <a:t>	Returns </a:t>
            </a:r>
            <a:r>
              <a:rPr lang="en-US" sz="2200" dirty="0"/>
              <a:t>the first child element that matches a specified CSS </a:t>
            </a:r>
            <a:r>
              <a:rPr lang="en-US" sz="2200" dirty="0" smtClean="0"/>
              <a:t>				selector(s</a:t>
            </a:r>
            <a:r>
              <a:rPr lang="en-US" sz="2200" dirty="0"/>
              <a:t>) of an element</a:t>
            </a:r>
          </a:p>
          <a:p>
            <a:pPr>
              <a:spcBef>
                <a:spcPts val="0"/>
              </a:spcBef>
              <a:spcAft>
                <a:spcPts val="0"/>
              </a:spcAft>
            </a:pPr>
            <a:r>
              <a:rPr lang="en-US" sz="2200" dirty="0" err="1"/>
              <a:t>querySelectorAll</a:t>
            </a:r>
            <a:r>
              <a:rPr lang="en-US" sz="2200" dirty="0"/>
              <a:t>() 	Returns all child elements that matches a specified CSS </a:t>
            </a:r>
            <a:r>
              <a:rPr lang="en-US" sz="2200" dirty="0" smtClean="0"/>
              <a:t>					selector(s</a:t>
            </a:r>
            <a:r>
              <a:rPr lang="en-US" sz="2200" dirty="0"/>
              <a:t>) of an element</a:t>
            </a:r>
          </a:p>
          <a:p>
            <a:pPr>
              <a:spcBef>
                <a:spcPts val="0"/>
              </a:spcBef>
              <a:spcAft>
                <a:spcPts val="0"/>
              </a:spcAft>
            </a:pPr>
            <a:r>
              <a:rPr lang="en-US" sz="2200" dirty="0"/>
              <a:t>remove() 	</a:t>
            </a:r>
            <a:r>
              <a:rPr lang="en-US" sz="2200" dirty="0" smtClean="0"/>
              <a:t>		Removes </a:t>
            </a:r>
            <a:r>
              <a:rPr lang="en-US" sz="2200" dirty="0"/>
              <a:t>the element from the DOM</a:t>
            </a:r>
          </a:p>
          <a:p>
            <a:pPr>
              <a:spcBef>
                <a:spcPts val="0"/>
              </a:spcBef>
              <a:spcAft>
                <a:spcPts val="0"/>
              </a:spcAft>
            </a:pPr>
            <a:r>
              <a:rPr lang="en-US" sz="2200" dirty="0" err="1"/>
              <a:t>removeAttribute</a:t>
            </a:r>
            <a:r>
              <a:rPr lang="en-US" sz="2200" dirty="0"/>
              <a:t>() 	</a:t>
            </a:r>
            <a:r>
              <a:rPr lang="en-US" sz="2200" dirty="0" smtClean="0"/>
              <a:t>	Removes </a:t>
            </a:r>
            <a:r>
              <a:rPr lang="en-US" sz="2200" dirty="0"/>
              <a:t>a specified attribute from an element</a:t>
            </a:r>
          </a:p>
          <a:p>
            <a:pPr>
              <a:spcBef>
                <a:spcPts val="0"/>
              </a:spcBef>
              <a:spcAft>
                <a:spcPts val="0"/>
              </a:spcAft>
            </a:pPr>
            <a:r>
              <a:rPr lang="en-US" sz="2200" dirty="0" err="1"/>
              <a:t>removeAttributeNode</a:t>
            </a:r>
            <a:r>
              <a:rPr lang="en-US" sz="2200" dirty="0"/>
              <a:t>() 	Removes a specified attribute node, and returns the removed </a:t>
            </a:r>
            <a:r>
              <a:rPr lang="en-US" sz="2200" dirty="0" smtClean="0"/>
              <a:t>				node</a:t>
            </a:r>
            <a:endParaRPr lang="en-US" sz="2200" dirty="0"/>
          </a:p>
          <a:p>
            <a:pPr>
              <a:spcBef>
                <a:spcPts val="0"/>
              </a:spcBef>
              <a:spcAft>
                <a:spcPts val="0"/>
              </a:spcAft>
            </a:pPr>
            <a:r>
              <a:rPr lang="en-US" sz="2200" dirty="0" err="1"/>
              <a:t>removeChild</a:t>
            </a:r>
            <a:r>
              <a:rPr lang="en-US" sz="2200" dirty="0"/>
              <a:t>() 	</a:t>
            </a:r>
            <a:r>
              <a:rPr lang="en-US" sz="2200" dirty="0" smtClean="0"/>
              <a:t>	Removes </a:t>
            </a:r>
            <a:r>
              <a:rPr lang="en-US" sz="2200" dirty="0"/>
              <a:t>a child node from an element</a:t>
            </a:r>
          </a:p>
          <a:p>
            <a:pPr>
              <a:spcBef>
                <a:spcPts val="0"/>
              </a:spcBef>
              <a:spcAft>
                <a:spcPts val="0"/>
              </a:spcAft>
            </a:pPr>
            <a:r>
              <a:rPr lang="en-US" sz="2200" dirty="0" err="1"/>
              <a:t>removeEventListener</a:t>
            </a:r>
            <a:r>
              <a:rPr lang="en-US" sz="2200" dirty="0"/>
              <a:t>() 	Removes an event handler that has been attached with the </a:t>
            </a:r>
            <a:r>
              <a:rPr lang="en-US" sz="2200" dirty="0" smtClean="0"/>
              <a:t>				</a:t>
            </a:r>
            <a:r>
              <a:rPr lang="en-US" sz="2200" dirty="0" err="1" smtClean="0"/>
              <a:t>addEventListener</a:t>
            </a:r>
            <a:r>
              <a:rPr lang="en-US" sz="2200" dirty="0"/>
              <a:t>() method</a:t>
            </a:r>
          </a:p>
          <a:p>
            <a:pPr>
              <a:spcBef>
                <a:spcPts val="0"/>
              </a:spcBef>
              <a:spcAft>
                <a:spcPts val="0"/>
              </a:spcAft>
            </a:pPr>
            <a:r>
              <a:rPr lang="en-US" sz="2200" dirty="0" err="1"/>
              <a:t>replaceChild</a:t>
            </a:r>
            <a:r>
              <a:rPr lang="en-US" sz="2200" dirty="0"/>
              <a:t>() 	</a:t>
            </a:r>
            <a:r>
              <a:rPr lang="en-US" sz="2200" dirty="0" smtClean="0"/>
              <a:t>	Replaces </a:t>
            </a:r>
            <a:r>
              <a:rPr lang="en-US" sz="2200" dirty="0"/>
              <a:t>a child node in an element</a:t>
            </a:r>
          </a:p>
          <a:p>
            <a:pPr>
              <a:spcBef>
                <a:spcPts val="0"/>
              </a:spcBef>
              <a:spcAft>
                <a:spcPts val="0"/>
              </a:spcAft>
            </a:pPr>
            <a:r>
              <a:rPr lang="en-US" sz="2200" dirty="0" err="1"/>
              <a:t>requestFullscreen</a:t>
            </a:r>
            <a:r>
              <a:rPr lang="en-US" sz="2200" dirty="0"/>
              <a:t>() 	Shows an element in </a:t>
            </a:r>
            <a:r>
              <a:rPr lang="en-US" sz="2200" dirty="0" err="1"/>
              <a:t>fullscreen</a:t>
            </a:r>
            <a:r>
              <a:rPr lang="en-US" sz="2200" dirty="0"/>
              <a:t> mode</a:t>
            </a:r>
          </a:p>
          <a:p>
            <a:pPr>
              <a:spcBef>
                <a:spcPts val="0"/>
              </a:spcBef>
              <a:spcAft>
                <a:spcPts val="0"/>
              </a:spcAft>
            </a:pPr>
            <a:r>
              <a:rPr lang="en-US" sz="2200" dirty="0" err="1"/>
              <a:t>scrollHeight</a:t>
            </a:r>
            <a:r>
              <a:rPr lang="en-US" sz="2200" dirty="0"/>
              <a:t> </a:t>
            </a:r>
            <a:r>
              <a:rPr lang="en-US" sz="2200"/>
              <a:t>	</a:t>
            </a:r>
            <a:r>
              <a:rPr lang="en-US" sz="2200" smtClean="0"/>
              <a:t>	Returns </a:t>
            </a:r>
            <a:r>
              <a:rPr lang="en-US" sz="2200" dirty="0"/>
              <a:t>the entire height of an element, including </a:t>
            </a:r>
            <a:r>
              <a:rPr lang="en-US" sz="2200" dirty="0" smtClean="0"/>
              <a:t>padding</a:t>
            </a:r>
            <a:endParaRPr lang="en-US" sz="2200" dirty="0"/>
          </a:p>
        </p:txBody>
      </p:sp>
    </p:spTree>
    <p:extLst>
      <p:ext uri="{BB962C8B-B14F-4D97-AF65-F5344CB8AC3E}">
        <p14:creationId xmlns:p14="http://schemas.microsoft.com/office/powerpoint/2010/main" val="295741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DOM Document Object</a:t>
            </a:r>
          </a:p>
        </p:txBody>
      </p:sp>
      <p:sp>
        <p:nvSpPr>
          <p:cNvPr id="3" name="Text Placeholder 2"/>
          <p:cNvSpPr>
            <a:spLocks noGrp="1"/>
          </p:cNvSpPr>
          <p:nvPr>
            <p:ph type="body" sz="quarter" idx="13"/>
          </p:nvPr>
        </p:nvSpPr>
        <p:spPr/>
        <p:txBody>
          <a:bodyPr/>
          <a:lstStyle/>
          <a:p>
            <a:pPr>
              <a:spcBef>
                <a:spcPts val="0"/>
              </a:spcBef>
              <a:spcAft>
                <a:spcPts val="0"/>
              </a:spcAft>
            </a:pPr>
            <a:r>
              <a:rPr lang="en-US" dirty="0"/>
              <a:t>The document object represents your web page.</a:t>
            </a:r>
          </a:p>
          <a:p>
            <a:pPr>
              <a:spcBef>
                <a:spcPts val="0"/>
              </a:spcBef>
              <a:spcAft>
                <a:spcPts val="0"/>
              </a:spcAft>
            </a:pPr>
            <a:r>
              <a:rPr lang="en-US" dirty="0" smtClean="0"/>
              <a:t>If </a:t>
            </a:r>
            <a:r>
              <a:rPr lang="en-US" dirty="0"/>
              <a:t>you want to access any element in an HTML page, you always start with accessing the document object.</a:t>
            </a:r>
          </a:p>
          <a:p>
            <a:pPr>
              <a:spcBef>
                <a:spcPts val="0"/>
              </a:spcBef>
              <a:spcAft>
                <a:spcPts val="0"/>
              </a:spcAft>
            </a:pPr>
            <a:r>
              <a:rPr lang="en-US" dirty="0" smtClean="0"/>
              <a:t>Below </a:t>
            </a:r>
            <a:r>
              <a:rPr lang="en-US" dirty="0"/>
              <a:t>are some examples of how you can use the document object to access and manipulate HTML.</a:t>
            </a:r>
          </a:p>
          <a:p>
            <a:pPr>
              <a:spcBef>
                <a:spcPts val="0"/>
              </a:spcBef>
              <a:spcAft>
                <a:spcPts val="0"/>
              </a:spcAft>
            </a:pPr>
            <a:r>
              <a:rPr lang="en-US" b="1" u="sng" dirty="0"/>
              <a:t>Finding HTML Elements</a:t>
            </a:r>
          </a:p>
          <a:p>
            <a:pPr>
              <a:spcBef>
                <a:spcPts val="0"/>
              </a:spcBef>
              <a:spcAft>
                <a:spcPts val="0"/>
              </a:spcAft>
            </a:pPr>
            <a:r>
              <a:rPr lang="en-US" dirty="0"/>
              <a:t>Method 	</a:t>
            </a:r>
            <a:r>
              <a:rPr lang="en-US" dirty="0" smtClean="0"/>
              <a:t>					Description</a:t>
            </a:r>
            <a:endParaRPr lang="en-US" dirty="0"/>
          </a:p>
          <a:p>
            <a:pPr>
              <a:spcBef>
                <a:spcPts val="0"/>
              </a:spcBef>
              <a:spcAft>
                <a:spcPts val="0"/>
              </a:spcAft>
            </a:pPr>
            <a:r>
              <a:rPr lang="en-US" dirty="0" err="1"/>
              <a:t>document.getElementById</a:t>
            </a:r>
            <a:r>
              <a:rPr lang="en-US" dirty="0"/>
              <a:t>(id) </a:t>
            </a:r>
            <a:r>
              <a:rPr lang="en-US" dirty="0" smtClean="0"/>
              <a:t>		</a:t>
            </a:r>
            <a:r>
              <a:rPr lang="en-US" dirty="0"/>
              <a:t>	Find an element by element id</a:t>
            </a:r>
          </a:p>
          <a:p>
            <a:pPr>
              <a:spcBef>
                <a:spcPts val="0"/>
              </a:spcBef>
              <a:spcAft>
                <a:spcPts val="0"/>
              </a:spcAft>
            </a:pPr>
            <a:r>
              <a:rPr lang="en-US" dirty="0" err="1"/>
              <a:t>document.getElementsByTagName</a:t>
            </a:r>
            <a:r>
              <a:rPr lang="en-US" dirty="0"/>
              <a:t>(name) 	Find elements by tag name</a:t>
            </a:r>
          </a:p>
          <a:p>
            <a:pPr>
              <a:spcBef>
                <a:spcPts val="0"/>
              </a:spcBef>
              <a:spcAft>
                <a:spcPts val="0"/>
              </a:spcAft>
            </a:pPr>
            <a:r>
              <a:rPr lang="en-US" dirty="0" err="1"/>
              <a:t>document.getElementsByClassName</a:t>
            </a:r>
            <a:r>
              <a:rPr lang="en-US" dirty="0"/>
              <a:t>(name) </a:t>
            </a:r>
            <a:r>
              <a:rPr lang="en-US" dirty="0" smtClean="0"/>
              <a:t>Find </a:t>
            </a:r>
            <a:r>
              <a:rPr lang="en-US" dirty="0"/>
              <a:t>elements by class name</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130400" y="4006800"/>
              <a:ext cx="3899160" cy="19440"/>
            </p14:xfrm>
          </p:contentPart>
        </mc:Choice>
        <mc:Fallback xmlns="">
          <p:pic>
            <p:nvPicPr>
              <p:cNvPr id="4" name="Ink 3"/>
              <p:cNvPicPr/>
              <p:nvPr/>
            </p:nvPicPr>
            <p:blipFill>
              <a:blip r:embed="rId3"/>
              <a:stretch>
                <a:fillRect/>
              </a:stretch>
            </p:blipFill>
            <p:spPr>
              <a:xfrm>
                <a:off x="1121040" y="3997440"/>
                <a:ext cx="3917880" cy="38160"/>
              </a:xfrm>
              <a:prstGeom prst="rect">
                <a:avLst/>
              </a:prstGeom>
            </p:spPr>
          </p:pic>
        </mc:Fallback>
      </mc:AlternateContent>
    </p:spTree>
    <p:extLst>
      <p:ext uri="{BB962C8B-B14F-4D97-AF65-F5344CB8AC3E}">
        <p14:creationId xmlns:p14="http://schemas.microsoft.com/office/powerpoint/2010/main" val="5896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sz="2200" b="1" u="sng" dirty="0"/>
              <a:t>Property / Method 	Description</a:t>
            </a:r>
          </a:p>
          <a:p>
            <a:pPr>
              <a:spcBef>
                <a:spcPts val="0"/>
              </a:spcBef>
              <a:spcAft>
                <a:spcPts val="0"/>
              </a:spcAft>
            </a:pPr>
            <a:r>
              <a:rPr lang="en-US" sz="2200" dirty="0" err="1"/>
              <a:t>scrollIntoView</a:t>
            </a:r>
            <a:r>
              <a:rPr lang="en-US" sz="2200" dirty="0"/>
              <a:t>() 	Scrolls the specified element into the visible area of the browser </a:t>
            </a:r>
            <a:r>
              <a:rPr lang="en-US" sz="2200" dirty="0" smtClean="0"/>
              <a:t>				window</a:t>
            </a:r>
            <a:endParaRPr lang="en-IN" sz="2200" dirty="0"/>
          </a:p>
          <a:p>
            <a:pPr>
              <a:spcBef>
                <a:spcPts val="0"/>
              </a:spcBef>
              <a:spcAft>
                <a:spcPts val="0"/>
              </a:spcAft>
            </a:pPr>
            <a:r>
              <a:rPr lang="en-US" sz="2200" dirty="0" err="1"/>
              <a:t>scrollLeft</a:t>
            </a:r>
            <a:r>
              <a:rPr lang="en-US" sz="2200" dirty="0"/>
              <a:t> 	</a:t>
            </a:r>
            <a:r>
              <a:rPr lang="en-US" sz="2200" dirty="0" smtClean="0"/>
              <a:t>	Sets </a:t>
            </a:r>
            <a:r>
              <a:rPr lang="en-US" sz="2200" dirty="0"/>
              <a:t>or returns the number of pixels an element's content is scrolled </a:t>
            </a:r>
            <a:r>
              <a:rPr lang="en-US" sz="2200" dirty="0" smtClean="0"/>
              <a:t>			horizontally</a:t>
            </a:r>
            <a:endParaRPr lang="en-US" sz="2200" dirty="0"/>
          </a:p>
          <a:p>
            <a:pPr>
              <a:spcBef>
                <a:spcPts val="0"/>
              </a:spcBef>
              <a:spcAft>
                <a:spcPts val="0"/>
              </a:spcAft>
            </a:pPr>
            <a:r>
              <a:rPr lang="en-US" sz="2200" dirty="0" err="1"/>
              <a:t>scrollTop</a:t>
            </a:r>
            <a:r>
              <a:rPr lang="en-US" sz="2200" dirty="0"/>
              <a:t> 	</a:t>
            </a:r>
            <a:r>
              <a:rPr lang="en-US" sz="2200" dirty="0" smtClean="0"/>
              <a:t>	Sets </a:t>
            </a:r>
            <a:r>
              <a:rPr lang="en-US" sz="2200" dirty="0"/>
              <a:t>or returns the number of pixels an element's content is scrolled </a:t>
            </a:r>
            <a:r>
              <a:rPr lang="en-US" sz="2200" dirty="0" smtClean="0"/>
              <a:t>			vertically</a:t>
            </a:r>
            <a:endParaRPr lang="en-US" sz="2200" dirty="0"/>
          </a:p>
          <a:p>
            <a:pPr>
              <a:spcBef>
                <a:spcPts val="0"/>
              </a:spcBef>
              <a:spcAft>
                <a:spcPts val="0"/>
              </a:spcAft>
            </a:pPr>
            <a:r>
              <a:rPr lang="en-US" sz="2200" dirty="0" err="1"/>
              <a:t>scrollWidth</a:t>
            </a:r>
            <a:r>
              <a:rPr lang="en-US" sz="2200" dirty="0"/>
              <a:t> 	Returns the entire width of an element, including padding</a:t>
            </a:r>
          </a:p>
          <a:p>
            <a:pPr>
              <a:spcBef>
                <a:spcPts val="0"/>
              </a:spcBef>
              <a:spcAft>
                <a:spcPts val="0"/>
              </a:spcAft>
            </a:pPr>
            <a:r>
              <a:rPr lang="en-US" sz="2200" dirty="0" err="1"/>
              <a:t>setAttribute</a:t>
            </a:r>
            <a:r>
              <a:rPr lang="en-US" sz="2200" dirty="0"/>
              <a:t>() 	Sets or changes the specified attribute, to the specified value</a:t>
            </a:r>
          </a:p>
          <a:p>
            <a:pPr>
              <a:spcBef>
                <a:spcPts val="0"/>
              </a:spcBef>
              <a:spcAft>
                <a:spcPts val="0"/>
              </a:spcAft>
            </a:pPr>
            <a:r>
              <a:rPr lang="en-US" sz="2200" dirty="0" err="1"/>
              <a:t>setAttributeNode</a:t>
            </a:r>
            <a:r>
              <a:rPr lang="en-US" sz="2200" dirty="0"/>
              <a:t>() 	Sets or changes the specified attribute node</a:t>
            </a:r>
          </a:p>
          <a:p>
            <a:pPr>
              <a:spcBef>
                <a:spcPts val="0"/>
              </a:spcBef>
              <a:spcAft>
                <a:spcPts val="0"/>
              </a:spcAft>
            </a:pPr>
            <a:r>
              <a:rPr lang="en-US" sz="2200" dirty="0"/>
              <a:t>style 	</a:t>
            </a:r>
            <a:r>
              <a:rPr lang="en-US" sz="2200" dirty="0" smtClean="0"/>
              <a:t>	Sets </a:t>
            </a:r>
            <a:r>
              <a:rPr lang="en-US" sz="2200" dirty="0"/>
              <a:t>or returns the value of the style attribute of an element</a:t>
            </a:r>
          </a:p>
          <a:p>
            <a:pPr>
              <a:spcBef>
                <a:spcPts val="0"/>
              </a:spcBef>
              <a:spcAft>
                <a:spcPts val="0"/>
              </a:spcAft>
            </a:pPr>
            <a:r>
              <a:rPr lang="en-US" sz="2200" dirty="0" err="1"/>
              <a:t>tabIndex</a:t>
            </a:r>
            <a:r>
              <a:rPr lang="en-US" sz="2200" dirty="0"/>
              <a:t> 	</a:t>
            </a:r>
            <a:r>
              <a:rPr lang="en-US" sz="2200" dirty="0" smtClean="0"/>
              <a:t>	Sets </a:t>
            </a:r>
            <a:r>
              <a:rPr lang="en-US" sz="2200" dirty="0"/>
              <a:t>or returns the value of the </a:t>
            </a:r>
            <a:r>
              <a:rPr lang="en-US" sz="2200" dirty="0" err="1"/>
              <a:t>tabindex</a:t>
            </a:r>
            <a:r>
              <a:rPr lang="en-US" sz="2200" dirty="0"/>
              <a:t> attribute of an element</a:t>
            </a:r>
          </a:p>
          <a:p>
            <a:pPr>
              <a:spcBef>
                <a:spcPts val="0"/>
              </a:spcBef>
              <a:spcAft>
                <a:spcPts val="0"/>
              </a:spcAft>
            </a:pPr>
            <a:r>
              <a:rPr lang="en-US" sz="2200" dirty="0" err="1"/>
              <a:t>tagName</a:t>
            </a:r>
            <a:r>
              <a:rPr lang="en-US" sz="2200" dirty="0"/>
              <a:t> 	</a:t>
            </a:r>
            <a:r>
              <a:rPr lang="en-US" sz="2200" dirty="0" smtClean="0"/>
              <a:t>	Returns </a:t>
            </a:r>
            <a:r>
              <a:rPr lang="en-US" sz="2200" dirty="0"/>
              <a:t>the tag name of an element</a:t>
            </a:r>
          </a:p>
          <a:p>
            <a:pPr>
              <a:spcBef>
                <a:spcPts val="0"/>
              </a:spcBef>
              <a:spcAft>
                <a:spcPts val="0"/>
              </a:spcAft>
            </a:pPr>
            <a:r>
              <a:rPr lang="en-US" sz="2200" dirty="0" err="1"/>
              <a:t>textContent</a:t>
            </a:r>
            <a:r>
              <a:rPr lang="en-US" sz="2200" dirty="0"/>
              <a:t> 	Sets or returns the textual content of a node and its descendants</a:t>
            </a:r>
          </a:p>
          <a:p>
            <a:pPr>
              <a:spcBef>
                <a:spcPts val="0"/>
              </a:spcBef>
              <a:spcAft>
                <a:spcPts val="0"/>
              </a:spcAft>
            </a:pPr>
            <a:r>
              <a:rPr lang="en-US" sz="2200" dirty="0"/>
              <a:t>title 	</a:t>
            </a:r>
            <a:r>
              <a:rPr lang="en-US" sz="2200" dirty="0" smtClean="0"/>
              <a:t>	Sets </a:t>
            </a:r>
            <a:r>
              <a:rPr lang="en-US" sz="2200" dirty="0"/>
              <a:t>or returns the value of the title attribute of an element</a:t>
            </a:r>
          </a:p>
          <a:p>
            <a:pPr>
              <a:spcBef>
                <a:spcPts val="0"/>
              </a:spcBef>
              <a:spcAft>
                <a:spcPts val="0"/>
              </a:spcAft>
            </a:pPr>
            <a:r>
              <a:rPr lang="en-US" sz="2200" dirty="0" err="1"/>
              <a:t>toString</a:t>
            </a:r>
            <a:r>
              <a:rPr lang="en-US" sz="2200" dirty="0"/>
              <a:t>() 	</a:t>
            </a:r>
            <a:r>
              <a:rPr lang="en-US" sz="2200" dirty="0" smtClean="0"/>
              <a:t>	Converts </a:t>
            </a:r>
            <a:r>
              <a:rPr lang="en-US" sz="2200" dirty="0"/>
              <a:t>an element to a string</a:t>
            </a:r>
          </a:p>
          <a:p>
            <a:pPr>
              <a:spcBef>
                <a:spcPts val="0"/>
              </a:spcBef>
              <a:spcAft>
                <a:spcPts val="0"/>
              </a:spcAft>
            </a:pPr>
            <a:endParaRPr lang="en-IN" sz="2200" dirty="0"/>
          </a:p>
        </p:txBody>
      </p:sp>
    </p:spTree>
    <p:extLst>
      <p:ext uri="{BB962C8B-B14F-4D97-AF65-F5344CB8AC3E}">
        <p14:creationId xmlns:p14="http://schemas.microsoft.com/office/powerpoint/2010/main" val="11336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Events</a:t>
            </a:r>
          </a:p>
        </p:txBody>
      </p:sp>
      <p:sp>
        <p:nvSpPr>
          <p:cNvPr id="3" name="Text Placeholder 2"/>
          <p:cNvSpPr>
            <a:spLocks noGrp="1"/>
          </p:cNvSpPr>
          <p:nvPr>
            <p:ph type="body" sz="quarter" idx="13"/>
          </p:nvPr>
        </p:nvSpPr>
        <p:spPr/>
        <p:txBody>
          <a:bodyPr/>
          <a:lstStyle/>
          <a:p>
            <a:r>
              <a:rPr lang="en-US" dirty="0"/>
              <a:t>HTML events are "things" that happen to HTML elements.</a:t>
            </a:r>
          </a:p>
          <a:p>
            <a:r>
              <a:rPr lang="en-US" dirty="0" smtClean="0"/>
              <a:t>When </a:t>
            </a:r>
            <a:r>
              <a:rPr lang="en-US" dirty="0"/>
              <a:t>JavaScript is used in HTML pages, JavaScript can "react" on these events.</a:t>
            </a:r>
          </a:p>
          <a:p>
            <a:r>
              <a:rPr lang="en-US" dirty="0" smtClean="0"/>
              <a:t>An </a:t>
            </a:r>
            <a:r>
              <a:rPr lang="en-US" dirty="0"/>
              <a:t>HTML event can be something the browser does, or something a user does.</a:t>
            </a:r>
          </a:p>
          <a:p>
            <a:r>
              <a:rPr lang="en-US" dirty="0" smtClean="0"/>
              <a:t>Here </a:t>
            </a:r>
            <a:r>
              <a:rPr lang="en-US" dirty="0"/>
              <a:t>are some examples of HTML events:</a:t>
            </a:r>
          </a:p>
          <a:p>
            <a:pPr lvl="1"/>
            <a:r>
              <a:rPr lang="en-US" dirty="0" smtClean="0"/>
              <a:t>An </a:t>
            </a:r>
            <a:r>
              <a:rPr lang="en-US" dirty="0"/>
              <a:t>HTML web page has finished loading</a:t>
            </a:r>
          </a:p>
          <a:p>
            <a:pPr lvl="1"/>
            <a:r>
              <a:rPr lang="en-US" dirty="0" smtClean="0"/>
              <a:t>An </a:t>
            </a:r>
            <a:r>
              <a:rPr lang="en-US" dirty="0"/>
              <a:t>HTML input field was changed</a:t>
            </a:r>
          </a:p>
          <a:p>
            <a:pPr lvl="1"/>
            <a:r>
              <a:rPr lang="en-US" dirty="0" smtClean="0"/>
              <a:t>An </a:t>
            </a:r>
            <a:r>
              <a:rPr lang="en-US" dirty="0"/>
              <a:t>HTML button was clicked</a:t>
            </a:r>
            <a:endParaRPr lang="en-IN" dirty="0"/>
          </a:p>
        </p:txBody>
      </p:sp>
    </p:spTree>
    <p:extLst>
      <p:ext uri="{BB962C8B-B14F-4D97-AF65-F5344CB8AC3E}">
        <p14:creationId xmlns:p14="http://schemas.microsoft.com/office/powerpoint/2010/main" val="230898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a:t>JavaScript lets you execute code when events are detected.</a:t>
            </a:r>
          </a:p>
          <a:p>
            <a:r>
              <a:rPr lang="en-IN" dirty="0" smtClean="0"/>
              <a:t>HTML </a:t>
            </a:r>
            <a:r>
              <a:rPr lang="en-IN" dirty="0"/>
              <a:t>allows event handler attributes, with JavaScript code, to be added to HTML elements.</a:t>
            </a:r>
          </a:p>
          <a:p>
            <a:pPr lvl="1"/>
            <a:r>
              <a:rPr lang="en-IN" dirty="0" smtClean="0"/>
              <a:t>With </a:t>
            </a:r>
            <a:r>
              <a:rPr lang="en-IN" dirty="0"/>
              <a:t>single quotes:</a:t>
            </a:r>
          </a:p>
          <a:p>
            <a:pPr marL="25400" indent="0">
              <a:buNone/>
            </a:pPr>
            <a:r>
              <a:rPr lang="en-IN" dirty="0" smtClean="0"/>
              <a:t>		&lt;</a:t>
            </a:r>
            <a:r>
              <a:rPr lang="en-IN" dirty="0"/>
              <a:t>element event='some JavaScript'&gt;</a:t>
            </a:r>
          </a:p>
          <a:p>
            <a:pPr lvl="1"/>
            <a:r>
              <a:rPr lang="en-IN" dirty="0" smtClean="0"/>
              <a:t>With </a:t>
            </a:r>
            <a:r>
              <a:rPr lang="en-IN" dirty="0"/>
              <a:t>double quotes:</a:t>
            </a:r>
          </a:p>
          <a:p>
            <a:pPr marL="25400" indent="0">
              <a:buNone/>
            </a:pPr>
            <a:r>
              <a:rPr lang="en-IN" dirty="0" smtClean="0"/>
              <a:t>		&lt;</a:t>
            </a:r>
            <a:r>
              <a:rPr lang="en-IN" dirty="0"/>
              <a:t>element event="some JavaScript"&gt;</a:t>
            </a:r>
          </a:p>
          <a:p>
            <a:endParaRPr lang="en-IN" dirty="0"/>
          </a:p>
        </p:txBody>
      </p:sp>
    </p:spTree>
    <p:extLst>
      <p:ext uri="{BB962C8B-B14F-4D97-AF65-F5344CB8AC3E}">
        <p14:creationId xmlns:p14="http://schemas.microsoft.com/office/powerpoint/2010/main" val="13661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In the following example, an </a:t>
            </a:r>
            <a:r>
              <a:rPr lang="en-US" dirty="0" err="1"/>
              <a:t>onclick</a:t>
            </a:r>
            <a:r>
              <a:rPr lang="en-US" dirty="0"/>
              <a:t> attribute (with code), is added to a &lt;button&gt; element:</a:t>
            </a:r>
          </a:p>
          <a:p>
            <a:pPr lvl="1"/>
            <a:r>
              <a:rPr lang="en-US" dirty="0"/>
              <a:t>Example</a:t>
            </a:r>
          </a:p>
          <a:p>
            <a:pPr marL="25400" indent="0">
              <a:buNone/>
            </a:pPr>
            <a:r>
              <a:rPr lang="en-US" dirty="0" smtClean="0"/>
              <a:t>	&lt;</a:t>
            </a:r>
            <a:r>
              <a:rPr lang="en-US" dirty="0"/>
              <a:t>button </a:t>
            </a:r>
            <a:r>
              <a:rPr lang="en-US" dirty="0" err="1"/>
              <a:t>onclick</a:t>
            </a:r>
            <a:r>
              <a:rPr lang="en-US" dirty="0"/>
              <a:t>="</a:t>
            </a:r>
            <a:r>
              <a:rPr lang="en-US" dirty="0" err="1"/>
              <a:t>document.getElementById</a:t>
            </a:r>
            <a:r>
              <a:rPr lang="en-US" dirty="0"/>
              <a:t>('demo').</a:t>
            </a:r>
            <a:r>
              <a:rPr lang="en-US" dirty="0" err="1"/>
              <a:t>innerHTML</a:t>
            </a:r>
            <a:r>
              <a:rPr lang="en-US" dirty="0"/>
              <a:t> = Date()"&gt;The </a:t>
            </a:r>
            <a:r>
              <a:rPr lang="en-US" dirty="0" smtClean="0"/>
              <a:t>		time </a:t>
            </a:r>
            <a:r>
              <a:rPr lang="en-US" dirty="0"/>
              <a:t>is?&lt;/button&gt;</a:t>
            </a:r>
          </a:p>
          <a:p>
            <a:r>
              <a:rPr lang="en-US" dirty="0" smtClean="0"/>
              <a:t>In </a:t>
            </a:r>
            <a:r>
              <a:rPr lang="en-US" dirty="0"/>
              <a:t>the example above, the JavaScript code changes the content of the element with id="demo".</a:t>
            </a:r>
          </a:p>
          <a:p>
            <a:endParaRPr lang="en-IN" dirty="0"/>
          </a:p>
        </p:txBody>
      </p:sp>
      <p:pic>
        <p:nvPicPr>
          <p:cNvPr id="4" name="Picture 3"/>
          <p:cNvPicPr>
            <a:picLocks noChangeAspect="1"/>
          </p:cNvPicPr>
          <p:nvPr/>
        </p:nvPicPr>
        <p:blipFill>
          <a:blip r:embed="rId2"/>
          <a:stretch>
            <a:fillRect/>
          </a:stretch>
        </p:blipFill>
        <p:spPr>
          <a:xfrm>
            <a:off x="551384" y="4653136"/>
            <a:ext cx="3200400" cy="600075"/>
          </a:xfrm>
          <a:prstGeom prst="rect">
            <a:avLst/>
          </a:prstGeom>
        </p:spPr>
      </p:pic>
      <p:pic>
        <p:nvPicPr>
          <p:cNvPr id="5" name="Picture 4"/>
          <p:cNvPicPr>
            <a:picLocks noChangeAspect="1"/>
          </p:cNvPicPr>
          <p:nvPr/>
        </p:nvPicPr>
        <p:blipFill>
          <a:blip r:embed="rId3"/>
          <a:stretch>
            <a:fillRect/>
          </a:stretch>
        </p:blipFill>
        <p:spPr>
          <a:xfrm>
            <a:off x="4367808" y="4810298"/>
            <a:ext cx="5362575" cy="885825"/>
          </a:xfrm>
          <a:prstGeom prst="rect">
            <a:avLst/>
          </a:prstGeom>
        </p:spPr>
      </p:pic>
    </p:spTree>
    <p:extLst>
      <p:ext uri="{BB962C8B-B14F-4D97-AF65-F5344CB8AC3E}">
        <p14:creationId xmlns:p14="http://schemas.microsoft.com/office/powerpoint/2010/main" val="275081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In the next example, the code changes the content of its own element (using </a:t>
            </a:r>
            <a:r>
              <a:rPr lang="en-US" dirty="0" err="1"/>
              <a:t>this.innerHTML</a:t>
            </a:r>
            <a:r>
              <a:rPr lang="en-US" dirty="0"/>
              <a:t>):</a:t>
            </a:r>
          </a:p>
          <a:p>
            <a:pPr lvl="1"/>
            <a:r>
              <a:rPr lang="en-US" dirty="0"/>
              <a:t>Example</a:t>
            </a:r>
          </a:p>
          <a:p>
            <a:pPr marL="25400" indent="0">
              <a:buNone/>
            </a:pPr>
            <a:r>
              <a:rPr lang="en-US" dirty="0"/>
              <a:t>		&lt;button </a:t>
            </a:r>
            <a:r>
              <a:rPr lang="en-US" dirty="0" err="1"/>
              <a:t>onclick</a:t>
            </a:r>
            <a:r>
              <a:rPr lang="en-US" dirty="0"/>
              <a:t>="</a:t>
            </a:r>
            <a:r>
              <a:rPr lang="en-US" dirty="0" err="1"/>
              <a:t>this.innerHTML</a:t>
            </a:r>
            <a:r>
              <a:rPr lang="en-US" dirty="0"/>
              <a:t> = Date()"&gt;The time is?&lt;/button&gt;</a:t>
            </a:r>
          </a:p>
          <a:p>
            <a:endParaRPr lang="en-IN" dirty="0"/>
          </a:p>
        </p:txBody>
      </p:sp>
      <p:pic>
        <p:nvPicPr>
          <p:cNvPr id="4" name="Picture 3"/>
          <p:cNvPicPr>
            <a:picLocks noChangeAspect="1"/>
          </p:cNvPicPr>
          <p:nvPr/>
        </p:nvPicPr>
        <p:blipFill>
          <a:blip r:embed="rId2"/>
          <a:stretch>
            <a:fillRect/>
          </a:stretch>
        </p:blipFill>
        <p:spPr>
          <a:xfrm>
            <a:off x="695400" y="4293096"/>
            <a:ext cx="3200400" cy="600075"/>
          </a:xfrm>
          <a:prstGeom prst="rect">
            <a:avLst/>
          </a:prstGeom>
        </p:spPr>
      </p:pic>
      <p:pic>
        <p:nvPicPr>
          <p:cNvPr id="6" name="Picture 5"/>
          <p:cNvPicPr>
            <a:picLocks noChangeAspect="1"/>
          </p:cNvPicPr>
          <p:nvPr/>
        </p:nvPicPr>
        <p:blipFill>
          <a:blip r:embed="rId3"/>
          <a:stretch>
            <a:fillRect/>
          </a:stretch>
        </p:blipFill>
        <p:spPr>
          <a:xfrm>
            <a:off x="5663952" y="4293096"/>
            <a:ext cx="5086350" cy="676275"/>
          </a:xfrm>
          <a:prstGeom prst="rect">
            <a:avLst/>
          </a:prstGeom>
        </p:spPr>
      </p:pic>
    </p:spTree>
    <p:extLst>
      <p:ext uri="{BB962C8B-B14F-4D97-AF65-F5344CB8AC3E}">
        <p14:creationId xmlns:p14="http://schemas.microsoft.com/office/powerpoint/2010/main" val="344472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JavaScript code is often several lines long. It is more common to see event attributes calling functions:</a:t>
            </a:r>
          </a:p>
          <a:p>
            <a:pPr lvl="1"/>
            <a:r>
              <a:rPr lang="en-US" dirty="0"/>
              <a:t>Example</a:t>
            </a:r>
          </a:p>
          <a:p>
            <a:pPr marL="25400" indent="0">
              <a:buNone/>
            </a:pPr>
            <a:r>
              <a:rPr lang="en-US" dirty="0" smtClean="0"/>
              <a:t>		&lt;</a:t>
            </a:r>
            <a:r>
              <a:rPr lang="en-US" dirty="0"/>
              <a:t>button </a:t>
            </a:r>
            <a:r>
              <a:rPr lang="en-US" dirty="0" err="1"/>
              <a:t>onclick</a:t>
            </a:r>
            <a:r>
              <a:rPr lang="en-US" dirty="0"/>
              <a:t>="</a:t>
            </a:r>
            <a:r>
              <a:rPr lang="en-US" dirty="0" err="1"/>
              <a:t>displayDate</a:t>
            </a:r>
            <a:r>
              <a:rPr lang="en-US" dirty="0"/>
              <a:t>()"&gt;The time is?&lt;/button&gt; </a:t>
            </a:r>
            <a:endParaRPr lang="en-IN" dirty="0"/>
          </a:p>
        </p:txBody>
      </p:sp>
      <p:pic>
        <p:nvPicPr>
          <p:cNvPr id="4" name="Picture 3"/>
          <p:cNvPicPr>
            <a:picLocks noChangeAspect="1"/>
          </p:cNvPicPr>
          <p:nvPr/>
        </p:nvPicPr>
        <p:blipFill>
          <a:blip r:embed="rId2"/>
          <a:stretch>
            <a:fillRect/>
          </a:stretch>
        </p:blipFill>
        <p:spPr>
          <a:xfrm>
            <a:off x="479376" y="4437112"/>
            <a:ext cx="3067050" cy="981075"/>
          </a:xfrm>
          <a:prstGeom prst="rect">
            <a:avLst/>
          </a:prstGeom>
        </p:spPr>
      </p:pic>
      <p:pic>
        <p:nvPicPr>
          <p:cNvPr id="5" name="Picture 4"/>
          <p:cNvPicPr>
            <a:picLocks noChangeAspect="1"/>
          </p:cNvPicPr>
          <p:nvPr/>
        </p:nvPicPr>
        <p:blipFill>
          <a:blip r:embed="rId3"/>
          <a:stretch>
            <a:fillRect/>
          </a:stretch>
        </p:blipFill>
        <p:spPr>
          <a:xfrm>
            <a:off x="5951984" y="4437112"/>
            <a:ext cx="5153025" cy="1333500"/>
          </a:xfrm>
          <a:prstGeom prst="rect">
            <a:avLst/>
          </a:prstGeom>
        </p:spPr>
      </p:pic>
    </p:spTree>
    <p:extLst>
      <p:ext uri="{BB962C8B-B14F-4D97-AF65-F5344CB8AC3E}">
        <p14:creationId xmlns:p14="http://schemas.microsoft.com/office/powerpoint/2010/main" val="354435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Common HTML Events</a:t>
            </a:r>
          </a:p>
          <a:p>
            <a:r>
              <a:rPr lang="en-US" dirty="0" smtClean="0"/>
              <a:t>Event </a:t>
            </a:r>
            <a:r>
              <a:rPr lang="en-US" dirty="0"/>
              <a:t>	</a:t>
            </a:r>
            <a:r>
              <a:rPr lang="en-US" dirty="0" smtClean="0"/>
              <a:t>	Description</a:t>
            </a:r>
            <a:endParaRPr lang="en-US" dirty="0"/>
          </a:p>
          <a:p>
            <a:r>
              <a:rPr lang="en-US" dirty="0" err="1"/>
              <a:t>onchange</a:t>
            </a:r>
            <a:r>
              <a:rPr lang="en-US" dirty="0"/>
              <a:t> 	An HTML element has been changed</a:t>
            </a:r>
          </a:p>
          <a:p>
            <a:r>
              <a:rPr lang="en-US" dirty="0" err="1"/>
              <a:t>onclick</a:t>
            </a:r>
            <a:r>
              <a:rPr lang="en-US" dirty="0"/>
              <a:t> 	</a:t>
            </a:r>
            <a:r>
              <a:rPr lang="en-US" dirty="0" smtClean="0"/>
              <a:t>	The </a:t>
            </a:r>
            <a:r>
              <a:rPr lang="en-US" dirty="0"/>
              <a:t>user clicks an HTML element</a:t>
            </a:r>
          </a:p>
          <a:p>
            <a:r>
              <a:rPr lang="en-US" dirty="0" err="1"/>
              <a:t>onmouseover</a:t>
            </a:r>
            <a:r>
              <a:rPr lang="en-US" dirty="0"/>
              <a:t> 	The user moves the mouse over an HTML element</a:t>
            </a:r>
          </a:p>
          <a:p>
            <a:r>
              <a:rPr lang="en-US" dirty="0" err="1"/>
              <a:t>onmouseout</a:t>
            </a:r>
            <a:r>
              <a:rPr lang="en-US" dirty="0"/>
              <a:t> 	The user moves the mouse away from an HTML element</a:t>
            </a:r>
          </a:p>
          <a:p>
            <a:r>
              <a:rPr lang="en-US" dirty="0" err="1"/>
              <a:t>onkeydown</a:t>
            </a:r>
            <a:r>
              <a:rPr lang="en-US" dirty="0"/>
              <a:t> 	The user pushes a keyboard key</a:t>
            </a:r>
          </a:p>
          <a:p>
            <a:r>
              <a:rPr lang="en-US" dirty="0" err="1"/>
              <a:t>onload</a:t>
            </a:r>
            <a:r>
              <a:rPr lang="en-US" dirty="0"/>
              <a:t> 	</a:t>
            </a:r>
            <a:r>
              <a:rPr lang="en-US" dirty="0" smtClean="0"/>
              <a:t>	The </a:t>
            </a:r>
            <a:r>
              <a:rPr lang="en-US" dirty="0"/>
              <a:t>browser has finished loading the page</a:t>
            </a:r>
            <a:endParaRPr lang="en-IN" dirty="0"/>
          </a:p>
        </p:txBody>
      </p:sp>
    </p:spTree>
    <p:extLst>
      <p:ext uri="{BB962C8B-B14F-4D97-AF65-F5344CB8AC3E}">
        <p14:creationId xmlns:p14="http://schemas.microsoft.com/office/powerpoint/2010/main" val="65660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IN" b="1" u="sng" dirty="0"/>
              <a:t>Changing HTML Elements</a:t>
            </a:r>
          </a:p>
          <a:p>
            <a:pPr>
              <a:spcBef>
                <a:spcPts val="0"/>
              </a:spcBef>
              <a:spcAft>
                <a:spcPts val="0"/>
              </a:spcAft>
            </a:pPr>
            <a:r>
              <a:rPr lang="en-IN" b="1" dirty="0"/>
              <a:t>Property</a:t>
            </a:r>
            <a:r>
              <a:rPr lang="en-IN" dirty="0"/>
              <a:t> 	</a:t>
            </a:r>
            <a:r>
              <a:rPr lang="en-IN" dirty="0" smtClean="0"/>
              <a:t>					Description</a:t>
            </a:r>
            <a:endParaRPr lang="en-IN" dirty="0"/>
          </a:p>
          <a:p>
            <a:pPr>
              <a:spcBef>
                <a:spcPts val="0"/>
              </a:spcBef>
              <a:spcAft>
                <a:spcPts val="0"/>
              </a:spcAft>
            </a:pPr>
            <a:r>
              <a:rPr lang="en-IN" dirty="0" err="1"/>
              <a:t>element.innerHTML</a:t>
            </a:r>
            <a:r>
              <a:rPr lang="en-IN" dirty="0"/>
              <a:t> =  new html content 	Change the inner HTML of an </a:t>
            </a:r>
            <a:r>
              <a:rPr lang="en-IN" dirty="0" smtClean="0"/>
              <a:t>								element</a:t>
            </a:r>
            <a:endParaRPr lang="en-IN" dirty="0"/>
          </a:p>
          <a:p>
            <a:pPr>
              <a:spcBef>
                <a:spcPts val="0"/>
              </a:spcBef>
              <a:spcAft>
                <a:spcPts val="0"/>
              </a:spcAft>
            </a:pPr>
            <a:r>
              <a:rPr lang="en-IN" dirty="0" err="1"/>
              <a:t>element.attribute</a:t>
            </a:r>
            <a:r>
              <a:rPr lang="en-IN" dirty="0"/>
              <a:t> = new value 	</a:t>
            </a:r>
            <a:r>
              <a:rPr lang="en-IN" dirty="0" smtClean="0"/>
              <a:t>		Change </a:t>
            </a:r>
            <a:r>
              <a:rPr lang="en-IN" dirty="0"/>
              <a:t>the attribute value of an </a:t>
            </a:r>
            <a:r>
              <a:rPr lang="en-IN" dirty="0" smtClean="0"/>
              <a:t>								HTML </a:t>
            </a:r>
            <a:r>
              <a:rPr lang="en-IN" dirty="0"/>
              <a:t>element</a:t>
            </a:r>
          </a:p>
          <a:p>
            <a:pPr>
              <a:spcBef>
                <a:spcPts val="0"/>
              </a:spcBef>
              <a:spcAft>
                <a:spcPts val="0"/>
              </a:spcAft>
            </a:pPr>
            <a:r>
              <a:rPr lang="en-IN" dirty="0" err="1"/>
              <a:t>element.style.property</a:t>
            </a:r>
            <a:r>
              <a:rPr lang="en-IN" dirty="0"/>
              <a:t> = new style 	</a:t>
            </a:r>
            <a:r>
              <a:rPr lang="en-IN" dirty="0" smtClean="0"/>
              <a:t>	Change </a:t>
            </a:r>
            <a:r>
              <a:rPr lang="en-IN" dirty="0"/>
              <a:t>the style of an HTML element</a:t>
            </a:r>
          </a:p>
          <a:p>
            <a:pPr>
              <a:spcBef>
                <a:spcPts val="0"/>
              </a:spcBef>
              <a:spcAft>
                <a:spcPts val="0"/>
              </a:spcAft>
            </a:pPr>
            <a:r>
              <a:rPr lang="en-IN" b="1" dirty="0"/>
              <a:t>Method 	Description</a:t>
            </a:r>
          </a:p>
          <a:p>
            <a:pPr>
              <a:spcBef>
                <a:spcPts val="0"/>
              </a:spcBef>
              <a:spcAft>
                <a:spcPts val="0"/>
              </a:spcAft>
            </a:pPr>
            <a:r>
              <a:rPr lang="en-IN" dirty="0" err="1"/>
              <a:t>element.setAttribute</a:t>
            </a:r>
            <a:r>
              <a:rPr lang="en-IN" dirty="0"/>
              <a:t>(attribute, value) 	</a:t>
            </a:r>
            <a:r>
              <a:rPr lang="en-IN" dirty="0" smtClean="0"/>
              <a:t>	Change </a:t>
            </a:r>
            <a:r>
              <a:rPr lang="en-IN" dirty="0"/>
              <a:t>the attribute value of an </a:t>
            </a:r>
            <a:r>
              <a:rPr lang="en-IN" dirty="0" smtClean="0"/>
              <a:t>								HTML </a:t>
            </a:r>
            <a:r>
              <a:rPr lang="en-IN" dirty="0"/>
              <a:t>element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933480" y="2247840"/>
              <a:ext cx="4788360" cy="2242080"/>
            </p14:xfrm>
          </p:contentPart>
        </mc:Choice>
        <mc:Fallback xmlns="">
          <p:pic>
            <p:nvPicPr>
              <p:cNvPr id="4" name="Ink 3"/>
              <p:cNvPicPr/>
              <p:nvPr/>
            </p:nvPicPr>
            <p:blipFill>
              <a:blip r:embed="rId3"/>
              <a:stretch>
                <a:fillRect/>
              </a:stretch>
            </p:blipFill>
            <p:spPr>
              <a:xfrm>
                <a:off x="924120" y="2238480"/>
                <a:ext cx="4807080" cy="2260800"/>
              </a:xfrm>
              <a:prstGeom prst="rect">
                <a:avLst/>
              </a:prstGeom>
            </p:spPr>
          </p:pic>
        </mc:Fallback>
      </mc:AlternateContent>
    </p:spTree>
    <p:extLst>
      <p:ext uri="{BB962C8B-B14F-4D97-AF65-F5344CB8AC3E}">
        <p14:creationId xmlns:p14="http://schemas.microsoft.com/office/powerpoint/2010/main" val="384508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IN" b="1" u="sng" dirty="0"/>
              <a:t>Adding and Deleting Elements</a:t>
            </a:r>
          </a:p>
          <a:p>
            <a:pPr>
              <a:spcBef>
                <a:spcPts val="0"/>
              </a:spcBef>
              <a:spcAft>
                <a:spcPts val="0"/>
              </a:spcAft>
            </a:pPr>
            <a:r>
              <a:rPr lang="en-IN" dirty="0"/>
              <a:t>Method 	</a:t>
            </a:r>
            <a:r>
              <a:rPr lang="en-IN" dirty="0" smtClean="0"/>
              <a:t>				Description</a:t>
            </a:r>
            <a:endParaRPr lang="en-IN" dirty="0"/>
          </a:p>
          <a:p>
            <a:pPr>
              <a:spcBef>
                <a:spcPts val="0"/>
              </a:spcBef>
              <a:spcAft>
                <a:spcPts val="0"/>
              </a:spcAft>
            </a:pPr>
            <a:r>
              <a:rPr lang="en-IN" dirty="0" err="1"/>
              <a:t>document.createElement</a:t>
            </a:r>
            <a:r>
              <a:rPr lang="en-IN" dirty="0"/>
              <a:t>(element) 	Create an HTML element</a:t>
            </a:r>
          </a:p>
          <a:p>
            <a:pPr>
              <a:spcBef>
                <a:spcPts val="0"/>
              </a:spcBef>
              <a:spcAft>
                <a:spcPts val="0"/>
              </a:spcAft>
            </a:pPr>
            <a:r>
              <a:rPr lang="en-IN" dirty="0" err="1"/>
              <a:t>document.removeChild</a:t>
            </a:r>
            <a:r>
              <a:rPr lang="en-IN" dirty="0"/>
              <a:t>(element) 	Remove an HTML element</a:t>
            </a:r>
          </a:p>
          <a:p>
            <a:pPr>
              <a:spcBef>
                <a:spcPts val="0"/>
              </a:spcBef>
              <a:spcAft>
                <a:spcPts val="0"/>
              </a:spcAft>
            </a:pPr>
            <a:r>
              <a:rPr lang="en-IN" dirty="0" err="1"/>
              <a:t>document.appendChild</a:t>
            </a:r>
            <a:r>
              <a:rPr lang="en-IN" dirty="0"/>
              <a:t>(element) 	Add an HTML element</a:t>
            </a:r>
          </a:p>
          <a:p>
            <a:pPr>
              <a:spcBef>
                <a:spcPts val="0"/>
              </a:spcBef>
              <a:spcAft>
                <a:spcPts val="0"/>
              </a:spcAft>
            </a:pPr>
            <a:r>
              <a:rPr lang="en-IN" dirty="0" err="1"/>
              <a:t>document.replaceChild</a:t>
            </a:r>
            <a:r>
              <a:rPr lang="en-IN" dirty="0"/>
              <a:t>(new, old) 	Replace an HTML element</a:t>
            </a:r>
          </a:p>
          <a:p>
            <a:pPr>
              <a:spcBef>
                <a:spcPts val="0"/>
              </a:spcBef>
              <a:spcAft>
                <a:spcPts val="0"/>
              </a:spcAft>
            </a:pPr>
            <a:r>
              <a:rPr lang="en-IN" dirty="0" err="1"/>
              <a:t>document.write</a:t>
            </a:r>
            <a:r>
              <a:rPr lang="en-IN" dirty="0"/>
              <a:t>(text) 	</a:t>
            </a:r>
            <a:r>
              <a:rPr lang="en-IN" dirty="0" smtClean="0"/>
              <a:t>		Write </a:t>
            </a:r>
            <a:r>
              <a:rPr lang="en-IN" dirty="0"/>
              <a:t>into the HTML output stream</a:t>
            </a:r>
          </a:p>
        </p:txBody>
      </p:sp>
    </p:spTree>
    <p:extLst>
      <p:ext uri="{BB962C8B-B14F-4D97-AF65-F5344CB8AC3E}">
        <p14:creationId xmlns:p14="http://schemas.microsoft.com/office/powerpoint/2010/main" val="77358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u="sng" dirty="0"/>
              <a:t>Adding Events Handlers</a:t>
            </a:r>
          </a:p>
          <a:p>
            <a:r>
              <a:rPr lang="en-IN" dirty="0"/>
              <a:t>Method 	</a:t>
            </a:r>
            <a:r>
              <a:rPr lang="en-IN" dirty="0" smtClean="0"/>
              <a:t>							Description</a:t>
            </a:r>
            <a:endParaRPr lang="en-IN" dirty="0"/>
          </a:p>
          <a:p>
            <a:r>
              <a:rPr lang="en-IN" dirty="0" err="1"/>
              <a:t>document.getElementById</a:t>
            </a:r>
            <a:r>
              <a:rPr lang="en-IN" dirty="0"/>
              <a:t>(id).</a:t>
            </a:r>
            <a:r>
              <a:rPr lang="en-IN" dirty="0" err="1"/>
              <a:t>onclick</a:t>
            </a:r>
            <a:r>
              <a:rPr lang="en-IN" dirty="0"/>
              <a:t> = function(){code} 	Adding event handler </a:t>
            </a:r>
            <a:r>
              <a:rPr lang="en-IN" dirty="0" smtClean="0"/>
              <a:t>									code </a:t>
            </a:r>
            <a:r>
              <a:rPr lang="en-IN" dirty="0"/>
              <a:t>to an </a:t>
            </a:r>
            <a:r>
              <a:rPr lang="en-IN" dirty="0" err="1"/>
              <a:t>onclick</a:t>
            </a:r>
            <a:r>
              <a:rPr lang="en-IN" dirty="0"/>
              <a:t> event</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79640" y="2203560"/>
              <a:ext cx="7455240" cy="495720"/>
            </p14:xfrm>
          </p:contentPart>
        </mc:Choice>
        <mc:Fallback xmlns="">
          <p:pic>
            <p:nvPicPr>
              <p:cNvPr id="4" name="Ink 3"/>
              <p:cNvPicPr/>
              <p:nvPr/>
            </p:nvPicPr>
            <p:blipFill>
              <a:blip r:embed="rId3"/>
              <a:stretch>
                <a:fillRect/>
              </a:stretch>
            </p:blipFill>
            <p:spPr>
              <a:xfrm>
                <a:off x="1070280" y="2194200"/>
                <a:ext cx="7473960" cy="514440"/>
              </a:xfrm>
              <a:prstGeom prst="rect">
                <a:avLst/>
              </a:prstGeom>
            </p:spPr>
          </p:pic>
        </mc:Fallback>
      </mc:AlternateContent>
    </p:spTree>
    <p:extLst>
      <p:ext uri="{BB962C8B-B14F-4D97-AF65-F5344CB8AC3E}">
        <p14:creationId xmlns:p14="http://schemas.microsoft.com/office/powerpoint/2010/main" val="37625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IN" dirty="0" smtClean="0"/>
              <a:t>Last modified: </a:t>
            </a:r>
          </a:p>
          <a:p>
            <a:pPr lvl="1"/>
            <a:r>
              <a:rPr lang="en-US" dirty="0"/>
              <a:t>The </a:t>
            </a:r>
            <a:r>
              <a:rPr lang="en-US" dirty="0" err="1"/>
              <a:t>lastModified</a:t>
            </a:r>
            <a:r>
              <a:rPr lang="en-US" dirty="0"/>
              <a:t> property returns the date and time the current document was last modified.</a:t>
            </a:r>
          </a:p>
          <a:p>
            <a:pPr lvl="1"/>
            <a:r>
              <a:rPr lang="en-US" b="1" dirty="0"/>
              <a:t>Note:</a:t>
            </a:r>
            <a:r>
              <a:rPr lang="en-US" dirty="0"/>
              <a:t> This property is read-only.</a:t>
            </a:r>
          </a:p>
          <a:p>
            <a:pPr marL="25400" indent="0">
              <a:spcBef>
                <a:spcPts val="0"/>
              </a:spcBef>
              <a:spcAft>
                <a:spcPts val="0"/>
              </a:spcAft>
              <a:buNone/>
            </a:pPr>
            <a:r>
              <a:rPr lang="en-IN" sz="2000" dirty="0" smtClean="0"/>
              <a:t>	</a:t>
            </a:r>
            <a:endParaRPr lang="en-IN" dirty="0"/>
          </a:p>
        </p:txBody>
      </p:sp>
      <p:sp>
        <p:nvSpPr>
          <p:cNvPr id="6" name="Text Placeholder 5"/>
          <p:cNvSpPr>
            <a:spLocks noGrp="1"/>
          </p:cNvSpPr>
          <p:nvPr>
            <p:ph type="body" sz="quarter" idx="13"/>
          </p:nvPr>
        </p:nvSpPr>
        <p:spPr/>
        <p:txBody>
          <a:bodyPr/>
          <a:lstStyle/>
          <a:p>
            <a:pPr marL="25400" indent="0">
              <a:spcBef>
                <a:spcPts val="0"/>
              </a:spcBef>
              <a:spcAft>
                <a:spcPts val="0"/>
              </a:spcAft>
              <a:buNone/>
            </a:pPr>
            <a:r>
              <a:rPr lang="en-IN" sz="2000" dirty="0"/>
              <a:t>&lt;button </a:t>
            </a:r>
            <a:r>
              <a:rPr lang="en-IN" sz="2000" dirty="0" err="1"/>
              <a:t>onclick</a:t>
            </a:r>
            <a:r>
              <a:rPr lang="en-IN" sz="2000" dirty="0"/>
              <a:t>="</a:t>
            </a:r>
            <a:r>
              <a:rPr lang="en-IN" sz="2000" dirty="0" err="1"/>
              <a:t>showLastModified</a:t>
            </a:r>
            <a:r>
              <a:rPr lang="en-IN" sz="2000" dirty="0" smtClean="0"/>
              <a:t>()"&gt;</a:t>
            </a:r>
          </a:p>
          <a:p>
            <a:pPr marL="25400" indent="0">
              <a:spcBef>
                <a:spcPts val="0"/>
              </a:spcBef>
              <a:spcAft>
                <a:spcPts val="0"/>
              </a:spcAft>
              <a:buNone/>
            </a:pPr>
            <a:r>
              <a:rPr lang="en-IN" sz="2000" dirty="0" smtClean="0"/>
              <a:t>show</a:t>
            </a:r>
            <a:r>
              <a:rPr lang="en-IN" sz="2000" dirty="0"/>
              <a:t> last modified&lt;/button&gt;</a:t>
            </a:r>
          </a:p>
          <a:p>
            <a:pPr marL="25400" indent="0">
              <a:spcBef>
                <a:spcPts val="0"/>
              </a:spcBef>
              <a:spcAft>
                <a:spcPts val="0"/>
              </a:spcAft>
              <a:buNone/>
            </a:pPr>
            <a:r>
              <a:rPr lang="en-IN" sz="2000" dirty="0" smtClean="0"/>
              <a:t>&lt;</a:t>
            </a:r>
            <a:r>
              <a:rPr lang="en-IN" sz="2000" dirty="0"/>
              <a:t>p id="demo" style="font-size: 24px;"&gt;  &lt;/p&gt;</a:t>
            </a:r>
          </a:p>
          <a:p>
            <a:pPr marL="25400" indent="0">
              <a:spcBef>
                <a:spcPts val="0"/>
              </a:spcBef>
              <a:spcAft>
                <a:spcPts val="0"/>
              </a:spcAft>
              <a:buNone/>
            </a:pPr>
            <a:r>
              <a:rPr lang="en-IN" sz="2000" dirty="0" smtClean="0"/>
              <a:t>&lt;script</a:t>
            </a:r>
            <a:r>
              <a:rPr lang="en-IN" sz="2000" dirty="0"/>
              <a:t>&gt;</a:t>
            </a:r>
          </a:p>
          <a:p>
            <a:pPr marL="25400" indent="0">
              <a:spcBef>
                <a:spcPts val="0"/>
              </a:spcBef>
              <a:spcAft>
                <a:spcPts val="0"/>
              </a:spcAft>
              <a:buNone/>
            </a:pPr>
            <a:r>
              <a:rPr lang="en-IN" sz="2000" dirty="0" smtClean="0"/>
              <a:t>function</a:t>
            </a:r>
            <a:r>
              <a:rPr lang="en-IN" sz="2000" dirty="0"/>
              <a:t> </a:t>
            </a:r>
            <a:r>
              <a:rPr lang="en-IN" sz="2000" dirty="0" err="1"/>
              <a:t>showLastModified</a:t>
            </a:r>
            <a:r>
              <a:rPr lang="en-IN" sz="2000" dirty="0"/>
              <a:t>() {</a:t>
            </a:r>
          </a:p>
          <a:p>
            <a:pPr marL="25400" indent="0">
              <a:spcBef>
                <a:spcPts val="0"/>
              </a:spcBef>
              <a:spcAft>
                <a:spcPts val="0"/>
              </a:spcAft>
              <a:buNone/>
            </a:pPr>
            <a:r>
              <a:rPr lang="en-IN" sz="2000" dirty="0" err="1" smtClean="0"/>
              <a:t>var</a:t>
            </a:r>
            <a:r>
              <a:rPr lang="en-IN" sz="2000" dirty="0"/>
              <a:t> x = new Date(</a:t>
            </a:r>
            <a:r>
              <a:rPr lang="en-IN" sz="2000" dirty="0" err="1">
                <a:solidFill>
                  <a:srgbClr val="C00000"/>
                </a:solidFill>
              </a:rPr>
              <a:t>document.lastModified</a:t>
            </a:r>
            <a:r>
              <a:rPr lang="en-IN" sz="2000" dirty="0"/>
              <a:t>);</a:t>
            </a:r>
          </a:p>
          <a:p>
            <a:pPr marL="25400" indent="0">
              <a:spcBef>
                <a:spcPts val="0"/>
              </a:spcBef>
              <a:spcAft>
                <a:spcPts val="0"/>
              </a:spcAft>
              <a:buNone/>
            </a:pPr>
            <a:r>
              <a:rPr lang="en-IN" sz="2000" dirty="0" err="1" smtClean="0"/>
              <a:t>document.getElementById</a:t>
            </a:r>
            <a:r>
              <a:rPr lang="en-IN" sz="2000" dirty="0"/>
              <a:t>("demo").</a:t>
            </a:r>
            <a:r>
              <a:rPr lang="en-IN" sz="2000" dirty="0" err="1"/>
              <a:t>innerHTML</a:t>
            </a:r>
            <a:r>
              <a:rPr lang="en-IN" sz="2000" dirty="0"/>
              <a:t> = x;</a:t>
            </a:r>
          </a:p>
          <a:p>
            <a:pPr marL="25400" indent="0">
              <a:spcBef>
                <a:spcPts val="0"/>
              </a:spcBef>
              <a:spcAft>
                <a:spcPts val="0"/>
              </a:spcAft>
              <a:buNone/>
            </a:pPr>
            <a:r>
              <a:rPr lang="en-IN" sz="2000" dirty="0" smtClean="0"/>
              <a:t>}</a:t>
            </a:r>
            <a:endParaRPr lang="en-IN" sz="2000" dirty="0"/>
          </a:p>
          <a:p>
            <a:pPr marL="25400" indent="0">
              <a:spcBef>
                <a:spcPts val="0"/>
              </a:spcBef>
              <a:spcAft>
                <a:spcPts val="0"/>
              </a:spcAft>
              <a:buNone/>
            </a:pPr>
            <a:r>
              <a:rPr lang="en-IN" sz="2000" dirty="0" smtClean="0"/>
              <a:t>&lt;/</a:t>
            </a:r>
            <a:r>
              <a:rPr lang="en-IN" sz="2000" dirty="0"/>
              <a:t>script&gt;  </a:t>
            </a:r>
          </a:p>
          <a:p>
            <a:pPr marL="25400" indent="0">
              <a:spcBef>
                <a:spcPts val="0"/>
              </a:spcBef>
              <a:spcAft>
                <a:spcPts val="0"/>
              </a:spcAft>
              <a:buNone/>
            </a:pPr>
            <a:endParaRPr lang="en-IN" sz="2000" dirty="0"/>
          </a:p>
          <a:p>
            <a:endParaRPr lang="en-IN" dirty="0"/>
          </a:p>
        </p:txBody>
      </p:sp>
      <p:sp>
        <p:nvSpPr>
          <p:cNvPr id="5" name="Title 4"/>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2357189" y="4332827"/>
            <a:ext cx="7120311" cy="2016646"/>
          </a:xfrm>
          <a:prstGeom prst="rect">
            <a:avLst/>
          </a:prstGeom>
        </p:spPr>
      </p:pic>
    </p:spTree>
    <p:extLst>
      <p:ext uri="{BB962C8B-B14F-4D97-AF65-F5344CB8AC3E}">
        <p14:creationId xmlns:p14="http://schemas.microsoft.com/office/powerpoint/2010/main" val="259083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err="1" smtClean="0"/>
              <a:t>document.getElementById</a:t>
            </a:r>
            <a:r>
              <a:rPr lang="en-IN" dirty="0" smtClean="0"/>
              <a:t>(id) method:</a:t>
            </a:r>
          </a:p>
          <a:p>
            <a:pPr lvl="1"/>
            <a:r>
              <a:rPr lang="en-US" dirty="0"/>
              <a:t>The </a:t>
            </a:r>
            <a:r>
              <a:rPr lang="en-US" dirty="0" err="1"/>
              <a:t>getElementById</a:t>
            </a:r>
            <a:r>
              <a:rPr lang="en-US" dirty="0"/>
              <a:t>() method returns the element that has the ID attribute with the specified value.</a:t>
            </a:r>
          </a:p>
          <a:p>
            <a:pPr lvl="1"/>
            <a:r>
              <a:rPr lang="en-US" dirty="0"/>
              <a:t>This method is one of the most common methods in the HTML DOM, and is used almost every time you want to manipulate, or get info from, an element on your document.</a:t>
            </a:r>
          </a:p>
          <a:p>
            <a:pPr lvl="1"/>
            <a:r>
              <a:rPr lang="en-US" dirty="0"/>
              <a:t>Returns </a:t>
            </a:r>
            <a:r>
              <a:rPr lang="en-US" i="1" dirty="0"/>
              <a:t>null</a:t>
            </a:r>
            <a:r>
              <a:rPr lang="en-US" dirty="0"/>
              <a:t> if no elements with the specified ID exists.</a:t>
            </a:r>
          </a:p>
          <a:p>
            <a:pPr lvl="1"/>
            <a:r>
              <a:rPr lang="en-US" dirty="0"/>
              <a:t>An ID should be unique within a page. However, if more than one element with the specified ID exists, the </a:t>
            </a:r>
            <a:r>
              <a:rPr lang="en-US" dirty="0" err="1"/>
              <a:t>getElementById</a:t>
            </a:r>
            <a:r>
              <a:rPr lang="en-US" dirty="0"/>
              <a:t>() method returns the first element in the source code.</a:t>
            </a:r>
          </a:p>
          <a:p>
            <a:endParaRPr lang="en-IN" dirty="0"/>
          </a:p>
        </p:txBody>
      </p:sp>
    </p:spTree>
    <p:extLst>
      <p:ext uri="{BB962C8B-B14F-4D97-AF65-F5344CB8AC3E}">
        <p14:creationId xmlns:p14="http://schemas.microsoft.com/office/powerpoint/2010/main" val="27707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IN" dirty="0"/>
              <a:t>&lt;p id="demo"&gt;Click the button to change the </a:t>
            </a:r>
            <a:r>
              <a:rPr lang="en-IN" dirty="0" err="1"/>
              <a:t>color</a:t>
            </a:r>
            <a:r>
              <a:rPr lang="en-IN" dirty="0"/>
              <a:t> of this paragraph.&lt;/p</a:t>
            </a:r>
            <a:r>
              <a:rPr lang="en-IN" dirty="0" smtClean="0"/>
              <a:t>&gt;</a:t>
            </a:r>
            <a:endParaRPr lang="en-IN" dirty="0"/>
          </a:p>
          <a:p>
            <a:pPr marL="25400" indent="0">
              <a:spcBef>
                <a:spcPts val="0"/>
              </a:spcBef>
              <a:spcAft>
                <a:spcPts val="0"/>
              </a:spcAft>
              <a:buNone/>
            </a:pPr>
            <a:r>
              <a:rPr lang="en-IN" dirty="0"/>
              <a:t>&lt;button </a:t>
            </a:r>
            <a:r>
              <a:rPr lang="en-IN" dirty="0" err="1"/>
              <a:t>onclick</a:t>
            </a:r>
            <a:r>
              <a:rPr lang="en-IN" dirty="0"/>
              <a:t>="</a:t>
            </a:r>
            <a:r>
              <a:rPr lang="en-IN" dirty="0" err="1"/>
              <a:t>myFunction</a:t>
            </a:r>
            <a:r>
              <a:rPr lang="en-IN" dirty="0"/>
              <a:t>()"&gt;Try it&lt;/button</a:t>
            </a:r>
            <a:r>
              <a:rPr lang="en-IN" dirty="0" smtClean="0"/>
              <a:t>&gt;</a:t>
            </a:r>
            <a:endParaRPr lang="en-IN" dirty="0"/>
          </a:p>
          <a:p>
            <a:pPr marL="25400" indent="0">
              <a:spcBef>
                <a:spcPts val="0"/>
              </a:spcBef>
              <a:spcAft>
                <a:spcPts val="0"/>
              </a:spcAft>
              <a:buNone/>
            </a:pPr>
            <a:r>
              <a:rPr lang="en-IN" dirty="0"/>
              <a:t>&lt;script&gt;</a:t>
            </a:r>
          </a:p>
          <a:p>
            <a:pPr marL="25400" indent="0">
              <a:spcBef>
                <a:spcPts val="0"/>
              </a:spcBef>
              <a:spcAft>
                <a:spcPts val="0"/>
              </a:spcAft>
              <a:buNone/>
            </a:pPr>
            <a:r>
              <a:rPr lang="en-IN" dirty="0"/>
              <a:t>function </a:t>
            </a:r>
            <a:r>
              <a:rPr lang="en-IN" dirty="0" err="1"/>
              <a:t>myFunction</a:t>
            </a:r>
            <a:r>
              <a:rPr lang="en-IN" dirty="0"/>
              <a:t>() {</a:t>
            </a:r>
          </a:p>
          <a:p>
            <a:pPr marL="25400" indent="0">
              <a:spcBef>
                <a:spcPts val="0"/>
              </a:spcBef>
              <a:spcAft>
                <a:spcPts val="0"/>
              </a:spcAft>
              <a:buNone/>
            </a:pPr>
            <a:r>
              <a:rPr lang="en-IN" dirty="0"/>
              <a:t>  </a:t>
            </a:r>
            <a:r>
              <a:rPr lang="en-IN" dirty="0" smtClean="0"/>
              <a:t>	</a:t>
            </a:r>
            <a:r>
              <a:rPr lang="en-IN" dirty="0" err="1" smtClean="0"/>
              <a:t>var</a:t>
            </a:r>
            <a:r>
              <a:rPr lang="en-IN" dirty="0" smtClean="0"/>
              <a:t> </a:t>
            </a:r>
            <a:r>
              <a:rPr lang="en-IN" dirty="0"/>
              <a:t>x = </a:t>
            </a:r>
            <a:r>
              <a:rPr lang="en-IN" dirty="0" err="1"/>
              <a:t>document.getElementById</a:t>
            </a:r>
            <a:r>
              <a:rPr lang="en-IN" dirty="0"/>
              <a:t>("demo");</a:t>
            </a:r>
          </a:p>
          <a:p>
            <a:pPr marL="25400" indent="0">
              <a:spcBef>
                <a:spcPts val="0"/>
              </a:spcBef>
              <a:spcAft>
                <a:spcPts val="0"/>
              </a:spcAft>
              <a:buNone/>
            </a:pPr>
            <a:r>
              <a:rPr lang="en-IN" dirty="0"/>
              <a:t>  </a:t>
            </a:r>
            <a:r>
              <a:rPr lang="en-IN" dirty="0" smtClean="0"/>
              <a:t>	</a:t>
            </a:r>
            <a:r>
              <a:rPr lang="en-IN" dirty="0" err="1" smtClean="0"/>
              <a:t>x.style.color</a:t>
            </a:r>
            <a:r>
              <a:rPr lang="en-IN" dirty="0" smtClean="0"/>
              <a:t> </a:t>
            </a:r>
            <a:r>
              <a:rPr lang="en-IN" dirty="0"/>
              <a:t>= "red</a:t>
            </a:r>
            <a:r>
              <a:rPr lang="en-IN" dirty="0" smtClean="0"/>
              <a:t>";</a:t>
            </a:r>
          </a:p>
          <a:p>
            <a:pPr marL="25400" indent="0">
              <a:spcBef>
                <a:spcPts val="0"/>
              </a:spcBef>
              <a:spcAft>
                <a:spcPts val="0"/>
              </a:spcAft>
              <a:buNone/>
            </a:pPr>
            <a:r>
              <a:rPr lang="en-IN" dirty="0" smtClean="0"/>
              <a:t>}</a:t>
            </a:r>
            <a:endParaRPr lang="en-IN" dirty="0"/>
          </a:p>
          <a:p>
            <a:pPr marL="25400" indent="0">
              <a:spcBef>
                <a:spcPts val="0"/>
              </a:spcBef>
              <a:spcAft>
                <a:spcPts val="0"/>
              </a:spcAft>
              <a:buNone/>
            </a:pPr>
            <a:r>
              <a:rPr lang="en-IN" dirty="0"/>
              <a:t>&lt;/script&gt;</a:t>
            </a:r>
          </a:p>
        </p:txBody>
      </p:sp>
      <p:pic>
        <p:nvPicPr>
          <p:cNvPr id="4" name="Picture 3"/>
          <p:cNvPicPr>
            <a:picLocks noChangeAspect="1"/>
          </p:cNvPicPr>
          <p:nvPr/>
        </p:nvPicPr>
        <p:blipFill>
          <a:blip r:embed="rId2"/>
          <a:stretch>
            <a:fillRect/>
          </a:stretch>
        </p:blipFill>
        <p:spPr>
          <a:xfrm>
            <a:off x="407368" y="4869160"/>
            <a:ext cx="4581525" cy="1409700"/>
          </a:xfrm>
          <a:prstGeom prst="rect">
            <a:avLst/>
          </a:prstGeom>
        </p:spPr>
      </p:pic>
      <p:pic>
        <p:nvPicPr>
          <p:cNvPr id="5" name="Picture 4"/>
          <p:cNvPicPr>
            <a:picLocks noChangeAspect="1"/>
          </p:cNvPicPr>
          <p:nvPr/>
        </p:nvPicPr>
        <p:blipFill>
          <a:blip r:embed="rId3"/>
          <a:stretch>
            <a:fillRect/>
          </a:stretch>
        </p:blipFill>
        <p:spPr>
          <a:xfrm>
            <a:off x="6456040" y="4869160"/>
            <a:ext cx="4505325" cy="1304925"/>
          </a:xfrm>
          <a:prstGeom prst="rect">
            <a:avLst/>
          </a:prstGeom>
        </p:spPr>
      </p:pic>
    </p:spTree>
    <p:extLst>
      <p:ext uri="{BB962C8B-B14F-4D97-AF65-F5344CB8AC3E}">
        <p14:creationId xmlns:p14="http://schemas.microsoft.com/office/powerpoint/2010/main" val="271787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2702</TotalTime>
  <Words>875</Words>
  <Application>Microsoft Office PowerPoint</Application>
  <PresentationFormat>Widescreen</PresentationFormat>
  <Paragraphs>226</Paragraphs>
  <Slides>36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Arial</vt:lpstr>
      <vt:lpstr>Calibri</vt:lpstr>
      <vt:lpstr>Noto Sans Symbols</vt:lpstr>
      <vt:lpstr>Pinyon Script</vt:lpstr>
      <vt:lpstr>Wingdings</vt:lpstr>
      <vt:lpstr>Workshop_PPT_Template</vt:lpstr>
      <vt:lpstr>2_Workshop_PPT_Template</vt:lpstr>
      <vt:lpstr>PowerPoint Presentation</vt:lpstr>
      <vt:lpstr>Contents</vt:lpstr>
      <vt:lpstr>DOM Document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Element Object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 Events</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Karthikeyan M.P</cp:lastModifiedBy>
  <cp:revision>338</cp:revision>
  <dcterms:created xsi:type="dcterms:W3CDTF">2021-08-26T10:17:20Z</dcterms:created>
  <dcterms:modified xsi:type="dcterms:W3CDTF">2021-10-01T09:23:24Z</dcterms:modified>
</cp:coreProperties>
</file>