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48"/>
  </p:notesMasterIdLst>
  <p:handoutMasterIdLst>
    <p:handoutMasterId r:id="rId49"/>
  </p:handoutMasterIdLst>
  <p:sldIdLst>
    <p:sldId id="290" r:id="rId3"/>
    <p:sldId id="643" r:id="rId4"/>
    <p:sldId id="674" r:id="rId5"/>
    <p:sldId id="673" r:id="rId6"/>
    <p:sldId id="675" r:id="rId7"/>
    <p:sldId id="676" r:id="rId8"/>
    <p:sldId id="677" r:id="rId9"/>
    <p:sldId id="678" r:id="rId10"/>
    <p:sldId id="679" r:id="rId11"/>
    <p:sldId id="680" r:id="rId12"/>
    <p:sldId id="681" r:id="rId13"/>
    <p:sldId id="682" r:id="rId14"/>
    <p:sldId id="683" r:id="rId15"/>
    <p:sldId id="684" r:id="rId16"/>
    <p:sldId id="691" r:id="rId17"/>
    <p:sldId id="692" r:id="rId18"/>
    <p:sldId id="693" r:id="rId19"/>
    <p:sldId id="694" r:id="rId20"/>
    <p:sldId id="695" r:id="rId21"/>
    <p:sldId id="696" r:id="rId22"/>
    <p:sldId id="697" r:id="rId23"/>
    <p:sldId id="698" r:id="rId24"/>
    <p:sldId id="700" r:id="rId25"/>
    <p:sldId id="699" r:id="rId26"/>
    <p:sldId id="701" r:id="rId27"/>
    <p:sldId id="702" r:id="rId28"/>
    <p:sldId id="703" r:id="rId29"/>
    <p:sldId id="704" r:id="rId30"/>
    <p:sldId id="705" r:id="rId31"/>
    <p:sldId id="706" r:id="rId32"/>
    <p:sldId id="707" r:id="rId33"/>
    <p:sldId id="708" r:id="rId34"/>
    <p:sldId id="709" r:id="rId35"/>
    <p:sldId id="710" r:id="rId36"/>
    <p:sldId id="711" r:id="rId37"/>
    <p:sldId id="712" r:id="rId38"/>
    <p:sldId id="713" r:id="rId39"/>
    <p:sldId id="714" r:id="rId40"/>
    <p:sldId id="715" r:id="rId41"/>
    <p:sldId id="716" r:id="rId42"/>
    <p:sldId id="717" r:id="rId43"/>
    <p:sldId id="718" r:id="rId44"/>
    <p:sldId id="719" r:id="rId45"/>
    <p:sldId id="720" r:id="rId46"/>
    <p:sldId id="67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3979" autoAdjust="0"/>
  </p:normalViewPr>
  <p:slideViewPr>
    <p:cSldViewPr>
      <p:cViewPr varScale="1">
        <p:scale>
          <a:sx n="66" d="100"/>
          <a:sy n="66" d="100"/>
        </p:scale>
        <p:origin x="600" y="-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30CE7-D510-4936-8CEE-68A4FC0C0168}" type="datetimeFigureOut">
              <a:rPr lang="en-IN" smtClean="0"/>
              <a:t>11-10-2021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E82A3-CED3-4790-980E-A3704CE709C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338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4C382-6CD3-4120-A69D-564C1242255E}" type="datetimeFigureOut">
              <a:rPr lang="en-IN" smtClean="0"/>
              <a:t>11-10-2021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96F28-CF6B-436A-8073-CB10868020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9967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6286500"/>
            <a:ext cx="12192000" cy="6096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406400" y="2005522"/>
            <a:ext cx="11379200" cy="266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Template for Preparing Presentation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75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Session 2</a:t>
            </a:r>
            <a:endParaRPr kumimoji="0" sz="230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SASTRA University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3183467" y="6388102"/>
            <a:ext cx="5791200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78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10/11/2021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4030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8CBE09-2349-4EE1-A219-AB8DA39AFE0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00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10/11/2021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1125538"/>
            <a:ext cx="5688013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24563" y="1125538"/>
            <a:ext cx="5913437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66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6286500"/>
            <a:ext cx="12192000" cy="6096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406400" y="2005522"/>
            <a:ext cx="11379200" cy="266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Template for Preparing Presentation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75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Session 2</a:t>
            </a:r>
            <a:endParaRPr kumimoji="0" sz="230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SASTRA University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3183467" y="6388102"/>
            <a:ext cx="5791200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2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10/11/2021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7660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227392" y="6553200"/>
            <a:ext cx="1625600" cy="27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97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lang="en-US" altLang="en-US" sz="119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031832-36F5-4DF4-BA02-44C6886A1F16}" type="slidenum">
              <a:rPr kumimoji="0" lang="en-US" alt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7013" y="1052513"/>
            <a:ext cx="11772900" cy="5329237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 marL="914400" indent="-4000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8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lang="en-US" alt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CBE09-2349-4EE1-A219-AB8DA39AFE09}" type="slidenum">
              <a:rPr kumimoji="0" lang="en-US" altLang="en-US" sz="136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051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10/11/2021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1125538"/>
            <a:ext cx="5688013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24563" y="1125538"/>
            <a:ext cx="5913437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669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80174"/>
            <a:ext cx="12192000" cy="4191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03200" y="9525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marR="0" lvl="0" indent="-4318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9130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2300"/>
              <a:buFont typeface="Noto Sans Symbols"/>
              <a:buChar char="✔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826463"/>
            <a:ext cx="12192000" cy="12007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50802" y="6534150"/>
            <a:ext cx="173449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10/11/2021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6">
            <a:alphaModFix/>
          </a:blip>
          <a:srcRect t="8147" b="8028"/>
          <a:stretch/>
        </p:blipFill>
        <p:spPr>
          <a:xfrm>
            <a:off x="9552384" y="62784"/>
            <a:ext cx="2567608" cy="72716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3183467" y="6467419"/>
            <a:ext cx="5791200" cy="48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4728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8" r:id="rId3"/>
    <p:sldLayoutId id="2147483669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600"/>
        </a:spcBef>
        <a:spcAft>
          <a:spcPts val="60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80174"/>
            <a:ext cx="12192000" cy="4191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03200" y="9525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marR="0" lvl="0" indent="-4318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9130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2300"/>
              <a:buFont typeface="Noto Sans Symbols"/>
              <a:buChar char="✔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826463"/>
            <a:ext cx="12192000" cy="12007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50802" y="6534150"/>
            <a:ext cx="173449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10/11/2021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7">
            <a:alphaModFix/>
          </a:blip>
          <a:srcRect t="8147" b="8028"/>
          <a:stretch/>
        </p:blipFill>
        <p:spPr>
          <a:xfrm>
            <a:off x="9552384" y="62784"/>
            <a:ext cx="2567608" cy="72716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3183467" y="6467419"/>
            <a:ext cx="5791200" cy="48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0460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600"/>
        </a:spcBef>
        <a:spcAft>
          <a:spcPts val="60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default.asp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67608" y="5332549"/>
            <a:ext cx="6400800" cy="735369"/>
          </a:xfrm>
        </p:spPr>
        <p:txBody>
          <a:bodyPr/>
          <a:lstStyle/>
          <a:p>
            <a:r>
              <a:rPr lang="en-IN" sz="3500" b="1" dirty="0">
                <a:solidFill>
                  <a:schemeClr val="accent6"/>
                </a:solidFill>
              </a:rPr>
              <a:t>II Year M.C.A </a:t>
            </a:r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1881808" y="256490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CAP442</a:t>
            </a: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Web Technology</a:t>
            </a:r>
          </a:p>
        </p:txBody>
      </p:sp>
      <p:sp>
        <p:nvSpPr>
          <p:cNvPr id="9" name="Title 3"/>
          <p:cNvSpPr txBox="1">
            <a:spLocks/>
          </p:cNvSpPr>
          <p:nvPr/>
        </p:nvSpPr>
        <p:spPr bwMode="auto">
          <a:xfrm>
            <a:off x="1919536" y="3789040"/>
            <a:ext cx="7772400" cy="68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Unit </a:t>
            </a:r>
            <a:r>
              <a:rPr kumimoji="0" lang="en-I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III</a:t>
            </a:r>
            <a:endParaRPr kumimoji="0" lang="en-IN" sz="36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 bwMode="auto">
          <a:xfrm>
            <a:off x="1919536" y="4365104"/>
            <a:ext cx="7772400" cy="68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Session 7</a:t>
            </a:r>
            <a:endParaRPr kumimoji="0" lang="en-IN" sz="24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u="sng" dirty="0"/>
              <a:t>Command </a:t>
            </a:r>
            <a:r>
              <a:rPr lang="en-IN" sz="2000" b="1" u="sng" dirty="0" smtClean="0"/>
              <a:t>	Action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ALTER 	</a:t>
            </a:r>
            <a:r>
              <a:rPr lang="en-IN" sz="2000" dirty="0" smtClean="0"/>
              <a:t>Alter </a:t>
            </a:r>
            <a:r>
              <a:rPr lang="en-IN" sz="2000" dirty="0"/>
              <a:t>a database or table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BACKUP 	</a:t>
            </a:r>
            <a:r>
              <a:rPr lang="en-IN" sz="2000" dirty="0" smtClean="0"/>
              <a:t>Back </a:t>
            </a:r>
            <a:r>
              <a:rPr lang="en-IN" sz="2000" dirty="0"/>
              <a:t>up a table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\c 		Cancel input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CREATE 	</a:t>
            </a:r>
            <a:r>
              <a:rPr lang="en-IN" sz="2000" dirty="0" smtClean="0"/>
              <a:t>Create </a:t>
            </a:r>
            <a:r>
              <a:rPr lang="en-IN" sz="2000" dirty="0"/>
              <a:t>a database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DELETE 	</a:t>
            </a:r>
            <a:r>
              <a:rPr lang="en-IN" sz="2000" dirty="0" smtClean="0"/>
              <a:t>Delete </a:t>
            </a:r>
            <a:r>
              <a:rPr lang="en-IN" sz="2000" dirty="0"/>
              <a:t>a row from a table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DESCRIBE 	Describe a table’s columns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DROP 		Delete a database or table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EXIT (Ctrl-C) 	Exit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GRANT 	</a:t>
            </a:r>
            <a:r>
              <a:rPr lang="en-IN" sz="2000" dirty="0" smtClean="0"/>
              <a:t>Change </a:t>
            </a:r>
            <a:r>
              <a:rPr lang="en-IN" sz="2000" dirty="0"/>
              <a:t>user privileges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HELP (\h, \?) 	Display help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INSERT 	</a:t>
            </a:r>
            <a:r>
              <a:rPr lang="en-IN" sz="2000" dirty="0" smtClean="0"/>
              <a:t>Insert </a:t>
            </a:r>
            <a:r>
              <a:rPr lang="en-IN" sz="2000" dirty="0"/>
              <a:t>data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LOCK 		Lock table(s)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QUIT </a:t>
            </a:r>
            <a:r>
              <a:rPr lang="en-US" sz="2000" dirty="0"/>
              <a:t>(\q) 	</a:t>
            </a:r>
            <a:r>
              <a:rPr lang="en-US" sz="2000" dirty="0" smtClean="0"/>
              <a:t>Same </a:t>
            </a:r>
            <a:r>
              <a:rPr lang="en-US" sz="2000" dirty="0"/>
              <a:t>as EXIT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RENAME 	Rename a table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SHOW 		List details about an object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SOURCE 	Execute a file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STATUS (\s) 	Display the current status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TRUNCATE 	Empty a table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UNLOCK 	</a:t>
            </a:r>
            <a:r>
              <a:rPr lang="en-US" sz="2000" dirty="0" smtClean="0"/>
              <a:t>Unlock </a:t>
            </a:r>
            <a:r>
              <a:rPr lang="en-US" sz="2000" dirty="0"/>
              <a:t>table(s)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UPDATE 	</a:t>
            </a:r>
            <a:r>
              <a:rPr lang="en-US" sz="2000" dirty="0" smtClean="0"/>
              <a:t>Update </a:t>
            </a:r>
            <a:r>
              <a:rPr lang="en-US" sz="2000" dirty="0"/>
              <a:t>an existing record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USE 		Use a database</a:t>
            </a:r>
            <a:endParaRPr lang="en-IN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MySQL Commands</a:t>
            </a:r>
          </a:p>
        </p:txBody>
      </p:sp>
    </p:spTree>
    <p:extLst>
      <p:ext uri="{BB962C8B-B14F-4D97-AF65-F5344CB8AC3E}">
        <p14:creationId xmlns:p14="http://schemas.microsoft.com/office/powerpoint/2010/main" val="405560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Points to remember about </a:t>
            </a:r>
            <a:r>
              <a:rPr lang="en-IN" dirty="0"/>
              <a:t>MySQL commands:</a:t>
            </a:r>
          </a:p>
          <a:p>
            <a:pPr lvl="1"/>
            <a:r>
              <a:rPr lang="en-US" dirty="0" smtClean="0"/>
              <a:t>SQL </a:t>
            </a:r>
            <a:r>
              <a:rPr lang="en-US" dirty="0"/>
              <a:t>commands and keywords are case-insensitive. CREATE, create, and </a:t>
            </a:r>
            <a:r>
              <a:rPr lang="en-US" dirty="0" err="1" smtClean="0"/>
              <a:t>CrEaTe</a:t>
            </a:r>
            <a:r>
              <a:rPr lang="en-US" dirty="0" smtClean="0"/>
              <a:t> all </a:t>
            </a:r>
            <a:r>
              <a:rPr lang="en-US" dirty="0"/>
              <a:t>mean the same thing. However, for the sake of clarity, you may prefer to </a:t>
            </a:r>
            <a:r>
              <a:rPr lang="en-US" dirty="0" smtClean="0">
                <a:solidFill>
                  <a:srgbClr val="C00000"/>
                </a:solidFill>
              </a:rPr>
              <a:t>use </a:t>
            </a:r>
            <a:r>
              <a:rPr lang="en-IN" dirty="0" smtClean="0">
                <a:solidFill>
                  <a:srgbClr val="C00000"/>
                </a:solidFill>
              </a:rPr>
              <a:t>uppercase for commands.</a:t>
            </a:r>
            <a:endParaRPr lang="en-IN" dirty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Table </a:t>
            </a:r>
            <a:r>
              <a:rPr lang="en-US" dirty="0"/>
              <a:t>names are case-sensitive on Linux and </a:t>
            </a:r>
            <a:r>
              <a:rPr lang="en-US" dirty="0" err="1"/>
              <a:t>macOS</a:t>
            </a:r>
            <a:r>
              <a:rPr lang="en-US" dirty="0"/>
              <a:t>, but case-insensitive </a:t>
            </a:r>
            <a:r>
              <a:rPr lang="en-US" dirty="0" smtClean="0"/>
              <a:t>on Windows</a:t>
            </a:r>
            <a:r>
              <a:rPr lang="en-US" dirty="0"/>
              <a:t>. So, for the sake of portability, you should always choose a case </a:t>
            </a:r>
            <a:r>
              <a:rPr lang="en-US" dirty="0" smtClean="0"/>
              <a:t>and stick </a:t>
            </a:r>
            <a:r>
              <a:rPr lang="en-US" dirty="0"/>
              <a:t>to it. </a:t>
            </a:r>
            <a:r>
              <a:rPr lang="en-US" dirty="0">
                <a:solidFill>
                  <a:srgbClr val="C00000"/>
                </a:solidFill>
              </a:rPr>
              <a:t>The recommended style is to use lowercase for table names.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67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Creating a </a:t>
            </a:r>
            <a:r>
              <a:rPr lang="en-IN" dirty="0" smtClean="0"/>
              <a:t>database</a:t>
            </a:r>
          </a:p>
          <a:p>
            <a:pPr lvl="1"/>
            <a:r>
              <a:rPr lang="en-US" dirty="0" smtClean="0"/>
              <a:t>Before creating any tables, first database must be created</a:t>
            </a:r>
          </a:p>
          <a:p>
            <a:pPr marL="514350" lvl="1" indent="0">
              <a:buNone/>
            </a:pPr>
            <a:r>
              <a:rPr lang="en-IN" dirty="0" smtClean="0"/>
              <a:t>			CREATE </a:t>
            </a:r>
            <a:r>
              <a:rPr lang="en-IN" dirty="0"/>
              <a:t>DATABASE publications</a:t>
            </a:r>
            <a:r>
              <a:rPr lang="en-IN" dirty="0" smtClean="0"/>
              <a:t>;</a:t>
            </a:r>
          </a:p>
          <a:p>
            <a:pPr lvl="1"/>
            <a:r>
              <a:rPr lang="en-US" dirty="0"/>
              <a:t>A successful command will return a message </a:t>
            </a:r>
            <a:r>
              <a:rPr lang="en-US" dirty="0" smtClean="0"/>
              <a:t>“Query </a:t>
            </a:r>
            <a:r>
              <a:rPr lang="en-US" dirty="0"/>
              <a:t>OK</a:t>
            </a:r>
            <a:r>
              <a:rPr lang="en-US" dirty="0" smtClean="0"/>
              <a:t>, 1 </a:t>
            </a:r>
            <a:r>
              <a:rPr lang="en-US" dirty="0"/>
              <a:t>row affected (0.00 sec</a:t>
            </a:r>
            <a:r>
              <a:rPr lang="en-US" dirty="0" smtClean="0"/>
              <a:t>)”</a:t>
            </a:r>
            <a:endParaRPr lang="en-US" dirty="0"/>
          </a:p>
          <a:p>
            <a:pPr lvl="1"/>
            <a:r>
              <a:rPr lang="en-US" dirty="0" smtClean="0"/>
              <a:t>To </a:t>
            </a:r>
            <a:r>
              <a:rPr lang="en-US" dirty="0"/>
              <a:t>work with it</a:t>
            </a:r>
            <a:r>
              <a:rPr lang="en-US" dirty="0" smtClean="0"/>
              <a:t>, </a:t>
            </a:r>
            <a:r>
              <a:rPr lang="en-US" dirty="0"/>
              <a:t>issue the following command:</a:t>
            </a:r>
          </a:p>
          <a:p>
            <a:pPr marL="25400" indent="0">
              <a:buNone/>
            </a:pPr>
            <a:r>
              <a:rPr lang="en-IN" dirty="0" smtClean="0"/>
              <a:t>			USE </a:t>
            </a:r>
            <a:r>
              <a:rPr lang="en-IN" dirty="0"/>
              <a:t>publications;</a:t>
            </a:r>
          </a:p>
          <a:p>
            <a:pPr lvl="1"/>
            <a:r>
              <a:rPr lang="en-US" dirty="0" smtClean="0"/>
              <a:t>This will display the </a:t>
            </a:r>
            <a:r>
              <a:rPr lang="en-US" dirty="0"/>
              <a:t>message </a:t>
            </a:r>
            <a:r>
              <a:rPr lang="en-US" dirty="0" smtClean="0"/>
              <a:t>“Database changed”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128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Creating a </a:t>
            </a:r>
            <a:r>
              <a:rPr lang="en-IN" dirty="0" smtClean="0"/>
              <a:t>table</a:t>
            </a:r>
          </a:p>
          <a:p>
            <a:pPr lvl="1"/>
            <a:r>
              <a:rPr lang="en-US" dirty="0"/>
              <a:t>The CREATE TABLE statement is used to create a new table in a database.</a:t>
            </a:r>
            <a:endParaRPr lang="en-IN" dirty="0" smtClean="0"/>
          </a:p>
          <a:p>
            <a:pPr marL="1885950" lvl="4" indent="0">
              <a:buNone/>
            </a:pPr>
            <a:r>
              <a:rPr lang="en-US" dirty="0" smtClean="0"/>
              <a:t>CREATE </a:t>
            </a:r>
            <a:r>
              <a:rPr lang="en-US" dirty="0"/>
              <a:t>TABLE </a:t>
            </a:r>
            <a:r>
              <a:rPr lang="en-US" i="1" dirty="0" err="1"/>
              <a:t>table_name</a:t>
            </a:r>
            <a:r>
              <a:rPr lang="en-US" i="1" dirty="0"/>
              <a:t> </a:t>
            </a:r>
            <a:r>
              <a:rPr lang="en-US" dirty="0"/>
              <a:t>(</a:t>
            </a:r>
            <a:br>
              <a:rPr lang="en-US" dirty="0"/>
            </a:br>
            <a:r>
              <a:rPr lang="en-US" i="1" dirty="0"/>
              <a:t>    column1 datatype</a:t>
            </a:r>
            <a:r>
              <a:rPr lang="en-US" dirty="0"/>
              <a:t>,</a:t>
            </a:r>
            <a:br>
              <a:rPr lang="en-US" dirty="0"/>
            </a:br>
            <a:r>
              <a:rPr lang="en-US" i="1" dirty="0"/>
              <a:t>    column2 datatype</a:t>
            </a:r>
            <a:r>
              <a:rPr lang="en-US" dirty="0"/>
              <a:t>,</a:t>
            </a:r>
            <a:br>
              <a:rPr lang="en-US" dirty="0"/>
            </a:br>
            <a:r>
              <a:rPr lang="en-US" i="1" dirty="0"/>
              <a:t>    column3 datatype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 ....</a:t>
            </a:r>
            <a:br>
              <a:rPr lang="en-US" dirty="0"/>
            </a:br>
            <a:r>
              <a:rPr lang="en-US" dirty="0"/>
              <a:t>);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990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IN" dirty="0"/>
              <a:t>Example: 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CREATE </a:t>
            </a:r>
            <a:r>
              <a:rPr lang="en-IN" dirty="0"/>
              <a:t>TABLE classics (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author </a:t>
            </a:r>
            <a:r>
              <a:rPr lang="en-IN" dirty="0"/>
              <a:t>VARCHAR(128),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title </a:t>
            </a:r>
            <a:r>
              <a:rPr lang="en-IN" dirty="0"/>
              <a:t>VARCHAR(128),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type </a:t>
            </a:r>
            <a:r>
              <a:rPr lang="en-IN" dirty="0"/>
              <a:t>VARCHAR(16),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year </a:t>
            </a:r>
            <a:r>
              <a:rPr lang="en-IN" dirty="0"/>
              <a:t>CHAR(4</a:t>
            </a:r>
            <a:r>
              <a:rPr lang="en-IN" dirty="0" smtClean="0"/>
              <a:t>) );</a:t>
            </a:r>
          </a:p>
          <a:p>
            <a:pPr lvl="1"/>
            <a:r>
              <a:rPr lang="en-US" dirty="0"/>
              <a:t>MySQL </a:t>
            </a:r>
            <a:r>
              <a:rPr lang="en-US" dirty="0" smtClean="0"/>
              <a:t>then issues </a:t>
            </a:r>
            <a:r>
              <a:rPr lang="en-US" dirty="0"/>
              <a:t>the response </a:t>
            </a:r>
            <a:r>
              <a:rPr lang="en-US" dirty="0" smtClean="0"/>
              <a:t>“Query </a:t>
            </a:r>
            <a:r>
              <a:rPr lang="en-US" dirty="0"/>
              <a:t>OK, 0 rows </a:t>
            </a:r>
            <a:r>
              <a:rPr lang="en-US" dirty="0" smtClean="0"/>
              <a:t>affected”</a:t>
            </a:r>
          </a:p>
          <a:p>
            <a:pPr lvl="1"/>
            <a:r>
              <a:rPr lang="en-US" dirty="0"/>
              <a:t>To check </a:t>
            </a:r>
            <a:r>
              <a:rPr lang="en-US" dirty="0" smtClean="0"/>
              <a:t>whether </a:t>
            </a:r>
            <a:r>
              <a:rPr lang="en-US" dirty="0"/>
              <a:t>new table has been created, type the following:</a:t>
            </a:r>
          </a:p>
          <a:p>
            <a:pPr marL="25400" indent="0">
              <a:buNone/>
            </a:pPr>
            <a:r>
              <a:rPr lang="en-IN" dirty="0" smtClean="0"/>
              <a:t>		</a:t>
            </a:r>
          </a:p>
          <a:p>
            <a:pPr marL="25400" indent="0">
              <a:buNone/>
            </a:pPr>
            <a:r>
              <a:rPr lang="en-IN" dirty="0"/>
              <a:t>	</a:t>
            </a:r>
            <a:r>
              <a:rPr lang="en-IN" dirty="0" smtClean="0"/>
              <a:t>	DESCRIBE </a:t>
            </a:r>
            <a:r>
              <a:rPr lang="en-IN" dirty="0"/>
              <a:t>classics;</a:t>
            </a:r>
          </a:p>
        </p:txBody>
      </p:sp>
    </p:spTree>
    <p:extLst>
      <p:ext uri="{BB962C8B-B14F-4D97-AF65-F5344CB8AC3E}">
        <p14:creationId xmlns:p14="http://schemas.microsoft.com/office/powerpoint/2010/main" val="191828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Types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53" y="1052513"/>
            <a:ext cx="7924800" cy="2724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52" y="4105274"/>
            <a:ext cx="78486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9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052736"/>
            <a:ext cx="7905229" cy="26991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3745385"/>
            <a:ext cx="7818475" cy="263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1340768"/>
            <a:ext cx="82772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9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1556792"/>
            <a:ext cx="63150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7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data to a table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 add data to </a:t>
            </a:r>
            <a:r>
              <a:rPr lang="en-US" dirty="0" smtClean="0"/>
              <a:t>a </a:t>
            </a:r>
            <a:r>
              <a:rPr lang="en-US" dirty="0"/>
              <a:t>table, use the INSERT command</a:t>
            </a:r>
            <a:r>
              <a:rPr lang="en-US" dirty="0" smtClean="0"/>
              <a:t>.</a:t>
            </a:r>
          </a:p>
          <a:p>
            <a:r>
              <a:rPr lang="en-US" dirty="0"/>
              <a:t>It is possible to write the INSERT INTO statement in two ways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Specifying </a:t>
            </a:r>
            <a:r>
              <a:rPr lang="en-US" dirty="0"/>
              <a:t>both the column names and the values to be inserted:</a:t>
            </a:r>
          </a:p>
          <a:p>
            <a:pPr marL="25400" indent="0">
              <a:buNone/>
            </a:pPr>
            <a:r>
              <a:rPr lang="en-US" dirty="0" smtClean="0"/>
              <a:t>		INSERT </a:t>
            </a:r>
            <a:r>
              <a:rPr lang="en-US" dirty="0"/>
              <a:t>INTO </a:t>
            </a:r>
            <a:r>
              <a:rPr lang="en-US" dirty="0" err="1"/>
              <a:t>table_name</a:t>
            </a:r>
            <a:r>
              <a:rPr lang="en-US" dirty="0"/>
              <a:t> (column1, column2, column3, ...)</a:t>
            </a:r>
          </a:p>
          <a:p>
            <a:pPr marL="25400" indent="0">
              <a:buNone/>
            </a:pPr>
            <a:r>
              <a:rPr lang="en-US" dirty="0" smtClean="0"/>
              <a:t>		VALUES </a:t>
            </a:r>
            <a:r>
              <a:rPr lang="en-US" dirty="0"/>
              <a:t>(value1, value2, value3, </a:t>
            </a:r>
            <a:r>
              <a:rPr lang="en-US" dirty="0" smtClean="0"/>
              <a:t>...);</a:t>
            </a:r>
            <a:endParaRPr lang="en-US" dirty="0"/>
          </a:p>
          <a:p>
            <a:pPr lvl="1"/>
            <a:r>
              <a:rPr lang="en-US" dirty="0" smtClean="0"/>
              <a:t>To add </a:t>
            </a:r>
            <a:r>
              <a:rPr lang="en-US" dirty="0"/>
              <a:t>values for all the </a:t>
            </a:r>
            <a:r>
              <a:rPr lang="en-US" dirty="0" smtClean="0"/>
              <a:t>columns, no need </a:t>
            </a:r>
            <a:r>
              <a:rPr lang="en-US" dirty="0"/>
              <a:t>to specify the column </a:t>
            </a:r>
            <a:r>
              <a:rPr lang="en-US" dirty="0" smtClean="0"/>
              <a:t>names. The </a:t>
            </a:r>
            <a:r>
              <a:rPr lang="en-US" dirty="0"/>
              <a:t>order of the values </a:t>
            </a:r>
            <a:r>
              <a:rPr lang="en-US" dirty="0" smtClean="0"/>
              <a:t>must be is </a:t>
            </a:r>
            <a:r>
              <a:rPr lang="en-US" dirty="0"/>
              <a:t>in the same order as the columns in the table. </a:t>
            </a:r>
            <a:endParaRPr lang="en-US" dirty="0" smtClean="0"/>
          </a:p>
          <a:p>
            <a:pPr marL="996950" lvl="2" indent="0">
              <a:buNone/>
            </a:pPr>
            <a:r>
              <a:rPr lang="en-US" dirty="0"/>
              <a:t>	</a:t>
            </a:r>
            <a:r>
              <a:rPr lang="en-US" dirty="0" smtClean="0"/>
              <a:t>INSERT </a:t>
            </a:r>
            <a:r>
              <a:rPr lang="en-US" dirty="0"/>
              <a:t>INTO </a:t>
            </a:r>
            <a:r>
              <a:rPr lang="en-US" dirty="0" err="1"/>
              <a:t>table_name</a:t>
            </a:r>
            <a:endParaRPr lang="en-US" dirty="0"/>
          </a:p>
          <a:p>
            <a:pPr marL="25400" indent="0">
              <a:buNone/>
            </a:pPr>
            <a:r>
              <a:rPr lang="en-US" dirty="0" smtClean="0"/>
              <a:t>		VALUES </a:t>
            </a:r>
            <a:r>
              <a:rPr lang="en-US" dirty="0"/>
              <a:t>(value1, value2, value3, ...);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563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/>
              <a:t>to </a:t>
            </a:r>
            <a:r>
              <a:rPr lang="en-US" dirty="0" smtClean="0"/>
              <a:t>PHP</a:t>
            </a:r>
          </a:p>
          <a:p>
            <a:r>
              <a:rPr lang="en-US" dirty="0" smtClean="0"/>
              <a:t>Expressions </a:t>
            </a:r>
            <a:r>
              <a:rPr lang="en-US" dirty="0"/>
              <a:t>and Control </a:t>
            </a:r>
            <a:r>
              <a:rPr lang="en-US" dirty="0" smtClean="0"/>
              <a:t>flow</a:t>
            </a:r>
          </a:p>
          <a:p>
            <a:r>
              <a:rPr lang="en-US" dirty="0" smtClean="0"/>
              <a:t>PHP </a:t>
            </a:r>
            <a:r>
              <a:rPr lang="en-US" dirty="0"/>
              <a:t>functions and </a:t>
            </a:r>
            <a:r>
              <a:rPr lang="en-US" dirty="0" smtClean="0"/>
              <a:t>objects</a:t>
            </a:r>
          </a:p>
          <a:p>
            <a:r>
              <a:rPr lang="en-US" dirty="0" smtClean="0"/>
              <a:t>Arrays</a:t>
            </a:r>
          </a:p>
          <a:p>
            <a:r>
              <a:rPr lang="en-US" dirty="0" smtClean="0"/>
              <a:t>Form handling</a:t>
            </a:r>
          </a:p>
          <a:p>
            <a:r>
              <a:rPr lang="en-US" b="1" dirty="0" smtClean="0"/>
              <a:t>Introduction </a:t>
            </a:r>
            <a:r>
              <a:rPr lang="en-US" b="1" dirty="0"/>
              <a:t>to </a:t>
            </a:r>
            <a:r>
              <a:rPr lang="en-US" b="1" dirty="0" smtClean="0"/>
              <a:t>MySQL</a:t>
            </a:r>
          </a:p>
          <a:p>
            <a:r>
              <a:rPr lang="en-US" dirty="0" smtClean="0"/>
              <a:t>Accessing </a:t>
            </a:r>
            <a:r>
              <a:rPr lang="en-US" dirty="0"/>
              <a:t>MySQL using PHP </a:t>
            </a:r>
            <a:endParaRPr lang="en-US" dirty="0" smtClean="0"/>
          </a:p>
          <a:p>
            <a:r>
              <a:rPr lang="en-US" dirty="0"/>
              <a:t>Cookies, Sessions and Authentication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30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IN" i="1" dirty="0"/>
              <a:t>Populating the classics table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INSERT INTO classics(author, title, type, year)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VALUES('Mark </a:t>
            </a:r>
            <a:r>
              <a:rPr lang="en-US" sz="2000" dirty="0" err="1"/>
              <a:t>Twain','The</a:t>
            </a:r>
            <a:r>
              <a:rPr lang="en-US" sz="2000" dirty="0"/>
              <a:t> Adventures of Tom Sawyer','Fiction','1876');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INSERT </a:t>
            </a:r>
            <a:r>
              <a:rPr lang="en-US" sz="2000" dirty="0"/>
              <a:t>INTO classics(author, title, type, year)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VALUES('Jane </a:t>
            </a:r>
            <a:r>
              <a:rPr lang="en-US" sz="2000" dirty="0" err="1"/>
              <a:t>Austen','Pride</a:t>
            </a:r>
            <a:r>
              <a:rPr lang="en-US" sz="2000" dirty="0"/>
              <a:t> and Prejudice','Fiction','1811');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INSERT </a:t>
            </a:r>
            <a:r>
              <a:rPr lang="en-US" sz="2000" dirty="0"/>
              <a:t>INTO classics(author, title, type, year)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VALUES('Charles </a:t>
            </a:r>
            <a:r>
              <a:rPr lang="en-US" sz="2000" dirty="0" err="1"/>
              <a:t>Darwin','The</a:t>
            </a:r>
            <a:r>
              <a:rPr lang="en-US" sz="2000" dirty="0"/>
              <a:t> Origin of Species','Non-Fiction','1856');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INSERT </a:t>
            </a:r>
            <a:r>
              <a:rPr lang="en-US" sz="2000" dirty="0"/>
              <a:t>INTO classics(author, title, type, year)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VALUES('Charles </a:t>
            </a:r>
            <a:r>
              <a:rPr lang="en-US" sz="2000" dirty="0" err="1"/>
              <a:t>Dickens','The</a:t>
            </a:r>
            <a:r>
              <a:rPr lang="en-US" sz="2000" dirty="0"/>
              <a:t> Old Curiosity Shop','Fiction','1841');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INSERT </a:t>
            </a:r>
            <a:r>
              <a:rPr lang="en-US" sz="2000" dirty="0"/>
              <a:t>INTO classics(author, title, type, year)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VALUES('William </a:t>
            </a:r>
            <a:r>
              <a:rPr lang="en-US" sz="2000" dirty="0" err="1"/>
              <a:t>Shakespeare','Romeo</a:t>
            </a:r>
            <a:r>
              <a:rPr lang="en-US" sz="2000" dirty="0"/>
              <a:t> and Juliet','Play','1594');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8788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Querying a MySQL Database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SELECT</a:t>
            </a:r>
          </a:p>
          <a:p>
            <a:pPr lvl="1"/>
            <a:r>
              <a:rPr lang="en-US" dirty="0" smtClean="0"/>
              <a:t>SELECT </a:t>
            </a:r>
            <a:r>
              <a:rPr lang="en-US" dirty="0"/>
              <a:t>command is used to extract data from a table</a:t>
            </a:r>
            <a:r>
              <a:rPr lang="en-US" dirty="0" smtClean="0"/>
              <a:t>.</a:t>
            </a:r>
          </a:p>
          <a:p>
            <a:pPr marL="25400" indent="0">
              <a:buNone/>
            </a:pPr>
            <a:r>
              <a:rPr lang="en-US" dirty="0" smtClean="0"/>
              <a:t>			SELECT </a:t>
            </a:r>
            <a:r>
              <a:rPr lang="en-US" i="1" dirty="0"/>
              <a:t>column1</a:t>
            </a:r>
            <a:r>
              <a:rPr lang="en-US" dirty="0"/>
              <a:t>,</a:t>
            </a:r>
            <a:r>
              <a:rPr lang="en-US" i="1" dirty="0"/>
              <a:t> column2, ...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	FROM </a:t>
            </a:r>
            <a:r>
              <a:rPr lang="en-US" i="1" dirty="0" err="1"/>
              <a:t>table_name</a:t>
            </a:r>
            <a:r>
              <a:rPr lang="en-US" dirty="0"/>
              <a:t>; </a:t>
            </a:r>
          </a:p>
          <a:p>
            <a:pPr lvl="1"/>
            <a:r>
              <a:rPr lang="en-US" dirty="0"/>
              <a:t>Here, column1, column2, ... are the field names of the table you want to select data from.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select all the fields available in the table</a:t>
            </a:r>
            <a:r>
              <a:rPr lang="en-US" dirty="0" smtClean="0"/>
              <a:t>,</a:t>
            </a:r>
            <a:endParaRPr lang="en-US" dirty="0"/>
          </a:p>
          <a:p>
            <a:pPr marL="25400" indent="0">
              <a:buNone/>
            </a:pPr>
            <a:r>
              <a:rPr lang="en-US" dirty="0" smtClean="0"/>
              <a:t>			SELECT </a:t>
            </a:r>
            <a:r>
              <a:rPr lang="en-US" dirty="0"/>
              <a:t>* FROM </a:t>
            </a:r>
            <a:r>
              <a:rPr lang="en-US" i="1" dirty="0" err="1"/>
              <a:t>table_name</a:t>
            </a:r>
            <a:r>
              <a:rPr lang="en-US" dirty="0"/>
              <a:t>; </a:t>
            </a:r>
            <a:endParaRPr lang="en-US" dirty="0" smtClean="0"/>
          </a:p>
          <a:p>
            <a:pPr lvl="1"/>
            <a:r>
              <a:rPr lang="en-IN" dirty="0"/>
              <a:t>Example:</a:t>
            </a:r>
          </a:p>
          <a:p>
            <a:pPr marL="25400" indent="0">
              <a:buNone/>
            </a:pPr>
            <a:r>
              <a:rPr lang="en-IN" dirty="0"/>
              <a:t>	</a:t>
            </a:r>
            <a:r>
              <a:rPr lang="en-IN" dirty="0" smtClean="0"/>
              <a:t>		SELECT </a:t>
            </a:r>
            <a:r>
              <a:rPr lang="en-IN" dirty="0" err="1"/>
              <a:t>author,title</a:t>
            </a:r>
            <a:r>
              <a:rPr lang="en-IN" dirty="0"/>
              <a:t> FROM classics;</a:t>
            </a:r>
          </a:p>
          <a:p>
            <a:pPr marL="25400" indent="0">
              <a:buNone/>
            </a:pPr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451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SELECT </a:t>
            </a:r>
            <a:r>
              <a:rPr lang="en-IN" dirty="0"/>
              <a:t>COUNT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displays the number of rows in the table by passing </a:t>
            </a:r>
            <a:r>
              <a:rPr lang="en-US" dirty="0" smtClean="0"/>
              <a:t>* as </a:t>
            </a:r>
            <a:r>
              <a:rPr lang="en-US" dirty="0"/>
              <a:t>a parameter, which means </a:t>
            </a:r>
            <a:r>
              <a:rPr lang="en-US" i="1" dirty="0"/>
              <a:t>all </a:t>
            </a:r>
            <a:r>
              <a:rPr lang="en-US" i="1" dirty="0" smtClean="0"/>
              <a:t>columns</a:t>
            </a:r>
            <a:endParaRPr lang="en-IN" i="1" dirty="0"/>
          </a:p>
          <a:p>
            <a:pPr marL="25400" indent="0">
              <a:buNone/>
            </a:pPr>
            <a:r>
              <a:rPr lang="en-IN" dirty="0" smtClean="0"/>
              <a:t>			SELECT </a:t>
            </a:r>
            <a:r>
              <a:rPr lang="en-IN" dirty="0"/>
              <a:t>COUNT(*) FROM classics</a:t>
            </a:r>
            <a:r>
              <a:rPr lang="en-IN" dirty="0" smtClean="0"/>
              <a:t>;</a:t>
            </a:r>
          </a:p>
          <a:p>
            <a:r>
              <a:rPr lang="en-IN" dirty="0"/>
              <a:t>SELECT DISTINCT</a:t>
            </a:r>
          </a:p>
          <a:p>
            <a:pPr lvl="1"/>
            <a:r>
              <a:rPr lang="en-IN" dirty="0"/>
              <a:t>Used to display data without duplicate </a:t>
            </a:r>
            <a:r>
              <a:rPr lang="en-IN" dirty="0" smtClean="0"/>
              <a:t>values</a:t>
            </a:r>
          </a:p>
          <a:p>
            <a:pPr marL="25400" indent="0">
              <a:buNone/>
            </a:pPr>
            <a:r>
              <a:rPr lang="en-IN" dirty="0" smtClean="0"/>
              <a:t>			SELECT </a:t>
            </a:r>
            <a:r>
              <a:rPr lang="en-IN" dirty="0"/>
              <a:t>author FROM classics;</a:t>
            </a:r>
          </a:p>
          <a:p>
            <a:pPr marL="25400" indent="0">
              <a:buNone/>
            </a:pPr>
            <a:r>
              <a:rPr lang="en-US" dirty="0" smtClean="0"/>
              <a:t>			SELECT </a:t>
            </a:r>
            <a:r>
              <a:rPr lang="en-US" dirty="0"/>
              <a:t>DISTINCT author FROM classics;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881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052513"/>
            <a:ext cx="10441160" cy="528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7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DELETE</a:t>
            </a:r>
          </a:p>
          <a:p>
            <a:pPr lvl="1"/>
            <a:r>
              <a:rPr lang="en-US" dirty="0" smtClean="0"/>
              <a:t>Used to </a:t>
            </a:r>
            <a:r>
              <a:rPr lang="en-US" dirty="0"/>
              <a:t>remove a row from a </a:t>
            </a:r>
            <a:r>
              <a:rPr lang="en-US" dirty="0" smtClean="0"/>
              <a:t>table</a:t>
            </a:r>
          </a:p>
          <a:p>
            <a:pPr lvl="1"/>
            <a:r>
              <a:rPr lang="en-US" dirty="0" smtClean="0"/>
              <a:t>Its </a:t>
            </a:r>
            <a:r>
              <a:rPr lang="en-US" dirty="0"/>
              <a:t>syntax </a:t>
            </a:r>
            <a:r>
              <a:rPr lang="en-US" dirty="0" smtClean="0"/>
              <a:t>is similar </a:t>
            </a:r>
            <a:r>
              <a:rPr lang="en-US" dirty="0"/>
              <a:t>to the SELECT command and allows you to narrow down the exact row </a:t>
            </a:r>
            <a:r>
              <a:rPr lang="en-US" dirty="0" smtClean="0"/>
              <a:t>or rows </a:t>
            </a:r>
            <a:r>
              <a:rPr lang="en-US" dirty="0"/>
              <a:t>to delete using qualifiers such as WHERE and LIMIT</a:t>
            </a:r>
            <a:r>
              <a:rPr lang="en-US" dirty="0" smtClean="0"/>
              <a:t>.</a:t>
            </a:r>
          </a:p>
          <a:p>
            <a:pPr marL="996950" lvl="2" indent="0">
              <a:buNone/>
            </a:pPr>
            <a:r>
              <a:rPr lang="en-US" dirty="0" smtClean="0"/>
              <a:t>		DELETE FROM </a:t>
            </a:r>
            <a:r>
              <a:rPr lang="en-US" dirty="0" err="1" smtClean="0"/>
              <a:t>tablename</a:t>
            </a:r>
            <a:r>
              <a:rPr lang="en-US" dirty="0" smtClean="0"/>
              <a:t> WHERE condition;</a:t>
            </a:r>
          </a:p>
          <a:p>
            <a:pPr marL="996950" lvl="2" indent="0">
              <a:buNone/>
            </a:pPr>
            <a:endParaRPr lang="en-US" dirty="0"/>
          </a:p>
          <a:p>
            <a:pPr marL="996950" lvl="2" indent="0">
              <a:buNone/>
            </a:pPr>
            <a:r>
              <a:rPr lang="en-US" dirty="0" smtClean="0"/>
              <a:t>		DELETE </a:t>
            </a:r>
            <a:r>
              <a:rPr lang="en-US" dirty="0"/>
              <a:t>FROM classics WHERE title='Little </a:t>
            </a:r>
            <a:r>
              <a:rPr lang="en-US" dirty="0" err="1"/>
              <a:t>Dorrit</a:t>
            </a:r>
            <a:r>
              <a:rPr lang="en-US" dirty="0" smtClean="0"/>
              <a:t>';</a:t>
            </a:r>
          </a:p>
          <a:p>
            <a:pPr lvl="1"/>
            <a:r>
              <a:rPr lang="en-US" dirty="0"/>
              <a:t>This example issues a DELETE command for all rows whose </a:t>
            </a:r>
            <a:r>
              <a:rPr lang="en-US" i="1" dirty="0"/>
              <a:t>title </a:t>
            </a:r>
            <a:r>
              <a:rPr lang="en-US" dirty="0"/>
              <a:t>column contains </a:t>
            </a:r>
            <a:r>
              <a:rPr lang="en-US" dirty="0" smtClean="0"/>
              <a:t>the </a:t>
            </a:r>
            <a:r>
              <a:rPr lang="en-IN" dirty="0" smtClean="0"/>
              <a:t>string ‘Little </a:t>
            </a:r>
            <a:r>
              <a:rPr lang="en-IN" dirty="0" err="1" smtClean="0"/>
              <a:t>Dorrit</a:t>
            </a:r>
            <a:r>
              <a:rPr lang="en-IN" dirty="0" smtClean="0"/>
              <a:t>’.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6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WHERE </a:t>
            </a:r>
            <a:r>
              <a:rPr lang="en-US" dirty="0" smtClean="0"/>
              <a:t>keyword is used to </a:t>
            </a:r>
            <a:r>
              <a:rPr lang="en-US" dirty="0"/>
              <a:t>narrow down </a:t>
            </a:r>
            <a:r>
              <a:rPr lang="en-US" dirty="0" smtClean="0"/>
              <a:t>queries</a:t>
            </a:r>
          </a:p>
          <a:p>
            <a:pPr lvl="1"/>
            <a:r>
              <a:rPr lang="en-US" dirty="0" smtClean="0"/>
              <a:t>It returns rows only those where </a:t>
            </a:r>
            <a:r>
              <a:rPr lang="en-US" dirty="0"/>
              <a:t>a certain expression is true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marL="25400" indent="0">
              <a:buNone/>
            </a:pPr>
            <a:r>
              <a:rPr lang="en-US" dirty="0" smtClean="0"/>
              <a:t>	SELECT </a:t>
            </a:r>
            <a:r>
              <a:rPr lang="en-US" dirty="0" err="1"/>
              <a:t>author,title</a:t>
            </a:r>
            <a:r>
              <a:rPr lang="en-US" dirty="0"/>
              <a:t> FROM classics WHERE author="Mark Twain";</a:t>
            </a:r>
          </a:p>
          <a:p>
            <a:pPr marL="25400" indent="0">
              <a:buNone/>
            </a:pPr>
            <a:r>
              <a:rPr lang="en-US" dirty="0" smtClean="0"/>
              <a:t>	SELECT </a:t>
            </a:r>
            <a:r>
              <a:rPr lang="en-US" dirty="0" err="1"/>
              <a:t>author,title</a:t>
            </a:r>
            <a:r>
              <a:rPr lang="en-US" dirty="0"/>
              <a:t> FROM classics WHERE </a:t>
            </a:r>
            <a:r>
              <a:rPr lang="en-US" dirty="0" smtClean="0"/>
              <a:t>year=1857;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833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LIKE</a:t>
            </a:r>
          </a:p>
          <a:p>
            <a:pPr lvl="1"/>
            <a:r>
              <a:rPr lang="en-US" dirty="0" smtClean="0"/>
              <a:t>Used to perform pattern </a:t>
            </a:r>
            <a:r>
              <a:rPr lang="en-US" dirty="0"/>
              <a:t>matching </a:t>
            </a:r>
            <a:r>
              <a:rPr lang="en-US" dirty="0" smtClean="0"/>
              <a:t>searches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searches on parts of strings.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qualifier should be used with a % </a:t>
            </a:r>
            <a:r>
              <a:rPr lang="en-US" dirty="0" smtClean="0"/>
              <a:t>character before </a:t>
            </a:r>
            <a:r>
              <a:rPr lang="en-US" dirty="0"/>
              <a:t>or after some text.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placed before a keyword, % means </a:t>
            </a:r>
            <a:r>
              <a:rPr lang="en-US" i="1" dirty="0"/>
              <a:t>anything before</a:t>
            </a:r>
            <a:r>
              <a:rPr lang="en-US" dirty="0" smtClean="0"/>
              <a:t>.  After </a:t>
            </a:r>
            <a:r>
              <a:rPr lang="en-US" dirty="0"/>
              <a:t>a keyword, it means </a:t>
            </a:r>
            <a:r>
              <a:rPr lang="en-US" i="1" dirty="0"/>
              <a:t>anything after</a:t>
            </a:r>
            <a:r>
              <a:rPr lang="en-US" dirty="0"/>
              <a:t>. </a:t>
            </a:r>
            <a:endParaRPr lang="en-US" dirty="0" smtClean="0"/>
          </a:p>
          <a:p>
            <a:pPr marL="25400" indent="0">
              <a:buNone/>
            </a:pPr>
            <a:r>
              <a:rPr lang="en-US" dirty="0" smtClean="0"/>
              <a:t>	SELECT </a:t>
            </a:r>
            <a:r>
              <a:rPr lang="en-US" dirty="0" err="1"/>
              <a:t>author,title</a:t>
            </a:r>
            <a:r>
              <a:rPr lang="en-US" dirty="0"/>
              <a:t> FROM classics WHERE author LIKE "Charles%";</a:t>
            </a:r>
          </a:p>
          <a:p>
            <a:pPr marL="25400" indent="0">
              <a:buNone/>
            </a:pPr>
            <a:r>
              <a:rPr lang="en-US" dirty="0" smtClean="0"/>
              <a:t>	SELECT </a:t>
            </a:r>
            <a:r>
              <a:rPr lang="en-US" dirty="0" err="1"/>
              <a:t>author,title</a:t>
            </a:r>
            <a:r>
              <a:rPr lang="en-US" dirty="0"/>
              <a:t> FROM classics WHERE title LIKE "%Species";</a:t>
            </a:r>
          </a:p>
          <a:p>
            <a:pPr marL="25400" indent="0">
              <a:buNone/>
            </a:pPr>
            <a:r>
              <a:rPr lang="en-US" dirty="0" smtClean="0"/>
              <a:t>	SELECT </a:t>
            </a:r>
            <a:r>
              <a:rPr lang="en-US" dirty="0" err="1"/>
              <a:t>author,title</a:t>
            </a:r>
            <a:r>
              <a:rPr lang="en-US" dirty="0"/>
              <a:t> FROM classics WHERE title LIKE "%and%";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706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LIMIT</a:t>
            </a:r>
          </a:p>
          <a:p>
            <a:pPr lvl="1"/>
            <a:r>
              <a:rPr lang="en-US" dirty="0" smtClean="0"/>
              <a:t>Used to </a:t>
            </a:r>
            <a:r>
              <a:rPr lang="en-US" dirty="0"/>
              <a:t>choose how many rows to return in a query, </a:t>
            </a:r>
            <a:r>
              <a:rPr lang="en-US" dirty="0" smtClean="0"/>
              <a:t>and where </a:t>
            </a:r>
            <a:r>
              <a:rPr lang="en-US" dirty="0"/>
              <a:t>in the table to start returning them.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passed a single parameter, it </a:t>
            </a:r>
            <a:r>
              <a:rPr lang="en-US" dirty="0" smtClean="0"/>
              <a:t>tells MySQL </a:t>
            </a:r>
            <a:r>
              <a:rPr lang="en-US" dirty="0"/>
              <a:t>to start at the beginning of the results and just return the number of </a:t>
            </a:r>
            <a:r>
              <a:rPr lang="en-US" dirty="0" smtClean="0"/>
              <a:t>rows given </a:t>
            </a:r>
            <a:r>
              <a:rPr lang="en-US" dirty="0"/>
              <a:t>in that parameter.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you pass it two parameters, the first indicates the </a:t>
            </a:r>
            <a:r>
              <a:rPr lang="en-US" dirty="0" smtClean="0"/>
              <a:t>offset from </a:t>
            </a:r>
            <a:r>
              <a:rPr lang="en-US" dirty="0"/>
              <a:t>the start of the results where MySQL should start the display, and the </a:t>
            </a:r>
            <a:r>
              <a:rPr lang="en-US" dirty="0" smtClean="0"/>
              <a:t>second indicates </a:t>
            </a:r>
            <a:r>
              <a:rPr lang="en-US" dirty="0"/>
              <a:t>how many to return</a:t>
            </a:r>
            <a:r>
              <a:rPr lang="en-US" dirty="0" smtClean="0"/>
              <a:t>.</a:t>
            </a:r>
          </a:p>
          <a:p>
            <a:pPr marL="25400" indent="0">
              <a:buNone/>
            </a:pPr>
            <a:r>
              <a:rPr lang="en-US" dirty="0" smtClean="0"/>
              <a:t>		SELECT </a:t>
            </a:r>
            <a:r>
              <a:rPr lang="en-US" dirty="0" err="1"/>
              <a:t>author,title</a:t>
            </a:r>
            <a:r>
              <a:rPr lang="en-US" dirty="0"/>
              <a:t> FROM classics LIMIT 3;</a:t>
            </a:r>
          </a:p>
          <a:p>
            <a:pPr marL="25400" indent="0">
              <a:buNone/>
            </a:pPr>
            <a:r>
              <a:rPr lang="en-US" dirty="0" smtClean="0"/>
              <a:t>		SELECT </a:t>
            </a:r>
            <a:r>
              <a:rPr lang="en-US" dirty="0" err="1"/>
              <a:t>author,title</a:t>
            </a:r>
            <a:r>
              <a:rPr lang="en-US" dirty="0"/>
              <a:t> FROM classics LIMIT 1,2;</a:t>
            </a:r>
          </a:p>
          <a:p>
            <a:pPr marL="25400" indent="0">
              <a:buNone/>
            </a:pPr>
            <a:r>
              <a:rPr lang="en-US" dirty="0" smtClean="0"/>
              <a:t>		SELECT </a:t>
            </a:r>
            <a:r>
              <a:rPr lang="en-US" dirty="0" err="1"/>
              <a:t>author,title</a:t>
            </a:r>
            <a:r>
              <a:rPr lang="en-US" dirty="0"/>
              <a:t> FROM classics LIMIT 3,1;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615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UPDATE...SET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to update the contents of a </a:t>
            </a:r>
            <a:r>
              <a:rPr lang="en-US" dirty="0" smtClean="0"/>
              <a:t>field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change </a:t>
            </a:r>
            <a:r>
              <a:rPr lang="en-US" dirty="0" smtClean="0"/>
              <a:t>the contents </a:t>
            </a:r>
            <a:r>
              <a:rPr lang="en-US" dirty="0"/>
              <a:t>of one or more fields, </a:t>
            </a:r>
            <a:r>
              <a:rPr lang="en-US" dirty="0" smtClean="0"/>
              <a:t>first </a:t>
            </a:r>
            <a:r>
              <a:rPr lang="en-US" dirty="0"/>
              <a:t>narrow in on just the field or fields </a:t>
            </a:r>
            <a:r>
              <a:rPr lang="en-US" dirty="0" smtClean="0"/>
              <a:t>to be </a:t>
            </a:r>
            <a:r>
              <a:rPr lang="en-US" dirty="0"/>
              <a:t>changed, in much the same </a:t>
            </a:r>
            <a:r>
              <a:rPr lang="en-US" dirty="0" smtClean="0"/>
              <a:t>way the </a:t>
            </a:r>
            <a:r>
              <a:rPr lang="en-US" dirty="0"/>
              <a:t>SELECT </a:t>
            </a:r>
            <a:r>
              <a:rPr lang="en-US" dirty="0" smtClean="0"/>
              <a:t>command</a:t>
            </a:r>
          </a:p>
          <a:p>
            <a:pPr marL="1397000" lvl="3" indent="0">
              <a:buNone/>
            </a:pPr>
            <a:r>
              <a:rPr lang="en-IN" dirty="0"/>
              <a:t>UPDATE classics SET author='Mark Twain (Samuel Langhorne Clemens)'</a:t>
            </a:r>
          </a:p>
          <a:p>
            <a:pPr marL="1397000" lvl="3" indent="0">
              <a:buNone/>
            </a:pPr>
            <a:r>
              <a:rPr lang="en-IN" dirty="0"/>
              <a:t>WHERE author='Mark Twain</a:t>
            </a:r>
            <a:r>
              <a:rPr lang="en-IN" dirty="0" smtClean="0"/>
              <a:t>';</a:t>
            </a:r>
          </a:p>
          <a:p>
            <a:pPr marL="1397000" lvl="3" indent="0">
              <a:buNone/>
            </a:pPr>
            <a:endParaRPr lang="en-IN" dirty="0"/>
          </a:p>
          <a:p>
            <a:pPr marL="1397000" lvl="3" indent="0">
              <a:buNone/>
            </a:pPr>
            <a:r>
              <a:rPr lang="en-US" dirty="0"/>
              <a:t>UPDATE classics SET category='Classic Fiction'</a:t>
            </a:r>
          </a:p>
          <a:p>
            <a:pPr marL="1397000" lvl="3" indent="0">
              <a:buNone/>
            </a:pPr>
            <a:r>
              <a:rPr lang="en-IN" dirty="0"/>
              <a:t>WHERE category='Fiction';</a:t>
            </a:r>
          </a:p>
        </p:txBody>
      </p:sp>
    </p:spTree>
    <p:extLst>
      <p:ext uri="{BB962C8B-B14F-4D97-AF65-F5344CB8AC3E}">
        <p14:creationId xmlns:p14="http://schemas.microsoft.com/office/powerpoint/2010/main" val="108204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ORDER BY</a:t>
            </a:r>
          </a:p>
          <a:p>
            <a:pPr lvl="1"/>
            <a:r>
              <a:rPr lang="en-US" dirty="0" smtClean="0"/>
              <a:t>Used to sort the returned </a:t>
            </a:r>
            <a:r>
              <a:rPr lang="en-US" dirty="0"/>
              <a:t>results by one or more columns in ascending or </a:t>
            </a:r>
            <a:r>
              <a:rPr lang="en-US" dirty="0" smtClean="0"/>
              <a:t>descending </a:t>
            </a:r>
            <a:r>
              <a:rPr lang="en-IN" dirty="0" smtClean="0"/>
              <a:t>order.</a:t>
            </a:r>
          </a:p>
          <a:p>
            <a:pPr marL="25400" indent="0">
              <a:buNone/>
            </a:pPr>
            <a:r>
              <a:rPr lang="en-US" dirty="0" smtClean="0"/>
              <a:t>		SELECT </a:t>
            </a:r>
            <a:r>
              <a:rPr lang="en-US" dirty="0" err="1"/>
              <a:t>author,title</a:t>
            </a:r>
            <a:r>
              <a:rPr lang="en-US" dirty="0"/>
              <a:t> FROM classics ORDER BY author;</a:t>
            </a:r>
          </a:p>
          <a:p>
            <a:pPr marL="25400" indent="0">
              <a:buNone/>
            </a:pPr>
            <a:r>
              <a:rPr lang="en-US" dirty="0" smtClean="0"/>
              <a:t>		SELECT </a:t>
            </a:r>
            <a:r>
              <a:rPr lang="en-US" dirty="0" err="1"/>
              <a:t>author,title</a:t>
            </a:r>
            <a:r>
              <a:rPr lang="en-US" dirty="0"/>
              <a:t> FROM classics ORDER BY title DESC;</a:t>
            </a:r>
          </a:p>
          <a:p>
            <a:pPr marL="254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51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MySQL Basics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database </a:t>
            </a:r>
            <a:r>
              <a:rPr lang="en-US" dirty="0"/>
              <a:t>is a structured collection of records or data stored in a computer </a:t>
            </a:r>
            <a:r>
              <a:rPr lang="en-US" dirty="0" smtClean="0"/>
              <a:t>system and </a:t>
            </a:r>
            <a:r>
              <a:rPr lang="en-US" dirty="0"/>
              <a:t>organized in such a way that it can be quickly searched and information can </a:t>
            </a:r>
            <a:r>
              <a:rPr lang="en-US" dirty="0" smtClean="0"/>
              <a:t>be </a:t>
            </a:r>
            <a:r>
              <a:rPr lang="en-IN" dirty="0" smtClean="0"/>
              <a:t>rapidly </a:t>
            </a:r>
            <a:r>
              <a:rPr lang="en-IN" dirty="0"/>
              <a:t>retrieved.</a:t>
            </a:r>
          </a:p>
          <a:p>
            <a:r>
              <a:rPr lang="en-US" dirty="0"/>
              <a:t>MySQL is a widely used relational database management system (RDBMS).</a:t>
            </a:r>
          </a:p>
          <a:p>
            <a:r>
              <a:rPr lang="en-US" dirty="0"/>
              <a:t>MySQL is free and open-source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i="1" dirty="0"/>
              <a:t>SQL </a:t>
            </a:r>
            <a:r>
              <a:rPr lang="en-US" dirty="0"/>
              <a:t>in MySQL stands for </a:t>
            </a:r>
            <a:r>
              <a:rPr lang="en-US" i="1" dirty="0"/>
              <a:t>Structured Query Language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language is </a:t>
            </a:r>
            <a:r>
              <a:rPr lang="en-US" dirty="0" smtClean="0"/>
              <a:t>loosely based </a:t>
            </a:r>
            <a:r>
              <a:rPr lang="en-US" dirty="0"/>
              <a:t>on English and also used in other databases such as Oracle and Microsoft </a:t>
            </a:r>
            <a:r>
              <a:rPr lang="en-US" dirty="0" smtClean="0"/>
              <a:t>SQL Server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designed to allow simple requests from a database via commands such as:</a:t>
            </a:r>
          </a:p>
          <a:p>
            <a:pPr marL="25400" indent="0">
              <a:buNone/>
            </a:pPr>
            <a:r>
              <a:rPr lang="en-US" dirty="0" smtClean="0"/>
              <a:t>	SELECT </a:t>
            </a:r>
            <a:r>
              <a:rPr lang="en-US" dirty="0"/>
              <a:t>title FROM publications WHERE author = 'Charles Dickens';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228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GROUP BY</a:t>
            </a:r>
          </a:p>
          <a:p>
            <a:pPr lvl="1"/>
            <a:r>
              <a:rPr lang="en-US" dirty="0"/>
              <a:t>In a similar fashion to ORDER BY, </a:t>
            </a:r>
            <a:r>
              <a:rPr lang="en-US" dirty="0" smtClean="0"/>
              <a:t>results </a:t>
            </a:r>
            <a:r>
              <a:rPr lang="en-US" dirty="0"/>
              <a:t>returned from queries </a:t>
            </a:r>
            <a:r>
              <a:rPr lang="en-US" dirty="0" smtClean="0"/>
              <a:t>can be grouped using GROUP </a:t>
            </a:r>
            <a:r>
              <a:rPr lang="en-US" dirty="0"/>
              <a:t>BY, which is good for retrieving information about a group of data.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</a:t>
            </a:r>
            <a:r>
              <a:rPr lang="en-US" dirty="0" smtClean="0"/>
              <a:t>, to </a:t>
            </a:r>
            <a:r>
              <a:rPr lang="en-US" dirty="0"/>
              <a:t>know how many publications there are of each category in </a:t>
            </a:r>
            <a:r>
              <a:rPr lang="en-US" dirty="0" smtClean="0"/>
              <a:t>the </a:t>
            </a:r>
            <a:r>
              <a:rPr lang="en-US" i="1" dirty="0" smtClean="0"/>
              <a:t>classics </a:t>
            </a:r>
            <a:r>
              <a:rPr lang="en-US" dirty="0"/>
              <a:t>table, </a:t>
            </a:r>
            <a:r>
              <a:rPr lang="en-US" dirty="0" smtClean="0"/>
              <a:t>the </a:t>
            </a:r>
            <a:r>
              <a:rPr lang="en-US" dirty="0"/>
              <a:t>following </a:t>
            </a:r>
            <a:r>
              <a:rPr lang="en-US" dirty="0" smtClean="0"/>
              <a:t>query can be issued:</a:t>
            </a:r>
            <a:endParaRPr lang="en-US" dirty="0"/>
          </a:p>
          <a:p>
            <a:pPr marL="25400" indent="0">
              <a:buNone/>
            </a:pPr>
            <a:endParaRPr lang="en-US" dirty="0" smtClean="0"/>
          </a:p>
          <a:p>
            <a:pPr marL="25400" indent="0">
              <a:buNone/>
            </a:pPr>
            <a:r>
              <a:rPr lang="en-US" dirty="0"/>
              <a:t>	</a:t>
            </a:r>
            <a:r>
              <a:rPr lang="en-US" dirty="0" smtClean="0"/>
              <a:t>SELECT </a:t>
            </a:r>
            <a:r>
              <a:rPr lang="en-US" dirty="0" err="1"/>
              <a:t>category,COUNT</a:t>
            </a:r>
            <a:r>
              <a:rPr lang="en-US" dirty="0"/>
              <a:t>(author) FROM classics GROUP BY category;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944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Using Logical Operators</a:t>
            </a:r>
          </a:p>
          <a:p>
            <a:pPr lvl="1"/>
            <a:r>
              <a:rPr lang="en-US" dirty="0" smtClean="0"/>
              <a:t>Logical </a:t>
            </a:r>
            <a:r>
              <a:rPr lang="en-US" dirty="0"/>
              <a:t>operators AND, OR, and NOT </a:t>
            </a:r>
            <a:r>
              <a:rPr lang="en-US" dirty="0" smtClean="0"/>
              <a:t>can be used in MySQL </a:t>
            </a:r>
            <a:r>
              <a:rPr lang="en-US" dirty="0"/>
              <a:t>WHERE </a:t>
            </a:r>
            <a:r>
              <a:rPr lang="en-US" dirty="0" smtClean="0"/>
              <a:t>queries to </a:t>
            </a:r>
            <a:r>
              <a:rPr lang="en-US" dirty="0"/>
              <a:t>further narrow down </a:t>
            </a:r>
            <a:r>
              <a:rPr lang="en-US" dirty="0" smtClean="0"/>
              <a:t>selections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SELECT </a:t>
            </a:r>
            <a:r>
              <a:rPr lang="en-US" dirty="0" err="1"/>
              <a:t>author,title</a:t>
            </a:r>
            <a:r>
              <a:rPr lang="en-US" dirty="0"/>
              <a:t> FROM classics WHERE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author LIKE "Charles%" AND author LIKE "%Darwin";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SELECT </a:t>
            </a:r>
            <a:r>
              <a:rPr lang="en-US" dirty="0" err="1"/>
              <a:t>author,title</a:t>
            </a:r>
            <a:r>
              <a:rPr lang="en-US" dirty="0"/>
              <a:t> FROM classics WHERE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author LIKE "%Mark Twain%" OR author LIKE "%Samuel Langhorne Clemens%";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SELECT </a:t>
            </a:r>
            <a:r>
              <a:rPr lang="en-US" dirty="0" err="1"/>
              <a:t>author,title</a:t>
            </a:r>
            <a:r>
              <a:rPr lang="en-US" dirty="0"/>
              <a:t> FROM classics WHERE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author LIKE "Charles%" AND author NOT LIKE "%Darwin";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018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Renaming a table</a:t>
            </a:r>
          </a:p>
          <a:p>
            <a:pPr lvl="1"/>
            <a:r>
              <a:rPr lang="en-US" dirty="0"/>
              <a:t>Renaming a table, like any other change to the structure or meta-information about </a:t>
            </a:r>
            <a:r>
              <a:rPr lang="en-US" dirty="0" smtClean="0"/>
              <a:t>a table</a:t>
            </a:r>
            <a:r>
              <a:rPr lang="en-US" dirty="0"/>
              <a:t>, is achieved via the ALTER command. </a:t>
            </a:r>
            <a:endParaRPr lang="en-US" dirty="0" smtClean="0"/>
          </a:p>
          <a:p>
            <a:pPr marL="25400" indent="0">
              <a:buNone/>
            </a:pPr>
            <a:endParaRPr lang="en-IN" dirty="0" smtClean="0"/>
          </a:p>
          <a:p>
            <a:pPr marL="25400" indent="0">
              <a:buNone/>
            </a:pPr>
            <a:r>
              <a:rPr lang="en-IN" dirty="0"/>
              <a:t>	</a:t>
            </a:r>
            <a:r>
              <a:rPr lang="en-IN" dirty="0" smtClean="0"/>
              <a:t>	ALTER </a:t>
            </a:r>
            <a:r>
              <a:rPr lang="en-IN" dirty="0"/>
              <a:t>TABLE classics RENAME pre1900;</a:t>
            </a:r>
          </a:p>
        </p:txBody>
      </p:sp>
    </p:spTree>
    <p:extLst>
      <p:ext uri="{BB962C8B-B14F-4D97-AF65-F5344CB8AC3E}">
        <p14:creationId xmlns:p14="http://schemas.microsoft.com/office/powerpoint/2010/main" val="191671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Changing the data type of a column</a:t>
            </a:r>
          </a:p>
          <a:p>
            <a:pPr lvl="1"/>
            <a:r>
              <a:rPr lang="en-US" dirty="0"/>
              <a:t>Changing a column’s data type also makes use of the ALTER command, </a:t>
            </a:r>
            <a:r>
              <a:rPr lang="en-US" dirty="0" smtClean="0"/>
              <a:t>in conjunction </a:t>
            </a:r>
            <a:r>
              <a:rPr lang="en-US" dirty="0"/>
              <a:t>with the MODIFY keyword.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change the data type of the column </a:t>
            </a:r>
            <a:r>
              <a:rPr lang="en-US" i="1" dirty="0" smtClean="0"/>
              <a:t>year </a:t>
            </a:r>
            <a:r>
              <a:rPr lang="en-US" dirty="0" smtClean="0"/>
              <a:t>from </a:t>
            </a:r>
            <a:r>
              <a:rPr lang="en-US" dirty="0"/>
              <a:t>CHAR(4) to SMALLINT (which requires only 2 bytes of storage and so will </a:t>
            </a:r>
            <a:r>
              <a:rPr lang="en-US" dirty="0" smtClean="0"/>
              <a:t>save disk </a:t>
            </a:r>
            <a:r>
              <a:rPr lang="en-US" dirty="0"/>
              <a:t>space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marL="25400" indent="0">
              <a:buNone/>
            </a:pPr>
            <a:r>
              <a:rPr lang="en-US" dirty="0" smtClean="0"/>
              <a:t>			ALTER </a:t>
            </a:r>
            <a:r>
              <a:rPr lang="en-US" dirty="0"/>
              <a:t>TABLE classics MODIFY year SMALLINT;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68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Adding a new column</a:t>
            </a:r>
          </a:p>
          <a:p>
            <a:pPr lvl="1"/>
            <a:r>
              <a:rPr lang="en-US" dirty="0" smtClean="0"/>
              <a:t>Used to add an additional column to already existing table.</a:t>
            </a:r>
            <a:endParaRPr lang="en-US" dirty="0"/>
          </a:p>
          <a:p>
            <a:pPr marL="25400" indent="0">
              <a:buNone/>
            </a:pPr>
            <a:r>
              <a:rPr lang="en-IN" dirty="0" smtClean="0"/>
              <a:t>		ALTER </a:t>
            </a:r>
            <a:r>
              <a:rPr lang="en-IN" dirty="0"/>
              <a:t>TABLE classics ADD pages SMALLINT UNSIGNED</a:t>
            </a:r>
            <a:r>
              <a:rPr lang="en-IN" dirty="0" smtClean="0"/>
              <a:t>;</a:t>
            </a:r>
          </a:p>
          <a:p>
            <a:r>
              <a:rPr lang="en-IN" dirty="0"/>
              <a:t>Renaming a column</a:t>
            </a:r>
          </a:p>
          <a:p>
            <a:pPr lvl="1"/>
            <a:r>
              <a:rPr lang="en-US" dirty="0" smtClean="0"/>
              <a:t>Used to change the column name of an already existing table</a:t>
            </a:r>
            <a:endParaRPr lang="en-US" dirty="0"/>
          </a:p>
          <a:p>
            <a:pPr marL="514350" lvl="1" indent="0">
              <a:buNone/>
            </a:pPr>
            <a:r>
              <a:rPr lang="en-IN" dirty="0" smtClean="0"/>
              <a:t>		ALTER </a:t>
            </a:r>
            <a:r>
              <a:rPr lang="en-IN" dirty="0"/>
              <a:t>TABLE classics CHANGE type category VARCHAR(16);</a:t>
            </a:r>
          </a:p>
        </p:txBody>
      </p:sp>
    </p:spTree>
    <p:extLst>
      <p:ext uri="{BB962C8B-B14F-4D97-AF65-F5344CB8AC3E}">
        <p14:creationId xmlns:p14="http://schemas.microsoft.com/office/powerpoint/2010/main" val="26706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Removing a column</a:t>
            </a:r>
          </a:p>
          <a:p>
            <a:pPr lvl="1"/>
            <a:r>
              <a:rPr lang="en-US" dirty="0" smtClean="0"/>
              <a:t>Used to delete a column from already existing table</a:t>
            </a:r>
            <a:endParaRPr lang="en-US" dirty="0"/>
          </a:p>
          <a:p>
            <a:pPr marL="25400" indent="0">
              <a:buNone/>
            </a:pPr>
            <a:r>
              <a:rPr lang="fr-FR" dirty="0" smtClean="0"/>
              <a:t>			ALTER </a:t>
            </a:r>
            <a:r>
              <a:rPr lang="fr-FR" dirty="0"/>
              <a:t>TABLE </a:t>
            </a:r>
            <a:r>
              <a:rPr lang="fr-FR" dirty="0" err="1"/>
              <a:t>classics</a:t>
            </a:r>
            <a:r>
              <a:rPr lang="fr-FR" dirty="0"/>
              <a:t> DROP pages</a:t>
            </a:r>
            <a:r>
              <a:rPr lang="fr-FR" dirty="0" smtClean="0"/>
              <a:t>;</a:t>
            </a:r>
          </a:p>
          <a:p>
            <a:r>
              <a:rPr lang="en-IN" dirty="0"/>
              <a:t>Deleting a table</a:t>
            </a:r>
          </a:p>
          <a:p>
            <a:pPr lvl="1"/>
            <a:r>
              <a:rPr lang="en-US" dirty="0"/>
              <a:t>Deleting a table is very easy indeed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marL="1397000" lvl="3" indent="0">
              <a:buNone/>
            </a:pPr>
            <a:r>
              <a:rPr lang="en-IN" dirty="0"/>
              <a:t>CREATE TABLE </a:t>
            </a:r>
            <a:r>
              <a:rPr lang="en-IN" dirty="0" smtClean="0"/>
              <a:t>disposable(c1 </a:t>
            </a:r>
            <a:r>
              <a:rPr lang="en-IN" dirty="0" err="1" smtClean="0"/>
              <a:t>int</a:t>
            </a:r>
            <a:r>
              <a:rPr lang="en-IN" dirty="0" smtClean="0"/>
              <a:t>, c2 varchar(20));</a:t>
            </a:r>
            <a:endParaRPr lang="en-IN" dirty="0"/>
          </a:p>
          <a:p>
            <a:pPr marL="1397000" lvl="3" indent="0">
              <a:buNone/>
            </a:pPr>
            <a:r>
              <a:rPr lang="en-IN" dirty="0"/>
              <a:t>DESCRIBE disposable;</a:t>
            </a:r>
          </a:p>
          <a:p>
            <a:pPr marL="1397000" lvl="3" indent="0">
              <a:buNone/>
            </a:pPr>
            <a:r>
              <a:rPr lang="en-IN" dirty="0">
                <a:solidFill>
                  <a:srgbClr val="C00000"/>
                </a:solidFill>
              </a:rPr>
              <a:t>DROP TABLE disposable;</a:t>
            </a:r>
          </a:p>
          <a:p>
            <a:pPr marL="1397000" lvl="3" indent="0">
              <a:buNone/>
            </a:pPr>
            <a:r>
              <a:rPr lang="en-IN" dirty="0"/>
              <a:t>SHOW tables;</a:t>
            </a:r>
          </a:p>
        </p:txBody>
      </p:sp>
    </p:spTree>
    <p:extLst>
      <p:ext uri="{BB962C8B-B14F-4D97-AF65-F5344CB8AC3E}">
        <p14:creationId xmlns:p14="http://schemas.microsoft.com/office/powerpoint/2010/main" val="202042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Creating an Index</a:t>
            </a:r>
          </a:p>
          <a:p>
            <a:pPr lvl="1"/>
            <a:r>
              <a:rPr lang="en-US" dirty="0"/>
              <a:t>The way to achieve fast searches is to add an </a:t>
            </a:r>
            <a:r>
              <a:rPr lang="en-US" i="1" dirty="0"/>
              <a:t>index</a:t>
            </a:r>
            <a:r>
              <a:rPr lang="en-US" dirty="0"/>
              <a:t>, either when creating a table or </a:t>
            </a:r>
            <a:r>
              <a:rPr lang="en-US" dirty="0" smtClean="0"/>
              <a:t>at </a:t>
            </a:r>
            <a:r>
              <a:rPr lang="en-IN" dirty="0" smtClean="0"/>
              <a:t>any </a:t>
            </a:r>
            <a:r>
              <a:rPr lang="en-IN" dirty="0"/>
              <a:t>time </a:t>
            </a:r>
            <a:r>
              <a:rPr lang="en-IN" dirty="0" smtClean="0"/>
              <a:t>afterward</a:t>
            </a:r>
          </a:p>
          <a:p>
            <a:pPr marL="25400" indent="0">
              <a:buNone/>
            </a:pPr>
            <a:r>
              <a:rPr lang="en-US" dirty="0" smtClean="0"/>
              <a:t>		ALTER </a:t>
            </a:r>
            <a:r>
              <a:rPr lang="en-US" dirty="0"/>
              <a:t>TABLE classics ADD INDEX(author(20));</a:t>
            </a:r>
          </a:p>
          <a:p>
            <a:pPr marL="25400" indent="0">
              <a:buNone/>
            </a:pPr>
            <a:r>
              <a:rPr lang="en-US" dirty="0" smtClean="0"/>
              <a:t>		</a:t>
            </a:r>
          </a:p>
          <a:p>
            <a:pPr marL="25400" indent="0">
              <a:buNone/>
            </a:pPr>
            <a:r>
              <a:rPr lang="en-US" dirty="0"/>
              <a:t>	</a:t>
            </a:r>
            <a:r>
              <a:rPr lang="en-US" dirty="0" smtClean="0"/>
              <a:t>	CREATE </a:t>
            </a:r>
            <a:r>
              <a:rPr lang="en-US" dirty="0"/>
              <a:t>INDEX author ON classics (author(20));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718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Primary Keys</a:t>
            </a:r>
          </a:p>
          <a:p>
            <a:pPr lvl="1"/>
            <a:r>
              <a:rPr lang="en-US" dirty="0" smtClean="0"/>
              <a:t>Primary key is an attribute or set of attributes used to uniquely identify a </a:t>
            </a:r>
            <a:r>
              <a:rPr lang="en-US" dirty="0" err="1" smtClean="0"/>
              <a:t>rown</a:t>
            </a:r>
            <a:r>
              <a:rPr lang="en-US" dirty="0" smtClean="0"/>
              <a:t> in a table.</a:t>
            </a:r>
          </a:p>
          <a:p>
            <a:pPr marL="51435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514350" lvl="1" indent="0">
              <a:buNone/>
            </a:pPr>
            <a:r>
              <a:rPr lang="en-US" dirty="0"/>
              <a:t>	</a:t>
            </a:r>
            <a:r>
              <a:rPr lang="en-US" dirty="0" smtClean="0"/>
              <a:t>	ALTER </a:t>
            </a:r>
            <a:r>
              <a:rPr lang="en-US" dirty="0"/>
              <a:t>TABLE classics ADD </a:t>
            </a:r>
            <a:r>
              <a:rPr lang="en-US" dirty="0" err="1"/>
              <a:t>isbn</a:t>
            </a:r>
            <a:r>
              <a:rPr lang="en-US" dirty="0"/>
              <a:t> CHAR(13) PRIMARY KEY;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499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Creating a FULLTEXT index</a:t>
            </a:r>
          </a:p>
          <a:p>
            <a:pPr lvl="1"/>
            <a:r>
              <a:rPr lang="en-US" dirty="0" smtClean="0"/>
              <a:t>FULLTEXT index allows </a:t>
            </a:r>
            <a:r>
              <a:rPr lang="en-US" dirty="0"/>
              <a:t>super-fast searches of entire </a:t>
            </a:r>
            <a:r>
              <a:rPr lang="en-US" dirty="0" smtClean="0"/>
              <a:t>columns of </a:t>
            </a:r>
            <a:r>
              <a:rPr lang="en-US" dirty="0"/>
              <a:t>text.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stores every word in every data string in a special index that you </a:t>
            </a:r>
            <a:r>
              <a:rPr lang="en-US" dirty="0" smtClean="0"/>
              <a:t>can search </a:t>
            </a:r>
            <a:r>
              <a:rPr lang="en-US" dirty="0"/>
              <a:t>using “natural language,” in a similar manner to using a search engine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FULLTEXT indexes can be created for CHAR, VARCHAR, and TEXT columns only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FULLTEXT index definition can be given in the CREATE TABLE statement when </a:t>
            </a:r>
            <a:r>
              <a:rPr lang="en-US" dirty="0" smtClean="0"/>
              <a:t>a table </a:t>
            </a:r>
            <a:r>
              <a:rPr lang="en-US" dirty="0"/>
              <a:t>is created, or added later using ALTER TABLE (or CREATE INDEX</a:t>
            </a:r>
            <a:r>
              <a:rPr lang="en-US" dirty="0" smtClean="0"/>
              <a:t>).</a:t>
            </a:r>
          </a:p>
          <a:p>
            <a:pPr marL="514350" lvl="1" indent="0">
              <a:buNone/>
            </a:pPr>
            <a:r>
              <a:rPr lang="en-US" dirty="0" smtClean="0"/>
              <a:t>			ALTER </a:t>
            </a:r>
            <a:r>
              <a:rPr lang="en-US" dirty="0"/>
              <a:t>TABLE classics ADD FULLTEXT(</a:t>
            </a:r>
            <a:r>
              <a:rPr lang="en-US" dirty="0" err="1"/>
              <a:t>author,title</a:t>
            </a:r>
            <a:r>
              <a:rPr lang="en-US" dirty="0"/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495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Joining Tables Together</a:t>
            </a:r>
          </a:p>
          <a:p>
            <a:pPr lvl="1"/>
            <a:r>
              <a:rPr lang="en-US" dirty="0"/>
              <a:t>It is quite normal to maintain multiple tables within a database, each holding a </a:t>
            </a:r>
            <a:r>
              <a:rPr lang="en-US" dirty="0" smtClean="0"/>
              <a:t>different type </a:t>
            </a:r>
            <a:r>
              <a:rPr lang="en-US" dirty="0"/>
              <a:t>of information.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consider the case of a </a:t>
            </a:r>
            <a:r>
              <a:rPr lang="en-US" i="1" dirty="0"/>
              <a:t>customers </a:t>
            </a:r>
            <a:r>
              <a:rPr lang="en-US" dirty="0"/>
              <a:t>table that </a:t>
            </a:r>
            <a:r>
              <a:rPr lang="en-US" dirty="0" smtClean="0"/>
              <a:t>needs to </a:t>
            </a:r>
            <a:r>
              <a:rPr lang="en-US" dirty="0"/>
              <a:t>be able to be cross-referenced with publications purchased from the </a:t>
            </a:r>
            <a:r>
              <a:rPr lang="en-US" i="1" dirty="0"/>
              <a:t>classics </a:t>
            </a:r>
            <a:r>
              <a:rPr lang="en-US" dirty="0"/>
              <a:t>table</a:t>
            </a:r>
            <a:r>
              <a:rPr lang="en-US" dirty="0" smtClean="0"/>
              <a:t>.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 smtClean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CREATE </a:t>
            </a:r>
            <a:r>
              <a:rPr lang="en-IN" dirty="0"/>
              <a:t>TABLE customers (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name VARCHAR(128),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isbn</a:t>
            </a:r>
            <a:r>
              <a:rPr lang="en-IN" dirty="0"/>
              <a:t> VARCHAR(13),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PRIMARY KEY (</a:t>
            </a:r>
            <a:r>
              <a:rPr lang="en-US" dirty="0" err="1"/>
              <a:t>isbn</a:t>
            </a:r>
            <a:r>
              <a:rPr lang="en-US" dirty="0"/>
              <a:t>)) ENGINE </a:t>
            </a:r>
            <a:r>
              <a:rPr lang="en-US" dirty="0" err="1"/>
              <a:t>InnoDB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49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MySQL database contains one or more </a:t>
            </a:r>
            <a:r>
              <a:rPr lang="en-US" i="1" dirty="0"/>
              <a:t>tables</a:t>
            </a:r>
            <a:r>
              <a:rPr lang="en-US" dirty="0"/>
              <a:t>, each of which contains </a:t>
            </a:r>
            <a:r>
              <a:rPr lang="en-US" i="1" dirty="0"/>
              <a:t>records </a:t>
            </a:r>
            <a:r>
              <a:rPr lang="en-US" dirty="0" smtClean="0"/>
              <a:t>or </a:t>
            </a:r>
            <a:r>
              <a:rPr lang="en-US" i="1" dirty="0" smtClean="0"/>
              <a:t>rows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Within </a:t>
            </a:r>
            <a:r>
              <a:rPr lang="en-US" dirty="0"/>
              <a:t>these rows are various </a:t>
            </a:r>
            <a:r>
              <a:rPr lang="en-US" i="1" dirty="0"/>
              <a:t>columns </a:t>
            </a:r>
            <a:r>
              <a:rPr lang="en-US" dirty="0"/>
              <a:t>or </a:t>
            </a:r>
            <a:r>
              <a:rPr lang="en-US" i="1" dirty="0"/>
              <a:t>fields </a:t>
            </a:r>
            <a:r>
              <a:rPr lang="en-US" dirty="0"/>
              <a:t>that contain the data itself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769" y="3140968"/>
            <a:ext cx="74104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0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INSERT INTO customers(</a:t>
            </a:r>
            <a:r>
              <a:rPr lang="en-IN" dirty="0" err="1"/>
              <a:t>name,isbn</a:t>
            </a:r>
            <a:r>
              <a:rPr lang="en-IN" dirty="0"/>
              <a:t>)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VALUES('Joe Bloggs','9780099533474');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 smtClean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INSERT </a:t>
            </a:r>
            <a:r>
              <a:rPr lang="en-IN" dirty="0"/>
              <a:t>INTO customers(</a:t>
            </a:r>
            <a:r>
              <a:rPr lang="en-IN" dirty="0" err="1"/>
              <a:t>name,isbn</a:t>
            </a:r>
            <a:r>
              <a:rPr lang="en-IN" dirty="0"/>
              <a:t>)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VALUES('Mary Smith','9780582506206');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 smtClean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INSERT </a:t>
            </a:r>
            <a:r>
              <a:rPr lang="en-IN" dirty="0"/>
              <a:t>INTO customers(</a:t>
            </a:r>
            <a:r>
              <a:rPr lang="en-IN" dirty="0" err="1"/>
              <a:t>name,isbn</a:t>
            </a:r>
            <a:r>
              <a:rPr lang="en-IN" dirty="0"/>
              <a:t>)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VALUES('Jack Wilson','9780517123201');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 smtClean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SELECT </a:t>
            </a:r>
            <a:r>
              <a:rPr lang="en-IN" dirty="0"/>
              <a:t>* FROM customers;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64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i="1" dirty="0"/>
              <a:t>Joining two tables into a single SELECT</a:t>
            </a:r>
          </a:p>
          <a:p>
            <a:pPr marL="19118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SELECT </a:t>
            </a:r>
            <a:r>
              <a:rPr lang="en-IN" dirty="0" err="1"/>
              <a:t>name,author,title</a:t>
            </a:r>
            <a:r>
              <a:rPr lang="en-IN" dirty="0"/>
              <a:t> FROM </a:t>
            </a:r>
            <a:r>
              <a:rPr lang="en-IN" dirty="0" err="1"/>
              <a:t>customers,classics</a:t>
            </a:r>
            <a:endParaRPr lang="en-IN" dirty="0"/>
          </a:p>
          <a:p>
            <a:pPr marL="19118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WHERE </a:t>
            </a:r>
            <a:r>
              <a:rPr lang="en-IN" dirty="0" err="1">
                <a:solidFill>
                  <a:srgbClr val="C00000"/>
                </a:solidFill>
              </a:rPr>
              <a:t>customers.isbn</a:t>
            </a:r>
            <a:r>
              <a:rPr lang="en-IN" dirty="0">
                <a:solidFill>
                  <a:srgbClr val="C00000"/>
                </a:solidFill>
              </a:rPr>
              <a:t>=</a:t>
            </a:r>
            <a:r>
              <a:rPr lang="en-IN" dirty="0" err="1">
                <a:solidFill>
                  <a:srgbClr val="C00000"/>
                </a:solidFill>
              </a:rPr>
              <a:t>classics.isbn</a:t>
            </a:r>
            <a:r>
              <a:rPr lang="en-IN" dirty="0" smtClean="0">
                <a:solidFill>
                  <a:srgbClr val="C00000"/>
                </a:solidFill>
              </a:rPr>
              <a:t>;</a:t>
            </a:r>
          </a:p>
          <a:p>
            <a:pPr marL="1911800" lvl="3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r>
              <a:rPr lang="en-IN" dirty="0"/>
              <a:t>NATURAL JOIN</a:t>
            </a:r>
          </a:p>
          <a:p>
            <a:pPr lvl="1"/>
            <a:r>
              <a:rPr lang="en-US" dirty="0" smtClean="0"/>
              <a:t>Natural join </a:t>
            </a:r>
            <a:r>
              <a:rPr lang="en-US" dirty="0"/>
              <a:t>takes two tables and automatically joins columns that </a:t>
            </a:r>
            <a:r>
              <a:rPr lang="en-US" dirty="0" smtClean="0"/>
              <a:t>have the </a:t>
            </a:r>
            <a:r>
              <a:rPr lang="en-US" dirty="0"/>
              <a:t>same name</a:t>
            </a:r>
            <a:r>
              <a:rPr lang="en-US" dirty="0" smtClean="0"/>
              <a:t>.</a:t>
            </a:r>
          </a:p>
          <a:p>
            <a:pPr marL="25400" indent="0">
              <a:buNone/>
            </a:pPr>
            <a:r>
              <a:rPr lang="en-US" dirty="0"/>
              <a:t>	</a:t>
            </a:r>
            <a:r>
              <a:rPr lang="en-US" dirty="0" smtClean="0"/>
              <a:t>	SELECT </a:t>
            </a:r>
            <a:r>
              <a:rPr lang="en-US" dirty="0" err="1"/>
              <a:t>name,author,title</a:t>
            </a:r>
            <a:r>
              <a:rPr lang="en-US" dirty="0"/>
              <a:t> FROM customers NATURAL JOIN classics;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185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JOIN...ON</a:t>
            </a:r>
          </a:p>
          <a:p>
            <a:pPr lvl="1"/>
            <a:r>
              <a:rPr lang="en-US" dirty="0" smtClean="0"/>
              <a:t>Used to </a:t>
            </a:r>
            <a:r>
              <a:rPr lang="en-US" dirty="0"/>
              <a:t>specify the column on which to join two </a:t>
            </a:r>
            <a:r>
              <a:rPr lang="en-US" dirty="0" smtClean="0"/>
              <a:t>tables</a:t>
            </a:r>
          </a:p>
          <a:p>
            <a:pPr marL="188595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SELECT </a:t>
            </a:r>
            <a:r>
              <a:rPr lang="en-IN" dirty="0" err="1"/>
              <a:t>name,author,title</a:t>
            </a:r>
            <a:r>
              <a:rPr lang="en-IN" dirty="0"/>
              <a:t> FROM customers</a:t>
            </a:r>
          </a:p>
          <a:p>
            <a:pPr marL="188595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JOIN classics ON </a:t>
            </a:r>
            <a:r>
              <a:rPr lang="en-IN" dirty="0" err="1"/>
              <a:t>customers.isbn</a:t>
            </a:r>
            <a:r>
              <a:rPr lang="en-IN" dirty="0"/>
              <a:t>=</a:t>
            </a:r>
            <a:r>
              <a:rPr lang="en-IN" dirty="0" err="1"/>
              <a:t>classics.isbn</a:t>
            </a:r>
            <a:r>
              <a:rPr lang="en-IN" dirty="0"/>
              <a:t>;</a:t>
            </a:r>
          </a:p>
          <a:p>
            <a:endParaRPr lang="en-IN" dirty="0" smtClean="0"/>
          </a:p>
          <a:p>
            <a:r>
              <a:rPr lang="en-IN" dirty="0" smtClean="0"/>
              <a:t>Using </a:t>
            </a:r>
            <a:r>
              <a:rPr lang="en-IN" dirty="0"/>
              <a:t>AS</a:t>
            </a:r>
          </a:p>
          <a:p>
            <a:pPr lvl="1"/>
            <a:r>
              <a:rPr lang="en-US" dirty="0" smtClean="0"/>
              <a:t>Used to create</a:t>
            </a:r>
            <a:r>
              <a:rPr lang="en-US" dirty="0"/>
              <a:t> </a:t>
            </a:r>
            <a:r>
              <a:rPr lang="en-US" dirty="0" smtClean="0"/>
              <a:t>aliases to the tables</a:t>
            </a:r>
          </a:p>
          <a:p>
            <a:pPr lvl="1"/>
            <a:endParaRPr lang="en-US" dirty="0" smtClean="0"/>
          </a:p>
          <a:p>
            <a:pPr marL="142875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SELECT </a:t>
            </a:r>
            <a:r>
              <a:rPr lang="en-IN" dirty="0" err="1"/>
              <a:t>name,author,title</a:t>
            </a:r>
            <a:r>
              <a:rPr lang="en-IN" dirty="0"/>
              <a:t> from</a:t>
            </a:r>
          </a:p>
          <a:p>
            <a:pPr marL="142875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customers AS </a:t>
            </a:r>
            <a:r>
              <a:rPr lang="en-US" dirty="0" err="1"/>
              <a:t>cust</a:t>
            </a:r>
            <a:r>
              <a:rPr lang="en-US" dirty="0"/>
              <a:t>, classics AS class WHERE </a:t>
            </a:r>
            <a:r>
              <a:rPr lang="en-US" dirty="0" err="1"/>
              <a:t>cust.isbn</a:t>
            </a:r>
            <a:r>
              <a:rPr lang="en-US" dirty="0"/>
              <a:t>=</a:t>
            </a:r>
            <a:r>
              <a:rPr lang="en-US" dirty="0" err="1"/>
              <a:t>class.isbn</a:t>
            </a: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650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Creating users</a:t>
            </a:r>
          </a:p>
          <a:p>
            <a:pPr lvl="1"/>
            <a:r>
              <a:rPr lang="en-US" dirty="0"/>
              <a:t>To create a user, issue the GRANT command, which takes the following </a:t>
            </a:r>
            <a:r>
              <a:rPr lang="en-US" dirty="0" smtClean="0"/>
              <a:t>form.</a:t>
            </a:r>
          </a:p>
          <a:p>
            <a:pPr marL="514350" lvl="1" indent="0">
              <a:buNone/>
            </a:pPr>
            <a:r>
              <a:rPr lang="en-US" dirty="0"/>
              <a:t>	</a:t>
            </a:r>
            <a:r>
              <a:rPr lang="en-US" dirty="0" smtClean="0"/>
              <a:t>GRANT </a:t>
            </a:r>
            <a:r>
              <a:rPr lang="en-US" i="1" dirty="0"/>
              <a:t>PRIVILEGES </a:t>
            </a:r>
            <a:r>
              <a:rPr lang="en-US" dirty="0"/>
              <a:t>ON </a:t>
            </a:r>
            <a:r>
              <a:rPr lang="en-US" i="1" dirty="0" err="1"/>
              <a:t>database.object</a:t>
            </a:r>
            <a:r>
              <a:rPr lang="en-US" i="1" dirty="0"/>
              <a:t> </a:t>
            </a:r>
            <a:r>
              <a:rPr lang="en-US" dirty="0"/>
              <a:t>TO '</a:t>
            </a:r>
            <a:r>
              <a:rPr lang="en-US" i="1" dirty="0" err="1"/>
              <a:t>username</a:t>
            </a:r>
            <a:r>
              <a:rPr lang="en-US" dirty="0" err="1"/>
              <a:t>'@'</a:t>
            </a:r>
            <a:r>
              <a:rPr lang="en-US" i="1" dirty="0" err="1"/>
              <a:t>hostname</a:t>
            </a:r>
            <a:r>
              <a:rPr lang="en-US" dirty="0"/>
              <a:t>'</a:t>
            </a:r>
          </a:p>
          <a:p>
            <a:pPr marL="25400" indent="0">
              <a:buNone/>
            </a:pPr>
            <a:r>
              <a:rPr lang="en-IN" dirty="0" smtClean="0"/>
              <a:t>	IDENTIFIED </a:t>
            </a:r>
            <a:r>
              <a:rPr lang="en-IN" dirty="0"/>
              <a:t>BY '</a:t>
            </a:r>
            <a:r>
              <a:rPr lang="en-IN" i="1" dirty="0"/>
              <a:t>password</a:t>
            </a:r>
            <a:r>
              <a:rPr lang="en-IN" dirty="0" smtClean="0"/>
              <a:t>';</a:t>
            </a:r>
          </a:p>
          <a:p>
            <a:r>
              <a:rPr lang="en-US" i="1" dirty="0" smtClean="0"/>
              <a:t>Example </a:t>
            </a:r>
            <a:r>
              <a:rPr lang="en-US" i="1" dirty="0"/>
              <a:t>parameters for the GRANT command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 smtClean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Arguments 		Meaning</a:t>
            </a:r>
            <a:endParaRPr lang="en-IN" dirty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*.* </a:t>
            </a:r>
            <a:r>
              <a:rPr lang="en-US" dirty="0" smtClean="0"/>
              <a:t>			All </a:t>
            </a:r>
            <a:r>
              <a:rPr lang="en-US" dirty="0"/>
              <a:t>databases and all their objects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database</a:t>
            </a:r>
            <a:r>
              <a:rPr lang="en-US" dirty="0"/>
              <a:t>.* </a:t>
            </a:r>
            <a:r>
              <a:rPr lang="en-US" dirty="0" smtClean="0"/>
              <a:t>		Only </a:t>
            </a:r>
            <a:r>
              <a:rPr lang="en-US" dirty="0"/>
              <a:t>the database called </a:t>
            </a:r>
            <a:r>
              <a:rPr lang="en-US" i="1" dirty="0"/>
              <a:t>database </a:t>
            </a:r>
            <a:r>
              <a:rPr lang="en-US" dirty="0"/>
              <a:t>and all its objects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err="1"/>
              <a:t>database</a:t>
            </a:r>
            <a:r>
              <a:rPr lang="en-US" dirty="0" err="1"/>
              <a:t>.</a:t>
            </a:r>
            <a:r>
              <a:rPr lang="en-US" i="1" dirty="0" err="1"/>
              <a:t>object</a:t>
            </a:r>
            <a:r>
              <a:rPr lang="en-US" i="1" dirty="0"/>
              <a:t> </a:t>
            </a:r>
            <a:r>
              <a:rPr lang="en-US" i="1" dirty="0" smtClean="0"/>
              <a:t>	</a:t>
            </a:r>
            <a:r>
              <a:rPr lang="en-US" dirty="0" smtClean="0"/>
              <a:t>Only </a:t>
            </a:r>
            <a:r>
              <a:rPr lang="en-US" dirty="0"/>
              <a:t>the database called </a:t>
            </a:r>
            <a:r>
              <a:rPr lang="en-US" i="1" dirty="0"/>
              <a:t>database </a:t>
            </a:r>
            <a:r>
              <a:rPr lang="en-US" dirty="0"/>
              <a:t>and its object called </a:t>
            </a:r>
            <a:r>
              <a:rPr lang="en-US" dirty="0" smtClean="0"/>
              <a:t>			</a:t>
            </a:r>
            <a:r>
              <a:rPr lang="en-US" i="1" dirty="0" smtClean="0"/>
              <a:t>object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658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 smtClean="0"/>
              <a:t>Let’s </a:t>
            </a:r>
            <a:r>
              <a:rPr lang="en-US" dirty="0"/>
              <a:t>create a user who can access just the new </a:t>
            </a:r>
            <a:r>
              <a:rPr lang="en-US" i="1" dirty="0"/>
              <a:t>publications </a:t>
            </a:r>
            <a:r>
              <a:rPr lang="en-US" dirty="0"/>
              <a:t>database and all </a:t>
            </a:r>
            <a:r>
              <a:rPr lang="en-US" dirty="0" smtClean="0"/>
              <a:t>its objects</a:t>
            </a:r>
            <a:r>
              <a:rPr lang="en-US" dirty="0"/>
              <a:t>, by entering the following (replacing the username </a:t>
            </a:r>
            <a:r>
              <a:rPr lang="en-US" i="1" dirty="0" err="1"/>
              <a:t>jim</a:t>
            </a:r>
            <a:r>
              <a:rPr lang="en-US" i="1" dirty="0"/>
              <a:t> </a:t>
            </a:r>
            <a:r>
              <a:rPr lang="en-US" dirty="0"/>
              <a:t>and also the </a:t>
            </a:r>
            <a:r>
              <a:rPr lang="en-US" dirty="0" smtClean="0"/>
              <a:t>password </a:t>
            </a:r>
            <a:r>
              <a:rPr lang="en-US" i="1" dirty="0" err="1" smtClean="0"/>
              <a:t>mypasswd</a:t>
            </a:r>
            <a:r>
              <a:rPr lang="en-US" i="1" dirty="0" smtClean="0"/>
              <a:t> </a:t>
            </a:r>
            <a:r>
              <a:rPr lang="en-US" dirty="0"/>
              <a:t>with ones of your choosing):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GRANT </a:t>
            </a:r>
            <a:r>
              <a:rPr lang="en-US" dirty="0"/>
              <a:t>ALL ON publications.* TO '</a:t>
            </a:r>
            <a:r>
              <a:rPr lang="en-US" dirty="0" err="1"/>
              <a:t>jim</a:t>
            </a:r>
            <a:r>
              <a:rPr lang="en-US" dirty="0"/>
              <a:t>'@'localhost'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IDENTIFIED BY '</a:t>
            </a:r>
            <a:r>
              <a:rPr lang="en-IN" dirty="0" err="1"/>
              <a:t>mypasswd</a:t>
            </a:r>
            <a:r>
              <a:rPr lang="en-IN" dirty="0"/>
              <a:t>';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510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www.w3schools.com/PHP/default.asp</a:t>
            </a:r>
            <a:endParaRPr lang="en-IN" dirty="0"/>
          </a:p>
          <a:p>
            <a:r>
              <a:rPr lang="en-IN" dirty="0"/>
              <a:t>Robin Nixon, Learning PHP, MySQL, JavaScript, CSS &amp; HTML5, </a:t>
            </a:r>
            <a:r>
              <a:rPr lang="en-IN" dirty="0" err="1"/>
              <a:t>Oreilly</a:t>
            </a:r>
            <a:r>
              <a:rPr lang="en-IN" dirty="0"/>
              <a:t>, Third Edition, 2014. </a:t>
            </a:r>
          </a:p>
        </p:txBody>
      </p:sp>
    </p:spTree>
    <p:extLst>
      <p:ext uri="{BB962C8B-B14F-4D97-AF65-F5344CB8AC3E}">
        <p14:creationId xmlns:p14="http://schemas.microsoft.com/office/powerpoint/2010/main" val="186497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Summary of Database Terms</a:t>
            </a:r>
          </a:p>
          <a:p>
            <a:r>
              <a:rPr lang="en-US" dirty="0"/>
              <a:t>The main terms you need to acquaint yourself with for now are as follows:</a:t>
            </a:r>
          </a:p>
          <a:p>
            <a:pPr lvl="1"/>
            <a:r>
              <a:rPr lang="en-IN" i="1" dirty="0"/>
              <a:t>Database</a:t>
            </a:r>
          </a:p>
          <a:p>
            <a:pPr lvl="2"/>
            <a:r>
              <a:rPr lang="en-US" dirty="0"/>
              <a:t>The overall container for a collection of MySQL data</a:t>
            </a:r>
          </a:p>
          <a:p>
            <a:pPr lvl="1"/>
            <a:r>
              <a:rPr lang="en-IN" i="1" dirty="0"/>
              <a:t>Table</a:t>
            </a:r>
          </a:p>
          <a:p>
            <a:pPr lvl="2"/>
            <a:r>
              <a:rPr lang="en-US" dirty="0"/>
              <a:t>A </a:t>
            </a:r>
            <a:r>
              <a:rPr lang="en-US" dirty="0" err="1"/>
              <a:t>subcontainer</a:t>
            </a:r>
            <a:r>
              <a:rPr lang="en-US" dirty="0"/>
              <a:t> within a database that stores the actual data</a:t>
            </a:r>
          </a:p>
          <a:p>
            <a:pPr lvl="1"/>
            <a:r>
              <a:rPr lang="en-IN" i="1" dirty="0"/>
              <a:t>Row</a:t>
            </a:r>
          </a:p>
          <a:p>
            <a:pPr lvl="2"/>
            <a:r>
              <a:rPr lang="en-US" dirty="0"/>
              <a:t>A single record within a table, which may contain several fields</a:t>
            </a:r>
          </a:p>
          <a:p>
            <a:pPr lvl="1"/>
            <a:r>
              <a:rPr lang="en-IN" i="1" dirty="0"/>
              <a:t>Column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name of a field within a row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45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Command-Line Interface</a:t>
            </a:r>
          </a:p>
          <a:p>
            <a:pPr lvl="1"/>
            <a:r>
              <a:rPr lang="en-US" dirty="0" smtClean="0"/>
              <a:t>To display all databases in </a:t>
            </a:r>
            <a:r>
              <a:rPr lang="en-US" dirty="0" err="1" smtClean="0"/>
              <a:t>mysql</a:t>
            </a:r>
            <a:r>
              <a:rPr lang="en-US" dirty="0" smtClean="0"/>
              <a:t> use the following command</a:t>
            </a:r>
          </a:p>
          <a:p>
            <a:pPr marL="996950" lvl="2" indent="0">
              <a:buNone/>
            </a:pPr>
            <a:r>
              <a:rPr lang="en-US" dirty="0"/>
              <a:t>	</a:t>
            </a:r>
            <a:r>
              <a:rPr lang="en-US" dirty="0" smtClean="0"/>
              <a:t>	SHOW databases;</a:t>
            </a:r>
          </a:p>
        </p:txBody>
      </p:sp>
    </p:spTree>
    <p:extLst>
      <p:ext uri="{BB962C8B-B14F-4D97-AF65-F5344CB8AC3E}">
        <p14:creationId xmlns:p14="http://schemas.microsoft.com/office/powerpoint/2010/main" val="191183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IN" dirty="0"/>
              <a:t>The semicolon</a:t>
            </a:r>
          </a:p>
          <a:p>
            <a:pPr lvl="2"/>
            <a:r>
              <a:rPr lang="en-US" dirty="0"/>
              <a:t>The semicolon is used by MySQL to separate or end commands. </a:t>
            </a:r>
          </a:p>
          <a:p>
            <a:pPr lvl="2"/>
            <a:r>
              <a:rPr lang="en-US" dirty="0"/>
              <a:t>If you forget to enter it, MySQL will issue a prompt and wait for you to do so. </a:t>
            </a:r>
          </a:p>
          <a:p>
            <a:pPr lvl="2"/>
            <a:r>
              <a:rPr lang="en-US" dirty="0"/>
              <a:t>The required semicolon was made part of the syntax to let you enter multiple-line commands, which can be convenient because some commands get quite long. </a:t>
            </a:r>
          </a:p>
          <a:p>
            <a:pPr lvl="2"/>
            <a:r>
              <a:rPr lang="en-US" dirty="0"/>
              <a:t>It also allows you to issue more than one command at a time by placing a semicolon after each one. </a:t>
            </a:r>
          </a:p>
          <a:p>
            <a:pPr lvl="2"/>
            <a:r>
              <a:rPr lang="en-US" dirty="0"/>
              <a:t>The interpreter gets them all in a batch when you press the Enter (or Return) key and executes them in order.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643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There are six different </a:t>
            </a:r>
            <a:r>
              <a:rPr lang="en-US" dirty="0" smtClean="0"/>
              <a:t>prompts in </a:t>
            </a:r>
            <a:r>
              <a:rPr lang="en-US" dirty="0"/>
              <a:t>MySQL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988840"/>
            <a:ext cx="78962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3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IN" dirty="0" err="1"/>
              <a:t>Canceling</a:t>
            </a:r>
            <a:r>
              <a:rPr lang="en-IN" dirty="0"/>
              <a:t> a command</a:t>
            </a:r>
          </a:p>
          <a:p>
            <a:pPr lvl="2"/>
            <a:r>
              <a:rPr lang="en-US" dirty="0" smtClean="0"/>
              <a:t>To cancel current command in prompt enter </a:t>
            </a:r>
            <a:r>
              <a:rPr lang="en-US" dirty="0"/>
              <a:t>\c and press </a:t>
            </a:r>
            <a:r>
              <a:rPr lang="en-US" dirty="0" smtClean="0"/>
              <a:t>Return. </a:t>
            </a:r>
          </a:p>
          <a:p>
            <a:pPr marL="996950" lvl="2" indent="0">
              <a:buNone/>
            </a:pPr>
            <a:r>
              <a:rPr lang="en-US" dirty="0"/>
              <a:t>	</a:t>
            </a:r>
            <a:r>
              <a:rPr lang="en-US" dirty="0" smtClean="0"/>
              <a:t>		meaningless </a:t>
            </a:r>
            <a:r>
              <a:rPr lang="en-US" dirty="0"/>
              <a:t>gibberish to </a:t>
            </a:r>
            <a:r>
              <a:rPr lang="en-US" dirty="0" err="1"/>
              <a:t>mysql</a:t>
            </a:r>
            <a:r>
              <a:rPr lang="en-US" dirty="0"/>
              <a:t> \c</a:t>
            </a:r>
          </a:p>
          <a:p>
            <a:pPr lvl="2"/>
            <a:r>
              <a:rPr lang="en-US" dirty="0"/>
              <a:t>When you type that line, MySQL will ignore everything you typed and issue a </a:t>
            </a:r>
            <a:r>
              <a:rPr lang="en-US" dirty="0" smtClean="0"/>
              <a:t>new prompt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dirty="0" smtClean="0"/>
              <a:t>Without </a:t>
            </a:r>
            <a:r>
              <a:rPr lang="en-US" dirty="0"/>
              <a:t>the \c, it would have displayed an error message. </a:t>
            </a:r>
            <a:endParaRPr lang="en-US" dirty="0" smtClean="0"/>
          </a:p>
          <a:p>
            <a:pPr lvl="2"/>
            <a:r>
              <a:rPr lang="en-US" dirty="0" smtClean="0"/>
              <a:t>If </a:t>
            </a:r>
            <a:r>
              <a:rPr lang="en-US" dirty="0"/>
              <a:t>you have opened a string or comment, close it first before using the \c </a:t>
            </a:r>
            <a:r>
              <a:rPr lang="en-US" dirty="0" smtClean="0"/>
              <a:t>or MySQL </a:t>
            </a:r>
            <a:r>
              <a:rPr lang="en-US" dirty="0"/>
              <a:t>will think the \c is just part of the string. </a:t>
            </a:r>
            <a:endParaRPr lang="en-US" dirty="0" smtClean="0"/>
          </a:p>
          <a:p>
            <a:pPr marL="996950" lvl="2" indent="0">
              <a:buNone/>
            </a:pPr>
            <a:r>
              <a:rPr lang="en-US" dirty="0"/>
              <a:t>	</a:t>
            </a:r>
            <a:r>
              <a:rPr lang="en-US" dirty="0" smtClean="0"/>
              <a:t>		this is "meaningless gibberish to </a:t>
            </a:r>
            <a:r>
              <a:rPr lang="en-US" dirty="0" err="1" smtClean="0"/>
              <a:t>mysql</a:t>
            </a:r>
            <a:r>
              <a:rPr lang="en-US" dirty="0" smtClean="0"/>
              <a:t>" \c</a:t>
            </a:r>
          </a:p>
          <a:p>
            <a:pPr lvl="2"/>
            <a:r>
              <a:rPr lang="en-US" dirty="0" smtClean="0"/>
              <a:t>Also note that using \c after a semicolon will not cancel the preceding command, as it </a:t>
            </a:r>
            <a:r>
              <a:rPr lang="en-US" dirty="0"/>
              <a:t>is then a new statement.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741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orkshop_PPT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Workshop_PPT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4065</TotalTime>
  <Words>1647</Words>
  <Application>Microsoft Office PowerPoint</Application>
  <PresentationFormat>Widescreen</PresentationFormat>
  <Paragraphs>288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Noto Sans Symbols</vt:lpstr>
      <vt:lpstr>Pinyon Script</vt:lpstr>
      <vt:lpstr>Wingdings</vt:lpstr>
      <vt:lpstr>Workshop_PPT_Template</vt:lpstr>
      <vt:lpstr>2_Workshop_PPT_Template</vt:lpstr>
      <vt:lpstr>PowerPoint Presentation</vt:lpstr>
      <vt:lpstr>Contents</vt:lpstr>
      <vt:lpstr>MySQL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MySQL Commands</vt:lpstr>
      <vt:lpstr>PowerPoint Presentation</vt:lpstr>
      <vt:lpstr>PowerPoint Presentation</vt:lpstr>
      <vt:lpstr>PowerPoint Presentation</vt:lpstr>
      <vt:lpstr>PowerPoint Presentation</vt:lpstr>
      <vt:lpstr>Data Types</vt:lpstr>
      <vt:lpstr>PowerPoint Presentation</vt:lpstr>
      <vt:lpstr>PowerPoint Presentation</vt:lpstr>
      <vt:lpstr>PowerPoint Presentation</vt:lpstr>
      <vt:lpstr>Adding data to a table</vt:lpstr>
      <vt:lpstr>PowerPoint Presentation</vt:lpstr>
      <vt:lpstr>Querying a MySQL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Karthikeyan M.P</cp:lastModifiedBy>
  <cp:revision>506</cp:revision>
  <dcterms:created xsi:type="dcterms:W3CDTF">2021-08-26T10:17:20Z</dcterms:created>
  <dcterms:modified xsi:type="dcterms:W3CDTF">2021-10-11T10:40:02Z</dcterms:modified>
</cp:coreProperties>
</file>