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2" r:id="rId2"/>
  </p:sldMasterIdLst>
  <p:notesMasterIdLst>
    <p:notesMasterId r:id="rId11"/>
  </p:notesMasterIdLst>
  <p:sldIdLst>
    <p:sldId id="352" r:id="rId3"/>
    <p:sldId id="393" r:id="rId4"/>
    <p:sldId id="290" r:id="rId5"/>
    <p:sldId id="291" r:id="rId6"/>
    <p:sldId id="292" r:id="rId7"/>
    <p:sldId id="344" r:id="rId8"/>
    <p:sldId id="345" r:id="rId9"/>
    <p:sldId id="405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174"/>
    <a:srgbClr val="B6F6C1"/>
    <a:srgbClr val="FFD3D7"/>
    <a:srgbClr val="777777"/>
    <a:srgbClr val="B2B2B2"/>
    <a:srgbClr val="0DD341"/>
    <a:srgbClr val="CEF6D5"/>
    <a:srgbClr val="B2F6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529" autoAdjust="0"/>
    <p:restoredTop sz="99461" autoAdjust="0"/>
  </p:normalViewPr>
  <p:slideViewPr>
    <p:cSldViewPr>
      <p:cViewPr varScale="1">
        <p:scale>
          <a:sx n="69" d="100"/>
          <a:sy n="69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DE12E7-5FE9-45EA-9146-8B1D45BD559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94A710-1482-4003-A1DC-ACC0E579D5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410F51-1DE7-4CB9-B830-F197BE08E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F1E4F5-8439-498D-BF16-7122C053B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352800" y="632460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4BDCC044-8B15-4CCE-A53E-11F857284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A710-1482-4003-A1DC-ACC0E579D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C7F0-C9F1-4BCA-9188-43D1250D4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10ED-E87D-4755-8E4A-C38E32A22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A8FBF-7B21-4796-A6AE-9F33EBF90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844F-164E-44FB-96B1-FA6F9D778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35AD-9A0D-46E0-8AAB-58535638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E22046-4EF9-44A2-98A0-C0D061E30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D4D6-1762-4073-9DEB-1AB70BB7A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05E1-51C6-43E9-A5C5-43C7F0EB7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0F51-1DE7-4CB9-B830-F197BE08E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5D30-3A67-4D47-B710-E7E0817AB200}" type="datetimeFigureOut">
              <a:rPr lang="en-US" smtClean="0"/>
              <a:pPr/>
              <a:t>7/19/2024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E4F5-8439-498D-BF16-7122C053B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1DC7F0-C9F1-4BCA-9188-43D1250D47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5610ED-E87D-4755-8E4A-C38E32A22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3A8FBF-7B21-4796-A6AE-9F33EBF90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77844F-164E-44FB-96B1-FA6F9D7784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4F35AD-9A0D-46E0-8AAB-585356385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C2D4D6-1762-4073-9DEB-1AB70BB7A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E05E1-51C6-43E9-A5C5-43C7F0EB7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6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324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</a:defRPr>
            </a:lvl1pPr>
          </a:lstStyle>
          <a:p>
            <a:fld id="{F14E43B6-CE9B-40F8-BF21-146AE83CCA6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7349" name="Picture 5" descr="logo_t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400800"/>
            <a:ext cx="1295400" cy="358775"/>
          </a:xfrm>
          <a:prstGeom prst="rect">
            <a:avLst/>
          </a:prstGeo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7315200" y="6478588"/>
            <a:ext cx="1828800" cy="227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0" hangingPunct="0">
              <a:buFontTx/>
              <a:buChar char="©"/>
            </a:pPr>
            <a:r>
              <a:rPr lang="en-US" sz="1200" b="1" i="1">
                <a:latin typeface="Book Antiqua" pitchFamily="18" charset="0"/>
              </a:rPr>
              <a:t>The McGraw-Hill Companies, 2005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5D3E-42BA-45D2-982E-5D03D4F59674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43B6-CE9B-40F8-BF21-146AE83C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9001156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CSE </a:t>
            </a:r>
            <a:r>
              <a:rPr lang="en-US" sz="3600" b="1" dirty="0" smtClean="0"/>
              <a:t>316 Software Design with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664370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en-US" sz="4200" b="1" dirty="0" err="1" smtClean="0"/>
              <a:t>Programme</a:t>
            </a:r>
            <a:r>
              <a:rPr lang="en-US" sz="4200" b="1" dirty="0" smtClean="0"/>
              <a:t> Outcome</a:t>
            </a:r>
          </a:p>
          <a:p>
            <a:pPr marL="514350" indent="-514350">
              <a:buNone/>
            </a:pPr>
            <a:endParaRPr lang="en-US" sz="4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Engineering </a:t>
            </a:r>
            <a:r>
              <a:rPr lang="en-US" dirty="0" smtClean="0"/>
              <a:t>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Design/development of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Conduct investigations of complex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Modern tool usage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engineer and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 and sustainability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Ethics,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and team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management and finance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Life-long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smtClean="0"/>
              <a:t>CSE 316 Software Design with UML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525963"/>
          </a:xfrm>
        </p:spPr>
        <p:txBody>
          <a:bodyPr/>
          <a:lstStyle/>
          <a:p>
            <a:pPr lvl="0">
              <a:buNone/>
            </a:pPr>
            <a:r>
              <a:rPr lang="en-US" b="1" dirty="0" smtClean="0"/>
              <a:t>Course Objective</a:t>
            </a:r>
          </a:p>
          <a:p>
            <a:pPr lvl="0">
              <a:buNone/>
            </a:pPr>
            <a:endParaRPr lang="en-US" b="1" dirty="0" smtClean="0"/>
          </a:p>
          <a:p>
            <a:pPr lvl="0" algn="just"/>
            <a:r>
              <a:rPr lang="en-US" dirty="0"/>
              <a:t>T</a:t>
            </a:r>
            <a:r>
              <a:rPr lang="en-US" dirty="0" smtClean="0"/>
              <a:t>o understand the concepts of </a:t>
            </a:r>
            <a:r>
              <a:rPr lang="en-US" b="1" dirty="0" smtClean="0"/>
              <a:t>object-oriented technologies and unified modeling language</a:t>
            </a:r>
          </a:p>
          <a:p>
            <a:pPr lvl="0" algn="just"/>
            <a:r>
              <a:rPr lang="en-US" dirty="0" smtClean="0"/>
              <a:t> To design the software in the aspects of interactions between </a:t>
            </a:r>
            <a:r>
              <a:rPr lang="en-US" b="1" dirty="0" smtClean="0"/>
              <a:t>use-cases, classes, packages, states, components</a:t>
            </a:r>
            <a:r>
              <a:rPr lang="en-US" dirty="0" smtClean="0"/>
              <a:t>, and execution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429684" cy="557214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 smtClean="0"/>
              <a:t>Describe the basics of software development process models, object-oriented technologies for software development and unified </a:t>
            </a:r>
            <a:r>
              <a:rPr lang="en-US" dirty="0" err="1" smtClean="0"/>
              <a:t>modelling</a:t>
            </a:r>
            <a:r>
              <a:rPr lang="en-US" dirty="0" smtClean="0"/>
              <a:t> language </a:t>
            </a:r>
          </a:p>
          <a:p>
            <a:pPr lvl="0" algn="just"/>
            <a:r>
              <a:rPr lang="en-US" dirty="0" err="1" smtClean="0"/>
              <a:t>Analyse</a:t>
            </a:r>
            <a:r>
              <a:rPr lang="en-US" dirty="0" smtClean="0"/>
              <a:t> the requirements for the given problem to depict the relationship between the use-cases </a:t>
            </a:r>
          </a:p>
          <a:p>
            <a:pPr lvl="0" algn="just"/>
            <a:r>
              <a:rPr lang="en-US" dirty="0" smtClean="0"/>
              <a:t>Depict the interaction between the use-cases as sequence diagrams </a:t>
            </a:r>
          </a:p>
          <a:p>
            <a:pPr lvl="0" algn="just"/>
            <a:r>
              <a:rPr lang="en-US" dirty="0" smtClean="0"/>
              <a:t>Find the analysis classes with attributes and operations and establish the relationship between these classes </a:t>
            </a:r>
          </a:p>
          <a:p>
            <a:pPr lvl="0" algn="just"/>
            <a:r>
              <a:rPr lang="en-US" dirty="0" smtClean="0"/>
              <a:t>Combine classes as packages and depict the interaction between these packages </a:t>
            </a:r>
          </a:p>
          <a:p>
            <a:pPr lvl="0" algn="just"/>
            <a:r>
              <a:rPr lang="en-US" dirty="0" smtClean="0"/>
              <a:t>Model the system based on activity, number of states, physical &amp; logical components, and deployment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2864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UNIT I  - Introduction</a:t>
            </a:r>
          </a:p>
          <a:p>
            <a:pPr algn="just"/>
            <a:r>
              <a:rPr lang="en-US" dirty="0" smtClean="0"/>
              <a:t>Software development process: The Waterfall Model vs. The Spiral Model. The Software Crisis, description of the real world using the Objects Model, Quality software characteristics. </a:t>
            </a:r>
          </a:p>
          <a:p>
            <a:pPr algn="just"/>
            <a:r>
              <a:rPr lang="en-US" dirty="0" smtClean="0"/>
              <a:t>Object oriented technologies: Classes, inheritance and multiple configurations. Description of the Object- Oriented Analysis process vs. the Structure Analysis Model. The process of Object-oriented software development. Description of Design Patterns. Technological Description of Distributed Systems. </a:t>
            </a:r>
          </a:p>
          <a:p>
            <a:pPr algn="just"/>
            <a:r>
              <a:rPr lang="en-US" dirty="0" smtClean="0"/>
              <a:t> UML Language: Standards - Elements of the language - General description of various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UNIT II  </a:t>
            </a:r>
            <a:r>
              <a:rPr lang="en-US" sz="2800" b="1" dirty="0" smtClean="0"/>
              <a:t>Requirements Analysis Using Case     Modeling</a:t>
            </a:r>
            <a:r>
              <a:rPr lang="en-US" b="1" dirty="0" smtClean="0"/>
              <a:t>				</a:t>
            </a:r>
            <a:endParaRPr lang="en-US" dirty="0" smtClean="0"/>
          </a:p>
          <a:p>
            <a:pPr algn="just"/>
            <a:r>
              <a:rPr lang="en-US" sz="2800" dirty="0" smtClean="0"/>
              <a:t>Analysis of system requirements. Actor definitions - Writing a case goal - Use Case Diagrams -Use Case Relationships. </a:t>
            </a:r>
          </a:p>
          <a:p>
            <a:pPr algn="just"/>
            <a:r>
              <a:rPr lang="en-US" sz="2800" dirty="0" smtClean="0"/>
              <a:t>Interaction diagrams (Transfer from Analysis to Design in the Characterization Stage). </a:t>
            </a:r>
          </a:p>
          <a:p>
            <a:pPr algn="just"/>
            <a:r>
              <a:rPr lang="en-US" sz="2800" dirty="0" smtClean="0"/>
              <a:t>Description of goal - Defining UML Method, Operation, Object Interface, Class. Sequence Diagram. </a:t>
            </a:r>
          </a:p>
          <a:p>
            <a:pPr algn="just"/>
            <a:r>
              <a:rPr lang="en-US" sz="2800" dirty="0" smtClean="0"/>
              <a:t>Finding objects from Flow of Events - Describing the process of finding objects using a Sequence Diagram - Describing the process of finding objects using a Collaboration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786874" cy="6858000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UNIT III  - The Static Structure Diagrams (The Logical View Design Stage)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	The Class Diagram Model - Attributes descriptions - Operations descriptions - Connections descriptions in the Static Model. - Association, Generalization, Aggregation, Dependency, Interfacing, Multiplicity.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Package Diagram Model. Description of the model - White box, black box - Connections between packagers – Interfaces - Create Package Diagram - Drill Dow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UNIT IV  State Diagram / Activity Diagram (Dynamic Model)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Description of the State Diagram - Events Handling - Description of the Activity Diagram - Exercise in State Machines. Component Diagram Model. Physical Aspect - Logical Aspect - Connections and Dependencies - User face-Initial DB design in a UML environment. Deployment Model. Processors – Connections – Components – Tasks – Threads - Signals and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TEXTBOOKS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Bernd </a:t>
            </a:r>
            <a:r>
              <a:rPr lang="en-US" dirty="0" err="1" smtClean="0"/>
              <a:t>Bruegge</a:t>
            </a:r>
            <a:r>
              <a:rPr lang="en-US" dirty="0" smtClean="0"/>
              <a:t> and Allen H. </a:t>
            </a:r>
            <a:r>
              <a:rPr lang="en-US" dirty="0" err="1" smtClean="0"/>
              <a:t>Dutoit</a:t>
            </a:r>
            <a:r>
              <a:rPr lang="en-US" dirty="0" smtClean="0"/>
              <a:t>, Object-Oriented Software Engineering: using UML, Patterns and Java, Pearson publishers, 3 rd Edition, 2011.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Martin Fowler, UML Distilled, Addison-Wesley Professional, 3 rd edition, 2018. </a:t>
            </a:r>
          </a:p>
          <a:p>
            <a:pPr marL="514350" indent="-514350" algn="just">
              <a:buNone/>
            </a:pPr>
            <a:r>
              <a:rPr lang="en-US" dirty="0" smtClean="0"/>
              <a:t>REFERENCE 1. 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Erich Gamma, Richard Helm, Ralph Johnson, and John M. </a:t>
            </a:r>
            <a:r>
              <a:rPr lang="en-US" dirty="0" err="1" smtClean="0"/>
              <a:t>Vlissides</a:t>
            </a:r>
            <a:r>
              <a:rPr lang="en-US" dirty="0" smtClean="0"/>
              <a:t>, Design Patterns: Elements of Reusable Object-Oriented Software, Addison-Wesley Professional, 1st Edition, 1995.</a:t>
            </a:r>
          </a:p>
          <a:p>
            <a:pPr marL="514350" indent="-514350" algn="just">
              <a:buNone/>
            </a:pPr>
            <a:r>
              <a:rPr lang="en-US" b="1" dirty="0" smtClean="0"/>
              <a:t>	The </a:t>
            </a:r>
            <a:r>
              <a:rPr lang="en-US" b="1" dirty="0"/>
              <a:t>Unified Modeling Language User Guide</a:t>
            </a:r>
            <a:r>
              <a:rPr lang="en-US" dirty="0"/>
              <a:t> </a:t>
            </a:r>
            <a:r>
              <a:rPr lang="en-US" dirty="0" smtClean="0"/>
              <a:t>        (</a:t>
            </a:r>
            <a:r>
              <a:rPr lang="en-US" dirty="0"/>
              <a:t>2nd Edition</a:t>
            </a:r>
            <a:r>
              <a:rPr lang="en-US" dirty="0" smtClean="0"/>
              <a:t>) – Grady </a:t>
            </a:r>
            <a:r>
              <a:rPr lang="en-US" dirty="0" err="1" smtClean="0"/>
              <a:t>Booch</a:t>
            </a:r>
            <a:r>
              <a:rPr lang="en-US" dirty="0" smtClean="0"/>
              <a:t>, James </a:t>
            </a:r>
            <a:r>
              <a:rPr lang="en-US" dirty="0" err="1" smtClean="0"/>
              <a:t>Rambaugh</a:t>
            </a:r>
            <a:r>
              <a:rPr lang="en-US" dirty="0" smtClean="0"/>
              <a:t>, </a:t>
            </a:r>
            <a:r>
              <a:rPr lang="en-US" dirty="0" smtClean="0"/>
              <a:t>                 </a:t>
            </a:r>
            <a:r>
              <a:rPr lang="en-US" dirty="0" err="1" smtClean="0"/>
              <a:t>Ivar</a:t>
            </a:r>
            <a:r>
              <a:rPr lang="en-US" dirty="0" smtClean="0"/>
              <a:t>  </a:t>
            </a:r>
            <a:r>
              <a:rPr lang="en-US" dirty="0" smtClean="0"/>
              <a:t>Jacobson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2046-4EF9-44A2-98A0-C0D061E30A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Graw-Hill Presentation for PowerPoint">
  <a:themeElements>
    <a:clrScheme name="">
      <a:dk1>
        <a:srgbClr val="000033"/>
      </a:dk1>
      <a:lt1>
        <a:srgbClr val="CCCCFF"/>
      </a:lt1>
      <a:dk2>
        <a:srgbClr val="000066"/>
      </a:dk2>
      <a:lt2>
        <a:srgbClr val="CCCCFF"/>
      </a:lt2>
      <a:accent1>
        <a:srgbClr val="003399"/>
      </a:accent1>
      <a:accent2>
        <a:srgbClr val="CCCCFF"/>
      </a:accent2>
      <a:accent3>
        <a:srgbClr val="AAAAB8"/>
      </a:accent3>
      <a:accent4>
        <a:srgbClr val="AEAEDA"/>
      </a:accent4>
      <a:accent5>
        <a:srgbClr val="AAADCA"/>
      </a:accent5>
      <a:accent6>
        <a:srgbClr val="B9B9E7"/>
      </a:accent6>
      <a:hlink>
        <a:srgbClr val="CCCCFF"/>
      </a:hlink>
      <a:folHlink>
        <a:srgbClr val="CCCCFF"/>
      </a:folHlink>
    </a:clrScheme>
    <a:fontScheme name="McGraw-Hill Presentation for PowerPo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raw-Hill Presentation for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raw-Hill Presentation for PowerPo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raw-Hill Presentation for PowerPoint 8">
        <a:dk1>
          <a:srgbClr val="000033"/>
        </a:dk1>
        <a:lt1>
          <a:srgbClr val="CCCCFF"/>
        </a:lt1>
        <a:dk2>
          <a:srgbClr val="000066"/>
        </a:dk2>
        <a:lt2>
          <a:srgbClr val="CCCCFF"/>
        </a:lt2>
        <a:accent1>
          <a:srgbClr val="CCCCFF"/>
        </a:accent1>
        <a:accent2>
          <a:srgbClr val="3333CC"/>
        </a:accent2>
        <a:accent3>
          <a:srgbClr val="AAAAB8"/>
        </a:accent3>
        <a:accent4>
          <a:srgbClr val="AEAEDA"/>
        </a:accent4>
        <a:accent5>
          <a:srgbClr val="E2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340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McGraw-Hill Presentation for PowerPoint</vt:lpstr>
      <vt:lpstr>Office Theme</vt:lpstr>
      <vt:lpstr>        CSE 316 Software Design with UML</vt:lpstr>
      <vt:lpstr>Slide 2</vt:lpstr>
      <vt:lpstr>CSE 316 Software Design with UML</vt:lpstr>
      <vt:lpstr>Course Outcomes</vt:lpstr>
      <vt:lpstr>Syllabus </vt:lpstr>
      <vt:lpstr>Slide 6</vt:lpstr>
      <vt:lpstr>Slide 7</vt:lpstr>
      <vt:lpstr>Slide 8</vt:lpstr>
    </vt:vector>
  </TitlesOfParts>
  <Company>University of Brighton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Bob Hughes</dc:creator>
  <cp:lastModifiedBy>GP</cp:lastModifiedBy>
  <cp:revision>89</cp:revision>
  <dcterms:created xsi:type="dcterms:W3CDTF">2005-07-08T09:37:10Z</dcterms:created>
  <dcterms:modified xsi:type="dcterms:W3CDTF">2024-07-19T06:04:07Z</dcterms:modified>
</cp:coreProperties>
</file>