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437" r:id="rId3"/>
    <p:sldId id="438" r:id="rId4"/>
    <p:sldId id="592" r:id="rId5"/>
    <p:sldId id="593" r:id="rId6"/>
    <p:sldId id="595" r:id="rId7"/>
    <p:sldId id="596" r:id="rId8"/>
    <p:sldId id="597" r:id="rId9"/>
    <p:sldId id="441" r:id="rId10"/>
    <p:sldId id="442" r:id="rId11"/>
    <p:sldId id="594" r:id="rId12"/>
    <p:sldId id="598" r:id="rId13"/>
    <p:sldId id="599" r:id="rId14"/>
    <p:sldId id="600" r:id="rId15"/>
    <p:sldId id="601" r:id="rId16"/>
    <p:sldId id="602" r:id="rId17"/>
    <p:sldId id="603" r:id="rId18"/>
    <p:sldId id="604" r:id="rId19"/>
    <p:sldId id="468" r:id="rId20"/>
    <p:sldId id="605" r:id="rId21"/>
    <p:sldId id="606" r:id="rId22"/>
    <p:sldId id="607" r:id="rId23"/>
    <p:sldId id="608" r:id="rId24"/>
    <p:sldId id="609" r:id="rId25"/>
    <p:sldId id="610" r:id="rId26"/>
    <p:sldId id="611" r:id="rId27"/>
    <p:sldId id="470" r:id="rId28"/>
    <p:sldId id="469" r:id="rId29"/>
    <p:sldId id="472" r:id="rId30"/>
    <p:sldId id="473" r:id="rId31"/>
    <p:sldId id="474" r:id="rId32"/>
    <p:sldId id="475" r:id="rId33"/>
    <p:sldId id="476" r:id="rId34"/>
    <p:sldId id="477" r:id="rId35"/>
    <p:sldId id="478" r:id="rId36"/>
    <p:sldId id="479" r:id="rId37"/>
    <p:sldId id="480" r:id="rId38"/>
    <p:sldId id="481" r:id="rId39"/>
    <p:sldId id="483" r:id="rId40"/>
    <p:sldId id="484" r:id="rId41"/>
    <p:sldId id="485" r:id="rId42"/>
    <p:sldId id="486" r:id="rId43"/>
    <p:sldId id="487" r:id="rId44"/>
    <p:sldId id="488" r:id="rId45"/>
    <p:sldId id="489" r:id="rId46"/>
    <p:sldId id="494" r:id="rId47"/>
    <p:sldId id="495" r:id="rId48"/>
    <p:sldId id="493" r:id="rId49"/>
    <p:sldId id="498" r:id="rId50"/>
    <p:sldId id="499" r:id="rId51"/>
    <p:sldId id="500" r:id="rId52"/>
    <p:sldId id="501" r:id="rId53"/>
    <p:sldId id="502" r:id="rId54"/>
    <p:sldId id="503" r:id="rId55"/>
    <p:sldId id="504" r:id="rId56"/>
    <p:sldId id="505" r:id="rId57"/>
    <p:sldId id="506" r:id="rId58"/>
    <p:sldId id="507" r:id="rId59"/>
    <p:sldId id="509" r:id="rId60"/>
    <p:sldId id="510" r:id="rId61"/>
    <p:sldId id="512" r:id="rId62"/>
    <p:sldId id="514" r:id="rId63"/>
    <p:sldId id="516" r:id="rId64"/>
    <p:sldId id="517" r:id="rId65"/>
    <p:sldId id="518" r:id="rId66"/>
    <p:sldId id="519" r:id="rId67"/>
    <p:sldId id="520" r:id="rId68"/>
    <p:sldId id="522" r:id="rId69"/>
    <p:sldId id="523" r:id="rId70"/>
    <p:sldId id="524" r:id="rId71"/>
    <p:sldId id="525" r:id="rId72"/>
    <p:sldId id="526" r:id="rId73"/>
    <p:sldId id="527" r:id="rId74"/>
    <p:sldId id="528" r:id="rId75"/>
    <p:sldId id="530" r:id="rId76"/>
    <p:sldId id="537" r:id="rId77"/>
    <p:sldId id="538" r:id="rId78"/>
    <p:sldId id="539" r:id="rId79"/>
    <p:sldId id="542" r:id="rId80"/>
    <p:sldId id="552" r:id="rId81"/>
    <p:sldId id="553" r:id="rId82"/>
    <p:sldId id="554" r:id="rId83"/>
    <p:sldId id="589"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33"/>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howGuides="1">
      <p:cViewPr varScale="1">
        <p:scale>
          <a:sx n="67" d="100"/>
          <a:sy n="67" d="100"/>
        </p:scale>
        <p:origin x="-840" y="-102"/>
      </p:cViewPr>
      <p:guideLst>
        <p:guide orient="horz" pos="2160"/>
        <p:guide pos="385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notesMaster" Target="notesMasters/notesMaster1.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Template for Preparing Presentation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ctr" defTabSz="914400" rtl="0" eaLnBrk="1" fontAlgn="auto" latinLnBrk="0" hangingPunct="1">
              <a:lnSpc>
                <a:spcPct val="150000"/>
              </a:lnSpc>
              <a:spcBef>
                <a:spcPts val="1755"/>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Session 2</a:t>
            </a:r>
            <a:endParaRPr kumimoji="0"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a:p>
            <a:pPr marL="0" marR="0" lvl="0" indent="0" algn="ctr" defTabSz="914400" rtl="0" eaLnBrk="1" fontAlgn="auto" latinLnBrk="0" hangingPunct="1">
              <a:lnSpc>
                <a:spcPct val="100000"/>
              </a:lnSpc>
              <a:spcBef>
                <a:spcPts val="1155"/>
              </a:spcBef>
              <a:spcAft>
                <a:spcPts val="0"/>
              </a:spcAft>
              <a:buClrTx/>
              <a:buSzTx/>
              <a:buFontTx/>
              <a:buNone/>
              <a:defRPr/>
            </a:pPr>
            <a:r>
              <a:rPr kumimoji="0" lang="en-US"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SASTRA University</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10"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ltLang="en-US"/>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fld id="{BE031832-36F5-4DF4-BA02-44C6886A1F16}" type="slidenum">
              <a:rPr lang="en-US" altLang="en-US" smtClean="0"/>
            </a:fld>
            <a:endParaRPr lang="en-US" altLang="en-US"/>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800">
                <a:solidFill>
                  <a:schemeClr val="tx1"/>
                </a:solidFill>
              </a:defRPr>
            </a:lvl3pPr>
            <a:lvl4pPr>
              <a:lnSpc>
                <a:spcPct val="100000"/>
              </a:lnSpc>
              <a:spcBef>
                <a:spcPts val="600"/>
              </a:spcBef>
              <a:spcAft>
                <a:spcPts val="600"/>
              </a:spcAft>
              <a:defRPr sz="2800">
                <a:solidFill>
                  <a:schemeClr val="tx1"/>
                </a:solidFill>
              </a:defRPr>
            </a:lvl4pPr>
            <a:lvl5pPr>
              <a:lnSpc>
                <a:spcPct val="100000"/>
              </a:lnSpc>
              <a:spcBef>
                <a:spcPts val="600"/>
              </a:spcBef>
              <a:spcAft>
                <a:spcPts val="600"/>
              </a:spcAft>
              <a:defRPr sz="2800">
                <a:solidFill>
                  <a:schemeClr val="tx1"/>
                </a:solidFill>
              </a:defRPr>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E98CBE09-2349-4EE1-A219-AB8DA39AFE09}"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8000"/>
              </a:lnSpc>
              <a:spcBef>
                <a:spcPts val="0"/>
              </a:spcBef>
              <a:spcAft>
                <a:spcPts val="0"/>
              </a:spcAft>
              <a:buClr>
                <a:srgbClr val="000097"/>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0050" algn="l" rtl="0">
              <a:lnSpc>
                <a:spcPct val="163000"/>
              </a:lnSpc>
              <a:spcBef>
                <a:spcPts val="0"/>
              </a:spcBef>
              <a:spcAft>
                <a:spcPts val="0"/>
              </a:spcAft>
              <a:buClr>
                <a:schemeClr val="dk1"/>
              </a:buClr>
              <a:buSzPts val="2700"/>
              <a:buFont typeface="Arial" panose="020B0604020202020204"/>
              <a:buChar char="–"/>
              <a:defRPr sz="2700" b="0" i="0" u="none" strike="noStrike" cap="none">
                <a:solidFill>
                  <a:srgbClr val="000097"/>
                </a:solidFill>
                <a:latin typeface="Arial" panose="020B0604020202020204"/>
                <a:ea typeface="Arial" panose="020B0604020202020204"/>
                <a:cs typeface="Arial" panose="020B0604020202020204"/>
                <a:sym typeface="Arial" panose="020B0604020202020204"/>
              </a:defRPr>
            </a:lvl2pPr>
            <a:lvl3pPr marL="1371600" marR="0" lvl="2" indent="-374650" algn="l" rtl="0">
              <a:lnSpc>
                <a:spcPct val="191000"/>
              </a:lnSpc>
              <a:spcBef>
                <a:spcPts val="0"/>
              </a:spcBef>
              <a:spcAft>
                <a:spcPts val="0"/>
              </a:spcAft>
              <a:buClr>
                <a:srgbClr val="000097"/>
              </a:buClr>
              <a:buSzPts val="2300"/>
              <a:buFont typeface="Noto Sans Symbols"/>
              <a:buChar char="✔"/>
              <a:defRPr sz="23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244000"/>
              </a:lnSpc>
              <a:spcBef>
                <a:spcPts val="0"/>
              </a:spcBef>
              <a:spcAft>
                <a:spcPts val="0"/>
              </a:spcAft>
              <a:buClr>
                <a:schemeClr val="dk1"/>
              </a:buClr>
              <a:buSzPts val="1800"/>
              <a:buFont typeface="Arial" panose="020B0604020202020204"/>
              <a:buChar char="–"/>
              <a:defRPr sz="1800" b="0" i="0" u="none" strike="noStrike" cap="none">
                <a:solidFill>
                  <a:srgbClr val="000097"/>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244000"/>
              </a:lnSpc>
              <a:spcBef>
                <a:spcPts val="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7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pic>
        <p:nvPicPr>
          <p:cNvPr id="15" name="Google Shape;15;p1"/>
          <p:cNvPicPr preferRelativeResize="0"/>
          <p:nvPr/>
        </p:nvPicPr>
        <p:blipFill rotWithShape="1">
          <a:blip r:embed="rId7" cstate="print"/>
          <a:srcRect t="8147" b="8028"/>
          <a:stretch>
            <a:fillRect/>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hyperlink" Target="https://www.tutorialspoint.com/html/html_p_tag.htm" TargetMode="External"/><Relationship Id="rId1" Type="http://schemas.openxmlformats.org/officeDocument/2006/relationships/hyperlink" Target="https://www.tutorialspoint.com/html/html_hn_tag.htm"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tutorialspoint.com/html/html_class_attribute.htm"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tutorialspoint.com/html/html_id_attribute.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www.tutorialspoint.com/html/html_link_tag.htm" TargetMode="External"/><Relationship Id="rId2" Type="http://schemas.openxmlformats.org/officeDocument/2006/relationships/hyperlink" Target="https://www.tutorialspoint.com/html/html_style_tag.htm" TargetMode="Externa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tutorialspoint.com/html/html_style_tag.ht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eloper.mozilla.org/en-US/docs/Web/CSS" TargetMode="External"/><Relationship Id="rId1" Type="http://schemas.openxmlformats.org/officeDocument/2006/relationships/hyperlink" Target="https://www.w3schools.com/css/default.asp"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tutorialspoint.com/css/css_selector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CSS</a:t>
            </a:r>
            <a:endParaRPr lang="en-IN" dirty="0"/>
          </a:p>
        </p:txBody>
      </p:sp>
      <p:sp>
        <p:nvSpPr>
          <p:cNvPr id="3" name="Text Placeholder 2"/>
          <p:cNvSpPr>
            <a:spLocks noGrp="1"/>
          </p:cNvSpPr>
          <p:nvPr>
            <p:ph type="body" sz="quarter" idx="13"/>
          </p:nvPr>
        </p:nvSpPr>
        <p:spPr/>
        <p:txBody>
          <a:bodyPr/>
          <a:lstStyle/>
          <a:p>
            <a:pPr algn="just">
              <a:lnSpc>
                <a:spcPct val="100000"/>
              </a:lnSpc>
              <a:spcBef>
                <a:spcPts val="600"/>
              </a:spcBef>
              <a:spcAft>
                <a:spcPts val="600"/>
              </a:spcAft>
            </a:pPr>
            <a:r>
              <a:rPr lang="en-US" sz="2800" dirty="0"/>
              <a:t>CSS is a language that works along with HTML </a:t>
            </a:r>
            <a:r>
              <a:rPr lang="en-US" sz="2800" dirty="0" smtClean="0"/>
              <a:t>to provide </a:t>
            </a:r>
            <a:r>
              <a:rPr lang="en-US" sz="2800" dirty="0"/>
              <a:t>visual styles to the elements of the document, such as size</a:t>
            </a:r>
            <a:r>
              <a:rPr lang="en-US" sz="2800" dirty="0" smtClean="0"/>
              <a:t>, </a:t>
            </a:r>
            <a:r>
              <a:rPr lang="en-IN" sz="2800" dirty="0" err="1" smtClean="0"/>
              <a:t>color</a:t>
            </a:r>
            <a:r>
              <a:rPr lang="en-IN" sz="2800" dirty="0"/>
              <a:t>, backgrounds, borders, </a:t>
            </a:r>
            <a:r>
              <a:rPr lang="en-IN" sz="2800" dirty="0" err="1" smtClean="0"/>
              <a:t>etc</a:t>
            </a:r>
            <a:endParaRPr lang="en-IN" sz="2800" dirty="0" smtClean="0"/>
          </a:p>
          <a:p>
            <a:pPr algn="just">
              <a:lnSpc>
                <a:spcPct val="100000"/>
              </a:lnSpc>
              <a:spcBef>
                <a:spcPts val="600"/>
              </a:spcBef>
              <a:spcAft>
                <a:spcPts val="600"/>
              </a:spcAft>
            </a:pPr>
            <a:r>
              <a:rPr lang="en-US" sz="2800" dirty="0" smtClean="0"/>
              <a:t>Attributes </a:t>
            </a:r>
            <a:r>
              <a:rPr lang="en-US" sz="2800" dirty="0"/>
              <a:t>within HTML tags provided some essential styles </a:t>
            </a:r>
            <a:r>
              <a:rPr lang="en-US" sz="2800" dirty="0" smtClean="0"/>
              <a:t>to every </a:t>
            </a:r>
            <a:r>
              <a:rPr lang="en-US" sz="2800" dirty="0"/>
              <a:t>element, but as the language evolved the code became </a:t>
            </a:r>
            <a:r>
              <a:rPr lang="en-US" sz="2800" dirty="0" smtClean="0"/>
              <a:t>more complicated </a:t>
            </a:r>
            <a:r>
              <a:rPr lang="en-US" sz="2800" dirty="0"/>
              <a:t>to write and maintain and HTML alone no longer could </a:t>
            </a:r>
            <a:r>
              <a:rPr lang="en-US" sz="2800" dirty="0" smtClean="0"/>
              <a:t>meet the </a:t>
            </a:r>
            <a:r>
              <a:rPr lang="en-US" sz="2800" dirty="0"/>
              <a:t>demands of web designers. </a:t>
            </a:r>
            <a:endParaRPr lang="en-US" sz="2800" dirty="0" smtClean="0"/>
          </a:p>
          <a:p>
            <a:pPr algn="just">
              <a:lnSpc>
                <a:spcPct val="100000"/>
              </a:lnSpc>
              <a:spcBef>
                <a:spcPts val="600"/>
              </a:spcBef>
              <a:spcAft>
                <a:spcPts val="600"/>
              </a:spcAft>
            </a:pPr>
            <a:r>
              <a:rPr lang="en-US" sz="2800" dirty="0" smtClean="0"/>
              <a:t>As </a:t>
            </a:r>
            <a:r>
              <a:rPr lang="en-US" sz="2800" dirty="0"/>
              <a:t>a result, CSS soon was adopted as </a:t>
            </a:r>
            <a:r>
              <a:rPr lang="en-US" sz="2800" i="1" u="sng" dirty="0" smtClean="0">
                <a:solidFill>
                  <a:srgbClr val="0070C0"/>
                </a:solidFill>
              </a:rPr>
              <a:t>the way </a:t>
            </a:r>
            <a:r>
              <a:rPr lang="en-US" sz="2800" i="1" u="sng" dirty="0">
                <a:solidFill>
                  <a:srgbClr val="0070C0"/>
                </a:solidFill>
              </a:rPr>
              <a:t>to separate structure from presentation</a:t>
            </a:r>
            <a:r>
              <a:rPr lang="en-US" sz="2800" u="sng" dirty="0" smtClean="0">
                <a:solidFill>
                  <a:srgbClr val="0070C0"/>
                </a:solidFill>
              </a:rPr>
              <a:t>.</a:t>
            </a:r>
            <a:endParaRPr lang="en-IN" sz="2800" u="sng"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Selector</a:t>
            </a:r>
            <a:endParaRPr lang="en-US" dirty="0"/>
          </a:p>
        </p:txBody>
      </p:sp>
      <p:sp>
        <p:nvSpPr>
          <p:cNvPr id="3" name="Text Placeholder 2"/>
          <p:cNvSpPr>
            <a:spLocks noGrp="1"/>
          </p:cNvSpPr>
          <p:nvPr>
            <p:ph type="body" sz="quarter" idx="13"/>
          </p:nvPr>
        </p:nvSpPr>
        <p:spPr/>
        <p:txBody>
          <a:bodyPr/>
          <a:lstStyle/>
          <a:p>
            <a:pPr>
              <a:buNone/>
            </a:pPr>
            <a:r>
              <a:rPr lang="en-US" dirty="0" smtClean="0">
                <a:solidFill>
                  <a:srgbClr val="002060"/>
                </a:solidFill>
              </a:rPr>
              <a:t>The Universal Selectors</a:t>
            </a:r>
            <a:endParaRPr lang="en-US" dirty="0" smtClean="0">
              <a:solidFill>
                <a:srgbClr val="002060"/>
              </a:solidFill>
            </a:endParaRPr>
          </a:p>
          <a:p>
            <a:pPr lvl="1"/>
            <a:r>
              <a:rPr lang="en-US" dirty="0" smtClean="0"/>
              <a:t>Rather than selecting elements of a specific type, the universal selector quite simply matches the name of any element type −</a:t>
            </a:r>
            <a:endParaRPr lang="en-US" dirty="0" smtClean="0"/>
          </a:p>
          <a:p>
            <a:pPr>
              <a:buNone/>
            </a:pPr>
            <a:r>
              <a:rPr lang="en-US" dirty="0" smtClean="0"/>
              <a:t>  </a:t>
            </a:r>
            <a:r>
              <a:rPr lang="en-US" b="1" dirty="0" smtClean="0">
                <a:solidFill>
                  <a:srgbClr val="FF0000"/>
                </a:solidFill>
              </a:rPr>
              <a:t> * </a:t>
            </a:r>
            <a:r>
              <a:rPr lang="en-US" dirty="0" smtClean="0"/>
              <a:t>{ color: #000000; }</a:t>
            </a:r>
            <a:endParaRPr lang="en-US" dirty="0" smtClean="0"/>
          </a:p>
          <a:p>
            <a:pPr>
              <a:buNone/>
            </a:pPr>
            <a:endParaRPr lang="en-IN" dirty="0" smtClean="0"/>
          </a:p>
          <a:p>
            <a:pPr>
              <a:buNone/>
            </a:pPr>
            <a:endParaRPr lang="en-IN" dirty="0" smtClean="0"/>
          </a:p>
          <a:p>
            <a:pPr>
              <a:buNone/>
            </a:pPr>
            <a:endParaRPr lang="en-US" dirty="0"/>
          </a:p>
        </p:txBody>
      </p:sp>
      <p:cxnSp>
        <p:nvCxnSpPr>
          <p:cNvPr id="5" name="Straight Arrow Connector 4"/>
          <p:cNvCxnSpPr/>
          <p:nvPr/>
        </p:nvCxnSpPr>
        <p:spPr>
          <a:xfrm>
            <a:off x="695400" y="3140968"/>
            <a:ext cx="144016"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9376" y="3933056"/>
            <a:ext cx="1069524" cy="369332"/>
          </a:xfrm>
          <a:prstGeom prst="rect">
            <a:avLst/>
          </a:prstGeom>
          <a:noFill/>
        </p:spPr>
        <p:txBody>
          <a:bodyPr wrap="none" rtlCol="0">
            <a:spAutoFit/>
          </a:bodyPr>
          <a:lstStyle/>
          <a:p>
            <a:r>
              <a:rPr lang="en-IN" b="1" dirty="0" smtClean="0"/>
              <a:t>selector</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Element Selector</a:t>
            </a:r>
            <a:endParaRPr lang="en-US" dirty="0"/>
          </a:p>
        </p:txBody>
      </p:sp>
      <p:sp>
        <p:nvSpPr>
          <p:cNvPr id="3" name="Text Placeholder 2"/>
          <p:cNvSpPr>
            <a:spLocks noGrp="1"/>
          </p:cNvSpPr>
          <p:nvPr>
            <p:ph type="body" sz="quarter" idx="13"/>
          </p:nvPr>
        </p:nvSpPr>
        <p:spPr/>
        <p:txBody>
          <a:bodyPr/>
          <a:lstStyle/>
          <a:p>
            <a:pPr>
              <a:buNone/>
            </a:pPr>
            <a:r>
              <a:rPr lang="en-US" dirty="0" smtClean="0"/>
              <a:t>CSS Element Selector</a:t>
            </a:r>
            <a:endParaRPr lang="en-US" dirty="0" smtClean="0"/>
          </a:p>
          <a:p>
            <a:r>
              <a:rPr lang="en-US" dirty="0" smtClean="0"/>
              <a:t>A element selector targets an HTML element, such as </a:t>
            </a:r>
            <a:r>
              <a:rPr lang="en-US" b="1" dirty="0" smtClean="0">
                <a:hlinkClick r:id="rId1"/>
              </a:rPr>
              <a:t>&lt;h1&gt;</a:t>
            </a:r>
            <a:r>
              <a:rPr lang="en-US" b="1" dirty="0" smtClean="0"/>
              <a:t>, </a:t>
            </a:r>
            <a:r>
              <a:rPr lang="en-US" b="1" dirty="0" smtClean="0">
                <a:hlinkClick r:id="rId2"/>
              </a:rPr>
              <a:t>&lt;p&gt;</a:t>
            </a:r>
            <a:r>
              <a:rPr lang="en-US" dirty="0" smtClean="0"/>
              <a:t>, etc. This is used when we want to apply similar style to all the &lt;p&gt; tags or &lt;h1&gt; tags in the document.</a:t>
            </a:r>
            <a:endParaRPr lang="en-US" dirty="0" smtClean="0"/>
          </a:p>
          <a:p>
            <a:endParaRPr lang="en-US" dirty="0"/>
          </a:p>
        </p:txBody>
      </p:sp>
      <p:pic>
        <p:nvPicPr>
          <p:cNvPr id="172034" name="Picture 2"/>
          <p:cNvPicPr>
            <a:picLocks noChangeAspect="1" noChangeArrowheads="1"/>
          </p:cNvPicPr>
          <p:nvPr/>
        </p:nvPicPr>
        <p:blipFill>
          <a:blip r:embed="rId3" cstate="print"/>
          <a:srcRect/>
          <a:stretch>
            <a:fillRect/>
          </a:stretch>
        </p:blipFill>
        <p:spPr bwMode="auto">
          <a:xfrm>
            <a:off x="5951984" y="2996952"/>
            <a:ext cx="4752528" cy="34194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Text Placeholder 2"/>
          <p:cNvSpPr>
            <a:spLocks noGrp="1"/>
          </p:cNvSpPr>
          <p:nvPr>
            <p:ph type="body" sz="quarter" idx="13"/>
          </p:nvPr>
        </p:nvSpPr>
        <p:spPr>
          <a:xfrm>
            <a:off x="227013" y="1052513"/>
            <a:ext cx="11485611" cy="1512391"/>
          </a:xfrm>
        </p:spPr>
        <p:txBody>
          <a:bodyPr/>
          <a:lstStyle/>
          <a:p>
            <a:r>
              <a:rPr lang="en-US" sz="2400" dirty="0" smtClean="0"/>
              <a:t>CSS Class Selector</a:t>
            </a:r>
            <a:endParaRPr lang="en-US" sz="2400" dirty="0" smtClean="0"/>
          </a:p>
          <a:p>
            <a:r>
              <a:rPr lang="en-US" sz="2400" dirty="0" smtClean="0"/>
              <a:t>A class selector targets an element with a specific value for its </a:t>
            </a:r>
            <a:r>
              <a:rPr lang="en-US" sz="2400" b="1" dirty="0" smtClean="0">
                <a:hlinkClick r:id="rId1"/>
              </a:rPr>
              <a:t>class attribute</a:t>
            </a:r>
            <a:r>
              <a:rPr lang="en-US" sz="2400" dirty="0" smtClean="0"/>
              <a:t> to style it. A class in CSS is denoted by </a:t>
            </a:r>
            <a:r>
              <a:rPr lang="en-US" sz="2400" b="1" dirty="0" smtClean="0"/>
              <a:t>"."</a:t>
            </a:r>
            <a:r>
              <a:rPr lang="en-US" sz="2400" dirty="0" smtClean="0"/>
              <a:t> (period) symbol.</a:t>
            </a:r>
            <a:endParaRPr lang="en-US" sz="2400" dirty="0" smtClean="0"/>
          </a:p>
          <a:p>
            <a:pPr>
              <a:buNone/>
            </a:pPr>
            <a:endParaRPr lang="en-US" sz="2400" dirty="0"/>
          </a:p>
        </p:txBody>
      </p:sp>
      <p:sp>
        <p:nvSpPr>
          <p:cNvPr id="4" name="Rectangle 3"/>
          <p:cNvSpPr/>
          <p:nvPr/>
        </p:nvSpPr>
        <p:spPr>
          <a:xfrm>
            <a:off x="407368" y="2996952"/>
            <a:ext cx="4464496" cy="2246769"/>
          </a:xfrm>
          <a:prstGeom prst="rect">
            <a:avLst/>
          </a:prstGeom>
        </p:spPr>
        <p:txBody>
          <a:bodyPr wrap="square">
            <a:spAutoFit/>
          </a:bodyPr>
          <a:lstStyle/>
          <a:p>
            <a:r>
              <a:rPr lang="en-US" sz="2000" dirty="0" smtClean="0">
                <a:effectLst>
                  <a:outerShdw blurRad="38100" dist="38100" dir="2700000" algn="tl">
                    <a:srgbClr val="000000">
                      <a:alpha val="43137"/>
                    </a:srgbClr>
                  </a:outerShdw>
                </a:effectLst>
              </a:rPr>
              <a:t>.</a:t>
            </a:r>
            <a:r>
              <a:rPr lang="en-US" sz="2000" dirty="0" err="1" smtClean="0">
                <a:effectLst>
                  <a:outerShdw blurRad="38100" dist="38100" dir="2700000" algn="tl">
                    <a:srgbClr val="000000">
                      <a:alpha val="43137"/>
                    </a:srgbClr>
                  </a:outerShdw>
                </a:effectLst>
              </a:rPr>
              <a:t>sideDiv</a:t>
            </a:r>
            <a:r>
              <a:rPr lang="en-US" sz="2000" dirty="0" smtClean="0">
                <a:effectLst>
                  <a:outerShdw blurRad="38100" dist="38100" dir="2700000" algn="tl">
                    <a:srgbClr val="000000">
                      <a:alpha val="43137"/>
                    </a:srgbClr>
                  </a:outerShdw>
                </a:effectLst>
              </a:rPr>
              <a:t> { </a:t>
            </a:r>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text-decoration-line: underline; </a:t>
            </a:r>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 </a:t>
            </a:r>
            <a:endParaRPr lang="en-US" sz="2000" dirty="0" smtClean="0">
              <a:effectLst>
                <a:outerShdw blurRad="38100" dist="38100" dir="2700000" algn="tl">
                  <a:srgbClr val="000000">
                    <a:alpha val="43137"/>
                  </a:srgbClr>
                </a:outerShdw>
              </a:effectLst>
            </a:endParaRP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a:t>
            </a:r>
            <a:r>
              <a:rPr lang="en-US" sz="2000" dirty="0" err="1" smtClean="0">
                <a:effectLst>
                  <a:outerShdw blurRad="38100" dist="38100" dir="2700000" algn="tl">
                    <a:srgbClr val="000000">
                      <a:alpha val="43137"/>
                    </a:srgbClr>
                  </a:outerShdw>
                </a:effectLst>
              </a:rPr>
              <a:t>topDiv</a:t>
            </a:r>
            <a:r>
              <a:rPr lang="en-US" sz="2000" dirty="0" smtClean="0">
                <a:effectLst>
                  <a:outerShdw blurRad="38100" dist="38100" dir="2700000" algn="tl">
                    <a:srgbClr val="000000">
                      <a:alpha val="43137"/>
                    </a:srgbClr>
                  </a:outerShdw>
                </a:effectLst>
              </a:rPr>
              <a:t> { </a:t>
            </a:r>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color: green; font-size: 25px; </a:t>
            </a:r>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 </a:t>
            </a:r>
            <a:endParaRPr lang="en-US" sz="2000" dirty="0">
              <a:effectLst>
                <a:outerShdw blurRad="38100" dist="38100" dir="2700000" algn="tl">
                  <a:srgbClr val="000000">
                    <a:alpha val="43137"/>
                  </a:srgbClr>
                </a:outerShdw>
              </a:effectLst>
            </a:endParaRPr>
          </a:p>
        </p:txBody>
      </p:sp>
      <p:sp>
        <p:nvSpPr>
          <p:cNvPr id="5" name="Rectangle 4"/>
          <p:cNvSpPr/>
          <p:nvPr/>
        </p:nvSpPr>
        <p:spPr>
          <a:xfrm>
            <a:off x="4871864" y="3645024"/>
            <a:ext cx="6480720" cy="1015663"/>
          </a:xfrm>
          <a:prstGeom prst="rect">
            <a:avLst/>
          </a:prstGeom>
        </p:spPr>
        <p:txBody>
          <a:bodyPr wrap="square">
            <a:spAutoFit/>
          </a:bodyPr>
          <a:lstStyle/>
          <a:p>
            <a:r>
              <a:rPr lang="en-US" sz="2000" dirty="0" smtClean="0">
                <a:solidFill>
                  <a:srgbClr val="FF0000"/>
                </a:solidFill>
                <a:effectLst>
                  <a:outerShdw blurRad="38100" dist="38100" dir="2700000" algn="tl">
                    <a:srgbClr val="000000">
                      <a:alpha val="43137"/>
                    </a:srgbClr>
                  </a:outerShdw>
                </a:effectLst>
              </a:rPr>
              <a:t>&lt;div class="</a:t>
            </a:r>
            <a:r>
              <a:rPr lang="en-US" sz="2000" dirty="0" err="1" smtClean="0">
                <a:solidFill>
                  <a:srgbClr val="FF0000"/>
                </a:solidFill>
                <a:effectLst>
                  <a:outerShdw blurRad="38100" dist="38100" dir="2700000" algn="tl">
                    <a:srgbClr val="000000">
                      <a:alpha val="43137"/>
                    </a:srgbClr>
                  </a:outerShdw>
                </a:effectLst>
              </a:rPr>
              <a:t>topDivs</a:t>
            </a:r>
            <a:r>
              <a:rPr lang="en-US" sz="2000" dirty="0" smtClean="0">
                <a:solidFill>
                  <a:srgbClr val="FF0000"/>
                </a:solidFill>
                <a:effectLst>
                  <a:outerShdw blurRad="38100" dist="38100" dir="2700000" algn="tl">
                    <a:srgbClr val="000000">
                      <a:alpha val="43137"/>
                    </a:srgbClr>
                  </a:outerShdw>
                </a:effectLst>
              </a:rPr>
              <a:t>"&gt; Hello World &lt;/div&gt; </a:t>
            </a:r>
            <a:endParaRPr lang="en-US" sz="2000" dirty="0" smtClean="0">
              <a:solidFill>
                <a:srgbClr val="FF0000"/>
              </a:solidFill>
              <a:effectLst>
                <a:outerShdw blurRad="38100" dist="38100" dir="2700000" algn="tl">
                  <a:srgbClr val="000000">
                    <a:alpha val="43137"/>
                  </a:srgbClr>
                </a:outerShdw>
              </a:effectLst>
            </a:endParaRPr>
          </a:p>
          <a:p>
            <a:endParaRPr lang="en-US" sz="2000" dirty="0" smtClean="0">
              <a:solidFill>
                <a:srgbClr val="FF0000"/>
              </a:solidFill>
              <a:effectLst>
                <a:outerShdw blurRad="38100" dist="38100" dir="2700000" algn="tl">
                  <a:srgbClr val="000000">
                    <a:alpha val="43137"/>
                  </a:srgbClr>
                </a:outerShdw>
              </a:effectLst>
            </a:endParaRPr>
          </a:p>
          <a:p>
            <a:r>
              <a:rPr lang="en-US" sz="2000" dirty="0" smtClean="0">
                <a:solidFill>
                  <a:srgbClr val="FF0000"/>
                </a:solidFill>
                <a:effectLst>
                  <a:outerShdw blurRad="38100" dist="38100" dir="2700000" algn="tl">
                    <a:srgbClr val="000000">
                      <a:alpha val="43137"/>
                    </a:srgbClr>
                  </a:outerShdw>
                </a:effectLst>
              </a:rPr>
              <a:t>&lt;div class=“</a:t>
            </a:r>
            <a:r>
              <a:rPr lang="en-US" sz="2000" dirty="0" err="1" smtClean="0">
                <a:solidFill>
                  <a:srgbClr val="FF0000"/>
                </a:solidFill>
                <a:effectLst>
                  <a:outerShdw blurRad="38100" dist="38100" dir="2700000" algn="tl">
                    <a:srgbClr val="000000">
                      <a:alpha val="43137"/>
                    </a:srgbClr>
                  </a:outerShdw>
                </a:effectLst>
              </a:rPr>
              <a:t>sideDiv</a:t>
            </a:r>
            <a:r>
              <a:rPr lang="en-US" sz="2000" dirty="0" smtClean="0">
                <a:solidFill>
                  <a:srgbClr val="FF0000"/>
                </a:solidFill>
                <a:effectLst>
                  <a:outerShdw blurRad="38100" dist="38100" dir="2700000" algn="tl">
                    <a:srgbClr val="000000">
                      <a:alpha val="43137"/>
                    </a:srgbClr>
                  </a:outerShdw>
                </a:effectLst>
              </a:rPr>
              <a:t>"&gt; Learn CSS &lt;/div&gt;</a:t>
            </a:r>
            <a:endParaRPr lang="en-US" sz="2000"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 </a:t>
            </a:r>
            <a:endParaRPr lang="en-US" dirty="0"/>
          </a:p>
        </p:txBody>
      </p:sp>
      <p:sp>
        <p:nvSpPr>
          <p:cNvPr id="3" name="Text Placeholder 2"/>
          <p:cNvSpPr>
            <a:spLocks noGrp="1"/>
          </p:cNvSpPr>
          <p:nvPr>
            <p:ph type="body" sz="quarter" idx="13"/>
          </p:nvPr>
        </p:nvSpPr>
        <p:spPr>
          <a:xfrm>
            <a:off x="227012" y="980729"/>
            <a:ext cx="11964987" cy="1008111"/>
          </a:xfrm>
        </p:spPr>
        <p:txBody>
          <a:bodyPr/>
          <a:lstStyle/>
          <a:p>
            <a:r>
              <a:rPr lang="en-US" sz="2400" dirty="0" smtClean="0"/>
              <a:t>An ID selector targets single element with a particular value for </a:t>
            </a:r>
            <a:r>
              <a:rPr lang="en-US" sz="2400" b="1" dirty="0" smtClean="0">
                <a:hlinkClick r:id="rId1"/>
              </a:rPr>
              <a:t>id attribute</a:t>
            </a:r>
            <a:r>
              <a:rPr lang="en-US" sz="2400" dirty="0" smtClean="0"/>
              <a:t> to style it. An id in CSS is denoted by "#" (hash) symbol.</a:t>
            </a:r>
            <a:endParaRPr lang="en-US" sz="2400" dirty="0" smtClean="0"/>
          </a:p>
        </p:txBody>
      </p:sp>
      <p:sp>
        <p:nvSpPr>
          <p:cNvPr id="4" name="Rectangle 3"/>
          <p:cNvSpPr/>
          <p:nvPr/>
        </p:nvSpPr>
        <p:spPr>
          <a:xfrm>
            <a:off x="551384" y="2492896"/>
            <a:ext cx="3600400" cy="3416320"/>
          </a:xfrm>
          <a:prstGeom prst="rect">
            <a:avLst/>
          </a:prstGeom>
        </p:spPr>
        <p:txBody>
          <a:bodyPr wrap="square">
            <a:spAutoFit/>
          </a:bodyPr>
          <a:lstStyle/>
          <a:p>
            <a:r>
              <a:rPr lang="en-US" b="1" dirty="0" smtClean="0"/>
              <a:t>&lt;style&gt;</a:t>
            </a:r>
            <a:endParaRPr lang="en-US" b="1" dirty="0" smtClean="0"/>
          </a:p>
          <a:p>
            <a:r>
              <a:rPr lang="en-US" b="1" dirty="0" smtClean="0"/>
              <a:t>         #</a:t>
            </a:r>
            <a:r>
              <a:rPr lang="en-US" b="1" dirty="0" err="1" smtClean="0"/>
              <a:t>id_design</a:t>
            </a:r>
            <a:endParaRPr lang="en-US" b="1" dirty="0" smtClean="0"/>
          </a:p>
          <a:p>
            <a:r>
              <a:rPr lang="en-US" b="1" dirty="0" smtClean="0"/>
              <a:t>        {</a:t>
            </a:r>
            <a:endParaRPr lang="en-US" b="1" dirty="0" smtClean="0"/>
          </a:p>
          <a:p>
            <a:r>
              <a:rPr lang="en-US" b="1" dirty="0" smtClean="0"/>
              <a:t>            color: green;</a:t>
            </a:r>
            <a:endParaRPr lang="en-US" b="1" dirty="0" smtClean="0"/>
          </a:p>
          <a:p>
            <a:r>
              <a:rPr lang="en-US" b="1" dirty="0" smtClean="0"/>
              <a:t>            font-style: italic;</a:t>
            </a:r>
            <a:endParaRPr lang="en-US" b="1" dirty="0" smtClean="0"/>
          </a:p>
          <a:p>
            <a:r>
              <a:rPr lang="en-US" b="1" dirty="0" smtClean="0"/>
              <a:t>        }</a:t>
            </a:r>
            <a:endParaRPr lang="en-US" b="1" dirty="0" smtClean="0"/>
          </a:p>
          <a:p>
            <a:r>
              <a:rPr lang="en-US" b="1" dirty="0" smtClean="0"/>
              <a:t>        .</a:t>
            </a:r>
            <a:r>
              <a:rPr lang="en-US" b="1" dirty="0" err="1" smtClean="0"/>
              <a:t>class_design</a:t>
            </a:r>
            <a:endParaRPr lang="en-US" b="1" dirty="0" smtClean="0"/>
          </a:p>
          <a:p>
            <a:r>
              <a:rPr lang="en-US" b="1" dirty="0" smtClean="0"/>
              <a:t>        {</a:t>
            </a:r>
            <a:endParaRPr lang="en-US" b="1" dirty="0" smtClean="0"/>
          </a:p>
          <a:p>
            <a:r>
              <a:rPr lang="en-US" b="1" dirty="0" smtClean="0"/>
              <a:t>            color: red;</a:t>
            </a:r>
            <a:endParaRPr lang="en-US" b="1" dirty="0" smtClean="0"/>
          </a:p>
          <a:p>
            <a:r>
              <a:rPr lang="en-US" b="1" dirty="0" smtClean="0"/>
              <a:t>            font-family: Verdana;</a:t>
            </a:r>
            <a:endParaRPr lang="en-US" b="1" dirty="0" smtClean="0"/>
          </a:p>
          <a:p>
            <a:r>
              <a:rPr lang="en-US" b="1" dirty="0" smtClean="0"/>
              <a:t>        }</a:t>
            </a:r>
            <a:endParaRPr lang="en-US" b="1" dirty="0" smtClean="0"/>
          </a:p>
          <a:p>
            <a:r>
              <a:rPr lang="en-US" b="1" dirty="0" smtClean="0"/>
              <a:t>    &lt;/style&gt;</a:t>
            </a:r>
            <a:endParaRPr lang="en-US" b="1" dirty="0"/>
          </a:p>
        </p:txBody>
      </p:sp>
      <p:sp>
        <p:nvSpPr>
          <p:cNvPr id="5" name="Rectangle 4"/>
          <p:cNvSpPr/>
          <p:nvPr/>
        </p:nvSpPr>
        <p:spPr>
          <a:xfrm>
            <a:off x="5807968" y="2492896"/>
            <a:ext cx="6096000" cy="1754326"/>
          </a:xfrm>
          <a:prstGeom prst="rect">
            <a:avLst/>
          </a:prstGeom>
        </p:spPr>
        <p:txBody>
          <a:bodyPr>
            <a:spAutoFit/>
          </a:bodyPr>
          <a:lstStyle/>
          <a:p>
            <a:r>
              <a:rPr lang="en-US" b="1" dirty="0" smtClean="0"/>
              <a:t>&lt;body&gt;</a:t>
            </a:r>
            <a:endParaRPr lang="en-US" b="1" dirty="0" smtClean="0"/>
          </a:p>
          <a:p>
            <a:r>
              <a:rPr lang="en-US" b="1" dirty="0" smtClean="0"/>
              <a:t>    &lt;h1 </a:t>
            </a:r>
            <a:r>
              <a:rPr lang="en-US" b="1" dirty="0" smtClean="0">
                <a:solidFill>
                  <a:srgbClr val="FF0000"/>
                </a:solidFill>
              </a:rPr>
              <a:t>id="</a:t>
            </a:r>
            <a:r>
              <a:rPr lang="en-US" b="1" dirty="0" err="1" smtClean="0">
                <a:solidFill>
                  <a:srgbClr val="FF0000"/>
                </a:solidFill>
              </a:rPr>
              <a:t>id_design</a:t>
            </a:r>
            <a:r>
              <a:rPr lang="en-US" b="1" dirty="0" smtClean="0">
                <a:solidFill>
                  <a:srgbClr val="FF0000"/>
                </a:solidFill>
              </a:rPr>
              <a:t>"</a:t>
            </a:r>
            <a:r>
              <a:rPr lang="en-US" b="1" dirty="0" smtClean="0"/>
              <a:t>&gt;example for tag with ID property&lt;/h1&gt;</a:t>
            </a:r>
            <a:endParaRPr lang="en-US" b="1" dirty="0" smtClean="0"/>
          </a:p>
          <a:p>
            <a:r>
              <a:rPr lang="en-US" b="1" dirty="0" smtClean="0"/>
              <a:t>    &lt;h2 </a:t>
            </a:r>
            <a:r>
              <a:rPr lang="en-US" b="1" dirty="0" smtClean="0">
                <a:solidFill>
                  <a:srgbClr val="FF0000"/>
                </a:solidFill>
              </a:rPr>
              <a:t>class="</a:t>
            </a:r>
            <a:r>
              <a:rPr lang="en-US" b="1" dirty="0" err="1" smtClean="0">
                <a:solidFill>
                  <a:srgbClr val="FF0000"/>
                </a:solidFill>
              </a:rPr>
              <a:t>class_design</a:t>
            </a:r>
            <a:r>
              <a:rPr lang="en-US" b="1" dirty="0" smtClean="0">
                <a:solidFill>
                  <a:srgbClr val="FF0000"/>
                </a:solidFill>
              </a:rPr>
              <a:t>"</a:t>
            </a:r>
            <a:r>
              <a:rPr lang="en-US" b="1" dirty="0" smtClean="0"/>
              <a:t>&gt;this is another tag&lt;/h1&gt;</a:t>
            </a:r>
            <a:endParaRPr lang="en-US" b="1" dirty="0" smtClean="0"/>
          </a:p>
          <a:p>
            <a:r>
              <a:rPr lang="en-US" b="1" dirty="0" smtClean="0"/>
              <a:t>&lt;/body&gt;</a:t>
            </a:r>
            <a:endParaRPr lang="en-US" b="1" dirty="0" smtClean="0"/>
          </a:p>
          <a:p>
            <a:r>
              <a:rPr lang="en-US" b="1" dirty="0" smtClean="0"/>
              <a:t>&lt;/html&gt;</a:t>
            </a:r>
            <a:endParaRPr lang="en-US" b="1" dirty="0" smtClean="0"/>
          </a:p>
        </p:txBody>
      </p:sp>
      <p:sp>
        <p:nvSpPr>
          <p:cNvPr id="7" name="Rectangle 6"/>
          <p:cNvSpPr/>
          <p:nvPr/>
        </p:nvSpPr>
        <p:spPr>
          <a:xfrm>
            <a:off x="5375920" y="5013176"/>
            <a:ext cx="6552728" cy="646331"/>
          </a:xfrm>
          <a:prstGeom prst="rect">
            <a:avLst/>
          </a:prstGeom>
          <a:solidFill>
            <a:schemeClr val="accent1"/>
          </a:solidFill>
        </p:spPr>
        <p:txBody>
          <a:bodyPr wrap="square">
            <a:spAutoFit/>
          </a:bodyPr>
          <a:lstStyle/>
          <a:p>
            <a:pPr algn="ctr"/>
            <a:r>
              <a:rPr lang="en-US" b="1" dirty="0" smtClean="0">
                <a:solidFill>
                  <a:srgbClr val="FF0000"/>
                </a:solidFill>
              </a:rPr>
              <a:t>Id – Assigns a unique identifier to an element</a:t>
            </a:r>
            <a:endParaRPr lang="en-US" b="1" dirty="0" smtClean="0">
              <a:solidFill>
                <a:srgbClr val="FF0000"/>
              </a:solidFill>
            </a:endParaRPr>
          </a:p>
          <a:p>
            <a:pPr algn="ctr"/>
            <a:r>
              <a:rPr lang="en-US" b="1" dirty="0" smtClean="0">
                <a:solidFill>
                  <a:srgbClr val="FF0000"/>
                </a:solidFill>
              </a:rPr>
              <a:t>Class- Assigns the same identifier to a group of elements. </a:t>
            </a:r>
            <a:endParaRPr 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 Selector</a:t>
            </a:r>
            <a:endParaRPr lang="en-US" dirty="0"/>
          </a:p>
        </p:txBody>
      </p:sp>
      <p:sp>
        <p:nvSpPr>
          <p:cNvPr id="3" name="Text Placeholder 2"/>
          <p:cNvSpPr>
            <a:spLocks noGrp="1"/>
          </p:cNvSpPr>
          <p:nvPr>
            <p:ph type="body" sz="quarter" idx="13"/>
          </p:nvPr>
        </p:nvSpPr>
        <p:spPr>
          <a:xfrm>
            <a:off x="227013" y="1052513"/>
            <a:ext cx="11772900" cy="1080343"/>
          </a:xfrm>
        </p:spPr>
        <p:txBody>
          <a:bodyPr/>
          <a:lstStyle/>
          <a:p>
            <a:r>
              <a:rPr lang="en-US" dirty="0" smtClean="0"/>
              <a:t>An attribute selector targets an element based on a specific attribute or attribute values on an element.</a:t>
            </a:r>
            <a:endParaRPr lang="en-US" dirty="0"/>
          </a:p>
        </p:txBody>
      </p:sp>
      <p:sp>
        <p:nvSpPr>
          <p:cNvPr id="6" name="Rectangle 5"/>
          <p:cNvSpPr/>
          <p:nvPr/>
        </p:nvSpPr>
        <p:spPr>
          <a:xfrm>
            <a:off x="0" y="1916832"/>
            <a:ext cx="3816424" cy="4524315"/>
          </a:xfrm>
          <a:prstGeom prst="rect">
            <a:avLst/>
          </a:prstGeom>
        </p:spPr>
        <p:txBody>
          <a:bodyPr wrap="square">
            <a:spAutoFit/>
          </a:bodyPr>
          <a:lstStyle/>
          <a:p>
            <a:r>
              <a:rPr lang="en-US" b="1" dirty="0" smtClean="0"/>
              <a:t>&lt;style&gt;</a:t>
            </a:r>
            <a:endParaRPr lang="en-US" b="1" dirty="0" smtClean="0"/>
          </a:p>
          <a:p>
            <a:r>
              <a:rPr lang="en-US" b="1" dirty="0" smtClean="0">
                <a:solidFill>
                  <a:srgbClr val="FF0000"/>
                </a:solidFill>
              </a:rPr>
              <a:t>      a[</a:t>
            </a:r>
            <a:r>
              <a:rPr lang="en-US" b="1" dirty="0" err="1" smtClean="0">
                <a:solidFill>
                  <a:srgbClr val="FF0000"/>
                </a:solidFill>
              </a:rPr>
              <a:t>href</a:t>
            </a:r>
            <a:r>
              <a:rPr lang="en-US" b="1" dirty="0" smtClean="0">
                <a:solidFill>
                  <a:srgbClr val="FF0000"/>
                </a:solidFill>
              </a:rPr>
              <a:t>]</a:t>
            </a:r>
            <a:endParaRPr lang="en-US" b="1" dirty="0" smtClean="0">
              <a:solidFill>
                <a:srgbClr val="FF0000"/>
              </a:solidFill>
            </a:endParaRPr>
          </a:p>
          <a:p>
            <a:r>
              <a:rPr lang="en-US" dirty="0" smtClean="0"/>
              <a:t>      {</a:t>
            </a:r>
            <a:endParaRPr lang="en-US" dirty="0" smtClean="0"/>
          </a:p>
          <a:p>
            <a:r>
              <a:rPr lang="en-US" dirty="0" smtClean="0"/>
              <a:t>         font-size: 2em;</a:t>
            </a:r>
            <a:endParaRPr lang="en-US" dirty="0" smtClean="0"/>
          </a:p>
          <a:p>
            <a:r>
              <a:rPr lang="en-US" dirty="0" smtClean="0"/>
              <a:t>      }</a:t>
            </a:r>
            <a:endParaRPr lang="en-US" dirty="0" smtClean="0"/>
          </a:p>
          <a:p>
            <a:endParaRPr lang="en-US" dirty="0" smtClean="0"/>
          </a:p>
          <a:p>
            <a:r>
              <a:rPr lang="en-US" b="1" dirty="0" smtClean="0">
                <a:solidFill>
                  <a:srgbClr val="FF0000"/>
                </a:solidFill>
              </a:rPr>
              <a:t>      a[target] </a:t>
            </a:r>
            <a:endParaRPr lang="en-US" b="1" dirty="0" smtClean="0">
              <a:solidFill>
                <a:srgbClr val="FF0000"/>
              </a:solidFill>
            </a:endParaRPr>
          </a:p>
          <a:p>
            <a:r>
              <a:rPr lang="en-US" dirty="0" smtClean="0"/>
              <a:t>      {</a:t>
            </a:r>
            <a:endParaRPr lang="en-US" dirty="0" smtClean="0"/>
          </a:p>
          <a:p>
            <a:r>
              <a:rPr lang="en-US" dirty="0" smtClean="0"/>
              <a:t>         background-color: </a:t>
            </a:r>
            <a:r>
              <a:rPr lang="en-US" dirty="0" err="1" smtClean="0"/>
              <a:t>peachpuff</a:t>
            </a:r>
            <a:r>
              <a:rPr lang="en-US" dirty="0" smtClean="0"/>
              <a:t>;</a:t>
            </a:r>
            <a:endParaRPr lang="en-US" dirty="0" smtClean="0"/>
          </a:p>
          <a:p>
            <a:r>
              <a:rPr lang="en-US" dirty="0" smtClean="0"/>
              <a:t>         color: </a:t>
            </a:r>
            <a:r>
              <a:rPr lang="en-US" dirty="0" err="1" smtClean="0"/>
              <a:t>blueviolet</a:t>
            </a:r>
            <a:r>
              <a:rPr lang="en-US" dirty="0" smtClean="0"/>
              <a:t>;</a:t>
            </a:r>
            <a:endParaRPr lang="en-US" dirty="0" smtClean="0"/>
          </a:p>
          <a:p>
            <a:r>
              <a:rPr lang="en-US" dirty="0" smtClean="0"/>
              <a:t>      }</a:t>
            </a:r>
            <a:endParaRPr lang="en-US" dirty="0" smtClean="0"/>
          </a:p>
          <a:p>
            <a:r>
              <a:rPr lang="en-US" b="1" dirty="0" smtClean="0"/>
              <a:t>      a[target="_self"] </a:t>
            </a:r>
            <a:endParaRPr lang="en-US" b="1" dirty="0" smtClean="0"/>
          </a:p>
          <a:p>
            <a:r>
              <a:rPr lang="en-US" dirty="0" smtClean="0"/>
              <a:t>      {</a:t>
            </a:r>
            <a:endParaRPr lang="en-US" dirty="0" smtClean="0"/>
          </a:p>
          <a:p>
            <a:r>
              <a:rPr lang="en-US" dirty="0" smtClean="0"/>
              <a:t>         background-color: black;</a:t>
            </a:r>
            <a:endParaRPr lang="en-US" dirty="0" smtClean="0"/>
          </a:p>
          <a:p>
            <a:r>
              <a:rPr lang="en-US" dirty="0" smtClean="0"/>
              <a:t>      }</a:t>
            </a:r>
            <a:endParaRPr lang="en-US" dirty="0" smtClean="0"/>
          </a:p>
          <a:p>
            <a:r>
              <a:rPr lang="en-US" b="1" dirty="0" smtClean="0"/>
              <a:t>&lt;/style&gt;</a:t>
            </a:r>
            <a:endParaRPr lang="en-US" b="1" dirty="0"/>
          </a:p>
        </p:txBody>
      </p:sp>
      <p:sp>
        <p:nvSpPr>
          <p:cNvPr id="7" name="Rectangle 6"/>
          <p:cNvSpPr/>
          <p:nvPr/>
        </p:nvSpPr>
        <p:spPr>
          <a:xfrm>
            <a:off x="4295800" y="2204864"/>
            <a:ext cx="7056784" cy="2585323"/>
          </a:xfrm>
          <a:prstGeom prst="rect">
            <a:avLst/>
          </a:prstGeom>
        </p:spPr>
        <p:txBody>
          <a:bodyPr wrap="square">
            <a:spAutoFit/>
          </a:bodyPr>
          <a:lstStyle/>
          <a:p>
            <a:r>
              <a:rPr lang="en-US" dirty="0" smtClean="0"/>
              <a:t>&lt;body&gt; </a:t>
            </a:r>
            <a:endParaRPr lang="en-US" dirty="0" smtClean="0"/>
          </a:p>
          <a:p>
            <a:r>
              <a:rPr lang="en-US" dirty="0" smtClean="0"/>
              <a:t>&lt;h2&gt;Attribute selector&lt;/h2&gt; </a:t>
            </a:r>
            <a:endParaRPr lang="en-US" dirty="0" smtClean="0"/>
          </a:p>
          <a:p>
            <a:r>
              <a:rPr lang="en-US" dirty="0" smtClean="0"/>
              <a:t>&lt;p&gt; Styling applied to anchor element: &lt;/p&gt; </a:t>
            </a:r>
            <a:endParaRPr lang="en-US" dirty="0" smtClean="0"/>
          </a:p>
          <a:p>
            <a:r>
              <a:rPr lang="en-US" b="1" dirty="0" smtClean="0">
                <a:solidFill>
                  <a:srgbClr val="FF0000"/>
                </a:solidFill>
              </a:rPr>
              <a:t>&lt;a </a:t>
            </a:r>
            <a:r>
              <a:rPr lang="en-US" b="1" dirty="0" err="1" smtClean="0">
                <a:solidFill>
                  <a:srgbClr val="FF0000"/>
                </a:solidFill>
              </a:rPr>
              <a:t>href</a:t>
            </a:r>
            <a:r>
              <a:rPr lang="en-US" b="1" dirty="0" smtClean="0">
                <a:solidFill>
                  <a:srgbClr val="FF0000"/>
                </a:solidFill>
              </a:rPr>
              <a:t>="https://www.tutorialspoint.com/"&gt; </a:t>
            </a:r>
            <a:r>
              <a:rPr lang="en-US" b="1" dirty="0" err="1" smtClean="0">
                <a:solidFill>
                  <a:srgbClr val="FF0000"/>
                </a:solidFill>
              </a:rPr>
              <a:t>Tutorialspoint</a:t>
            </a:r>
            <a:r>
              <a:rPr lang="en-US" b="1" dirty="0" smtClean="0">
                <a:solidFill>
                  <a:srgbClr val="FF0000"/>
                </a:solidFill>
              </a:rPr>
              <a:t> &lt;/a&gt; </a:t>
            </a:r>
            <a:r>
              <a:rPr lang="en-US" dirty="0" smtClean="0"/>
              <a:t>&lt;</a:t>
            </a:r>
            <a:r>
              <a:rPr lang="en-US" dirty="0" err="1" smtClean="0"/>
              <a:t>br</a:t>
            </a:r>
            <a:r>
              <a:rPr lang="en-US" dirty="0" smtClean="0"/>
              <a:t>&gt;&lt;</a:t>
            </a:r>
            <a:r>
              <a:rPr lang="en-US" dirty="0" err="1" smtClean="0"/>
              <a:t>br</a:t>
            </a:r>
            <a:r>
              <a:rPr lang="en-US" dirty="0" smtClean="0"/>
              <a:t>&gt; </a:t>
            </a:r>
            <a:endParaRPr lang="en-US" dirty="0" smtClean="0"/>
          </a:p>
          <a:p>
            <a:r>
              <a:rPr lang="en-US" b="1" dirty="0" smtClean="0">
                <a:solidFill>
                  <a:srgbClr val="FF0000"/>
                </a:solidFill>
              </a:rPr>
              <a:t>&lt;a </a:t>
            </a:r>
            <a:r>
              <a:rPr lang="en-US" b="1" dirty="0" err="1" smtClean="0">
                <a:solidFill>
                  <a:srgbClr val="FF0000"/>
                </a:solidFill>
              </a:rPr>
              <a:t>href</a:t>
            </a:r>
            <a:r>
              <a:rPr lang="en-US" b="1" dirty="0" smtClean="0">
                <a:solidFill>
                  <a:srgbClr val="FF0000"/>
                </a:solidFill>
              </a:rPr>
              <a:t>="/html/index.htm" target="_blank"&gt; HTML Tutorial &lt;/a&gt; </a:t>
            </a:r>
            <a:r>
              <a:rPr lang="en-US" dirty="0" smtClean="0"/>
              <a:t>&lt;</a:t>
            </a:r>
            <a:r>
              <a:rPr lang="en-US" dirty="0" err="1" smtClean="0"/>
              <a:t>br</a:t>
            </a:r>
            <a:r>
              <a:rPr lang="en-US" dirty="0" smtClean="0"/>
              <a:t>&gt;&lt;</a:t>
            </a:r>
            <a:r>
              <a:rPr lang="en-US" dirty="0" err="1" smtClean="0"/>
              <a:t>br</a:t>
            </a:r>
            <a:r>
              <a:rPr lang="en-US" dirty="0" smtClean="0"/>
              <a:t>&gt; </a:t>
            </a:r>
            <a:endParaRPr lang="en-US" dirty="0" smtClean="0"/>
          </a:p>
          <a:p>
            <a:r>
              <a:rPr lang="en-US" b="1" dirty="0" smtClean="0"/>
              <a:t>&lt;a </a:t>
            </a:r>
            <a:r>
              <a:rPr lang="en-US" b="1" dirty="0" err="1" smtClean="0"/>
              <a:t>href</a:t>
            </a:r>
            <a:r>
              <a:rPr lang="en-US" b="1" dirty="0" smtClean="0"/>
              <a:t>="/</a:t>
            </a:r>
            <a:r>
              <a:rPr lang="en-US" b="1" dirty="0" err="1" smtClean="0"/>
              <a:t>css</a:t>
            </a:r>
            <a:r>
              <a:rPr lang="en-US" b="1" dirty="0" smtClean="0"/>
              <a:t>/index.htm" target="_self"&gt; CSS Tutorial &lt;/a&gt; </a:t>
            </a:r>
            <a:endParaRPr lang="en-US" b="1" dirty="0" smtClean="0"/>
          </a:p>
          <a:p>
            <a:r>
              <a:rPr lang="en-US" b="1" dirty="0" smtClean="0"/>
              <a:t>&lt;/body</a:t>
            </a:r>
            <a:r>
              <a:rPr lang="en-US" dirty="0" smtClean="0"/>
              <a:t>&gt;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2050" name="Picture 2"/>
          <p:cNvPicPr>
            <a:picLocks noChangeAspect="1" noChangeArrowheads="1"/>
          </p:cNvPicPr>
          <p:nvPr/>
        </p:nvPicPr>
        <p:blipFill>
          <a:blip r:embed="rId1" cstate="print"/>
          <a:srcRect r="13460" b="42138"/>
          <a:stretch>
            <a:fillRect/>
          </a:stretch>
        </p:blipFill>
        <p:spPr bwMode="auto">
          <a:xfrm>
            <a:off x="335360" y="1268760"/>
            <a:ext cx="11261278" cy="423366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Selector</a:t>
            </a:r>
            <a:endParaRPr lang="en-US" dirty="0"/>
          </a:p>
        </p:txBody>
      </p:sp>
      <p:sp>
        <p:nvSpPr>
          <p:cNvPr id="3" name="Text Placeholder 2"/>
          <p:cNvSpPr>
            <a:spLocks noGrp="1"/>
          </p:cNvSpPr>
          <p:nvPr>
            <p:ph type="body" sz="quarter" idx="13"/>
          </p:nvPr>
        </p:nvSpPr>
        <p:spPr/>
        <p:txBody>
          <a:bodyPr/>
          <a:lstStyle/>
          <a:p>
            <a:r>
              <a:rPr lang="en-US" dirty="0" smtClean="0"/>
              <a:t>CSS group selector allow us to apply same style to multiple elements at a time. Name of elements can be separated by commas. This method is recommended as it keep CSS concise and avoid redundancy.</a:t>
            </a:r>
            <a:endParaRPr lang="en-US" dirty="0" smtClean="0"/>
          </a:p>
          <a:p>
            <a:pPr>
              <a:buNone/>
            </a:pPr>
            <a:r>
              <a:rPr lang="en-US" dirty="0" smtClean="0"/>
              <a:t>/* Apply same background color for h1 and h2 */ </a:t>
            </a:r>
            <a:endParaRPr lang="en-US" dirty="0" smtClean="0"/>
          </a:p>
          <a:p>
            <a:pPr>
              <a:buNone/>
            </a:pPr>
            <a:endParaRPr lang="en-US" dirty="0" smtClean="0"/>
          </a:p>
          <a:p>
            <a:pPr>
              <a:buNone/>
            </a:pPr>
            <a:r>
              <a:rPr lang="en-US" dirty="0" smtClean="0">
                <a:solidFill>
                  <a:srgbClr val="FF0000"/>
                </a:solidFill>
              </a:rPr>
              <a:t>h1, h2 { background-color: grey; }</a:t>
            </a:r>
            <a:endParaRPr 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Pseudo Class Selector</a:t>
            </a:r>
            <a:br>
              <a:rPr lang="en-US" dirty="0" smtClean="0"/>
            </a:br>
            <a:endParaRPr lang="en-US" dirty="0"/>
          </a:p>
        </p:txBody>
      </p:sp>
      <p:sp>
        <p:nvSpPr>
          <p:cNvPr id="3" name="Text Placeholder 2"/>
          <p:cNvSpPr>
            <a:spLocks noGrp="1"/>
          </p:cNvSpPr>
          <p:nvPr>
            <p:ph type="body" sz="quarter" idx="13"/>
          </p:nvPr>
        </p:nvSpPr>
        <p:spPr>
          <a:xfrm>
            <a:off x="227013" y="1052513"/>
            <a:ext cx="11772900" cy="1080343"/>
          </a:xfrm>
        </p:spPr>
        <p:txBody>
          <a:bodyPr/>
          <a:lstStyle/>
          <a:p>
            <a:r>
              <a:rPr lang="en-US" sz="2400" dirty="0" smtClean="0"/>
              <a:t>A pseudo-class selector is used to style a specific state of an element, such as </a:t>
            </a:r>
            <a:r>
              <a:rPr lang="en-US" sz="2400" b="1" dirty="0" smtClean="0"/>
              <a:t>:hover</a:t>
            </a:r>
            <a:r>
              <a:rPr lang="en-US" sz="2400" dirty="0" smtClean="0"/>
              <a:t> is used to style an element when hovered.</a:t>
            </a:r>
            <a:endParaRPr lang="en-US" sz="2400" dirty="0" smtClean="0"/>
          </a:p>
        </p:txBody>
      </p:sp>
      <p:sp>
        <p:nvSpPr>
          <p:cNvPr id="4" name="Rectangle 3"/>
          <p:cNvSpPr/>
          <p:nvPr/>
        </p:nvSpPr>
        <p:spPr>
          <a:xfrm>
            <a:off x="191344" y="2204864"/>
            <a:ext cx="4776192" cy="2308324"/>
          </a:xfrm>
          <a:prstGeom prst="rect">
            <a:avLst/>
          </a:prstGeom>
        </p:spPr>
        <p:txBody>
          <a:bodyPr wrap="square">
            <a:spAutoFit/>
          </a:bodyPr>
          <a:lstStyle/>
          <a:p>
            <a:r>
              <a:rPr lang="en-US" dirty="0" smtClean="0"/>
              <a:t>&lt;html&gt; </a:t>
            </a:r>
            <a:endParaRPr lang="en-US" dirty="0" smtClean="0"/>
          </a:p>
          <a:p>
            <a:r>
              <a:rPr lang="en-US" dirty="0" smtClean="0"/>
              <a:t>&lt;head&gt; </a:t>
            </a:r>
            <a:endParaRPr lang="en-US" dirty="0" smtClean="0"/>
          </a:p>
          <a:p>
            <a:r>
              <a:rPr lang="en-US" dirty="0" smtClean="0"/>
              <a:t>&lt;style&gt; </a:t>
            </a:r>
            <a:endParaRPr lang="en-US" dirty="0" smtClean="0"/>
          </a:p>
          <a:p>
            <a:r>
              <a:rPr lang="en-US" b="1" dirty="0" smtClean="0">
                <a:solidFill>
                  <a:srgbClr val="FF0000"/>
                </a:solidFill>
              </a:rPr>
              <a:t>a:hover </a:t>
            </a:r>
            <a:r>
              <a:rPr lang="en-US" dirty="0" smtClean="0"/>
              <a:t>{ background-color: red; </a:t>
            </a:r>
            <a:endParaRPr lang="en-US" dirty="0" smtClean="0"/>
          </a:p>
          <a:p>
            <a:r>
              <a:rPr lang="en-US" dirty="0" smtClean="0"/>
              <a:t>color: green; font-size: 2em; } </a:t>
            </a:r>
            <a:endParaRPr lang="en-US" dirty="0" smtClean="0"/>
          </a:p>
          <a:p>
            <a:r>
              <a:rPr lang="en-US" dirty="0" err="1" smtClean="0">
                <a:solidFill>
                  <a:srgbClr val="FF0000"/>
                </a:solidFill>
                <a:effectLst>
                  <a:outerShdw blurRad="38100" dist="38100" dir="2700000" algn="tl">
                    <a:srgbClr val="000000">
                      <a:alpha val="43137"/>
                    </a:srgbClr>
                  </a:outerShdw>
                </a:effectLst>
              </a:rPr>
              <a:t>button:active</a:t>
            </a:r>
            <a:r>
              <a:rPr lang="en-US" dirty="0" smtClean="0"/>
              <a:t> { background-color: yellow; } &lt;/style&gt; </a:t>
            </a:r>
            <a:endParaRPr lang="en-US" dirty="0" smtClean="0"/>
          </a:p>
          <a:p>
            <a:r>
              <a:rPr lang="en-US" dirty="0" smtClean="0"/>
              <a:t>&lt;/head&gt;</a:t>
            </a:r>
            <a:endParaRPr lang="en-US" dirty="0"/>
          </a:p>
        </p:txBody>
      </p:sp>
      <p:sp>
        <p:nvSpPr>
          <p:cNvPr id="5" name="Rectangle 4"/>
          <p:cNvSpPr/>
          <p:nvPr/>
        </p:nvSpPr>
        <p:spPr>
          <a:xfrm>
            <a:off x="5087888" y="1988840"/>
            <a:ext cx="6912768" cy="2031325"/>
          </a:xfrm>
          <a:prstGeom prst="rect">
            <a:avLst/>
          </a:prstGeom>
        </p:spPr>
        <p:txBody>
          <a:bodyPr wrap="square">
            <a:spAutoFit/>
          </a:bodyPr>
          <a:lstStyle/>
          <a:p>
            <a:r>
              <a:rPr lang="en-US" dirty="0" smtClean="0"/>
              <a:t>&lt;body&gt; &lt;h2&gt;Pseudo-class selector&lt;/h2&gt; </a:t>
            </a:r>
            <a:endParaRPr lang="en-US" dirty="0" smtClean="0"/>
          </a:p>
          <a:p>
            <a:r>
              <a:rPr lang="en-US" dirty="0" smtClean="0"/>
              <a:t>&lt;p&gt; Styling applied to anchor element and button with a pseudo-class: &lt;/p&gt; </a:t>
            </a:r>
            <a:endParaRPr lang="en-US" dirty="0" smtClean="0"/>
          </a:p>
          <a:p>
            <a:r>
              <a:rPr lang="en-US" b="1" dirty="0" smtClean="0">
                <a:solidFill>
                  <a:srgbClr val="FF0000"/>
                </a:solidFill>
              </a:rPr>
              <a:t>&lt;a </a:t>
            </a:r>
            <a:r>
              <a:rPr lang="en-US" b="1" dirty="0" err="1" smtClean="0">
                <a:solidFill>
                  <a:srgbClr val="FF0000"/>
                </a:solidFill>
              </a:rPr>
              <a:t>href</a:t>
            </a:r>
            <a:r>
              <a:rPr lang="en-US" b="1" dirty="0" smtClean="0">
                <a:solidFill>
                  <a:srgbClr val="FF0000"/>
                </a:solidFill>
              </a:rPr>
              <a:t>="https://www.tutorialspoint.com"&gt; </a:t>
            </a:r>
            <a:r>
              <a:rPr lang="en-US" b="1" dirty="0" err="1" smtClean="0">
                <a:solidFill>
                  <a:srgbClr val="FF0000"/>
                </a:solidFill>
              </a:rPr>
              <a:t>Tutorialspoint</a:t>
            </a:r>
            <a:r>
              <a:rPr lang="en-US" b="1" dirty="0" smtClean="0">
                <a:solidFill>
                  <a:srgbClr val="FF0000"/>
                </a:solidFill>
              </a:rPr>
              <a:t> &lt;/a&gt; </a:t>
            </a:r>
            <a:r>
              <a:rPr lang="en-US" dirty="0" smtClean="0"/>
              <a:t>&lt;</a:t>
            </a:r>
            <a:r>
              <a:rPr lang="en-US" dirty="0" err="1" smtClean="0"/>
              <a:t>br</a:t>
            </a:r>
            <a:r>
              <a:rPr lang="en-US" dirty="0" smtClean="0"/>
              <a:t>&gt;&lt;</a:t>
            </a:r>
            <a:r>
              <a:rPr lang="en-US" dirty="0" err="1" smtClean="0"/>
              <a:t>br</a:t>
            </a:r>
            <a:r>
              <a:rPr lang="en-US" dirty="0" smtClean="0"/>
              <a:t>&gt; </a:t>
            </a:r>
            <a:endParaRPr lang="en-US" dirty="0" smtClean="0"/>
          </a:p>
          <a:p>
            <a:r>
              <a:rPr lang="en-US" dirty="0" smtClean="0"/>
              <a:t>&lt;button&gt;Click Me&lt;/button&gt; </a:t>
            </a:r>
            <a:endParaRPr lang="en-US" dirty="0" smtClean="0"/>
          </a:p>
          <a:p>
            <a:r>
              <a:rPr lang="en-US" dirty="0" smtClean="0"/>
              <a:t>&lt;/body&gt;</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3359696" y="4149080"/>
            <a:ext cx="3888432" cy="21373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cstate="print"/>
          <a:srcRect/>
          <a:stretch>
            <a:fillRect/>
          </a:stretch>
        </p:blipFill>
        <p:spPr bwMode="auto">
          <a:xfrm>
            <a:off x="8112224" y="4005064"/>
            <a:ext cx="3848100" cy="225209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4400" dirty="0" smtClean="0"/>
              <a:t>CSS PROPERTIES</a:t>
            </a:r>
            <a:endParaRPr lang="en-IN" sz="4400" dirty="0"/>
          </a:p>
        </p:txBody>
      </p:sp>
      <p:sp>
        <p:nvSpPr>
          <p:cNvPr id="5" name="Subtitle 4"/>
          <p:cNvSpPr>
            <a:spLocks noGrp="1"/>
          </p:cNvSpPr>
          <p:nvPr>
            <p:ph type="subTitle" idx="1"/>
          </p:nvPr>
        </p:nvSpPr>
        <p:spPr/>
        <p:txBody>
          <a:bodyPr/>
          <a:lstStyle/>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&lt;p&gt; Tag Styles</a:t>
            </a:r>
            <a:endParaRPr sz="3200" b="1" dirty="0">
              <a:solidFill>
                <a:srgbClr val="FF0000"/>
              </a:solidFill>
            </a:endParaRPr>
          </a:p>
        </p:txBody>
      </p:sp>
      <p:sp>
        <p:nvSpPr>
          <p:cNvPr id="3" name="Content Placeholder 2"/>
          <p:cNvSpPr>
            <a:spLocks noGrp="1"/>
          </p:cNvSpPr>
          <p:nvPr>
            <p:ph idx="1"/>
          </p:nvPr>
        </p:nvSpPr>
        <p:spPr>
          <a:xfrm>
            <a:off x="551384" y="980728"/>
            <a:ext cx="10972800" cy="5497536"/>
          </a:xfrm>
        </p:spPr>
        <p:txBody>
          <a:bodyPr>
            <a:noAutofit/>
          </a:bodyPr>
          <a:lstStyle/>
          <a:p>
            <a:r>
              <a:rPr sz="1800" dirty="0" smtClean="0"/>
              <a:t>- </a:t>
            </a:r>
            <a:r>
              <a:rPr sz="1800" dirty="0"/>
              <a:t>Font properties: font-size, font-family, font-weight, font-style</a:t>
            </a:r>
            <a:endParaRPr sz="1800" dirty="0"/>
          </a:p>
          <a:p>
            <a:r>
              <a:rPr sz="1800" dirty="0"/>
              <a:t>- Text properties: color, text-align, text-decoration, text-transform, line-height</a:t>
            </a:r>
            <a:endParaRPr sz="1800" dirty="0"/>
          </a:p>
          <a:p>
            <a:r>
              <a:rPr sz="1800" dirty="0"/>
              <a:t>- Background properties: background-color, background-image</a:t>
            </a:r>
            <a:endParaRPr sz="1800" dirty="0"/>
          </a:p>
          <a:p>
            <a:r>
              <a:rPr sz="1800" dirty="0"/>
              <a:t>- Spacing: margin, padding</a:t>
            </a:r>
            <a:endParaRPr sz="1800" dirty="0"/>
          </a:p>
          <a:p>
            <a:r>
              <a:rPr sz="1800" dirty="0"/>
              <a:t>- Border properties: border-style, border-width, border-color, border-radius</a:t>
            </a:r>
            <a:endParaRPr sz="1800" dirty="0"/>
          </a:p>
          <a:p>
            <a:r>
              <a:rPr sz="1800" b="1" dirty="0"/>
              <a:t>- Example: </a:t>
            </a:r>
            <a:endParaRPr sz="1800" b="1" dirty="0"/>
          </a:p>
          <a:p>
            <a:pPr>
              <a:buNone/>
            </a:pPr>
            <a:r>
              <a:rPr sz="1800" b="1" dirty="0">
                <a:solidFill>
                  <a:srgbClr val="FF0066"/>
                </a:solidFill>
              </a:rPr>
              <a:t>  p {</a:t>
            </a:r>
            <a:endParaRPr sz="1800" b="1" dirty="0">
              <a:solidFill>
                <a:srgbClr val="FF0066"/>
              </a:solidFill>
            </a:endParaRPr>
          </a:p>
          <a:p>
            <a:pPr>
              <a:buNone/>
            </a:pPr>
            <a:r>
              <a:rPr sz="1800" b="1" dirty="0">
                <a:solidFill>
                  <a:srgbClr val="FF0066"/>
                </a:solidFill>
              </a:rPr>
              <a:t>    font-size: 16px;</a:t>
            </a:r>
            <a:endParaRPr sz="1800" b="1" dirty="0">
              <a:solidFill>
                <a:srgbClr val="FF0066"/>
              </a:solidFill>
            </a:endParaRPr>
          </a:p>
          <a:p>
            <a:pPr>
              <a:buNone/>
            </a:pPr>
            <a:r>
              <a:rPr sz="1800" b="1" dirty="0">
                <a:solidFill>
                  <a:srgbClr val="FF0066"/>
                </a:solidFill>
              </a:rPr>
              <a:t>    color: #333;</a:t>
            </a:r>
            <a:endParaRPr sz="1800" b="1" dirty="0">
              <a:solidFill>
                <a:srgbClr val="FF0066"/>
              </a:solidFill>
            </a:endParaRPr>
          </a:p>
          <a:p>
            <a:pPr>
              <a:buNone/>
            </a:pPr>
            <a:r>
              <a:rPr sz="1800" b="1" dirty="0">
                <a:solidFill>
                  <a:srgbClr val="FF0066"/>
                </a:solidFill>
              </a:rPr>
              <a:t>    text-align: justify;</a:t>
            </a:r>
            <a:endParaRPr sz="1800" b="1" dirty="0">
              <a:solidFill>
                <a:srgbClr val="FF0066"/>
              </a:solidFill>
            </a:endParaRPr>
          </a:p>
          <a:p>
            <a:pPr>
              <a:buNone/>
            </a:pPr>
            <a:r>
              <a:rPr sz="1800" b="1" dirty="0">
                <a:solidFill>
                  <a:srgbClr val="FF0066"/>
                </a:solidFill>
              </a:rPr>
              <a:t>    background-color: #f9f9f9;</a:t>
            </a:r>
            <a:endParaRPr sz="1800" b="1" dirty="0">
              <a:solidFill>
                <a:srgbClr val="FF0066"/>
              </a:solidFill>
            </a:endParaRPr>
          </a:p>
          <a:p>
            <a:pPr>
              <a:buNone/>
            </a:pPr>
            <a:r>
              <a:rPr sz="1800" b="1" dirty="0">
                <a:solidFill>
                  <a:srgbClr val="FF0066"/>
                </a:solidFill>
              </a:rPr>
              <a:t>    padding: 10px;</a:t>
            </a:r>
            <a:endParaRPr sz="1800" b="1" dirty="0">
              <a:solidFill>
                <a:srgbClr val="FF0066"/>
              </a:solidFill>
            </a:endParaRPr>
          </a:p>
          <a:p>
            <a:pPr>
              <a:buNone/>
            </a:pPr>
            <a:r>
              <a:rPr sz="1800" b="1" dirty="0">
                <a:solidFill>
                  <a:srgbClr val="FF0066"/>
                </a:solidFill>
              </a:rPr>
              <a:t>    border: 1px solid #</a:t>
            </a:r>
            <a:r>
              <a:rPr sz="1800" b="1" dirty="0" err="1">
                <a:solidFill>
                  <a:srgbClr val="FF0066"/>
                </a:solidFill>
              </a:rPr>
              <a:t>ccc</a:t>
            </a:r>
            <a:r>
              <a:rPr sz="1800" b="1" dirty="0">
                <a:solidFill>
                  <a:srgbClr val="FF0066"/>
                </a:solidFill>
              </a:rPr>
              <a:t>;</a:t>
            </a:r>
            <a:endParaRPr sz="1800" b="1" dirty="0">
              <a:solidFill>
                <a:srgbClr val="FF0066"/>
              </a:solidFill>
            </a:endParaRPr>
          </a:p>
          <a:p>
            <a:pPr>
              <a:buNone/>
            </a:pPr>
            <a:r>
              <a:rPr sz="1800" b="1" dirty="0">
                <a:solidFill>
                  <a:srgbClr val="FF0066"/>
                </a:solidFill>
              </a:rPr>
              <a:t>  </a:t>
            </a:r>
            <a:r>
              <a:rPr sz="1800" b="1" dirty="0" smtClean="0">
                <a:solidFill>
                  <a:srgbClr val="FF0066"/>
                </a:solidFill>
              </a:rPr>
              <a:t>}</a:t>
            </a:r>
            <a:endParaRPr sz="1800" b="1" dirty="0">
              <a:solidFill>
                <a:srgbClr val="FF006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solidFill>
                  <a:srgbClr val="002060"/>
                </a:solidFill>
              </a:rPr>
              <a:t>Cascading Style Sheets 3</a:t>
            </a:r>
            <a:endParaRPr lang="en-IN" dirty="0">
              <a:solidFill>
                <a:srgbClr val="002060"/>
              </a:solidFill>
            </a:endParaRPr>
          </a:p>
        </p:txBody>
      </p:sp>
      <p:sp>
        <p:nvSpPr>
          <p:cNvPr id="3" name="Text Placeholder 2"/>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sz="2800" b="1" i="1" dirty="0">
                <a:solidFill>
                  <a:srgbClr val="0070C0"/>
                </a:solidFill>
              </a:rPr>
              <a:t>Cascading Style Sheets </a:t>
            </a:r>
            <a:r>
              <a:rPr lang="en-IN" sz="2800" b="1" i="1" dirty="0" smtClean="0">
                <a:solidFill>
                  <a:srgbClr val="0070C0"/>
                </a:solidFill>
              </a:rPr>
              <a:t>3 </a:t>
            </a:r>
            <a:r>
              <a:rPr lang="en-US" sz="2800" i="1" dirty="0" smtClean="0">
                <a:solidFill>
                  <a:srgbClr val="0070C0"/>
                </a:solidFill>
              </a:rPr>
              <a:t>(</a:t>
            </a:r>
            <a:r>
              <a:rPr lang="en-US" sz="2800" b="1" i="1" dirty="0">
                <a:solidFill>
                  <a:srgbClr val="0070C0"/>
                </a:solidFill>
              </a:rPr>
              <a:t>CSS3</a:t>
            </a:r>
            <a:r>
              <a:rPr lang="en-US" sz="2800" i="1" dirty="0">
                <a:solidFill>
                  <a:srgbClr val="0070C0"/>
                </a:solidFill>
              </a:rPr>
              <a:t>)</a:t>
            </a:r>
            <a:r>
              <a:rPr lang="en-US" sz="2800" dirty="0"/>
              <a:t> that allows you to specify the </a:t>
            </a:r>
            <a:r>
              <a:rPr lang="en-US" sz="2800" i="1" dirty="0"/>
              <a:t>presentation </a:t>
            </a:r>
            <a:r>
              <a:rPr lang="en-US" sz="2800" dirty="0"/>
              <a:t>of elements on a web page (e.g., fonts</a:t>
            </a:r>
            <a:r>
              <a:rPr lang="en-US" sz="2800" dirty="0" smtClean="0"/>
              <a:t>, spacing</a:t>
            </a:r>
            <a:r>
              <a:rPr lang="en-US" sz="2800" dirty="0"/>
              <a:t>, sizes, colors, positioning) </a:t>
            </a:r>
            <a:r>
              <a:rPr lang="en-US" sz="2800" i="1" dirty="0"/>
              <a:t>separately </a:t>
            </a:r>
            <a:r>
              <a:rPr lang="en-US" sz="2800" dirty="0"/>
              <a:t>from the document’s </a:t>
            </a:r>
            <a:r>
              <a:rPr lang="en-US" sz="2800" i="1" dirty="0"/>
              <a:t>structure and </a:t>
            </a:r>
            <a:r>
              <a:rPr lang="en-US" sz="2800" i="1" dirty="0" smtClean="0"/>
              <a:t>content </a:t>
            </a:r>
            <a:r>
              <a:rPr lang="en-US" sz="2800" dirty="0" smtClean="0"/>
              <a:t>(</a:t>
            </a:r>
            <a:r>
              <a:rPr lang="en-US" sz="2800" dirty="0"/>
              <a:t>section headers, body text, links, etc.). </a:t>
            </a:r>
            <a:endParaRPr lang="en-US" sz="2800" dirty="0" smtClean="0"/>
          </a:p>
          <a:p>
            <a:pPr>
              <a:lnSpc>
                <a:spcPct val="100000"/>
              </a:lnSpc>
              <a:spcBef>
                <a:spcPts val="600"/>
              </a:spcBef>
              <a:spcAft>
                <a:spcPts val="600"/>
              </a:spcAft>
            </a:pPr>
            <a:r>
              <a:rPr lang="en-US" sz="2800" dirty="0" smtClean="0"/>
              <a:t> Why CSS?</a:t>
            </a:r>
            <a:endParaRPr lang="en-US" sz="2800" dirty="0" smtClean="0"/>
          </a:p>
          <a:p>
            <a:pPr lvl="1">
              <a:lnSpc>
                <a:spcPct val="100000"/>
              </a:lnSpc>
              <a:spcBef>
                <a:spcPts val="600"/>
              </a:spcBef>
              <a:spcAft>
                <a:spcPts val="600"/>
              </a:spcAft>
            </a:pPr>
            <a:r>
              <a:rPr lang="en-US" sz="2400" b="1" dirty="0" smtClean="0"/>
              <a:t>CSS saves time</a:t>
            </a:r>
            <a:endParaRPr lang="en-US" sz="2400" b="1" dirty="0" smtClean="0"/>
          </a:p>
          <a:p>
            <a:pPr lvl="1">
              <a:lnSpc>
                <a:spcPct val="100000"/>
              </a:lnSpc>
              <a:spcBef>
                <a:spcPts val="600"/>
              </a:spcBef>
              <a:spcAft>
                <a:spcPts val="600"/>
              </a:spcAft>
            </a:pPr>
            <a:r>
              <a:rPr lang="en-US" sz="2400" b="1" dirty="0" smtClean="0"/>
              <a:t>Pages load faster</a:t>
            </a:r>
            <a:r>
              <a:rPr lang="en-US" sz="2400" dirty="0" smtClean="0"/>
              <a:t> </a:t>
            </a:r>
            <a:endParaRPr lang="en-US" sz="2400" dirty="0" smtClean="0"/>
          </a:p>
          <a:p>
            <a:pPr lvl="1">
              <a:lnSpc>
                <a:spcPct val="100000"/>
              </a:lnSpc>
              <a:spcBef>
                <a:spcPts val="600"/>
              </a:spcBef>
              <a:spcAft>
                <a:spcPts val="600"/>
              </a:spcAft>
            </a:pPr>
            <a:r>
              <a:rPr lang="en-US" sz="2400" b="1" dirty="0" smtClean="0"/>
              <a:t>Easy maintenance</a:t>
            </a:r>
            <a:endParaRPr lang="en-US" sz="2400" b="1" dirty="0" smtClean="0"/>
          </a:p>
          <a:p>
            <a:pPr lvl="1">
              <a:lnSpc>
                <a:spcPct val="100000"/>
              </a:lnSpc>
              <a:spcBef>
                <a:spcPts val="600"/>
              </a:spcBef>
              <a:spcAft>
                <a:spcPts val="600"/>
              </a:spcAft>
            </a:pPr>
            <a:r>
              <a:rPr lang="en-US" sz="2400" b="1" dirty="0" smtClean="0"/>
              <a:t>Multiple Device Compatibility</a:t>
            </a:r>
            <a:endParaRPr lang="en-US" sz="2400" b="1" dirty="0" smtClean="0"/>
          </a:p>
          <a:p>
            <a:pPr lvl="1">
              <a:lnSpc>
                <a:spcPct val="100000"/>
              </a:lnSpc>
              <a:spcBef>
                <a:spcPts val="600"/>
              </a:spcBef>
              <a:spcAft>
                <a:spcPts val="600"/>
              </a:spcAft>
            </a:pPr>
            <a:r>
              <a:rPr lang="en-US" sz="2400" b="1" dirty="0" smtClean="0"/>
              <a:t>Global web standards</a:t>
            </a:r>
            <a:endParaRPr lang="en-IN" sz="23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9826"/>
            <a:ext cx="11201400" cy="5595518"/>
          </a:xfrm>
        </p:spPr>
        <p:txBody>
          <a:bodyPr>
            <a:noAutofit/>
          </a:bodyPr>
          <a:lstStyle/>
          <a:p>
            <a:r>
              <a:rPr sz="2000" dirty="0" smtClean="0"/>
              <a:t>- </a:t>
            </a:r>
            <a:r>
              <a:rPr sz="2000" dirty="0"/>
              <a:t>Font properties: font-size, font-family, font-weight, font-style</a:t>
            </a:r>
            <a:endParaRPr sz="2000" dirty="0"/>
          </a:p>
          <a:p>
            <a:r>
              <a:rPr sz="2000" dirty="0"/>
              <a:t>- Text properties: color, text-align, text-decoration, text-transform, line-height</a:t>
            </a:r>
            <a:endParaRPr sz="2000" dirty="0"/>
          </a:p>
          <a:p>
            <a:r>
              <a:rPr sz="2000" dirty="0"/>
              <a:t>- Background properties: background-color, background-image</a:t>
            </a:r>
            <a:endParaRPr sz="2000" dirty="0"/>
          </a:p>
          <a:p>
            <a:r>
              <a:rPr sz="2000" dirty="0"/>
              <a:t>- Spacing: margin, padding</a:t>
            </a:r>
            <a:endParaRPr sz="2000" dirty="0"/>
          </a:p>
          <a:p>
            <a:r>
              <a:rPr sz="2000" dirty="0"/>
              <a:t>- Border properties: border-style, border-width, border-color, border-radius</a:t>
            </a:r>
            <a:endParaRPr sz="2000" dirty="0"/>
          </a:p>
          <a:p>
            <a:r>
              <a:rPr sz="2000" b="1" dirty="0"/>
              <a:t>- Example: </a:t>
            </a:r>
            <a:endParaRPr sz="2000" b="1" dirty="0"/>
          </a:p>
          <a:p>
            <a:pPr>
              <a:buNone/>
            </a:pPr>
            <a:r>
              <a:rPr sz="2000" dirty="0"/>
              <a:t>  </a:t>
            </a:r>
            <a:r>
              <a:rPr sz="2000" b="1" dirty="0">
                <a:solidFill>
                  <a:srgbClr val="FF0000"/>
                </a:solidFill>
              </a:rPr>
              <a:t>h1 {</a:t>
            </a:r>
            <a:endParaRPr sz="2000" b="1" dirty="0">
              <a:solidFill>
                <a:srgbClr val="FF0000"/>
              </a:solidFill>
            </a:endParaRPr>
          </a:p>
          <a:p>
            <a:pPr>
              <a:buNone/>
            </a:pPr>
            <a:r>
              <a:rPr sz="2000" b="1" dirty="0">
                <a:solidFill>
                  <a:srgbClr val="FF0000"/>
                </a:solidFill>
              </a:rPr>
              <a:t>    font-size: 32px;</a:t>
            </a:r>
            <a:endParaRPr sz="2000" b="1" dirty="0">
              <a:solidFill>
                <a:srgbClr val="FF0000"/>
              </a:solidFill>
            </a:endParaRPr>
          </a:p>
          <a:p>
            <a:pPr>
              <a:buNone/>
            </a:pPr>
            <a:r>
              <a:rPr sz="2000" b="1" dirty="0">
                <a:solidFill>
                  <a:srgbClr val="FF0000"/>
                </a:solidFill>
              </a:rPr>
              <a:t>    color: #222;</a:t>
            </a:r>
            <a:endParaRPr sz="2000" b="1" dirty="0">
              <a:solidFill>
                <a:srgbClr val="FF0000"/>
              </a:solidFill>
            </a:endParaRPr>
          </a:p>
          <a:p>
            <a:pPr>
              <a:buNone/>
            </a:pPr>
            <a:r>
              <a:rPr sz="2000" b="1" dirty="0">
                <a:solidFill>
                  <a:srgbClr val="FF0000"/>
                </a:solidFill>
              </a:rPr>
              <a:t>    text-align: center;</a:t>
            </a:r>
            <a:endParaRPr sz="2000" b="1" dirty="0">
              <a:solidFill>
                <a:srgbClr val="FF0000"/>
              </a:solidFill>
            </a:endParaRPr>
          </a:p>
          <a:p>
            <a:pPr>
              <a:buNone/>
            </a:pPr>
            <a:r>
              <a:rPr sz="2000" b="1" dirty="0">
                <a:solidFill>
                  <a:srgbClr val="FF0000"/>
                </a:solidFill>
              </a:rPr>
              <a:t>    background-color: #e0e0e0;</a:t>
            </a:r>
            <a:endParaRPr sz="2000" b="1" dirty="0">
              <a:solidFill>
                <a:srgbClr val="FF0000"/>
              </a:solidFill>
            </a:endParaRPr>
          </a:p>
          <a:p>
            <a:pPr>
              <a:buNone/>
            </a:pPr>
            <a:r>
              <a:rPr sz="2000" b="1" dirty="0">
                <a:solidFill>
                  <a:srgbClr val="FF0000"/>
                </a:solidFill>
              </a:rPr>
              <a:t>    padding: 20px;</a:t>
            </a:r>
            <a:endParaRPr sz="2000" b="1" dirty="0">
              <a:solidFill>
                <a:srgbClr val="FF0000"/>
              </a:solidFill>
            </a:endParaRPr>
          </a:p>
          <a:p>
            <a:pPr>
              <a:buNone/>
            </a:pPr>
            <a:r>
              <a:rPr sz="2000" b="1" dirty="0">
                <a:solidFill>
                  <a:srgbClr val="FF0000"/>
                </a:solidFill>
              </a:rPr>
              <a:t>    border-bottom: 2px solid #444</a:t>
            </a:r>
            <a:r>
              <a:rPr sz="2000" b="1" dirty="0" smtClean="0">
                <a:solidFill>
                  <a:srgbClr val="FF0000"/>
                </a:solidFill>
              </a:rPr>
              <a:t>;</a:t>
            </a:r>
            <a:r>
              <a:rPr lang="en-IN" sz="2000" b="1" dirty="0" smtClean="0">
                <a:solidFill>
                  <a:srgbClr val="FF0000"/>
                </a:solidFill>
              </a:rPr>
              <a:t>  </a:t>
            </a:r>
            <a:r>
              <a:rPr sz="2000" b="1" dirty="0" smtClean="0">
                <a:solidFill>
                  <a:srgbClr val="FF0000"/>
                </a:solidFill>
              </a:rPr>
              <a:t>  </a:t>
            </a:r>
            <a:r>
              <a:rPr sz="2000" b="1" dirty="0">
                <a:solidFill>
                  <a:srgbClr val="FF0000"/>
                </a:solidFill>
              </a:rPr>
              <a:t>}</a:t>
            </a:r>
            <a:endParaRPr sz="2000" b="1" dirty="0">
              <a:solidFill>
                <a:srgbClr val="FF0000"/>
              </a:solidFill>
            </a:endParaRPr>
          </a:p>
          <a:p>
            <a:endParaRPr sz="2000" dirty="0"/>
          </a:p>
        </p:txBody>
      </p:sp>
      <p:sp>
        <p:nvSpPr>
          <p:cNvPr id="4"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&lt;h1&gt; </a:t>
            </a:r>
            <a:r>
              <a:rPr lang="en-US" sz="3200" b="1" dirty="0" smtClean="0">
                <a:solidFill>
                  <a:srgbClr val="FF0000"/>
                </a:solidFill>
              </a:rPr>
              <a:t>Tag Styles</a:t>
            </a:r>
            <a:endParaRPr sz="32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914402"/>
            <a:ext cx="10972800" cy="5943598"/>
          </a:xfrm>
        </p:spPr>
        <p:txBody>
          <a:bodyPr>
            <a:noAutofit/>
          </a:bodyPr>
          <a:lstStyle/>
          <a:p>
            <a:r>
              <a:rPr sz="1800" dirty="0" smtClean="0"/>
              <a:t>- </a:t>
            </a:r>
            <a:r>
              <a:rPr sz="1800" dirty="0"/>
              <a:t>Table layout properties: width, height, border-collapse, border-spacing</a:t>
            </a:r>
            <a:endParaRPr sz="1800" dirty="0"/>
          </a:p>
          <a:p>
            <a:r>
              <a:rPr sz="1800" dirty="0"/>
              <a:t>- Cell properties: padding, margin, border, background-color</a:t>
            </a:r>
            <a:endParaRPr sz="1800" dirty="0"/>
          </a:p>
          <a:p>
            <a:r>
              <a:rPr sz="1800" dirty="0"/>
              <a:t>- Text properties: text-align, vertical-align, font properties</a:t>
            </a:r>
            <a:endParaRPr sz="1800" dirty="0"/>
          </a:p>
          <a:p>
            <a:r>
              <a:rPr sz="1800" b="1" dirty="0"/>
              <a:t>- Example styles for table, </a:t>
            </a:r>
            <a:r>
              <a:rPr sz="1800" b="1" dirty="0" err="1"/>
              <a:t>tr</a:t>
            </a:r>
            <a:r>
              <a:rPr sz="1800" b="1" dirty="0"/>
              <a:t>, </a:t>
            </a:r>
            <a:r>
              <a:rPr sz="1800" b="1" dirty="0" err="1"/>
              <a:t>th</a:t>
            </a:r>
            <a:r>
              <a:rPr sz="1800" b="1" dirty="0"/>
              <a:t>, td</a:t>
            </a:r>
            <a:endParaRPr sz="1800" b="1" dirty="0"/>
          </a:p>
          <a:p>
            <a:pPr>
              <a:buNone/>
            </a:pPr>
            <a:r>
              <a:rPr sz="1600" dirty="0"/>
              <a:t>  </a:t>
            </a:r>
            <a:r>
              <a:rPr sz="1600" b="1" dirty="0">
                <a:solidFill>
                  <a:srgbClr val="FF0000"/>
                </a:solidFill>
              </a:rPr>
              <a:t>table {</a:t>
            </a:r>
            <a:endParaRPr sz="1600" b="1" dirty="0">
              <a:solidFill>
                <a:srgbClr val="FF0000"/>
              </a:solidFill>
            </a:endParaRPr>
          </a:p>
          <a:p>
            <a:pPr>
              <a:buNone/>
            </a:pPr>
            <a:r>
              <a:rPr sz="1600" b="1" dirty="0">
                <a:solidFill>
                  <a:srgbClr val="FF0000"/>
                </a:solidFill>
              </a:rPr>
              <a:t>    width: 100%;</a:t>
            </a:r>
            <a:endParaRPr sz="1600" b="1" dirty="0">
              <a:solidFill>
                <a:srgbClr val="FF0000"/>
              </a:solidFill>
            </a:endParaRPr>
          </a:p>
          <a:p>
            <a:pPr>
              <a:buNone/>
            </a:pPr>
            <a:r>
              <a:rPr sz="1600" b="1" dirty="0">
                <a:solidFill>
                  <a:srgbClr val="FF0000"/>
                </a:solidFill>
              </a:rPr>
              <a:t>    border-collapse: collapse;</a:t>
            </a:r>
            <a:endParaRPr sz="1600" b="1" dirty="0">
              <a:solidFill>
                <a:srgbClr val="FF0000"/>
              </a:solidFill>
            </a:endParaRPr>
          </a:p>
          <a:p>
            <a:pPr>
              <a:buNone/>
            </a:pPr>
            <a:r>
              <a:rPr sz="1600" b="1" dirty="0">
                <a:solidFill>
                  <a:srgbClr val="FF0000"/>
                </a:solidFill>
              </a:rPr>
              <a:t>  }</a:t>
            </a:r>
            <a:endParaRPr sz="1600" b="1" dirty="0">
              <a:solidFill>
                <a:srgbClr val="FF0000"/>
              </a:solidFill>
            </a:endParaRPr>
          </a:p>
          <a:p>
            <a:pPr>
              <a:buNone/>
            </a:pPr>
            <a:r>
              <a:rPr sz="1600" b="1" dirty="0">
                <a:solidFill>
                  <a:srgbClr val="FF0000"/>
                </a:solidFill>
              </a:rPr>
              <a:t>  </a:t>
            </a:r>
            <a:r>
              <a:rPr sz="1600" b="1" dirty="0" err="1">
                <a:solidFill>
                  <a:srgbClr val="FF0000"/>
                </a:solidFill>
              </a:rPr>
              <a:t>th</a:t>
            </a:r>
            <a:r>
              <a:rPr sz="1600" b="1" dirty="0">
                <a:solidFill>
                  <a:srgbClr val="FF0000"/>
                </a:solidFill>
              </a:rPr>
              <a:t>, td {</a:t>
            </a:r>
            <a:endParaRPr sz="1600" b="1" dirty="0">
              <a:solidFill>
                <a:srgbClr val="FF0000"/>
              </a:solidFill>
            </a:endParaRPr>
          </a:p>
          <a:p>
            <a:pPr>
              <a:buNone/>
            </a:pPr>
            <a:r>
              <a:rPr sz="1600" b="1" dirty="0">
                <a:solidFill>
                  <a:srgbClr val="FF0000"/>
                </a:solidFill>
              </a:rPr>
              <a:t>    border: 1px solid #</a:t>
            </a:r>
            <a:r>
              <a:rPr sz="1600" b="1" dirty="0" err="1">
                <a:solidFill>
                  <a:srgbClr val="FF0000"/>
                </a:solidFill>
              </a:rPr>
              <a:t>ddd</a:t>
            </a:r>
            <a:r>
              <a:rPr sz="1600" b="1" dirty="0">
                <a:solidFill>
                  <a:srgbClr val="FF0000"/>
                </a:solidFill>
              </a:rPr>
              <a:t>;</a:t>
            </a:r>
            <a:endParaRPr sz="1600" b="1" dirty="0">
              <a:solidFill>
                <a:srgbClr val="FF0000"/>
              </a:solidFill>
            </a:endParaRPr>
          </a:p>
          <a:p>
            <a:pPr>
              <a:buNone/>
            </a:pPr>
            <a:r>
              <a:rPr sz="1600" b="1" dirty="0">
                <a:solidFill>
                  <a:srgbClr val="FF0000"/>
                </a:solidFill>
              </a:rPr>
              <a:t>    padding: 8px;</a:t>
            </a:r>
            <a:endParaRPr sz="1600" b="1" dirty="0">
              <a:solidFill>
                <a:srgbClr val="FF0000"/>
              </a:solidFill>
            </a:endParaRPr>
          </a:p>
          <a:p>
            <a:pPr>
              <a:buNone/>
            </a:pPr>
            <a:r>
              <a:rPr sz="1600" b="1" dirty="0">
                <a:solidFill>
                  <a:srgbClr val="FF0000"/>
                </a:solidFill>
              </a:rPr>
              <a:t>    text-align: left;</a:t>
            </a:r>
            <a:endParaRPr sz="1600" b="1" dirty="0">
              <a:solidFill>
                <a:srgbClr val="FF0000"/>
              </a:solidFill>
            </a:endParaRPr>
          </a:p>
          <a:p>
            <a:pPr>
              <a:buNone/>
            </a:pPr>
            <a:r>
              <a:rPr sz="1600" b="1" dirty="0">
                <a:solidFill>
                  <a:srgbClr val="FF0000"/>
                </a:solidFill>
              </a:rPr>
              <a:t>  }</a:t>
            </a:r>
            <a:endParaRPr sz="1600" b="1" dirty="0">
              <a:solidFill>
                <a:srgbClr val="FF0000"/>
              </a:solidFill>
            </a:endParaRPr>
          </a:p>
          <a:p>
            <a:pPr>
              <a:buNone/>
            </a:pPr>
            <a:r>
              <a:rPr sz="1600" b="1" dirty="0">
                <a:solidFill>
                  <a:srgbClr val="FF0000"/>
                </a:solidFill>
              </a:rPr>
              <a:t>  </a:t>
            </a:r>
            <a:r>
              <a:rPr sz="1600" b="1" dirty="0" err="1">
                <a:solidFill>
                  <a:srgbClr val="FF0000"/>
                </a:solidFill>
              </a:rPr>
              <a:t>th</a:t>
            </a:r>
            <a:r>
              <a:rPr sz="1600" b="1" dirty="0">
                <a:solidFill>
                  <a:srgbClr val="FF0000"/>
                </a:solidFill>
              </a:rPr>
              <a:t> {</a:t>
            </a:r>
            <a:endParaRPr sz="1600" b="1" dirty="0">
              <a:solidFill>
                <a:srgbClr val="FF0000"/>
              </a:solidFill>
            </a:endParaRPr>
          </a:p>
          <a:p>
            <a:pPr>
              <a:buNone/>
            </a:pPr>
            <a:r>
              <a:rPr sz="1600" b="1" dirty="0">
                <a:solidFill>
                  <a:srgbClr val="FF0000"/>
                </a:solidFill>
              </a:rPr>
              <a:t>    background-color: #f2f2f2;</a:t>
            </a:r>
            <a:endParaRPr sz="1600" b="1" dirty="0">
              <a:solidFill>
                <a:srgbClr val="FF0000"/>
              </a:solidFill>
            </a:endParaRPr>
          </a:p>
          <a:p>
            <a:pPr>
              <a:buNone/>
            </a:pPr>
            <a:r>
              <a:rPr sz="1600" b="1" dirty="0">
                <a:solidFill>
                  <a:srgbClr val="FF0000"/>
                </a:solidFill>
              </a:rPr>
              <a:t>  }</a:t>
            </a:r>
            <a:endParaRPr sz="1600" b="1" dirty="0">
              <a:solidFill>
                <a:srgbClr val="FF0000"/>
              </a:solidFill>
            </a:endParaRPr>
          </a:p>
          <a:p>
            <a:pPr>
              <a:buNone/>
            </a:pPr>
            <a:endParaRPr sz="1800"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&lt;table&gt; </a:t>
            </a:r>
            <a:r>
              <a:rPr lang="en-US" sz="3200" b="1" dirty="0" smtClean="0">
                <a:solidFill>
                  <a:srgbClr val="FF0000"/>
                </a:solidFill>
              </a:rPr>
              <a:t>Tag Styles</a:t>
            </a:r>
            <a:endParaRPr sz="32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smtClean="0"/>
              <a:t>- </a:t>
            </a:r>
            <a:r>
              <a:rPr dirty="0"/>
              <a:t>Row and column properties: rows, cols</a:t>
            </a:r>
            <a:endParaRPr dirty="0"/>
          </a:p>
          <a:p>
            <a:r>
              <a:rPr dirty="0"/>
              <a:t>- Frame properties: border, spacing, border-color</a:t>
            </a:r>
            <a:endParaRPr dirty="0"/>
          </a:p>
          <a:p>
            <a:pPr>
              <a:buNone/>
            </a:pPr>
            <a:r>
              <a:rPr dirty="0"/>
              <a:t>- Example: </a:t>
            </a:r>
            <a:endParaRPr dirty="0"/>
          </a:p>
          <a:p>
            <a:pPr>
              <a:buNone/>
            </a:pPr>
            <a:r>
              <a:rPr dirty="0">
                <a:solidFill>
                  <a:srgbClr val="FF0000"/>
                </a:solidFill>
              </a:rPr>
              <a:t>  &lt;frameset rows="50%,50%"&gt;</a:t>
            </a:r>
            <a:endParaRPr dirty="0">
              <a:solidFill>
                <a:srgbClr val="FF0000"/>
              </a:solidFill>
            </a:endParaRPr>
          </a:p>
          <a:p>
            <a:pPr>
              <a:buNone/>
            </a:pPr>
            <a:r>
              <a:rPr dirty="0">
                <a:solidFill>
                  <a:srgbClr val="FF0000"/>
                </a:solidFill>
              </a:rPr>
              <a:t>    &lt;frame </a:t>
            </a:r>
            <a:r>
              <a:rPr dirty="0" err="1">
                <a:solidFill>
                  <a:srgbClr val="FF0000"/>
                </a:solidFill>
              </a:rPr>
              <a:t>src</a:t>
            </a:r>
            <a:r>
              <a:rPr dirty="0">
                <a:solidFill>
                  <a:srgbClr val="FF0000"/>
                </a:solidFill>
              </a:rPr>
              <a:t>="frame1.html"&gt;</a:t>
            </a:r>
            <a:endParaRPr dirty="0">
              <a:solidFill>
                <a:srgbClr val="FF0000"/>
              </a:solidFill>
            </a:endParaRPr>
          </a:p>
          <a:p>
            <a:pPr>
              <a:buNone/>
            </a:pPr>
            <a:r>
              <a:rPr dirty="0">
                <a:solidFill>
                  <a:srgbClr val="FF0000"/>
                </a:solidFill>
              </a:rPr>
              <a:t>    &lt;frame </a:t>
            </a:r>
            <a:r>
              <a:rPr dirty="0" err="1">
                <a:solidFill>
                  <a:srgbClr val="FF0000"/>
                </a:solidFill>
              </a:rPr>
              <a:t>src</a:t>
            </a:r>
            <a:r>
              <a:rPr dirty="0">
                <a:solidFill>
                  <a:srgbClr val="FF0000"/>
                </a:solidFill>
              </a:rPr>
              <a:t>="frame2.html"&gt;</a:t>
            </a:r>
            <a:endParaRPr dirty="0">
              <a:solidFill>
                <a:srgbClr val="FF0000"/>
              </a:solidFill>
            </a:endParaRPr>
          </a:p>
          <a:p>
            <a:pPr>
              <a:buNone/>
            </a:pPr>
            <a:r>
              <a:rPr dirty="0">
                <a:solidFill>
                  <a:srgbClr val="FF0000"/>
                </a:solidFill>
              </a:rPr>
              <a:t>  &lt;/frameset&gt;</a:t>
            </a:r>
            <a:endParaRPr dirty="0">
              <a:solidFill>
                <a:srgbClr val="FF0000"/>
              </a:solidFill>
            </a:endParaRPr>
          </a:p>
          <a:p>
            <a:endParaRPr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&lt;frameset&gt; </a:t>
            </a:r>
            <a:r>
              <a:rPr lang="en-US" sz="3200" b="1" dirty="0" smtClean="0">
                <a:solidFill>
                  <a:srgbClr val="FF0000"/>
                </a:solidFill>
              </a:rPr>
              <a:t>Tag Styles</a:t>
            </a:r>
            <a:endParaRPr sz="32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10913"/>
            <a:ext cx="11239500" cy="5786439"/>
          </a:xfrm>
        </p:spPr>
        <p:txBody>
          <a:bodyPr>
            <a:noAutofit/>
          </a:bodyPr>
          <a:lstStyle/>
          <a:p>
            <a:pPr algn="just"/>
            <a:r>
              <a:rPr sz="2000" dirty="0" smtClean="0"/>
              <a:t>- </a:t>
            </a:r>
            <a:r>
              <a:rPr sz="2000" dirty="0"/>
              <a:t>Display properties: display, float, clear</a:t>
            </a:r>
            <a:endParaRPr sz="2000" dirty="0"/>
          </a:p>
          <a:p>
            <a:pPr algn="just"/>
            <a:r>
              <a:rPr sz="2000" dirty="0"/>
              <a:t>- Positioning properties: position, top, bottom, left, right, z-index</a:t>
            </a:r>
            <a:endParaRPr sz="2000" dirty="0"/>
          </a:p>
          <a:p>
            <a:pPr algn="just"/>
            <a:r>
              <a:rPr sz="2000" dirty="0"/>
              <a:t>- Box model properties: margin, padding, border, box-shadow</a:t>
            </a:r>
            <a:endParaRPr sz="2000" dirty="0"/>
          </a:p>
          <a:p>
            <a:pPr algn="just"/>
            <a:r>
              <a:rPr sz="2000" dirty="0"/>
              <a:t>- Background properties: background-color, background-image, background-size, </a:t>
            </a:r>
            <a:r>
              <a:rPr sz="2000" dirty="0" smtClean="0"/>
              <a:t>background-position</a:t>
            </a:r>
            <a:endParaRPr sz="2000" dirty="0"/>
          </a:p>
          <a:p>
            <a:pPr>
              <a:buNone/>
            </a:pPr>
            <a:r>
              <a:rPr sz="2000" b="1" dirty="0">
                <a:solidFill>
                  <a:srgbClr val="FF0066"/>
                </a:solidFill>
              </a:rPr>
              <a:t>  </a:t>
            </a:r>
            <a:r>
              <a:rPr sz="1800" b="1" dirty="0">
                <a:solidFill>
                  <a:srgbClr val="FF0066"/>
                </a:solidFill>
              </a:rPr>
              <a:t>div {</a:t>
            </a:r>
            <a:endParaRPr sz="1800" b="1" dirty="0">
              <a:solidFill>
                <a:srgbClr val="FF0066"/>
              </a:solidFill>
            </a:endParaRPr>
          </a:p>
          <a:p>
            <a:pPr>
              <a:buNone/>
            </a:pPr>
            <a:r>
              <a:rPr sz="1800" b="1" dirty="0">
                <a:solidFill>
                  <a:srgbClr val="FF0066"/>
                </a:solidFill>
              </a:rPr>
              <a:t>    width: 300px;</a:t>
            </a:r>
            <a:endParaRPr sz="1800" b="1" dirty="0">
              <a:solidFill>
                <a:srgbClr val="FF0066"/>
              </a:solidFill>
            </a:endParaRPr>
          </a:p>
          <a:p>
            <a:pPr>
              <a:buNone/>
            </a:pPr>
            <a:r>
              <a:rPr sz="1800" b="1" dirty="0">
                <a:solidFill>
                  <a:srgbClr val="FF0066"/>
                </a:solidFill>
              </a:rPr>
              <a:t>    height: 200px;</a:t>
            </a:r>
            <a:endParaRPr sz="1800" b="1" dirty="0">
              <a:solidFill>
                <a:srgbClr val="FF0066"/>
              </a:solidFill>
            </a:endParaRPr>
          </a:p>
          <a:p>
            <a:pPr>
              <a:buNone/>
            </a:pPr>
            <a:r>
              <a:rPr sz="1800" b="1" dirty="0">
                <a:solidFill>
                  <a:srgbClr val="FF0066"/>
                </a:solidFill>
              </a:rPr>
              <a:t>    margin: 20px auto;</a:t>
            </a:r>
            <a:endParaRPr sz="1800" b="1" dirty="0">
              <a:solidFill>
                <a:srgbClr val="FF0066"/>
              </a:solidFill>
            </a:endParaRPr>
          </a:p>
          <a:p>
            <a:pPr>
              <a:buNone/>
            </a:pPr>
            <a:r>
              <a:rPr sz="1800" b="1" dirty="0">
                <a:solidFill>
                  <a:srgbClr val="FF0066"/>
                </a:solidFill>
              </a:rPr>
              <a:t>    padding: 10px;</a:t>
            </a:r>
            <a:endParaRPr sz="1800" b="1" dirty="0">
              <a:solidFill>
                <a:srgbClr val="FF0066"/>
              </a:solidFill>
            </a:endParaRPr>
          </a:p>
          <a:p>
            <a:pPr>
              <a:buNone/>
            </a:pPr>
            <a:r>
              <a:rPr sz="1800" b="1" dirty="0">
                <a:solidFill>
                  <a:srgbClr val="FF0066"/>
                </a:solidFill>
              </a:rPr>
              <a:t>    border: 1px solid #</a:t>
            </a:r>
            <a:r>
              <a:rPr sz="1800" b="1" dirty="0" err="1">
                <a:solidFill>
                  <a:srgbClr val="FF0066"/>
                </a:solidFill>
              </a:rPr>
              <a:t>ccc</a:t>
            </a:r>
            <a:r>
              <a:rPr sz="1800" b="1" dirty="0">
                <a:solidFill>
                  <a:srgbClr val="FF0066"/>
                </a:solidFill>
              </a:rPr>
              <a:t>;</a:t>
            </a:r>
            <a:endParaRPr sz="1800" b="1" dirty="0">
              <a:solidFill>
                <a:srgbClr val="FF0066"/>
              </a:solidFill>
            </a:endParaRPr>
          </a:p>
          <a:p>
            <a:pPr>
              <a:buNone/>
            </a:pPr>
            <a:r>
              <a:rPr sz="1800" b="1" dirty="0">
                <a:solidFill>
                  <a:srgbClr val="FF0066"/>
                </a:solidFill>
              </a:rPr>
              <a:t>    background-color: #</a:t>
            </a:r>
            <a:r>
              <a:rPr sz="1800" b="1" dirty="0" err="1">
                <a:solidFill>
                  <a:srgbClr val="FF0066"/>
                </a:solidFill>
              </a:rPr>
              <a:t>fafafa</a:t>
            </a:r>
            <a:r>
              <a:rPr sz="1800" b="1" dirty="0">
                <a:solidFill>
                  <a:srgbClr val="FF0066"/>
                </a:solidFill>
              </a:rPr>
              <a:t>;</a:t>
            </a:r>
            <a:endParaRPr sz="1800" b="1" dirty="0">
              <a:solidFill>
                <a:srgbClr val="FF0066"/>
              </a:solidFill>
            </a:endParaRPr>
          </a:p>
          <a:p>
            <a:pPr>
              <a:buNone/>
            </a:pPr>
            <a:r>
              <a:rPr sz="1800" b="1" dirty="0">
                <a:solidFill>
                  <a:srgbClr val="FF0066"/>
                </a:solidFill>
              </a:rPr>
              <a:t>    box-shadow: 0 0 10px </a:t>
            </a:r>
            <a:r>
              <a:rPr sz="1800" b="1" dirty="0" err="1">
                <a:solidFill>
                  <a:srgbClr val="FF0066"/>
                </a:solidFill>
              </a:rPr>
              <a:t>rgba</a:t>
            </a:r>
            <a:r>
              <a:rPr sz="1800" b="1" dirty="0">
                <a:solidFill>
                  <a:srgbClr val="FF0066"/>
                </a:solidFill>
              </a:rPr>
              <a:t>(0,0,0,0.1);</a:t>
            </a:r>
            <a:endParaRPr sz="1800" b="1" dirty="0">
              <a:solidFill>
                <a:srgbClr val="FF0066"/>
              </a:solidFill>
            </a:endParaRPr>
          </a:p>
          <a:p>
            <a:pPr>
              <a:buNone/>
            </a:pPr>
            <a:r>
              <a:rPr sz="1800" b="1" dirty="0">
                <a:solidFill>
                  <a:srgbClr val="FF0066"/>
                </a:solidFill>
              </a:rPr>
              <a:t>  }</a:t>
            </a:r>
            <a:endParaRPr sz="1800" b="1" dirty="0">
              <a:solidFill>
                <a:srgbClr val="FF0066"/>
              </a:solidFill>
            </a:endParaRPr>
          </a:p>
          <a:p>
            <a:endParaRPr sz="2000"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&lt;div&gt; </a:t>
            </a:r>
            <a:r>
              <a:rPr lang="en-US" sz="3200" b="1" dirty="0" smtClean="0">
                <a:solidFill>
                  <a:srgbClr val="FF0000"/>
                </a:solidFill>
              </a:rPr>
              <a:t>Tag Styles</a:t>
            </a:r>
            <a:endParaRPr sz="32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739777"/>
            <a:ext cx="10344151" cy="1303337"/>
          </a:xfrm>
        </p:spPr>
        <p:txBody>
          <a:bodyPr>
            <a:noAutofit/>
          </a:bodyPr>
          <a:lstStyle/>
          <a:p>
            <a:endParaRPr sz="1400" dirty="0"/>
          </a:p>
          <a:p>
            <a:r>
              <a:rPr sz="1400" dirty="0"/>
              <a:t>- Layout properties: display, width, height</a:t>
            </a:r>
            <a:endParaRPr sz="1400" dirty="0"/>
          </a:p>
          <a:p>
            <a:r>
              <a:rPr sz="1400" dirty="0"/>
              <a:t>- Form control properties: input, </a:t>
            </a:r>
            <a:r>
              <a:rPr sz="1400" dirty="0" err="1"/>
              <a:t>textarea</a:t>
            </a:r>
            <a:r>
              <a:rPr sz="1400" dirty="0"/>
              <a:t>, button styles</a:t>
            </a:r>
            <a:endParaRPr sz="1400" dirty="0"/>
          </a:p>
          <a:p>
            <a:r>
              <a:rPr sz="1400" dirty="0"/>
              <a:t>- Example styles for input, </a:t>
            </a:r>
            <a:r>
              <a:rPr sz="1400" dirty="0" err="1"/>
              <a:t>textarea</a:t>
            </a:r>
            <a:r>
              <a:rPr sz="1400" dirty="0"/>
              <a:t>, button</a:t>
            </a:r>
            <a:endParaRPr sz="1400" dirty="0"/>
          </a:p>
          <a:p>
            <a:pPr>
              <a:buNone/>
            </a:pPr>
            <a:endParaRPr sz="1400" dirty="0"/>
          </a:p>
        </p:txBody>
      </p:sp>
      <p:sp>
        <p:nvSpPr>
          <p:cNvPr id="4" name="Rectangle 3"/>
          <p:cNvSpPr/>
          <p:nvPr/>
        </p:nvSpPr>
        <p:spPr>
          <a:xfrm>
            <a:off x="6400799" y="1757781"/>
            <a:ext cx="5143500" cy="2554545"/>
          </a:xfrm>
          <a:prstGeom prst="rect">
            <a:avLst/>
          </a:prstGeom>
        </p:spPr>
        <p:txBody>
          <a:bodyPr wrap="square">
            <a:spAutoFit/>
          </a:bodyPr>
          <a:lstStyle/>
          <a:p>
            <a:pPr>
              <a:buNone/>
            </a:pPr>
            <a:r>
              <a:rPr lang="en-US" sz="2000" b="1" dirty="0" smtClean="0">
                <a:solidFill>
                  <a:srgbClr val="FF0066"/>
                </a:solidFill>
              </a:rPr>
              <a:t> form {</a:t>
            </a:r>
            <a:endParaRPr lang="en-US" sz="2000" b="1" dirty="0" smtClean="0">
              <a:solidFill>
                <a:srgbClr val="FF0066"/>
              </a:solidFill>
            </a:endParaRPr>
          </a:p>
          <a:p>
            <a:pPr>
              <a:buNone/>
            </a:pPr>
            <a:r>
              <a:rPr lang="en-US" sz="2000" b="1" dirty="0" smtClean="0">
                <a:solidFill>
                  <a:srgbClr val="FF0066"/>
                </a:solidFill>
              </a:rPr>
              <a:t>    width: 100%;</a:t>
            </a:r>
            <a:endParaRPr lang="en-US" sz="2000" b="1" dirty="0" smtClean="0">
              <a:solidFill>
                <a:srgbClr val="FF0066"/>
              </a:solidFill>
            </a:endParaRPr>
          </a:p>
          <a:p>
            <a:pPr>
              <a:buNone/>
            </a:pPr>
            <a:r>
              <a:rPr lang="en-US" sz="2000" b="1" dirty="0" smtClean="0">
                <a:solidFill>
                  <a:srgbClr val="FF0066"/>
                </a:solidFill>
              </a:rPr>
              <a:t>    max-width: 600px;</a:t>
            </a:r>
            <a:endParaRPr lang="en-US" sz="2000" b="1" dirty="0" smtClean="0">
              <a:solidFill>
                <a:srgbClr val="FF0066"/>
              </a:solidFill>
            </a:endParaRPr>
          </a:p>
          <a:p>
            <a:pPr>
              <a:buNone/>
            </a:pPr>
            <a:r>
              <a:rPr lang="en-US" sz="2000" b="1" dirty="0" smtClean="0">
                <a:solidFill>
                  <a:srgbClr val="FF0066"/>
                </a:solidFill>
              </a:rPr>
              <a:t>    margin: 0 auto;</a:t>
            </a:r>
            <a:endParaRPr lang="en-US" sz="2000" b="1" dirty="0" smtClean="0">
              <a:solidFill>
                <a:srgbClr val="FF0066"/>
              </a:solidFill>
            </a:endParaRPr>
          </a:p>
          <a:p>
            <a:pPr>
              <a:buNone/>
            </a:pPr>
            <a:r>
              <a:rPr lang="en-US" sz="2000" b="1" dirty="0" smtClean="0">
                <a:solidFill>
                  <a:srgbClr val="FF0066"/>
                </a:solidFill>
              </a:rPr>
              <a:t>    padding: 20px;</a:t>
            </a:r>
            <a:endParaRPr lang="en-US" sz="2000" b="1" dirty="0" smtClean="0">
              <a:solidFill>
                <a:srgbClr val="FF0066"/>
              </a:solidFill>
            </a:endParaRPr>
          </a:p>
          <a:p>
            <a:pPr>
              <a:buNone/>
            </a:pPr>
            <a:r>
              <a:rPr lang="en-US" sz="2000" b="1" dirty="0" smtClean="0">
                <a:solidFill>
                  <a:srgbClr val="FF0066"/>
                </a:solidFill>
              </a:rPr>
              <a:t>    border: 1px solid #</a:t>
            </a:r>
            <a:r>
              <a:rPr lang="en-US" sz="2000" b="1" dirty="0" err="1" smtClean="0">
                <a:solidFill>
                  <a:srgbClr val="FF0066"/>
                </a:solidFill>
              </a:rPr>
              <a:t>ddd</a:t>
            </a:r>
            <a:r>
              <a:rPr lang="en-US" sz="2000" b="1" dirty="0" smtClean="0">
                <a:solidFill>
                  <a:srgbClr val="FF0066"/>
                </a:solidFill>
              </a:rPr>
              <a:t>;</a:t>
            </a:r>
            <a:endParaRPr lang="en-US" sz="2000" b="1" dirty="0" smtClean="0">
              <a:solidFill>
                <a:srgbClr val="FF0066"/>
              </a:solidFill>
            </a:endParaRPr>
          </a:p>
          <a:p>
            <a:pPr>
              <a:buNone/>
            </a:pPr>
            <a:r>
              <a:rPr lang="en-US" sz="2000" b="1" dirty="0" smtClean="0">
                <a:solidFill>
                  <a:srgbClr val="FF0066"/>
                </a:solidFill>
              </a:rPr>
              <a:t>    background-color: #f9f9f9;</a:t>
            </a:r>
            <a:endParaRPr lang="en-US" sz="2000" b="1" dirty="0" smtClean="0">
              <a:solidFill>
                <a:srgbClr val="FF0066"/>
              </a:solidFill>
            </a:endParaRPr>
          </a:p>
          <a:p>
            <a:pPr>
              <a:buNone/>
            </a:pPr>
            <a:r>
              <a:rPr lang="en-US" sz="2000" b="1" dirty="0" smtClean="0">
                <a:solidFill>
                  <a:srgbClr val="FF0066"/>
                </a:solidFill>
              </a:rPr>
              <a:t>  }</a:t>
            </a:r>
            <a:endParaRPr lang="en-US" sz="2000" b="1" dirty="0">
              <a:solidFill>
                <a:srgbClr val="FF0066"/>
              </a:solidFill>
            </a:endParaRPr>
          </a:p>
        </p:txBody>
      </p:sp>
      <p:sp>
        <p:nvSpPr>
          <p:cNvPr id="5" name="Rectangle 4"/>
          <p:cNvSpPr/>
          <p:nvPr/>
        </p:nvSpPr>
        <p:spPr>
          <a:xfrm>
            <a:off x="6400799" y="4457701"/>
            <a:ext cx="5143500" cy="2246769"/>
          </a:xfrm>
          <a:prstGeom prst="rect">
            <a:avLst/>
          </a:prstGeom>
        </p:spPr>
        <p:txBody>
          <a:bodyPr wrap="square">
            <a:spAutoFit/>
          </a:bodyPr>
          <a:lstStyle/>
          <a:p>
            <a:pPr>
              <a:buNone/>
            </a:pPr>
            <a:r>
              <a:rPr lang="en-US" sz="2000" b="1" dirty="0" smtClean="0">
                <a:solidFill>
                  <a:srgbClr val="FF0066"/>
                </a:solidFill>
              </a:rPr>
              <a:t>input, </a:t>
            </a:r>
            <a:r>
              <a:rPr lang="en-US" sz="2000" b="1" dirty="0" err="1" smtClean="0">
                <a:solidFill>
                  <a:srgbClr val="FF0066"/>
                </a:solidFill>
              </a:rPr>
              <a:t>textarea</a:t>
            </a:r>
            <a:r>
              <a:rPr lang="en-US" sz="2000" b="1" dirty="0" smtClean="0">
                <a:solidFill>
                  <a:srgbClr val="FF0066"/>
                </a:solidFill>
              </a:rPr>
              <a:t>, button {</a:t>
            </a:r>
            <a:endParaRPr lang="en-US" sz="2000" b="1" dirty="0" smtClean="0">
              <a:solidFill>
                <a:srgbClr val="FF0066"/>
              </a:solidFill>
            </a:endParaRPr>
          </a:p>
          <a:p>
            <a:pPr>
              <a:buNone/>
            </a:pPr>
            <a:r>
              <a:rPr lang="en-US" sz="2000" b="1" dirty="0" smtClean="0">
                <a:solidFill>
                  <a:srgbClr val="FF0066"/>
                </a:solidFill>
              </a:rPr>
              <a:t>    display: block;</a:t>
            </a:r>
            <a:endParaRPr lang="en-US" sz="2000" b="1" dirty="0" smtClean="0">
              <a:solidFill>
                <a:srgbClr val="FF0066"/>
              </a:solidFill>
            </a:endParaRPr>
          </a:p>
          <a:p>
            <a:pPr>
              <a:buNone/>
            </a:pPr>
            <a:r>
              <a:rPr lang="en-US" sz="2000" b="1" dirty="0" smtClean="0">
                <a:solidFill>
                  <a:srgbClr val="FF0066"/>
                </a:solidFill>
              </a:rPr>
              <a:t>    width: 100%;</a:t>
            </a:r>
            <a:endParaRPr lang="en-US" sz="2000" b="1" dirty="0" smtClean="0">
              <a:solidFill>
                <a:srgbClr val="FF0066"/>
              </a:solidFill>
            </a:endParaRPr>
          </a:p>
          <a:p>
            <a:pPr>
              <a:buNone/>
            </a:pPr>
            <a:r>
              <a:rPr lang="en-US" sz="2000" b="1" dirty="0" smtClean="0">
                <a:solidFill>
                  <a:srgbClr val="FF0066"/>
                </a:solidFill>
              </a:rPr>
              <a:t>    margin-bottom: 10px;</a:t>
            </a:r>
            <a:endParaRPr lang="en-US" sz="2000" b="1" dirty="0" smtClean="0">
              <a:solidFill>
                <a:srgbClr val="FF0066"/>
              </a:solidFill>
            </a:endParaRPr>
          </a:p>
          <a:p>
            <a:pPr>
              <a:buNone/>
            </a:pPr>
            <a:r>
              <a:rPr lang="en-US" sz="2000" b="1" dirty="0" smtClean="0">
                <a:solidFill>
                  <a:srgbClr val="FF0066"/>
                </a:solidFill>
              </a:rPr>
              <a:t>    padding: 10px;</a:t>
            </a:r>
            <a:endParaRPr lang="en-US" sz="2000" b="1" dirty="0" smtClean="0">
              <a:solidFill>
                <a:srgbClr val="FF0066"/>
              </a:solidFill>
            </a:endParaRPr>
          </a:p>
          <a:p>
            <a:pPr>
              <a:buNone/>
            </a:pPr>
            <a:r>
              <a:rPr lang="en-US" sz="2000" b="1" dirty="0" smtClean="0">
                <a:solidFill>
                  <a:srgbClr val="FF0066"/>
                </a:solidFill>
              </a:rPr>
              <a:t>    font-size: 16px;</a:t>
            </a:r>
            <a:endParaRPr lang="en-US" sz="2000" b="1" dirty="0" smtClean="0">
              <a:solidFill>
                <a:srgbClr val="FF0066"/>
              </a:solidFill>
            </a:endParaRPr>
          </a:p>
          <a:p>
            <a:pPr>
              <a:buNone/>
            </a:pPr>
            <a:r>
              <a:rPr lang="en-US" sz="2000" b="1" dirty="0" smtClean="0">
                <a:solidFill>
                  <a:srgbClr val="FF0066"/>
                </a:solidFill>
              </a:rPr>
              <a:t>  }</a:t>
            </a:r>
            <a:endParaRPr lang="en-US" sz="2000" b="1" dirty="0">
              <a:solidFill>
                <a:srgbClr val="FF0066"/>
              </a:solidFill>
            </a:endParaRPr>
          </a:p>
        </p:txBody>
      </p:sp>
      <p:sp>
        <p:nvSpPr>
          <p:cNvPr id="6" name="Rectangle 5"/>
          <p:cNvSpPr/>
          <p:nvPr/>
        </p:nvSpPr>
        <p:spPr>
          <a:xfrm>
            <a:off x="609600" y="2043113"/>
            <a:ext cx="6096000" cy="1938992"/>
          </a:xfrm>
          <a:prstGeom prst="rect">
            <a:avLst/>
          </a:prstGeom>
        </p:spPr>
        <p:txBody>
          <a:bodyPr>
            <a:spAutoFit/>
          </a:bodyPr>
          <a:lstStyle/>
          <a:p>
            <a:pPr>
              <a:buNone/>
            </a:pPr>
            <a:r>
              <a:rPr lang="en-US" sz="2000" b="1" dirty="0" smtClean="0">
                <a:solidFill>
                  <a:srgbClr val="FF0066"/>
                </a:solidFill>
              </a:rPr>
              <a:t>button {</a:t>
            </a:r>
            <a:endParaRPr lang="en-US" sz="2000" b="1" dirty="0" smtClean="0">
              <a:solidFill>
                <a:srgbClr val="FF0066"/>
              </a:solidFill>
            </a:endParaRPr>
          </a:p>
          <a:p>
            <a:pPr>
              <a:buNone/>
            </a:pPr>
            <a:r>
              <a:rPr lang="en-US" sz="2000" b="1" dirty="0" smtClean="0">
                <a:solidFill>
                  <a:srgbClr val="FF0066"/>
                </a:solidFill>
              </a:rPr>
              <a:t>    background-color: #007bff;</a:t>
            </a:r>
            <a:endParaRPr lang="en-US" sz="2000" b="1" dirty="0" smtClean="0">
              <a:solidFill>
                <a:srgbClr val="FF0066"/>
              </a:solidFill>
            </a:endParaRPr>
          </a:p>
          <a:p>
            <a:pPr>
              <a:buNone/>
            </a:pPr>
            <a:r>
              <a:rPr lang="en-US" sz="2000" b="1" dirty="0" smtClean="0">
                <a:solidFill>
                  <a:srgbClr val="FF0066"/>
                </a:solidFill>
              </a:rPr>
              <a:t>    color: #</a:t>
            </a:r>
            <a:r>
              <a:rPr lang="en-US" sz="2000" b="1" dirty="0" err="1" smtClean="0">
                <a:solidFill>
                  <a:srgbClr val="FF0066"/>
                </a:solidFill>
              </a:rPr>
              <a:t>fff</a:t>
            </a:r>
            <a:r>
              <a:rPr lang="en-US" sz="2000" b="1" dirty="0" smtClean="0">
                <a:solidFill>
                  <a:srgbClr val="FF0066"/>
                </a:solidFill>
              </a:rPr>
              <a:t>;</a:t>
            </a:r>
            <a:endParaRPr lang="en-US" sz="2000" b="1" dirty="0" smtClean="0">
              <a:solidFill>
                <a:srgbClr val="FF0066"/>
              </a:solidFill>
            </a:endParaRPr>
          </a:p>
          <a:p>
            <a:pPr>
              <a:buNone/>
            </a:pPr>
            <a:r>
              <a:rPr lang="en-US" sz="2000" b="1" dirty="0" smtClean="0">
                <a:solidFill>
                  <a:srgbClr val="FF0066"/>
                </a:solidFill>
              </a:rPr>
              <a:t>    border: none;</a:t>
            </a:r>
            <a:endParaRPr lang="en-US" sz="2000" b="1" dirty="0" smtClean="0">
              <a:solidFill>
                <a:srgbClr val="FF0066"/>
              </a:solidFill>
            </a:endParaRPr>
          </a:p>
          <a:p>
            <a:pPr>
              <a:buNone/>
            </a:pPr>
            <a:r>
              <a:rPr lang="en-US" sz="2000" b="1" dirty="0" smtClean="0">
                <a:solidFill>
                  <a:srgbClr val="FF0066"/>
                </a:solidFill>
              </a:rPr>
              <a:t>    cursor: pointer;</a:t>
            </a:r>
            <a:endParaRPr lang="en-US" sz="2000" b="1" dirty="0" smtClean="0">
              <a:solidFill>
                <a:srgbClr val="FF0066"/>
              </a:solidFill>
            </a:endParaRPr>
          </a:p>
          <a:p>
            <a:pPr>
              <a:buNone/>
            </a:pPr>
            <a:r>
              <a:rPr lang="en-US" sz="2000" b="1" dirty="0" smtClean="0">
                <a:solidFill>
                  <a:srgbClr val="FF0066"/>
                </a:solidFill>
              </a:rPr>
              <a:t>  }</a:t>
            </a:r>
            <a:endParaRPr lang="en-US" sz="2000" b="1" dirty="0">
              <a:solidFill>
                <a:srgbClr val="FF0066"/>
              </a:solidFill>
            </a:endParaRPr>
          </a:p>
        </p:txBody>
      </p:sp>
      <p:sp>
        <p:nvSpPr>
          <p:cNvPr id="7" name="Rectangle 6"/>
          <p:cNvSpPr/>
          <p:nvPr/>
        </p:nvSpPr>
        <p:spPr>
          <a:xfrm>
            <a:off x="609600" y="4312326"/>
            <a:ext cx="4895851" cy="1015663"/>
          </a:xfrm>
          <a:prstGeom prst="rect">
            <a:avLst/>
          </a:prstGeom>
        </p:spPr>
        <p:txBody>
          <a:bodyPr wrap="square">
            <a:spAutoFit/>
          </a:bodyPr>
          <a:lstStyle/>
          <a:p>
            <a:pPr>
              <a:buNone/>
            </a:pPr>
            <a:r>
              <a:rPr lang="en-US" sz="2000" b="1" dirty="0" smtClean="0">
                <a:solidFill>
                  <a:srgbClr val="FF0066"/>
                </a:solidFill>
              </a:rPr>
              <a:t> </a:t>
            </a:r>
            <a:r>
              <a:rPr lang="en-US" sz="2000" b="1" dirty="0" err="1" smtClean="0">
                <a:solidFill>
                  <a:srgbClr val="FF0066"/>
                </a:solidFill>
              </a:rPr>
              <a:t>button:hover</a:t>
            </a:r>
            <a:r>
              <a:rPr lang="en-US" sz="2000" b="1" dirty="0" smtClean="0">
                <a:solidFill>
                  <a:srgbClr val="FF0066"/>
                </a:solidFill>
              </a:rPr>
              <a:t> {</a:t>
            </a:r>
            <a:endParaRPr lang="en-US" sz="2000" b="1" dirty="0" smtClean="0">
              <a:solidFill>
                <a:srgbClr val="FF0066"/>
              </a:solidFill>
            </a:endParaRPr>
          </a:p>
          <a:p>
            <a:pPr>
              <a:buNone/>
            </a:pPr>
            <a:r>
              <a:rPr lang="en-US" sz="2000" b="1" dirty="0" smtClean="0">
                <a:solidFill>
                  <a:srgbClr val="FF0066"/>
                </a:solidFill>
              </a:rPr>
              <a:t>    background-color: #0056b3;</a:t>
            </a:r>
            <a:endParaRPr lang="en-US" sz="2000" b="1" dirty="0" smtClean="0">
              <a:solidFill>
                <a:srgbClr val="FF0066"/>
              </a:solidFill>
            </a:endParaRPr>
          </a:p>
          <a:p>
            <a:pPr>
              <a:buNone/>
            </a:pPr>
            <a:r>
              <a:rPr lang="en-US" sz="2000" b="1" dirty="0" smtClean="0">
                <a:solidFill>
                  <a:srgbClr val="FF0066"/>
                </a:solidFill>
              </a:rPr>
              <a:t>  }</a:t>
            </a:r>
            <a:endParaRPr lang="en-US" sz="2000" b="1" dirty="0">
              <a:solidFill>
                <a:srgbClr val="FF0066"/>
              </a:solidFill>
            </a:endParaRPr>
          </a:p>
        </p:txBody>
      </p:sp>
      <p:sp>
        <p:nvSpPr>
          <p:cNvPr id="9"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&lt;form&gt; </a:t>
            </a:r>
            <a:r>
              <a:rPr lang="en-US" sz="3200" b="1" dirty="0" smtClean="0">
                <a:solidFill>
                  <a:srgbClr val="FF0000"/>
                </a:solidFill>
              </a:rPr>
              <a:t>Tag Styles</a:t>
            </a:r>
            <a:endParaRPr sz="32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843463"/>
          </a:xfrm>
        </p:spPr>
        <p:txBody>
          <a:bodyPr>
            <a:normAutofit fontScale="62500" lnSpcReduction="20000"/>
          </a:bodyPr>
          <a:lstStyle/>
          <a:p>
            <a:endParaRPr dirty="0"/>
          </a:p>
          <a:p>
            <a:r>
              <a:rPr dirty="0"/>
              <a:t>- Size properties: width, height</a:t>
            </a:r>
            <a:endParaRPr dirty="0"/>
          </a:p>
          <a:p>
            <a:r>
              <a:rPr dirty="0"/>
              <a:t>- Border properties: border, border-radius</a:t>
            </a:r>
            <a:endParaRPr dirty="0"/>
          </a:p>
          <a:p>
            <a:r>
              <a:rPr dirty="0"/>
              <a:t>- Alignment properties: float, vertical-align</a:t>
            </a:r>
            <a:endParaRPr dirty="0"/>
          </a:p>
          <a:p>
            <a:r>
              <a:rPr dirty="0"/>
              <a:t>- Example: </a:t>
            </a:r>
            <a:endParaRPr dirty="0"/>
          </a:p>
          <a:p>
            <a:pPr>
              <a:buNone/>
            </a:pPr>
            <a:r>
              <a:rPr dirty="0"/>
              <a:t>  </a:t>
            </a:r>
            <a:r>
              <a:rPr sz="2900" b="1" dirty="0" err="1">
                <a:solidFill>
                  <a:srgbClr val="FF0066"/>
                </a:solidFill>
              </a:rPr>
              <a:t>img</a:t>
            </a:r>
            <a:r>
              <a:rPr sz="2900" b="1" dirty="0">
                <a:solidFill>
                  <a:srgbClr val="FF0066"/>
                </a:solidFill>
              </a:rPr>
              <a:t> {</a:t>
            </a:r>
            <a:endParaRPr sz="2900" b="1" dirty="0">
              <a:solidFill>
                <a:srgbClr val="FF0066"/>
              </a:solidFill>
            </a:endParaRPr>
          </a:p>
          <a:p>
            <a:pPr>
              <a:buNone/>
            </a:pPr>
            <a:r>
              <a:rPr sz="2900" b="1" dirty="0">
                <a:solidFill>
                  <a:srgbClr val="FF0066"/>
                </a:solidFill>
              </a:rPr>
              <a:t>    width: 100%;</a:t>
            </a:r>
            <a:endParaRPr sz="2900" b="1" dirty="0">
              <a:solidFill>
                <a:srgbClr val="FF0066"/>
              </a:solidFill>
            </a:endParaRPr>
          </a:p>
          <a:p>
            <a:pPr>
              <a:buNone/>
            </a:pPr>
            <a:r>
              <a:rPr sz="2900" b="1" dirty="0">
                <a:solidFill>
                  <a:srgbClr val="FF0066"/>
                </a:solidFill>
              </a:rPr>
              <a:t>    height: auto;</a:t>
            </a:r>
            <a:endParaRPr sz="2900" b="1" dirty="0">
              <a:solidFill>
                <a:srgbClr val="FF0066"/>
              </a:solidFill>
            </a:endParaRPr>
          </a:p>
          <a:p>
            <a:pPr>
              <a:buNone/>
            </a:pPr>
            <a:r>
              <a:rPr sz="2900" b="1" dirty="0">
                <a:solidFill>
                  <a:srgbClr val="FF0066"/>
                </a:solidFill>
              </a:rPr>
              <a:t>    border-radius: 10px;</a:t>
            </a:r>
            <a:endParaRPr sz="2900" b="1" dirty="0">
              <a:solidFill>
                <a:srgbClr val="FF0066"/>
              </a:solidFill>
            </a:endParaRPr>
          </a:p>
          <a:p>
            <a:pPr>
              <a:buNone/>
            </a:pPr>
            <a:r>
              <a:rPr sz="2900" b="1" dirty="0">
                <a:solidFill>
                  <a:srgbClr val="FF0066"/>
                </a:solidFill>
              </a:rPr>
              <a:t>    border: 2px solid #</a:t>
            </a:r>
            <a:r>
              <a:rPr sz="2900" b="1" dirty="0" err="1">
                <a:solidFill>
                  <a:srgbClr val="FF0066"/>
                </a:solidFill>
              </a:rPr>
              <a:t>ddd</a:t>
            </a:r>
            <a:r>
              <a:rPr sz="2900" b="1" dirty="0">
                <a:solidFill>
                  <a:srgbClr val="FF0066"/>
                </a:solidFill>
              </a:rPr>
              <a:t>;</a:t>
            </a:r>
            <a:endParaRPr sz="2900" b="1" dirty="0">
              <a:solidFill>
                <a:srgbClr val="FF0066"/>
              </a:solidFill>
            </a:endParaRPr>
          </a:p>
          <a:p>
            <a:pPr>
              <a:buNone/>
            </a:pPr>
            <a:r>
              <a:rPr sz="2900" b="1" dirty="0">
                <a:solidFill>
                  <a:srgbClr val="FF0066"/>
                </a:solidFill>
              </a:rPr>
              <a:t>    float: left;</a:t>
            </a:r>
            <a:endParaRPr sz="2900" b="1" dirty="0">
              <a:solidFill>
                <a:srgbClr val="FF0066"/>
              </a:solidFill>
            </a:endParaRPr>
          </a:p>
          <a:p>
            <a:pPr>
              <a:buNone/>
            </a:pPr>
            <a:r>
              <a:rPr sz="2900" b="1" dirty="0">
                <a:solidFill>
                  <a:srgbClr val="FF0066"/>
                </a:solidFill>
              </a:rPr>
              <a:t>    margin-right: 10px;</a:t>
            </a:r>
            <a:endParaRPr sz="2900" b="1" dirty="0">
              <a:solidFill>
                <a:srgbClr val="FF0066"/>
              </a:solidFill>
            </a:endParaRPr>
          </a:p>
          <a:p>
            <a:pPr>
              <a:buNone/>
            </a:pPr>
            <a:r>
              <a:rPr sz="2900" b="1" dirty="0">
                <a:solidFill>
                  <a:srgbClr val="FF0066"/>
                </a:solidFill>
              </a:rPr>
              <a:t>  }</a:t>
            </a:r>
            <a:endParaRPr sz="2900" b="1" dirty="0">
              <a:solidFill>
                <a:srgbClr val="FF0066"/>
              </a:solidFill>
            </a:endParaRPr>
          </a:p>
          <a:p>
            <a:endParaRPr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a:t>
            </a:r>
            <a:r>
              <a:rPr lang="en-US" sz="3200" b="1" dirty="0" err="1" smtClean="0">
                <a:solidFill>
                  <a:srgbClr val="FF0000"/>
                </a:solidFill>
              </a:rPr>
              <a:t>img</a:t>
            </a:r>
            <a:r>
              <a:rPr lang="en-US" sz="3200" b="1" dirty="0" smtClean="0">
                <a:solidFill>
                  <a:srgbClr val="FF0000"/>
                </a:solidFill>
              </a:rPr>
              <a:t>&gt; </a:t>
            </a:r>
            <a:r>
              <a:rPr lang="en-US" sz="3200" b="1" dirty="0" smtClean="0">
                <a:solidFill>
                  <a:srgbClr val="FF0000"/>
                </a:solidFill>
              </a:rPr>
              <a:t>Tag Styles</a:t>
            </a:r>
            <a:endParaRPr sz="32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pPr>
              <a:spcBef>
                <a:spcPts val="0"/>
              </a:spcBef>
              <a:spcAft>
                <a:spcPts val="0"/>
              </a:spcAft>
            </a:pPr>
            <a:r>
              <a:rPr lang="en-IN" dirty="0" smtClean="0"/>
              <a:t>Text Properties</a:t>
            </a:r>
            <a:endParaRPr lang="en-IN" dirty="0" smtClean="0"/>
          </a:p>
          <a:p>
            <a:pPr>
              <a:spcBef>
                <a:spcPts val="0"/>
              </a:spcBef>
              <a:spcAft>
                <a:spcPts val="0"/>
              </a:spcAft>
            </a:pPr>
            <a:r>
              <a:rPr lang="en-IN" dirty="0" err="1" smtClean="0"/>
              <a:t>Colors</a:t>
            </a:r>
            <a:endParaRPr lang="en-IN" dirty="0" smtClean="0"/>
          </a:p>
          <a:p>
            <a:pPr>
              <a:spcBef>
                <a:spcPts val="0"/>
              </a:spcBef>
              <a:spcAft>
                <a:spcPts val="0"/>
              </a:spcAft>
            </a:pPr>
            <a:r>
              <a:rPr lang="en-IN" dirty="0" smtClean="0"/>
              <a:t>Sizes</a:t>
            </a:r>
            <a:endParaRPr lang="en-IN" dirty="0" smtClean="0"/>
          </a:p>
          <a:p>
            <a:pPr>
              <a:spcBef>
                <a:spcPts val="0"/>
              </a:spcBef>
              <a:spcAft>
                <a:spcPts val="0"/>
              </a:spcAft>
            </a:pPr>
            <a:r>
              <a:rPr lang="en-IN" dirty="0" smtClean="0"/>
              <a:t>Background</a:t>
            </a:r>
            <a:endParaRPr lang="en-IN" dirty="0" smtClean="0"/>
          </a:p>
          <a:p>
            <a:pPr>
              <a:spcBef>
                <a:spcPts val="0"/>
              </a:spcBef>
              <a:spcAft>
                <a:spcPts val="0"/>
              </a:spcAft>
            </a:pPr>
            <a:r>
              <a:rPr lang="en-IN" dirty="0" smtClean="0"/>
              <a:t>Borders</a:t>
            </a:r>
            <a:endParaRPr lang="en-IN" dirty="0" smtClean="0"/>
          </a:p>
          <a:p>
            <a:pPr>
              <a:spcBef>
                <a:spcPts val="0"/>
              </a:spcBef>
              <a:spcAft>
                <a:spcPts val="0"/>
              </a:spcAft>
            </a:pPr>
            <a:r>
              <a:rPr lang="fr-FR" dirty="0" err="1" smtClean="0"/>
              <a:t>Shadows</a:t>
            </a:r>
            <a:endParaRPr lang="fr-FR" dirty="0" smtClean="0"/>
          </a:p>
          <a:p>
            <a:pPr>
              <a:spcBef>
                <a:spcPts val="0"/>
              </a:spcBef>
              <a:spcAft>
                <a:spcPts val="0"/>
              </a:spcAft>
            </a:pPr>
            <a:r>
              <a:rPr lang="fr-FR" dirty="0" smtClean="0"/>
              <a:t>Gradients</a:t>
            </a:r>
            <a:endParaRPr lang="fr-FR" dirty="0" smtClean="0"/>
          </a:p>
          <a:p>
            <a:pPr>
              <a:spcBef>
                <a:spcPts val="0"/>
              </a:spcBef>
              <a:spcAft>
                <a:spcPts val="0"/>
              </a:spcAft>
            </a:pPr>
            <a:r>
              <a:rPr lang="fr-FR" dirty="0" err="1" smtClean="0"/>
              <a:t>Filters</a:t>
            </a:r>
            <a:endParaRPr lang="fr-FR" dirty="0" smtClean="0"/>
          </a:p>
          <a:p>
            <a:pPr>
              <a:spcBef>
                <a:spcPts val="0"/>
              </a:spcBef>
              <a:spcAft>
                <a:spcPts val="0"/>
              </a:spcAft>
            </a:pPr>
            <a:r>
              <a:rPr lang="fr-FR" dirty="0" smtClean="0"/>
              <a:t>Transformations</a:t>
            </a:r>
            <a:endParaRPr lang="fr-FR" dirty="0" smtClean="0"/>
          </a:p>
          <a:p>
            <a:pPr>
              <a:spcBef>
                <a:spcPts val="0"/>
              </a:spcBef>
              <a:spcAft>
                <a:spcPts val="0"/>
              </a:spcAft>
            </a:pPr>
            <a:r>
              <a:rPr lang="fr-FR" dirty="0" smtClean="0"/>
              <a:t>Transitions</a:t>
            </a:r>
            <a:endParaRPr lang="fr-FR" dirty="0" smtClean="0"/>
          </a:p>
          <a:p>
            <a:pPr>
              <a:spcBef>
                <a:spcPts val="0"/>
              </a:spcBef>
              <a:spcAft>
                <a:spcPts val="0"/>
              </a:spcAft>
            </a:pPr>
            <a:r>
              <a:rPr lang="fr-FR" dirty="0" smtClean="0"/>
              <a:t>Animations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Text Properties</a:t>
            </a:r>
            <a:endParaRPr lang="en-IN" dirty="0"/>
          </a:p>
        </p:txBody>
      </p:sp>
      <p:sp>
        <p:nvSpPr>
          <p:cNvPr id="5" name="Text Placeholder 4"/>
          <p:cNvSpPr>
            <a:spLocks noGrp="1"/>
          </p:cNvSpPr>
          <p:nvPr>
            <p:ph type="body" sz="quarter" idx="13"/>
          </p:nvPr>
        </p:nvSpPr>
        <p:spPr/>
        <p:txBody>
          <a:bodyPr/>
          <a:lstStyle/>
          <a:p>
            <a:pPr indent="-457200" algn="just" eaLnBrk="0" fontAlgn="base" hangingPunct="0">
              <a:spcBef>
                <a:spcPct val="0"/>
              </a:spcBef>
              <a:spcAft>
                <a:spcPct val="0"/>
              </a:spcAft>
              <a:buClrTx/>
              <a:buSzTx/>
            </a:pPr>
            <a:r>
              <a:rPr lang="en-US" altLang="en-US" dirty="0">
                <a:solidFill>
                  <a:schemeClr val="tx1"/>
                </a:solidFill>
              </a:rPr>
              <a:t>The commonly used text properties are: </a:t>
            </a:r>
            <a:endParaRPr lang="en-US" altLang="en-US" dirty="0">
              <a:solidFill>
                <a:schemeClr val="tx1"/>
              </a:solidFill>
            </a:endParaRPr>
          </a:p>
          <a:p>
            <a:pPr lvl="2" indent="-457200" algn="just" eaLnBrk="0" fontAlgn="base" hangingPunct="0">
              <a:spcBef>
                <a:spcPct val="0"/>
              </a:spcBef>
              <a:spcAft>
                <a:spcPct val="0"/>
              </a:spcAft>
              <a:buClrTx/>
              <a:buSzTx/>
            </a:pPr>
            <a:r>
              <a:rPr lang="en-US" altLang="en-US" sz="2400" dirty="0" smtClean="0"/>
              <a:t>text-align		</a:t>
            </a:r>
            <a:endParaRPr lang="en-US" altLang="en-US" sz="2400" dirty="0" smtClean="0"/>
          </a:p>
          <a:p>
            <a:pPr lvl="2" indent="-457200" algn="just" eaLnBrk="0" fontAlgn="base" hangingPunct="0">
              <a:spcBef>
                <a:spcPct val="0"/>
              </a:spcBef>
              <a:spcAft>
                <a:spcPct val="0"/>
              </a:spcAft>
              <a:buClrTx/>
              <a:buSzTx/>
            </a:pPr>
            <a:r>
              <a:rPr lang="en-US" altLang="en-US" sz="2400" dirty="0" smtClean="0"/>
              <a:t>text-decoration</a:t>
            </a:r>
            <a:endParaRPr lang="en-US" altLang="en-US" sz="2400" dirty="0" smtClean="0"/>
          </a:p>
          <a:p>
            <a:pPr lvl="2" indent="-457200" algn="just" eaLnBrk="0" fontAlgn="base" hangingPunct="0">
              <a:spcBef>
                <a:spcPct val="0"/>
              </a:spcBef>
              <a:spcAft>
                <a:spcPct val="0"/>
              </a:spcAft>
              <a:buClrTx/>
              <a:buSzTx/>
            </a:pPr>
            <a:r>
              <a:rPr lang="en-US" altLang="en-US" sz="2400" dirty="0" smtClean="0"/>
              <a:t>text-transform</a:t>
            </a:r>
            <a:endParaRPr lang="en-US" altLang="en-US" sz="2400" dirty="0"/>
          </a:p>
          <a:p>
            <a:pPr lvl="2" indent="-457200" algn="just" eaLnBrk="0" fontAlgn="base" hangingPunct="0">
              <a:spcBef>
                <a:spcPct val="0"/>
              </a:spcBef>
              <a:spcAft>
                <a:spcPct val="0"/>
              </a:spcAft>
              <a:buClrTx/>
              <a:buSzTx/>
            </a:pPr>
            <a:r>
              <a:rPr lang="en-US" altLang="en-US" sz="2400" dirty="0"/>
              <a:t>text-indent</a:t>
            </a:r>
            <a:endParaRPr lang="en-US" altLang="en-US" sz="2400" dirty="0"/>
          </a:p>
          <a:p>
            <a:pPr lvl="2" indent="-457200" algn="just" eaLnBrk="0" fontAlgn="base" hangingPunct="0">
              <a:spcBef>
                <a:spcPct val="0"/>
              </a:spcBef>
              <a:spcAft>
                <a:spcPct val="0"/>
              </a:spcAft>
              <a:buClrTx/>
              <a:buSzTx/>
            </a:pPr>
            <a:r>
              <a:rPr lang="en-US" altLang="en-US" sz="2400" dirty="0"/>
              <a:t>text-justify</a:t>
            </a:r>
            <a:endParaRPr lang="en-US" altLang="en-US" sz="2400" dirty="0"/>
          </a:p>
          <a:p>
            <a:pPr lvl="2" indent="-457200" algn="just" eaLnBrk="0" fontAlgn="base" hangingPunct="0">
              <a:spcBef>
                <a:spcPct val="0"/>
              </a:spcBef>
              <a:spcAft>
                <a:spcPct val="0"/>
              </a:spcAft>
              <a:buClrTx/>
              <a:buSzTx/>
            </a:pPr>
            <a:r>
              <a:rPr lang="en-US" altLang="en-US" sz="2400" dirty="0" smtClean="0"/>
              <a:t>text-shadow</a:t>
            </a:r>
            <a:endParaRPr lang="en-US" altLang="en-US" sz="2400" dirty="0"/>
          </a:p>
          <a:p>
            <a:pPr lvl="2" indent="-457200" algn="just" eaLnBrk="0" fontAlgn="base" hangingPunct="0">
              <a:spcBef>
                <a:spcPct val="0"/>
              </a:spcBef>
              <a:spcAft>
                <a:spcPct val="0"/>
              </a:spcAft>
              <a:buClrTx/>
              <a:buSzTx/>
            </a:pPr>
            <a:r>
              <a:rPr lang="en-US" altLang="en-US" sz="2400" dirty="0"/>
              <a:t>line-height</a:t>
            </a:r>
            <a:endParaRPr lang="en-US" altLang="en-US" sz="2400" dirty="0"/>
          </a:p>
          <a:p>
            <a:pPr lvl="2" indent="-457200" algn="just" eaLnBrk="0" fontAlgn="base" hangingPunct="0">
              <a:spcBef>
                <a:spcPct val="0"/>
              </a:spcBef>
              <a:spcAft>
                <a:spcPct val="0"/>
              </a:spcAft>
              <a:buClrTx/>
              <a:buSzTx/>
            </a:pPr>
            <a:r>
              <a:rPr lang="en-US" altLang="en-US" sz="2400" dirty="0"/>
              <a:t>letter-spacing</a:t>
            </a:r>
            <a:endParaRPr lang="en-US" altLang="en-US" sz="2400" dirty="0"/>
          </a:p>
          <a:p>
            <a:pPr lvl="2" indent="-457200" algn="just" eaLnBrk="0" fontAlgn="base" hangingPunct="0">
              <a:spcBef>
                <a:spcPct val="0"/>
              </a:spcBef>
              <a:spcAft>
                <a:spcPct val="0"/>
              </a:spcAft>
              <a:buClrTx/>
              <a:buSzTx/>
            </a:pPr>
            <a:r>
              <a:rPr lang="en-US" altLang="en-US" sz="2400" dirty="0"/>
              <a:t>word-spacing</a:t>
            </a:r>
            <a:endParaRPr lang="en-IN" sz="2400" dirty="0"/>
          </a:p>
          <a:p>
            <a:endParaRPr lang="en-IN" dirty="0"/>
          </a:p>
        </p:txBody>
      </p:sp>
      <p:sp>
        <p:nvSpPr>
          <p:cNvPr id="6" name="Rectangle 5"/>
          <p:cNvSpPr/>
          <p:nvPr/>
        </p:nvSpPr>
        <p:spPr>
          <a:xfrm>
            <a:off x="5015880" y="2348880"/>
            <a:ext cx="6096000" cy="1323439"/>
          </a:xfrm>
          <a:prstGeom prst="rect">
            <a:avLst/>
          </a:prstGeom>
        </p:spPr>
        <p:txBody>
          <a:bodyPr>
            <a:spAutoFit/>
          </a:bodyPr>
          <a:lstStyle/>
          <a:p>
            <a:pPr indent="-457200" algn="just" eaLnBrk="0" fontAlgn="base" hangingPunct="0">
              <a:spcBef>
                <a:spcPct val="0"/>
              </a:spcBef>
              <a:spcAft>
                <a:spcPct val="0"/>
              </a:spcAft>
              <a:buClrTx/>
              <a:buSzTx/>
            </a:pPr>
            <a:r>
              <a:rPr lang="en-US" altLang="en-US" sz="2000" dirty="0" smtClean="0"/>
              <a:t>CSS provides several properties that allows you to define various text styles such as </a:t>
            </a:r>
            <a:r>
              <a:rPr lang="en-US" altLang="en-US" sz="2000" i="1" dirty="0" smtClean="0">
                <a:solidFill>
                  <a:srgbClr val="C00000"/>
                </a:solidFill>
              </a:rPr>
              <a:t>color, alignment, spacing, decoration, transformation,</a:t>
            </a:r>
            <a:r>
              <a:rPr lang="en-US" altLang="en-US" sz="2000" dirty="0" smtClean="0"/>
              <a:t> etc. very easily and effectively.</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smtClean="0"/>
              <a:t>Text Align:</a:t>
            </a:r>
            <a:endParaRPr lang="en-IN" b="1" dirty="0" smtClean="0"/>
          </a:p>
          <a:p>
            <a:pPr lvl="1"/>
            <a:r>
              <a:rPr lang="en-US" dirty="0" smtClean="0"/>
              <a:t>The </a:t>
            </a:r>
            <a:r>
              <a:rPr lang="en-US" dirty="0" smtClean="0">
                <a:solidFill>
                  <a:srgbClr val="C00000"/>
                </a:solidFill>
              </a:rPr>
              <a:t>text-align</a:t>
            </a:r>
            <a:r>
              <a:rPr lang="en-US" dirty="0" smtClean="0"/>
              <a:t> property is used to set the horizontal alignment of the text.</a:t>
            </a:r>
            <a:endParaRPr lang="en-US" dirty="0" smtClean="0"/>
          </a:p>
          <a:p>
            <a:pPr lvl="1"/>
            <a:r>
              <a:rPr lang="en-US" dirty="0" smtClean="0"/>
              <a:t>Text </a:t>
            </a:r>
            <a:r>
              <a:rPr lang="en-US" dirty="0"/>
              <a:t>can be aligned in four ways: to the left, right, </a:t>
            </a:r>
            <a:r>
              <a:rPr lang="en-US" dirty="0" err="1"/>
              <a:t>centre</a:t>
            </a:r>
            <a:r>
              <a:rPr lang="en-US" dirty="0"/>
              <a:t> or justified (straight left and right margins).</a:t>
            </a:r>
            <a:endParaRPr lang="en-IN" dirty="0" smtClean="0"/>
          </a:p>
          <a:p>
            <a:pPr marL="514350" lvl="1" indent="0">
              <a:buNone/>
            </a:pPr>
            <a:r>
              <a:rPr lang="en-IN" dirty="0" smtClean="0"/>
              <a:t>				</a:t>
            </a:r>
            <a:r>
              <a:rPr lang="en-IN" sz="2400" dirty="0" smtClean="0">
                <a:solidFill>
                  <a:schemeClr val="accent6"/>
                </a:solidFill>
              </a:rPr>
              <a:t>h1 </a:t>
            </a:r>
            <a:r>
              <a:rPr lang="en-IN" sz="2400" dirty="0">
                <a:solidFill>
                  <a:schemeClr val="accent6"/>
                </a:solidFill>
              </a:rPr>
              <a:t>{</a:t>
            </a:r>
            <a:endParaRPr lang="en-IN" sz="2400" dirty="0">
              <a:solidFill>
                <a:schemeClr val="accent6"/>
              </a:solidFill>
            </a:endParaRPr>
          </a:p>
          <a:p>
            <a:pPr marL="3714750" lvl="8" indent="0">
              <a:buNone/>
            </a:pPr>
            <a:r>
              <a:rPr lang="en-IN" sz="2400" dirty="0">
                <a:solidFill>
                  <a:schemeClr val="accent6"/>
                </a:solidFill>
              </a:rPr>
              <a:t>    text-align: </a:t>
            </a:r>
            <a:r>
              <a:rPr lang="en-IN" sz="2400" dirty="0" err="1">
                <a:solidFill>
                  <a:schemeClr val="accent6"/>
                </a:solidFill>
              </a:rPr>
              <a:t>center</a:t>
            </a:r>
            <a:r>
              <a:rPr lang="en-IN" sz="2400" dirty="0">
                <a:solidFill>
                  <a:schemeClr val="accent6"/>
                </a:solidFill>
              </a:rPr>
              <a:t>;</a:t>
            </a:r>
            <a:endParaRPr lang="en-IN" sz="2400" dirty="0">
              <a:solidFill>
                <a:schemeClr val="accent6"/>
              </a:solidFill>
            </a:endParaRPr>
          </a:p>
          <a:p>
            <a:pPr marL="3714750" lvl="8" indent="0">
              <a:buNone/>
            </a:pPr>
            <a:r>
              <a:rPr lang="en-IN" sz="2400" dirty="0">
                <a:solidFill>
                  <a:schemeClr val="accent6"/>
                </a:solidFill>
              </a:rPr>
              <a:t>}</a:t>
            </a:r>
            <a:endParaRPr lang="en-IN" sz="2400" dirty="0">
              <a:solidFill>
                <a:schemeClr val="accent6"/>
              </a:solidFill>
            </a:endParaRPr>
          </a:p>
          <a:p>
            <a:pPr marL="3714750" lvl="8" indent="0">
              <a:buNone/>
            </a:pPr>
            <a:r>
              <a:rPr lang="en-IN" sz="2400" dirty="0">
                <a:solidFill>
                  <a:schemeClr val="accent6"/>
                </a:solidFill>
              </a:rPr>
              <a:t>p {</a:t>
            </a:r>
            <a:endParaRPr lang="en-IN" sz="2400" dirty="0">
              <a:solidFill>
                <a:schemeClr val="accent6"/>
              </a:solidFill>
            </a:endParaRPr>
          </a:p>
          <a:p>
            <a:pPr marL="3714750" lvl="8" indent="0">
              <a:buNone/>
            </a:pPr>
            <a:r>
              <a:rPr lang="en-IN" sz="2400" dirty="0">
                <a:solidFill>
                  <a:schemeClr val="accent6"/>
                </a:solidFill>
              </a:rPr>
              <a:t>    text-align: justify;</a:t>
            </a:r>
            <a:endParaRPr lang="en-IN" sz="2400" dirty="0">
              <a:solidFill>
                <a:schemeClr val="accent6"/>
              </a:solidFill>
            </a:endParaRPr>
          </a:p>
          <a:p>
            <a:pPr marL="3714750" lvl="8" indent="0">
              <a:buNone/>
            </a:pPr>
            <a:r>
              <a:rPr lang="en-IN" sz="2400" dirty="0">
                <a:solidFill>
                  <a:schemeClr val="accent6"/>
                </a:solidFill>
              </a:rPr>
              <a:t>}</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smtClean="0"/>
              <a:t>Text Decoration</a:t>
            </a:r>
            <a:endParaRPr lang="en-IN" b="1" dirty="0" smtClean="0"/>
          </a:p>
          <a:p>
            <a:pPr lvl="1"/>
            <a:r>
              <a:rPr lang="en-US" dirty="0"/>
              <a:t>The </a:t>
            </a:r>
            <a:r>
              <a:rPr lang="en-US" dirty="0">
                <a:solidFill>
                  <a:srgbClr val="C00000"/>
                </a:solidFill>
              </a:rPr>
              <a:t>text-decoration</a:t>
            </a:r>
            <a:r>
              <a:rPr lang="en-US" dirty="0"/>
              <a:t> property specifies the decoration added to text, and is a shorthand property for:</a:t>
            </a:r>
            <a:endParaRPr lang="en-US" dirty="0"/>
          </a:p>
          <a:p>
            <a:pPr lvl="2"/>
            <a:r>
              <a:rPr lang="en-US" dirty="0" smtClean="0"/>
              <a:t>text-decoration-line </a:t>
            </a:r>
            <a:r>
              <a:rPr lang="en-US" dirty="0"/>
              <a:t>(required)</a:t>
            </a:r>
            <a:endParaRPr lang="en-US" dirty="0"/>
          </a:p>
          <a:p>
            <a:pPr lvl="2"/>
            <a:r>
              <a:rPr lang="en-US" dirty="0" smtClean="0"/>
              <a:t>text-decoration-color</a:t>
            </a:r>
            <a:endParaRPr lang="en-US" dirty="0"/>
          </a:p>
          <a:p>
            <a:pPr lvl="2"/>
            <a:r>
              <a:rPr lang="en-US" dirty="0" smtClean="0"/>
              <a:t>text-decoration-style</a:t>
            </a:r>
            <a:endParaRPr lang="en-US" dirty="0"/>
          </a:p>
          <a:p>
            <a:endParaRPr lang="en-IN" dirty="0"/>
          </a:p>
          <a:p>
            <a:pPr marL="25400" indent="0">
              <a:buNone/>
            </a:pPr>
            <a:r>
              <a:rPr lang="en-IN" sz="2400" dirty="0"/>
              <a:t>text-decoration: </a:t>
            </a:r>
            <a:r>
              <a:rPr lang="en-IN" sz="2400" i="1" dirty="0">
                <a:solidFill>
                  <a:srgbClr val="C00000"/>
                </a:solidFill>
              </a:rPr>
              <a:t>text-decoration-line</a:t>
            </a:r>
            <a:r>
              <a:rPr lang="en-IN" sz="2400" dirty="0"/>
              <a:t> </a:t>
            </a:r>
            <a:r>
              <a:rPr lang="en-IN" sz="2400" i="1" dirty="0">
                <a:solidFill>
                  <a:schemeClr val="accent6"/>
                </a:solidFill>
              </a:rPr>
              <a:t>text-decoration-</a:t>
            </a:r>
            <a:r>
              <a:rPr lang="en-IN" sz="2400" i="1" dirty="0" err="1">
                <a:solidFill>
                  <a:schemeClr val="accent6"/>
                </a:solidFill>
              </a:rPr>
              <a:t>color</a:t>
            </a:r>
            <a:r>
              <a:rPr lang="en-IN" sz="2400" dirty="0"/>
              <a:t> </a:t>
            </a:r>
            <a:r>
              <a:rPr lang="en-IN" sz="2400" i="1" dirty="0" smtClean="0">
                <a:solidFill>
                  <a:srgbClr val="C00000"/>
                </a:solidFill>
              </a:rPr>
              <a:t>text-decoration-style</a:t>
            </a:r>
            <a:r>
              <a:rPr lang="en-IN" sz="2400" dirty="0" smtClean="0"/>
              <a:t>;</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CSS</a:t>
            </a:r>
            <a:endParaRPr lang="en-US" dirty="0"/>
          </a:p>
        </p:txBody>
      </p:sp>
      <p:pic>
        <p:nvPicPr>
          <p:cNvPr id="1026" name="Picture 2"/>
          <p:cNvPicPr>
            <a:picLocks noChangeAspect="1" noChangeArrowheads="1"/>
          </p:cNvPicPr>
          <p:nvPr/>
        </p:nvPicPr>
        <p:blipFill>
          <a:blip r:embed="rId1" cstate="print"/>
          <a:srcRect l="2789" t="8437" r="6109" b="12819"/>
          <a:stretch>
            <a:fillRect/>
          </a:stretch>
        </p:blipFill>
        <p:spPr bwMode="auto">
          <a:xfrm>
            <a:off x="2135560" y="1052736"/>
            <a:ext cx="8172908" cy="2335117"/>
          </a:xfrm>
          <a:prstGeom prst="rect">
            <a:avLst/>
          </a:prstGeom>
          <a:noFill/>
          <a:ln w="9525">
            <a:noFill/>
            <a:miter lim="800000"/>
            <a:headEnd/>
            <a:tailEnd/>
          </a:ln>
          <a:effectLst/>
        </p:spPr>
      </p:pic>
      <p:sp>
        <p:nvSpPr>
          <p:cNvPr id="6" name="Rectangle 5"/>
          <p:cNvSpPr/>
          <p:nvPr/>
        </p:nvSpPr>
        <p:spPr>
          <a:xfrm>
            <a:off x="839416" y="3789040"/>
            <a:ext cx="10536832" cy="2308324"/>
          </a:xfrm>
          <a:prstGeom prst="rect">
            <a:avLst/>
          </a:prstGeom>
        </p:spPr>
        <p:txBody>
          <a:bodyPr wrap="square">
            <a:spAutoFit/>
          </a:bodyPr>
          <a:lstStyle/>
          <a:p>
            <a:r>
              <a:rPr lang="en-US" b="1" dirty="0" smtClean="0">
                <a:solidFill>
                  <a:srgbClr val="7030A0"/>
                </a:solidFill>
              </a:rPr>
              <a:t>Inline CSS:</a:t>
            </a:r>
            <a:r>
              <a:rPr lang="en-US" dirty="0" smtClean="0"/>
              <a:t>     Inline CSS are directly applied on the HTML elements and it is the most prioritize CSS 			among these three. This will override any external or internal CSS.</a:t>
            </a:r>
            <a:endParaRPr lang="en-US" dirty="0" smtClean="0"/>
          </a:p>
          <a:p>
            <a:r>
              <a:rPr lang="en-US" b="1" dirty="0" smtClean="0">
                <a:solidFill>
                  <a:srgbClr val="C00000"/>
                </a:solidFill>
              </a:rPr>
              <a:t>Internal CSS:</a:t>
            </a:r>
            <a:r>
              <a:rPr lang="en-US" dirty="0" smtClean="0"/>
              <a:t> Internal CSS are defined in the HTML head section inside of </a:t>
            </a:r>
            <a:r>
              <a:rPr lang="en-US" b="1" dirty="0" smtClean="0">
                <a:hlinkClick r:id="rId2" tooltip="HTML style Tag"/>
              </a:rPr>
              <a:t>&lt;style&gt;</a:t>
            </a:r>
            <a:r>
              <a:rPr lang="en-US" dirty="0" smtClean="0"/>
              <a:t> tag to let the 			browser know where to look for the CSS.</a:t>
            </a:r>
            <a:endParaRPr lang="en-US" dirty="0" smtClean="0"/>
          </a:p>
          <a:p>
            <a:r>
              <a:rPr lang="en-US" b="1" dirty="0" smtClean="0">
                <a:solidFill>
                  <a:srgbClr val="0070C0"/>
                </a:solidFill>
              </a:rPr>
              <a:t>External CSS:</a:t>
            </a:r>
            <a:r>
              <a:rPr lang="en-US" dirty="0" smtClean="0"/>
              <a:t> External CSS are defined in a separate file that contains only CSS properties, this is 		the recommended way to use CSS when you are working on projects. It is easy to 		maintain and multiple CSS files can be created and you can use them by importing 		it into your HTML document using HTML </a:t>
            </a:r>
            <a:r>
              <a:rPr lang="en-US" b="1" dirty="0" smtClean="0">
                <a:hlinkClick r:id="rId3" tooltip="HTML link Tag"/>
              </a:rPr>
              <a:t>&lt;link&gt;</a:t>
            </a:r>
            <a:r>
              <a:rPr lang="en-US" dirty="0" smtClean="0"/>
              <a:t> tag.</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pPr marL="514350" lvl="1" indent="0">
              <a:buNone/>
            </a:pPr>
            <a:r>
              <a:rPr lang="en-US" dirty="0" smtClean="0"/>
              <a:t>	Value </a:t>
            </a:r>
            <a:r>
              <a:rPr lang="en-US" dirty="0"/>
              <a:t>	</a:t>
            </a:r>
            <a:r>
              <a:rPr lang="en-US" dirty="0" smtClean="0"/>
              <a:t>		Description</a:t>
            </a:r>
            <a:endParaRPr lang="en-US" dirty="0"/>
          </a:p>
          <a:p>
            <a:pPr marL="25400" indent="0">
              <a:buNone/>
            </a:pPr>
            <a:r>
              <a:rPr lang="en-US" dirty="0" smtClean="0"/>
              <a:t>	text-decoration-line </a:t>
            </a:r>
            <a:r>
              <a:rPr lang="en-US" dirty="0"/>
              <a:t>	Sets the kind of text decoration to use </a:t>
            </a:r>
            <a:r>
              <a:rPr lang="en-US" dirty="0" smtClean="0"/>
              <a:t>(</a:t>
            </a:r>
            <a:r>
              <a:rPr lang="en-US" dirty="0"/>
              <a:t>like </a:t>
            </a:r>
            <a:r>
              <a:rPr lang="en-US" dirty="0" smtClean="0"/>
              <a:t>					</a:t>
            </a:r>
            <a:r>
              <a:rPr lang="en-US" dirty="0" smtClean="0">
                <a:solidFill>
                  <a:srgbClr val="C00000"/>
                </a:solidFill>
              </a:rPr>
              <a:t>underline</a:t>
            </a:r>
            <a:r>
              <a:rPr lang="en-US" dirty="0">
                <a:solidFill>
                  <a:srgbClr val="C00000"/>
                </a:solidFill>
              </a:rPr>
              <a:t>, </a:t>
            </a:r>
            <a:r>
              <a:rPr lang="en-US" dirty="0" err="1">
                <a:solidFill>
                  <a:srgbClr val="C00000"/>
                </a:solidFill>
              </a:rPr>
              <a:t>overline</a:t>
            </a:r>
            <a:r>
              <a:rPr lang="en-US" dirty="0">
                <a:solidFill>
                  <a:srgbClr val="C00000"/>
                </a:solidFill>
              </a:rPr>
              <a:t>, line-through</a:t>
            </a:r>
            <a:r>
              <a:rPr lang="en-US" dirty="0"/>
              <a:t>)</a:t>
            </a:r>
            <a:endParaRPr lang="en-US" dirty="0"/>
          </a:p>
          <a:p>
            <a:pPr marL="25400" indent="0">
              <a:buNone/>
            </a:pPr>
            <a:r>
              <a:rPr lang="en-US" dirty="0" smtClean="0"/>
              <a:t>	text-decoration-color </a:t>
            </a:r>
            <a:r>
              <a:rPr lang="en-US" dirty="0"/>
              <a:t>	Sets the color of the text decoration</a:t>
            </a:r>
            <a:endParaRPr lang="en-US" dirty="0"/>
          </a:p>
          <a:p>
            <a:pPr marL="25400" indent="0">
              <a:buNone/>
            </a:pPr>
            <a:r>
              <a:rPr lang="en-US" dirty="0" smtClean="0"/>
              <a:t>	text-decoration-style </a:t>
            </a:r>
            <a:r>
              <a:rPr lang="en-US" dirty="0"/>
              <a:t>	Sets the style of the text decoration (like </a:t>
            </a:r>
            <a:r>
              <a:rPr lang="en-US" dirty="0" smtClean="0"/>
              <a:t>					</a:t>
            </a:r>
            <a:r>
              <a:rPr lang="en-US" dirty="0" smtClean="0">
                <a:solidFill>
                  <a:srgbClr val="C00000"/>
                </a:solidFill>
              </a:rPr>
              <a:t>solid</a:t>
            </a:r>
            <a:r>
              <a:rPr lang="en-US" dirty="0">
                <a:solidFill>
                  <a:srgbClr val="C00000"/>
                </a:solidFill>
              </a:rPr>
              <a:t>, wavy, dotted, dashed, double</a:t>
            </a:r>
            <a:r>
              <a:rPr lang="en-US" dirty="0" smtClean="0"/>
              <a:t>)</a:t>
            </a:r>
            <a:endParaRPr lang="en-US" dirty="0" smtClean="0"/>
          </a:p>
          <a:p>
            <a:pPr marL="1397000" lvl="3" indent="0">
              <a:buNone/>
            </a:pPr>
            <a:endParaRPr lang="en-US" sz="2400" dirty="0" smtClean="0">
              <a:solidFill>
                <a:schemeClr val="accent6"/>
              </a:solidFill>
            </a:endParaRPr>
          </a:p>
          <a:p>
            <a:pPr marL="1397000" lvl="3" indent="0">
              <a:buNone/>
            </a:pPr>
            <a:r>
              <a:rPr lang="en-US" sz="2400" dirty="0">
                <a:solidFill>
                  <a:schemeClr val="accent6"/>
                </a:solidFill>
              </a:rPr>
              <a:t>	</a:t>
            </a:r>
            <a:r>
              <a:rPr lang="en-US" sz="2400" dirty="0" smtClean="0">
                <a:solidFill>
                  <a:schemeClr val="accent6"/>
                </a:solidFill>
              </a:rPr>
              <a:t>	h1 </a:t>
            </a:r>
            <a:r>
              <a:rPr lang="en-US" sz="2400" dirty="0">
                <a:solidFill>
                  <a:schemeClr val="accent6"/>
                </a:solidFill>
              </a:rPr>
              <a:t>{</a:t>
            </a:r>
            <a:br>
              <a:rPr lang="en-US" sz="2400" dirty="0">
                <a:solidFill>
                  <a:schemeClr val="accent6"/>
                </a:solidFill>
              </a:rPr>
            </a:br>
            <a:r>
              <a:rPr lang="en-US" sz="2400" dirty="0" smtClean="0">
                <a:solidFill>
                  <a:schemeClr val="accent6"/>
                </a:solidFill>
              </a:rPr>
              <a:t>		</a:t>
            </a:r>
            <a:r>
              <a:rPr lang="en-US" sz="2400" dirty="0">
                <a:solidFill>
                  <a:schemeClr val="accent6"/>
                </a:solidFill>
              </a:rPr>
              <a:t>	</a:t>
            </a:r>
            <a:r>
              <a:rPr lang="en-US" sz="2400" dirty="0" smtClean="0">
                <a:solidFill>
                  <a:schemeClr val="accent6"/>
                </a:solidFill>
              </a:rPr>
              <a:t>text-decoration</a:t>
            </a:r>
            <a:r>
              <a:rPr lang="en-US" sz="2400" dirty="0">
                <a:solidFill>
                  <a:schemeClr val="accent6"/>
                </a:solidFill>
              </a:rPr>
              <a:t>: underline </a:t>
            </a:r>
            <a:r>
              <a:rPr lang="en-US" sz="2400" dirty="0" err="1">
                <a:solidFill>
                  <a:schemeClr val="accent6"/>
                </a:solidFill>
              </a:rPr>
              <a:t>overline</a:t>
            </a:r>
            <a:r>
              <a:rPr lang="en-US" sz="2400" dirty="0">
                <a:solidFill>
                  <a:schemeClr val="accent6"/>
                </a:solidFill>
              </a:rPr>
              <a:t> dotted red;</a:t>
            </a:r>
            <a:br>
              <a:rPr lang="en-US" sz="2400" dirty="0">
                <a:solidFill>
                  <a:schemeClr val="accent6"/>
                </a:solidFill>
              </a:rPr>
            </a:br>
            <a:r>
              <a:rPr lang="en-US" sz="2400" dirty="0" smtClean="0">
                <a:solidFill>
                  <a:schemeClr val="accent6"/>
                </a:solidFill>
              </a:rPr>
              <a:t>		}</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Text Transformation</a:t>
            </a:r>
            <a:endParaRPr lang="en-IN" b="1" dirty="0"/>
          </a:p>
          <a:p>
            <a:pPr lvl="1"/>
            <a:r>
              <a:rPr lang="en-US" dirty="0"/>
              <a:t>The </a:t>
            </a:r>
            <a:r>
              <a:rPr lang="en-US" dirty="0">
                <a:solidFill>
                  <a:srgbClr val="C00000"/>
                </a:solidFill>
              </a:rPr>
              <a:t>text-transform</a:t>
            </a:r>
            <a:r>
              <a:rPr lang="en-US" dirty="0"/>
              <a:t> </a:t>
            </a:r>
            <a:r>
              <a:rPr lang="en-US" dirty="0" smtClean="0"/>
              <a:t>property </a:t>
            </a:r>
            <a:r>
              <a:rPr lang="en-US" dirty="0"/>
              <a:t>is used to </a:t>
            </a:r>
            <a:r>
              <a:rPr lang="en-US" b="1" dirty="0">
                <a:solidFill>
                  <a:srgbClr val="C00000"/>
                </a:solidFill>
              </a:rPr>
              <a:t>set the cases </a:t>
            </a:r>
            <a:r>
              <a:rPr lang="en-US" dirty="0"/>
              <a:t>for a text</a:t>
            </a:r>
            <a:r>
              <a:rPr lang="en-US" dirty="0" smtClean="0"/>
              <a:t>.</a:t>
            </a:r>
            <a:endParaRPr lang="en-US" dirty="0" smtClean="0"/>
          </a:p>
          <a:p>
            <a:pPr lvl="1"/>
            <a:r>
              <a:rPr lang="en-US" dirty="0"/>
              <a:t>Using this property you can change an element's text content into uppercase or lowercase letters, or capitalize the first letter of each word without modifying the original text</a:t>
            </a:r>
            <a:r>
              <a:rPr lang="en-US" dirty="0" smtClean="0"/>
              <a:t>.</a:t>
            </a:r>
            <a:endParaRPr lang="en-US" dirty="0" smtClean="0"/>
          </a:p>
          <a:p>
            <a:pPr marL="3714750" lvl="8" indent="0">
              <a:spcBef>
                <a:spcPts val="0"/>
              </a:spcBef>
              <a:buNone/>
            </a:pPr>
            <a:r>
              <a:rPr lang="pt-BR" sz="2400" dirty="0">
                <a:solidFill>
                  <a:schemeClr val="accent6"/>
                </a:solidFill>
              </a:rPr>
              <a:t>h1 {</a:t>
            </a:r>
            <a:endParaRPr lang="pt-BR" sz="2400" dirty="0">
              <a:solidFill>
                <a:schemeClr val="accent6"/>
              </a:solidFill>
            </a:endParaRPr>
          </a:p>
          <a:p>
            <a:pPr marL="3714750" lvl="8" indent="0">
              <a:spcBef>
                <a:spcPts val="0"/>
              </a:spcBef>
              <a:buNone/>
            </a:pPr>
            <a:r>
              <a:rPr lang="pt-BR" sz="2400" dirty="0">
                <a:solidFill>
                  <a:schemeClr val="accent6"/>
                </a:solidFill>
              </a:rPr>
              <a:t>    text-transform: uppercase;</a:t>
            </a:r>
            <a:endParaRPr lang="pt-BR" sz="2400" dirty="0">
              <a:solidFill>
                <a:schemeClr val="accent6"/>
              </a:solidFill>
            </a:endParaRPr>
          </a:p>
          <a:p>
            <a:pPr marL="3714750" lvl="8" indent="0">
              <a:spcBef>
                <a:spcPts val="0"/>
              </a:spcBef>
              <a:buNone/>
            </a:pPr>
            <a:r>
              <a:rPr lang="pt-BR" sz="2400" dirty="0">
                <a:solidFill>
                  <a:schemeClr val="accent6"/>
                </a:solidFill>
              </a:rPr>
              <a:t>}</a:t>
            </a:r>
            <a:endParaRPr lang="pt-BR" sz="2400" dirty="0">
              <a:solidFill>
                <a:schemeClr val="accent6"/>
              </a:solidFill>
            </a:endParaRPr>
          </a:p>
          <a:p>
            <a:pPr marL="3714750" lvl="8" indent="0">
              <a:spcBef>
                <a:spcPts val="0"/>
              </a:spcBef>
              <a:buNone/>
            </a:pPr>
            <a:r>
              <a:rPr lang="pt-BR" sz="2400" dirty="0">
                <a:solidFill>
                  <a:schemeClr val="accent6"/>
                </a:solidFill>
              </a:rPr>
              <a:t>h2 {</a:t>
            </a:r>
            <a:endParaRPr lang="pt-BR" sz="2400" dirty="0">
              <a:solidFill>
                <a:schemeClr val="accent6"/>
              </a:solidFill>
            </a:endParaRPr>
          </a:p>
          <a:p>
            <a:pPr marL="3714750" lvl="8" indent="0">
              <a:spcBef>
                <a:spcPts val="0"/>
              </a:spcBef>
              <a:buNone/>
            </a:pPr>
            <a:r>
              <a:rPr lang="pt-BR" sz="2400" dirty="0">
                <a:solidFill>
                  <a:schemeClr val="accent6"/>
                </a:solidFill>
              </a:rPr>
              <a:t>    text-transform: capitalize;</a:t>
            </a:r>
            <a:endParaRPr lang="pt-BR" sz="2400" dirty="0">
              <a:solidFill>
                <a:schemeClr val="accent6"/>
              </a:solidFill>
            </a:endParaRPr>
          </a:p>
          <a:p>
            <a:pPr marL="3714750" lvl="8" indent="0">
              <a:spcBef>
                <a:spcPts val="0"/>
              </a:spcBef>
              <a:buNone/>
            </a:pPr>
            <a:r>
              <a:rPr lang="pt-BR" sz="2400" dirty="0">
                <a:solidFill>
                  <a:schemeClr val="accent6"/>
                </a:solidFill>
              </a:rPr>
              <a:t>}</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Text </a:t>
            </a:r>
            <a:r>
              <a:rPr lang="en-IN" b="1" dirty="0" smtClean="0"/>
              <a:t>Indentation</a:t>
            </a:r>
            <a:endParaRPr lang="en-IN" b="1" dirty="0" smtClean="0"/>
          </a:p>
          <a:p>
            <a:pPr lvl="1"/>
            <a:r>
              <a:rPr lang="en-US" dirty="0"/>
              <a:t>The </a:t>
            </a:r>
            <a:r>
              <a:rPr lang="en-US" dirty="0">
                <a:solidFill>
                  <a:srgbClr val="C00000"/>
                </a:solidFill>
              </a:rPr>
              <a:t>text-indent</a:t>
            </a:r>
            <a:r>
              <a:rPr lang="en-US" dirty="0"/>
              <a:t> property is used to set the indentation of the first line of text within a block of text. It is typically done by inserting the empty space before the first line of text.</a:t>
            </a:r>
            <a:endParaRPr lang="en-US" dirty="0"/>
          </a:p>
          <a:p>
            <a:pPr lvl="1"/>
            <a:r>
              <a:rPr lang="en-US" dirty="0" smtClean="0"/>
              <a:t>The </a:t>
            </a:r>
            <a:r>
              <a:rPr lang="en-US" dirty="0"/>
              <a:t>size of the indentation can be specified using percentage (%), length values in pixels, ems, </a:t>
            </a:r>
            <a:r>
              <a:rPr lang="en-US" dirty="0" err="1" smtClean="0"/>
              <a:t>etc</a:t>
            </a:r>
            <a:endParaRPr lang="en-US" dirty="0" smtClean="0"/>
          </a:p>
          <a:p>
            <a:pPr lvl="1"/>
            <a:endParaRPr lang="en-IN" dirty="0"/>
          </a:p>
          <a:p>
            <a:pPr marL="3683000" lvl="8" indent="0">
              <a:spcBef>
                <a:spcPts val="0"/>
              </a:spcBef>
              <a:buNone/>
            </a:pPr>
            <a:r>
              <a:rPr lang="en-IN" sz="2400" dirty="0">
                <a:solidFill>
                  <a:schemeClr val="accent6"/>
                </a:solidFill>
              </a:rPr>
              <a:t>p {</a:t>
            </a:r>
            <a:endParaRPr lang="en-IN" sz="2400" dirty="0">
              <a:solidFill>
                <a:schemeClr val="accent6"/>
              </a:solidFill>
            </a:endParaRPr>
          </a:p>
          <a:p>
            <a:pPr marL="3683000" lvl="8" indent="0">
              <a:spcBef>
                <a:spcPts val="0"/>
              </a:spcBef>
              <a:buNone/>
            </a:pPr>
            <a:r>
              <a:rPr lang="en-IN" sz="2400" dirty="0">
                <a:solidFill>
                  <a:schemeClr val="accent6"/>
                </a:solidFill>
              </a:rPr>
              <a:t>    text-indent: 100px;</a:t>
            </a:r>
            <a:endParaRPr lang="en-IN" sz="2400" dirty="0">
              <a:solidFill>
                <a:schemeClr val="accent6"/>
              </a:solidFill>
            </a:endParaRPr>
          </a:p>
          <a:p>
            <a:pPr marL="3683000" lvl="8" indent="0">
              <a:spcBef>
                <a:spcPts val="0"/>
              </a:spcBef>
              <a:buNone/>
            </a:pPr>
            <a:r>
              <a:rPr lang="en-IN" sz="2400" dirty="0">
                <a:solidFill>
                  <a:schemeClr val="accent6"/>
                </a:solidFill>
              </a:rPr>
              <a:t>}</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Letter Spacing</a:t>
            </a:r>
            <a:endParaRPr lang="en-IN" b="1" dirty="0"/>
          </a:p>
          <a:p>
            <a:pPr lvl="1"/>
            <a:r>
              <a:rPr lang="en-US" dirty="0" smtClean="0"/>
              <a:t>To </a:t>
            </a:r>
            <a:r>
              <a:rPr lang="en-US" dirty="0"/>
              <a:t>set extra spacing between the characters of text.</a:t>
            </a:r>
            <a:endParaRPr lang="en-US" dirty="0"/>
          </a:p>
          <a:p>
            <a:pPr lvl="1"/>
            <a:r>
              <a:rPr lang="en-US" dirty="0" smtClean="0"/>
              <a:t>length </a:t>
            </a:r>
            <a:r>
              <a:rPr lang="en-US" dirty="0"/>
              <a:t>value </a:t>
            </a:r>
            <a:r>
              <a:rPr lang="en-US" dirty="0" smtClean="0"/>
              <a:t>: pixels</a:t>
            </a:r>
            <a:r>
              <a:rPr lang="en-US" dirty="0"/>
              <a:t>, ems, etc. </a:t>
            </a:r>
            <a:r>
              <a:rPr lang="en-US" dirty="0" smtClean="0"/>
              <a:t>Also accepts </a:t>
            </a:r>
            <a:r>
              <a:rPr lang="en-US" dirty="0"/>
              <a:t>negative values. </a:t>
            </a:r>
            <a:endParaRPr lang="en-US" dirty="0" smtClean="0"/>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h1 </a:t>
            </a:r>
            <a:r>
              <a:rPr lang="en-US" sz="2400" dirty="0">
                <a:solidFill>
                  <a:schemeClr val="accent6"/>
                </a:solidFill>
              </a:rPr>
              <a:t>{</a:t>
            </a:r>
            <a:endParaRPr lang="en-US" sz="2400" dirty="0">
              <a:solidFill>
                <a:schemeClr val="accent6"/>
              </a:solidFill>
            </a:endParaRPr>
          </a:p>
          <a:p>
            <a:pPr marL="3714750" lvl="8" indent="0">
              <a:spcBef>
                <a:spcPts val="0"/>
              </a:spcBef>
              <a:buNone/>
            </a:pPr>
            <a:r>
              <a:rPr lang="en-US" sz="2400" dirty="0">
                <a:solidFill>
                  <a:schemeClr val="accent6"/>
                </a:solidFill>
              </a:rPr>
              <a:t>    letter-spacing: -3px;</a:t>
            </a:r>
            <a:endParaRPr lang="en-US" sz="2400" dirty="0">
              <a:solidFill>
                <a:schemeClr val="accent6"/>
              </a:solidFill>
            </a:endParaRPr>
          </a:p>
          <a:p>
            <a:pPr marL="3714750" lvl="8" indent="0">
              <a:spcBef>
                <a:spcPts val="0"/>
              </a:spcBef>
              <a:buNone/>
            </a:pPr>
            <a:r>
              <a:rPr lang="en-US" sz="2400" dirty="0">
                <a:solidFill>
                  <a:schemeClr val="accent6"/>
                </a:solidFill>
              </a:rPr>
              <a:t>}</a:t>
            </a:r>
            <a:endParaRPr lang="en-US" sz="2400" dirty="0">
              <a:solidFill>
                <a:schemeClr val="accent6"/>
              </a:solidFill>
            </a:endParaRP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p </a:t>
            </a:r>
            <a:r>
              <a:rPr lang="en-US" sz="2400" dirty="0">
                <a:solidFill>
                  <a:schemeClr val="accent6"/>
                </a:solidFill>
              </a:rPr>
              <a:t>{</a:t>
            </a:r>
            <a:endParaRPr lang="en-US" sz="2400" dirty="0">
              <a:solidFill>
                <a:schemeClr val="accent6"/>
              </a:solidFill>
            </a:endParaRPr>
          </a:p>
          <a:p>
            <a:pPr marL="3714750" lvl="8" indent="0">
              <a:spcBef>
                <a:spcPts val="0"/>
              </a:spcBef>
              <a:buNone/>
            </a:pPr>
            <a:r>
              <a:rPr lang="en-US" sz="2400" dirty="0">
                <a:solidFill>
                  <a:schemeClr val="accent6"/>
                </a:solidFill>
              </a:rPr>
              <a:t>    letter-spacing: 10px;</a:t>
            </a:r>
            <a:endParaRPr lang="en-US" sz="2400" dirty="0">
              <a:solidFill>
                <a:schemeClr val="accent6"/>
              </a:solidFill>
            </a:endParaRPr>
          </a:p>
          <a:p>
            <a:pPr marL="3714750" lvl="8" indent="0">
              <a:spcBef>
                <a:spcPts val="0"/>
              </a:spcBef>
              <a:buNone/>
            </a:pPr>
            <a:r>
              <a:rPr lang="en-US" sz="2400" dirty="0">
                <a:solidFill>
                  <a:schemeClr val="accent6"/>
                </a:solidFill>
              </a:rPr>
              <a:t>}</a:t>
            </a:r>
            <a:endParaRPr lang="en-US" sz="2400" dirty="0" smtClean="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Word Spacing</a:t>
            </a:r>
            <a:endParaRPr lang="en-IN" b="1" dirty="0"/>
          </a:p>
          <a:p>
            <a:pPr lvl="1"/>
            <a:r>
              <a:rPr lang="en-US" dirty="0" smtClean="0"/>
              <a:t>To </a:t>
            </a:r>
            <a:r>
              <a:rPr lang="en-US" dirty="0"/>
              <a:t>specify additional spacing between the words.</a:t>
            </a:r>
            <a:endParaRPr lang="en-US" dirty="0"/>
          </a:p>
          <a:p>
            <a:pPr lvl="1"/>
            <a:r>
              <a:rPr lang="en-US" dirty="0" smtClean="0"/>
              <a:t>Length value: </a:t>
            </a:r>
            <a:r>
              <a:rPr lang="en-US" dirty="0"/>
              <a:t>pixels, ems, etc. Negative values are also allowed</a:t>
            </a:r>
            <a:r>
              <a:rPr lang="en-US" dirty="0" smtClean="0"/>
              <a:t>.</a:t>
            </a:r>
            <a:endParaRPr lang="en-US" dirty="0" smtClean="0"/>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p.normal</a:t>
            </a:r>
            <a:r>
              <a:rPr lang="en-US" sz="2400" dirty="0" smtClean="0">
                <a:solidFill>
                  <a:schemeClr val="accent6"/>
                </a:solidFill>
              </a:rPr>
              <a:t> </a:t>
            </a:r>
            <a:r>
              <a:rPr lang="en-US" sz="2400" dirty="0">
                <a:solidFill>
                  <a:schemeClr val="accent6"/>
                </a:solidFill>
              </a:rPr>
              <a:t>{</a:t>
            </a:r>
            <a:endParaRPr lang="en-US" sz="2400" dirty="0">
              <a:solidFill>
                <a:schemeClr val="accent6"/>
              </a:solidFill>
            </a:endParaRPr>
          </a:p>
          <a:p>
            <a:pPr marL="3714750" lvl="8" indent="0">
              <a:spcBef>
                <a:spcPts val="0"/>
              </a:spcBef>
              <a:buNone/>
            </a:pPr>
            <a:r>
              <a:rPr lang="en-US" sz="2400" dirty="0">
                <a:solidFill>
                  <a:schemeClr val="accent6"/>
                </a:solidFill>
              </a:rPr>
              <a:t>    word-spacing: 20px;</a:t>
            </a:r>
            <a:endParaRPr lang="en-US" sz="2400" dirty="0">
              <a:solidFill>
                <a:schemeClr val="accent6"/>
              </a:solidFill>
            </a:endParaRPr>
          </a:p>
          <a:p>
            <a:pPr marL="3714750" lvl="8" indent="0">
              <a:spcBef>
                <a:spcPts val="0"/>
              </a:spcBef>
              <a:buNone/>
            </a:pPr>
            <a:r>
              <a:rPr lang="en-US" sz="2400" dirty="0">
                <a:solidFill>
                  <a:schemeClr val="accent6"/>
                </a:solidFill>
              </a:rPr>
              <a:t>}</a:t>
            </a:r>
            <a:endParaRPr lang="en-US" sz="2400" dirty="0">
              <a:solidFill>
                <a:schemeClr val="accent6"/>
              </a:solidFill>
            </a:endParaRP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p.justified</a:t>
            </a:r>
            <a:r>
              <a:rPr lang="en-US" sz="2400" dirty="0" smtClean="0">
                <a:solidFill>
                  <a:schemeClr val="accent6"/>
                </a:solidFill>
              </a:rPr>
              <a:t> </a:t>
            </a:r>
            <a:r>
              <a:rPr lang="en-US" sz="2400" dirty="0">
                <a:solidFill>
                  <a:schemeClr val="accent6"/>
                </a:solidFill>
              </a:rPr>
              <a:t>{</a:t>
            </a:r>
            <a:endParaRPr lang="en-US" sz="2400" dirty="0">
              <a:solidFill>
                <a:schemeClr val="accent6"/>
              </a:solidFill>
            </a:endParaRPr>
          </a:p>
          <a:p>
            <a:pPr marL="3714750" lvl="8" indent="0">
              <a:spcBef>
                <a:spcPts val="0"/>
              </a:spcBef>
              <a:buNone/>
            </a:pPr>
            <a:r>
              <a:rPr lang="en-US" sz="2400" dirty="0">
                <a:solidFill>
                  <a:schemeClr val="accent6"/>
                </a:solidFill>
              </a:rPr>
              <a:t>    word-spacing: 20px;</a:t>
            </a:r>
            <a:endParaRPr lang="en-US" sz="2400" dirty="0">
              <a:solidFill>
                <a:schemeClr val="accent6"/>
              </a:solidFill>
            </a:endParaRPr>
          </a:p>
          <a:p>
            <a:pPr marL="3714750" lvl="8" indent="0">
              <a:spcBef>
                <a:spcPts val="0"/>
              </a:spcBef>
              <a:buNone/>
            </a:pPr>
            <a:r>
              <a:rPr lang="en-US" sz="2400" dirty="0">
                <a:solidFill>
                  <a:schemeClr val="accent6"/>
                </a:solidFill>
              </a:rPr>
              <a:t>    text-align: justify;</a:t>
            </a:r>
            <a:endParaRPr lang="en-US" sz="2400" dirty="0">
              <a:solidFill>
                <a:schemeClr val="accent6"/>
              </a:solidFill>
            </a:endParaRPr>
          </a:p>
          <a:p>
            <a:pPr marL="3714750" lvl="8" indent="0">
              <a:spcBef>
                <a:spcPts val="0"/>
              </a:spcBef>
              <a:buNone/>
            </a:pPr>
            <a:r>
              <a:rPr lang="en-US" sz="2400" dirty="0">
                <a:solidFill>
                  <a:schemeClr val="accent6"/>
                </a:solidFill>
              </a:rPr>
              <a:t>}</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Line Height</a:t>
            </a:r>
            <a:endParaRPr lang="en-IN" b="1" dirty="0"/>
          </a:p>
          <a:p>
            <a:pPr lvl="1"/>
            <a:r>
              <a:rPr lang="en-US" dirty="0" smtClean="0"/>
              <a:t>To </a:t>
            </a:r>
            <a:r>
              <a:rPr lang="en-US" dirty="0"/>
              <a:t>set the height of the text line.</a:t>
            </a:r>
            <a:endParaRPr lang="en-US" dirty="0"/>
          </a:p>
          <a:p>
            <a:pPr lvl="1"/>
            <a:r>
              <a:rPr lang="en-US" dirty="0" smtClean="0"/>
              <a:t>It </a:t>
            </a:r>
            <a:r>
              <a:rPr lang="en-US" dirty="0"/>
              <a:t>is also called leading and commonly used to set the distance between lines of text</a:t>
            </a:r>
            <a:r>
              <a:rPr lang="en-US" dirty="0" smtClean="0"/>
              <a:t>.</a:t>
            </a:r>
            <a:endParaRPr lang="en-US" dirty="0" smtClean="0"/>
          </a:p>
          <a:p>
            <a:pPr marL="3714750" lvl="8" indent="0">
              <a:spcBef>
                <a:spcPts val="0"/>
              </a:spcBef>
              <a:buNone/>
            </a:pPr>
            <a:endParaRPr lang="en-IN" sz="2400" dirty="0" smtClean="0">
              <a:solidFill>
                <a:schemeClr val="accent6"/>
              </a:solidFill>
            </a:endParaRPr>
          </a:p>
          <a:p>
            <a:pPr marL="3714750" lvl="8" indent="0">
              <a:spcBef>
                <a:spcPts val="0"/>
              </a:spcBef>
              <a:buNone/>
            </a:pPr>
            <a:r>
              <a:rPr lang="en-IN" sz="2400" dirty="0" smtClean="0">
                <a:solidFill>
                  <a:schemeClr val="accent6"/>
                </a:solidFill>
              </a:rPr>
              <a:t>p </a:t>
            </a:r>
            <a:r>
              <a:rPr lang="en-IN" sz="2400" dirty="0">
                <a:solidFill>
                  <a:schemeClr val="accent6"/>
                </a:solidFill>
              </a:rPr>
              <a:t>{</a:t>
            </a:r>
            <a:endParaRPr lang="en-IN" sz="2400" dirty="0">
              <a:solidFill>
                <a:schemeClr val="accent6"/>
              </a:solidFill>
            </a:endParaRPr>
          </a:p>
          <a:p>
            <a:pPr marL="3714750" lvl="8" indent="0">
              <a:spcBef>
                <a:spcPts val="0"/>
              </a:spcBef>
              <a:buNone/>
            </a:pPr>
            <a:r>
              <a:rPr lang="en-IN" sz="2400" dirty="0">
                <a:solidFill>
                  <a:schemeClr val="accent6"/>
                </a:solidFill>
              </a:rPr>
              <a:t>    line-height: 1.2;</a:t>
            </a:r>
            <a:endParaRPr lang="en-IN" sz="2400" dirty="0">
              <a:solidFill>
                <a:schemeClr val="accent6"/>
              </a:solidFill>
            </a:endParaRPr>
          </a:p>
          <a:p>
            <a:pPr marL="3714750" lvl="8" indent="0">
              <a:spcBef>
                <a:spcPts val="0"/>
              </a:spcBef>
              <a:buNone/>
            </a:pPr>
            <a:r>
              <a:rPr lang="en-IN" sz="2400" dirty="0">
                <a:solidFill>
                  <a:schemeClr val="accent6"/>
                </a:solidFill>
              </a:rPr>
              <a:t>}</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smtClean="0"/>
              <a:t>Text justify</a:t>
            </a:r>
            <a:endParaRPr lang="en-IN" b="1" dirty="0"/>
          </a:p>
          <a:p>
            <a:pPr lvl="1"/>
            <a:r>
              <a:rPr lang="en-US" dirty="0" smtClean="0"/>
              <a:t>Specifies </a:t>
            </a:r>
            <a:r>
              <a:rPr lang="en-US" dirty="0"/>
              <a:t>the justification method of text when text-align is set to "justify</a:t>
            </a:r>
            <a:r>
              <a:rPr lang="en-US" dirty="0" smtClean="0"/>
              <a:t>".</a:t>
            </a:r>
            <a:endParaRPr lang="en-US" dirty="0" smtClean="0"/>
          </a:p>
          <a:p>
            <a:pPr marL="514350" lvl="1" indent="0">
              <a:buNone/>
            </a:pPr>
            <a:r>
              <a:rPr lang="en-IN" dirty="0" smtClean="0"/>
              <a:t>	text-justify: auto | inter-word | inter-character | none</a:t>
            </a:r>
            <a:endParaRPr lang="en-IN" dirty="0" smtClean="0"/>
          </a:p>
          <a:p>
            <a:pPr marL="514350" lvl="1" indent="0">
              <a:buNone/>
            </a:pPr>
            <a:r>
              <a:rPr lang="en-US" dirty="0" smtClean="0"/>
              <a:t>inter-word 		Increases/Decreases the space between words </a:t>
            </a:r>
            <a:endParaRPr lang="en-US" dirty="0" smtClean="0"/>
          </a:p>
          <a:p>
            <a:pPr marL="514350" lvl="1" indent="0">
              <a:buNone/>
            </a:pPr>
            <a:r>
              <a:rPr lang="en-US" dirty="0" smtClean="0"/>
              <a:t>inter-character 	Increases/Decreases the space between 					characters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US" b="1" dirty="0" smtClean="0"/>
              <a:t>Text shadow</a:t>
            </a:r>
            <a:endParaRPr lang="en-US" b="1" dirty="0" smtClean="0"/>
          </a:p>
          <a:p>
            <a:pPr lvl="1"/>
            <a:r>
              <a:rPr lang="en-US" dirty="0" smtClean="0"/>
              <a:t>The </a:t>
            </a:r>
            <a:r>
              <a:rPr lang="en-US" dirty="0"/>
              <a:t>text-shadow property adds shadow to text</a:t>
            </a:r>
            <a:r>
              <a:rPr lang="en-US" dirty="0" smtClean="0"/>
              <a:t>.</a:t>
            </a:r>
            <a:endParaRPr lang="en-US" dirty="0"/>
          </a:p>
          <a:p>
            <a:pPr lvl="1"/>
            <a:r>
              <a:rPr lang="en-US" dirty="0"/>
              <a:t>This property accepts a comma-separated list of shadows to be applied to the text</a:t>
            </a:r>
            <a:r>
              <a:rPr lang="en-US" dirty="0" smtClean="0"/>
              <a: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smtClean="0"/>
              <a:t>Colors </a:t>
            </a:r>
            <a:r>
              <a:rPr lang="en-US" dirty="0"/>
              <a:t>in CSS can be specified by the following methods:</a:t>
            </a:r>
            <a:endParaRPr lang="en-US" dirty="0"/>
          </a:p>
          <a:p>
            <a:pPr lvl="1">
              <a:spcBef>
                <a:spcPts val="0"/>
              </a:spcBef>
              <a:spcAft>
                <a:spcPts val="0"/>
              </a:spcAft>
            </a:pPr>
            <a:r>
              <a:rPr lang="en-US" dirty="0" smtClean="0"/>
              <a:t>Hexadecimal </a:t>
            </a:r>
            <a:r>
              <a:rPr lang="en-US" dirty="0"/>
              <a:t>colors</a:t>
            </a:r>
            <a:endParaRPr lang="en-US" dirty="0"/>
          </a:p>
          <a:p>
            <a:pPr lvl="1">
              <a:spcBef>
                <a:spcPts val="0"/>
              </a:spcBef>
              <a:spcAft>
                <a:spcPts val="0"/>
              </a:spcAft>
            </a:pPr>
            <a:r>
              <a:rPr lang="en-US" dirty="0" smtClean="0"/>
              <a:t>Hexadecimal </a:t>
            </a:r>
            <a:r>
              <a:rPr lang="en-US" dirty="0"/>
              <a:t>colors with transparency</a:t>
            </a:r>
            <a:endParaRPr lang="en-US" dirty="0"/>
          </a:p>
          <a:p>
            <a:pPr lvl="1">
              <a:spcBef>
                <a:spcPts val="0"/>
              </a:spcBef>
              <a:spcAft>
                <a:spcPts val="0"/>
              </a:spcAft>
            </a:pPr>
            <a:r>
              <a:rPr lang="en-US" dirty="0" smtClean="0"/>
              <a:t>RGB </a:t>
            </a:r>
            <a:r>
              <a:rPr lang="en-US" dirty="0"/>
              <a:t>colors</a:t>
            </a:r>
            <a:endParaRPr lang="en-US" dirty="0"/>
          </a:p>
          <a:p>
            <a:pPr lvl="1">
              <a:spcBef>
                <a:spcPts val="0"/>
              </a:spcBef>
              <a:spcAft>
                <a:spcPts val="0"/>
              </a:spcAft>
            </a:pPr>
            <a:r>
              <a:rPr lang="en-US" dirty="0" smtClean="0"/>
              <a:t>RGBA </a:t>
            </a:r>
            <a:r>
              <a:rPr lang="en-US" dirty="0"/>
              <a:t>colors</a:t>
            </a:r>
            <a:endParaRPr lang="en-US" dirty="0"/>
          </a:p>
          <a:p>
            <a:pPr lvl="1">
              <a:spcBef>
                <a:spcPts val="0"/>
              </a:spcBef>
              <a:spcAft>
                <a:spcPts val="0"/>
              </a:spcAft>
            </a:pPr>
            <a:r>
              <a:rPr lang="en-US" dirty="0" smtClean="0"/>
              <a:t>HSL </a:t>
            </a:r>
            <a:r>
              <a:rPr lang="en-US" dirty="0"/>
              <a:t>colors</a:t>
            </a:r>
            <a:endParaRPr lang="en-US" dirty="0"/>
          </a:p>
          <a:p>
            <a:pPr lvl="1">
              <a:spcBef>
                <a:spcPts val="0"/>
              </a:spcBef>
              <a:spcAft>
                <a:spcPts val="0"/>
              </a:spcAft>
            </a:pPr>
            <a:r>
              <a:rPr lang="en-US" dirty="0" smtClean="0"/>
              <a:t>HSLA </a:t>
            </a:r>
            <a:r>
              <a:rPr lang="en-US" dirty="0"/>
              <a:t>colors</a:t>
            </a:r>
            <a:endParaRPr lang="en-US" dirty="0"/>
          </a:p>
          <a:p>
            <a:pPr lvl="1">
              <a:spcBef>
                <a:spcPts val="0"/>
              </a:spcBef>
              <a:spcAft>
                <a:spcPts val="0"/>
              </a:spcAft>
            </a:pPr>
            <a:r>
              <a:rPr lang="en-US" dirty="0" smtClean="0"/>
              <a:t>Predefined/Cross-browser </a:t>
            </a:r>
            <a:r>
              <a:rPr lang="en-US" dirty="0"/>
              <a:t>color names</a:t>
            </a:r>
            <a:endParaRPr lang="en-US" dirty="0"/>
          </a:p>
          <a:p>
            <a:pPr lvl="1">
              <a:spcBef>
                <a:spcPts val="0"/>
              </a:spcBef>
              <a:spcAft>
                <a:spcPts val="0"/>
              </a:spcAft>
            </a:pPr>
            <a:r>
              <a:rPr lang="en-US" dirty="0" smtClean="0"/>
              <a:t>With </a:t>
            </a:r>
            <a:r>
              <a:rPr lang="en-US" dirty="0"/>
              <a:t>the </a:t>
            </a:r>
            <a:r>
              <a:rPr lang="en-US" dirty="0" err="1"/>
              <a:t>currentcolor</a:t>
            </a:r>
            <a:r>
              <a:rPr lang="en-US" dirty="0"/>
              <a:t> keyword</a:t>
            </a:r>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pPr marL="457200" lvl="1" indent="-431800">
              <a:buClr>
                <a:srgbClr val="000097"/>
              </a:buClr>
              <a:buSzPts val="3200"/>
              <a:buFont typeface="Arial" panose="020B0604020202020204"/>
              <a:buChar char="•"/>
            </a:pPr>
            <a:r>
              <a:rPr lang="en-US" dirty="0"/>
              <a:t>Hexadecimal colors</a:t>
            </a:r>
            <a:endParaRPr lang="en-US" dirty="0"/>
          </a:p>
          <a:p>
            <a:pPr lvl="1"/>
            <a:r>
              <a:rPr lang="en-US" dirty="0"/>
              <a:t>A hexadecimal color is specified with: #RRGGBB, </a:t>
            </a:r>
            <a:endParaRPr lang="en-US" dirty="0" smtClean="0"/>
          </a:p>
          <a:p>
            <a:pPr lvl="1"/>
            <a:r>
              <a:rPr lang="en-US" dirty="0" smtClean="0"/>
              <a:t>Here </a:t>
            </a:r>
            <a:r>
              <a:rPr lang="en-US" dirty="0"/>
              <a:t>the RR (red), GG (green) and BB (blue) hexadecimal integers specify the components of the color. </a:t>
            </a:r>
            <a:endParaRPr lang="en-US" dirty="0" smtClean="0"/>
          </a:p>
          <a:p>
            <a:pPr lvl="1"/>
            <a:r>
              <a:rPr lang="en-US" dirty="0" smtClean="0"/>
              <a:t>All </a:t>
            </a:r>
            <a:r>
              <a:rPr lang="en-US" dirty="0"/>
              <a:t>values must be between 00 and FF</a:t>
            </a:r>
            <a:r>
              <a:rPr lang="en-US" dirty="0" smtClean="0"/>
              <a:t>.</a:t>
            </a:r>
            <a:endParaRPr lang="en-US" dirty="0" smtClean="0"/>
          </a:p>
          <a:p>
            <a:pPr marL="1885950" lvl="4" indent="0">
              <a:buNone/>
            </a:pPr>
            <a:r>
              <a:rPr lang="en-IN" dirty="0">
                <a:solidFill>
                  <a:schemeClr val="accent6"/>
                </a:solidFill>
              </a:rPr>
              <a:t>#p1 </a:t>
            </a:r>
            <a:r>
              <a:rPr lang="en-IN" dirty="0" smtClean="0">
                <a:solidFill>
                  <a:schemeClr val="accent6"/>
                </a:solidFill>
              </a:rPr>
              <a:t>{background-</a:t>
            </a:r>
            <a:r>
              <a:rPr lang="en-IN" dirty="0" err="1" smtClean="0">
                <a:solidFill>
                  <a:schemeClr val="accent6"/>
                </a:solidFill>
              </a:rPr>
              <a:t>color</a:t>
            </a:r>
            <a:r>
              <a:rPr lang="en-IN" dirty="0">
                <a:solidFill>
                  <a:schemeClr val="accent6"/>
                </a:solidFill>
              </a:rPr>
              <a:t>: #ff0000</a:t>
            </a:r>
            <a:r>
              <a:rPr lang="en-IN" dirty="0" smtClean="0">
                <a:solidFill>
                  <a:schemeClr val="accent6"/>
                </a:solidFill>
              </a:rPr>
              <a:t>;}</a:t>
            </a:r>
            <a:r>
              <a:rPr lang="en-IN" dirty="0">
                <a:solidFill>
                  <a:schemeClr val="accent6"/>
                </a:solidFill>
              </a:rPr>
              <a:t>   /* red </a:t>
            </a:r>
            <a:r>
              <a:rPr lang="en-IN" dirty="0" smtClean="0">
                <a:solidFill>
                  <a:schemeClr val="accent6"/>
                </a:solidFill>
              </a:rPr>
              <a:t>*/</a:t>
            </a:r>
            <a:br>
              <a:rPr lang="en-IN" dirty="0">
                <a:solidFill>
                  <a:schemeClr val="accent6"/>
                </a:solidFill>
              </a:rPr>
            </a:br>
            <a:r>
              <a:rPr lang="en-IN" dirty="0">
                <a:solidFill>
                  <a:schemeClr val="accent6"/>
                </a:solidFill>
              </a:rPr>
              <a:t>#p2 {background-</a:t>
            </a:r>
            <a:r>
              <a:rPr lang="en-IN" dirty="0" err="1">
                <a:solidFill>
                  <a:schemeClr val="accent6"/>
                </a:solidFill>
              </a:rPr>
              <a:t>color</a:t>
            </a:r>
            <a:r>
              <a:rPr lang="en-IN" dirty="0">
                <a:solidFill>
                  <a:schemeClr val="accent6"/>
                </a:solidFill>
              </a:rPr>
              <a:t>: #00ff00;}   /* green */</a:t>
            </a:r>
            <a:br>
              <a:rPr lang="en-IN" dirty="0">
                <a:solidFill>
                  <a:schemeClr val="accent6"/>
                </a:solidFill>
              </a:rPr>
            </a:br>
            <a:r>
              <a:rPr lang="en-IN" dirty="0" smtClean="0">
                <a:solidFill>
                  <a:schemeClr val="accent6"/>
                </a:solidFill>
              </a:rPr>
              <a:t>#</a:t>
            </a:r>
            <a:r>
              <a:rPr lang="en-IN" dirty="0">
                <a:solidFill>
                  <a:schemeClr val="accent6"/>
                </a:solidFill>
              </a:rPr>
              <a:t>p3 {background-</a:t>
            </a:r>
            <a:r>
              <a:rPr lang="en-IN" dirty="0" err="1">
                <a:solidFill>
                  <a:schemeClr val="accent6"/>
                </a:solidFill>
              </a:rPr>
              <a:t>color</a:t>
            </a:r>
            <a:r>
              <a:rPr lang="en-IN" dirty="0">
                <a:solidFill>
                  <a:schemeClr val="accent6"/>
                </a:solidFill>
              </a:rPr>
              <a:t>: #0000ff;}   /* blue */</a:t>
            </a:r>
            <a:endParaRPr lang="en-IN"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Syntax</a:t>
            </a:r>
            <a:endParaRPr lang="en-US" dirty="0">
              <a:solidFill>
                <a:srgbClr val="0070C0"/>
              </a:solidFill>
            </a:endParaRPr>
          </a:p>
        </p:txBody>
      </p:sp>
      <p:pic>
        <p:nvPicPr>
          <p:cNvPr id="2050" name="Picture 2"/>
          <p:cNvPicPr>
            <a:picLocks noChangeAspect="1" noChangeArrowheads="1"/>
          </p:cNvPicPr>
          <p:nvPr/>
        </p:nvPicPr>
        <p:blipFill>
          <a:blip r:embed="rId1" cstate="print"/>
          <a:srcRect/>
          <a:stretch>
            <a:fillRect/>
          </a:stretch>
        </p:blipFill>
        <p:spPr bwMode="auto">
          <a:xfrm>
            <a:off x="2351584" y="1052737"/>
            <a:ext cx="7665089" cy="2232248"/>
          </a:xfrm>
          <a:prstGeom prst="rect">
            <a:avLst/>
          </a:prstGeom>
          <a:noFill/>
          <a:ln w="9525">
            <a:noFill/>
            <a:miter lim="800000"/>
            <a:headEnd/>
            <a:tailEnd/>
          </a:ln>
          <a:effectLst/>
        </p:spPr>
      </p:pic>
      <p:sp>
        <p:nvSpPr>
          <p:cNvPr id="5" name="Rectangle 4"/>
          <p:cNvSpPr/>
          <p:nvPr/>
        </p:nvSpPr>
        <p:spPr>
          <a:xfrm>
            <a:off x="551384" y="4221088"/>
            <a:ext cx="11089232" cy="2031325"/>
          </a:xfrm>
          <a:prstGeom prst="rect">
            <a:avLst/>
          </a:prstGeom>
        </p:spPr>
        <p:txBody>
          <a:bodyPr wrap="square">
            <a:spAutoFit/>
          </a:bodyPr>
          <a:lstStyle/>
          <a:p>
            <a:r>
              <a:rPr lang="en-US" b="1" dirty="0" smtClean="0">
                <a:solidFill>
                  <a:srgbClr val="FF0066"/>
                </a:solidFill>
              </a:rPr>
              <a:t>Selector</a:t>
            </a:r>
            <a:r>
              <a:rPr lang="en-US" dirty="0" smtClean="0">
                <a:solidFill>
                  <a:srgbClr val="FF0066"/>
                </a:solidFill>
              </a:rPr>
              <a:t> </a:t>
            </a:r>
            <a:r>
              <a:rPr lang="en-US" dirty="0" smtClean="0"/>
              <a:t>− A selector is an </a:t>
            </a:r>
            <a:r>
              <a:rPr lang="en-US" b="1" dirty="0" smtClean="0">
                <a:solidFill>
                  <a:srgbClr val="0070C0"/>
                </a:solidFill>
              </a:rPr>
              <a:t>HTML tag </a:t>
            </a:r>
            <a:r>
              <a:rPr lang="en-US" dirty="0" smtClean="0"/>
              <a:t>at which a style will be applied.           </a:t>
            </a:r>
            <a:endParaRPr lang="en-US" dirty="0" smtClean="0"/>
          </a:p>
          <a:p>
            <a:r>
              <a:rPr lang="en-US" dirty="0" smtClean="0"/>
              <a:t>                                                  -- This could be any tag like </a:t>
            </a:r>
            <a:r>
              <a:rPr lang="en-US" dirty="0" smtClean="0">
                <a:solidFill>
                  <a:srgbClr val="FF0066"/>
                </a:solidFill>
              </a:rPr>
              <a:t>&lt;h1&gt; or &lt;table&gt; </a:t>
            </a:r>
            <a:r>
              <a:rPr lang="en-US" dirty="0" smtClean="0"/>
              <a:t>etc.</a:t>
            </a:r>
            <a:endParaRPr lang="en-US" dirty="0" smtClean="0"/>
          </a:p>
          <a:p>
            <a:r>
              <a:rPr lang="en-US" b="1" dirty="0" smtClean="0">
                <a:solidFill>
                  <a:srgbClr val="FF0066"/>
                </a:solidFill>
              </a:rPr>
              <a:t>Property</a:t>
            </a:r>
            <a:r>
              <a:rPr lang="en-US" dirty="0" smtClean="0">
                <a:solidFill>
                  <a:srgbClr val="FF0066"/>
                </a:solidFill>
              </a:rPr>
              <a:t> </a:t>
            </a:r>
            <a:r>
              <a:rPr lang="en-US" dirty="0" smtClean="0"/>
              <a:t>− A property is </a:t>
            </a:r>
            <a:r>
              <a:rPr lang="en-US" b="1" dirty="0" smtClean="0">
                <a:solidFill>
                  <a:srgbClr val="0070C0"/>
                </a:solidFill>
              </a:rPr>
              <a:t>a type of attribute of HTML tag. </a:t>
            </a:r>
            <a:endParaRPr lang="en-US" b="1" dirty="0" smtClean="0">
              <a:solidFill>
                <a:srgbClr val="0070C0"/>
              </a:solidFill>
            </a:endParaRPr>
          </a:p>
          <a:p>
            <a:r>
              <a:rPr lang="en-US" b="1" dirty="0" smtClean="0">
                <a:solidFill>
                  <a:srgbClr val="0070C0"/>
                </a:solidFill>
              </a:rPr>
              <a:t>	   </a:t>
            </a:r>
            <a:r>
              <a:rPr lang="en-US" dirty="0" smtClean="0"/>
              <a:t>Put simply, all the HTML attributes are converted into CSS properties. They could 	  	    be </a:t>
            </a:r>
            <a:r>
              <a:rPr lang="en-US" i="1" dirty="0" smtClean="0"/>
              <a:t>color</a:t>
            </a:r>
            <a:r>
              <a:rPr lang="en-US" dirty="0" smtClean="0"/>
              <a:t>, </a:t>
            </a:r>
            <a:r>
              <a:rPr lang="en-US" i="1" dirty="0" smtClean="0"/>
              <a:t>border</a:t>
            </a:r>
            <a:r>
              <a:rPr lang="en-US" dirty="0" smtClean="0"/>
              <a:t> etc.</a:t>
            </a:r>
            <a:endParaRPr lang="en-US" dirty="0" smtClean="0"/>
          </a:p>
          <a:p>
            <a:r>
              <a:rPr lang="en-US" b="1" dirty="0" smtClean="0">
                <a:solidFill>
                  <a:srgbClr val="FF0066"/>
                </a:solidFill>
              </a:rPr>
              <a:t>Value</a:t>
            </a:r>
            <a:r>
              <a:rPr lang="en-US" dirty="0" smtClean="0"/>
              <a:t> −      Values are assigned to properties. For example, </a:t>
            </a:r>
            <a:r>
              <a:rPr lang="en-US" i="1" dirty="0" smtClean="0"/>
              <a:t>color</a:t>
            </a:r>
            <a:r>
              <a:rPr lang="en-US" dirty="0" smtClean="0"/>
              <a:t> property can have value 	   </a:t>
            </a:r>
            <a:endParaRPr lang="en-US" dirty="0" smtClean="0"/>
          </a:p>
          <a:p>
            <a:r>
              <a:rPr lang="en-US" dirty="0" smtClean="0"/>
              <a:t>                  either </a:t>
            </a:r>
            <a:r>
              <a:rPr lang="en-US" i="1" dirty="0" smtClean="0"/>
              <a:t>red</a:t>
            </a:r>
            <a:r>
              <a:rPr lang="en-US" dirty="0" smtClean="0"/>
              <a:t> or </a:t>
            </a:r>
            <a:r>
              <a:rPr lang="en-US" i="1" dirty="0" smtClean="0"/>
              <a:t>#F1F1F1</a:t>
            </a:r>
            <a:r>
              <a:rPr lang="en-US" dirty="0" smtClean="0"/>
              <a:t> etc.</a:t>
            </a:r>
            <a:endParaRPr lang="en-US" dirty="0"/>
          </a:p>
        </p:txBody>
      </p:sp>
      <p:sp>
        <p:nvSpPr>
          <p:cNvPr id="2051" name="Rectangle 3"/>
          <p:cNvSpPr>
            <a:spLocks noChangeArrowheads="1"/>
          </p:cNvSpPr>
          <p:nvPr/>
        </p:nvSpPr>
        <p:spPr bwMode="auto">
          <a:xfrm>
            <a:off x="4151784" y="3429000"/>
            <a:ext cx="4007768"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rgbClr val="FF0066"/>
                </a:solidFill>
                <a:effectLst/>
                <a:latin typeface="Times New Roman" panose="02020603050405020304" pitchFamily="18" charset="0"/>
                <a:cs typeface="Times New Roman" panose="02020603050405020304" pitchFamily="18" charset="0"/>
              </a:rPr>
              <a:t>table{ border :1px solid #C00; } </a:t>
            </a:r>
            <a:endParaRPr kumimoji="0" lang="en-US" sz="3600" b="1" i="0" u="none" strike="noStrike" cap="none" normalizeH="0" baseline="0" dirty="0" smtClean="0">
              <a:ln>
                <a:noFill/>
              </a:ln>
              <a:solidFill>
                <a:srgbClr val="FF0066"/>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IN" b="1" dirty="0"/>
              <a:t>Hexadecimal </a:t>
            </a:r>
            <a:r>
              <a:rPr lang="en-IN" b="1" dirty="0" err="1"/>
              <a:t>Colors</a:t>
            </a:r>
            <a:r>
              <a:rPr lang="en-IN" b="1" dirty="0"/>
              <a:t> With Transparency</a:t>
            </a:r>
            <a:endParaRPr lang="en-IN" b="1" dirty="0"/>
          </a:p>
          <a:p>
            <a:pPr lvl="1"/>
            <a:r>
              <a:rPr lang="en-US" dirty="0"/>
              <a:t>A hexadecimal color is specified with: #RRGGBB. </a:t>
            </a:r>
            <a:endParaRPr lang="en-US" dirty="0" smtClean="0"/>
          </a:p>
          <a:p>
            <a:pPr lvl="1"/>
            <a:r>
              <a:rPr lang="en-US" dirty="0" smtClean="0"/>
              <a:t>To </a:t>
            </a:r>
            <a:r>
              <a:rPr lang="en-US" dirty="0"/>
              <a:t>add transparency, add two additional digits between 00 and FF</a:t>
            </a:r>
            <a:r>
              <a:rPr lang="en-US" dirty="0" smtClean="0"/>
              <a:t>.</a:t>
            </a:r>
            <a:endParaRPr lang="en-US" dirty="0" smtClean="0"/>
          </a:p>
          <a:p>
            <a:pPr lvl="1"/>
            <a:endParaRPr lang="en-US" dirty="0"/>
          </a:p>
          <a:p>
            <a:pPr marL="971550" lvl="2" indent="0">
              <a:buNone/>
            </a:pPr>
            <a:r>
              <a:rPr lang="en-IN" dirty="0">
                <a:solidFill>
                  <a:schemeClr val="accent6"/>
                </a:solidFill>
              </a:rPr>
              <a:t>#p1a {background-</a:t>
            </a:r>
            <a:r>
              <a:rPr lang="en-IN" dirty="0" err="1">
                <a:solidFill>
                  <a:schemeClr val="accent6"/>
                </a:solidFill>
              </a:rPr>
              <a:t>color</a:t>
            </a:r>
            <a:r>
              <a:rPr lang="en-IN" dirty="0">
                <a:solidFill>
                  <a:schemeClr val="accent6"/>
                </a:solidFill>
              </a:rPr>
              <a:t>: #ff000080;}   /* red transparency */</a:t>
            </a:r>
            <a:br>
              <a:rPr lang="en-IN" dirty="0">
                <a:solidFill>
                  <a:schemeClr val="accent6"/>
                </a:solidFill>
              </a:rPr>
            </a:br>
            <a:r>
              <a:rPr lang="en-IN" dirty="0">
                <a:solidFill>
                  <a:schemeClr val="accent6"/>
                </a:solidFill>
              </a:rPr>
              <a:t>#p2a {background-</a:t>
            </a:r>
            <a:r>
              <a:rPr lang="en-IN" dirty="0" err="1">
                <a:solidFill>
                  <a:schemeClr val="accent6"/>
                </a:solidFill>
              </a:rPr>
              <a:t>color</a:t>
            </a:r>
            <a:r>
              <a:rPr lang="en-IN" dirty="0">
                <a:solidFill>
                  <a:schemeClr val="accent6"/>
                </a:solidFill>
              </a:rPr>
              <a:t>: #00ff0080;}   /* green transparency */</a:t>
            </a:r>
            <a:br>
              <a:rPr lang="en-IN" dirty="0">
                <a:solidFill>
                  <a:schemeClr val="accent6"/>
                </a:solidFill>
              </a:rPr>
            </a:br>
            <a:r>
              <a:rPr lang="en-IN" dirty="0">
                <a:solidFill>
                  <a:schemeClr val="accent6"/>
                </a:solidFill>
              </a:rPr>
              <a:t>#p3a {background-</a:t>
            </a:r>
            <a:r>
              <a:rPr lang="en-IN" dirty="0" err="1">
                <a:solidFill>
                  <a:schemeClr val="accent6"/>
                </a:solidFill>
              </a:rPr>
              <a:t>color</a:t>
            </a:r>
            <a:r>
              <a:rPr lang="en-IN" dirty="0">
                <a:solidFill>
                  <a:schemeClr val="accent6"/>
                </a:solidFill>
              </a:rPr>
              <a:t>: #0000ff80;}   /* blue transparency */</a:t>
            </a:r>
            <a:endParaRPr lang="en-IN"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IN" b="1" dirty="0"/>
              <a:t>RGB </a:t>
            </a:r>
            <a:r>
              <a:rPr lang="en-IN" b="1" dirty="0" err="1"/>
              <a:t>Colors</a:t>
            </a:r>
            <a:endParaRPr lang="en-IN" b="1" dirty="0"/>
          </a:p>
          <a:p>
            <a:pPr lvl="1"/>
            <a:r>
              <a:rPr lang="en-US" dirty="0"/>
              <a:t>An RGB color value is specified with the </a:t>
            </a:r>
            <a:r>
              <a:rPr lang="en-US" dirty="0" err="1"/>
              <a:t>rgb</a:t>
            </a:r>
            <a:r>
              <a:rPr lang="en-US" dirty="0"/>
              <a:t>() function, which has the following syntax:</a:t>
            </a:r>
            <a:endParaRPr lang="en-US" dirty="0"/>
          </a:p>
          <a:p>
            <a:pPr marL="996950" lvl="2" indent="0">
              <a:buNone/>
            </a:pPr>
            <a:r>
              <a:rPr lang="en-US" dirty="0" smtClean="0"/>
              <a:t>			</a:t>
            </a:r>
            <a:r>
              <a:rPr lang="en-US" dirty="0" err="1" smtClean="0">
                <a:solidFill>
                  <a:srgbClr val="C00000"/>
                </a:solidFill>
              </a:rPr>
              <a:t>rgb</a:t>
            </a:r>
            <a:r>
              <a:rPr lang="en-US" dirty="0" smtClean="0">
                <a:solidFill>
                  <a:srgbClr val="C00000"/>
                </a:solidFill>
              </a:rPr>
              <a:t>(red</a:t>
            </a:r>
            <a:r>
              <a:rPr lang="en-US" dirty="0">
                <a:solidFill>
                  <a:srgbClr val="C00000"/>
                </a:solidFill>
              </a:rPr>
              <a:t>, green, blue)</a:t>
            </a:r>
            <a:endParaRPr lang="en-US" dirty="0">
              <a:solidFill>
                <a:srgbClr val="C00000"/>
              </a:solidFill>
            </a:endParaRPr>
          </a:p>
          <a:p>
            <a:pPr lvl="1"/>
            <a:r>
              <a:rPr lang="en-US" dirty="0" smtClean="0"/>
              <a:t>Each </a:t>
            </a:r>
            <a:r>
              <a:rPr lang="en-US" dirty="0"/>
              <a:t>parameter (red, green, and blue) defines the intensity of the color and can be an integer between 0 and 255 or a percentage value (from 0% to 100</a:t>
            </a:r>
            <a:r>
              <a:rPr lang="en-US" dirty="0" smtClean="0"/>
              <a:t>%).</a:t>
            </a:r>
            <a:endParaRPr lang="en-US" dirty="0" smtClean="0"/>
          </a:p>
          <a:p>
            <a:pPr lvl="1"/>
            <a:r>
              <a:rPr lang="en-US" dirty="0"/>
              <a:t>the following values define equal color: </a:t>
            </a:r>
            <a:r>
              <a:rPr lang="en-US" dirty="0" err="1"/>
              <a:t>rgb</a:t>
            </a:r>
            <a:r>
              <a:rPr lang="en-US" dirty="0"/>
              <a:t>(0,0,255) and </a:t>
            </a:r>
            <a:r>
              <a:rPr lang="en-US" dirty="0" err="1"/>
              <a:t>rgb</a:t>
            </a:r>
            <a:r>
              <a:rPr lang="en-US" dirty="0"/>
              <a:t>(0%,0%,100</a:t>
            </a:r>
            <a:r>
              <a:rPr lang="en-US" dirty="0" smtClean="0"/>
              <a:t>%).</a:t>
            </a:r>
            <a:endParaRPr lang="en-US" dirty="0" smtClean="0"/>
          </a:p>
          <a:p>
            <a:pPr marL="514350" lvl="1" indent="0">
              <a:buNone/>
            </a:pPr>
            <a:r>
              <a:rPr lang="en-US" dirty="0" smtClean="0"/>
              <a:t>		</a:t>
            </a:r>
            <a:r>
              <a:rPr lang="en-US" dirty="0" smtClean="0">
                <a:solidFill>
                  <a:schemeClr val="accent6"/>
                </a:solidFill>
              </a:rPr>
              <a:t>#</a:t>
            </a:r>
            <a:r>
              <a:rPr lang="en-US" dirty="0">
                <a:solidFill>
                  <a:schemeClr val="accent6"/>
                </a:solidFill>
              </a:rPr>
              <a:t>p1 {background-color: </a:t>
            </a:r>
            <a:r>
              <a:rPr lang="en-US" dirty="0" err="1">
                <a:solidFill>
                  <a:schemeClr val="accent6"/>
                </a:solidFill>
              </a:rPr>
              <a:t>rgb</a:t>
            </a:r>
            <a:r>
              <a:rPr lang="en-US" dirty="0">
                <a:solidFill>
                  <a:schemeClr val="accent6"/>
                </a:solidFill>
              </a:rPr>
              <a:t>(255, 0, 0);}   /* red */</a:t>
            </a:r>
            <a:endParaRPr lang="en-IN"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a:t>RGBA Colors</a:t>
            </a:r>
            <a:endParaRPr lang="en-US" dirty="0"/>
          </a:p>
          <a:p>
            <a:pPr lvl="1"/>
            <a:r>
              <a:rPr lang="en-US" dirty="0" smtClean="0"/>
              <a:t>RGBA </a:t>
            </a:r>
            <a:r>
              <a:rPr lang="en-US" dirty="0"/>
              <a:t>color values are an extension of RGB color values with an alpha channel - which specifies the opacity of the object.</a:t>
            </a:r>
            <a:endParaRPr lang="en-US" dirty="0"/>
          </a:p>
          <a:p>
            <a:pPr lvl="1"/>
            <a:r>
              <a:rPr lang="en-US" dirty="0" smtClean="0"/>
              <a:t>An </a:t>
            </a:r>
            <a:r>
              <a:rPr lang="en-US" dirty="0"/>
              <a:t>RGBA color is specified with the </a:t>
            </a:r>
            <a:r>
              <a:rPr lang="en-US" dirty="0" err="1"/>
              <a:t>rgba</a:t>
            </a:r>
            <a:r>
              <a:rPr lang="en-US" dirty="0"/>
              <a:t>() function, which has the following syntax:</a:t>
            </a:r>
            <a:endParaRPr lang="en-US" dirty="0"/>
          </a:p>
          <a:p>
            <a:pPr marL="514350" lvl="1" indent="0">
              <a:buNone/>
            </a:pPr>
            <a:r>
              <a:rPr lang="en-US" dirty="0" smtClean="0"/>
              <a:t>				</a:t>
            </a:r>
            <a:r>
              <a:rPr lang="en-US" dirty="0" err="1" smtClean="0">
                <a:solidFill>
                  <a:srgbClr val="C00000"/>
                </a:solidFill>
              </a:rPr>
              <a:t>rgba</a:t>
            </a:r>
            <a:r>
              <a:rPr lang="en-US" dirty="0" smtClean="0">
                <a:solidFill>
                  <a:srgbClr val="C00000"/>
                </a:solidFill>
              </a:rPr>
              <a:t>(red</a:t>
            </a:r>
            <a:r>
              <a:rPr lang="en-US" dirty="0">
                <a:solidFill>
                  <a:srgbClr val="C00000"/>
                </a:solidFill>
              </a:rPr>
              <a:t>, green, blue, alpha)</a:t>
            </a:r>
            <a:endParaRPr lang="en-US" dirty="0">
              <a:solidFill>
                <a:srgbClr val="C00000"/>
              </a:solidFill>
            </a:endParaRPr>
          </a:p>
          <a:p>
            <a:pPr lvl="1"/>
            <a:r>
              <a:rPr lang="en-US" dirty="0" smtClean="0"/>
              <a:t>The </a:t>
            </a:r>
            <a:r>
              <a:rPr lang="en-US" dirty="0"/>
              <a:t>alpha parameter is a number between 0.0 (fully transparent) and 1.0 (fully </a:t>
            </a:r>
            <a:r>
              <a:rPr lang="en-US" dirty="0" smtClean="0"/>
              <a:t>opaque).</a:t>
            </a:r>
            <a:endParaRPr lang="en-US" dirty="0" smtClean="0"/>
          </a:p>
          <a:p>
            <a:pPr marL="514350" lvl="1" indent="0">
              <a:buNone/>
            </a:pPr>
            <a:r>
              <a:rPr lang="en-US" dirty="0" smtClean="0"/>
              <a:t>		</a:t>
            </a:r>
            <a:r>
              <a:rPr lang="en-US" sz="2400" dirty="0" smtClean="0">
                <a:solidFill>
                  <a:schemeClr val="accent6"/>
                </a:solidFill>
              </a:rPr>
              <a:t>#</a:t>
            </a:r>
            <a:r>
              <a:rPr lang="en-US" sz="2400" dirty="0">
                <a:solidFill>
                  <a:schemeClr val="accent6"/>
                </a:solidFill>
              </a:rPr>
              <a:t>p2 {background-color: </a:t>
            </a:r>
            <a:r>
              <a:rPr lang="en-US" sz="2400" dirty="0" err="1">
                <a:solidFill>
                  <a:schemeClr val="accent6"/>
                </a:solidFill>
              </a:rPr>
              <a:t>rgba</a:t>
            </a:r>
            <a:r>
              <a:rPr lang="en-US" sz="2400" dirty="0">
                <a:solidFill>
                  <a:schemeClr val="accent6"/>
                </a:solidFill>
              </a:rPr>
              <a:t>(0, 255, 0, 0.3);}   /* green with opacity */</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a:t>HSL Colors</a:t>
            </a:r>
            <a:endParaRPr lang="en-US" dirty="0"/>
          </a:p>
          <a:p>
            <a:pPr lvl="1"/>
            <a:r>
              <a:rPr lang="en-US" dirty="0" smtClean="0"/>
              <a:t>HSL </a:t>
            </a:r>
            <a:r>
              <a:rPr lang="en-US" dirty="0"/>
              <a:t>stands for hue, saturation, and lightness - and represents a cylindrical-coordinate representation of colors.</a:t>
            </a:r>
            <a:endParaRPr lang="en-US" dirty="0"/>
          </a:p>
          <a:p>
            <a:pPr lvl="1"/>
            <a:r>
              <a:rPr lang="en-US" dirty="0" smtClean="0"/>
              <a:t>An </a:t>
            </a:r>
            <a:r>
              <a:rPr lang="en-US" dirty="0"/>
              <a:t>HSL color value is specified with the </a:t>
            </a:r>
            <a:r>
              <a:rPr lang="en-US" dirty="0" err="1"/>
              <a:t>hsl</a:t>
            </a:r>
            <a:r>
              <a:rPr lang="en-US" dirty="0"/>
              <a:t>() function, which has the following syntax:</a:t>
            </a:r>
            <a:endParaRPr lang="en-US" dirty="0"/>
          </a:p>
          <a:p>
            <a:pPr marL="25400" indent="0">
              <a:buNone/>
            </a:pPr>
            <a:r>
              <a:rPr lang="en-US" dirty="0" smtClean="0"/>
              <a:t>				</a:t>
            </a:r>
            <a:r>
              <a:rPr lang="en-US" dirty="0" err="1" smtClean="0"/>
              <a:t>hsl</a:t>
            </a:r>
            <a:r>
              <a:rPr lang="en-US" dirty="0" smtClean="0"/>
              <a:t>(hue</a:t>
            </a:r>
            <a:r>
              <a:rPr lang="en-US" dirty="0"/>
              <a:t>, saturation, lightness</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r>
              <a:rPr lang="en-IN" dirty="0" err="1" smtClean="0"/>
              <a:t>color</a:t>
            </a:r>
            <a:endParaRPr lang="en-IN" dirty="0"/>
          </a:p>
        </p:txBody>
      </p:sp>
      <p:sp>
        <p:nvSpPr>
          <p:cNvPr id="3" name="Text Placeholder 2"/>
          <p:cNvSpPr>
            <a:spLocks noGrp="1"/>
          </p:cNvSpPr>
          <p:nvPr>
            <p:ph type="body" sz="quarter" idx="13"/>
          </p:nvPr>
        </p:nvSpPr>
        <p:spPr/>
        <p:txBody>
          <a:bodyPr/>
          <a:lstStyle/>
          <a:p>
            <a:pPr lvl="1"/>
            <a:r>
              <a:rPr lang="en-US" dirty="0"/>
              <a:t>Hue is a degree on the color wheel (from 0 to 360) - 0 (or 360) is red, 120 is green, 240 is blue. </a:t>
            </a:r>
            <a:endParaRPr lang="en-US" dirty="0"/>
          </a:p>
          <a:p>
            <a:pPr lvl="1"/>
            <a:r>
              <a:rPr lang="en-US" dirty="0"/>
              <a:t>Saturation is a percentage value; 0% means a shade of gray and 100% is the full color. Lightness is also a percentage; 0% is black, 100% is white.</a:t>
            </a:r>
            <a:endParaRPr lang="en-IN" dirty="0"/>
          </a:p>
          <a:p>
            <a:pPr marL="1397000" lvl="3" indent="0">
              <a:buNone/>
            </a:pPr>
            <a:r>
              <a:rPr lang="en-IN" sz="2400" dirty="0">
                <a:solidFill>
                  <a:schemeClr val="accent6"/>
                </a:solidFill>
              </a:rPr>
              <a:t>#p1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50%);}   /* green */</a:t>
            </a:r>
            <a:br>
              <a:rPr lang="en-IN" sz="2400" dirty="0">
                <a:solidFill>
                  <a:schemeClr val="accent6"/>
                </a:solidFill>
              </a:rPr>
            </a:br>
            <a:r>
              <a:rPr lang="en-IN" sz="2400" dirty="0">
                <a:solidFill>
                  <a:schemeClr val="accent6"/>
                </a:solidFill>
              </a:rPr>
              <a:t>#p2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75%);}   /* light green */</a:t>
            </a:r>
            <a:br>
              <a:rPr lang="en-IN" sz="2400" dirty="0">
                <a:solidFill>
                  <a:schemeClr val="accent6"/>
                </a:solidFill>
              </a:rPr>
            </a:br>
            <a:r>
              <a:rPr lang="en-IN" sz="2400" dirty="0">
                <a:solidFill>
                  <a:schemeClr val="accent6"/>
                </a:solidFill>
              </a:rPr>
              <a:t>#p3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25%);}   /* dark green */</a:t>
            </a:r>
            <a:br>
              <a:rPr lang="en-IN" sz="2400" dirty="0">
                <a:solidFill>
                  <a:schemeClr val="accent6"/>
                </a:solidFill>
              </a:rPr>
            </a:br>
            <a:r>
              <a:rPr lang="en-IN" sz="2400" dirty="0">
                <a:solidFill>
                  <a:schemeClr val="accent6"/>
                </a:solidFill>
              </a:rPr>
              <a:t>#p4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60%, 70%);}    /* pastel green */</a:t>
            </a:r>
            <a:endParaRPr lang="en-IN" sz="24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Size Property</a:t>
            </a:r>
            <a:endParaRPr lang="en-IN" dirty="0"/>
          </a:p>
        </p:txBody>
      </p:sp>
      <p:sp>
        <p:nvSpPr>
          <p:cNvPr id="5" name="Text Placeholder 4"/>
          <p:cNvSpPr>
            <a:spLocks noGrp="1"/>
          </p:cNvSpPr>
          <p:nvPr>
            <p:ph type="body" sz="quarter" idx="13"/>
          </p:nvPr>
        </p:nvSpPr>
        <p:spPr/>
        <p:txBody>
          <a:bodyPr/>
          <a:lstStyle/>
          <a:p>
            <a:r>
              <a:rPr lang="en-US" dirty="0"/>
              <a:t>The </a:t>
            </a:r>
            <a:r>
              <a:rPr lang="en-US" b="1" dirty="0">
                <a:solidFill>
                  <a:srgbClr val="C00000"/>
                </a:solidFill>
              </a:rPr>
              <a:t>height</a:t>
            </a:r>
            <a:r>
              <a:rPr lang="en-US" dirty="0"/>
              <a:t> and </a:t>
            </a:r>
            <a:r>
              <a:rPr lang="en-US" b="1" dirty="0">
                <a:solidFill>
                  <a:srgbClr val="C00000"/>
                </a:solidFill>
              </a:rPr>
              <a:t>width</a:t>
            </a:r>
            <a:r>
              <a:rPr lang="en-US" dirty="0"/>
              <a:t> properties are used to set the height and width of an element.</a:t>
            </a:r>
            <a:endParaRPr lang="en-US" dirty="0"/>
          </a:p>
          <a:p>
            <a:r>
              <a:rPr lang="en-US" dirty="0" smtClean="0"/>
              <a:t>The </a:t>
            </a:r>
            <a:r>
              <a:rPr lang="en-US" dirty="0"/>
              <a:t>height and width properties do not include padding, borders, or margins. It sets the height/width of the area inside the padding, border, and margin of the element</a:t>
            </a:r>
            <a:r>
              <a:rPr lang="en-US" dirty="0" smtClean="0"/>
              <a:t>.</a:t>
            </a:r>
            <a:endParaRPr lang="en-US" dirty="0" smtClean="0"/>
          </a:p>
          <a:p>
            <a:r>
              <a:rPr lang="en-US" dirty="0"/>
              <a:t>The height and width properties may have the following values:</a:t>
            </a:r>
            <a:endParaRPr lang="en-US" dirty="0"/>
          </a:p>
          <a:p>
            <a:pPr lvl="1"/>
            <a:r>
              <a:rPr lang="en-US" dirty="0" smtClean="0"/>
              <a:t>auto </a:t>
            </a:r>
            <a:r>
              <a:rPr lang="en-US" dirty="0"/>
              <a:t>- This is default. The browser calculates the height and width</a:t>
            </a:r>
            <a:endParaRPr lang="en-US" dirty="0"/>
          </a:p>
          <a:p>
            <a:pPr lvl="1"/>
            <a:r>
              <a:rPr lang="en-US" dirty="0" smtClean="0"/>
              <a:t>length </a:t>
            </a:r>
            <a:r>
              <a:rPr lang="en-US" dirty="0"/>
              <a:t>- Defines the height/width in </a:t>
            </a:r>
            <a:r>
              <a:rPr lang="en-US" dirty="0" err="1"/>
              <a:t>px</a:t>
            </a:r>
            <a:r>
              <a:rPr lang="en-US" dirty="0"/>
              <a:t>, cm etc.</a:t>
            </a:r>
            <a:endParaRPr lang="en-US" dirty="0"/>
          </a:p>
          <a:p>
            <a:pPr lvl="1"/>
            <a:r>
              <a:rPr lang="en-US" dirty="0" smtClean="0"/>
              <a:t>% </a:t>
            </a:r>
            <a:r>
              <a:rPr lang="en-US" dirty="0"/>
              <a:t>- Defines the height/width in percent of the containing block</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Text Placeholder 2"/>
          <p:cNvSpPr>
            <a:spLocks noGrp="1"/>
          </p:cNvSpPr>
          <p:nvPr>
            <p:ph type="body" sz="quarter" idx="13"/>
          </p:nvPr>
        </p:nvSpPr>
        <p:spPr/>
        <p:txBody>
          <a:bodyPr/>
          <a:lstStyle/>
          <a:p>
            <a:r>
              <a:rPr lang="en-IN" dirty="0" smtClean="0"/>
              <a:t>Example</a:t>
            </a:r>
            <a:endParaRPr lang="en-IN" dirty="0" smtClean="0"/>
          </a:p>
          <a:p>
            <a:pPr marL="514350" lvl="1" indent="0">
              <a:spcBef>
                <a:spcPts val="0"/>
              </a:spcBef>
              <a:spcAft>
                <a:spcPts val="0"/>
              </a:spcAft>
              <a:buNone/>
            </a:pPr>
            <a:r>
              <a:rPr lang="en-US" dirty="0"/>
              <a:t>div {</a:t>
            </a:r>
            <a:endParaRPr lang="en-US" dirty="0"/>
          </a:p>
          <a:p>
            <a:pPr marL="514350" lvl="1" indent="0">
              <a:spcBef>
                <a:spcPts val="0"/>
              </a:spcBef>
              <a:spcAft>
                <a:spcPts val="0"/>
              </a:spcAft>
              <a:buNone/>
            </a:pPr>
            <a:r>
              <a:rPr lang="en-US" dirty="0"/>
              <a:t>  height: 200px;</a:t>
            </a:r>
            <a:endParaRPr lang="en-US" dirty="0"/>
          </a:p>
          <a:p>
            <a:pPr marL="514350" lvl="1" indent="0">
              <a:spcBef>
                <a:spcPts val="0"/>
              </a:spcBef>
              <a:spcAft>
                <a:spcPts val="0"/>
              </a:spcAft>
              <a:buNone/>
            </a:pPr>
            <a:r>
              <a:rPr lang="en-US" dirty="0"/>
              <a:t>  width: 50%;</a:t>
            </a:r>
            <a:endParaRPr lang="en-US" dirty="0"/>
          </a:p>
          <a:p>
            <a:pPr marL="514350" lvl="1" indent="0">
              <a:spcBef>
                <a:spcPts val="0"/>
              </a:spcBef>
              <a:spcAft>
                <a:spcPts val="0"/>
              </a:spcAft>
              <a:buNone/>
            </a:pPr>
            <a:r>
              <a:rPr lang="en-US" dirty="0"/>
              <a:t>  background-color: </a:t>
            </a:r>
            <a:r>
              <a:rPr lang="en-US" dirty="0" err="1"/>
              <a:t>powderblue</a:t>
            </a:r>
            <a:r>
              <a:rPr lang="en-US" dirty="0"/>
              <a:t>;</a:t>
            </a:r>
            <a:endParaRPr lang="en-US" dirty="0"/>
          </a:p>
          <a:p>
            <a:pPr marL="514350" lvl="1" indent="0">
              <a:spcBef>
                <a:spcPts val="0"/>
              </a:spcBef>
              <a:spcAft>
                <a:spcPts val="0"/>
              </a:spcAft>
              <a:buNone/>
            </a:pPr>
            <a:r>
              <a:rPr lang="en-US" dirty="0"/>
              <a:t>}</a:t>
            </a:r>
            <a:endParaRPr lang="en-IN" dirty="0"/>
          </a:p>
        </p:txBody>
      </p:sp>
      <p:pic>
        <p:nvPicPr>
          <p:cNvPr id="4" name="Picture 3"/>
          <p:cNvPicPr>
            <a:picLocks noChangeAspect="1"/>
          </p:cNvPicPr>
          <p:nvPr/>
        </p:nvPicPr>
        <p:blipFill>
          <a:blip r:embed="rId1" cstate="print"/>
          <a:stretch>
            <a:fillRect/>
          </a:stretch>
        </p:blipFill>
        <p:spPr>
          <a:xfrm>
            <a:off x="6888088" y="1340768"/>
            <a:ext cx="4562475" cy="2981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&amp; Margin</a:t>
            </a:r>
            <a:endParaRPr lang="en-IN" dirty="0"/>
          </a:p>
        </p:txBody>
      </p:sp>
      <p:sp>
        <p:nvSpPr>
          <p:cNvPr id="3" name="Text Placeholder 2"/>
          <p:cNvSpPr>
            <a:spLocks noGrp="1"/>
          </p:cNvSpPr>
          <p:nvPr>
            <p:ph type="body" sz="quarter" idx="13"/>
          </p:nvPr>
        </p:nvSpPr>
        <p:spPr/>
        <p:txBody>
          <a:bodyPr/>
          <a:lstStyle/>
          <a:p>
            <a:r>
              <a:rPr lang="en-US" dirty="0"/>
              <a:t>CSS Padding</a:t>
            </a:r>
            <a:endParaRPr lang="en-US" dirty="0"/>
          </a:p>
          <a:p>
            <a:pPr lvl="1"/>
            <a:r>
              <a:rPr lang="en-US" dirty="0" smtClean="0"/>
              <a:t>The </a:t>
            </a:r>
            <a:r>
              <a:rPr lang="en-US" dirty="0"/>
              <a:t>CSS padding properties are used to generate space around an element's content, inside of any defined borders.</a:t>
            </a:r>
            <a:endParaRPr lang="en-US" dirty="0"/>
          </a:p>
          <a:p>
            <a:pPr lvl="1"/>
            <a:r>
              <a:rPr lang="en-US" dirty="0" smtClean="0"/>
              <a:t>There </a:t>
            </a:r>
            <a:r>
              <a:rPr lang="en-US" dirty="0"/>
              <a:t>are properties for setting the padding for each side of an element (top, right, bottom, and left).</a:t>
            </a:r>
            <a:endParaRPr lang="en-US" dirty="0"/>
          </a:p>
          <a:p>
            <a:pPr lvl="1"/>
            <a:r>
              <a:rPr lang="en-US" dirty="0"/>
              <a:t>Padding - Individual Sides</a:t>
            </a:r>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CSS has properties for specifying the padding for each side of an element:</a:t>
            </a:r>
            <a:endParaRPr lang="en-US" dirty="0"/>
          </a:p>
          <a:p>
            <a:pPr lvl="2"/>
            <a:r>
              <a:rPr lang="en-US" dirty="0" smtClean="0"/>
              <a:t>padding-top</a:t>
            </a:r>
            <a:endParaRPr lang="en-US" dirty="0"/>
          </a:p>
          <a:p>
            <a:pPr lvl="2"/>
            <a:r>
              <a:rPr lang="en-US" dirty="0" smtClean="0"/>
              <a:t>padding-right</a:t>
            </a:r>
            <a:endParaRPr lang="en-US" dirty="0"/>
          </a:p>
          <a:p>
            <a:pPr lvl="2"/>
            <a:r>
              <a:rPr lang="en-US" dirty="0" smtClean="0"/>
              <a:t>padding-bottom</a:t>
            </a:r>
            <a:endParaRPr lang="en-US" dirty="0"/>
          </a:p>
          <a:p>
            <a:pPr lvl="2"/>
            <a:r>
              <a:rPr lang="en-US" dirty="0" smtClean="0"/>
              <a:t>padding-left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br>
              <a:rPr lang="en-US" dirty="0" smtClean="0"/>
            </a:br>
            <a:endParaRPr lang="en-IN" dirty="0"/>
          </a:p>
        </p:txBody>
      </p:sp>
      <p:sp>
        <p:nvSpPr>
          <p:cNvPr id="3" name="Text Placeholder 2"/>
          <p:cNvSpPr>
            <a:spLocks noGrp="1"/>
          </p:cNvSpPr>
          <p:nvPr>
            <p:ph type="body" sz="quarter" idx="13"/>
          </p:nvPr>
        </p:nvSpPr>
        <p:spPr>
          <a:ln>
            <a:solidFill>
              <a:schemeClr val="accent1"/>
            </a:solidFill>
          </a:ln>
        </p:spPr>
        <p:txBody>
          <a:bodyPr/>
          <a:lstStyle/>
          <a:p>
            <a:pPr lvl="1"/>
            <a:r>
              <a:rPr lang="en-US" dirty="0"/>
              <a:t>All the padding properties can have the following values:</a:t>
            </a:r>
            <a:endParaRPr lang="en-US" dirty="0"/>
          </a:p>
          <a:p>
            <a:pPr lvl="2"/>
            <a:r>
              <a:rPr lang="en-US" dirty="0"/>
              <a:t>length - specifies a padding in </a:t>
            </a:r>
            <a:r>
              <a:rPr lang="en-US" dirty="0" err="1"/>
              <a:t>px</a:t>
            </a:r>
            <a:r>
              <a:rPr lang="en-US" dirty="0"/>
              <a:t>, </a:t>
            </a:r>
            <a:r>
              <a:rPr lang="en-US" dirty="0" err="1"/>
              <a:t>pt</a:t>
            </a:r>
            <a:r>
              <a:rPr lang="en-US" dirty="0"/>
              <a:t>, cm, etc.</a:t>
            </a:r>
            <a:endParaRPr lang="en-US" dirty="0"/>
          </a:p>
          <a:p>
            <a:pPr lvl="2"/>
            <a:r>
              <a:rPr lang="en-US" dirty="0"/>
              <a:t>% - specifies a padding in % of the width of the containing element</a:t>
            </a:r>
            <a:endParaRPr lang="en-US" dirty="0"/>
          </a:p>
          <a:p>
            <a:pPr lvl="2"/>
            <a:r>
              <a:rPr lang="en-US" dirty="0"/>
              <a:t>inherit - specifies that the padding should be inherited from the parent element</a:t>
            </a:r>
            <a:endParaRPr lang="en-US" dirty="0"/>
          </a:p>
          <a:p>
            <a:pPr lvl="2"/>
            <a:r>
              <a:rPr lang="en-US" dirty="0" smtClean="0">
                <a:solidFill>
                  <a:srgbClr val="C00000"/>
                </a:solidFill>
              </a:rPr>
              <a:t>Negative </a:t>
            </a:r>
            <a:r>
              <a:rPr lang="en-US" dirty="0">
                <a:solidFill>
                  <a:srgbClr val="C00000"/>
                </a:solidFill>
              </a:rPr>
              <a:t>values are not allowed</a:t>
            </a:r>
            <a:endParaRPr lang="en-IN" dirty="0">
              <a:solidFill>
                <a:srgbClr val="C00000"/>
              </a:solidFill>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Inline Style Sheet</a:t>
            </a:r>
            <a:endParaRPr lang="en-US" dirty="0"/>
          </a:p>
        </p:txBody>
      </p:sp>
      <p:sp>
        <p:nvSpPr>
          <p:cNvPr id="3" name="Text Placeholder 2"/>
          <p:cNvSpPr>
            <a:spLocks noGrp="1"/>
          </p:cNvSpPr>
          <p:nvPr>
            <p:ph type="body" sz="quarter" idx="13"/>
          </p:nvPr>
        </p:nvSpPr>
        <p:spPr>
          <a:xfrm>
            <a:off x="227013" y="908721"/>
            <a:ext cx="11772900" cy="5473030"/>
          </a:xfrm>
        </p:spPr>
        <p:txBody>
          <a:bodyPr/>
          <a:lstStyle/>
          <a:p>
            <a:r>
              <a:rPr lang="en-IN" dirty="0" smtClean="0"/>
              <a:t>It is written inside the opening Tag as attribute</a:t>
            </a:r>
            <a:endParaRPr lang="en-IN" dirty="0" smtClean="0"/>
          </a:p>
          <a:p>
            <a:r>
              <a:rPr lang="en-IN" dirty="0" smtClean="0"/>
              <a:t> </a:t>
            </a:r>
            <a:r>
              <a:rPr lang="en-IN" dirty="0" smtClean="0">
                <a:solidFill>
                  <a:srgbClr val="C00000"/>
                </a:solidFill>
              </a:rPr>
              <a:t>&lt;p   </a:t>
            </a:r>
            <a:r>
              <a:rPr lang="en-IN" dirty="0" smtClean="0">
                <a:solidFill>
                  <a:srgbClr val="0070C0"/>
                </a:solidFill>
                <a:effectLst>
                  <a:outerShdw blurRad="38100" dist="38100" dir="2700000" algn="tl">
                    <a:srgbClr val="000000">
                      <a:alpha val="43137"/>
                    </a:srgbClr>
                  </a:outerShdw>
                </a:effectLst>
              </a:rPr>
              <a:t>style = “</a:t>
            </a:r>
            <a:r>
              <a:rPr lang="en-IN" dirty="0" err="1" smtClean="0">
                <a:solidFill>
                  <a:srgbClr val="0070C0"/>
                </a:solidFill>
                <a:effectLst>
                  <a:outerShdw blurRad="38100" dist="38100" dir="2700000" algn="tl">
                    <a:srgbClr val="000000">
                      <a:alpha val="43137"/>
                    </a:srgbClr>
                  </a:outerShdw>
                </a:effectLst>
              </a:rPr>
              <a:t>color</a:t>
            </a:r>
            <a:r>
              <a:rPr lang="en-IN" dirty="0" smtClean="0">
                <a:solidFill>
                  <a:srgbClr val="0070C0"/>
                </a:solidFill>
                <a:effectLst>
                  <a:outerShdw blurRad="38100" dist="38100" dir="2700000" algn="tl">
                    <a:srgbClr val="000000">
                      <a:alpha val="43137"/>
                    </a:srgbClr>
                  </a:outerShdw>
                </a:effectLst>
              </a:rPr>
              <a:t> : red;  background-</a:t>
            </a:r>
            <a:r>
              <a:rPr lang="en-IN" dirty="0" err="1" smtClean="0">
                <a:solidFill>
                  <a:srgbClr val="0070C0"/>
                </a:solidFill>
                <a:effectLst>
                  <a:outerShdw blurRad="38100" dist="38100" dir="2700000" algn="tl">
                    <a:srgbClr val="000000">
                      <a:alpha val="43137"/>
                    </a:srgbClr>
                  </a:outerShdw>
                </a:effectLst>
              </a:rPr>
              <a:t>color</a:t>
            </a:r>
            <a:r>
              <a:rPr lang="en-IN" dirty="0" smtClean="0">
                <a:solidFill>
                  <a:srgbClr val="0070C0"/>
                </a:solidFill>
                <a:effectLst>
                  <a:outerShdw blurRad="38100" dist="38100" dir="2700000" algn="tl">
                    <a:srgbClr val="000000">
                      <a:alpha val="43137"/>
                    </a:srgbClr>
                  </a:outerShdw>
                </a:effectLst>
              </a:rPr>
              <a:t>: blue;” </a:t>
            </a:r>
            <a:r>
              <a:rPr lang="en-IN" dirty="0" smtClean="0">
                <a:solidFill>
                  <a:srgbClr val="C00000"/>
                </a:solidFill>
              </a:rPr>
              <a:t>&gt;</a:t>
            </a:r>
            <a:r>
              <a:rPr lang="en-IN" dirty="0" smtClean="0">
                <a:solidFill>
                  <a:srgbClr val="002060"/>
                </a:solidFill>
              </a:rPr>
              <a:t>  this is a text </a:t>
            </a:r>
            <a:r>
              <a:rPr lang="en-IN" dirty="0" smtClean="0">
                <a:solidFill>
                  <a:srgbClr val="C00000"/>
                </a:solidFill>
              </a:rPr>
              <a:t>&lt;/p&gt;</a:t>
            </a:r>
            <a:endParaRPr lang="en-US" dirty="0">
              <a:solidFill>
                <a:srgbClr val="C00000"/>
              </a:solidFill>
            </a:endParaRPr>
          </a:p>
        </p:txBody>
      </p:sp>
      <p:pic>
        <p:nvPicPr>
          <p:cNvPr id="171010" name="Picture 2"/>
          <p:cNvPicPr>
            <a:picLocks noChangeAspect="1" noChangeArrowheads="1"/>
          </p:cNvPicPr>
          <p:nvPr/>
        </p:nvPicPr>
        <p:blipFill>
          <a:blip r:embed="rId1" cstate="print"/>
          <a:srcRect b="9091"/>
          <a:stretch>
            <a:fillRect/>
          </a:stretch>
        </p:blipFill>
        <p:spPr bwMode="auto">
          <a:xfrm>
            <a:off x="5844249" y="4941168"/>
            <a:ext cx="6228415" cy="1440160"/>
          </a:xfrm>
          <a:prstGeom prst="rect">
            <a:avLst/>
          </a:prstGeom>
          <a:noFill/>
          <a:ln w="9525">
            <a:noFill/>
            <a:miter lim="800000"/>
            <a:headEnd/>
            <a:tailEnd/>
          </a:ln>
          <a:effectLst/>
        </p:spPr>
      </p:pic>
      <p:sp>
        <p:nvSpPr>
          <p:cNvPr id="5" name="Rectangle 4"/>
          <p:cNvSpPr/>
          <p:nvPr/>
        </p:nvSpPr>
        <p:spPr>
          <a:xfrm>
            <a:off x="263352" y="2132856"/>
            <a:ext cx="9937104" cy="3139321"/>
          </a:xfrm>
          <a:prstGeom prst="rect">
            <a:avLst/>
          </a:prstGeom>
        </p:spPr>
        <p:txBody>
          <a:bodyPr wrap="square">
            <a:spAutoFit/>
          </a:bodyPr>
          <a:lstStyle/>
          <a:p>
            <a:r>
              <a:rPr lang="en-US" dirty="0" smtClean="0"/>
              <a:t>&lt;!DOCTYPE html&gt;</a:t>
            </a:r>
            <a:endParaRPr lang="en-US" dirty="0" smtClean="0"/>
          </a:p>
          <a:p>
            <a:r>
              <a:rPr lang="en-US" dirty="0" smtClean="0"/>
              <a:t>&lt;html </a:t>
            </a:r>
            <a:r>
              <a:rPr lang="en-US" dirty="0" err="1" smtClean="0"/>
              <a:t>lang</a:t>
            </a:r>
            <a:r>
              <a:rPr lang="en-US" dirty="0" smtClean="0"/>
              <a:t>="en"&gt;</a:t>
            </a:r>
            <a:endParaRPr lang="en-US" dirty="0" smtClean="0"/>
          </a:p>
          <a:p>
            <a:r>
              <a:rPr lang="en-US" dirty="0" smtClean="0"/>
              <a:t>&lt;head&gt;</a:t>
            </a:r>
            <a:endParaRPr lang="en-US" dirty="0" smtClean="0"/>
          </a:p>
          <a:p>
            <a:r>
              <a:rPr lang="en-US" dirty="0" smtClean="0"/>
              <a:t>    &lt;meta </a:t>
            </a:r>
            <a:r>
              <a:rPr lang="en-US" dirty="0" err="1" smtClean="0"/>
              <a:t>charset</a:t>
            </a:r>
            <a:r>
              <a:rPr lang="en-US" dirty="0" smtClean="0"/>
              <a:t>="UTF-8"&gt;</a:t>
            </a:r>
            <a:endParaRPr lang="en-US" dirty="0" smtClean="0"/>
          </a:p>
          <a:p>
            <a:r>
              <a:rPr lang="en-US" dirty="0" smtClean="0"/>
              <a:t>    &lt;meta name="viewport" content="width=device-width, initial-scale=1.0"&gt;</a:t>
            </a:r>
            <a:endParaRPr lang="en-US" dirty="0" smtClean="0"/>
          </a:p>
          <a:p>
            <a:r>
              <a:rPr lang="en-US" dirty="0" smtClean="0"/>
              <a:t>    &lt;title&gt;Document&lt;/title&gt;</a:t>
            </a:r>
            <a:endParaRPr lang="en-US" dirty="0" smtClean="0"/>
          </a:p>
          <a:p>
            <a:r>
              <a:rPr lang="en-US" dirty="0" smtClean="0"/>
              <a:t>&lt;/head&gt;</a:t>
            </a:r>
            <a:endParaRPr lang="en-US" dirty="0" smtClean="0"/>
          </a:p>
          <a:p>
            <a:r>
              <a:rPr lang="en-US" dirty="0" smtClean="0"/>
              <a:t>&lt;body&gt;</a:t>
            </a:r>
            <a:endParaRPr lang="en-US" dirty="0" smtClean="0"/>
          </a:p>
          <a:p>
            <a:r>
              <a:rPr lang="en-US" dirty="0" smtClean="0"/>
              <a:t>   </a:t>
            </a:r>
            <a:r>
              <a:rPr lang="en-US" b="1" dirty="0" smtClean="0"/>
              <a:t> </a:t>
            </a:r>
            <a:r>
              <a:rPr lang="en-US" b="1" dirty="0" smtClean="0">
                <a:solidFill>
                  <a:srgbClr val="C00000"/>
                </a:solidFill>
              </a:rPr>
              <a:t>&lt;h1 style="background-color: blue; color: white;"&gt; Inline style </a:t>
            </a:r>
            <a:r>
              <a:rPr lang="en-US" dirty="0" smtClean="0">
                <a:solidFill>
                  <a:srgbClr val="C00000"/>
                </a:solidFill>
              </a:rPr>
              <a:t>&lt;/h1&gt;</a:t>
            </a:r>
            <a:endParaRPr lang="en-US" dirty="0" smtClean="0">
              <a:solidFill>
                <a:srgbClr val="C00000"/>
              </a:solidFill>
            </a:endParaRPr>
          </a:p>
          <a:p>
            <a:r>
              <a:rPr lang="en-US" dirty="0" smtClean="0"/>
              <a:t>&lt;/body&gt;</a:t>
            </a:r>
            <a:endParaRPr lang="en-US" dirty="0" smtClean="0"/>
          </a:p>
          <a:p>
            <a:r>
              <a:rPr lang="en-US" dirty="0" smtClean="0"/>
              <a:t>&lt;/html&gt;</a:t>
            </a:r>
            <a:endParaRPr lang="en-US" dirty="0"/>
          </a:p>
        </p:txBody>
      </p:sp>
      <p:sp>
        <p:nvSpPr>
          <p:cNvPr id="8" name="TextBox 7"/>
          <p:cNvSpPr txBox="1"/>
          <p:nvPr/>
        </p:nvSpPr>
        <p:spPr>
          <a:xfrm>
            <a:off x="3287688" y="5661248"/>
            <a:ext cx="902811" cy="369332"/>
          </a:xfrm>
          <a:prstGeom prst="rect">
            <a:avLst/>
          </a:prstGeom>
          <a:noFill/>
        </p:spPr>
        <p:txBody>
          <a:bodyPr wrap="none" rtlCol="0">
            <a:spAutoFit/>
          </a:bodyPr>
          <a:lstStyle/>
          <a:p>
            <a:r>
              <a:rPr lang="en-IN" b="1" dirty="0" smtClean="0"/>
              <a:t>output</a:t>
            </a:r>
            <a:endParaRPr lang="en-US" b="1" dirty="0"/>
          </a:p>
        </p:txBody>
      </p:sp>
      <p:cxnSp>
        <p:nvCxnSpPr>
          <p:cNvPr id="9" name="Straight Arrow Connector 8"/>
          <p:cNvCxnSpPr/>
          <p:nvPr/>
        </p:nvCxnSpPr>
        <p:spPr>
          <a:xfrm flipV="1">
            <a:off x="4583832" y="5661248"/>
            <a:ext cx="936104" cy="144016"/>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a:t>&lt;!DOCTYPE html&gt;</a:t>
            </a:r>
            <a:endParaRPr lang="en-IN" sz="2400" dirty="0"/>
          </a:p>
          <a:p>
            <a:pPr marL="25400" indent="0">
              <a:spcBef>
                <a:spcPts val="0"/>
              </a:spcBef>
              <a:spcAft>
                <a:spcPts val="0"/>
              </a:spcAft>
              <a:buNone/>
            </a:pPr>
            <a:r>
              <a:rPr lang="en-IN" sz="2400" dirty="0"/>
              <a:t>&lt;html&gt;</a:t>
            </a:r>
            <a:endParaRPr lang="en-IN" sz="2400" dirty="0"/>
          </a:p>
          <a:p>
            <a:pPr marL="25400" indent="0">
              <a:spcBef>
                <a:spcPts val="0"/>
              </a:spcBef>
              <a:spcAft>
                <a:spcPts val="0"/>
              </a:spcAft>
              <a:buNone/>
            </a:pPr>
            <a:r>
              <a:rPr lang="en-IN" sz="2400" dirty="0"/>
              <a:t>&lt;head&gt;</a:t>
            </a:r>
            <a:endParaRPr lang="en-IN" sz="2400" dirty="0"/>
          </a:p>
          <a:p>
            <a:pPr marL="25400" indent="0">
              <a:spcBef>
                <a:spcPts val="0"/>
              </a:spcBef>
              <a:spcAft>
                <a:spcPts val="0"/>
              </a:spcAft>
              <a:buNone/>
            </a:pPr>
            <a:r>
              <a:rPr lang="en-IN" sz="2400" dirty="0"/>
              <a:t>&lt;style&gt;</a:t>
            </a:r>
            <a:endParaRPr lang="en-IN" sz="2400" dirty="0"/>
          </a:p>
          <a:p>
            <a:pPr marL="25400" indent="0">
              <a:spcBef>
                <a:spcPts val="0"/>
              </a:spcBef>
              <a:spcAft>
                <a:spcPts val="0"/>
              </a:spcAft>
              <a:buNone/>
            </a:pPr>
            <a:r>
              <a:rPr lang="en-IN" sz="2400" dirty="0"/>
              <a:t>div {</a:t>
            </a:r>
            <a:endParaRPr lang="en-IN" sz="2400" dirty="0"/>
          </a:p>
          <a:p>
            <a:pPr marL="25400" indent="0">
              <a:spcBef>
                <a:spcPts val="0"/>
              </a:spcBef>
              <a:spcAft>
                <a:spcPts val="0"/>
              </a:spcAft>
              <a:buNone/>
            </a:pPr>
            <a:r>
              <a:rPr lang="en-IN" sz="2400" dirty="0"/>
              <a:t>  border: 1px solid black;</a:t>
            </a:r>
            <a:endParaRPr lang="en-IN" sz="2400" dirty="0"/>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endParaRPr lang="en-IN" sz="2400" dirty="0"/>
          </a:p>
          <a:p>
            <a:pPr marL="25400" indent="0">
              <a:spcBef>
                <a:spcPts val="0"/>
              </a:spcBef>
              <a:spcAft>
                <a:spcPts val="0"/>
              </a:spcAft>
              <a:buNone/>
            </a:pPr>
            <a:r>
              <a:rPr lang="en-IN" sz="2400" dirty="0"/>
              <a:t>  padding-top: 50px;</a:t>
            </a:r>
            <a:endParaRPr lang="en-IN" sz="2400" dirty="0"/>
          </a:p>
          <a:p>
            <a:pPr marL="25400" indent="0">
              <a:spcBef>
                <a:spcPts val="0"/>
              </a:spcBef>
              <a:spcAft>
                <a:spcPts val="0"/>
              </a:spcAft>
              <a:buNone/>
            </a:pPr>
            <a:r>
              <a:rPr lang="en-IN" sz="2400" dirty="0"/>
              <a:t>  padding-right: 30px;</a:t>
            </a:r>
            <a:endParaRPr lang="en-IN" sz="2400" dirty="0"/>
          </a:p>
          <a:p>
            <a:pPr marL="25400" indent="0">
              <a:spcBef>
                <a:spcPts val="0"/>
              </a:spcBef>
              <a:spcAft>
                <a:spcPts val="0"/>
              </a:spcAft>
              <a:buNone/>
            </a:pPr>
            <a:r>
              <a:rPr lang="en-IN" sz="2400" dirty="0"/>
              <a:t>  padding-bottom: 50px;</a:t>
            </a:r>
            <a:endParaRPr lang="en-IN" sz="2400" dirty="0"/>
          </a:p>
          <a:p>
            <a:pPr marL="25400" indent="0">
              <a:spcBef>
                <a:spcPts val="0"/>
              </a:spcBef>
              <a:spcAft>
                <a:spcPts val="0"/>
              </a:spcAft>
              <a:buNone/>
            </a:pPr>
            <a:r>
              <a:rPr lang="en-IN" sz="2400" dirty="0"/>
              <a:t>  padding-left: 80px;</a:t>
            </a:r>
            <a:endParaRPr lang="en-IN" sz="2400" dirty="0"/>
          </a:p>
          <a:p>
            <a:pPr marL="25400" indent="0">
              <a:spcBef>
                <a:spcPts val="0"/>
              </a:spcBef>
              <a:spcAft>
                <a:spcPts val="0"/>
              </a:spcAft>
              <a:buNone/>
            </a:pPr>
            <a:r>
              <a:rPr lang="en-IN" sz="2400" dirty="0"/>
              <a:t>}</a:t>
            </a:r>
            <a:endParaRPr lang="en-IN" sz="2400" dirty="0"/>
          </a:p>
          <a:p>
            <a:pPr marL="25400" indent="0">
              <a:spcBef>
                <a:spcPts val="0"/>
              </a:spcBef>
              <a:spcAft>
                <a:spcPts val="0"/>
              </a:spcAft>
              <a:buNone/>
            </a:pPr>
            <a:r>
              <a:rPr lang="en-IN" sz="2400" dirty="0"/>
              <a:t>&lt;/style&gt;</a:t>
            </a:r>
            <a:endParaRPr lang="en-IN" sz="2400" dirty="0"/>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endParaRPr lang="en-IN" sz="2400" dirty="0"/>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padding properties&lt;/h2&gt;</a:t>
            </a:r>
            <a:endParaRPr lang="en-IN" sz="2400" dirty="0"/>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padding of 50px, a right padding of 30px, a bottom padding of 50px, and a left padding of 80px.&lt;/div&gt;</a:t>
            </a:r>
            <a:endParaRPr lang="en-IN" sz="2400" dirty="0"/>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endParaRPr lang="en-IN" sz="2400" dirty="0"/>
          </a:p>
          <a:p>
            <a:pPr marL="25400" indent="0">
              <a:spcBef>
                <a:spcPts val="0"/>
              </a:spcBef>
              <a:spcAft>
                <a:spcPts val="0"/>
              </a:spcAft>
              <a:buNone/>
            </a:pPr>
            <a:r>
              <a:rPr lang="en-IN" sz="2400" dirty="0"/>
              <a:t>&lt;/html&gt;</a:t>
            </a:r>
            <a:endParaRPr lang="en-IN" sz="2400" dirty="0"/>
          </a:p>
          <a:p>
            <a:pPr marL="25400" indent="0">
              <a:spcBef>
                <a:spcPts val="0"/>
              </a:spcBef>
              <a:spcAft>
                <a:spcPts val="0"/>
              </a:spcAft>
              <a:buNone/>
            </a:pPr>
            <a:endParaRPr lang="en-IN" dirty="0"/>
          </a:p>
          <a:p>
            <a:endParaRPr lang="en-IN" dirty="0"/>
          </a:p>
        </p:txBody>
      </p:sp>
      <p:sp>
        <p:nvSpPr>
          <p:cNvPr id="4" name="Title 3"/>
          <p:cNvSpPr>
            <a:spLocks noGrp="1"/>
          </p:cNvSpPr>
          <p:nvPr>
            <p:ph type="title"/>
          </p:nvPr>
        </p:nvSpPr>
        <p:spPr/>
        <p:txBody>
          <a:bodyPr/>
          <a:lstStyle/>
          <a:p>
            <a:r>
              <a:rPr lang="en-IN" dirty="0" smtClean="0"/>
              <a:t>example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 Padding</a:t>
            </a:r>
            <a:br>
              <a:rPr lang="en-US" dirty="0" smtClean="0"/>
            </a:br>
            <a:endParaRPr lang="en-IN" dirty="0"/>
          </a:p>
        </p:txBody>
      </p:sp>
      <p:sp>
        <p:nvSpPr>
          <p:cNvPr id="6" name="Text Placeholder 5"/>
          <p:cNvSpPr>
            <a:spLocks noGrp="1"/>
          </p:cNvSpPr>
          <p:nvPr>
            <p:ph type="body" sz="quarter" idx="13"/>
          </p:nvPr>
        </p:nvSpPr>
        <p:spPr/>
        <p:txBody>
          <a:bodyPr/>
          <a:lstStyle/>
          <a:p>
            <a:endParaRPr lang="en-IN"/>
          </a:p>
        </p:txBody>
      </p:sp>
      <p:pic>
        <p:nvPicPr>
          <p:cNvPr id="7" name="Picture 6"/>
          <p:cNvPicPr>
            <a:picLocks noChangeAspect="1"/>
          </p:cNvPicPr>
          <p:nvPr/>
        </p:nvPicPr>
        <p:blipFill>
          <a:blip r:embed="rId1" cstate="print"/>
          <a:stretch>
            <a:fillRect/>
          </a:stretch>
        </p:blipFill>
        <p:spPr>
          <a:xfrm>
            <a:off x="695400" y="1844824"/>
            <a:ext cx="10630051" cy="31683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r>
              <a:rPr lang="en-US" dirty="0"/>
              <a:t>CSS Margins</a:t>
            </a:r>
            <a:endParaRPr lang="en-US" dirty="0"/>
          </a:p>
          <a:p>
            <a:pPr lvl="1"/>
            <a:r>
              <a:rPr lang="en-US" dirty="0" smtClean="0"/>
              <a:t>The </a:t>
            </a:r>
            <a:r>
              <a:rPr lang="en-US" dirty="0"/>
              <a:t>CSS margin properties are used to create space around elements, outside of any defined borders.</a:t>
            </a:r>
            <a:endParaRPr lang="en-US" dirty="0"/>
          </a:p>
          <a:p>
            <a:pPr lvl="1"/>
            <a:r>
              <a:rPr lang="en-US" dirty="0" smtClean="0"/>
              <a:t>There </a:t>
            </a:r>
            <a:r>
              <a:rPr lang="en-US" dirty="0"/>
              <a:t>are properties for setting the margin for each side of an element (top, right, bottom, and left).</a:t>
            </a:r>
            <a:endParaRPr lang="en-US" dirty="0"/>
          </a:p>
          <a:p>
            <a:pPr lvl="1"/>
            <a:r>
              <a:rPr lang="en-US" dirty="0"/>
              <a:t>Margin - Individual Sides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CSS has properties for specifying the margin for each side of an element:</a:t>
            </a:r>
            <a:endParaRPr lang="en-US" dirty="0"/>
          </a:p>
          <a:p>
            <a:pPr lvl="2"/>
            <a:r>
              <a:rPr lang="en-US" dirty="0" smtClean="0"/>
              <a:t>margin-top</a:t>
            </a:r>
            <a:endParaRPr lang="en-US" dirty="0"/>
          </a:p>
          <a:p>
            <a:pPr lvl="2"/>
            <a:r>
              <a:rPr lang="en-US" dirty="0" smtClean="0"/>
              <a:t>margin-right</a:t>
            </a:r>
            <a:endParaRPr lang="en-US" dirty="0"/>
          </a:p>
          <a:p>
            <a:pPr lvl="2"/>
            <a:r>
              <a:rPr lang="en-US" dirty="0" smtClean="0"/>
              <a:t>margin-bottom</a:t>
            </a:r>
            <a:endParaRPr lang="en-US" dirty="0"/>
          </a:p>
          <a:p>
            <a:pPr lvl="2"/>
            <a:r>
              <a:rPr lang="en-US" dirty="0" smtClean="0"/>
              <a:t>margin-left</a:t>
            </a:r>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All the margin properties can have the following values:</a:t>
            </a:r>
            <a:endParaRPr lang="en-US" dirty="0"/>
          </a:p>
          <a:p>
            <a:pPr lvl="2"/>
            <a:r>
              <a:rPr lang="en-US" dirty="0" smtClean="0"/>
              <a:t>auto </a:t>
            </a:r>
            <a:r>
              <a:rPr lang="en-US" dirty="0"/>
              <a:t>- the browser calculates the margin</a:t>
            </a:r>
            <a:endParaRPr lang="en-US" dirty="0"/>
          </a:p>
          <a:p>
            <a:pPr lvl="1"/>
            <a:r>
              <a:rPr lang="en-US" dirty="0" smtClean="0"/>
              <a:t>length </a:t>
            </a:r>
            <a:r>
              <a:rPr lang="en-US" dirty="0"/>
              <a:t>- specifies a margin in </a:t>
            </a:r>
            <a:r>
              <a:rPr lang="en-US" dirty="0" err="1"/>
              <a:t>px</a:t>
            </a:r>
            <a:r>
              <a:rPr lang="en-US" dirty="0"/>
              <a:t>, </a:t>
            </a:r>
            <a:r>
              <a:rPr lang="en-US" dirty="0" err="1"/>
              <a:t>pt</a:t>
            </a:r>
            <a:r>
              <a:rPr lang="en-US" dirty="0"/>
              <a:t>, cm, etc.</a:t>
            </a:r>
            <a:endParaRPr lang="en-US" dirty="0"/>
          </a:p>
          <a:p>
            <a:pPr lvl="1"/>
            <a:r>
              <a:rPr lang="en-US" dirty="0" smtClean="0"/>
              <a:t>% </a:t>
            </a:r>
            <a:r>
              <a:rPr lang="en-US" dirty="0"/>
              <a:t>- specifies a margin in % of the width of the containing element</a:t>
            </a:r>
            <a:endParaRPr lang="en-US" dirty="0"/>
          </a:p>
          <a:p>
            <a:pPr lvl="1"/>
            <a:r>
              <a:rPr lang="en-US" dirty="0" smtClean="0"/>
              <a:t>inherit </a:t>
            </a:r>
            <a:r>
              <a:rPr lang="en-US" dirty="0"/>
              <a:t>- specifies that the margin should be inherited from the parent element</a:t>
            </a:r>
            <a:endParaRPr lang="en-US" dirty="0"/>
          </a:p>
          <a:p>
            <a:pPr lvl="1"/>
            <a:r>
              <a:rPr lang="en-US" dirty="0" smtClean="0">
                <a:solidFill>
                  <a:srgbClr val="C00000"/>
                </a:solidFill>
              </a:rPr>
              <a:t>Negative </a:t>
            </a:r>
            <a:r>
              <a:rPr lang="en-US" dirty="0">
                <a:solidFill>
                  <a:srgbClr val="C00000"/>
                </a:solidFill>
              </a:rPr>
              <a:t>values are allowed.</a:t>
            </a:r>
            <a:endParaRPr lang="en-US" dirty="0">
              <a:solidFill>
                <a:srgbClr val="C00000"/>
              </a:solidFill>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smtClean="0"/>
              <a:t>&lt;!</a:t>
            </a:r>
            <a:r>
              <a:rPr lang="en-IN" sz="2400" dirty="0"/>
              <a:t>DOCTYPE html&gt;</a:t>
            </a:r>
            <a:endParaRPr lang="en-IN" sz="2400" dirty="0"/>
          </a:p>
          <a:p>
            <a:pPr marL="25400" indent="0">
              <a:spcBef>
                <a:spcPts val="0"/>
              </a:spcBef>
              <a:spcAft>
                <a:spcPts val="0"/>
              </a:spcAft>
              <a:buNone/>
            </a:pPr>
            <a:r>
              <a:rPr lang="en-IN" sz="2400" dirty="0"/>
              <a:t>&lt;html&gt;</a:t>
            </a:r>
            <a:endParaRPr lang="en-IN" sz="2400" dirty="0"/>
          </a:p>
          <a:p>
            <a:pPr marL="25400" indent="0">
              <a:spcBef>
                <a:spcPts val="0"/>
              </a:spcBef>
              <a:spcAft>
                <a:spcPts val="0"/>
              </a:spcAft>
              <a:buNone/>
            </a:pPr>
            <a:r>
              <a:rPr lang="en-IN" sz="2400" dirty="0"/>
              <a:t>&lt;head&gt;</a:t>
            </a:r>
            <a:endParaRPr lang="en-IN" sz="2400" dirty="0"/>
          </a:p>
          <a:p>
            <a:pPr marL="25400" indent="0">
              <a:spcBef>
                <a:spcPts val="0"/>
              </a:spcBef>
              <a:spcAft>
                <a:spcPts val="0"/>
              </a:spcAft>
              <a:buNone/>
            </a:pPr>
            <a:r>
              <a:rPr lang="en-IN" sz="2400" dirty="0"/>
              <a:t>&lt;style&gt;</a:t>
            </a:r>
            <a:endParaRPr lang="en-IN" sz="2400" dirty="0"/>
          </a:p>
          <a:p>
            <a:pPr marL="25400" indent="0">
              <a:spcBef>
                <a:spcPts val="0"/>
              </a:spcBef>
              <a:spcAft>
                <a:spcPts val="0"/>
              </a:spcAft>
              <a:buNone/>
            </a:pPr>
            <a:r>
              <a:rPr lang="en-IN" sz="2400" dirty="0"/>
              <a:t>div {</a:t>
            </a:r>
            <a:endParaRPr lang="en-IN" sz="2400" dirty="0"/>
          </a:p>
          <a:p>
            <a:pPr marL="25400" indent="0">
              <a:spcBef>
                <a:spcPts val="0"/>
              </a:spcBef>
              <a:spcAft>
                <a:spcPts val="0"/>
              </a:spcAft>
              <a:buNone/>
            </a:pPr>
            <a:r>
              <a:rPr lang="en-IN" sz="2400" dirty="0"/>
              <a:t>  border: 1px solid black;</a:t>
            </a:r>
            <a:endParaRPr lang="en-IN" sz="2400" dirty="0"/>
          </a:p>
          <a:p>
            <a:pPr marL="25400" indent="0">
              <a:spcBef>
                <a:spcPts val="0"/>
              </a:spcBef>
              <a:spcAft>
                <a:spcPts val="0"/>
              </a:spcAft>
              <a:buNone/>
            </a:pPr>
            <a:r>
              <a:rPr lang="en-IN" sz="2400" dirty="0"/>
              <a:t>  margin-top: 100px;</a:t>
            </a:r>
            <a:endParaRPr lang="en-IN" sz="2400" dirty="0"/>
          </a:p>
          <a:p>
            <a:pPr marL="25400" indent="0">
              <a:spcBef>
                <a:spcPts val="0"/>
              </a:spcBef>
              <a:spcAft>
                <a:spcPts val="0"/>
              </a:spcAft>
              <a:buNone/>
            </a:pPr>
            <a:r>
              <a:rPr lang="en-IN" sz="2400" dirty="0"/>
              <a:t>  margin-bottom: 100px;</a:t>
            </a:r>
            <a:endParaRPr lang="en-IN" sz="2400" dirty="0"/>
          </a:p>
          <a:p>
            <a:pPr marL="25400" indent="0">
              <a:spcBef>
                <a:spcPts val="0"/>
              </a:spcBef>
              <a:spcAft>
                <a:spcPts val="0"/>
              </a:spcAft>
              <a:buNone/>
            </a:pPr>
            <a:r>
              <a:rPr lang="en-IN" sz="2400" dirty="0"/>
              <a:t>  margin-right: 150px;</a:t>
            </a:r>
            <a:endParaRPr lang="en-IN" sz="2400" dirty="0"/>
          </a:p>
          <a:p>
            <a:pPr marL="25400" indent="0">
              <a:spcBef>
                <a:spcPts val="0"/>
              </a:spcBef>
              <a:spcAft>
                <a:spcPts val="0"/>
              </a:spcAft>
              <a:buNone/>
            </a:pPr>
            <a:r>
              <a:rPr lang="en-IN" sz="2400" dirty="0"/>
              <a:t>  margin-left: 80px;</a:t>
            </a:r>
            <a:endParaRPr lang="en-IN" sz="2400" dirty="0"/>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endParaRPr lang="en-IN" sz="2400" dirty="0"/>
          </a:p>
          <a:p>
            <a:pPr marL="25400" indent="0">
              <a:spcBef>
                <a:spcPts val="0"/>
              </a:spcBef>
              <a:spcAft>
                <a:spcPts val="0"/>
              </a:spcAft>
              <a:buNone/>
            </a:pPr>
            <a:r>
              <a:rPr lang="en-IN" sz="2400" dirty="0"/>
              <a:t>}</a:t>
            </a:r>
            <a:endParaRPr lang="en-IN" sz="2400" dirty="0"/>
          </a:p>
          <a:p>
            <a:pPr marL="25400" indent="0">
              <a:spcBef>
                <a:spcPts val="0"/>
              </a:spcBef>
              <a:spcAft>
                <a:spcPts val="0"/>
              </a:spcAft>
              <a:buNone/>
            </a:pPr>
            <a:r>
              <a:rPr lang="en-IN" sz="2400" dirty="0"/>
              <a:t>&lt;/style&gt;</a:t>
            </a:r>
            <a:endParaRPr lang="en-IN" sz="2400" dirty="0"/>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endParaRPr lang="en-IN" sz="2400" dirty="0"/>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margin properties&lt;/h2&gt;</a:t>
            </a:r>
            <a:endParaRPr lang="en-IN" sz="2400" dirty="0"/>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margin of 100px, a right margin of 150px, a bottom margin of 100px, and a left margin of 80px.&lt;/div&gt;</a:t>
            </a:r>
            <a:endParaRPr lang="en-IN" sz="2400" dirty="0"/>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endParaRPr lang="en-IN" sz="2400" dirty="0"/>
          </a:p>
          <a:p>
            <a:pPr marL="25400" indent="0">
              <a:spcBef>
                <a:spcPts val="0"/>
              </a:spcBef>
              <a:spcAft>
                <a:spcPts val="0"/>
              </a:spcAft>
              <a:buNone/>
            </a:pPr>
            <a:r>
              <a:rPr lang="en-IN" sz="2400" dirty="0"/>
              <a:t>&lt;/html&gt;</a:t>
            </a:r>
            <a:endParaRPr lang="en-IN" sz="2400" dirty="0"/>
          </a:p>
          <a:p>
            <a:pPr marL="25400" indent="0">
              <a:spcBef>
                <a:spcPts val="0"/>
              </a:spcBef>
              <a:spcAft>
                <a:spcPts val="0"/>
              </a:spcAft>
              <a:buNone/>
            </a:pPr>
            <a:endParaRPr lang="en-IN" sz="2400" dirty="0"/>
          </a:p>
          <a:p>
            <a:endParaRPr lang="en-IN" sz="2400" dirty="0"/>
          </a:p>
        </p:txBody>
      </p:sp>
      <p:sp>
        <p:nvSpPr>
          <p:cNvPr id="4" name="Title 3"/>
          <p:cNvSpPr>
            <a:spLocks noGrp="1"/>
          </p:cNvSpPr>
          <p:nvPr>
            <p:ph type="title"/>
          </p:nvPr>
        </p:nvSpPr>
        <p:spPr/>
        <p:txBody>
          <a:bodyPr/>
          <a:lstStyle/>
          <a:p>
            <a:r>
              <a:rPr lang="en-IN" dirty="0" smtClean="0"/>
              <a:t>example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Example - output</a:t>
            </a:r>
            <a:endParaRPr lang="en-IN" dirty="0"/>
          </a:p>
        </p:txBody>
      </p:sp>
      <p:pic>
        <p:nvPicPr>
          <p:cNvPr id="7" name="Picture 6"/>
          <p:cNvPicPr>
            <a:picLocks noChangeAspect="1"/>
          </p:cNvPicPr>
          <p:nvPr/>
        </p:nvPicPr>
        <p:blipFill>
          <a:blip r:embed="rId1" cstate="print"/>
          <a:stretch>
            <a:fillRect/>
          </a:stretch>
        </p:blipFill>
        <p:spPr>
          <a:xfrm>
            <a:off x="1559496" y="1844824"/>
            <a:ext cx="8782050" cy="3248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To shorten the code, it is possible to specify all the margin properties in one property</a:t>
            </a:r>
            <a:r>
              <a:rPr lang="en-US" dirty="0" smtClean="0"/>
              <a:t>.</a:t>
            </a:r>
            <a:endParaRPr lang="en-US" dirty="0" smtClean="0"/>
          </a:p>
          <a:p>
            <a:pPr lvl="2"/>
            <a:r>
              <a:rPr lang="en-US" dirty="0"/>
              <a:t>If the margin property has four values</a:t>
            </a:r>
            <a:r>
              <a:rPr lang="en-US" dirty="0" smtClean="0"/>
              <a:t>:</a:t>
            </a:r>
            <a:endParaRPr lang="en-US" dirty="0" smtClean="0"/>
          </a:p>
          <a:p>
            <a:pPr marL="514350" lvl="1" indent="0">
              <a:buNone/>
            </a:pPr>
            <a:r>
              <a:rPr lang="en-US" dirty="0" smtClean="0"/>
              <a:t>				margin</a:t>
            </a:r>
            <a:r>
              <a:rPr lang="en-US" dirty="0"/>
              <a:t>: 25px 50px 75px 100px; </a:t>
            </a:r>
            <a:endParaRPr lang="en-IN" dirty="0"/>
          </a:p>
          <a:p>
            <a:pPr lvl="1"/>
            <a:endParaRPr lang="en-US" dirty="0" smtClean="0"/>
          </a:p>
          <a:p>
            <a:pPr lvl="2"/>
            <a:r>
              <a:rPr lang="en-US" dirty="0" smtClean="0"/>
              <a:t>If </a:t>
            </a:r>
            <a:r>
              <a:rPr lang="en-US" dirty="0"/>
              <a:t>the margin property has three </a:t>
            </a:r>
            <a:r>
              <a:rPr lang="en-US" dirty="0" smtClean="0"/>
              <a:t>values:</a:t>
            </a:r>
            <a:endParaRPr lang="en-US" dirty="0" smtClean="0"/>
          </a:p>
          <a:p>
            <a:pPr marL="514350" lvl="1" indent="0">
              <a:buNone/>
            </a:pPr>
            <a:r>
              <a:rPr lang="en-US" dirty="0"/>
              <a:t>	</a:t>
            </a:r>
            <a:r>
              <a:rPr lang="en-US" dirty="0" smtClean="0"/>
              <a:t>			margin: 25px     50px      75px;</a:t>
            </a:r>
            <a:endParaRPr lang="en-US" dirty="0" smtClean="0"/>
          </a:p>
          <a:p>
            <a:pPr marL="514350" lvl="1" indent="0">
              <a:buNone/>
            </a:pPr>
            <a:r>
              <a:rPr lang="en-US" dirty="0"/>
              <a:t>	</a:t>
            </a:r>
            <a:r>
              <a:rPr lang="en-US" dirty="0" smtClean="0"/>
              <a:t>		</a:t>
            </a:r>
            <a:endParaRPr lang="en-IN" dirty="0"/>
          </a:p>
        </p:txBody>
      </p:sp>
      <p:sp>
        <p:nvSpPr>
          <p:cNvPr id="5" name="TextBox 4"/>
          <p:cNvSpPr txBox="1"/>
          <p:nvPr/>
        </p:nvSpPr>
        <p:spPr>
          <a:xfrm>
            <a:off x="5159896" y="3140968"/>
            <a:ext cx="4176464" cy="400110"/>
          </a:xfrm>
          <a:prstGeom prst="rect">
            <a:avLst/>
          </a:prstGeom>
          <a:noFill/>
        </p:spPr>
        <p:txBody>
          <a:bodyPr wrap="square" rtlCol="0">
            <a:spAutoFit/>
          </a:bodyPr>
          <a:lstStyle/>
          <a:p>
            <a:r>
              <a:rPr lang="en-IN" sz="2000" b="1" i="1" dirty="0" smtClean="0">
                <a:solidFill>
                  <a:srgbClr val="C00000"/>
                </a:solidFill>
              </a:rPr>
              <a:t>Top       Right   Bottom Left</a:t>
            </a:r>
            <a:endParaRPr lang="en-IN" sz="2000" b="1" i="1" dirty="0">
              <a:solidFill>
                <a:srgbClr val="C00000"/>
              </a:solidFill>
            </a:endParaRPr>
          </a:p>
        </p:txBody>
      </p:sp>
      <p:sp>
        <p:nvSpPr>
          <p:cNvPr id="7" name="TextBox 6"/>
          <p:cNvSpPr txBox="1"/>
          <p:nvPr/>
        </p:nvSpPr>
        <p:spPr>
          <a:xfrm>
            <a:off x="5159896" y="4941168"/>
            <a:ext cx="4176464" cy="400110"/>
          </a:xfrm>
          <a:prstGeom prst="rect">
            <a:avLst/>
          </a:prstGeom>
          <a:noFill/>
        </p:spPr>
        <p:txBody>
          <a:bodyPr wrap="square" rtlCol="0">
            <a:spAutoFit/>
          </a:bodyPr>
          <a:lstStyle/>
          <a:p>
            <a:r>
              <a:rPr lang="en-IN" sz="2000" b="1" i="1" dirty="0" smtClean="0">
                <a:solidFill>
                  <a:srgbClr val="C00000"/>
                </a:solidFill>
              </a:rPr>
              <a:t>Top       Left &amp; Right   Bottom</a:t>
            </a:r>
            <a:endParaRPr lang="en-IN" sz="2000" b="1" i="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 Property</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a:t>The border property is a shorthand property for the following individual border properties:</a:t>
            </a:r>
            <a:endParaRPr lang="en-US" dirty="0"/>
          </a:p>
          <a:p>
            <a:pPr lvl="1">
              <a:spcBef>
                <a:spcPts val="0"/>
              </a:spcBef>
              <a:spcAft>
                <a:spcPts val="0"/>
              </a:spcAft>
            </a:pPr>
            <a:r>
              <a:rPr lang="en-US" dirty="0" smtClean="0"/>
              <a:t>border-width</a:t>
            </a:r>
            <a:endParaRPr lang="en-US" dirty="0"/>
          </a:p>
          <a:p>
            <a:pPr lvl="1">
              <a:spcBef>
                <a:spcPts val="0"/>
              </a:spcBef>
              <a:spcAft>
                <a:spcPts val="0"/>
              </a:spcAft>
            </a:pPr>
            <a:r>
              <a:rPr lang="en-US" dirty="0" smtClean="0"/>
              <a:t>border-style </a:t>
            </a:r>
            <a:r>
              <a:rPr lang="en-US" dirty="0"/>
              <a:t>(required)</a:t>
            </a:r>
            <a:endParaRPr lang="en-US" dirty="0"/>
          </a:p>
          <a:p>
            <a:pPr lvl="1">
              <a:spcBef>
                <a:spcPts val="0"/>
              </a:spcBef>
              <a:spcAft>
                <a:spcPts val="0"/>
              </a:spcAft>
            </a:pPr>
            <a:r>
              <a:rPr lang="en-US" dirty="0" smtClean="0"/>
              <a:t>border-color</a:t>
            </a:r>
            <a:endParaRPr lang="en-US" dirty="0"/>
          </a:p>
          <a:p>
            <a:pPr>
              <a:spcBef>
                <a:spcPts val="0"/>
              </a:spcBef>
              <a:spcAft>
                <a:spcPts val="0"/>
              </a:spcAft>
            </a:pPr>
            <a:r>
              <a:rPr lang="en-US" dirty="0" smtClean="0"/>
              <a:t>Border Style</a:t>
            </a:r>
            <a:endParaRPr lang="en-US" dirty="0" smtClean="0"/>
          </a:p>
          <a:p>
            <a:pPr lvl="1">
              <a:spcBef>
                <a:spcPts val="0"/>
              </a:spcBef>
              <a:spcAft>
                <a:spcPts val="0"/>
              </a:spcAft>
            </a:pPr>
            <a:r>
              <a:rPr lang="en-US" dirty="0" smtClean="0"/>
              <a:t>The </a:t>
            </a:r>
            <a:r>
              <a:rPr lang="en-US" dirty="0"/>
              <a:t>border-style property specifies what kind of border to display.</a:t>
            </a:r>
            <a:endParaRPr lang="en-US" dirty="0"/>
          </a:p>
          <a:p>
            <a:pPr>
              <a:spcBef>
                <a:spcPts val="0"/>
              </a:spcBef>
              <a:spcAft>
                <a:spcPts val="0"/>
              </a:spcAft>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 Property</a:t>
            </a:r>
            <a:endParaRPr lang="en-IN" dirty="0"/>
          </a:p>
        </p:txBody>
      </p:sp>
      <p:sp>
        <p:nvSpPr>
          <p:cNvPr id="3" name="Text Placeholder 2"/>
          <p:cNvSpPr>
            <a:spLocks noGrp="1"/>
          </p:cNvSpPr>
          <p:nvPr>
            <p:ph type="body" sz="quarter" idx="13"/>
          </p:nvPr>
        </p:nvSpPr>
        <p:spPr/>
        <p:txBody>
          <a:bodyPr/>
          <a:lstStyle/>
          <a:p>
            <a:pPr lvl="1">
              <a:spcBef>
                <a:spcPts val="0"/>
              </a:spcBef>
              <a:spcAft>
                <a:spcPts val="0"/>
              </a:spcAft>
            </a:pPr>
            <a:r>
              <a:rPr lang="en-US" sz="2400" dirty="0"/>
              <a:t>The following values are allowed</a:t>
            </a:r>
            <a:r>
              <a:rPr lang="en-US" sz="2400" dirty="0" smtClean="0"/>
              <a:t>:</a:t>
            </a:r>
            <a:endParaRPr lang="en-US" sz="2400" dirty="0" smtClean="0"/>
          </a:p>
          <a:p>
            <a:pPr lvl="1">
              <a:spcBef>
                <a:spcPts val="0"/>
              </a:spcBef>
              <a:spcAft>
                <a:spcPts val="0"/>
              </a:spcAft>
            </a:pPr>
            <a:endParaRPr lang="en-US" sz="2400" dirty="0"/>
          </a:p>
          <a:p>
            <a:pPr lvl="2">
              <a:spcBef>
                <a:spcPts val="0"/>
              </a:spcBef>
              <a:spcAft>
                <a:spcPts val="0"/>
              </a:spcAft>
            </a:pPr>
            <a:r>
              <a:rPr lang="en-US" sz="2400" dirty="0" smtClean="0"/>
              <a:t>dotted </a:t>
            </a:r>
            <a:r>
              <a:rPr lang="en-US" sz="2400" dirty="0"/>
              <a:t>- Defines a dotted border</a:t>
            </a:r>
            <a:endParaRPr lang="en-US" sz="2400" dirty="0"/>
          </a:p>
          <a:p>
            <a:pPr lvl="2">
              <a:spcBef>
                <a:spcPts val="0"/>
              </a:spcBef>
              <a:spcAft>
                <a:spcPts val="0"/>
              </a:spcAft>
            </a:pPr>
            <a:r>
              <a:rPr lang="en-US" sz="2400" dirty="0" smtClean="0"/>
              <a:t>dashed </a:t>
            </a:r>
            <a:r>
              <a:rPr lang="en-US" sz="2400" dirty="0"/>
              <a:t>- Defines a dashed border</a:t>
            </a:r>
            <a:endParaRPr lang="en-US" sz="2400" dirty="0"/>
          </a:p>
          <a:p>
            <a:pPr lvl="2">
              <a:spcBef>
                <a:spcPts val="0"/>
              </a:spcBef>
              <a:spcAft>
                <a:spcPts val="0"/>
              </a:spcAft>
            </a:pPr>
            <a:r>
              <a:rPr lang="en-US" sz="2400" dirty="0" smtClean="0"/>
              <a:t>solid </a:t>
            </a:r>
            <a:r>
              <a:rPr lang="en-US" sz="2400" dirty="0"/>
              <a:t>- Defines a solid border</a:t>
            </a:r>
            <a:endParaRPr lang="en-US" sz="2400" dirty="0"/>
          </a:p>
          <a:p>
            <a:pPr lvl="2">
              <a:spcBef>
                <a:spcPts val="0"/>
              </a:spcBef>
              <a:spcAft>
                <a:spcPts val="0"/>
              </a:spcAft>
            </a:pPr>
            <a:r>
              <a:rPr lang="en-US" sz="2400" dirty="0" smtClean="0"/>
              <a:t>double </a:t>
            </a:r>
            <a:r>
              <a:rPr lang="en-US" sz="2400" dirty="0"/>
              <a:t>- Defines a double border</a:t>
            </a:r>
            <a:endParaRPr lang="en-US" sz="2400" dirty="0"/>
          </a:p>
          <a:p>
            <a:pPr lvl="2">
              <a:spcBef>
                <a:spcPts val="0"/>
              </a:spcBef>
              <a:spcAft>
                <a:spcPts val="0"/>
              </a:spcAft>
            </a:pPr>
            <a:r>
              <a:rPr lang="en-US" sz="2400" dirty="0" smtClean="0"/>
              <a:t>groove </a:t>
            </a:r>
            <a:r>
              <a:rPr lang="en-US" sz="2400" dirty="0"/>
              <a:t>- Defines a 3D grooved </a:t>
            </a:r>
            <a:r>
              <a:rPr lang="en-US" sz="2400" dirty="0" smtClean="0"/>
              <a:t>border</a:t>
            </a:r>
            <a:endParaRPr lang="en-US" sz="2400" dirty="0"/>
          </a:p>
          <a:p>
            <a:pPr lvl="2">
              <a:spcBef>
                <a:spcPts val="0"/>
              </a:spcBef>
              <a:spcAft>
                <a:spcPts val="0"/>
              </a:spcAft>
            </a:pPr>
            <a:r>
              <a:rPr lang="en-US" sz="2400" dirty="0" smtClean="0"/>
              <a:t>ridge </a:t>
            </a:r>
            <a:r>
              <a:rPr lang="en-US" sz="2400" dirty="0"/>
              <a:t>- Defines a 3D ridged </a:t>
            </a:r>
            <a:r>
              <a:rPr lang="en-US" sz="2400" dirty="0" smtClean="0"/>
              <a:t>border</a:t>
            </a:r>
            <a:endParaRPr lang="en-US" sz="2400" dirty="0"/>
          </a:p>
          <a:p>
            <a:pPr lvl="2">
              <a:spcBef>
                <a:spcPts val="0"/>
              </a:spcBef>
              <a:spcAft>
                <a:spcPts val="0"/>
              </a:spcAft>
            </a:pPr>
            <a:r>
              <a:rPr lang="en-US" sz="2400" dirty="0" smtClean="0"/>
              <a:t>inset </a:t>
            </a:r>
            <a:r>
              <a:rPr lang="en-US" sz="2400" dirty="0"/>
              <a:t>- Defines a 3D inset </a:t>
            </a:r>
            <a:r>
              <a:rPr lang="en-US" sz="2400" dirty="0" smtClean="0"/>
              <a:t>border</a:t>
            </a:r>
            <a:endParaRPr lang="en-US" sz="2400" dirty="0"/>
          </a:p>
          <a:p>
            <a:pPr lvl="2">
              <a:spcBef>
                <a:spcPts val="0"/>
              </a:spcBef>
              <a:spcAft>
                <a:spcPts val="0"/>
              </a:spcAft>
            </a:pPr>
            <a:r>
              <a:rPr lang="en-US" sz="2400" dirty="0" smtClean="0"/>
              <a:t>outset </a:t>
            </a:r>
            <a:r>
              <a:rPr lang="en-US" sz="2400" dirty="0"/>
              <a:t>- Defines a 3D outset </a:t>
            </a:r>
            <a:r>
              <a:rPr lang="en-US" sz="2400" dirty="0" smtClean="0"/>
              <a:t>border</a:t>
            </a:r>
            <a:endParaRPr lang="en-US" sz="2400" dirty="0"/>
          </a:p>
          <a:p>
            <a:pPr lvl="2">
              <a:spcBef>
                <a:spcPts val="0"/>
              </a:spcBef>
              <a:spcAft>
                <a:spcPts val="0"/>
              </a:spcAft>
            </a:pPr>
            <a:r>
              <a:rPr lang="en-US" sz="2400" dirty="0" smtClean="0"/>
              <a:t>none </a:t>
            </a:r>
            <a:r>
              <a:rPr lang="en-US" sz="2400" dirty="0"/>
              <a:t>- Defines no border</a:t>
            </a:r>
            <a:endParaRPr lang="en-US" sz="2400" dirty="0"/>
          </a:p>
          <a:p>
            <a:pPr lvl="2">
              <a:spcBef>
                <a:spcPts val="0"/>
              </a:spcBef>
              <a:spcAft>
                <a:spcPts val="0"/>
              </a:spcAft>
            </a:pPr>
            <a:r>
              <a:rPr lang="en-US" sz="2400" dirty="0" smtClean="0"/>
              <a:t>hidden </a:t>
            </a:r>
            <a:r>
              <a:rPr lang="en-US" sz="2400" dirty="0"/>
              <a:t>- Defines a hidden border</a:t>
            </a:r>
            <a:endParaRPr lang="en-IN" sz="2400" dirty="0"/>
          </a:p>
          <a:p>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CSS</a:t>
            </a:r>
            <a:endParaRPr lang="en-US" dirty="0"/>
          </a:p>
        </p:txBody>
      </p:sp>
      <p:sp>
        <p:nvSpPr>
          <p:cNvPr id="4" name="Rectangle 3"/>
          <p:cNvSpPr/>
          <p:nvPr/>
        </p:nvSpPr>
        <p:spPr>
          <a:xfrm>
            <a:off x="335360" y="1124744"/>
            <a:ext cx="6096000" cy="4801314"/>
          </a:xfrm>
          <a:prstGeom prst="rect">
            <a:avLst/>
          </a:prstGeom>
        </p:spPr>
        <p:txBody>
          <a:bodyPr>
            <a:spAutoFit/>
          </a:bodyPr>
          <a:lstStyle/>
          <a:p>
            <a:r>
              <a:rPr lang="en-US" dirty="0" smtClean="0"/>
              <a:t>&lt;!DOCTYPE html&gt;</a:t>
            </a:r>
            <a:endParaRPr lang="en-US" dirty="0" smtClean="0"/>
          </a:p>
          <a:p>
            <a:r>
              <a:rPr lang="en-US" dirty="0" smtClean="0"/>
              <a:t>&lt;html </a:t>
            </a:r>
            <a:r>
              <a:rPr lang="en-US" dirty="0" err="1" smtClean="0"/>
              <a:t>lang</a:t>
            </a:r>
            <a:r>
              <a:rPr lang="en-US" dirty="0" smtClean="0"/>
              <a:t>="en"&gt;</a:t>
            </a:r>
            <a:endParaRPr lang="en-US" dirty="0" smtClean="0"/>
          </a:p>
          <a:p>
            <a:r>
              <a:rPr lang="en-US" dirty="0" smtClean="0">
                <a:solidFill>
                  <a:srgbClr val="0070C0"/>
                </a:solidFill>
                <a:effectLst>
                  <a:outerShdw blurRad="38100" dist="38100" dir="2700000" algn="tl">
                    <a:srgbClr val="000000">
                      <a:alpha val="43137"/>
                    </a:srgbClr>
                  </a:outerShdw>
                </a:effectLst>
              </a:rPr>
              <a:t>&lt;head&gt;</a:t>
            </a:r>
            <a:endParaRPr lang="en-US" dirty="0" smtClean="0">
              <a:solidFill>
                <a:srgbClr val="0070C0"/>
              </a:solidFill>
              <a:effectLst>
                <a:outerShdw blurRad="38100" dist="38100" dir="2700000" algn="tl">
                  <a:srgbClr val="000000">
                    <a:alpha val="43137"/>
                  </a:srgbClr>
                </a:outerShdw>
              </a:effectLst>
            </a:endParaRPr>
          </a:p>
          <a:p>
            <a:r>
              <a:rPr lang="en-US" dirty="0" smtClean="0"/>
              <a:t>    &lt;meta </a:t>
            </a:r>
            <a:r>
              <a:rPr lang="en-US" dirty="0" err="1" smtClean="0"/>
              <a:t>charset</a:t>
            </a:r>
            <a:r>
              <a:rPr lang="en-US" dirty="0" smtClean="0"/>
              <a:t>="UTF-8"&gt;</a:t>
            </a:r>
            <a:endParaRPr lang="en-US" dirty="0" smtClean="0"/>
          </a:p>
          <a:p>
            <a:r>
              <a:rPr lang="en-US" dirty="0" smtClean="0"/>
              <a:t>    &lt;meta name="viewport" content="width=device-width, initial-scale=1.0"&gt;</a:t>
            </a:r>
            <a:endParaRPr lang="en-US" dirty="0" smtClean="0"/>
          </a:p>
          <a:p>
            <a:r>
              <a:rPr lang="en-US" dirty="0" smtClean="0"/>
              <a:t>    &lt;title&gt;Document&lt;/title&gt;</a:t>
            </a:r>
            <a:endParaRPr lang="en-US" dirty="0" smtClean="0"/>
          </a:p>
          <a:p>
            <a:r>
              <a:rPr lang="en-US" dirty="0" smtClean="0"/>
              <a:t>    </a:t>
            </a:r>
            <a:r>
              <a:rPr lang="en-US" dirty="0" smtClean="0">
                <a:solidFill>
                  <a:srgbClr val="C00000"/>
                </a:solidFill>
                <a:effectLst>
                  <a:outerShdw blurRad="38100" dist="38100" dir="2700000" algn="tl">
                    <a:srgbClr val="000000">
                      <a:alpha val="43137"/>
                    </a:srgbClr>
                  </a:outerShdw>
                </a:effectLst>
              </a:rPr>
              <a:t>&lt;style&gt;</a:t>
            </a:r>
            <a:endParaRPr lang="en-US" dirty="0" smtClean="0">
              <a:solidFill>
                <a:srgbClr val="C00000"/>
              </a:solidFill>
              <a:effectLst>
                <a:outerShdw blurRad="38100" dist="38100" dir="2700000" algn="tl">
                  <a:srgbClr val="000000">
                    <a:alpha val="43137"/>
                  </a:srgbClr>
                </a:outerShdw>
              </a:effectLst>
            </a:endParaRPr>
          </a:p>
          <a:p>
            <a:r>
              <a:rPr lang="en-US" dirty="0" smtClean="0">
                <a:solidFill>
                  <a:srgbClr val="C00000"/>
                </a:solidFill>
                <a:effectLst>
                  <a:outerShdw blurRad="38100" dist="38100" dir="2700000" algn="tl">
                    <a:srgbClr val="000000">
                      <a:alpha val="43137"/>
                    </a:srgbClr>
                  </a:outerShdw>
                </a:effectLst>
              </a:rPr>
              <a:t>        h1 {</a:t>
            </a:r>
            <a:endParaRPr lang="en-US" dirty="0" smtClean="0">
              <a:solidFill>
                <a:srgbClr val="C00000"/>
              </a:solidFill>
              <a:effectLst>
                <a:outerShdw blurRad="38100" dist="38100" dir="2700000" algn="tl">
                  <a:srgbClr val="000000">
                    <a:alpha val="43137"/>
                  </a:srgbClr>
                </a:outerShdw>
              </a:effectLst>
            </a:endParaRPr>
          </a:p>
          <a:p>
            <a:r>
              <a:rPr lang="en-US" dirty="0" smtClean="0">
                <a:solidFill>
                  <a:srgbClr val="C00000"/>
                </a:solidFill>
                <a:effectLst>
                  <a:outerShdw blurRad="38100" dist="38100" dir="2700000" algn="tl">
                    <a:srgbClr val="000000">
                      <a:alpha val="43137"/>
                    </a:srgbClr>
                  </a:outerShdw>
                </a:effectLst>
              </a:rPr>
              <a:t>        background-color: blue; color: white;</a:t>
            </a:r>
            <a:endParaRPr lang="en-US" dirty="0" smtClean="0">
              <a:solidFill>
                <a:srgbClr val="C00000"/>
              </a:solidFill>
              <a:effectLst>
                <a:outerShdw blurRad="38100" dist="38100" dir="2700000" algn="tl">
                  <a:srgbClr val="000000">
                    <a:alpha val="43137"/>
                  </a:srgbClr>
                </a:outerShdw>
              </a:effectLst>
            </a:endParaRPr>
          </a:p>
          <a:p>
            <a:r>
              <a:rPr lang="en-US" dirty="0" smtClean="0">
                <a:solidFill>
                  <a:srgbClr val="C00000"/>
                </a:solidFill>
                <a:effectLst>
                  <a:outerShdw blurRad="38100" dist="38100" dir="2700000" algn="tl">
                    <a:srgbClr val="000000">
                      <a:alpha val="43137"/>
                    </a:srgbClr>
                  </a:outerShdw>
                </a:effectLst>
              </a:rPr>
              <a:t>        }</a:t>
            </a:r>
            <a:endParaRPr lang="en-US" dirty="0" smtClean="0">
              <a:solidFill>
                <a:srgbClr val="C00000"/>
              </a:solidFill>
              <a:effectLst>
                <a:outerShdw blurRad="38100" dist="38100" dir="2700000" algn="tl">
                  <a:srgbClr val="000000">
                    <a:alpha val="43137"/>
                  </a:srgbClr>
                </a:outerShdw>
              </a:effectLst>
            </a:endParaRPr>
          </a:p>
          <a:p>
            <a:r>
              <a:rPr lang="en-US" dirty="0" smtClean="0">
                <a:solidFill>
                  <a:srgbClr val="C00000"/>
                </a:solidFill>
                <a:effectLst>
                  <a:outerShdw blurRad="38100" dist="38100" dir="2700000" algn="tl">
                    <a:srgbClr val="000000">
                      <a:alpha val="43137"/>
                    </a:srgbClr>
                  </a:outerShdw>
                </a:effectLst>
              </a:rPr>
              <a:t>    &lt;/style&gt;</a:t>
            </a:r>
            <a:endParaRPr lang="en-US" dirty="0" smtClean="0">
              <a:solidFill>
                <a:srgbClr val="C00000"/>
              </a:solidFill>
              <a:effectLst>
                <a:outerShdw blurRad="38100" dist="38100" dir="2700000" algn="tl">
                  <a:srgbClr val="000000">
                    <a:alpha val="43137"/>
                  </a:srgbClr>
                </a:outerShdw>
              </a:effectLst>
            </a:endParaRPr>
          </a:p>
          <a:p>
            <a:r>
              <a:rPr lang="en-US" dirty="0" smtClean="0">
                <a:solidFill>
                  <a:srgbClr val="0070C0"/>
                </a:solidFill>
                <a:effectLst>
                  <a:outerShdw blurRad="38100" dist="38100" dir="2700000" algn="tl">
                    <a:srgbClr val="000000">
                      <a:alpha val="43137"/>
                    </a:srgbClr>
                  </a:outerShdw>
                </a:effectLst>
              </a:rPr>
              <a:t>&lt;/head&gt;</a:t>
            </a:r>
            <a:endParaRPr lang="en-US" dirty="0" smtClean="0">
              <a:solidFill>
                <a:srgbClr val="0070C0"/>
              </a:solidFill>
              <a:effectLst>
                <a:outerShdw blurRad="38100" dist="38100" dir="2700000" algn="tl">
                  <a:srgbClr val="000000">
                    <a:alpha val="43137"/>
                  </a:srgbClr>
                </a:outerShdw>
              </a:effectLst>
            </a:endParaRPr>
          </a:p>
          <a:p>
            <a:r>
              <a:rPr lang="en-US" dirty="0" smtClean="0"/>
              <a:t>&lt;body&gt;</a:t>
            </a:r>
            <a:endParaRPr lang="en-US" dirty="0" smtClean="0"/>
          </a:p>
          <a:p>
            <a:r>
              <a:rPr lang="en-US" dirty="0" smtClean="0"/>
              <a:t>    &lt;h1&gt; Internal style &lt;/h1&gt;</a:t>
            </a:r>
            <a:endParaRPr lang="en-US" dirty="0" smtClean="0"/>
          </a:p>
          <a:p>
            <a:r>
              <a:rPr lang="en-US" dirty="0" smtClean="0"/>
              <a:t>&lt;/body&gt;</a:t>
            </a:r>
            <a:endParaRPr lang="en-US" dirty="0" smtClean="0"/>
          </a:p>
          <a:p>
            <a:r>
              <a:rPr lang="en-US" dirty="0" smtClean="0"/>
              <a:t>&lt;/html&gt;</a:t>
            </a:r>
            <a:endParaRPr lang="en-US" dirty="0"/>
          </a:p>
        </p:txBody>
      </p:sp>
      <p:sp>
        <p:nvSpPr>
          <p:cNvPr id="5" name="Rectangle 4"/>
          <p:cNvSpPr/>
          <p:nvPr/>
        </p:nvSpPr>
        <p:spPr>
          <a:xfrm>
            <a:off x="7320136" y="3356992"/>
            <a:ext cx="4680520" cy="646331"/>
          </a:xfrm>
          <a:prstGeom prst="rect">
            <a:avLst/>
          </a:prstGeom>
        </p:spPr>
        <p:txBody>
          <a:bodyPr wrap="square">
            <a:spAutoFit/>
          </a:bodyPr>
          <a:lstStyle/>
          <a:p>
            <a:r>
              <a:rPr lang="en-US" dirty="0" smtClean="0">
                <a:effectLst>
                  <a:outerShdw blurRad="38100" dist="38100" dir="2700000" algn="tl">
                    <a:srgbClr val="000000">
                      <a:alpha val="43137"/>
                    </a:srgbClr>
                  </a:outerShdw>
                </a:effectLst>
              </a:rPr>
              <a:t>Internal CSS are defined in the HTML </a:t>
            </a:r>
            <a:r>
              <a:rPr lang="en-US" dirty="0" smtClean="0">
                <a:solidFill>
                  <a:srgbClr val="C00000"/>
                </a:solidFill>
                <a:effectLst>
                  <a:outerShdw blurRad="38100" dist="38100" dir="2700000" algn="tl">
                    <a:srgbClr val="000000">
                      <a:alpha val="43137"/>
                    </a:srgbClr>
                  </a:outerShdw>
                </a:effectLst>
              </a:rPr>
              <a:t>&lt;head&gt; </a:t>
            </a:r>
            <a:r>
              <a:rPr lang="en-US" dirty="0" smtClean="0">
                <a:effectLst>
                  <a:outerShdw blurRad="38100" dist="38100" dir="2700000" algn="tl">
                    <a:srgbClr val="000000">
                      <a:alpha val="43137"/>
                    </a:srgbClr>
                  </a:outerShdw>
                </a:effectLst>
              </a:rPr>
              <a:t>section inside of </a:t>
            </a:r>
            <a:r>
              <a:rPr lang="en-US" b="1" dirty="0" smtClean="0">
                <a:effectLst>
                  <a:outerShdw blurRad="38100" dist="38100" dir="2700000" algn="tl">
                    <a:srgbClr val="000000">
                      <a:alpha val="43137"/>
                    </a:srgbClr>
                  </a:outerShdw>
                </a:effectLst>
                <a:hlinkClick r:id="rId1" tooltip="HTML style Tag"/>
              </a:rPr>
              <a:t>&lt;style&gt;</a:t>
            </a:r>
            <a:r>
              <a:rPr lang="en-US" dirty="0" smtClean="0">
                <a:effectLst>
                  <a:outerShdw blurRad="38100" dist="38100" dir="2700000" algn="tl">
                    <a:srgbClr val="000000">
                      <a:alpha val="43137"/>
                    </a:srgbClr>
                  </a:outerShdw>
                </a:effectLst>
              </a:rPr>
              <a:t> </a:t>
            </a:r>
            <a:r>
              <a:rPr lang="en-US" i="1" dirty="0" smtClean="0">
                <a:effectLst>
                  <a:outerShdw blurRad="38100" dist="38100" dir="2700000" algn="tl">
                    <a:srgbClr val="000000">
                      <a:alpha val="43137"/>
                    </a:srgbClr>
                  </a:outerShdw>
                </a:effectLst>
              </a:rPr>
              <a:t>tag  </a:t>
            </a:r>
            <a:endParaRPr lang="en-US" i="1" dirty="0">
              <a:effectLst>
                <a:outerShdw blurRad="38100" dist="38100" dir="2700000" algn="tl">
                  <a:srgbClr val="000000">
                    <a:alpha val="43137"/>
                  </a:srgbClr>
                </a:outerShdw>
              </a:effectLst>
            </a:endParaRPr>
          </a:p>
        </p:txBody>
      </p:sp>
      <p:cxnSp>
        <p:nvCxnSpPr>
          <p:cNvPr id="7" name="Straight Arrow Connector 6"/>
          <p:cNvCxnSpPr>
            <a:stCxn id="5" idx="1"/>
          </p:cNvCxnSpPr>
          <p:nvPr/>
        </p:nvCxnSpPr>
        <p:spPr>
          <a:xfrm flipH="1">
            <a:off x="5015880" y="3680158"/>
            <a:ext cx="2304256" cy="36874"/>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84032" y="5517232"/>
            <a:ext cx="3096344" cy="646331"/>
          </a:xfrm>
          <a:prstGeom prst="rect">
            <a:avLst/>
          </a:prstGeom>
          <a:noFill/>
        </p:spPr>
        <p:txBody>
          <a:bodyPr wrap="square" rtlCol="0">
            <a:spAutoFit/>
          </a:bodyPr>
          <a:lstStyle/>
          <a:p>
            <a:r>
              <a:rPr lang="en-IN" dirty="0" smtClean="0">
                <a:solidFill>
                  <a:srgbClr val="C00000"/>
                </a:solidFill>
                <a:effectLst>
                  <a:outerShdw blurRad="38100" dist="38100" dir="2700000" algn="tl">
                    <a:srgbClr val="000000">
                      <a:alpha val="43137"/>
                    </a:srgbClr>
                  </a:outerShdw>
                </a:effectLst>
              </a:rPr>
              <a:t>Output:</a:t>
            </a:r>
            <a:endParaRPr lang="en-IN" dirty="0" smtClean="0">
              <a:solidFill>
                <a:srgbClr val="C00000"/>
              </a:solidFill>
              <a:effectLst>
                <a:outerShdw blurRad="38100" dist="38100" dir="2700000" algn="tl">
                  <a:srgbClr val="000000">
                    <a:alpha val="43137"/>
                  </a:srgbClr>
                </a:outerShdw>
              </a:effectLst>
            </a:endParaRPr>
          </a:p>
          <a:p>
            <a:r>
              <a:rPr lang="en-IN" dirty="0" smtClean="0">
                <a:solidFill>
                  <a:srgbClr val="C00000"/>
                </a:solidFill>
                <a:effectLst>
                  <a:outerShdw blurRad="38100" dist="38100" dir="2700000" algn="tl">
                    <a:srgbClr val="000000">
                      <a:alpha val="43137"/>
                    </a:srgbClr>
                  </a:outerShdw>
                </a:effectLst>
              </a:rPr>
              <a:t>As like previous page</a:t>
            </a:r>
            <a:endParaRPr lang="en-US" dirty="0">
              <a:solidFill>
                <a:srgbClr val="C0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color</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Border color</a:t>
            </a:r>
            <a:endParaRPr lang="en-US" dirty="0" smtClean="0"/>
          </a:p>
          <a:p>
            <a:pPr lvl="1"/>
            <a:r>
              <a:rPr lang="en-US" dirty="0" smtClean="0"/>
              <a:t>The </a:t>
            </a:r>
            <a:r>
              <a:rPr lang="en-US" dirty="0"/>
              <a:t>border-color property is used to set the color of the four borders.</a:t>
            </a:r>
            <a:endParaRPr lang="en-US" dirty="0"/>
          </a:p>
          <a:p>
            <a:pPr lvl="1"/>
            <a:r>
              <a:rPr lang="en-US" dirty="0" smtClean="0"/>
              <a:t>The </a:t>
            </a:r>
            <a:r>
              <a:rPr lang="en-US" dirty="0"/>
              <a:t>color can be set by:</a:t>
            </a:r>
            <a:endParaRPr lang="en-US" dirty="0"/>
          </a:p>
          <a:p>
            <a:pPr lvl="2"/>
            <a:r>
              <a:rPr lang="en-US" sz="2000" dirty="0" smtClean="0"/>
              <a:t>name </a:t>
            </a:r>
            <a:r>
              <a:rPr lang="en-US" sz="2000" dirty="0"/>
              <a:t>- specify a color name, like "red"</a:t>
            </a:r>
            <a:endParaRPr lang="en-US" sz="2000" dirty="0"/>
          </a:p>
          <a:p>
            <a:pPr lvl="2"/>
            <a:r>
              <a:rPr lang="en-US" sz="2000" dirty="0" smtClean="0"/>
              <a:t>HEX </a:t>
            </a:r>
            <a:r>
              <a:rPr lang="en-US" sz="2000" dirty="0"/>
              <a:t>- specify a HEX value, like "#ff0000"</a:t>
            </a:r>
            <a:endParaRPr lang="en-US" sz="2000" dirty="0"/>
          </a:p>
          <a:p>
            <a:pPr lvl="2"/>
            <a:r>
              <a:rPr lang="en-US" sz="2000" dirty="0" smtClean="0"/>
              <a:t>RGB </a:t>
            </a:r>
            <a:r>
              <a:rPr lang="en-US" sz="2000" dirty="0"/>
              <a:t>- specify a RGB value, like "</a:t>
            </a:r>
            <a:r>
              <a:rPr lang="en-US" sz="2000" dirty="0" err="1"/>
              <a:t>rgb</a:t>
            </a:r>
            <a:r>
              <a:rPr lang="en-US" sz="2000" dirty="0"/>
              <a:t>(255,0,0)"</a:t>
            </a:r>
            <a:endParaRPr lang="en-US" sz="2000" dirty="0"/>
          </a:p>
          <a:p>
            <a:pPr lvl="2"/>
            <a:r>
              <a:rPr lang="en-US" sz="2000" dirty="0" smtClean="0"/>
              <a:t>HSL </a:t>
            </a:r>
            <a:r>
              <a:rPr lang="en-US" sz="2000" dirty="0"/>
              <a:t>- specify a HSL value, like "</a:t>
            </a:r>
            <a:r>
              <a:rPr lang="en-US" sz="2000" dirty="0" err="1"/>
              <a:t>hsl</a:t>
            </a:r>
            <a:r>
              <a:rPr lang="en-US" sz="2000" dirty="0"/>
              <a:t>(0, 100%, 50%)"</a:t>
            </a:r>
            <a:endParaRPr lang="en-US" sz="2000" dirty="0"/>
          </a:p>
          <a:p>
            <a:pPr lvl="2"/>
            <a:r>
              <a:rPr lang="en-US" sz="2000" dirty="0" smtClean="0"/>
              <a:t>transparent</a:t>
            </a:r>
            <a:endParaRPr lang="en-US" sz="2000" dirty="0"/>
          </a:p>
          <a:p>
            <a:r>
              <a:rPr lang="en-US" dirty="0" smtClean="0"/>
              <a:t>Note</a:t>
            </a:r>
            <a:r>
              <a:rPr lang="en-US" dirty="0"/>
              <a:t>: If border-color is not set, it inherits the color of the element.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000" dirty="0" smtClean="0"/>
              <a:t>&lt;!</a:t>
            </a:r>
            <a:r>
              <a:rPr lang="en-IN" sz="2000" dirty="0"/>
              <a:t>DOCTYPE html&gt;</a:t>
            </a:r>
            <a:endParaRPr lang="en-IN" sz="2000" dirty="0"/>
          </a:p>
          <a:p>
            <a:pPr marL="25400" indent="0">
              <a:spcBef>
                <a:spcPts val="0"/>
              </a:spcBef>
              <a:spcAft>
                <a:spcPts val="0"/>
              </a:spcAft>
              <a:buNone/>
            </a:pPr>
            <a:r>
              <a:rPr lang="en-IN" sz="2000" dirty="0" smtClean="0"/>
              <a:t>&lt;</a:t>
            </a:r>
            <a:r>
              <a:rPr lang="en-IN" sz="2000" dirty="0"/>
              <a:t>html&gt;</a:t>
            </a:r>
            <a:endParaRPr lang="en-IN" sz="2000" dirty="0"/>
          </a:p>
          <a:p>
            <a:pPr marL="25400" indent="0">
              <a:spcBef>
                <a:spcPts val="0"/>
              </a:spcBef>
              <a:spcAft>
                <a:spcPts val="0"/>
              </a:spcAft>
              <a:buNone/>
            </a:pPr>
            <a:r>
              <a:rPr lang="en-IN" sz="2000" dirty="0" smtClean="0"/>
              <a:t>&lt;</a:t>
            </a:r>
            <a:r>
              <a:rPr lang="en-IN" sz="2000" dirty="0"/>
              <a:t>head&gt;</a:t>
            </a:r>
            <a:endParaRPr lang="en-IN" sz="2000" dirty="0"/>
          </a:p>
          <a:p>
            <a:pPr marL="25400" indent="0">
              <a:spcBef>
                <a:spcPts val="0"/>
              </a:spcBef>
              <a:spcAft>
                <a:spcPts val="0"/>
              </a:spcAft>
              <a:buNone/>
            </a:pPr>
            <a:r>
              <a:rPr lang="en-IN" sz="2000" dirty="0" smtClean="0"/>
              <a:t>&lt;</a:t>
            </a:r>
            <a:r>
              <a:rPr lang="en-IN" sz="2000" dirty="0"/>
              <a:t>style&gt;</a:t>
            </a:r>
            <a:endParaRPr lang="en-IN" sz="2000" dirty="0"/>
          </a:p>
          <a:p>
            <a:pPr marL="25400" indent="0">
              <a:spcBef>
                <a:spcPts val="0"/>
              </a:spcBef>
              <a:spcAft>
                <a:spcPts val="0"/>
              </a:spcAft>
              <a:buNone/>
            </a:pPr>
            <a:r>
              <a:rPr lang="en-IN" sz="2000" dirty="0" smtClean="0"/>
              <a:t>.normal </a:t>
            </a:r>
            <a:r>
              <a:rPr lang="en-IN" sz="2000" dirty="0"/>
              <a:t>{</a:t>
            </a:r>
            <a:endParaRPr lang="en-IN" sz="2000" dirty="0"/>
          </a:p>
          <a:p>
            <a:pPr marL="25400" indent="0">
              <a:spcBef>
                <a:spcPts val="0"/>
              </a:spcBef>
              <a:spcAft>
                <a:spcPts val="0"/>
              </a:spcAft>
              <a:buNone/>
            </a:pPr>
            <a:r>
              <a:rPr lang="en-IN" sz="2000" dirty="0" smtClean="0"/>
              <a:t>  </a:t>
            </a:r>
            <a:r>
              <a:rPr lang="en-IN" sz="2000" dirty="0"/>
              <a:t>border: 2px solid red;</a:t>
            </a:r>
            <a:endParaRPr lang="en-IN" sz="2000" dirty="0"/>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.round1 </a:t>
            </a:r>
            <a:r>
              <a:rPr lang="en-IN" sz="2000" dirty="0"/>
              <a:t>{</a:t>
            </a:r>
            <a:endParaRPr lang="en-IN" sz="2000" dirty="0"/>
          </a:p>
          <a:p>
            <a:pPr marL="25400" indent="0">
              <a:spcBef>
                <a:spcPts val="0"/>
              </a:spcBef>
              <a:spcAft>
                <a:spcPts val="0"/>
              </a:spcAft>
              <a:buNone/>
            </a:pPr>
            <a:r>
              <a:rPr lang="en-IN" sz="2000" dirty="0" smtClean="0"/>
              <a:t>  </a:t>
            </a:r>
            <a:r>
              <a:rPr lang="en-IN" sz="2000" dirty="0"/>
              <a:t>border: 2px solid red;</a:t>
            </a:r>
            <a:endParaRPr lang="en-IN" sz="2000" dirty="0"/>
          </a:p>
          <a:p>
            <a:pPr marL="25400" indent="0">
              <a:spcBef>
                <a:spcPts val="0"/>
              </a:spcBef>
              <a:spcAft>
                <a:spcPts val="0"/>
              </a:spcAft>
              <a:buNone/>
            </a:pPr>
            <a:r>
              <a:rPr lang="en-IN" sz="2000" dirty="0" smtClean="0"/>
              <a:t>  </a:t>
            </a:r>
            <a:r>
              <a:rPr lang="en-IN" sz="2000" dirty="0">
                <a:solidFill>
                  <a:srgbClr val="C00000"/>
                </a:solidFill>
              </a:rPr>
              <a:t>border-radius: 5px;</a:t>
            </a:r>
            <a:endParaRPr lang="en-IN" sz="2000" dirty="0">
              <a:solidFill>
                <a:srgbClr val="C00000"/>
              </a:solidFill>
            </a:endParaRP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.round2 </a:t>
            </a:r>
            <a:r>
              <a:rPr lang="en-IN" sz="2000" dirty="0"/>
              <a:t>{</a:t>
            </a:r>
            <a:endParaRPr lang="en-IN" sz="2000" dirty="0"/>
          </a:p>
          <a:p>
            <a:pPr marL="25400" indent="0">
              <a:spcBef>
                <a:spcPts val="0"/>
              </a:spcBef>
              <a:spcAft>
                <a:spcPts val="0"/>
              </a:spcAft>
              <a:buNone/>
            </a:pPr>
            <a:r>
              <a:rPr lang="en-IN" sz="2000" dirty="0" smtClean="0"/>
              <a:t>  </a:t>
            </a:r>
            <a:r>
              <a:rPr lang="en-IN" sz="2000" dirty="0"/>
              <a:t>border: 2px solid red;</a:t>
            </a:r>
            <a:endParaRPr lang="en-IN" sz="2000" dirty="0"/>
          </a:p>
          <a:p>
            <a:pPr marL="25400" indent="0">
              <a:spcBef>
                <a:spcPts val="0"/>
              </a:spcBef>
              <a:spcAft>
                <a:spcPts val="0"/>
              </a:spcAft>
              <a:buNone/>
            </a:pPr>
            <a:r>
              <a:rPr lang="en-IN" sz="2000" dirty="0" smtClean="0"/>
              <a:t>  </a:t>
            </a:r>
            <a:r>
              <a:rPr lang="en-IN" sz="2000" dirty="0">
                <a:solidFill>
                  <a:srgbClr val="C00000"/>
                </a:solidFill>
              </a:rPr>
              <a:t>border-radius: 8px;</a:t>
            </a:r>
            <a:endParaRPr lang="en-IN" sz="2000" dirty="0">
              <a:solidFill>
                <a:srgbClr val="C00000"/>
              </a:solidFill>
            </a:endParaRP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&lt;/style&gt;</a:t>
            </a:r>
            <a:endParaRPr lang="en-IN" sz="2000" dirty="0" smtClean="0"/>
          </a:p>
          <a:p>
            <a:pPr marL="25400" indent="0">
              <a:spcBef>
                <a:spcPts val="0"/>
              </a:spcBef>
              <a:spcAft>
                <a:spcPts val="0"/>
              </a:spcAft>
              <a:buNone/>
            </a:pPr>
            <a:r>
              <a:rPr lang="en-IN" sz="2000" dirty="0" smtClean="0"/>
              <a:t>&lt;/head&gt;</a:t>
            </a: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a:t>
            </a:r>
            <a:endParaRPr lang="en-IN" sz="2000" dirty="0"/>
          </a:p>
          <a:p>
            <a:pPr marL="25400" indent="0">
              <a:spcBef>
                <a:spcPts val="0"/>
              </a:spcBef>
              <a:spcAft>
                <a:spcPts val="0"/>
              </a:spcAft>
              <a:buNone/>
            </a:pPr>
            <a:endParaRPr lang="en-IN" sz="2000" dirty="0"/>
          </a:p>
          <a:p>
            <a:pPr marL="25400" indent="0">
              <a:spcBef>
                <a:spcPts val="0"/>
              </a:spcBef>
              <a:spcAft>
                <a:spcPts val="0"/>
              </a:spcAft>
              <a:buNone/>
            </a:pPr>
            <a:endParaRPr lang="en-IN" sz="20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000" dirty="0" smtClean="0"/>
              <a:t>&lt;body&gt;</a:t>
            </a:r>
            <a:endParaRPr lang="en-IN" sz="2000" dirty="0" smtClean="0"/>
          </a:p>
          <a:p>
            <a:pPr marL="25400" indent="0">
              <a:spcBef>
                <a:spcPts val="0"/>
              </a:spcBef>
              <a:spcAft>
                <a:spcPts val="0"/>
              </a:spcAft>
              <a:buNone/>
            </a:pPr>
            <a:r>
              <a:rPr lang="en-IN" sz="2000" dirty="0" smtClean="0"/>
              <a:t>&lt;h2&gt;The border-radius Property&lt;/h2&gt;</a:t>
            </a:r>
            <a:endParaRPr lang="en-IN" sz="2000" dirty="0" smtClean="0"/>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&lt;p&gt;This property is used to add rounded borders to an element:&lt;/p&gt;</a:t>
            </a:r>
            <a:endParaRPr lang="en-IN" sz="2000" dirty="0" smtClean="0"/>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&lt;p class="normal"&gt;Normal border&lt;/p&gt;</a:t>
            </a:r>
            <a:endParaRPr lang="en-IN" sz="2000" dirty="0" smtClean="0"/>
          </a:p>
          <a:p>
            <a:pPr marL="25400" indent="0">
              <a:spcBef>
                <a:spcPts val="0"/>
              </a:spcBef>
              <a:spcAft>
                <a:spcPts val="0"/>
              </a:spcAft>
              <a:buNone/>
            </a:pPr>
            <a:r>
              <a:rPr lang="en-IN" sz="2000" dirty="0" smtClean="0"/>
              <a:t>&lt;p class="round1"&gt;Round border&lt;/p&gt;</a:t>
            </a:r>
            <a:endParaRPr lang="en-IN" sz="2000" dirty="0" smtClean="0"/>
          </a:p>
          <a:p>
            <a:pPr marL="25400" indent="0">
              <a:spcBef>
                <a:spcPts val="0"/>
              </a:spcBef>
              <a:spcAft>
                <a:spcPts val="0"/>
              </a:spcAft>
              <a:buNone/>
            </a:pPr>
            <a:r>
              <a:rPr lang="en-IN" sz="2000" dirty="0" smtClean="0"/>
              <a:t>&lt;p class="round2"&gt;Rounder border&lt;/p&gt;</a:t>
            </a:r>
            <a:endParaRPr lang="en-IN" sz="2000" dirty="0" smtClean="0"/>
          </a:p>
          <a:p>
            <a:pPr marL="25400" indent="0">
              <a:spcBef>
                <a:spcPts val="0"/>
              </a:spcBef>
              <a:spcAft>
                <a:spcPts val="0"/>
              </a:spcAft>
              <a:buNone/>
            </a:pPr>
            <a:r>
              <a:rPr lang="en-IN" sz="2000" dirty="0" smtClean="0"/>
              <a:t>&lt;p class="round3"&gt;Roundest border&lt;/p&gt;</a:t>
            </a:r>
            <a:endParaRPr lang="en-IN" sz="2000" dirty="0" smtClean="0"/>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&lt;/body&gt;</a:t>
            </a:r>
            <a:endParaRPr lang="en-IN" sz="2000" dirty="0" smtClean="0"/>
          </a:p>
          <a:p>
            <a:pPr marL="25400" indent="0">
              <a:spcBef>
                <a:spcPts val="0"/>
              </a:spcBef>
              <a:spcAft>
                <a:spcPts val="0"/>
              </a:spcAft>
              <a:buNone/>
            </a:pPr>
            <a:r>
              <a:rPr lang="en-IN" sz="2000" dirty="0" smtClean="0"/>
              <a:t>&lt;/html&gt;</a:t>
            </a:r>
            <a:endParaRPr lang="en-IN" sz="2000" dirty="0" smtClean="0"/>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a:t>
            </a:r>
            <a:endParaRPr lang="en-IN" dirty="0"/>
          </a:p>
        </p:txBody>
      </p:sp>
      <p:sp>
        <p:nvSpPr>
          <p:cNvPr id="4" name="Title 3"/>
          <p:cNvSpPr>
            <a:spLocks noGrp="1"/>
          </p:cNvSpPr>
          <p:nvPr>
            <p:ph type="title"/>
          </p:nvPr>
        </p:nvSpPr>
        <p:spPr/>
        <p:txBody>
          <a:bodyPr/>
          <a:lstStyle/>
          <a:p>
            <a:r>
              <a:rPr lang="en-IN" dirty="0" smtClean="0"/>
              <a:t>example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Example - output</a:t>
            </a:r>
            <a:endParaRPr lang="en-IN" dirty="0"/>
          </a:p>
        </p:txBody>
      </p:sp>
      <p:pic>
        <p:nvPicPr>
          <p:cNvPr id="7" name="Picture 6"/>
          <p:cNvPicPr>
            <a:picLocks noChangeAspect="1"/>
          </p:cNvPicPr>
          <p:nvPr/>
        </p:nvPicPr>
        <p:blipFill>
          <a:blip r:embed="rId1" cstate="print"/>
          <a:stretch>
            <a:fillRect/>
          </a:stretch>
        </p:blipFill>
        <p:spPr>
          <a:xfrm>
            <a:off x="767407" y="1196752"/>
            <a:ext cx="10903551" cy="37444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US" dirty="0"/>
              <a:t>Set different background properties in one declaration:</a:t>
            </a:r>
            <a:endParaRPr lang="en-US" dirty="0"/>
          </a:p>
          <a:p>
            <a:pPr marL="939800" lvl="2" indent="0">
              <a:spcBef>
                <a:spcPts val="0"/>
              </a:spcBef>
              <a:spcAft>
                <a:spcPts val="0"/>
              </a:spcAft>
              <a:buNone/>
            </a:pPr>
            <a:r>
              <a:rPr lang="en-US" dirty="0"/>
              <a:t>body {</a:t>
            </a:r>
            <a:endParaRPr lang="en-US" dirty="0"/>
          </a:p>
          <a:p>
            <a:pPr marL="939800" lvl="2" indent="0">
              <a:spcBef>
                <a:spcPts val="0"/>
              </a:spcBef>
              <a:spcAft>
                <a:spcPts val="0"/>
              </a:spcAft>
              <a:buNone/>
            </a:pPr>
            <a:r>
              <a:rPr lang="en-US" dirty="0"/>
              <a:t>  background: </a:t>
            </a:r>
            <a:r>
              <a:rPr lang="en-US" dirty="0" err="1"/>
              <a:t>lightblue</a:t>
            </a:r>
            <a:r>
              <a:rPr lang="en-US" dirty="0"/>
              <a:t> </a:t>
            </a:r>
            <a:r>
              <a:rPr lang="en-US" dirty="0" err="1"/>
              <a:t>url</a:t>
            </a:r>
            <a:r>
              <a:rPr lang="en-US" dirty="0"/>
              <a:t>("img_tree.gif") no-repeat fixed center;</a:t>
            </a:r>
            <a:endParaRPr lang="en-US" dirty="0"/>
          </a:p>
          <a:p>
            <a:pPr marL="939800" lvl="2" indent="0">
              <a:spcBef>
                <a:spcPts val="0"/>
              </a:spcBef>
              <a:spcAft>
                <a:spcPts val="0"/>
              </a:spcAft>
              <a:buNone/>
            </a:pPr>
            <a:r>
              <a:rPr lang="en-US" dirty="0"/>
              <a:t>} </a:t>
            </a:r>
            <a:endParaRPr lang="en-US" dirty="0"/>
          </a:p>
          <a:p>
            <a:r>
              <a:rPr lang="en-US" dirty="0" smtClean="0"/>
              <a:t>It </a:t>
            </a:r>
            <a:r>
              <a:rPr lang="en-US" dirty="0"/>
              <a:t>does not matter if one of the values above are missing, </a:t>
            </a:r>
            <a:endParaRPr lang="en-US" dirty="0" smtClean="0"/>
          </a:p>
          <a:p>
            <a:r>
              <a:rPr lang="en-US" dirty="0" smtClean="0"/>
              <a:t>E.g</a:t>
            </a:r>
            <a:r>
              <a:rPr lang="en-US" dirty="0"/>
              <a:t>. </a:t>
            </a:r>
            <a:endParaRPr lang="en-US" dirty="0" smtClean="0"/>
          </a:p>
          <a:p>
            <a:pPr lvl="1"/>
            <a:r>
              <a:rPr lang="en-US" dirty="0" smtClean="0"/>
              <a:t>background</a:t>
            </a:r>
            <a:r>
              <a:rPr lang="en-US" dirty="0"/>
              <a:t>:#ff0000 </a:t>
            </a:r>
            <a:r>
              <a:rPr lang="en-US" dirty="0" err="1"/>
              <a:t>url</a:t>
            </a:r>
            <a:r>
              <a:rPr lang="en-US" dirty="0"/>
              <a:t>(smiley.gif); is allowed.</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US" dirty="0"/>
              <a:t>The background property is a shorthand property for:</a:t>
            </a:r>
            <a:endParaRPr lang="en-US" dirty="0"/>
          </a:p>
          <a:p>
            <a:pPr lvl="1"/>
            <a:r>
              <a:rPr lang="en-US" sz="2400" dirty="0" smtClean="0"/>
              <a:t>background-color</a:t>
            </a:r>
            <a:endParaRPr lang="en-US" sz="2400" dirty="0"/>
          </a:p>
          <a:p>
            <a:pPr lvl="1"/>
            <a:r>
              <a:rPr lang="en-US" sz="2400" dirty="0" smtClean="0"/>
              <a:t>background-image</a:t>
            </a:r>
            <a:endParaRPr lang="en-US" sz="2400" dirty="0"/>
          </a:p>
          <a:p>
            <a:pPr lvl="1"/>
            <a:r>
              <a:rPr lang="en-US" sz="2400" dirty="0" smtClean="0"/>
              <a:t>background-position</a:t>
            </a:r>
            <a:endParaRPr lang="en-US" sz="2400" dirty="0"/>
          </a:p>
          <a:p>
            <a:pPr lvl="1"/>
            <a:r>
              <a:rPr lang="en-US" sz="2400" dirty="0" smtClean="0"/>
              <a:t>background-size</a:t>
            </a:r>
            <a:endParaRPr lang="en-US" sz="2400" dirty="0"/>
          </a:p>
          <a:p>
            <a:pPr lvl="1"/>
            <a:r>
              <a:rPr lang="en-US" sz="2400" dirty="0" smtClean="0"/>
              <a:t>background-repeat</a:t>
            </a:r>
            <a:endParaRPr lang="en-US" sz="2400" dirty="0"/>
          </a:p>
          <a:p>
            <a:pPr lvl="1"/>
            <a:r>
              <a:rPr lang="en-US" sz="2400" dirty="0" smtClean="0"/>
              <a:t>background-origin</a:t>
            </a:r>
            <a:endParaRPr lang="en-US" sz="2400" dirty="0"/>
          </a:p>
          <a:p>
            <a:pPr lvl="1"/>
            <a:r>
              <a:rPr lang="en-US" sz="2400" dirty="0" smtClean="0"/>
              <a:t>background-clip</a:t>
            </a:r>
            <a:endParaRPr lang="en-US" sz="2400" dirty="0" smtClean="0"/>
          </a:p>
          <a:p>
            <a:pPr lvl="1"/>
            <a:r>
              <a:rPr lang="en-US" sz="2400" dirty="0" smtClean="0"/>
              <a:t>background-attachment</a:t>
            </a:r>
            <a:endParaRPr lang="en-US" sz="2400"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sz="2400" dirty="0"/>
              <a:t>Property </a:t>
            </a:r>
            <a:r>
              <a:rPr lang="en-US" sz="2400" dirty="0" smtClean="0"/>
              <a:t>				Description </a:t>
            </a:r>
            <a:r>
              <a:rPr lang="en-US" sz="2400" dirty="0"/>
              <a:t>	</a:t>
            </a:r>
            <a:endParaRPr lang="en-US" sz="2400" dirty="0" smtClean="0"/>
          </a:p>
          <a:p>
            <a:pPr lvl="1"/>
            <a:r>
              <a:rPr lang="en-US" sz="2000" dirty="0" smtClean="0"/>
              <a:t>background-color </a:t>
            </a:r>
            <a:r>
              <a:rPr lang="en-US" sz="2000" dirty="0"/>
              <a:t>	</a:t>
            </a:r>
            <a:r>
              <a:rPr lang="en-US" sz="2000" dirty="0" smtClean="0"/>
              <a:t>	Specifies </a:t>
            </a:r>
            <a:r>
              <a:rPr lang="en-US" sz="2000" dirty="0"/>
              <a:t>the background color to be </a:t>
            </a:r>
            <a:r>
              <a:rPr lang="en-US" sz="2000" dirty="0" smtClean="0"/>
              <a:t>used</a:t>
            </a:r>
            <a:endParaRPr lang="en-US" sz="2000" dirty="0"/>
          </a:p>
          <a:p>
            <a:pPr lvl="1"/>
            <a:r>
              <a:rPr lang="en-US" sz="2000" dirty="0"/>
              <a:t>background-image </a:t>
            </a:r>
            <a:r>
              <a:rPr lang="en-US" sz="2000" dirty="0" smtClean="0"/>
              <a:t>	</a:t>
            </a:r>
            <a:r>
              <a:rPr lang="en-US" sz="2000" dirty="0"/>
              <a:t>	Specifies ONE or MORE background images to be </a:t>
            </a:r>
            <a:r>
              <a:rPr lang="en-US" sz="2000" dirty="0" smtClean="0"/>
              <a:t>used</a:t>
            </a:r>
            <a:endParaRPr lang="en-US" sz="2000" dirty="0"/>
          </a:p>
          <a:p>
            <a:pPr lvl="1"/>
            <a:r>
              <a:rPr lang="en-US" sz="2000" dirty="0"/>
              <a:t>background-position 	</a:t>
            </a:r>
            <a:r>
              <a:rPr lang="en-US" sz="2000" dirty="0" smtClean="0"/>
              <a:t>	Specifies </a:t>
            </a:r>
            <a:r>
              <a:rPr lang="en-US" sz="2000" dirty="0"/>
              <a:t>the position of the background </a:t>
            </a:r>
            <a:r>
              <a:rPr lang="en-US" sz="2000" dirty="0" smtClean="0"/>
              <a:t>images</a:t>
            </a:r>
            <a:endParaRPr lang="en-US" sz="2000" dirty="0"/>
          </a:p>
          <a:p>
            <a:pPr lvl="1"/>
            <a:r>
              <a:rPr lang="en-US" sz="2000" dirty="0"/>
              <a:t>background-size 	</a:t>
            </a:r>
            <a:r>
              <a:rPr lang="en-US" sz="2000" dirty="0" smtClean="0"/>
              <a:t>	Specifies </a:t>
            </a:r>
            <a:r>
              <a:rPr lang="en-US" sz="2000" dirty="0"/>
              <a:t>the size of the background </a:t>
            </a:r>
            <a:r>
              <a:rPr lang="en-US" sz="2000" dirty="0" smtClean="0"/>
              <a:t>images</a:t>
            </a:r>
            <a:endParaRPr lang="en-US" sz="2000" dirty="0"/>
          </a:p>
          <a:p>
            <a:pPr lvl="1"/>
            <a:r>
              <a:rPr lang="en-US" sz="2000" dirty="0"/>
              <a:t>background-repeat 	</a:t>
            </a:r>
            <a:r>
              <a:rPr lang="en-US" sz="2000" dirty="0" smtClean="0"/>
              <a:t>	Specifies </a:t>
            </a:r>
            <a:r>
              <a:rPr lang="en-US" sz="2000" dirty="0"/>
              <a:t>how to repeat the background </a:t>
            </a:r>
            <a:r>
              <a:rPr lang="en-US" sz="2000" dirty="0" smtClean="0"/>
              <a:t>images</a:t>
            </a:r>
            <a:endParaRPr lang="en-US" sz="2000" dirty="0"/>
          </a:p>
          <a:p>
            <a:pPr lvl="1"/>
            <a:r>
              <a:rPr lang="en-US" sz="2000" dirty="0"/>
              <a:t>background-origin 	</a:t>
            </a:r>
            <a:r>
              <a:rPr lang="en-US" sz="2000" dirty="0" smtClean="0"/>
              <a:t>	Specifies </a:t>
            </a:r>
            <a:r>
              <a:rPr lang="en-US" sz="2000" dirty="0"/>
              <a:t>the positioning area of the background </a:t>
            </a:r>
            <a:r>
              <a:rPr lang="en-US" sz="2000" dirty="0" smtClean="0"/>
              <a:t>images</a:t>
            </a:r>
            <a:endParaRPr lang="en-US" sz="2000" dirty="0"/>
          </a:p>
          <a:p>
            <a:pPr lvl="1"/>
            <a:r>
              <a:rPr lang="en-US" sz="2000" dirty="0"/>
              <a:t>background-clip 	</a:t>
            </a:r>
            <a:r>
              <a:rPr lang="en-US" sz="2000" dirty="0" smtClean="0"/>
              <a:t>	Specifies </a:t>
            </a:r>
            <a:r>
              <a:rPr lang="en-US" sz="2000" dirty="0"/>
              <a:t>the painting area of the background </a:t>
            </a:r>
            <a:r>
              <a:rPr lang="en-US" sz="2000" dirty="0" smtClean="0"/>
              <a:t>images</a:t>
            </a:r>
            <a:endParaRPr lang="en-US" sz="2000" dirty="0"/>
          </a:p>
          <a:p>
            <a:pPr lvl="1"/>
            <a:r>
              <a:rPr lang="en-US" sz="2000" dirty="0"/>
              <a:t>background-attachment </a:t>
            </a:r>
            <a:r>
              <a:rPr lang="en-US" sz="2000" dirty="0" smtClean="0"/>
              <a:t>		Specifies </a:t>
            </a:r>
            <a:r>
              <a:rPr lang="en-US" sz="2000" dirty="0"/>
              <a:t>whether the background images are fixed </a:t>
            </a:r>
            <a:r>
              <a:rPr lang="en-US" sz="2000" dirty="0" smtClean="0"/>
              <a:t>or </a:t>
            </a:r>
            <a:r>
              <a:rPr lang="en-US" sz="2000" dirty="0"/>
              <a:t>scrolls </a:t>
            </a:r>
            <a:r>
              <a:rPr lang="en-US" sz="2000" dirty="0" smtClean="0"/>
              <a:t>				with </a:t>
            </a:r>
            <a:r>
              <a:rPr lang="en-US" sz="2000" dirty="0"/>
              <a:t>the </a:t>
            </a:r>
            <a:r>
              <a:rPr lang="en-US" sz="2000" dirty="0" smtClean="0"/>
              <a:t>rest </a:t>
            </a:r>
            <a:r>
              <a:rPr lang="en-US" sz="2000" dirty="0"/>
              <a:t>of the page</a:t>
            </a:r>
            <a:endParaRPr lang="en-IN" sz="2000" dirty="0"/>
          </a:p>
          <a:p>
            <a:pPr>
              <a:spcBef>
                <a:spcPts val="0"/>
              </a:spcBef>
              <a:spcAft>
                <a:spcPts val="0"/>
              </a:spcAft>
            </a:pP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IN" dirty="0" smtClean="0"/>
              <a:t>Background </a:t>
            </a:r>
            <a:r>
              <a:rPr lang="en-IN" dirty="0" err="1" smtClean="0"/>
              <a:t>color</a:t>
            </a:r>
            <a:endParaRPr lang="en-IN" dirty="0" smtClean="0"/>
          </a:p>
          <a:p>
            <a:pPr marL="514350" lvl="1" indent="0">
              <a:buNone/>
            </a:pPr>
            <a:r>
              <a:rPr lang="en-IN" dirty="0" smtClean="0"/>
              <a:t>		</a:t>
            </a:r>
            <a:r>
              <a:rPr lang="en-IN" dirty="0" smtClean="0">
                <a:solidFill>
                  <a:srgbClr val="00B050"/>
                </a:solidFill>
              </a:rPr>
              <a:t>background-</a:t>
            </a:r>
            <a:r>
              <a:rPr lang="en-IN" dirty="0" err="1" smtClean="0">
                <a:solidFill>
                  <a:srgbClr val="00B050"/>
                </a:solidFill>
              </a:rPr>
              <a:t>color</a:t>
            </a:r>
            <a:r>
              <a:rPr lang="en-IN" dirty="0">
                <a:solidFill>
                  <a:srgbClr val="00B050"/>
                </a:solidFill>
              </a:rPr>
              <a:t>: </a:t>
            </a:r>
            <a:r>
              <a:rPr lang="en-IN" i="1" dirty="0" err="1" smtClean="0">
                <a:solidFill>
                  <a:srgbClr val="00B050"/>
                </a:solidFill>
              </a:rPr>
              <a:t>color</a:t>
            </a:r>
            <a:r>
              <a:rPr lang="en-IN" i="1" dirty="0" smtClean="0">
                <a:solidFill>
                  <a:srgbClr val="00B050"/>
                </a:solidFill>
              </a:rPr>
              <a:t> </a:t>
            </a:r>
            <a:r>
              <a:rPr lang="en-IN" dirty="0" smtClean="0">
                <a:solidFill>
                  <a:srgbClr val="00B050"/>
                </a:solidFill>
              </a:rPr>
              <a:t>| transparent | initial | inherit;</a:t>
            </a:r>
            <a:endParaRPr lang="en-IN" dirty="0" smtClean="0">
              <a:solidFill>
                <a:srgbClr val="00B050"/>
              </a:solidFill>
            </a:endParaRPr>
          </a:p>
          <a:p>
            <a:pPr lvl="1"/>
            <a:r>
              <a:rPr lang="en-US" dirty="0"/>
              <a:t>The background-color property sets the background color of an element</a:t>
            </a:r>
            <a:r>
              <a:rPr lang="en-US" dirty="0" smtClean="0"/>
              <a:t>.</a:t>
            </a:r>
            <a:endParaRPr lang="en-US" dirty="0"/>
          </a:p>
          <a:p>
            <a:pPr lvl="1"/>
            <a:r>
              <a:rPr lang="en-US" dirty="0"/>
              <a:t>The background of an element is the total size of the element, including padding and border (but not the margin).</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u="sng" dirty="0" smtClean="0"/>
              <a:t>Example: 1 background image</a:t>
            </a:r>
            <a:endParaRPr lang="en-US" u="sng" dirty="0" smtClean="0"/>
          </a:p>
          <a:p>
            <a:pPr marL="25400" indent="0">
              <a:spcBef>
                <a:spcPts val="0"/>
              </a:spcBef>
              <a:spcAft>
                <a:spcPts val="0"/>
              </a:spcAft>
              <a:buNone/>
            </a:pPr>
            <a:r>
              <a:rPr lang="en-US" dirty="0" smtClean="0"/>
              <a:t>body </a:t>
            </a:r>
            <a:r>
              <a:rPr lang="en-US" dirty="0"/>
              <a:t>{</a:t>
            </a:r>
            <a:endParaRPr lang="en-US" dirty="0"/>
          </a:p>
          <a:p>
            <a:pPr marL="25400" indent="0">
              <a:spcBef>
                <a:spcPts val="0"/>
              </a:spcBef>
              <a:spcAft>
                <a:spcPts val="0"/>
              </a:spcAft>
              <a:buNone/>
            </a:pPr>
            <a:r>
              <a:rPr lang="en-US" dirty="0"/>
              <a:t> background-image: </a:t>
            </a:r>
            <a:r>
              <a:rPr lang="en-US" dirty="0" err="1"/>
              <a:t>url</a:t>
            </a:r>
            <a:r>
              <a:rPr lang="en-US" dirty="0"/>
              <a:t>("paper.gif");</a:t>
            </a:r>
            <a:endParaRPr lang="en-US" dirty="0"/>
          </a:p>
          <a:p>
            <a:pPr marL="25400" indent="0">
              <a:spcBef>
                <a:spcPts val="0"/>
              </a:spcBef>
              <a:spcAft>
                <a:spcPts val="0"/>
              </a:spcAft>
              <a:buNone/>
            </a:pPr>
            <a:r>
              <a:rPr lang="en-US" dirty="0"/>
              <a:t> background-color: #</a:t>
            </a:r>
            <a:r>
              <a:rPr lang="en-US" dirty="0" err="1"/>
              <a:t>cccccc</a:t>
            </a:r>
            <a:r>
              <a:rPr lang="en-US" dirty="0"/>
              <a:t>;</a:t>
            </a:r>
            <a:endParaRPr lang="en-US" dirty="0"/>
          </a:p>
          <a:p>
            <a:pPr marL="25400" indent="0">
              <a:spcBef>
                <a:spcPts val="0"/>
              </a:spcBef>
              <a:spcAft>
                <a:spcPts val="0"/>
              </a:spcAft>
              <a:buNone/>
            </a:pPr>
            <a:r>
              <a:rPr lang="en-US" dirty="0"/>
              <a:t>}</a:t>
            </a:r>
            <a:endParaRPr lang="en-IN" dirty="0"/>
          </a:p>
          <a:p>
            <a:pPr marL="25400" indent="0">
              <a:spcBef>
                <a:spcPts val="0"/>
              </a:spcBef>
              <a:spcAft>
                <a:spcPts val="0"/>
              </a:spcAft>
              <a:buNone/>
            </a:pPr>
            <a:endParaRPr lang="en-IN" dirty="0" smtClean="0"/>
          </a:p>
          <a:p>
            <a:pPr marL="25400" indent="0">
              <a:spcBef>
                <a:spcPts val="0"/>
              </a:spcBef>
              <a:spcAft>
                <a:spcPts val="0"/>
              </a:spcAft>
              <a:buNone/>
            </a:pPr>
            <a:r>
              <a:rPr lang="en-IN" u="sng" dirty="0" smtClean="0"/>
              <a:t>Example: 2 background images</a:t>
            </a:r>
            <a:endParaRPr lang="en-IN" u="sng" dirty="0" smtClean="0"/>
          </a:p>
          <a:p>
            <a:pPr marL="25400" indent="0">
              <a:spcBef>
                <a:spcPts val="0"/>
              </a:spcBef>
              <a:spcAft>
                <a:spcPts val="0"/>
              </a:spcAft>
              <a:buNone/>
            </a:pPr>
            <a:r>
              <a:rPr lang="en-IN" dirty="0"/>
              <a:t>body {</a:t>
            </a:r>
            <a:endParaRPr lang="en-IN" dirty="0"/>
          </a:p>
          <a:p>
            <a:pPr marL="25400" indent="0">
              <a:spcBef>
                <a:spcPts val="0"/>
              </a:spcBef>
              <a:spcAft>
                <a:spcPts val="0"/>
              </a:spcAft>
              <a:buNone/>
            </a:pPr>
            <a:r>
              <a:rPr lang="en-IN" dirty="0"/>
              <a:t>  background-image: </a:t>
            </a:r>
            <a:r>
              <a:rPr lang="en-IN" dirty="0" err="1"/>
              <a:t>url</a:t>
            </a:r>
            <a:r>
              <a:rPr lang="en-IN" dirty="0"/>
              <a:t>("img_tree.gif"), </a:t>
            </a:r>
            <a:r>
              <a:rPr lang="en-IN" dirty="0" err="1"/>
              <a:t>url</a:t>
            </a:r>
            <a:r>
              <a:rPr lang="en-IN" dirty="0"/>
              <a:t>("paper.gif");</a:t>
            </a:r>
            <a:endParaRPr lang="en-IN" dirty="0"/>
          </a:p>
          <a:p>
            <a:pPr marL="25400" indent="0">
              <a:spcBef>
                <a:spcPts val="0"/>
              </a:spcBef>
              <a:spcAft>
                <a:spcPts val="0"/>
              </a:spcAft>
              <a:buNone/>
            </a:pPr>
            <a:r>
              <a:rPr lang="en-IN" dirty="0"/>
              <a:t>  background-</a:t>
            </a:r>
            <a:r>
              <a:rPr lang="en-IN" dirty="0" err="1"/>
              <a:t>color</a:t>
            </a:r>
            <a:r>
              <a:rPr lang="en-IN" dirty="0"/>
              <a:t>: #</a:t>
            </a:r>
            <a:r>
              <a:rPr lang="en-IN" dirty="0" err="1"/>
              <a:t>cccccc</a:t>
            </a:r>
            <a:r>
              <a:rPr lang="en-IN" dirty="0"/>
              <a:t>;</a:t>
            </a:r>
            <a:endParaRPr lang="en-IN" dirty="0"/>
          </a:p>
          <a:p>
            <a:pPr marL="25400" indent="0">
              <a:spcBef>
                <a:spcPts val="0"/>
              </a:spcBef>
              <a:spcAft>
                <a:spcPts val="0"/>
              </a:spcAft>
              <a:buNone/>
            </a:pPr>
            <a:r>
              <a:rPr lang="en-IN" dirty="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Background-position </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Background-position </a:t>
            </a:r>
            <a:endParaRPr lang="en-US" dirty="0" smtClean="0"/>
          </a:p>
          <a:p>
            <a:pPr lvl="1"/>
            <a:r>
              <a:rPr lang="en-US" dirty="0" smtClean="0"/>
              <a:t>The </a:t>
            </a:r>
            <a:r>
              <a:rPr lang="en-US" b="1" dirty="0" smtClean="0">
                <a:solidFill>
                  <a:srgbClr val="C00000"/>
                </a:solidFill>
              </a:rPr>
              <a:t>background-position</a:t>
            </a:r>
            <a:r>
              <a:rPr lang="en-US" dirty="0" smtClean="0"/>
              <a:t> property sets the starting position of a background image.</a:t>
            </a:r>
            <a:endParaRPr lang="en-US" dirty="0" smtClean="0"/>
          </a:p>
          <a:p>
            <a:pPr lvl="1"/>
            <a:r>
              <a:rPr lang="en-US" dirty="0" smtClean="0"/>
              <a:t>By default, a background-image is placed at the top-left corner of an element, and repeated both vertically and horizontally.</a:t>
            </a:r>
            <a:endParaRPr lang="en-US" dirty="0" smtClean="0"/>
          </a:p>
          <a:p>
            <a:pPr marL="25400" indent="0">
              <a:buNone/>
            </a:pPr>
            <a:r>
              <a:rPr lang="en-US" dirty="0" smtClean="0"/>
              <a:t>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Background-position </a:t>
            </a:r>
            <a:br>
              <a:rPr lang="en-US" dirty="0" smtClean="0"/>
            </a:br>
            <a:endParaRPr lang="en-IN" dirty="0"/>
          </a:p>
        </p:txBody>
      </p:sp>
      <p:sp>
        <p:nvSpPr>
          <p:cNvPr id="3" name="Text Placeholder 2"/>
          <p:cNvSpPr>
            <a:spLocks noGrp="1"/>
          </p:cNvSpPr>
          <p:nvPr>
            <p:ph type="body" sz="quarter" idx="13"/>
          </p:nvPr>
        </p:nvSpPr>
        <p:spPr/>
        <p:txBody>
          <a:bodyPr/>
          <a:lstStyle/>
          <a:p>
            <a:pPr marL="25400" indent="0">
              <a:buNone/>
            </a:pPr>
            <a:r>
              <a:rPr lang="en-US" dirty="0" smtClean="0"/>
              <a:t>			background-position</a:t>
            </a:r>
            <a:r>
              <a:rPr lang="en-US" dirty="0"/>
              <a:t>: value</a:t>
            </a:r>
            <a:r>
              <a:rPr lang="en-US" dirty="0" smtClean="0"/>
              <a:t>;</a:t>
            </a:r>
            <a:endParaRPr lang="en-US" dirty="0" smtClean="0"/>
          </a:p>
          <a:p>
            <a:pPr marL="25400" indent="0">
              <a:buNone/>
            </a:pPr>
            <a:r>
              <a:rPr lang="en-US" sz="2000" b="1" dirty="0" smtClean="0"/>
              <a:t>Property Value			Description</a:t>
            </a:r>
            <a:endParaRPr lang="en-US" sz="2000" b="1" dirty="0"/>
          </a:p>
          <a:p>
            <a:pPr marL="25400" indent="0">
              <a:spcBef>
                <a:spcPts val="0"/>
              </a:spcBef>
              <a:spcAft>
                <a:spcPts val="0"/>
              </a:spcAft>
              <a:buNone/>
            </a:pPr>
            <a:r>
              <a:rPr lang="en-US" sz="2000" dirty="0"/>
              <a:t>left </a:t>
            </a:r>
            <a:r>
              <a:rPr lang="en-US" sz="2000" dirty="0" smtClean="0"/>
              <a:t>top, left center, left bottom		</a:t>
            </a:r>
            <a:r>
              <a:rPr lang="en-US" sz="2000" dirty="0"/>
              <a:t> If </a:t>
            </a:r>
            <a:r>
              <a:rPr lang="en-US" sz="2000" dirty="0" smtClean="0"/>
              <a:t>only one keyword specified, </a:t>
            </a:r>
            <a:r>
              <a:rPr lang="en-US" sz="2000" dirty="0"/>
              <a:t>the other value will be "center" </a:t>
            </a:r>
            <a:endParaRPr lang="en-US" sz="2000" dirty="0"/>
          </a:p>
          <a:p>
            <a:pPr marL="25400" indent="0">
              <a:spcBef>
                <a:spcPts val="0"/>
              </a:spcBef>
              <a:spcAft>
                <a:spcPts val="0"/>
              </a:spcAft>
              <a:buNone/>
            </a:pPr>
            <a:r>
              <a:rPr lang="en-US" sz="2000" dirty="0"/>
              <a:t>right </a:t>
            </a:r>
            <a:r>
              <a:rPr lang="en-US" sz="2000" dirty="0" smtClean="0"/>
              <a:t>top, right center, right </a:t>
            </a:r>
            <a:r>
              <a:rPr lang="en-US" sz="2000" dirty="0"/>
              <a:t>bottom</a:t>
            </a:r>
            <a:endParaRPr lang="en-US" sz="2000" dirty="0"/>
          </a:p>
          <a:p>
            <a:pPr marL="25400" indent="0">
              <a:spcBef>
                <a:spcPts val="0"/>
              </a:spcBef>
              <a:spcAft>
                <a:spcPts val="0"/>
              </a:spcAft>
              <a:buNone/>
            </a:pPr>
            <a:r>
              <a:rPr lang="en-US" sz="2000" dirty="0"/>
              <a:t>center </a:t>
            </a:r>
            <a:r>
              <a:rPr lang="en-US" sz="2000" dirty="0" smtClean="0"/>
              <a:t>top, center </a:t>
            </a:r>
            <a:r>
              <a:rPr lang="en-US" sz="2000" dirty="0" err="1" smtClean="0"/>
              <a:t>center</a:t>
            </a:r>
            <a:r>
              <a:rPr lang="en-US" sz="2000" dirty="0" smtClean="0"/>
              <a:t>, center </a:t>
            </a:r>
            <a:r>
              <a:rPr lang="en-US" sz="2000" dirty="0"/>
              <a:t>bottom 	</a:t>
            </a:r>
            <a:endParaRPr lang="en-US" sz="2000" dirty="0" smtClean="0"/>
          </a:p>
          <a:p>
            <a:pPr marL="25400" indent="0">
              <a:spcBef>
                <a:spcPts val="0"/>
              </a:spcBef>
              <a:spcAft>
                <a:spcPts val="0"/>
              </a:spcAft>
              <a:buNone/>
            </a:pPr>
            <a:r>
              <a:rPr lang="en-US" sz="2000" dirty="0"/>
              <a:t>	</a:t>
            </a:r>
            <a:endParaRPr lang="en-US" sz="2000" dirty="0"/>
          </a:p>
          <a:p>
            <a:pPr marL="25400" indent="0">
              <a:buNone/>
            </a:pPr>
            <a:r>
              <a:rPr lang="en-US" sz="2000" dirty="0"/>
              <a:t>x% y%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The right bottom </a:t>
            </a:r>
            <a:r>
              <a:rPr lang="en-US" sz="2000" dirty="0" smtClean="0"/>
              <a:t>					corner </a:t>
            </a:r>
            <a:r>
              <a:rPr lang="en-US" sz="2000" dirty="0"/>
              <a:t>is 100% 100%. If </a:t>
            </a:r>
            <a:r>
              <a:rPr lang="en-US" sz="2000" dirty="0" smtClean="0"/>
              <a:t>only one value specified, </a:t>
            </a:r>
            <a:r>
              <a:rPr lang="en-US" sz="2000" dirty="0"/>
              <a:t>the other </a:t>
            </a:r>
            <a:r>
              <a:rPr lang="en-US" sz="2000" dirty="0" smtClean="0"/>
              <a:t>					value </a:t>
            </a:r>
            <a:r>
              <a:rPr lang="en-US" sz="2000" dirty="0"/>
              <a:t>will be 50</a:t>
            </a:r>
            <a:r>
              <a:rPr lang="en-US" sz="2000" dirty="0" smtClean="0"/>
              <a:t>%. </a:t>
            </a:r>
            <a:r>
              <a:rPr lang="en-US" sz="2000" dirty="0"/>
              <a:t>Default value is: 0% 0% 	</a:t>
            </a:r>
            <a:endParaRPr lang="en-US" sz="2000" dirty="0"/>
          </a:p>
          <a:p>
            <a:pPr marL="25400" indent="0">
              <a:buNone/>
            </a:pPr>
            <a:r>
              <a:rPr lang="en-US" sz="2000" dirty="0" err="1"/>
              <a:t>xpos</a:t>
            </a:r>
            <a:r>
              <a:rPr lang="en-US" sz="2000" dirty="0"/>
              <a:t> </a:t>
            </a:r>
            <a:r>
              <a:rPr lang="en-US" sz="2000" dirty="0" err="1"/>
              <a:t>ypos</a:t>
            </a:r>
            <a:r>
              <a:rPr lang="en-US" sz="2000" dirty="0"/>
              <a:t>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Units can be pixels </a:t>
            </a:r>
            <a:r>
              <a:rPr lang="en-US" sz="2000" dirty="0" smtClean="0"/>
              <a:t>					(</a:t>
            </a:r>
            <a:r>
              <a:rPr lang="en-US" sz="2000" dirty="0"/>
              <a:t>0px 0px) or any other CSS units. If </a:t>
            </a:r>
            <a:r>
              <a:rPr lang="en-US" sz="2000" dirty="0" smtClean="0"/>
              <a:t>only one value specified, 					the </a:t>
            </a:r>
            <a:r>
              <a:rPr lang="en-US" sz="2000" dirty="0"/>
              <a:t>other value will be 50%. </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CSS</a:t>
            </a:r>
            <a:endParaRPr lang="en-US" dirty="0"/>
          </a:p>
        </p:txBody>
      </p:sp>
      <p:sp>
        <p:nvSpPr>
          <p:cNvPr id="4" name="Rectangle 3"/>
          <p:cNvSpPr/>
          <p:nvPr/>
        </p:nvSpPr>
        <p:spPr>
          <a:xfrm>
            <a:off x="335360" y="1268760"/>
            <a:ext cx="6096000" cy="3693319"/>
          </a:xfrm>
          <a:prstGeom prst="rect">
            <a:avLst/>
          </a:prstGeom>
        </p:spPr>
        <p:txBody>
          <a:bodyPr>
            <a:spAutoFit/>
          </a:bodyPr>
          <a:lstStyle/>
          <a:p>
            <a:r>
              <a:rPr lang="en-US" dirty="0" smtClean="0"/>
              <a:t>&lt;!DOCTYPE html&gt;</a:t>
            </a:r>
            <a:endParaRPr lang="en-US" dirty="0" smtClean="0"/>
          </a:p>
          <a:p>
            <a:r>
              <a:rPr lang="en-US" dirty="0" smtClean="0"/>
              <a:t>&lt;html </a:t>
            </a:r>
            <a:r>
              <a:rPr lang="en-US" dirty="0" err="1" smtClean="0"/>
              <a:t>lang</a:t>
            </a:r>
            <a:r>
              <a:rPr lang="en-US" dirty="0" smtClean="0"/>
              <a:t>="en"&gt;</a:t>
            </a:r>
            <a:endParaRPr lang="en-US" dirty="0" smtClean="0"/>
          </a:p>
          <a:p>
            <a:r>
              <a:rPr lang="en-US" dirty="0" smtClean="0"/>
              <a:t>&lt;head&gt;</a:t>
            </a:r>
            <a:endParaRPr lang="en-US" dirty="0" smtClean="0"/>
          </a:p>
          <a:p>
            <a:r>
              <a:rPr lang="en-US" dirty="0" smtClean="0"/>
              <a:t>    &lt;meta </a:t>
            </a:r>
            <a:r>
              <a:rPr lang="en-US" dirty="0" err="1" smtClean="0"/>
              <a:t>charset</a:t>
            </a:r>
            <a:r>
              <a:rPr lang="en-US" dirty="0" smtClean="0"/>
              <a:t>="UTF-8"&gt;</a:t>
            </a:r>
            <a:endParaRPr lang="en-US" dirty="0" smtClean="0"/>
          </a:p>
          <a:p>
            <a:r>
              <a:rPr lang="en-US" dirty="0" smtClean="0"/>
              <a:t>    &lt;meta name="viewport" content="width=device-width, initial-scale=1.0"&gt;</a:t>
            </a:r>
            <a:endParaRPr lang="en-US" dirty="0" smtClean="0"/>
          </a:p>
          <a:p>
            <a:r>
              <a:rPr lang="en-US" dirty="0" smtClean="0"/>
              <a:t>    &lt;title&gt;Document&lt;/title&gt;</a:t>
            </a:r>
            <a:endParaRPr lang="en-US" dirty="0" smtClean="0"/>
          </a:p>
          <a:p>
            <a:r>
              <a:rPr lang="en-US" dirty="0" smtClean="0"/>
              <a:t>   </a:t>
            </a:r>
            <a:r>
              <a:rPr lang="en-US" b="1" dirty="0" smtClean="0">
                <a:solidFill>
                  <a:srgbClr val="C00000"/>
                </a:solidFill>
              </a:rPr>
              <a:t> &lt;link </a:t>
            </a:r>
            <a:r>
              <a:rPr lang="en-US" b="1" dirty="0" err="1" smtClean="0">
                <a:solidFill>
                  <a:srgbClr val="C00000"/>
                </a:solidFill>
              </a:rPr>
              <a:t>rel</a:t>
            </a:r>
            <a:r>
              <a:rPr lang="en-US" b="1" dirty="0" smtClean="0">
                <a:solidFill>
                  <a:srgbClr val="C00000"/>
                </a:solidFill>
              </a:rPr>
              <a:t>="</a:t>
            </a:r>
            <a:r>
              <a:rPr lang="en-US" b="1" dirty="0" err="1" smtClean="0">
                <a:solidFill>
                  <a:srgbClr val="C00000"/>
                </a:solidFill>
              </a:rPr>
              <a:t>stylesheet</a:t>
            </a:r>
            <a:r>
              <a:rPr lang="en-US" b="1" dirty="0" smtClean="0">
                <a:solidFill>
                  <a:srgbClr val="C00000"/>
                </a:solidFill>
              </a:rPr>
              <a:t>" </a:t>
            </a:r>
            <a:r>
              <a:rPr lang="en-US" b="1" dirty="0" err="1" smtClean="0">
                <a:solidFill>
                  <a:srgbClr val="C00000"/>
                </a:solidFill>
              </a:rPr>
              <a:t>href</a:t>
            </a:r>
            <a:r>
              <a:rPr lang="en-US" b="1" dirty="0" smtClean="0">
                <a:solidFill>
                  <a:srgbClr val="C00000"/>
                </a:solidFill>
              </a:rPr>
              <a:t>= "extCss.css“ &gt;</a:t>
            </a:r>
            <a:endParaRPr lang="en-US" b="1" dirty="0" smtClean="0">
              <a:solidFill>
                <a:srgbClr val="C00000"/>
              </a:solidFill>
            </a:endParaRPr>
          </a:p>
          <a:p>
            <a:r>
              <a:rPr lang="en-US" dirty="0" smtClean="0"/>
              <a:t>&lt;/head&gt;</a:t>
            </a:r>
            <a:endParaRPr lang="en-US" dirty="0" smtClean="0"/>
          </a:p>
          <a:p>
            <a:r>
              <a:rPr lang="en-US" dirty="0" smtClean="0"/>
              <a:t>&lt;body&gt;</a:t>
            </a:r>
            <a:endParaRPr lang="en-US" dirty="0" smtClean="0"/>
          </a:p>
          <a:p>
            <a:r>
              <a:rPr lang="en-US" dirty="0" smtClean="0"/>
              <a:t>    &lt;h1&gt; Internal style &lt;/h1&gt;</a:t>
            </a:r>
            <a:endParaRPr lang="en-US" dirty="0" smtClean="0"/>
          </a:p>
          <a:p>
            <a:r>
              <a:rPr lang="en-US" dirty="0" smtClean="0"/>
              <a:t>&lt;/body&gt;</a:t>
            </a:r>
            <a:endParaRPr lang="en-US" dirty="0" smtClean="0"/>
          </a:p>
          <a:p>
            <a:r>
              <a:rPr lang="en-US" dirty="0" smtClean="0"/>
              <a:t>&lt;/html&gt;</a:t>
            </a:r>
            <a:endParaRPr lang="en-US" dirty="0"/>
          </a:p>
        </p:txBody>
      </p:sp>
      <p:sp>
        <p:nvSpPr>
          <p:cNvPr id="5" name="TextBox 4"/>
          <p:cNvSpPr txBox="1"/>
          <p:nvPr/>
        </p:nvSpPr>
        <p:spPr>
          <a:xfrm>
            <a:off x="8400256" y="2204864"/>
            <a:ext cx="3359696" cy="2092881"/>
          </a:xfrm>
          <a:prstGeom prst="rect">
            <a:avLst/>
          </a:prstGeom>
          <a:solidFill>
            <a:schemeClr val="accent2">
              <a:lumMod val="20000"/>
              <a:lumOff val="80000"/>
            </a:schemeClr>
          </a:solidFill>
        </p:spPr>
        <p:txBody>
          <a:bodyPr wrap="square" rtlCol="0">
            <a:spAutoFit/>
          </a:bodyPr>
          <a:lstStyle/>
          <a:p>
            <a:r>
              <a:rPr lang="en-IN" b="1" u="sng" dirty="0" smtClean="0"/>
              <a:t>extCss.css    (</a:t>
            </a:r>
            <a:r>
              <a:rPr lang="en-IN" b="1" u="sng" dirty="0" err="1" smtClean="0"/>
              <a:t>css</a:t>
            </a:r>
            <a:r>
              <a:rPr lang="en-IN" b="1" u="sng" dirty="0" smtClean="0"/>
              <a:t> file)</a:t>
            </a:r>
            <a:endParaRPr lang="en-IN" b="1" u="sng" dirty="0" smtClean="0"/>
          </a:p>
          <a:p>
            <a:endParaRPr lang="en-IN" b="1" u="sng" dirty="0" smtClean="0"/>
          </a:p>
          <a:p>
            <a:r>
              <a:rPr lang="en-US" b="1" dirty="0" smtClean="0">
                <a:solidFill>
                  <a:srgbClr val="C00000"/>
                </a:solidFill>
              </a:rPr>
              <a:t>h1</a:t>
            </a:r>
            <a:r>
              <a:rPr lang="en-US" b="1" dirty="0" smtClean="0"/>
              <a:t> </a:t>
            </a:r>
            <a:r>
              <a:rPr lang="en-US" b="1" dirty="0" smtClean="0">
                <a:solidFill>
                  <a:srgbClr val="C00000"/>
                </a:solidFill>
              </a:rPr>
              <a:t>{</a:t>
            </a:r>
            <a:endParaRPr lang="en-US" b="1" dirty="0" smtClean="0">
              <a:solidFill>
                <a:srgbClr val="C00000"/>
              </a:solidFill>
            </a:endParaRPr>
          </a:p>
          <a:p>
            <a:r>
              <a:rPr lang="en-US" dirty="0" smtClean="0"/>
              <a:t>        </a:t>
            </a:r>
            <a:r>
              <a:rPr lang="en-US" sz="2000" dirty="0" smtClean="0"/>
              <a:t>background-color: blue; </a:t>
            </a:r>
            <a:endParaRPr lang="en-US" sz="2000" dirty="0" smtClean="0"/>
          </a:p>
          <a:p>
            <a:r>
              <a:rPr lang="en-US" sz="2000" dirty="0" smtClean="0"/>
              <a:t>        color: white;</a:t>
            </a:r>
            <a:endParaRPr lang="en-US" sz="2000" dirty="0" smtClean="0"/>
          </a:p>
          <a:p>
            <a:r>
              <a:rPr lang="en-US" dirty="0" smtClean="0"/>
              <a:t>    </a:t>
            </a:r>
            <a:r>
              <a:rPr lang="en-US" dirty="0" smtClean="0">
                <a:solidFill>
                  <a:srgbClr val="C00000"/>
                </a:solidFill>
              </a:rPr>
              <a:t>  </a:t>
            </a:r>
            <a:r>
              <a:rPr lang="en-US" b="1" dirty="0" smtClean="0">
                <a:solidFill>
                  <a:srgbClr val="C00000"/>
                </a:solidFill>
              </a:rPr>
              <a:t>}</a:t>
            </a:r>
            <a:endParaRPr lang="en-US" b="1" dirty="0" smtClean="0">
              <a:solidFill>
                <a:srgbClr val="C00000"/>
              </a:solidFill>
            </a:endParaRPr>
          </a:p>
          <a:p>
            <a:endParaRPr lang="en-US" b="1" dirty="0"/>
          </a:p>
        </p:txBody>
      </p:sp>
      <p:cxnSp>
        <p:nvCxnSpPr>
          <p:cNvPr id="6" name="Straight Arrow Connector 5"/>
          <p:cNvCxnSpPr/>
          <p:nvPr/>
        </p:nvCxnSpPr>
        <p:spPr>
          <a:xfrm flipH="1">
            <a:off x="5951984" y="3284984"/>
            <a:ext cx="2304256" cy="36874"/>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424936" y="4437112"/>
            <a:ext cx="3359696" cy="923330"/>
          </a:xfrm>
          <a:prstGeom prst="rect">
            <a:avLst/>
          </a:prstGeom>
        </p:spPr>
        <p:txBody>
          <a:bodyPr wrap="square">
            <a:spAutoFit/>
          </a:bodyPr>
          <a:lstStyle/>
          <a:p>
            <a:r>
              <a:rPr lang="en-US" dirty="0" smtClean="0">
                <a:solidFill>
                  <a:srgbClr val="002060"/>
                </a:solidFill>
                <a:effectLst>
                  <a:outerShdw blurRad="38100" dist="38100" dir="2700000" algn="tl">
                    <a:srgbClr val="000000">
                      <a:alpha val="43137"/>
                    </a:srgbClr>
                  </a:outerShdw>
                </a:effectLst>
              </a:rPr>
              <a:t>External CSS are defined in a separate file that contains only CSS properties,</a:t>
            </a:r>
            <a:endParaRPr lang="en-US" dirty="0">
              <a:solidFill>
                <a:srgbClr val="00206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br>
              <a:rPr lang="en-US" dirty="0" smtClean="0"/>
            </a:br>
            <a:endParaRPr lang="en-IN" dirty="0"/>
          </a:p>
        </p:txBody>
      </p:sp>
      <p:sp>
        <p:nvSpPr>
          <p:cNvPr id="3" name="Text Placeholder 2"/>
          <p:cNvSpPr>
            <a:spLocks noGrp="1"/>
          </p:cNvSpPr>
          <p:nvPr>
            <p:ph type="body" sz="quarter" idx="13"/>
          </p:nvPr>
        </p:nvSpPr>
        <p:spPr/>
        <p:txBody>
          <a:bodyPr/>
          <a:lstStyle/>
          <a:p>
            <a:r>
              <a:rPr lang="en-US" dirty="0"/>
              <a:t>B</a:t>
            </a:r>
            <a:r>
              <a:rPr lang="en-US" dirty="0" smtClean="0"/>
              <a:t>ackground-repeat </a:t>
            </a:r>
            <a:endParaRPr lang="en-US" dirty="0" smtClean="0"/>
          </a:p>
          <a:p>
            <a:pPr lvl="1"/>
            <a:r>
              <a:rPr lang="en-US" dirty="0" smtClean="0"/>
              <a:t>The </a:t>
            </a:r>
            <a:r>
              <a:rPr lang="en-US" b="1" dirty="0">
                <a:solidFill>
                  <a:srgbClr val="C00000"/>
                </a:solidFill>
              </a:rPr>
              <a:t>background-repeat </a:t>
            </a:r>
            <a:r>
              <a:rPr lang="en-US" dirty="0"/>
              <a:t>property sets </a:t>
            </a:r>
            <a:r>
              <a:rPr lang="en-US" dirty="0" smtClean="0"/>
              <a:t>how </a:t>
            </a:r>
            <a:r>
              <a:rPr lang="en-US" dirty="0"/>
              <a:t>a background image will be repeated.</a:t>
            </a:r>
            <a:endParaRPr lang="en-US" dirty="0"/>
          </a:p>
          <a:p>
            <a:pPr lvl="1"/>
            <a:r>
              <a:rPr lang="en-US" dirty="0" smtClean="0"/>
              <a:t>By </a:t>
            </a:r>
            <a:r>
              <a:rPr lang="en-US" dirty="0"/>
              <a:t>default, a background-image is repeated both vertically and horizontally.</a:t>
            </a:r>
            <a:endParaRPr lang="en-US" dirty="0"/>
          </a:p>
          <a:p>
            <a:endParaRPr lang="en-US" dirty="0" smtClean="0"/>
          </a:p>
          <a:p>
            <a:pPr marL="25400" indent="0">
              <a:buNone/>
            </a:pPr>
            <a:r>
              <a:rPr lang="en-US" dirty="0" smtClean="0"/>
              <a:t>	background-repeat</a:t>
            </a:r>
            <a:r>
              <a:rPr lang="en-US" dirty="0"/>
              <a:t>: </a:t>
            </a:r>
            <a:r>
              <a:rPr lang="en-US" dirty="0" smtClean="0"/>
              <a:t>repeat | repeat-x | repeat-y | no-repeat;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br>
              <a:rPr lang="en-US" dirty="0" smtClean="0"/>
            </a:br>
            <a:endParaRPr lang="en-IN" dirty="0"/>
          </a:p>
        </p:txBody>
      </p:sp>
      <p:sp>
        <p:nvSpPr>
          <p:cNvPr id="3" name="Text Placeholder 2"/>
          <p:cNvSpPr>
            <a:spLocks noGrp="1"/>
          </p:cNvSpPr>
          <p:nvPr>
            <p:ph type="body" sz="quarter" idx="13"/>
          </p:nvPr>
        </p:nvSpPr>
        <p:spPr/>
        <p:txBody>
          <a:bodyPr/>
          <a:lstStyle/>
          <a:p>
            <a:pPr marL="25400" indent="0">
              <a:buNone/>
            </a:pPr>
            <a:r>
              <a:rPr lang="en-US" sz="2000" b="1" dirty="0" smtClean="0"/>
              <a:t>Property Values	Description </a:t>
            </a:r>
            <a:r>
              <a:rPr lang="en-US" sz="2000" dirty="0"/>
              <a:t>	</a:t>
            </a:r>
            <a:endParaRPr lang="en-US" sz="2000" dirty="0" smtClean="0"/>
          </a:p>
          <a:p>
            <a:pPr marL="25400" indent="0">
              <a:buNone/>
            </a:pPr>
            <a:r>
              <a:rPr lang="en-US" sz="2000" dirty="0" smtClean="0"/>
              <a:t>repeat </a:t>
            </a:r>
            <a:r>
              <a:rPr lang="en-US" sz="2000" dirty="0"/>
              <a:t>	</a:t>
            </a:r>
            <a:r>
              <a:rPr lang="en-US" sz="2000" dirty="0" smtClean="0"/>
              <a:t>		The </a:t>
            </a:r>
            <a:r>
              <a:rPr lang="en-US" sz="2000" dirty="0"/>
              <a:t>background image is repeated both vertically and horizontally.  The last </a:t>
            </a:r>
            <a:r>
              <a:rPr lang="en-US" sz="2000" dirty="0" smtClean="0"/>
              <a:t>			image </a:t>
            </a:r>
            <a:r>
              <a:rPr lang="en-US" sz="2000" dirty="0"/>
              <a:t>will be clipped if it does not fit. This is default 	</a:t>
            </a:r>
            <a:endParaRPr lang="en-US" sz="2000" dirty="0"/>
          </a:p>
          <a:p>
            <a:pPr marL="25400" indent="0">
              <a:buNone/>
            </a:pPr>
            <a:r>
              <a:rPr lang="en-US" sz="2000" dirty="0"/>
              <a:t>repeat-x 	</a:t>
            </a:r>
            <a:r>
              <a:rPr lang="en-US" sz="2000" dirty="0" smtClean="0"/>
              <a:t>	The </a:t>
            </a:r>
            <a:r>
              <a:rPr lang="en-US" sz="2000" dirty="0"/>
              <a:t>background image is repeated only horizontally 	</a:t>
            </a:r>
            <a:endParaRPr lang="en-US" sz="2000" dirty="0"/>
          </a:p>
          <a:p>
            <a:pPr marL="25400" indent="0">
              <a:buNone/>
            </a:pPr>
            <a:r>
              <a:rPr lang="en-US" sz="2000" dirty="0"/>
              <a:t>repeat-y 	</a:t>
            </a:r>
            <a:r>
              <a:rPr lang="en-US" sz="2000" dirty="0" smtClean="0"/>
              <a:t>	The </a:t>
            </a:r>
            <a:r>
              <a:rPr lang="en-US" sz="2000" dirty="0"/>
              <a:t>background image is repeated only vertically 	</a:t>
            </a:r>
            <a:endParaRPr lang="en-US" sz="2000" dirty="0"/>
          </a:p>
          <a:p>
            <a:pPr marL="25400" indent="0">
              <a:buNone/>
            </a:pPr>
            <a:r>
              <a:rPr lang="en-US" sz="2000" dirty="0"/>
              <a:t>no-repeat 	</a:t>
            </a:r>
            <a:r>
              <a:rPr lang="en-US" sz="2000" dirty="0" smtClean="0"/>
              <a:t>	The </a:t>
            </a:r>
            <a:r>
              <a:rPr lang="en-US" sz="2000" dirty="0"/>
              <a:t>background-image is not repeated. The image will only be shown once </a:t>
            </a:r>
            <a:endParaRPr lang="en-US" sz="2000" dirty="0"/>
          </a:p>
          <a:p>
            <a:pPr marL="25400" indent="0">
              <a:buNone/>
            </a:pPr>
            <a:r>
              <a:rPr lang="en-US" sz="2000" dirty="0"/>
              <a:t>space 	</a:t>
            </a:r>
            <a:r>
              <a:rPr lang="en-US" sz="2000" dirty="0" smtClean="0"/>
              <a:t>		The </a:t>
            </a:r>
            <a:r>
              <a:rPr lang="en-US" sz="2000" dirty="0"/>
              <a:t>background-image is repeated as much as possible without clipping. The </a:t>
            </a:r>
            <a:r>
              <a:rPr lang="en-US" sz="2000" dirty="0" smtClean="0"/>
              <a:t>			first </a:t>
            </a:r>
            <a:r>
              <a:rPr lang="en-US" sz="2000" dirty="0"/>
              <a:t>and last images are pinned to either side of the element, and whitespace </a:t>
            </a:r>
            <a:r>
              <a:rPr lang="en-US" sz="2000" dirty="0" smtClean="0"/>
              <a:t>			is </a:t>
            </a:r>
            <a:r>
              <a:rPr lang="en-US" sz="2000" dirty="0"/>
              <a:t>distributed evenly between the images 	</a:t>
            </a:r>
            <a:endParaRPr lang="en-US" sz="2000" dirty="0"/>
          </a:p>
          <a:p>
            <a:pPr marL="25400" indent="0">
              <a:buNone/>
            </a:pPr>
            <a:r>
              <a:rPr lang="en-US" sz="2000" dirty="0"/>
              <a:t>round 	</a:t>
            </a:r>
            <a:r>
              <a:rPr lang="en-US" sz="2000" dirty="0" smtClean="0"/>
              <a:t>		The </a:t>
            </a:r>
            <a:r>
              <a:rPr lang="en-US" sz="2000" dirty="0"/>
              <a:t>background-image is repeated and squished or stretched to fill the space </a:t>
            </a:r>
            <a:r>
              <a:rPr lang="en-US" sz="2000" dirty="0" smtClean="0"/>
              <a:t>			(</a:t>
            </a:r>
            <a:r>
              <a:rPr lang="en-US" sz="2000" dirty="0"/>
              <a:t>no gaps)</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br>
              <a:rPr lang="en-US" dirty="0" smtClean="0"/>
            </a:br>
            <a:endParaRPr lang="en-IN" dirty="0"/>
          </a:p>
        </p:txBody>
      </p:sp>
      <p:sp>
        <p:nvSpPr>
          <p:cNvPr id="3" name="Text Placeholder 2"/>
          <p:cNvSpPr>
            <a:spLocks noGrp="1"/>
          </p:cNvSpPr>
          <p:nvPr>
            <p:ph type="body" sz="quarter" idx="13"/>
          </p:nvPr>
        </p:nvSpPr>
        <p:spPr/>
        <p:txBody>
          <a:bodyPr/>
          <a:lstStyle/>
          <a:p>
            <a:r>
              <a:rPr lang="en-IN" dirty="0" smtClean="0"/>
              <a:t>Example:</a:t>
            </a:r>
            <a:endParaRPr lang="en-IN" dirty="0" smtClean="0"/>
          </a:p>
          <a:p>
            <a:pPr marL="1854200" lvl="4" indent="0">
              <a:spcBef>
                <a:spcPts val="0"/>
              </a:spcBef>
              <a:spcAft>
                <a:spcPts val="0"/>
              </a:spcAft>
              <a:buNone/>
            </a:pPr>
            <a:r>
              <a:rPr lang="en-US" sz="2400" dirty="0" smtClean="0"/>
              <a:t>body </a:t>
            </a:r>
            <a:r>
              <a:rPr lang="en-US" sz="2400" dirty="0"/>
              <a:t>{</a:t>
            </a:r>
            <a:endParaRPr lang="en-US" sz="2400" dirty="0"/>
          </a:p>
          <a:p>
            <a:pPr marL="1854200" lvl="4" indent="0">
              <a:spcBef>
                <a:spcPts val="0"/>
              </a:spcBef>
              <a:spcAft>
                <a:spcPts val="0"/>
              </a:spcAft>
              <a:buNone/>
            </a:pPr>
            <a:r>
              <a:rPr lang="en-US" sz="2400" dirty="0"/>
              <a:t>  background-image: </a:t>
            </a:r>
            <a:r>
              <a:rPr lang="en-US" sz="2400" dirty="0" err="1"/>
              <a:t>url</a:t>
            </a:r>
            <a:r>
              <a:rPr lang="en-US" sz="2400" dirty="0"/>
              <a:t>("paper.gif");</a:t>
            </a:r>
            <a:endParaRPr lang="en-US" sz="2400" dirty="0"/>
          </a:p>
          <a:p>
            <a:pPr marL="1854200" lvl="4" indent="0">
              <a:spcBef>
                <a:spcPts val="0"/>
              </a:spcBef>
              <a:spcAft>
                <a:spcPts val="0"/>
              </a:spcAft>
              <a:buNone/>
            </a:pPr>
            <a:r>
              <a:rPr lang="en-US" sz="2400" dirty="0"/>
              <a:t>  background-repeat: repeat;</a:t>
            </a:r>
            <a:endParaRPr lang="en-US" sz="2400" dirty="0"/>
          </a:p>
          <a:p>
            <a:pPr marL="1854200" lvl="4" indent="0">
              <a:spcBef>
                <a:spcPts val="0"/>
              </a:spcBef>
              <a:spcAft>
                <a:spcPts val="0"/>
              </a:spcAft>
              <a:buNone/>
            </a:pPr>
            <a:r>
              <a:rPr lang="en-US" sz="2400" dirty="0"/>
              <a:t>}</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Background-origin</a:t>
            </a:r>
            <a:br>
              <a:rPr lang="en-US" dirty="0" smtClean="0"/>
            </a:br>
            <a:endParaRPr lang="en-IN" dirty="0"/>
          </a:p>
        </p:txBody>
      </p:sp>
      <p:sp>
        <p:nvSpPr>
          <p:cNvPr id="3" name="Text Placeholder 2"/>
          <p:cNvSpPr>
            <a:spLocks noGrp="1"/>
          </p:cNvSpPr>
          <p:nvPr>
            <p:ph type="body" sz="quarter" idx="13"/>
          </p:nvPr>
        </p:nvSpPr>
        <p:spPr/>
        <p:txBody>
          <a:bodyPr/>
          <a:lstStyle/>
          <a:p>
            <a:r>
              <a:rPr lang="en-US" sz="2400" dirty="0" smtClean="0"/>
              <a:t>Background-origin</a:t>
            </a:r>
            <a:endParaRPr lang="en-US" sz="2400" dirty="0" smtClean="0"/>
          </a:p>
          <a:p>
            <a:pPr lvl="1"/>
            <a:r>
              <a:rPr lang="en-US" sz="2400" dirty="0" smtClean="0"/>
              <a:t>The </a:t>
            </a:r>
            <a:r>
              <a:rPr lang="en-US" sz="2400" b="1" dirty="0">
                <a:solidFill>
                  <a:srgbClr val="C00000"/>
                </a:solidFill>
              </a:rPr>
              <a:t>background-origin</a:t>
            </a:r>
            <a:r>
              <a:rPr lang="en-US" sz="2400" dirty="0"/>
              <a:t> property specifies the origin position (the background positioning area) of a background image.</a:t>
            </a:r>
            <a:endParaRPr lang="en-US" sz="2400" dirty="0"/>
          </a:p>
          <a:p>
            <a:pPr lvl="1"/>
            <a:r>
              <a:rPr lang="en-US" sz="2400" dirty="0" smtClean="0">
                <a:solidFill>
                  <a:srgbClr val="C00000"/>
                </a:solidFill>
              </a:rPr>
              <a:t>This </a:t>
            </a:r>
            <a:r>
              <a:rPr lang="en-US" sz="2400" dirty="0">
                <a:solidFill>
                  <a:srgbClr val="C00000"/>
                </a:solidFill>
              </a:rPr>
              <a:t>property has no effect if background-attachment is "fixed".</a:t>
            </a:r>
            <a:endParaRPr lang="en-US" sz="2400" dirty="0">
              <a:solidFill>
                <a:srgbClr val="C00000"/>
              </a:solidFill>
            </a:endParaRPr>
          </a:p>
          <a:p>
            <a:pPr marL="25400" indent="0">
              <a:buNone/>
            </a:pPr>
            <a:r>
              <a:rPr lang="en-US" sz="2400" dirty="0" smtClean="0"/>
              <a:t>	background-origin</a:t>
            </a:r>
            <a:r>
              <a:rPr lang="en-US" sz="2400" dirty="0"/>
              <a:t>: </a:t>
            </a:r>
            <a:r>
              <a:rPr lang="en-US" sz="2400" dirty="0" smtClean="0"/>
              <a:t>padding-box | border-box | content-box;</a:t>
            </a:r>
            <a:endParaRPr lang="en-US" sz="2400" dirty="0" smtClean="0"/>
          </a:p>
          <a:p>
            <a:pPr marL="25400" indent="0">
              <a:buNone/>
            </a:pPr>
            <a:endParaRPr lang="en-US" sz="2400" dirty="0" smtClean="0"/>
          </a:p>
          <a:p>
            <a:pPr marL="25400" indent="0">
              <a:buNone/>
            </a:pPr>
            <a:r>
              <a:rPr lang="en-US" sz="2000" b="1" dirty="0" smtClean="0"/>
              <a:t>Property </a:t>
            </a:r>
            <a:r>
              <a:rPr lang="en-US" sz="2000" b="1" dirty="0"/>
              <a:t>Values	Value Description</a:t>
            </a:r>
            <a:endParaRPr lang="en-US" sz="2000" b="1" dirty="0"/>
          </a:p>
          <a:p>
            <a:pPr marL="25400" indent="0">
              <a:buNone/>
            </a:pPr>
            <a:r>
              <a:rPr lang="en-US" sz="2000" dirty="0"/>
              <a:t>padding-box 		Default value. The background image starts from the upper left corner of the 			padding edge 	</a:t>
            </a:r>
            <a:endParaRPr lang="en-US" sz="2000" dirty="0"/>
          </a:p>
          <a:p>
            <a:pPr marL="25400" indent="0">
              <a:buNone/>
            </a:pPr>
            <a:r>
              <a:rPr lang="en-US" sz="2000" dirty="0"/>
              <a:t>border-box 		The background image starts from the upper left corner of the border 	</a:t>
            </a:r>
            <a:endParaRPr lang="en-US" sz="2000" dirty="0"/>
          </a:p>
          <a:p>
            <a:pPr marL="25400" indent="0">
              <a:buNone/>
            </a:pPr>
            <a:r>
              <a:rPr lang="en-US" sz="2000" dirty="0"/>
              <a:t>content-box 		The background image starts from the upper left corner of the </a:t>
            </a:r>
            <a:r>
              <a:rPr lang="en-US" sz="2000" dirty="0" smtClean="0"/>
              <a:t>content</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Text Placeholder 2"/>
          <p:cNvSpPr>
            <a:spLocks noGrp="1"/>
          </p:cNvSpPr>
          <p:nvPr>
            <p:ph type="body" sz="quarter" idx="13"/>
          </p:nvPr>
        </p:nvSpPr>
        <p:spPr/>
        <p:txBody>
          <a:bodyPr/>
          <a:lstStyle/>
          <a:p>
            <a:r>
              <a:rPr lang="en-US" sz="2400" dirty="0"/>
              <a:t>Example</a:t>
            </a:r>
            <a:endParaRPr lang="en-US" sz="2400" dirty="0"/>
          </a:p>
          <a:p>
            <a:r>
              <a:rPr lang="en-US" sz="2400" dirty="0" smtClean="0"/>
              <a:t>Set </a:t>
            </a:r>
            <a:r>
              <a:rPr lang="en-US" sz="2400" dirty="0"/>
              <a:t>two background images for a &lt;div&gt; element. Let the "paper.gif" background image starts from the upper left corner of the padding edge, and let the "img_tree.gif" background image starts from the upper left corner of the content:</a:t>
            </a:r>
            <a:endParaRPr lang="en-US" sz="2400" dirty="0"/>
          </a:p>
          <a:p>
            <a:pPr marL="2311400" lvl="5" indent="0">
              <a:spcBef>
                <a:spcPts val="0"/>
              </a:spcBef>
              <a:buNone/>
            </a:pPr>
            <a:endParaRPr lang="en-US" sz="2000" dirty="0" smtClean="0"/>
          </a:p>
          <a:p>
            <a:pPr marL="2311400" lvl="5" indent="0">
              <a:spcBef>
                <a:spcPts val="0"/>
              </a:spcBef>
              <a:buNone/>
            </a:pPr>
            <a:r>
              <a:rPr lang="en-US" sz="2400" dirty="0" smtClean="0"/>
              <a:t>#</a:t>
            </a:r>
            <a:r>
              <a:rPr lang="en-US" sz="2400" dirty="0"/>
              <a:t>example1 {</a:t>
            </a:r>
            <a:endParaRPr lang="en-US" sz="2400" dirty="0"/>
          </a:p>
          <a:p>
            <a:pPr marL="2311400" lvl="5" indent="0">
              <a:spcBef>
                <a:spcPts val="0"/>
              </a:spcBef>
              <a:buNone/>
            </a:pPr>
            <a:r>
              <a:rPr lang="en-US" sz="2400" dirty="0"/>
              <a:t>  border: 10px dashed black;</a:t>
            </a:r>
            <a:endParaRPr lang="en-US" sz="2400" dirty="0"/>
          </a:p>
          <a:p>
            <a:pPr marL="2311400" lvl="5" indent="0">
              <a:spcBef>
                <a:spcPts val="0"/>
              </a:spcBef>
              <a:buNone/>
            </a:pPr>
            <a:r>
              <a:rPr lang="en-US" sz="2400" dirty="0"/>
              <a:t>  padding: 25px;</a:t>
            </a:r>
            <a:endParaRPr lang="en-US" sz="2400" dirty="0"/>
          </a:p>
          <a:p>
            <a:pPr marL="2311400" lvl="5" indent="0">
              <a:spcBef>
                <a:spcPts val="0"/>
              </a:spcBef>
              <a:buNone/>
            </a:pPr>
            <a:r>
              <a:rPr lang="en-US" sz="2400" dirty="0"/>
              <a:t>  </a:t>
            </a:r>
            <a:r>
              <a:rPr lang="en-US" sz="2400" dirty="0">
                <a:solidFill>
                  <a:srgbClr val="C00000"/>
                </a:solidFill>
              </a:rPr>
              <a:t>background: </a:t>
            </a:r>
            <a:r>
              <a:rPr lang="en-US" sz="2400" dirty="0" err="1">
                <a:solidFill>
                  <a:srgbClr val="C00000"/>
                </a:solidFill>
              </a:rPr>
              <a:t>url</a:t>
            </a:r>
            <a:r>
              <a:rPr lang="en-US" sz="2400" dirty="0">
                <a:solidFill>
                  <a:srgbClr val="C00000"/>
                </a:solidFill>
              </a:rPr>
              <a:t>(img_tree.gif), </a:t>
            </a:r>
            <a:r>
              <a:rPr lang="en-US" sz="2400" dirty="0" err="1">
                <a:solidFill>
                  <a:srgbClr val="C00000"/>
                </a:solidFill>
              </a:rPr>
              <a:t>url</a:t>
            </a:r>
            <a:r>
              <a:rPr lang="en-US" sz="2400" dirty="0">
                <a:solidFill>
                  <a:srgbClr val="C00000"/>
                </a:solidFill>
              </a:rPr>
              <a:t>(paper.gif);</a:t>
            </a:r>
            <a:endParaRPr lang="en-US" sz="2400" dirty="0">
              <a:solidFill>
                <a:srgbClr val="C00000"/>
              </a:solidFill>
            </a:endParaRPr>
          </a:p>
          <a:p>
            <a:pPr marL="2311400" lvl="5" indent="0">
              <a:spcBef>
                <a:spcPts val="0"/>
              </a:spcBef>
              <a:buNone/>
            </a:pPr>
            <a:r>
              <a:rPr lang="en-US" sz="2400" dirty="0"/>
              <a:t>  background-repeat: no-repeat;</a:t>
            </a:r>
            <a:endParaRPr lang="en-US" sz="2400" dirty="0"/>
          </a:p>
          <a:p>
            <a:pPr marL="2311400" lvl="5" indent="0">
              <a:spcBef>
                <a:spcPts val="0"/>
              </a:spcBef>
              <a:buNone/>
            </a:pPr>
            <a:r>
              <a:rPr lang="en-US" sz="2400" dirty="0"/>
              <a:t>  </a:t>
            </a:r>
            <a:r>
              <a:rPr lang="en-US" sz="2400" dirty="0">
                <a:solidFill>
                  <a:srgbClr val="C00000"/>
                </a:solidFill>
              </a:rPr>
              <a:t>background-origin: content-box, padding-box;</a:t>
            </a:r>
            <a:endParaRPr lang="en-US" sz="2400" dirty="0">
              <a:solidFill>
                <a:srgbClr val="C00000"/>
              </a:solidFill>
            </a:endParaRPr>
          </a:p>
          <a:p>
            <a:pPr marL="2311400" lvl="5" indent="0">
              <a:spcBef>
                <a:spcPts val="0"/>
              </a:spcBef>
              <a:buNone/>
            </a:pPr>
            <a:r>
              <a:rPr lang="en-US" sz="2400" dirty="0"/>
              <a:t>}</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Shadow</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Text </a:t>
            </a:r>
            <a:r>
              <a:rPr lang="en-US" dirty="0"/>
              <a:t>Shadow</a:t>
            </a:r>
            <a:endParaRPr lang="en-US" dirty="0"/>
          </a:p>
          <a:p>
            <a:pPr lvl="1"/>
            <a:r>
              <a:rPr lang="en-US" dirty="0" smtClean="0"/>
              <a:t>The </a:t>
            </a:r>
            <a:r>
              <a:rPr lang="en-US" dirty="0"/>
              <a:t>CSS </a:t>
            </a:r>
            <a:r>
              <a:rPr lang="en-US" dirty="0">
                <a:solidFill>
                  <a:srgbClr val="C00000"/>
                </a:solidFill>
              </a:rPr>
              <a:t>text-shadow</a:t>
            </a:r>
            <a:r>
              <a:rPr lang="en-US" dirty="0"/>
              <a:t> property applies shadow to text.</a:t>
            </a:r>
            <a:endParaRPr lang="en-US" dirty="0"/>
          </a:p>
          <a:p>
            <a:pPr lvl="1"/>
            <a:r>
              <a:rPr lang="en-US" dirty="0" smtClean="0"/>
              <a:t>Values for this property are, horizontal shadow, vertical shadow, blur, color.</a:t>
            </a:r>
            <a:endParaRPr lang="en-US" dirty="0"/>
          </a:p>
          <a:p>
            <a:pPr marL="3683000" lvl="8" indent="0">
              <a:spcBef>
                <a:spcPts val="0"/>
              </a:spcBef>
              <a:buNone/>
            </a:pPr>
            <a:endParaRPr lang="en-US" sz="2400" dirty="0" smtClean="0"/>
          </a:p>
          <a:p>
            <a:pPr marL="3683000" lvl="8" indent="0">
              <a:spcBef>
                <a:spcPts val="0"/>
              </a:spcBef>
              <a:buNone/>
            </a:pPr>
            <a:r>
              <a:rPr lang="en-US" sz="2400" dirty="0" smtClean="0"/>
              <a:t>h1 </a:t>
            </a:r>
            <a:r>
              <a:rPr lang="en-US" sz="2400" dirty="0"/>
              <a:t>{</a:t>
            </a:r>
            <a:endParaRPr lang="en-US" sz="2400" dirty="0"/>
          </a:p>
          <a:p>
            <a:pPr marL="3683000" lvl="8" indent="0">
              <a:spcBef>
                <a:spcPts val="0"/>
              </a:spcBef>
              <a:buNone/>
            </a:pPr>
            <a:r>
              <a:rPr lang="en-US" sz="2400" dirty="0"/>
              <a:t>  text-shadow: 2px </a:t>
            </a:r>
            <a:r>
              <a:rPr lang="en-US" sz="2400" dirty="0" err="1" smtClean="0"/>
              <a:t>2px</a:t>
            </a:r>
            <a:r>
              <a:rPr lang="en-US" sz="2400" dirty="0"/>
              <a:t> 5px red;</a:t>
            </a:r>
            <a:endParaRPr lang="en-US" sz="2400" dirty="0"/>
          </a:p>
          <a:p>
            <a:pPr marL="3683000" lvl="8" indent="0">
              <a:spcBef>
                <a:spcPts val="0"/>
              </a:spcBef>
              <a:buNone/>
            </a:pPr>
            <a:r>
              <a:rPr lang="en-US" sz="2400" dirty="0"/>
              <a:t>} </a:t>
            </a:r>
            <a:endParaRPr lang="en-IN" sz="2400" dirty="0"/>
          </a:p>
          <a:p>
            <a:endParaRPr lang="en-IN" dirty="0"/>
          </a:p>
        </p:txBody>
      </p:sp>
      <p:pic>
        <p:nvPicPr>
          <p:cNvPr id="4" name="Picture 3"/>
          <p:cNvPicPr>
            <a:picLocks noChangeAspect="1"/>
          </p:cNvPicPr>
          <p:nvPr/>
        </p:nvPicPr>
        <p:blipFill>
          <a:blip r:embed="rId1" cstate="print"/>
          <a:stretch>
            <a:fillRect/>
          </a:stretch>
        </p:blipFill>
        <p:spPr>
          <a:xfrm>
            <a:off x="3791744" y="5229200"/>
            <a:ext cx="4257675" cy="904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Shadow</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Multiple Shadows</a:t>
            </a:r>
            <a:endParaRPr lang="en-US" dirty="0"/>
          </a:p>
          <a:p>
            <a:pPr lvl="1"/>
            <a:r>
              <a:rPr lang="en-US" sz="2400" dirty="0" smtClean="0"/>
              <a:t>To </a:t>
            </a:r>
            <a:r>
              <a:rPr lang="en-US" sz="2400" dirty="0"/>
              <a:t>add more than one shadow to the text, </a:t>
            </a:r>
            <a:r>
              <a:rPr lang="en-US" sz="2400" dirty="0" smtClean="0"/>
              <a:t>we can </a:t>
            </a:r>
            <a:r>
              <a:rPr lang="en-US" sz="2400" dirty="0"/>
              <a:t>add a comma-separated list of shadows. </a:t>
            </a:r>
            <a:endParaRPr lang="en-US" sz="2400" dirty="0"/>
          </a:p>
          <a:p>
            <a:pPr lvl="1"/>
            <a:r>
              <a:rPr lang="en-US" sz="2400" dirty="0" smtClean="0"/>
              <a:t>The </a:t>
            </a:r>
            <a:r>
              <a:rPr lang="en-US" sz="2400" dirty="0"/>
              <a:t>following example shows a white text with black, blue, and </a:t>
            </a:r>
            <a:r>
              <a:rPr lang="en-US" sz="2400" dirty="0" err="1"/>
              <a:t>darkblue</a:t>
            </a:r>
            <a:r>
              <a:rPr lang="en-US" sz="2400" dirty="0"/>
              <a:t> shadow</a:t>
            </a:r>
            <a:r>
              <a:rPr lang="en-US" sz="2400" dirty="0" smtClean="0"/>
              <a:t>:</a:t>
            </a:r>
            <a:endParaRPr lang="en-US" sz="2400" dirty="0" smtClean="0"/>
          </a:p>
          <a:p>
            <a:pPr lvl="1"/>
            <a:endParaRPr lang="en-US" sz="2400" dirty="0" smtClean="0"/>
          </a:p>
          <a:p>
            <a:pPr marL="939800" lvl="2" indent="0">
              <a:spcBef>
                <a:spcPts val="0"/>
              </a:spcBef>
              <a:spcAft>
                <a:spcPts val="0"/>
              </a:spcAft>
              <a:buNone/>
            </a:pPr>
            <a:r>
              <a:rPr lang="en-US" sz="2000" dirty="0" smtClean="0"/>
              <a:t>h1 {</a:t>
            </a:r>
            <a:endParaRPr lang="en-US" sz="2000" dirty="0" smtClean="0"/>
          </a:p>
          <a:p>
            <a:pPr marL="939800" lvl="2" indent="0">
              <a:spcBef>
                <a:spcPts val="0"/>
              </a:spcBef>
              <a:spcAft>
                <a:spcPts val="0"/>
              </a:spcAft>
              <a:buNone/>
            </a:pPr>
            <a:r>
              <a:rPr lang="en-US" sz="2000" dirty="0" smtClean="0"/>
              <a:t>  color: white;</a:t>
            </a:r>
            <a:endParaRPr lang="en-US" sz="2000" dirty="0" smtClean="0"/>
          </a:p>
          <a:p>
            <a:pPr marL="939800" lvl="2" indent="0">
              <a:spcBef>
                <a:spcPts val="0"/>
              </a:spcBef>
              <a:spcAft>
                <a:spcPts val="0"/>
              </a:spcAft>
              <a:buNone/>
            </a:pPr>
            <a:r>
              <a:rPr lang="en-US" sz="2000" dirty="0" smtClean="0"/>
              <a:t>  text-shadow: 1px </a:t>
            </a:r>
            <a:r>
              <a:rPr lang="en-US" sz="2000" dirty="0" err="1" smtClean="0"/>
              <a:t>1px</a:t>
            </a:r>
            <a:r>
              <a:rPr lang="en-US" sz="2000" dirty="0" smtClean="0"/>
              <a:t> 2px black, 0 0 25px blue, 0 0 5px </a:t>
            </a:r>
            <a:r>
              <a:rPr lang="en-US" sz="2000" dirty="0" err="1" smtClean="0"/>
              <a:t>darkblue</a:t>
            </a:r>
            <a:r>
              <a:rPr lang="en-US" sz="2000" dirty="0" smtClean="0"/>
              <a:t>;</a:t>
            </a:r>
            <a:endParaRPr lang="en-US" sz="2000" dirty="0" smtClean="0"/>
          </a:p>
          <a:p>
            <a:pPr marL="939800" lvl="2" indent="0">
              <a:spcBef>
                <a:spcPts val="0"/>
              </a:spcBef>
              <a:spcAft>
                <a:spcPts val="0"/>
              </a:spcAft>
              <a:buNone/>
            </a:pPr>
            <a:r>
              <a:rPr lang="en-US" sz="2000" dirty="0" smtClean="0"/>
              <a:t>} </a:t>
            </a:r>
            <a:endParaRPr lang="en-IN" sz="2000" dirty="0"/>
          </a:p>
        </p:txBody>
      </p:sp>
      <p:pic>
        <p:nvPicPr>
          <p:cNvPr id="4" name="Picture 3"/>
          <p:cNvPicPr>
            <a:picLocks noChangeAspect="1"/>
          </p:cNvPicPr>
          <p:nvPr/>
        </p:nvPicPr>
        <p:blipFill>
          <a:blip r:embed="rId1" cstate="print"/>
          <a:stretch>
            <a:fillRect/>
          </a:stretch>
        </p:blipFill>
        <p:spPr>
          <a:xfrm>
            <a:off x="3863752" y="5085184"/>
            <a:ext cx="4371975" cy="1123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Box-shadow</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Box-shadow</a:t>
            </a:r>
            <a:endParaRPr lang="en-US" dirty="0"/>
          </a:p>
          <a:p>
            <a:pPr lvl="1"/>
            <a:r>
              <a:rPr lang="en-US" dirty="0" smtClean="0"/>
              <a:t>The </a:t>
            </a:r>
            <a:r>
              <a:rPr lang="en-US" dirty="0"/>
              <a:t>CSS </a:t>
            </a:r>
            <a:r>
              <a:rPr lang="en-US" b="1" dirty="0">
                <a:solidFill>
                  <a:srgbClr val="C00000"/>
                </a:solidFill>
              </a:rPr>
              <a:t>box-shadow </a:t>
            </a:r>
            <a:r>
              <a:rPr lang="en-US" dirty="0"/>
              <a:t>property applies shadow to elements.</a:t>
            </a:r>
            <a:endParaRPr lang="en-US" dirty="0"/>
          </a:p>
          <a:p>
            <a:pPr lvl="1"/>
            <a:r>
              <a:rPr lang="en-US" dirty="0" smtClean="0"/>
              <a:t>In </a:t>
            </a:r>
            <a:r>
              <a:rPr lang="en-US" dirty="0"/>
              <a:t>its simplest use, you only specify the horizontal shadow and the vertical </a:t>
            </a:r>
            <a:r>
              <a:rPr lang="en-US" dirty="0" smtClean="0"/>
              <a:t>shadow:</a:t>
            </a:r>
            <a:endParaRPr lang="en-US" dirty="0" smtClean="0"/>
          </a:p>
          <a:p>
            <a:pPr marL="514350" lvl="1" indent="0">
              <a:buNone/>
            </a:pPr>
            <a:endParaRPr lang="en-US" sz="2400" dirty="0" smtClean="0"/>
          </a:p>
          <a:p>
            <a:pPr marL="514350" lvl="1" indent="0">
              <a:buNone/>
            </a:pPr>
            <a:r>
              <a:rPr lang="en-US" sz="2400" dirty="0" smtClean="0"/>
              <a:t>div {</a:t>
            </a:r>
            <a:endParaRPr lang="en-US" sz="2400" dirty="0" smtClean="0"/>
          </a:p>
          <a:p>
            <a:pPr marL="514350" lvl="1" indent="0">
              <a:buNone/>
            </a:pPr>
            <a:r>
              <a:rPr lang="en-US" sz="2400" dirty="0" smtClean="0"/>
              <a:t>  </a:t>
            </a:r>
            <a:r>
              <a:rPr lang="en-US" sz="2400" dirty="0"/>
              <a:t>box-shadow: 10px </a:t>
            </a:r>
            <a:r>
              <a:rPr lang="en-US" sz="2400" dirty="0" err="1" smtClean="0"/>
              <a:t>10px</a:t>
            </a:r>
            <a:r>
              <a:rPr lang="en-US" sz="2400" dirty="0" smtClean="0"/>
              <a:t> 5px </a:t>
            </a:r>
            <a:r>
              <a:rPr lang="en-US" sz="2400" dirty="0"/>
              <a:t>grey</a:t>
            </a:r>
            <a:r>
              <a:rPr lang="en-US" sz="2400" dirty="0" smtClean="0"/>
              <a:t>;</a:t>
            </a:r>
            <a:endParaRPr lang="en-US" sz="2400" dirty="0" smtClean="0"/>
          </a:p>
          <a:p>
            <a:pPr marL="514350" lvl="1" indent="0">
              <a:buNone/>
            </a:pPr>
            <a:r>
              <a:rPr lang="en-US" sz="2400" dirty="0" smtClean="0"/>
              <a:t>} </a:t>
            </a:r>
            <a:endParaRPr lang="en-IN" sz="2400" dirty="0"/>
          </a:p>
        </p:txBody>
      </p:sp>
      <p:pic>
        <p:nvPicPr>
          <p:cNvPr id="4" name="Picture 3"/>
          <p:cNvPicPr>
            <a:picLocks noChangeAspect="1"/>
          </p:cNvPicPr>
          <p:nvPr/>
        </p:nvPicPr>
        <p:blipFill>
          <a:blip r:embed="rId1" cstate="print"/>
          <a:stretch>
            <a:fillRect/>
          </a:stretch>
        </p:blipFill>
        <p:spPr>
          <a:xfrm>
            <a:off x="6600056" y="3573016"/>
            <a:ext cx="5105400" cy="2000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5400" indent="0">
              <a:spcBef>
                <a:spcPts val="0"/>
              </a:spcBef>
              <a:spcAft>
                <a:spcPts val="0"/>
              </a:spcAft>
              <a:buNone/>
            </a:pPr>
            <a:r>
              <a:rPr lang="en-IN" sz="2000" dirty="0"/>
              <a:t>&lt;body&gt;</a:t>
            </a:r>
            <a:endParaRPr lang="en-IN" sz="2000" dirty="0"/>
          </a:p>
          <a:p>
            <a:pPr marL="25400" indent="0">
              <a:spcBef>
                <a:spcPts val="0"/>
              </a:spcBef>
              <a:spcAft>
                <a:spcPts val="0"/>
              </a:spcAft>
              <a:buNone/>
            </a:pPr>
            <a:r>
              <a:rPr lang="en-IN" sz="2000" dirty="0" smtClean="0"/>
              <a:t>&lt;</a:t>
            </a:r>
            <a:r>
              <a:rPr lang="en-IN" sz="2000" dirty="0"/>
              <a:t>h2&gt;Cards&lt;/h2&gt;</a:t>
            </a: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&lt;p&gt;The box-shadow property can be used to create paper-like cards:&lt;/p&gt;</a:t>
            </a: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&lt;div class="card"&gt;</a:t>
            </a:r>
            <a:endParaRPr lang="en-IN" sz="2000" dirty="0"/>
          </a:p>
          <a:p>
            <a:pPr marL="25400" indent="0">
              <a:spcBef>
                <a:spcPts val="0"/>
              </a:spcBef>
              <a:spcAft>
                <a:spcPts val="0"/>
              </a:spcAft>
              <a:buNone/>
            </a:pPr>
            <a:r>
              <a:rPr lang="en-IN" sz="2000" dirty="0"/>
              <a:t>  &lt;div class="header"&gt;</a:t>
            </a:r>
            <a:endParaRPr lang="en-IN" sz="2000" dirty="0"/>
          </a:p>
          <a:p>
            <a:pPr marL="25400" indent="0">
              <a:spcBef>
                <a:spcPts val="0"/>
              </a:spcBef>
              <a:spcAft>
                <a:spcPts val="0"/>
              </a:spcAft>
              <a:buNone/>
            </a:pPr>
            <a:r>
              <a:rPr lang="en-IN" sz="2000" dirty="0"/>
              <a:t>    &lt;h1&gt;1&lt;/h1&gt;</a:t>
            </a:r>
            <a:endParaRPr lang="en-IN" sz="2000" dirty="0"/>
          </a:p>
          <a:p>
            <a:pPr marL="25400" indent="0">
              <a:spcBef>
                <a:spcPts val="0"/>
              </a:spcBef>
              <a:spcAft>
                <a:spcPts val="0"/>
              </a:spcAft>
              <a:buNone/>
            </a:pPr>
            <a:r>
              <a:rPr lang="en-IN" sz="2000" dirty="0"/>
              <a:t>  &lt;/div&gt;</a:t>
            </a: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  &lt;div class="container"&gt;</a:t>
            </a:r>
            <a:endParaRPr lang="en-IN" sz="2000" dirty="0"/>
          </a:p>
          <a:p>
            <a:pPr marL="25400" indent="0">
              <a:spcBef>
                <a:spcPts val="0"/>
              </a:spcBef>
              <a:spcAft>
                <a:spcPts val="0"/>
              </a:spcAft>
              <a:buNone/>
            </a:pPr>
            <a:r>
              <a:rPr lang="en-IN" sz="2000" dirty="0"/>
              <a:t>    &lt;p&gt;January 1, 2016&lt;/p&gt;</a:t>
            </a:r>
            <a:endParaRPr lang="en-IN" sz="2000" dirty="0"/>
          </a:p>
          <a:p>
            <a:pPr marL="25400" indent="0">
              <a:spcBef>
                <a:spcPts val="0"/>
              </a:spcBef>
              <a:spcAft>
                <a:spcPts val="0"/>
              </a:spcAft>
              <a:buNone/>
            </a:pPr>
            <a:r>
              <a:rPr lang="en-IN" sz="2000" dirty="0"/>
              <a:t>  &lt;/div&gt;</a:t>
            </a:r>
            <a:endParaRPr lang="en-IN" sz="2000" dirty="0"/>
          </a:p>
          <a:p>
            <a:pPr marL="25400" indent="0">
              <a:spcBef>
                <a:spcPts val="0"/>
              </a:spcBef>
              <a:spcAft>
                <a:spcPts val="0"/>
              </a:spcAft>
              <a:buNone/>
            </a:pPr>
            <a:r>
              <a:rPr lang="en-IN" sz="2000" dirty="0"/>
              <a:t>&lt;/div&gt;</a:t>
            </a:r>
            <a:endParaRPr lang="en-IN" sz="2000" dirty="0"/>
          </a:p>
          <a:p>
            <a:pPr marL="25400" indent="0">
              <a:spcBef>
                <a:spcPts val="0"/>
              </a:spcBef>
              <a:spcAft>
                <a:spcPts val="0"/>
              </a:spcAft>
              <a:buNone/>
            </a:pPr>
            <a:r>
              <a:rPr lang="en-IN" sz="2000" dirty="0" smtClean="0"/>
              <a:t>&lt;/</a:t>
            </a:r>
            <a:r>
              <a:rPr lang="en-IN" sz="2000" dirty="0"/>
              <a:t>body&gt;</a:t>
            </a:r>
            <a:endParaRPr lang="en-IN" sz="2000" dirty="0"/>
          </a:p>
          <a:p>
            <a:pPr marL="25400" indent="0">
              <a:spcBef>
                <a:spcPts val="0"/>
              </a:spcBef>
              <a:spcAft>
                <a:spcPts val="0"/>
              </a:spcAft>
              <a:buNone/>
            </a:pPr>
            <a:r>
              <a:rPr lang="en-IN" sz="2000" dirty="0"/>
              <a:t>&lt;/html&gt;</a:t>
            </a:r>
            <a:endParaRPr lang="en-IN" sz="2000" dirty="0"/>
          </a:p>
        </p:txBody>
      </p:sp>
      <p:sp>
        <p:nvSpPr>
          <p:cNvPr id="3" name="Text Placeholder 2"/>
          <p:cNvSpPr>
            <a:spLocks noGrp="1"/>
          </p:cNvSpPr>
          <p:nvPr>
            <p:ph type="body" sz="quarter" idx="13"/>
          </p:nvPr>
        </p:nvSpPr>
        <p:spPr/>
        <p:txBody>
          <a:bodyPr/>
          <a:lstStyle/>
          <a:p>
            <a:endParaRPr lang="en-IN" dirty="0"/>
          </a:p>
        </p:txBody>
      </p:sp>
      <p:sp>
        <p:nvSpPr>
          <p:cNvPr id="4" name="Title 3"/>
          <p:cNvSpPr>
            <a:spLocks noGrp="1"/>
          </p:cNvSpPr>
          <p:nvPr>
            <p:ph type="title"/>
          </p:nvPr>
        </p:nvSpPr>
        <p:spPr/>
        <p:txBody>
          <a:bodyPr/>
          <a:lstStyle/>
          <a:p>
            <a:endParaRPr lang="en-IN"/>
          </a:p>
        </p:txBody>
      </p:sp>
      <p:pic>
        <p:nvPicPr>
          <p:cNvPr id="5" name="Picture 4"/>
          <p:cNvPicPr>
            <a:picLocks noChangeAspect="1"/>
          </p:cNvPicPr>
          <p:nvPr/>
        </p:nvPicPr>
        <p:blipFill>
          <a:blip r:embed="rId1" cstate="print"/>
          <a:stretch>
            <a:fillRect/>
          </a:stretch>
        </p:blipFill>
        <p:spPr>
          <a:xfrm>
            <a:off x="6528619" y="1268310"/>
            <a:ext cx="5111997" cy="51850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spcBef>
                <a:spcPts val="0"/>
              </a:spcBef>
              <a:spcAft>
                <a:spcPts val="0"/>
              </a:spcAft>
              <a:buNone/>
            </a:pPr>
            <a:r>
              <a:rPr lang="en-US" sz="2400" dirty="0"/>
              <a:t>#grad {</a:t>
            </a:r>
            <a:endParaRPr lang="en-US" sz="2400" dirty="0"/>
          </a:p>
          <a:p>
            <a:pPr marL="1397000" lvl="3" indent="0">
              <a:spcBef>
                <a:spcPts val="0"/>
              </a:spcBef>
              <a:spcAft>
                <a:spcPts val="0"/>
              </a:spcAft>
              <a:buNone/>
            </a:pPr>
            <a:r>
              <a:rPr lang="en-US" sz="2400" dirty="0"/>
              <a:t>  background-image: radial-gradient(red, yellow, green);</a:t>
            </a:r>
            <a:endParaRPr lang="en-US" sz="2400" dirty="0"/>
          </a:p>
          <a:p>
            <a:pPr marL="1397000" lvl="3" indent="0">
              <a:spcBef>
                <a:spcPts val="0"/>
              </a:spcBef>
              <a:spcAft>
                <a:spcPts val="0"/>
              </a:spcAft>
              <a:buNone/>
            </a:pPr>
            <a:r>
              <a:rPr lang="en-US" sz="2400" dirty="0"/>
              <a:t>} </a:t>
            </a:r>
            <a:endParaRPr lang="en-US" sz="2400" dirty="0" smtClean="0"/>
          </a:p>
          <a:p>
            <a:pPr marL="1397000" lvl="3" indent="0">
              <a:spcBef>
                <a:spcPts val="0"/>
              </a:spcBef>
              <a:spcAft>
                <a:spcPts val="0"/>
              </a:spcAft>
              <a:buNone/>
            </a:pPr>
            <a:endParaRPr lang="en-US" sz="2400" dirty="0"/>
          </a:p>
          <a:p>
            <a:pPr marL="1397000" lvl="3" indent="0">
              <a:spcBef>
                <a:spcPts val="0"/>
              </a:spcBef>
              <a:spcAft>
                <a:spcPts val="0"/>
              </a:spcAft>
              <a:buNone/>
            </a:pPr>
            <a:endParaRPr lang="en-IN" sz="2400" dirty="0"/>
          </a:p>
          <a:p>
            <a:endParaRPr lang="en-IN" dirty="0"/>
          </a:p>
        </p:txBody>
      </p:sp>
      <p:pic>
        <p:nvPicPr>
          <p:cNvPr id="4" name="Picture 3"/>
          <p:cNvPicPr>
            <a:picLocks noChangeAspect="1"/>
          </p:cNvPicPr>
          <p:nvPr/>
        </p:nvPicPr>
        <p:blipFill>
          <a:blip r:embed="rId1" cstate="print"/>
          <a:stretch>
            <a:fillRect/>
          </a:stretch>
        </p:blipFill>
        <p:spPr>
          <a:xfrm>
            <a:off x="1991544" y="3789040"/>
            <a:ext cx="8122444" cy="15871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Example</a:t>
            </a:r>
            <a:endParaRPr lang="en-IN" dirty="0"/>
          </a:p>
        </p:txBody>
      </p:sp>
      <p:sp>
        <p:nvSpPr>
          <p:cNvPr id="3" name="Text Placeholder 2"/>
          <p:cNvSpPr>
            <a:spLocks noGrp="1"/>
          </p:cNvSpPr>
          <p:nvPr>
            <p:ph type="body" idx="4294967295"/>
          </p:nvPr>
        </p:nvSpPr>
        <p:spPr>
          <a:xfrm>
            <a:off x="203200" y="990601"/>
            <a:ext cx="11785600" cy="5295900"/>
          </a:xfrm>
        </p:spPr>
        <p:txBody>
          <a:bodyPr/>
          <a:lstStyle/>
          <a:p>
            <a:pPr marL="21590" indent="0">
              <a:lnSpc>
                <a:spcPct val="100000"/>
              </a:lnSpc>
              <a:buNone/>
            </a:pPr>
            <a:r>
              <a:rPr lang="en-US" sz="2400" dirty="0">
                <a:solidFill>
                  <a:schemeClr val="accent6"/>
                </a:solidFill>
              </a:rPr>
              <a:t>body{</a:t>
            </a:r>
            <a:endParaRPr lang="en-US" sz="2400" dirty="0">
              <a:solidFill>
                <a:schemeClr val="accent6"/>
              </a:solidFill>
            </a:endParaRPr>
          </a:p>
          <a:p>
            <a:pPr marL="21590" indent="0">
              <a:lnSpc>
                <a:spcPct val="100000"/>
              </a:lnSpc>
              <a:buNone/>
            </a:pPr>
            <a:r>
              <a:rPr lang="en-US" sz="2400" dirty="0">
                <a:solidFill>
                  <a:schemeClr val="accent6"/>
                </a:solidFill>
              </a:rPr>
              <a:t>  background-color: </a:t>
            </a:r>
            <a:r>
              <a:rPr lang="en-US" sz="2400" dirty="0" err="1">
                <a:solidFill>
                  <a:schemeClr val="accent6"/>
                </a:solidFill>
              </a:rPr>
              <a:t>lightblue</a:t>
            </a:r>
            <a:r>
              <a:rPr lang="en-US" sz="2400" dirty="0">
                <a:solidFill>
                  <a:schemeClr val="accent6"/>
                </a:solidFill>
              </a:rPr>
              <a:t>;</a:t>
            </a:r>
            <a:endParaRPr lang="en-US" sz="2400" dirty="0">
              <a:solidFill>
                <a:schemeClr val="accent6"/>
              </a:solidFill>
            </a:endParaRPr>
          </a:p>
          <a:p>
            <a:pPr marL="21590" indent="0">
              <a:lnSpc>
                <a:spcPct val="100000"/>
              </a:lnSpc>
              <a:buNone/>
            </a:pPr>
            <a:r>
              <a:rPr lang="en-US" sz="2400" dirty="0">
                <a:solidFill>
                  <a:schemeClr val="accent6"/>
                </a:solidFill>
              </a:rPr>
              <a:t>}</a:t>
            </a:r>
            <a:endParaRPr lang="en-US" sz="2400" dirty="0">
              <a:solidFill>
                <a:schemeClr val="accent6"/>
              </a:solidFill>
            </a:endParaRPr>
          </a:p>
          <a:p>
            <a:pPr marL="21590" indent="0">
              <a:lnSpc>
                <a:spcPct val="100000"/>
              </a:lnSpc>
              <a:buNone/>
            </a:pPr>
            <a:endParaRPr lang="en-US" sz="2400" dirty="0">
              <a:solidFill>
                <a:schemeClr val="accent6"/>
              </a:solidFill>
            </a:endParaRPr>
          </a:p>
          <a:p>
            <a:pPr marL="21590" indent="0">
              <a:lnSpc>
                <a:spcPct val="100000"/>
              </a:lnSpc>
              <a:buNone/>
            </a:pPr>
            <a:r>
              <a:rPr lang="en-US" sz="2400" dirty="0">
                <a:solidFill>
                  <a:schemeClr val="accent6"/>
                </a:solidFill>
              </a:rPr>
              <a:t>h1 {</a:t>
            </a:r>
            <a:endParaRPr lang="en-US" sz="2400" dirty="0">
              <a:solidFill>
                <a:schemeClr val="accent6"/>
              </a:solidFill>
            </a:endParaRPr>
          </a:p>
          <a:p>
            <a:pPr marL="21590" indent="0">
              <a:lnSpc>
                <a:spcPct val="100000"/>
              </a:lnSpc>
              <a:buNone/>
            </a:pPr>
            <a:r>
              <a:rPr lang="en-US" sz="2400" dirty="0">
                <a:solidFill>
                  <a:schemeClr val="accent6"/>
                </a:solidFill>
              </a:rPr>
              <a:t>  color: teal;</a:t>
            </a:r>
            <a:endParaRPr lang="en-US" sz="2400" dirty="0">
              <a:solidFill>
                <a:schemeClr val="accent6"/>
              </a:solidFill>
            </a:endParaRPr>
          </a:p>
          <a:p>
            <a:pPr marL="21590" indent="0">
              <a:lnSpc>
                <a:spcPct val="100000"/>
              </a:lnSpc>
              <a:buNone/>
            </a:pPr>
            <a:r>
              <a:rPr lang="en-US" sz="2400" dirty="0">
                <a:solidFill>
                  <a:schemeClr val="accent6"/>
                </a:solidFill>
              </a:rPr>
              <a:t>  text-align: center;</a:t>
            </a:r>
            <a:endParaRPr lang="en-US" sz="2400" dirty="0">
              <a:solidFill>
                <a:schemeClr val="accent6"/>
              </a:solidFill>
            </a:endParaRPr>
          </a:p>
          <a:p>
            <a:pPr marL="21590" indent="0">
              <a:lnSpc>
                <a:spcPct val="100000"/>
              </a:lnSpc>
              <a:buNone/>
            </a:pPr>
            <a:r>
              <a:rPr lang="en-US" sz="2400" dirty="0">
                <a:solidFill>
                  <a:schemeClr val="accent6"/>
                </a:solidFill>
              </a:rPr>
              <a:t>}</a:t>
            </a:r>
            <a:endParaRPr lang="en-IN" sz="2400" dirty="0">
              <a:solidFill>
                <a:schemeClr val="accent6"/>
              </a:solidFill>
            </a:endParaRPr>
          </a:p>
        </p:txBody>
      </p:sp>
      <p:pic>
        <p:nvPicPr>
          <p:cNvPr id="5" name="Picture 4"/>
          <p:cNvPicPr>
            <a:picLocks noChangeAspect="1"/>
          </p:cNvPicPr>
          <p:nvPr/>
        </p:nvPicPr>
        <p:blipFill>
          <a:blip r:embed="rId1" cstate="print"/>
          <a:stretch>
            <a:fillRect/>
          </a:stretch>
        </p:blipFill>
        <p:spPr>
          <a:xfrm>
            <a:off x="5272534" y="990601"/>
            <a:ext cx="6716266" cy="1756936"/>
          </a:xfrm>
          <a:prstGeom prst="rect">
            <a:avLst/>
          </a:prstGeom>
        </p:spPr>
      </p:pic>
      <p:pic>
        <p:nvPicPr>
          <p:cNvPr id="6" name="Picture 5"/>
          <p:cNvPicPr>
            <a:picLocks noChangeAspect="1"/>
          </p:cNvPicPr>
          <p:nvPr/>
        </p:nvPicPr>
        <p:blipFill>
          <a:blip r:embed="rId2" cstate="print"/>
          <a:stretch>
            <a:fillRect/>
          </a:stretch>
        </p:blipFill>
        <p:spPr>
          <a:xfrm>
            <a:off x="5272534" y="2708920"/>
            <a:ext cx="6716266" cy="1911932"/>
          </a:xfrm>
          <a:prstGeom prst="rect">
            <a:avLst/>
          </a:prstGeom>
        </p:spPr>
      </p:pic>
      <p:pic>
        <p:nvPicPr>
          <p:cNvPr id="7" name="Picture 6"/>
          <p:cNvPicPr>
            <a:picLocks noChangeAspect="1"/>
          </p:cNvPicPr>
          <p:nvPr/>
        </p:nvPicPr>
        <p:blipFill>
          <a:blip r:embed="rId3" cstate="print"/>
          <a:stretch>
            <a:fillRect/>
          </a:stretch>
        </p:blipFill>
        <p:spPr>
          <a:xfrm>
            <a:off x="5272533" y="4434062"/>
            <a:ext cx="6724331" cy="19345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buNone/>
            </a:pPr>
            <a:r>
              <a:rPr lang="en-US" sz="2400" dirty="0"/>
              <a:t>#grad {</a:t>
            </a:r>
            <a:br>
              <a:rPr lang="en-US" sz="2400" dirty="0"/>
            </a:br>
            <a:r>
              <a:rPr lang="en-US" sz="2400" dirty="0"/>
              <a:t>  background-image: radial-gradient(circle, red, yellow, green);</a:t>
            </a:r>
            <a:br>
              <a:rPr lang="en-US" sz="2400" dirty="0"/>
            </a:br>
            <a:r>
              <a:rPr lang="en-US" sz="2400" dirty="0" smtClean="0"/>
              <a:t>}</a:t>
            </a:r>
            <a:endParaRPr lang="en-US" sz="2400" dirty="0" smtClean="0"/>
          </a:p>
          <a:p>
            <a:pPr marL="1397000" lvl="3" indent="0">
              <a:buNone/>
            </a:pPr>
            <a:endParaRPr lang="en-US" sz="2400" dirty="0"/>
          </a:p>
          <a:p>
            <a:pPr marL="1397000" lvl="3" indent="0">
              <a:buNone/>
            </a:pPr>
            <a:endParaRPr lang="en-IN" sz="2400" dirty="0"/>
          </a:p>
        </p:txBody>
      </p:sp>
      <p:pic>
        <p:nvPicPr>
          <p:cNvPr id="4" name="Picture 3"/>
          <p:cNvPicPr>
            <a:picLocks noChangeAspect="1"/>
          </p:cNvPicPr>
          <p:nvPr/>
        </p:nvPicPr>
        <p:blipFill>
          <a:blip r:embed="rId1" cstate="print"/>
          <a:stretch>
            <a:fillRect/>
          </a:stretch>
        </p:blipFill>
        <p:spPr>
          <a:xfrm>
            <a:off x="3942705" y="2924944"/>
            <a:ext cx="4341515" cy="32615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 repeating radial gradient</a:t>
            </a:r>
            <a:r>
              <a:rPr lang="en-US" dirty="0" smtClean="0"/>
              <a:t>:</a:t>
            </a:r>
            <a:endParaRPr lang="en-US" dirty="0" smtClean="0"/>
          </a:p>
          <a:p>
            <a:pPr lvl="1"/>
            <a:endParaRPr lang="en-US" dirty="0"/>
          </a:p>
          <a:p>
            <a:pPr marL="482600" lvl="1" indent="0">
              <a:spcBef>
                <a:spcPts val="0"/>
              </a:spcBef>
              <a:spcAft>
                <a:spcPts val="0"/>
              </a:spcAft>
              <a:buNone/>
            </a:pPr>
            <a:r>
              <a:rPr lang="en-US" sz="2400" dirty="0"/>
              <a:t>#grad {</a:t>
            </a:r>
            <a:endParaRPr lang="en-US" sz="2400" dirty="0"/>
          </a:p>
          <a:p>
            <a:pPr marL="482600" lvl="1" indent="0">
              <a:spcBef>
                <a:spcPts val="0"/>
              </a:spcBef>
              <a:spcAft>
                <a:spcPts val="0"/>
              </a:spcAft>
              <a:buNone/>
            </a:pPr>
            <a:r>
              <a:rPr lang="en-US" sz="2400" dirty="0"/>
              <a:t>  background-image: repeating-radial-gradient(red, yellow 10%, green 15%);</a:t>
            </a:r>
            <a:endParaRPr lang="en-US" sz="2400" dirty="0"/>
          </a:p>
          <a:p>
            <a:pPr marL="482600" lvl="1" indent="0">
              <a:spcBef>
                <a:spcPts val="0"/>
              </a:spcBef>
              <a:spcAft>
                <a:spcPts val="0"/>
              </a:spcAft>
              <a:buNone/>
            </a:pPr>
            <a:r>
              <a:rPr lang="en-US" sz="2400" dirty="0"/>
              <a:t>} </a:t>
            </a:r>
            <a:endParaRPr lang="en-IN" sz="2400" dirty="0"/>
          </a:p>
        </p:txBody>
      </p:sp>
      <p:pic>
        <p:nvPicPr>
          <p:cNvPr id="4" name="Picture 3"/>
          <p:cNvPicPr>
            <a:picLocks noChangeAspect="1"/>
          </p:cNvPicPr>
          <p:nvPr/>
        </p:nvPicPr>
        <p:blipFill>
          <a:blip r:embed="rId1" cstate="print"/>
          <a:stretch>
            <a:fillRect/>
          </a:stretch>
        </p:blipFill>
        <p:spPr>
          <a:xfrm>
            <a:off x="1848270" y="4149080"/>
            <a:ext cx="7632105" cy="14720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References</a:t>
            </a:r>
            <a:endParaRPr lang="en-US" dirty="0" smtClean="0"/>
          </a:p>
          <a:p>
            <a:pPr lvl="1"/>
            <a:r>
              <a:rPr lang="en-IN" dirty="0">
                <a:hlinkClick r:id="rId1"/>
              </a:rPr>
              <a:t>https://</a:t>
            </a:r>
            <a:r>
              <a:rPr lang="en-IN" dirty="0" smtClean="0">
                <a:hlinkClick r:id="rId1"/>
              </a:rPr>
              <a:t>www.w3schools.com/css/default.asp</a:t>
            </a:r>
            <a:endParaRPr lang="en-IN" dirty="0" smtClean="0"/>
          </a:p>
          <a:p>
            <a:pPr lvl="1"/>
            <a:r>
              <a:rPr lang="en-IN" dirty="0">
                <a:hlinkClick r:id="rId2"/>
              </a:rPr>
              <a:t>https://</a:t>
            </a:r>
            <a:r>
              <a:rPr lang="en-IN" dirty="0" smtClean="0">
                <a:hlinkClick r:id="rId2"/>
              </a:rPr>
              <a:t>developer.mozilla.org/en-US/docs/Web/CSS</a:t>
            </a:r>
            <a:endParaRPr lang="en-IN" dirty="0" smtClean="0"/>
          </a:p>
          <a:p>
            <a:pPr lvl="1"/>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Types of Selector</a:t>
            </a:r>
            <a:endParaRPr lang="en-IN" dirty="0"/>
          </a:p>
        </p:txBody>
      </p:sp>
      <p:sp>
        <p:nvSpPr>
          <p:cNvPr id="3" name="Text Placeholder 2"/>
          <p:cNvSpPr>
            <a:spLocks noGrp="1"/>
          </p:cNvSpPr>
          <p:nvPr>
            <p:ph type="body" sz="quarter" idx="13"/>
          </p:nvPr>
        </p:nvSpPr>
        <p:spPr>
          <a:xfrm>
            <a:off x="191344" y="1988840"/>
            <a:ext cx="5076899" cy="4248695"/>
          </a:xfrm>
        </p:spPr>
        <p:txBody>
          <a:bodyPr/>
          <a:lstStyle/>
          <a:p>
            <a:r>
              <a:rPr lang="en-US" sz="3200" dirty="0" smtClean="0">
                <a:hlinkClick r:id="rId1"/>
              </a:rPr>
              <a:t>Universal Selectors</a:t>
            </a:r>
            <a:endParaRPr lang="en-US" sz="3200" dirty="0" smtClean="0"/>
          </a:p>
          <a:p>
            <a:r>
              <a:rPr lang="en-US" sz="3200" dirty="0" smtClean="0">
                <a:hlinkClick r:id="rId1"/>
              </a:rPr>
              <a:t>Element Selectors</a:t>
            </a:r>
            <a:endParaRPr lang="en-US" sz="3200" dirty="0" smtClean="0"/>
          </a:p>
          <a:p>
            <a:r>
              <a:rPr lang="en-US" sz="3200" dirty="0" smtClean="0">
                <a:hlinkClick r:id="rId1"/>
              </a:rPr>
              <a:t>Class Selectors</a:t>
            </a:r>
            <a:endParaRPr lang="en-US" sz="3200" dirty="0" smtClean="0"/>
          </a:p>
          <a:p>
            <a:r>
              <a:rPr lang="en-US" sz="3200" dirty="0" smtClean="0">
                <a:hlinkClick r:id="rId1"/>
              </a:rPr>
              <a:t>Id Selectors</a:t>
            </a:r>
            <a:endParaRPr lang="en-US" sz="3200" dirty="0" smtClean="0"/>
          </a:p>
          <a:p>
            <a:r>
              <a:rPr lang="en-US" sz="3200" dirty="0" smtClean="0">
                <a:hlinkClick r:id="rId1"/>
              </a:rPr>
              <a:t>Attribute Selectors</a:t>
            </a:r>
            <a:endParaRPr lang="en-US" sz="3200" dirty="0" smtClean="0"/>
          </a:p>
          <a:p>
            <a:r>
              <a:rPr lang="en-US" sz="3200" dirty="0" smtClean="0">
                <a:hlinkClick r:id="rId1"/>
              </a:rPr>
              <a:t>Group Selectors</a:t>
            </a:r>
            <a:endParaRPr lang="en-US" sz="3200" dirty="0" smtClean="0"/>
          </a:p>
        </p:txBody>
      </p:sp>
      <p:sp>
        <p:nvSpPr>
          <p:cNvPr id="5" name="Rectangle 4"/>
          <p:cNvSpPr/>
          <p:nvPr/>
        </p:nvSpPr>
        <p:spPr>
          <a:xfrm>
            <a:off x="5735960" y="2276872"/>
            <a:ext cx="5616624" cy="3046988"/>
          </a:xfrm>
          <a:prstGeom prst="rect">
            <a:avLst/>
          </a:prstGeom>
        </p:spPr>
        <p:txBody>
          <a:bodyPr wrap="square">
            <a:spAutoFit/>
          </a:bodyPr>
          <a:lstStyle/>
          <a:p>
            <a:r>
              <a:rPr lang="en-US" sz="3200" dirty="0" smtClean="0">
                <a:hlinkClick r:id="rId1"/>
              </a:rPr>
              <a:t>Pseudo-element Selectors</a:t>
            </a:r>
            <a:endParaRPr lang="en-US" sz="3200" dirty="0" smtClean="0"/>
          </a:p>
          <a:p>
            <a:r>
              <a:rPr lang="en-US" sz="3200" dirty="0" smtClean="0">
                <a:hlinkClick r:id="rId1"/>
              </a:rPr>
              <a:t>Pseudo-class Selectors</a:t>
            </a:r>
            <a:endParaRPr lang="en-US" sz="3200" dirty="0" smtClean="0"/>
          </a:p>
          <a:p>
            <a:r>
              <a:rPr lang="en-US" sz="3200" dirty="0" smtClean="0">
                <a:hlinkClick r:id="rId1"/>
              </a:rPr>
              <a:t>Descendant Selectors</a:t>
            </a:r>
            <a:endParaRPr lang="en-US" sz="3200" dirty="0" smtClean="0"/>
          </a:p>
          <a:p>
            <a:r>
              <a:rPr lang="en-US" sz="3200" dirty="0" smtClean="0">
                <a:hlinkClick r:id="rId1"/>
              </a:rPr>
              <a:t>Child Selectors</a:t>
            </a:r>
            <a:endParaRPr lang="en-US" sz="3200" dirty="0" smtClean="0"/>
          </a:p>
          <a:p>
            <a:r>
              <a:rPr lang="en-US" sz="3200" dirty="0" smtClean="0">
                <a:hlinkClick r:id="rId1"/>
              </a:rPr>
              <a:t>Adjacent Sibling Selectors</a:t>
            </a:r>
            <a:endParaRPr lang="en-US" sz="3200" dirty="0" smtClean="0"/>
          </a:p>
          <a:p>
            <a:r>
              <a:rPr lang="en-US" sz="3200" dirty="0" smtClean="0">
                <a:hlinkClick r:id="rId1"/>
              </a:rPr>
              <a:t>General Sibling Selectors</a:t>
            </a:r>
            <a:endParaRPr lang="en-US" sz="32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25553</Words>
  <Application>WPS Presentation</Application>
  <PresentationFormat>Custom</PresentationFormat>
  <Paragraphs>996</Paragraphs>
  <Slides>82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82</vt:i4>
      </vt:variant>
    </vt:vector>
  </HeadingPairs>
  <TitlesOfParts>
    <vt:vector size="94" baseType="lpstr">
      <vt:lpstr>Arial</vt:lpstr>
      <vt:lpstr>SimSun</vt:lpstr>
      <vt:lpstr>Wingdings</vt:lpstr>
      <vt:lpstr>Arial</vt:lpstr>
      <vt:lpstr>Noto Sans Symbols</vt:lpstr>
      <vt:lpstr>Segoe Print</vt:lpstr>
      <vt:lpstr>Pinyon Script</vt:lpstr>
      <vt:lpstr>Times New Roman</vt:lpstr>
      <vt:lpstr>Microsoft YaHei</vt:lpstr>
      <vt:lpstr>Arial Unicode MS</vt:lpstr>
      <vt:lpstr>Calibri</vt:lpstr>
      <vt:lpstr>Workshop_PPT_Template</vt:lpstr>
      <vt:lpstr>Introduction to CSS</vt:lpstr>
      <vt:lpstr>Cascading Style Sheets 3</vt:lpstr>
      <vt:lpstr>Types of CSS</vt:lpstr>
      <vt:lpstr>Syntax</vt:lpstr>
      <vt:lpstr>Inline Style Sheet</vt:lpstr>
      <vt:lpstr>Internal CSS</vt:lpstr>
      <vt:lpstr>External CSS</vt:lpstr>
      <vt:lpstr>Simple Example</vt:lpstr>
      <vt:lpstr>Types of Selector</vt:lpstr>
      <vt:lpstr>Types of Selector</vt:lpstr>
      <vt:lpstr>Element Selector</vt:lpstr>
      <vt:lpstr>Class Selector</vt:lpstr>
      <vt:lpstr>ID selector </vt:lpstr>
      <vt:lpstr>Attribute Selector</vt:lpstr>
      <vt:lpstr>Output</vt:lpstr>
      <vt:lpstr>Group Selector</vt:lpstr>
      <vt:lpstr>CSS Pseudo Class Selector </vt:lpstr>
      <vt:lpstr>CSS PROPERTIES</vt:lpstr>
      <vt:lpstr>&lt;p&gt; Tag Styles</vt:lpstr>
      <vt:lpstr>&lt;h1&gt; Tag Styles</vt:lpstr>
      <vt:lpstr>&lt;table&gt; Tag Styles</vt:lpstr>
      <vt:lpstr>&lt;frameset&gt; Tag Styles</vt:lpstr>
      <vt:lpstr>&lt;div&gt; Tag Styles</vt:lpstr>
      <vt:lpstr>&lt;form&gt; Tag Styles</vt:lpstr>
      <vt:lpstr>&lt;img&gt; Tag Styles</vt:lpstr>
      <vt:lpstr>Contents</vt:lpstr>
      <vt:lpstr>Text Properties</vt:lpstr>
      <vt:lpstr>Text Properties</vt:lpstr>
      <vt:lpstr>Text Properties</vt:lpstr>
      <vt:lpstr>Text Properties</vt:lpstr>
      <vt:lpstr>Text Properties</vt:lpstr>
      <vt:lpstr>Text Properties</vt:lpstr>
      <vt:lpstr>Text Properties</vt:lpstr>
      <vt:lpstr>Text Properties</vt:lpstr>
      <vt:lpstr>Text Properties</vt:lpstr>
      <vt:lpstr>Text Properties</vt:lpstr>
      <vt:lpstr>Text Properties</vt:lpstr>
      <vt:lpstr>Colors</vt:lpstr>
      <vt:lpstr>Colors</vt:lpstr>
      <vt:lpstr>Colors</vt:lpstr>
      <vt:lpstr>Colors</vt:lpstr>
      <vt:lpstr>Colors</vt:lpstr>
      <vt:lpstr>Colors</vt:lpstr>
      <vt:lpstr>Background-color</vt:lpstr>
      <vt:lpstr>Size Property</vt:lpstr>
      <vt:lpstr>example</vt:lpstr>
      <vt:lpstr>Padding &amp; Margin</vt:lpstr>
      <vt:lpstr>CSS Padding </vt:lpstr>
      <vt:lpstr>CSS Padding </vt:lpstr>
      <vt:lpstr>example</vt:lpstr>
      <vt:lpstr>CSS Padding </vt:lpstr>
      <vt:lpstr>CSS Margins </vt:lpstr>
      <vt:lpstr>CSS Margins </vt:lpstr>
      <vt:lpstr>CSS Margins </vt:lpstr>
      <vt:lpstr>example</vt:lpstr>
      <vt:lpstr>Example - output</vt:lpstr>
      <vt:lpstr>CSS Margins </vt:lpstr>
      <vt:lpstr>Border Property</vt:lpstr>
      <vt:lpstr>Border Property</vt:lpstr>
      <vt:lpstr>Border color </vt:lpstr>
      <vt:lpstr>example</vt:lpstr>
      <vt:lpstr>Example - output</vt:lpstr>
      <vt:lpstr>Background property</vt:lpstr>
      <vt:lpstr>Background property</vt:lpstr>
      <vt:lpstr>Background property</vt:lpstr>
      <vt:lpstr>Background property</vt:lpstr>
      <vt:lpstr>Background property</vt:lpstr>
      <vt:lpstr>Background-position  </vt:lpstr>
      <vt:lpstr>Background-position  </vt:lpstr>
      <vt:lpstr>Background-repeat </vt:lpstr>
      <vt:lpstr>Background-repeat </vt:lpstr>
      <vt:lpstr>Background-repeat </vt:lpstr>
      <vt:lpstr>Background-origin </vt:lpstr>
      <vt:lpstr>example</vt:lpstr>
      <vt:lpstr>Text Shadow </vt:lpstr>
      <vt:lpstr>Text Shadow </vt:lpstr>
      <vt:lpstr>Box-shadow </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WPS_1706883637</cp:lastModifiedBy>
  <cp:revision>300</cp:revision>
  <dcterms:created xsi:type="dcterms:W3CDTF">2021-08-26T10:17:00Z</dcterms:created>
  <dcterms:modified xsi:type="dcterms:W3CDTF">2024-11-12T14:17:08Z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F95A8F7998C14DCFBFEB8F7FC4FC5250_12</vt:lpwstr>
  </property>
  <property fmtid="{D5CDD505-2E9C-101B-9397-08002B2CF9AE}" pid="3" name="KSOProductBuildVer">
    <vt:lpwstr>1033-12.2.0.18607</vt:lpwstr>
  </property>
</Properties>
</file>