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104"/>
  </p:notesMasterIdLst>
  <p:handoutMasterIdLst>
    <p:handoutMasterId r:id="rId105"/>
  </p:handoutMasterIdLst>
  <p:sldIdLst>
    <p:sldId id="290" r:id="rId4"/>
    <p:sldId id="687" r:id="rId5"/>
    <p:sldId id="688" r:id="rId6"/>
    <p:sldId id="689" r:id="rId7"/>
    <p:sldId id="690" r:id="rId8"/>
    <p:sldId id="691" r:id="rId9"/>
    <p:sldId id="692" r:id="rId10"/>
    <p:sldId id="693" r:id="rId11"/>
    <p:sldId id="643" r:id="rId12"/>
    <p:sldId id="644" r:id="rId13"/>
    <p:sldId id="686" r:id="rId14"/>
    <p:sldId id="646" r:id="rId15"/>
    <p:sldId id="647" r:id="rId16"/>
    <p:sldId id="694" r:id="rId17"/>
    <p:sldId id="648" r:id="rId18"/>
    <p:sldId id="649" r:id="rId19"/>
    <p:sldId id="650" r:id="rId20"/>
    <p:sldId id="695" r:id="rId21"/>
    <p:sldId id="696" r:id="rId22"/>
    <p:sldId id="699" r:id="rId23"/>
    <p:sldId id="698" r:id="rId24"/>
    <p:sldId id="651" r:id="rId25"/>
    <p:sldId id="652" r:id="rId26"/>
    <p:sldId id="653" r:id="rId27"/>
    <p:sldId id="654" r:id="rId28"/>
    <p:sldId id="655" r:id="rId29"/>
    <p:sldId id="656" r:id="rId30"/>
    <p:sldId id="697" r:id="rId31"/>
    <p:sldId id="657" r:id="rId32"/>
    <p:sldId id="658" r:id="rId33"/>
    <p:sldId id="659" r:id="rId34"/>
    <p:sldId id="660" r:id="rId35"/>
    <p:sldId id="661" r:id="rId36"/>
    <p:sldId id="662" r:id="rId37"/>
    <p:sldId id="667" r:id="rId38"/>
    <p:sldId id="668" r:id="rId39"/>
    <p:sldId id="669" r:id="rId40"/>
    <p:sldId id="670" r:id="rId41"/>
    <p:sldId id="671" r:id="rId42"/>
    <p:sldId id="672" r:id="rId43"/>
    <p:sldId id="673" r:id="rId44"/>
    <p:sldId id="674" r:id="rId45"/>
    <p:sldId id="701" r:id="rId46"/>
    <p:sldId id="675" r:id="rId47"/>
    <p:sldId id="677" r:id="rId48"/>
    <p:sldId id="676" r:id="rId49"/>
    <p:sldId id="678" r:id="rId50"/>
    <p:sldId id="679" r:id="rId51"/>
    <p:sldId id="680" r:id="rId52"/>
    <p:sldId id="681" r:id="rId53"/>
    <p:sldId id="682" r:id="rId54"/>
    <p:sldId id="683" r:id="rId55"/>
    <p:sldId id="700" r:id="rId56"/>
    <p:sldId id="703" r:id="rId57"/>
    <p:sldId id="702" r:id="rId58"/>
    <p:sldId id="704" r:id="rId59"/>
    <p:sldId id="705" r:id="rId60"/>
    <p:sldId id="706" r:id="rId61"/>
    <p:sldId id="707" r:id="rId62"/>
    <p:sldId id="708" r:id="rId63"/>
    <p:sldId id="709" r:id="rId64"/>
    <p:sldId id="710" r:id="rId65"/>
    <p:sldId id="711" r:id="rId66"/>
    <p:sldId id="712" r:id="rId67"/>
    <p:sldId id="713" r:id="rId68"/>
    <p:sldId id="714" r:id="rId69"/>
    <p:sldId id="715" r:id="rId70"/>
    <p:sldId id="716" r:id="rId71"/>
    <p:sldId id="717" r:id="rId72"/>
    <p:sldId id="718" r:id="rId73"/>
    <p:sldId id="719" r:id="rId74"/>
    <p:sldId id="720" r:id="rId75"/>
    <p:sldId id="721" r:id="rId76"/>
    <p:sldId id="722" r:id="rId77"/>
    <p:sldId id="723" r:id="rId78"/>
    <p:sldId id="724" r:id="rId79"/>
    <p:sldId id="725" r:id="rId80"/>
    <p:sldId id="726" r:id="rId81"/>
    <p:sldId id="727" r:id="rId82"/>
    <p:sldId id="728" r:id="rId83"/>
    <p:sldId id="729" r:id="rId84"/>
    <p:sldId id="730" r:id="rId85"/>
    <p:sldId id="731" r:id="rId86"/>
    <p:sldId id="732" r:id="rId87"/>
    <p:sldId id="733" r:id="rId88"/>
    <p:sldId id="734" r:id="rId89"/>
    <p:sldId id="735" r:id="rId90"/>
    <p:sldId id="736" r:id="rId91"/>
    <p:sldId id="737" r:id="rId92"/>
    <p:sldId id="738" r:id="rId93"/>
    <p:sldId id="739" r:id="rId94"/>
    <p:sldId id="740" r:id="rId95"/>
    <p:sldId id="741" r:id="rId96"/>
    <p:sldId id="743" r:id="rId97"/>
    <p:sldId id="742" r:id="rId98"/>
    <p:sldId id="744" r:id="rId99"/>
    <p:sldId id="745" r:id="rId100"/>
    <p:sldId id="746" r:id="rId101"/>
    <p:sldId id="747" r:id="rId102"/>
    <p:sldId id="684"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79" autoAdjust="0"/>
  </p:normalViewPr>
  <p:slideViewPr>
    <p:cSldViewPr showGuides="1">
      <p:cViewPr>
        <p:scale>
          <a:sx n="66" d="100"/>
          <a:sy n="66" d="100"/>
        </p:scale>
        <p:origin x="-900" y="-23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notesMaster" Target="notesMasters/notes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00:10"/>
    </inkml:context>
    <inkml:brush xml:id="br0">
      <inkml:brushProperty name="width" value="0.05292" units="cm"/>
      <inkml:brushProperty name="height" value="0.05292" units="cm"/>
      <inkml:brushProperty name="color" value="#00b050"/>
    </inkml:brush>
  </inkml:definitions>
  <inkml:trace contextRef="#ctx0" brushRef="#br0">24747.000 9331.000 0,'-17.000'0.000'187,"34.000"0.000"-171,54.000 0.000 0,-1.000 0.000-1,-17.000 0.000-15,194.000 18.000 47,-123.000-18.000-16,-36.000 0.000 1,35.000 0.000-1,124.000 0.000 0,-123.000 0.000-15,-18.000 0.000-1,-53.000 0.000 1,-18.000 0.000 0,0.000 0.000-1,0.000 0.000 1,1.000 0.000 0,-19.000 0.000-1,19.000 0.000 1,34.000 0.000-1,-35.000 0.000 1,18.000 0.000 0,-17.000 0.000-16,-19.000 0.000 15,1.000 0.000-15,17.000 0.000 16,1.000 0.000-16,52.000 0.000 16,-18.000 0.000-1,18.000 0.000 1,18.000 0.000-1,-35.000 0.000 1,-1.000-18.000 15,-34.000 18.000-31,-19.000 0.000 16,19.000 0.000-16,-1.000-35.000 0,0.000 35.000 16,-17.000 0.000-1,52.000-18.000 1,-52.000 18.000-1,17.000 0.000-15,18.000 0.000 16,-35.000 0.000 0,17.000 0.000-16,53.000-18.000 15,0.000 18.000 1,-17.000-17.000 0,35.000-1.000-1,0.000 18.000 1,-36.000-17.000-1,-52.000 17.000 17,35.000-18.000-17,-18.000 18.000 17,0.000-18.000-17,-17.000 18.000 79,0.000 0.000-78,-1.000 0.000 30,1.000-35.000 79</inkml:trace>
  <inkml:trace contextRef="#ctx0" brushRef="#br0">11218.000 8220.000 0,'-17.000'-18.000'78,"-1.000"53.000"-62,18.000 1.000-16,0.000-1.000 16,0.000 141.000 15,0.000-88.000 0,0.000 36.000 0,0.000-106.000-15,18.000-18.000 46,-1.000 0.000-30,1.000 0.000-32,35.000 0.000 15,-18.000 0.000 1,36.000 0.000 0,-54.000 0.000-1,1.000 0.000-15,17.000 0.000 16,1.000 0.000-1,-19.000 0.000 17,18.000-18.000-17,-17.000 0.000 1,-18.000-17.000 0,18.000 0.000-16,-18.000-18.000 15,17.000 18.000-15,-17.000-1.000 0,0.000 19.000 16,0.000-1.000-1,0.000 0.000 1,0.000-17.000 0,0.000 17.000-1,0.000 1.000 1,0.000-1.000 15,0.000-17.000-15,-53.000 17.000 15,36.000 18.000-15,-18.000-35.000-1,17.000 17.000 1</inkml:trace>
  <inkml:trace contextRef="#ctx0" brushRef="#br0">28099.000 8431.000 0,'0.000'18.000'31,"0.000"53.000"-15,0.000-36.000-16,0.000 18.000 15,0.000 17.000-15,0.000-34.000 16,0.000 17.000 0,0.000-36.000 15,0.000 18.000 0,17.000-17.000 0,19.000-18.000-15,52.000 0.000 0,0.000 0.000-1,-53.000 0.000 1,18.000 0.000-16,-35.000 0.000 15,17.000 0.000 1,-17.000 0.000 0,-1.000-18.000-1,-17.000 1.000 1,18.000-18.000 0,-18.000 17.000-16,0.000-17.000 15,0.000 17.000-15,0.000-17.000 0,0.000-1.000 16,0.000 19.000-1,0.000-1.000 1,0.000 0.000 0,0.000-17.000-1,0.000 18.000 1,0.000-19.000 0,-18.000 19.000 15,-17.000-36.000-16,0.000 17.000 1,0.000-16.000 0,35.000 34.000-1,-18.000 0.000 1,0.000 18.000 0,1.000-17.000-1,-19.000 17.000 1,19.000-18.000 15,-1.000 18.000 16,1.000 0.000-31</inkml:trace>
  <inkml:trace contextRef="#ctx0" brushRef="#br0">10583.000 11748.000 0,'18.000'0.000'125,"0.000"0.000"-110,-1.000 0.000-15,54.000 0.000 16,-36.000 0.000-16,0.000-18.000 16,1.000 18.000-1,52.000-35.000 16,-53.000 17.000-15,0.000 0.000 15,1.000 18.000 1,-19.000 0.000-32,1.000-17.000 15,0.000 17.000 16,-1.000 0.000 1,1.000-18.000-32</inkml:trace>
  <inkml:trace contextRef="#ctx0" brushRef="#br0">29739.000 11765.000 0,'35.000'0.000'62,"1.000"0.000"-46,-19.000 0.000-16,54.000 0.000 15,-53.000 0.000-15,70.000 0.000 16,-18.000 0.000-16,36.000 0.000 31,-18.000-35.000 0</inkml:trace>
  <inkml:trace contextRef="#ctx0" brushRef="#br0">15117.000 12188.000 0,'17.000'0.000'109,"54.000"0.000"-109,35.000 0.000 16,-36.000 0.000-16,71.000 0.000 15,36.000 0.000-15,158.000 71.000 16,159.000-71.000 31,-230.000 18.000-16,-158.000-18.000 0,-88.000 0.000-15,-1.000 0.000-16,1.000 0.000 16,53.000 0.000-1,-19.000 0.000 1,19.000 0.000 0,17.000-18.000-1,-17.000 18.000 1,-54.000 0.000-1,1.000-18.000 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2:50"/>
    </inkml:context>
    <inkml:brush xml:id="br0">
      <inkml:brushProperty name="width" value="0.05292" units="cm"/>
      <inkml:brushProperty name="height" value="0.05292" units="cm"/>
      <inkml:brushProperty name="color" value="#00b050"/>
    </inkml:brush>
  </inkml:definitions>
  <inkml:trace contextRef="#ctx0" brushRef="#br0">5838.000 5521.000 0,'36.000'0.000'78,"52.000"-35.000"-62,18.000 35.000-16,17.000-18.000 16,54.000 0.000-16,105.000-17.000 31,282.000 18.000 0,-423.000-1.000 0,-105.000 0.000 1</inkml:trace>
  <inkml:trace contextRef="#ctx0" brushRef="#br0">5803.000 6491.000 0,'18.000'0.000'63,"17.000"0.000"-48,36.000 0.000-15,52.000 0.000 16,54.000 0.000-16,-1.000-18.000 15,0.000 18.000-15,36.000 0.000 16,-36.000 0.000 0,-35.000 0.000-16,177.000 0.000 31,-283.000 0.000-31,-17.000 0.000 16,-18.000-35.000 93,0.000 18.000-109</inkml:trace>
  <inkml:trace contextRef="#ctx0" brushRef="#br0">6262.000 7285.000 0,'0.000'17.000'94,"17.000"-17.000"-94,19.000 0.000 15,70.000 0.000-15,141.000 0.000 32,-1.000 0.000-1,-140.000 0.000-31,124.000-17.000 15,-125.000 17.000 1,-34.000 0.000-16,17.000 0.000 16,-53.000 0.000-16</inkml:trace>
  <inkml:trace contextRef="#ctx0" brushRef="#br0">5592.000 11430.000 0,'35.000'0.000'62,"0.000"0.000"-46,-17.000 0.000 0,35.000 0.000-1,52.000-35.000 17,-34.000-36.000-1,-36.000 18.000-31,1.000 18.000 31,-36.000 17.000 0,0.000 1.000 47,-18.000 17.000-78,-17.000 0.000 32,17.000 0.000-32,-35.000 0.000 15,-35.000 0.000 1,53.000 0.000-16,17.000 0.000 16,-35.000 35.000-16,18.000-17.000 15,17.000-18.000-15,1.000 53.000 16,-19.000-1.000-1,19.000-34.000-15,-1.000 35.000 16,18.000-35.000 0,-18.000 17.000-16,18.000 0.000 31,0.000 36.000-15,0.000-36.000-1,0.000-17.000 1,0.000 17.000-1,18.000 18.000 1,17.000-18.000 0,-17.000-17.000-16,105.000 17.000 15,-87.000-35.000 1,-1.000 18.000-16,18.000-1.000 16,-18.000-17.000-1,-17.000 0.000 1,-1.000 0.000-1,1.000 0.000-15,-18.000-17.000 16,0.000-1.000 0,0.000-17.000-16,0.000 0.000 15,0.000 17.000 17</inkml:trace>
  <inkml:trace contextRef="#ctx0" brushRef="#br0">6385.000 11007.000 0,'0.000'17.000'94,"0.000"19.000"-79,0.000-19.000 1,0.000 1.000-1,0.000 17.000-15,0.000 0.000 16,0.000 18.000 0,0.000 0.000 15,0.000 0.000-15,0.000 0.000-1,0.000-18.000 1,0.000 36.000-16,0.000-53.000 15,0.000-1.000 1,0.000 36.000 0,18.000-35.000-1,0.000-1.000-15,-1.000-17.000 32,1.000 0.000-17,17.000 0.000 1,36.000 0.000-1,-54.000 0.000 1,1.000-17.000-16,0.000-1.000 16,-1.000 0.000-16,-17.000 1.000 31,0.000-1.000 0,0.000 1.000 0,0.000-1.000 16,0.000-17.000-31</inkml:trace>
  <inkml:trace contextRef="#ctx0" brushRef="#br0">6368.000 10107.000 0,'17.000'18.000'16,"19.000"17.000"-1,-19.000 0.000-15,36.000 71.000 16,0.000-53.000-16,53.000 141.000 15,-18.000-70.000 1,0.000 175.000 15,-17.000-228.000 1,-71.000-1.000-1,17.000-52.000-16,19.000 35.000 1,-36.000-18.000 15,0.000 1.000-31,17.000-19.000 16,1.000 1.000 31,0.000 0.000-47,-18.000-54.000 125,0.000-34.000-125,0.000 34.000 15,0.000 19.000 1,0.000-54.000-16,0.000 54.000 16,0.000-1.000-1,0.000-17.000-15,0.000 17.000 16,0.000 0.000 0,0.000-17.000-1,0.000-18.000 1,0.000 36.000-1,0.000-1.000 17,0.000 0.000-17,17.000-17.000 1,1.000 17.000-16,0.000 18.000 47,-1.000 18.000-32,1.000 0.000-15,52.000 35.000 16,-52.000 35.000 0,0.000-35.000 15,-1.000-53.000-31</inkml:trace>
  <inkml:trace contextRef="#ctx0" brushRef="#br0">7497.000 10389.000 0,'-18.000'0.000'63,"18.000"18.000"-48,0.000 0.000 1,0.000 35.000-16,0.000 193.000 63,0.000-210.000-63,0.000 52.000 31,0.000-53.000-31,0.000-17.000 15,0.000 35.000 1,0.000-36.000 0,18.000 1.000-1,-1.000 0.000 1,1.000-1.000 0,-1.000-17.000 30,1.000 0.000-46,0.000-17.000 47,-1.000-1.000-31,-17.000-17.000-16,0.000 17.000 16,18.000 0.000-16,0.000 1.000 15,-1.000-1.000 1,1.000 1.000-1,0.000-1.000 32,-18.000-17.000-31,0.000 17.000-16,0.000 0.000 16,0.000 1.000-16,17.000-19.000 15,-17.000 19.000 1,0.000-18.000-16,0.000 17.000 15,0.000 0.000-15,0.000-17.000 32,0.000 17.000 15,-17.000-35.000-16,-1.000 18.000 0,18.000 18.000 16,-18.000-1.000 31,1.000 18.000-15,-1.000 0.000 15,-17.000 0.000-47,17.000 0.000-31,0.000 0.000 16,1.000 0.000 15,-36.000 0.000-31,-18.000 0.000 31,18.000 0.000-15,0.000 18.000-16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3:24"/>
    </inkml:context>
    <inkml:brush xml:id="br0">
      <inkml:brushProperty name="width" value="0.05292" units="cm"/>
      <inkml:brushProperty name="height" value="0.05292" units="cm"/>
      <inkml:brushProperty name="color" value="#00b050"/>
    </inkml:brush>
  </inkml:definitions>
  <inkml:trace contextRef="#ctx0" brushRef="#br0">8855.000 12718.000 0,'106.000'0.000'79,"-18.000"0.000"-79,18.000 0.000 15,70.000 0.000-15,0.000 0.000 16,1.000 0.000-16,-1.000 0.000 15,71.000 0.000 1,212.000 0.000 0,264.000 0.000 15,-582.000 0.000 0,-123.000 0.000 125,-1.000 0.000-124,1.000 0.000-17,0.000 0.000-15,-1.000 0.000 32,1.000 0.000-32</inkml:trace>
  <inkml:trace contextRef="#ctx0" brushRef="#br0">12259.000 12612.000 0,'18.000'0.000'94,"35.000"0.000"-79,88.000 0.000-15,35.000 0.000 16,-35.000 0.000-16,71.000 0.000 16,-71.000-35.000-16,141.000 35.000 15,-70.000-18.000-15,35.000 18.000 16,353.000-35.000 15,-530.000 35.000-15</inkml:trace>
  <inkml:trace contextRef="#ctx0" brushRef="#br0">16651.000 12435.000 0,'-18.000'-17.000'78,"18.000"-1.000"-62,18.000 0.000-16,70.000-70.000 15,1.000 35.000-15,-54.000 36.000 16,18.000-19.000-16,17.000 1.000 16,36.000-18.000-1,-35.000 36.000 16,-54.000-1.000 1</inkml:trace>
  <inkml:trace contextRef="#ctx0" brushRef="#br0">9137.000 14429.000 0,'18.000'0.000'94,"35.000"0.000"-79,-1.000 0.000-15,90.000-36.000 31,52.000 1.000 1,-142.000 17.000-1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4:26"/>
    </inkml:context>
    <inkml:brush xml:id="br0">
      <inkml:brushProperty name="width" value="0.05292" units="cm"/>
      <inkml:brushProperty name="height" value="0.05292" units="cm"/>
      <inkml:brushProperty name="color" value="#00b050"/>
    </inkml:brush>
  </inkml:definitions>
  <inkml:trace contextRef="#ctx0" brushRef="#br0">7126.000 10478.000 0,'18.000'17.000'62,"-18.000"1.000"-46,0.000 52.000-16,0.000-52.000 15,0.000 158.000 17,0.000-158.000-1,17.000-18.000 31,1.000-18.000-46,35.000-35.000-16,0.000 18.000 16,35.000-53.000-1,88.000 17.000 1,89.000-17.000-1,-141.000 0.000 1,-36.000 53.000 0,-88.000 17.000 15</inkml:trace>
  <inkml:trace contextRef="#ctx0" brushRef="#br0">7514.000 11765.000 0,'0.000'18.000'62,"0.000"35.000"-46,0.000-18.000-16,0.000 18.000 16,0.000 35.000-1,35.000-70.000-15,-35.000 17.000 16,0.000 0.000-16,0.000 18.000 31,36.000-53.000 32,-1.000-35.000-63,159.000-124.000 15,106.000 0.000 17,-18.000 36.000-17,-70.000 35.000 1,-124.000 35.000-1,-17.000 53.000 1,-54.000 0.000 0,1.000 0.000 46,-1.000 0.000-46,-17.000 17.000-16,0.000 1.000 15,-35.000 17.000 1</inkml:trace>
  <inkml:trace contextRef="#ctx0" brushRef="#br0">7302.000 13282.000 0,'0.000'53.000'79,"18.000"0.000"-79,-18.000-18.000 15,18.000 0.000-15,-1.000 36.000 16,1.000-36.000-16,17.000-17.000 47,-17.000-18.000-16,0.000 0.000-15,52.000-18.000 15,89.000-105.000-16,-18.000 35.000 1,35.000-18.000 0,-34.000 53.000-1,-37.000-18.000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4:52"/>
    </inkml:context>
    <inkml:brush xml:id="br0">
      <inkml:brushProperty name="width" value="0.05292" units="cm"/>
      <inkml:brushProperty name="height" value="0.05292" units="cm"/>
      <inkml:brushProperty name="color" value="#00b050"/>
    </inkml:brush>
  </inkml:definitions>
  <inkml:trace contextRef="#ctx0" brushRef="#br0">4974.000 6897.000 0,'35.000'0.000'110,"18.000"0.000"-95,36.000 0.000 1,-19.000 0.000-16,336.000 0.000 31,-106.000 17.000 1,-247.000-17.000-17,141.000 53.000 16,-177.000-53.000-31,71.000 18.000 0,-70.000-18.000 16,0.000 0.000 0,35.000 0.000-16,-18.000 18.000 15,-17.000-18.000-15,17.000 17.000 0,35.000-17.000 16,1.000 18.000 0,52.000 0.000-1,-87.000-18.000 1,122.000 0.000-1,-52.000 0.000 1,-35.000 0.000 0,35.000 0.000-16,-18.000 0.000 15,53.000 0.000 1,-35.000 0.000 0,17.000 0.000 15,18.000 0.000-16,18.000 0.000 1,-124.000 0.000 0,18.000 0.000-1,0.000 0.000 1,0.000 0.000 0,18.000 0.000-1,-54.000 0.000 1,1.000 0.000-1,0.000 0.000 110,-1.000 0.000-109</inkml:trace>
  <inkml:trace contextRef="#ctx0" brushRef="#br0">8608.000 12136.000 0,'0.000'17.000'16,"17.000"1.000"46,1.000-18.000-46,0.000 0.000-1,-1.000 0.000-15,195.000 0.000 32,-106.000 0.000-1,-18.000 0.000-16,0.000 0.000 1,-35.000 0.000 0,0.000 0.000-16,-35.000 0.000 15,17.000 0.000-15,18.000 0.000 16,-18.000 0.000 0,-17.000 0.000-1,17.000 0.000 1,-17.000 0.000-1,-1.000 0.000 1,1.000 0.000 0,17.000 0.000-1,-17.000 0.000 17,0.000 0.000-17</inkml:trace>
  <inkml:trace contextRef="#ctx0" brushRef="#br0">14358.000 11148.000 0,'-18.000'0.000'125,"36.000"0.000"-109,70.000 0.000-16,71.000-18.000 15,-18.000 18.000-15,-35.000 0.000 16,70.000 0.000-1,-17.000 0.000-15,388.000-35.000 32,-441.000 17.000-32,70.000 18.000 31,-88.000-17.000 0,-52.000 17.000-15,-19.000-18.000-1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21:57"/>
    </inkml:context>
    <inkml:brush xml:id="br0">
      <inkml:brushProperty name="width" value="0.05292" units="cm"/>
      <inkml:brushProperty name="height" value="0.05292" units="cm"/>
      <inkml:brushProperty name="color" value="#00b050"/>
    </inkml:brush>
  </inkml:definitions>
  <inkml:trace contextRef="#ctx0" brushRef="#br0">2611.000 4974.000 0,'0.000'-17.000'47,"52.000"17.000"-31,1.000 0.000-1,159.000 0.000-15,-36.000 0.000 16,107.000 0.000-16,-36.000 0.000 15,70.000 0.000-15,-35.000 0.000 16,36.000 0.000-16,-1.000 0.000 16,-34.000 0.000-1,299.000 0.000 17,-441.000-18.000-1,-124.000 18.000 0</inkml:trace>
  <inkml:trace contextRef="#ctx0" brushRef="#br0">2681.000 6862.000 0,'0.000'-18.000'63,"35.000"0.000"-63,71.000 1.000 16,71.000-19.000-16,246.000 36.000 15,424.000 0.000 32,-283.000 0.000-31,-105.000 0.000-1,-230.000 0.000 1,-123.000 0.000 0,-71.000-17.000-1</inkml:trace>
  <inkml:trace contextRef="#ctx0" brushRef="#br0">2699.000 9313.000 0,'-18.000'-17.000'16,"18.000"-1.000"15,0.000-17.000-31,71.000 17.000 16,35.000 18.000-16,140.000 0.000 16,107.000-17.000 15,335.000-36.000 0,-317.000 17.000 0,-301.000 19.000-15,-52.000 17.000 0,17.000 0.000-16,-17.000-36.000 15</inkml:trace>
  <inkml:trace contextRef="#ctx0" brushRef="#br0">3034.000 9984.000 0,'18.000'0.000'63,"34.000"0.000"-63,54.000 0.000 15,-18.000-18.000-15,636.000-123.000 32,140.000 0.000-1,-723.000 141.000-31,-17.000-71.000 16,17.000 54.000-1,-106.000 17.000-15</inkml:trace>
  <inkml:trace contextRef="#ctx0" brushRef="#br0">3069.000 10566.000 0,'0.000'17.000'62,"18.000"-17.000"-46,-1.000 0.000-1,1.000 36.000-15,0.000-36.000 16,140.000 0.000 15,125.000 0.000 0,246.000-18.000 1,-194.000-35.000-17,-141.000 18.000 1,-123.000 0.000 0,-19.000 17.000-1</inkml:trace>
  <inkml:trace contextRef="#ctx0" brushRef="#br0">3140.000 11589.000 0,'0.000'-18.000'47,"53.000"0.000"-32,282.000-87.000 1,600.000 52.000 15,-406.000 0.000 0,-106.000 35.000-15,-123.000-17.000 0,-177.000 35.000-1</inkml:trace>
  <inkml:trace contextRef="#ctx0" brushRef="#br0">3228.000 12577.000 0,'0.000'17.000'31,"18.000"-17.000"-15,34.000 0.000-16,1.000 0.000 15,141.000 0.000-15,0.000-17.000 16,671.000-125.000 15,87.000 72.000 1,-617.000 35.000-1,-246.000-1.000-16,-37.000 19.000 1,-16.000 17.000 0</inkml:trace>
  <inkml:trace contextRef="#ctx0" brushRef="#br0">3422.000 13176.000 0,'0.000'18.000'63,"35.000"-18.000"-47,36.000 0.000-1,105.000 0.000-15,142.000 0.000 31,634.000-53.000 1,-493.000 53.000-17,-71.000 0.000 1,-177.000 0.000 0,-193.000 0.000-1</inkml:trace>
  <inkml:trace contextRef="#ctx0" brushRef="#br0">2805.000 15328.000 0,'0.000'-17.000'47,"17.000"17.000"-47,71.000-89.000 15,71.000 72.000-15,18.000-36.000 16,17.000 18.000-16,176.000-36.000 31,247.000 0.000 0,-405.000 71.000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7T05:04:10"/>
    </inkml:context>
    <inkml:brush xml:id="br0">
      <inkml:brushProperty name="width" value="0.05292" units="cm"/>
      <inkml:brushProperty name="height" value="0.05292" units="cm"/>
      <inkml:brushProperty name="color" value="#92d050"/>
    </inkml:brush>
  </inkml:definitions>
  <inkml:trace contextRef="#ctx0" brushRef="#br0">10495.000 11994.000 0,'-17.000'0.000'0,"-19.000"0.000"16,19.000 0.000 0,-19.000 18.000-16,19.000 0.000 15,-1.000-1.000-15,18.000 1.000 16,-18.000 0.000-16,1.000-18.000 16,-1.000 17.000-16,0.000 19.000 15,-17.000-19.000 1,18.000 18.000-1,-1.000 71.000 17,-17.000 71.000-1,17.000 34.000 0,18.000-122.000-15,0.000-19.000-1,0.000-35.000 1,0.000 1.000-16,0.000-1.000 16,0.000 36.000-1,18.000 52.000 1,52.000-52.000 15,-35.000-1.000-15,-17.000 1.000-1,53.000 17.000 1,-36.000-53.000 0,36.000 18.000-1,17.000 18.000-15,-18.000-36.000 16,-34.000-18.000 0,-19.000-17.000-16,89.000 18.000 15,-18.000-18.000 1,-35.000 18.000-16,-18.000-18.000 15,18.000 0.000-15,-17.000 0.000 16,52.000 0.000-16,18.000 0.000 16,-53.000 0.000-1,88.000 0.000 1,-88.000 0.000 0,88.000 0.000-1,-88.000 0.000-15,-18.000 0.000 16,18.000 0.000-1,35.000 0.000-15,0.000-36.000 16,-53.000 1.000-16,54.000 35.000 16,34.000 0.000-1,1.000 0.000 1,-36.000-53.000 0,-35.000 36.000-1,17.000-19.000 1,-17.000-17.000-1,0.000 1.000 1,-18.000 34.000 0,-35.000-17.000-1,0.000-1.000 1,0.000 1.000 0,18.000-18.000-1,0.000 36.000-15,-18.000-1.000 16,0.000 0.000-1,0.000-52.000 1,0.000 34.000 0,0.000 1.000-1,0.000-35.000 1,0.000-19.000 0,-36.000 1.000-1,36.000 35.000 1,-53.000-35.000-1,-35.000 18.000 1,18.000-19.000 0,34.000 54.000-1,-17.000 0.000 1,18.000 17.000 15,-18.000-35.000-15,0.000 36.000-1,-17.000-19.000 1,17.000 1.000 0,18.000-18.000-1,-36.000 18.000 1,36.000 17.000 0,17.000 18.000-16,-52.000-35.000 15,52.000 35.000 1,-17.000 0.000-16,-1.000-18.000 15,-34.000-35.000 1,-1.000 36.000 0,-35.000-19.000 15,-17.000 36.000-31,35.000-35.000 31,-106.000 18.000-15,123.000 17.000-1,18.000-18.000 1,0.000 18.000 0,18.000 0.000-1,-18.000 0.000 1,18.000 0.000 0,-36.000 0.000-1,1.000 0.000 1,-36.000 0.000-1,71.000 0.000 1,-36.000 0.000 0,18.000 0.000-1,0.000 0.000 1,36.000 0.000 15,-19.000 0.000-15,-69.000 0.000-1,87.000 0.000 1,0.000 0.000 0,-35.000 0.000-16,36.000 0.000 15,-19.000 0.000-15,19.000 0.000 16,-1.000 18.000 0,1.000-18.000-1</inkml:trace>
  <inkml:trace contextRef="#ctx0" brushRef="#br0">14199.000 10548.000 0,'36.000'0.000'93,"105.000"0.000"-77,106.000 0.000-16,-36.000 0.000 16,36.000 0.000-16,0.000 53.000 15,-35.000-53.000 1,35.000 0.000-16,35.000 0.000 15,141.000 0.000-15,353.000 0.000 16,1253.000-18.000 31,-512.000-105.000-16,-1217.000 123.000-15,-265.000 0.000 15,-53.000 0.000 188</inkml:trace>
  <inkml:trace contextRef="#ctx0" brushRef="#br0">3475.000 10372.000 0,'17.000'0.000'0,"19.000"0.000"16,-1.000 0.000-16,71.000 0.000 16,-36.000 0.000-16,36.000 0.000 15,35.000 0.000-15,124.000 0.000 16,70.000 0.000 31,-141.000 0.000-16,282.000 35.000 0,-211.000-35.000-15,-18.000 0.000-1,35.000 0.000 1,-88.000 0.000 0,-35.000 0.000-1,-18.000 0.000 1,-35.000 0.000 0,-53.000 0.000-1,0.000 0.000 1,-36.000-18.000-1,1.000 18.000 17,53.000 0.000-17,-1.000-17.000 1,-35.000-1.000 0,1.000 18.000-1,-19.000 0.000 1,1.000 0.000-16,0.000-18.000 15,-1.000 18.000 1,1.000 0.000 78,-1.000 0.000-79,19.000 0.000-15,-19.000-17.000 16,1.000 17.000 62,-18.000-18.000-62,18.000 18.000-1,-1.000 0.000-15,1.000 0.000 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Template for Preparing Presentation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50000"/>
              </a:lnSpc>
              <a:spcBef>
                <a:spcPts val="1755"/>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Session 2</a:t>
            </a:r>
            <a:endParaRPr kumimoji="0"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1155"/>
              </a:spcBef>
              <a:spcAft>
                <a:spcPts val="0"/>
              </a:spcAft>
              <a:buClrTx/>
              <a:buSzTx/>
              <a:buFontTx/>
              <a:buNone/>
              <a:defRPr/>
            </a:pPr>
            <a:r>
              <a:rPr kumimoji="0" lang="en-US"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SASTRA University</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10"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E98CBE09-2349-4EE1-A219-AB8DA39AFE09}"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Template for Preparing Presentation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50000"/>
              </a:lnSpc>
              <a:spcBef>
                <a:spcPts val="1755"/>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Session 2</a:t>
            </a:r>
            <a:endParaRPr kumimoji="0"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1155"/>
              </a:spcBef>
              <a:spcAft>
                <a:spcPts val="0"/>
              </a:spcAft>
              <a:buClrTx/>
              <a:buSzTx/>
              <a:buFontTx/>
              <a:buNone/>
              <a:defRPr/>
            </a:pPr>
            <a:r>
              <a:rPr kumimoji="0" lang="en-US"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SASTRA University</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10"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endParaRPr kumimoji="0" lang="en-US" altLang="en-US" sz="1195"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BE031832-36F5-4DF4-BA02-44C6886A1F16}" type="slidenum">
              <a:rPr kumimoji="0" lang="en-US" alt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defRPr/>
            </a:pPr>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Rectangle 5"/>
          <p:cNvSpPr>
            <a:spLocks noGrp="1" noChangeArrowheads="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98CBE09-2349-4EE1-A219-AB8DA39AFE09}" type="slidenum">
              <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rPr>
            </a:fld>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8000"/>
              </a:lnSpc>
              <a:spcBef>
                <a:spcPts val="0"/>
              </a:spcBef>
              <a:spcAft>
                <a:spcPts val="0"/>
              </a:spcAft>
              <a:buClr>
                <a:srgbClr val="000097"/>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0050" algn="l" rtl="0">
              <a:lnSpc>
                <a:spcPct val="163000"/>
              </a:lnSpc>
              <a:spcBef>
                <a:spcPts val="0"/>
              </a:spcBef>
              <a:spcAft>
                <a:spcPts val="0"/>
              </a:spcAft>
              <a:buClr>
                <a:schemeClr val="dk1"/>
              </a:buClr>
              <a:buSzPts val="2700"/>
              <a:buFont typeface="Arial" panose="020B0604020202020204"/>
              <a:buChar char="–"/>
              <a:defRPr sz="27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74650" algn="l" rtl="0">
              <a:lnSpc>
                <a:spcPct val="191000"/>
              </a:lnSpc>
              <a:spcBef>
                <a:spcPts val="0"/>
              </a:spcBef>
              <a:spcAft>
                <a:spcPts val="0"/>
              </a:spcAft>
              <a:buClr>
                <a:srgbClr val="000097"/>
              </a:buClr>
              <a:buSzPts val="2300"/>
              <a:buFont typeface="Noto Sans Symbols"/>
              <a:buChar char="✔"/>
              <a:defRPr sz="23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244000"/>
              </a:lnSpc>
              <a:spcBef>
                <a:spcPts val="0"/>
              </a:spcBef>
              <a:spcAft>
                <a:spcPts val="0"/>
              </a:spcAft>
              <a:buClr>
                <a:schemeClr val="dk1"/>
              </a:buClr>
              <a:buSzPts val="1800"/>
              <a:buFont typeface="Arial" panose="020B0604020202020204"/>
              <a:buChar char="–"/>
              <a:defRPr sz="18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244000"/>
              </a:lnSpc>
              <a:spcBef>
                <a:spcPts val="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7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pic>
        <p:nvPicPr>
          <p:cNvPr id="15" name="Google Shape;15;p1"/>
          <p:cNvPicPr preferRelativeResize="0"/>
          <p:nvPr/>
        </p:nvPicPr>
        <p:blipFill rotWithShape="1">
          <a:blip r:embed="rId5" cstate="print"/>
          <a:srcRect t="8147" b="8028"/>
          <a:stretch>
            <a:fillRect/>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8000"/>
              </a:lnSpc>
              <a:spcBef>
                <a:spcPts val="0"/>
              </a:spcBef>
              <a:spcAft>
                <a:spcPts val="0"/>
              </a:spcAft>
              <a:buClr>
                <a:srgbClr val="000097"/>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0050" algn="l" rtl="0">
              <a:lnSpc>
                <a:spcPct val="163000"/>
              </a:lnSpc>
              <a:spcBef>
                <a:spcPts val="0"/>
              </a:spcBef>
              <a:spcAft>
                <a:spcPts val="0"/>
              </a:spcAft>
              <a:buClr>
                <a:schemeClr val="dk1"/>
              </a:buClr>
              <a:buSzPts val="2700"/>
              <a:buFont typeface="Arial" panose="020B0604020202020204"/>
              <a:buChar char="–"/>
              <a:defRPr sz="27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74650" algn="l" rtl="0">
              <a:lnSpc>
                <a:spcPct val="191000"/>
              </a:lnSpc>
              <a:spcBef>
                <a:spcPts val="0"/>
              </a:spcBef>
              <a:spcAft>
                <a:spcPts val="0"/>
              </a:spcAft>
              <a:buClr>
                <a:srgbClr val="000097"/>
              </a:buClr>
              <a:buSzPts val="2300"/>
              <a:buFont typeface="Noto Sans Symbols"/>
              <a:buChar char="✔"/>
              <a:defRPr sz="23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244000"/>
              </a:lnSpc>
              <a:spcBef>
                <a:spcPts val="0"/>
              </a:spcBef>
              <a:spcAft>
                <a:spcPts val="0"/>
              </a:spcAft>
              <a:buClr>
                <a:schemeClr val="dk1"/>
              </a:buClr>
              <a:buSzPts val="1800"/>
              <a:buFont typeface="Arial" panose="020B0604020202020204"/>
              <a:buChar char="–"/>
              <a:defRPr sz="18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244000"/>
              </a:lnSpc>
              <a:spcBef>
                <a:spcPts val="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7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pic>
        <p:nvPicPr>
          <p:cNvPr id="15" name="Google Shape;15;p1"/>
          <p:cNvPicPr preferRelativeResize="0"/>
          <p:nvPr/>
        </p:nvPicPr>
        <p:blipFill rotWithShape="1">
          <a:blip r:embed="rId6" cstate="print"/>
          <a:srcRect t="8147" b="8028"/>
          <a:stretch>
            <a:fillRect/>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w3schools.com/PHP/default.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customXml" Target="../ink/ink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customXml" Target="../ink/ink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customXml" Target="../ink/ink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customXml" Target="../ink/ink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customXml" Target="../ink/ink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customXml" Target="../ink/ink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image" Target="../media/image2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p:nvPr/>
        </p:nvSpPr>
        <p:spPr>
          <a:xfrm>
            <a:off x="1343472" y="2204864"/>
            <a:ext cx="9649072" cy="20162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smtClean="0">
                <a:ln>
                  <a:noFill/>
                </a:ln>
                <a:solidFill>
                  <a:schemeClr val="accent6"/>
                </a:solidFill>
                <a:effectLst/>
                <a:uLnTx/>
                <a:uFillTx/>
                <a:latin typeface="Arial" panose="020B0604020202020204"/>
                <a:ea typeface="+mn-ea"/>
                <a:cs typeface="+mn-cs"/>
              </a:rPr>
              <a:t>INT316 – </a:t>
            </a:r>
            <a:r>
              <a:rPr kumimoji="0" lang="en-IN" sz="4000" b="1" i="0" u="none" strike="noStrike" kern="1200" cap="none" spc="0" normalizeH="0" baseline="0" noProof="0" dirty="0" smtClean="0">
                <a:ln>
                  <a:noFill/>
                </a:ln>
                <a:solidFill>
                  <a:schemeClr val="accent6"/>
                </a:solidFill>
                <a:effectLst/>
                <a:uLnTx/>
                <a:uFillTx/>
                <a:latin typeface="Arial" panose="020B0604020202020204"/>
                <a:ea typeface="+mn-ea"/>
                <a:cs typeface="+mn-cs"/>
              </a:rPr>
              <a:t>Modern</a:t>
            </a:r>
            <a:r>
              <a:rPr kumimoji="0" lang="en-IN" sz="4000" b="1" i="0" u="none" strike="noStrike" kern="1200" cap="none" spc="0" normalizeH="0" noProof="0" dirty="0" smtClean="0">
                <a:ln>
                  <a:noFill/>
                </a:ln>
                <a:solidFill>
                  <a:schemeClr val="accent6"/>
                </a:solidFill>
                <a:effectLst/>
                <a:uLnTx/>
                <a:uFillTx/>
                <a:latin typeface="Arial" panose="020B0604020202020204"/>
                <a:ea typeface="+mn-ea"/>
                <a:cs typeface="+mn-cs"/>
              </a:rPr>
              <a:t> Web Applications</a:t>
            </a:r>
            <a:endParaRPr kumimoji="0" lang="en-IN" sz="4000" b="1"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sp>
        <p:nvSpPr>
          <p:cNvPr id="9" name="Title 3"/>
          <p:cNvSpPr txBox="1"/>
          <p:nvPr/>
        </p:nvSpPr>
        <p:spPr bwMode="auto">
          <a:xfrm>
            <a:off x="1919536" y="3789040"/>
            <a:ext cx="7772400" cy="687058"/>
          </a:xfrm>
          <a:prstGeom prst="rect">
            <a:avLst/>
          </a:prstGeom>
          <a:noFill/>
          <a:ln w="9525">
            <a:noFill/>
            <a:miter lim="800000"/>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0" cap="none" spc="0" normalizeH="0" baseline="0" noProof="0" dirty="0">
                <a:ln>
                  <a:noFill/>
                </a:ln>
                <a:solidFill>
                  <a:schemeClr val="accent6"/>
                </a:solidFill>
                <a:effectLst/>
                <a:uLnTx/>
                <a:uFillTx/>
                <a:latin typeface="Arial" panose="020B0604020202020204"/>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panose="020B0604020202020204"/>
                <a:ea typeface="+mn-ea"/>
                <a:cs typeface="+mn-cs"/>
              </a:rPr>
              <a:t>III</a:t>
            </a:r>
            <a:endParaRPr kumimoji="0" lang="en-IN" sz="3600" b="1" i="0" u="none" strike="noStrike" kern="0" cap="none" spc="0" normalizeH="0" baseline="0" noProof="0" dirty="0">
              <a:ln>
                <a:noFill/>
              </a:ln>
              <a:solidFill>
                <a:schemeClr val="accent6"/>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Introduction</a:t>
            </a:r>
            <a:endParaRPr lang="en-IN" dirty="0"/>
          </a:p>
        </p:txBody>
      </p:sp>
      <p:sp>
        <p:nvSpPr>
          <p:cNvPr id="3" name="Text Placeholder 2"/>
          <p:cNvSpPr>
            <a:spLocks noGrp="1"/>
          </p:cNvSpPr>
          <p:nvPr>
            <p:ph type="body" sz="quarter" idx="13"/>
          </p:nvPr>
        </p:nvSpPr>
        <p:spPr/>
        <p:txBody>
          <a:bodyPr/>
          <a:lstStyle/>
          <a:p>
            <a:r>
              <a:rPr lang="en-US" sz="3200" dirty="0" smtClean="0"/>
              <a:t>What is PHP?</a:t>
            </a:r>
            <a:endParaRPr lang="en-US" sz="3200" dirty="0" smtClean="0"/>
          </a:p>
          <a:p>
            <a:pPr lvl="1"/>
            <a:r>
              <a:rPr lang="en-US" dirty="0" smtClean="0"/>
              <a:t>PHP is an acronym for "PHP: Hypertext Preprocessor"</a:t>
            </a:r>
            <a:endParaRPr lang="en-US" dirty="0" smtClean="0"/>
          </a:p>
          <a:p>
            <a:pPr lvl="1"/>
            <a:r>
              <a:rPr lang="en-US" dirty="0" smtClean="0"/>
              <a:t>PHP is a widely-used, open source scripting language</a:t>
            </a:r>
            <a:endParaRPr lang="en-US" dirty="0" smtClean="0"/>
          </a:p>
          <a:p>
            <a:pPr lvl="1"/>
            <a:r>
              <a:rPr lang="en-US" dirty="0" smtClean="0"/>
              <a:t>PHP scripts are executed on the server</a:t>
            </a:r>
            <a:endParaRPr lang="en-US" dirty="0" smtClean="0"/>
          </a:p>
          <a:p>
            <a:r>
              <a:rPr lang="en-US" sz="3200" dirty="0" smtClean="0"/>
              <a:t>What is a PHP File?</a:t>
            </a:r>
            <a:endParaRPr lang="en-US" sz="3200" dirty="0" smtClean="0"/>
          </a:p>
          <a:p>
            <a:pPr lvl="1"/>
            <a:r>
              <a:rPr lang="en-US" dirty="0" smtClean="0"/>
              <a:t>PHP files can contain text, HTML, CSS, JavaScript, and PHP code</a:t>
            </a:r>
            <a:endParaRPr lang="en-US" dirty="0" smtClean="0"/>
          </a:p>
          <a:p>
            <a:pPr lvl="1"/>
            <a:r>
              <a:rPr lang="en-US" dirty="0" smtClean="0"/>
              <a:t>PHP code is executed on the server, and the result is returned to the browser as plain HTML</a:t>
            </a:r>
            <a:endParaRPr lang="en-US" dirty="0" smtClean="0"/>
          </a:p>
          <a:p>
            <a:pPr lvl="1"/>
            <a:r>
              <a:rPr lang="en-US" dirty="0" smtClean="0"/>
              <a:t>PHP files have extension ".</a:t>
            </a:r>
            <a:r>
              <a:rPr lang="en-US" dirty="0" err="1" smtClean="0"/>
              <a:t>php</a:t>
            </a:r>
            <a:r>
              <a:rPr lang="en-US" dirty="0" smtClean="0"/>
              <a: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sz="quarter" idx="13"/>
          </p:nvPr>
        </p:nvSpPr>
        <p:spPr/>
        <p:txBody>
          <a:bodyPr/>
          <a:lstStyle/>
          <a:p>
            <a:r>
              <a:rPr lang="en-IN" dirty="0">
                <a:hlinkClick r:id="rId1"/>
              </a:rPr>
              <a:t>https://</a:t>
            </a:r>
            <a:r>
              <a:rPr lang="en-IN" dirty="0" smtClean="0">
                <a:hlinkClick r:id="rId1"/>
              </a:rPr>
              <a:t>www.w3schools.com/PHP/default.asp</a:t>
            </a:r>
            <a:endParaRPr lang="en-IN" dirty="0"/>
          </a:p>
          <a:p>
            <a:r>
              <a:rPr lang="en-IN" dirty="0"/>
              <a:t>Robin Nixon, Learning PHP, MySQL, JavaScript, CSS &amp; HTML5, </a:t>
            </a:r>
            <a:r>
              <a:rPr lang="en-IN" dirty="0" err="1"/>
              <a:t>Oreilly</a:t>
            </a:r>
            <a:r>
              <a:rPr lang="en-IN" dirty="0"/>
              <a:t>, Third Edition, 2014.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Introduction</a:t>
            </a:r>
            <a:endParaRPr lang="en-US" dirty="0"/>
          </a:p>
        </p:txBody>
      </p:sp>
      <p:sp>
        <p:nvSpPr>
          <p:cNvPr id="3" name="Text Placeholder 2"/>
          <p:cNvSpPr>
            <a:spLocks noGrp="1"/>
          </p:cNvSpPr>
          <p:nvPr>
            <p:ph type="body" sz="quarter" idx="13"/>
          </p:nvPr>
        </p:nvSpPr>
        <p:spPr/>
        <p:txBody>
          <a:bodyPr/>
          <a:lstStyle/>
          <a:p>
            <a:r>
              <a:rPr lang="en-US" sz="3200" dirty="0" smtClean="0"/>
              <a:t>What Can PHP Do?</a:t>
            </a:r>
            <a:endParaRPr lang="en-US" sz="3200" dirty="0" smtClean="0"/>
          </a:p>
          <a:p>
            <a:pPr lvl="1"/>
            <a:r>
              <a:rPr lang="en-US" dirty="0" smtClean="0"/>
              <a:t>PHP can generate dynamic page content</a:t>
            </a:r>
            <a:endParaRPr lang="en-US" dirty="0" smtClean="0"/>
          </a:p>
          <a:p>
            <a:pPr lvl="1"/>
            <a:r>
              <a:rPr lang="en-US" dirty="0" smtClean="0"/>
              <a:t>PHP can create, open, read, write, delete, and close files on the server</a:t>
            </a:r>
            <a:endParaRPr lang="en-US" dirty="0" smtClean="0"/>
          </a:p>
          <a:p>
            <a:pPr lvl="1"/>
            <a:r>
              <a:rPr lang="en-US" dirty="0" smtClean="0"/>
              <a:t>PHP can collect form data</a:t>
            </a:r>
            <a:endParaRPr lang="en-US" dirty="0" smtClean="0"/>
          </a:p>
          <a:p>
            <a:pPr lvl="1"/>
            <a:r>
              <a:rPr lang="en-US" dirty="0" smtClean="0"/>
              <a:t>PHP can send and receive cookies</a:t>
            </a:r>
            <a:endParaRPr lang="en-US" dirty="0" smtClean="0"/>
          </a:p>
          <a:p>
            <a:pPr lvl="1"/>
            <a:r>
              <a:rPr lang="en-US" dirty="0" smtClean="0"/>
              <a:t>PHP can add, delete, modify data in your database</a:t>
            </a:r>
            <a:endParaRPr lang="en-US" dirty="0" smtClean="0"/>
          </a:p>
          <a:p>
            <a:pPr lvl="1"/>
            <a:r>
              <a:rPr lang="en-US" dirty="0" smtClean="0"/>
              <a:t>PHP can be used to control user-access</a:t>
            </a:r>
            <a:endParaRPr lang="en-US" dirty="0" smtClean="0"/>
          </a:p>
          <a:p>
            <a:pPr lvl="1"/>
            <a:r>
              <a:rPr lang="en-US" dirty="0" smtClean="0"/>
              <a:t>PHP can encrypt data</a:t>
            </a:r>
            <a:endParaRPr lang="en-US" dirty="0" smtClean="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Structure of PHP</a:t>
            </a:r>
            <a:endParaRPr lang="en-IN" dirty="0"/>
          </a:p>
        </p:txBody>
      </p:sp>
      <p:sp>
        <p:nvSpPr>
          <p:cNvPr id="3" name="Text Placeholder 2"/>
          <p:cNvSpPr>
            <a:spLocks noGrp="1"/>
          </p:cNvSpPr>
          <p:nvPr>
            <p:ph type="body" sz="quarter" idx="13"/>
          </p:nvPr>
        </p:nvSpPr>
        <p:spPr/>
        <p:txBody>
          <a:bodyPr/>
          <a:lstStyle/>
          <a:p>
            <a:r>
              <a:rPr lang="en-IN" dirty="0"/>
              <a:t>PHP tag</a:t>
            </a:r>
            <a:endParaRPr lang="en-IN" dirty="0"/>
          </a:p>
          <a:p>
            <a:pPr marL="514350" lvl="1" indent="0">
              <a:buNone/>
            </a:pPr>
            <a:r>
              <a:rPr lang="en-IN" dirty="0"/>
              <a:t>	&lt;?</a:t>
            </a:r>
            <a:r>
              <a:rPr lang="en-IN" dirty="0" err="1"/>
              <a:t>php</a:t>
            </a:r>
            <a:r>
              <a:rPr lang="en-IN" dirty="0"/>
              <a:t>		Start tag</a:t>
            </a:r>
            <a:endParaRPr lang="en-IN" dirty="0"/>
          </a:p>
          <a:p>
            <a:pPr marL="514350" lvl="1" indent="0">
              <a:buNone/>
            </a:pPr>
            <a:r>
              <a:rPr lang="en-IN" dirty="0"/>
              <a:t>	?&gt;		End tag</a:t>
            </a:r>
            <a:endParaRPr lang="en-IN" dirty="0"/>
          </a:p>
          <a:p>
            <a:r>
              <a:rPr lang="en-US" dirty="0"/>
              <a:t>The entire sections of PHP should be placed inside these tags</a:t>
            </a:r>
            <a:endParaRPr lang="en-US" dirty="0"/>
          </a:p>
          <a:p>
            <a:r>
              <a:rPr lang="en-US" dirty="0"/>
              <a:t>Simple Example</a:t>
            </a:r>
            <a:endParaRPr lang="en-US" dirty="0"/>
          </a:p>
          <a:p>
            <a:pPr marL="1397000" lvl="3" indent="0">
              <a:buNone/>
            </a:pPr>
            <a:r>
              <a:rPr lang="en-IN" dirty="0"/>
              <a:t>&lt;?</a:t>
            </a:r>
            <a:r>
              <a:rPr lang="en-IN" dirty="0" err="1"/>
              <a:t>php</a:t>
            </a:r>
            <a:endParaRPr lang="en-IN" dirty="0"/>
          </a:p>
          <a:p>
            <a:pPr marL="1397000" lvl="3" indent="0">
              <a:buNone/>
            </a:pPr>
            <a:r>
              <a:rPr lang="en-IN" dirty="0"/>
              <a:t>echo "Hello world";</a:t>
            </a:r>
            <a:endParaRPr lang="en-IN" dirty="0"/>
          </a:p>
          <a:p>
            <a:pPr marL="1397000" lvl="3" indent="0">
              <a:buNone/>
            </a:pPr>
            <a:r>
              <a:rPr lang="en-IN" dirty="0"/>
              <a:t>?&gt;</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Comments</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Using Comments</a:t>
            </a:r>
            <a:endParaRPr lang="en-IN" b="1" dirty="0"/>
          </a:p>
          <a:p>
            <a:pPr lvl="1"/>
            <a:r>
              <a:rPr lang="en-US" dirty="0" smtClean="0"/>
              <a:t>Single </a:t>
            </a:r>
            <a:r>
              <a:rPr lang="en-US" dirty="0"/>
              <a:t>line </a:t>
            </a:r>
            <a:r>
              <a:rPr lang="en-US" dirty="0" smtClean="0"/>
              <a:t>comment - //</a:t>
            </a:r>
            <a:endParaRPr lang="en-US" dirty="0" smtClean="0"/>
          </a:p>
          <a:p>
            <a:pPr lvl="1"/>
            <a:r>
              <a:rPr lang="en-IN" dirty="0"/>
              <a:t>multiple-line </a:t>
            </a:r>
            <a:r>
              <a:rPr lang="en-IN" dirty="0" smtClean="0"/>
              <a:t>comments - /*  */</a:t>
            </a:r>
            <a:endParaRPr lang="en-IN" dirty="0" smtClean="0"/>
          </a:p>
          <a:p>
            <a:pPr lvl="1"/>
            <a:r>
              <a:rPr lang="en-IN" dirty="0" smtClean="0"/>
              <a:t>Example:</a:t>
            </a:r>
            <a:endParaRPr lang="en-IN" dirty="0" smtClean="0"/>
          </a:p>
          <a:p>
            <a:pPr marL="1397000" lvl="3" indent="0">
              <a:spcBef>
                <a:spcPts val="0"/>
              </a:spcBef>
              <a:spcAft>
                <a:spcPts val="0"/>
              </a:spcAft>
              <a:buNone/>
            </a:pPr>
            <a:r>
              <a:rPr lang="en-IN" sz="2000" dirty="0" smtClean="0"/>
              <a:t>&lt;?</a:t>
            </a:r>
            <a:r>
              <a:rPr lang="en-IN" sz="2000" dirty="0" err="1" smtClean="0"/>
              <a:t>php</a:t>
            </a:r>
            <a:endParaRPr lang="en-IN" sz="2000" dirty="0" smtClean="0"/>
          </a:p>
          <a:p>
            <a:pPr marL="514350" lvl="1" indent="0">
              <a:spcBef>
                <a:spcPts val="0"/>
              </a:spcBef>
              <a:spcAft>
                <a:spcPts val="0"/>
              </a:spcAft>
              <a:buNone/>
            </a:pPr>
            <a:r>
              <a:rPr lang="en-IN" sz="2000" dirty="0" smtClean="0"/>
              <a:t>		// </a:t>
            </a:r>
            <a:r>
              <a:rPr lang="en-IN" sz="2000" dirty="0"/>
              <a:t>This is a </a:t>
            </a:r>
            <a:r>
              <a:rPr lang="en-IN" sz="2000" dirty="0" smtClean="0"/>
              <a:t>comment</a:t>
            </a:r>
            <a:endParaRPr lang="en-IN" sz="2000" dirty="0" smtClean="0"/>
          </a:p>
          <a:p>
            <a:pPr marL="514350" lvl="1" indent="0">
              <a:spcBef>
                <a:spcPts val="0"/>
              </a:spcBef>
              <a:spcAft>
                <a:spcPts val="0"/>
              </a:spcAft>
              <a:buNone/>
            </a:pPr>
            <a:r>
              <a:rPr lang="en-IN" sz="2000" dirty="0"/>
              <a:t>	</a:t>
            </a:r>
            <a:r>
              <a:rPr lang="en-IN" sz="2000" dirty="0" smtClean="0"/>
              <a:t>	// </a:t>
            </a:r>
            <a:r>
              <a:rPr lang="en-IN" sz="2000" dirty="0"/>
              <a:t>echo "X equals $x";</a:t>
            </a:r>
            <a:endParaRPr lang="en-IN" sz="2000" dirty="0"/>
          </a:p>
          <a:p>
            <a:pPr marL="514350" lvl="1" indent="0">
              <a:spcBef>
                <a:spcPts val="0"/>
              </a:spcBef>
              <a:spcAft>
                <a:spcPts val="0"/>
              </a:spcAft>
              <a:buNone/>
            </a:pPr>
            <a:r>
              <a:rPr lang="en-US" sz="2000" dirty="0" smtClean="0"/>
              <a:t>		$</a:t>
            </a:r>
            <a:r>
              <a:rPr lang="en-US" sz="2000" dirty="0"/>
              <a:t>x += 10; // Increment $x by </a:t>
            </a:r>
            <a:r>
              <a:rPr lang="en-US" sz="2000" dirty="0" smtClean="0"/>
              <a:t>10</a:t>
            </a:r>
            <a:endParaRPr lang="en-IN" sz="2000" dirty="0"/>
          </a:p>
          <a:p>
            <a:pPr marL="1397000" lvl="3" indent="0">
              <a:spcBef>
                <a:spcPts val="0"/>
              </a:spcBef>
              <a:spcAft>
                <a:spcPts val="0"/>
              </a:spcAft>
              <a:buNone/>
            </a:pPr>
            <a:r>
              <a:rPr lang="en-IN" sz="2000" dirty="0" smtClean="0"/>
              <a:t>	/* </a:t>
            </a:r>
            <a:r>
              <a:rPr lang="en-IN" sz="2000" dirty="0"/>
              <a:t>This is a section</a:t>
            </a:r>
            <a:endParaRPr lang="en-IN" sz="2000" dirty="0"/>
          </a:p>
          <a:p>
            <a:pPr marL="1397000" lvl="3" indent="0">
              <a:spcBef>
                <a:spcPts val="0"/>
              </a:spcBef>
              <a:spcAft>
                <a:spcPts val="0"/>
              </a:spcAft>
              <a:buNone/>
            </a:pPr>
            <a:r>
              <a:rPr lang="en-IN" sz="2000" dirty="0" smtClean="0"/>
              <a:t>		of </a:t>
            </a:r>
            <a:r>
              <a:rPr lang="en-IN" sz="2000" dirty="0"/>
              <a:t>multiline comments</a:t>
            </a:r>
            <a:endParaRPr lang="en-IN" sz="2000" dirty="0"/>
          </a:p>
          <a:p>
            <a:pPr marL="1397000" lvl="3" indent="0">
              <a:spcBef>
                <a:spcPts val="0"/>
              </a:spcBef>
              <a:spcAft>
                <a:spcPts val="0"/>
              </a:spcAft>
              <a:buNone/>
            </a:pPr>
            <a:r>
              <a:rPr lang="en-IN" sz="2000" dirty="0" smtClean="0"/>
              <a:t>		which </a:t>
            </a:r>
            <a:r>
              <a:rPr lang="en-IN" sz="2000" dirty="0"/>
              <a:t>will not be</a:t>
            </a:r>
            <a:endParaRPr lang="en-IN" sz="2000" dirty="0"/>
          </a:p>
          <a:p>
            <a:pPr marL="1397000" lvl="3" indent="0">
              <a:spcBef>
                <a:spcPts val="0"/>
              </a:spcBef>
              <a:spcAft>
                <a:spcPts val="0"/>
              </a:spcAft>
              <a:buNone/>
            </a:pPr>
            <a:r>
              <a:rPr lang="en-IN" sz="2000" dirty="0" smtClean="0"/>
              <a:t>		interpreted </a:t>
            </a:r>
            <a:r>
              <a:rPr lang="en-IN" sz="2000" dirty="0"/>
              <a:t>*/</a:t>
            </a:r>
            <a:endParaRPr lang="en-IN" sz="2000" dirty="0"/>
          </a:p>
          <a:p>
            <a:pPr marL="1397000" lvl="3" indent="0">
              <a:spcBef>
                <a:spcPts val="0"/>
              </a:spcBef>
              <a:spcAft>
                <a:spcPts val="0"/>
              </a:spcAft>
              <a:buNone/>
            </a:pPr>
            <a:r>
              <a:rPr lang="en-IN" sz="2000" dirty="0"/>
              <a:t>?&gt;</a:t>
            </a:r>
            <a:endParaRPr lang="en-IN" sz="2000" dirty="0"/>
          </a:p>
          <a:p>
            <a:pPr lvl="1">
              <a:spcBef>
                <a:spcPts val="0"/>
              </a:spcBef>
              <a:spcAft>
                <a:spcPts val="0"/>
              </a:spcAft>
            </a:pP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1</a:t>
            </a:r>
            <a:endParaRPr lang="en-US" dirty="0"/>
          </a:p>
        </p:txBody>
      </p:sp>
      <p:sp>
        <p:nvSpPr>
          <p:cNvPr id="3" name="Text Placeholder 2"/>
          <p:cNvSpPr>
            <a:spLocks noGrp="1"/>
          </p:cNvSpPr>
          <p:nvPr>
            <p:ph type="body" sz="quarter" idx="13"/>
          </p:nvPr>
        </p:nvSpPr>
        <p:spPr/>
        <p:txBody>
          <a:bodyPr/>
          <a:lstStyle/>
          <a:p>
            <a:pPr>
              <a:buNone/>
            </a:pPr>
            <a:r>
              <a:rPr lang="en-US" b="1" dirty="0" smtClean="0"/>
              <a:t>&lt;?</a:t>
            </a:r>
            <a:r>
              <a:rPr lang="en-US" b="1" dirty="0" err="1" smtClean="0"/>
              <a:t>php</a:t>
            </a:r>
            <a:endParaRPr lang="en-US" b="1" dirty="0" smtClean="0"/>
          </a:p>
          <a:p>
            <a:pPr>
              <a:buNone/>
            </a:pPr>
            <a:r>
              <a:rPr lang="en-US" b="1" dirty="0" smtClean="0"/>
              <a:t>echo </a:t>
            </a:r>
            <a:r>
              <a:rPr lang="en-US" dirty="0" smtClean="0"/>
              <a:t>"&lt;h1 style=</a:t>
            </a:r>
            <a:r>
              <a:rPr lang="en-US" dirty="0" err="1" smtClean="0"/>
              <a:t>color:blue</a:t>
            </a:r>
            <a:r>
              <a:rPr lang="en-US" dirty="0" smtClean="0"/>
              <a:t>;&gt; welcome to our first PHP program &lt;/h1&gt;"</a:t>
            </a:r>
            <a:r>
              <a:rPr lang="en-US" b="1" dirty="0" smtClean="0"/>
              <a:t>;</a:t>
            </a:r>
            <a:endParaRPr lang="en-US" b="1" dirty="0" smtClean="0"/>
          </a:p>
          <a:p>
            <a:pPr>
              <a:buNone/>
            </a:pPr>
            <a:r>
              <a:rPr lang="en-US" b="1" dirty="0" smtClean="0"/>
              <a:t>echo </a:t>
            </a:r>
            <a:r>
              <a:rPr lang="en-US" dirty="0" smtClean="0"/>
              <a:t>"welcome to </a:t>
            </a:r>
            <a:r>
              <a:rPr lang="en-US" dirty="0" err="1" smtClean="0"/>
              <a:t>sastra</a:t>
            </a:r>
            <a:r>
              <a:rPr lang="en-US" dirty="0" smtClean="0"/>
              <a:t>"</a:t>
            </a:r>
            <a:r>
              <a:rPr lang="en-US" b="1" dirty="0" smtClean="0"/>
              <a:t>;</a:t>
            </a:r>
            <a:endParaRPr lang="en-US" b="1" dirty="0" smtClean="0"/>
          </a:p>
          <a:p>
            <a:pPr>
              <a:buNone/>
            </a:pPr>
            <a:r>
              <a:rPr lang="en-US" b="1" dirty="0" smtClean="0"/>
              <a:t>?&gt;</a:t>
            </a:r>
            <a:endParaRPr lang="en-US" b="1" dirty="0" smtClean="0"/>
          </a:p>
          <a:p>
            <a:pPr>
              <a:buNone/>
            </a:pPr>
            <a:br>
              <a:rPr lang="en-US" dirty="0" smtClean="0"/>
            </a:br>
            <a:br>
              <a:rPr lang="en-US" dirty="0" smtClean="0"/>
            </a:br>
            <a:br>
              <a:rPr lang="en-US" dirty="0" smtClean="0"/>
            </a:br>
            <a:endParaRPr lang="en-US"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and structure</a:t>
            </a:r>
            <a:br>
              <a:rPr lang="en-IN" dirty="0" smtClean="0"/>
            </a:br>
            <a:endParaRPr lang="en-IN" dirty="0"/>
          </a:p>
        </p:txBody>
      </p:sp>
      <p:sp>
        <p:nvSpPr>
          <p:cNvPr id="3" name="Text Placeholder 2"/>
          <p:cNvSpPr>
            <a:spLocks noGrp="1"/>
          </p:cNvSpPr>
          <p:nvPr>
            <p:ph type="body" sz="quarter" idx="13"/>
          </p:nvPr>
        </p:nvSpPr>
        <p:spPr/>
        <p:txBody>
          <a:bodyPr/>
          <a:lstStyle/>
          <a:p>
            <a:r>
              <a:rPr lang="en-IN" b="1" dirty="0" smtClean="0"/>
              <a:t>Syntax and structure</a:t>
            </a:r>
            <a:endParaRPr lang="en-IN" b="1" dirty="0" smtClean="0"/>
          </a:p>
          <a:p>
            <a:pPr lvl="1"/>
            <a:r>
              <a:rPr lang="en-IN" dirty="0"/>
              <a:t>PHP commands </a:t>
            </a:r>
            <a:r>
              <a:rPr lang="en-IN" dirty="0" smtClean="0"/>
              <a:t>and statements ends with a semicolon</a:t>
            </a:r>
            <a:endParaRPr lang="en-IN" dirty="0" smtClean="0"/>
          </a:p>
          <a:p>
            <a:pPr marL="514350" lvl="1" indent="0">
              <a:buNone/>
            </a:pPr>
            <a:r>
              <a:rPr lang="en-IN" dirty="0" smtClean="0"/>
              <a:t>			$</a:t>
            </a:r>
            <a:r>
              <a:rPr lang="en-IN" dirty="0"/>
              <a:t>x </a:t>
            </a:r>
            <a:r>
              <a:rPr lang="en-IN" dirty="0" smtClean="0"/>
              <a:t>+= </a:t>
            </a:r>
            <a:r>
              <a:rPr lang="en-IN" dirty="0"/>
              <a:t>10</a:t>
            </a:r>
            <a:r>
              <a:rPr lang="en-IN" dirty="0" smtClean="0"/>
              <a:t>;</a:t>
            </a:r>
            <a:endParaRPr lang="en-IN" dirty="0" smtClean="0"/>
          </a:p>
          <a:p>
            <a:pPr lvl="1"/>
            <a:r>
              <a:rPr lang="en-US" dirty="0" smtClean="0"/>
              <a:t>All the variables must be preceded by $ symbol</a:t>
            </a:r>
            <a:endParaRPr lang="en-US" dirty="0" smtClean="0"/>
          </a:p>
          <a:p>
            <a:pPr marL="2311400" lvl="5" indent="0">
              <a:spcBef>
                <a:spcPts val="0"/>
              </a:spcBef>
              <a:buNone/>
            </a:pPr>
            <a:r>
              <a:rPr lang="en-IN" sz="2400" dirty="0"/>
              <a:t>&lt;?</a:t>
            </a:r>
            <a:r>
              <a:rPr lang="en-IN" sz="2400" dirty="0" err="1"/>
              <a:t>php</a:t>
            </a:r>
            <a:endParaRPr lang="en-IN" sz="2400" dirty="0"/>
          </a:p>
          <a:p>
            <a:pPr marL="2311400" lvl="5" indent="0">
              <a:spcBef>
                <a:spcPts val="0"/>
              </a:spcBef>
              <a:buNone/>
            </a:pPr>
            <a:r>
              <a:rPr lang="en-IN" sz="2400" dirty="0" smtClean="0"/>
              <a:t>	$</a:t>
            </a:r>
            <a:r>
              <a:rPr lang="en-IN" sz="2400" dirty="0" err="1"/>
              <a:t>mycounter</a:t>
            </a:r>
            <a:r>
              <a:rPr lang="en-IN" sz="2400" dirty="0"/>
              <a:t> = 1;</a:t>
            </a:r>
            <a:endParaRPr lang="en-IN" sz="2400" dirty="0"/>
          </a:p>
          <a:p>
            <a:pPr marL="2311400" lvl="5" indent="0">
              <a:spcBef>
                <a:spcPts val="0"/>
              </a:spcBef>
              <a:buNone/>
            </a:pPr>
            <a:r>
              <a:rPr lang="en-IN" sz="2400" dirty="0" smtClean="0"/>
              <a:t>	$</a:t>
            </a:r>
            <a:r>
              <a:rPr lang="en-IN" sz="2400" dirty="0" err="1"/>
              <a:t>mystring</a:t>
            </a:r>
            <a:r>
              <a:rPr lang="en-IN" sz="2400" dirty="0"/>
              <a:t> = "Hello";</a:t>
            </a:r>
            <a:endParaRPr lang="en-IN" sz="2400" dirty="0"/>
          </a:p>
          <a:p>
            <a:pPr marL="2311400" lvl="5" indent="0">
              <a:spcBef>
                <a:spcPts val="0"/>
              </a:spcBef>
              <a:buNone/>
            </a:pPr>
            <a:r>
              <a:rPr lang="en-US" sz="2400" dirty="0" smtClean="0"/>
              <a:t>	$</a:t>
            </a:r>
            <a:r>
              <a:rPr lang="en-US" sz="2400" dirty="0" err="1"/>
              <a:t>myarray</a:t>
            </a:r>
            <a:r>
              <a:rPr lang="en-US" sz="2400" dirty="0"/>
              <a:t> = array("One", "Two", "Three");</a:t>
            </a:r>
            <a:endParaRPr lang="en-US" sz="2400" dirty="0"/>
          </a:p>
          <a:p>
            <a:pPr marL="2311400" lvl="5" indent="0">
              <a:spcBef>
                <a:spcPts val="0"/>
              </a:spcBef>
              <a:buNone/>
            </a:pPr>
            <a:r>
              <a:rPr lang="en-IN" sz="2400" dirty="0" smtClean="0"/>
              <a:t>?&gt;</a:t>
            </a:r>
            <a:endParaRPr lang="en-IN" sz="2400" dirty="0" smtClean="0"/>
          </a:p>
          <a:p>
            <a:pPr lvl="1"/>
            <a:r>
              <a:rPr lang="en-US" dirty="0"/>
              <a:t>PHP leaves you completely free to use (or not use) all the indenting and </a:t>
            </a:r>
            <a:r>
              <a:rPr lang="en-US" dirty="0" smtClean="0"/>
              <a:t>spacing </a:t>
            </a:r>
            <a:r>
              <a:rPr lang="en-IN" dirty="0" smtClean="0"/>
              <a:t>you </a:t>
            </a:r>
            <a:r>
              <a:rPr lang="en-IN" dirty="0"/>
              <a:t>like</a:t>
            </a:r>
            <a:endParaRPr lang="en-IN" sz="6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Text Placeholder 2"/>
          <p:cNvSpPr>
            <a:spLocks noGrp="1"/>
          </p:cNvSpPr>
          <p:nvPr>
            <p:ph type="body" sz="quarter" idx="13"/>
          </p:nvPr>
        </p:nvSpPr>
        <p:spPr/>
        <p:txBody>
          <a:bodyPr/>
          <a:lstStyle/>
          <a:p>
            <a:pPr lvl="1"/>
            <a:r>
              <a:rPr lang="en-IN" b="1" dirty="0" smtClean="0"/>
              <a:t>Variables</a:t>
            </a:r>
            <a:endParaRPr lang="en-IN" b="1" dirty="0" smtClean="0"/>
          </a:p>
          <a:p>
            <a:pPr lvl="1"/>
            <a:r>
              <a:rPr lang="en-IN" dirty="0" smtClean="0"/>
              <a:t>Variable declarations should be preceded with $ symbol.  No need to specify any data types.  </a:t>
            </a:r>
            <a:endParaRPr lang="en-IN" dirty="0" smtClean="0"/>
          </a:p>
          <a:p>
            <a:pPr lvl="1"/>
            <a:r>
              <a:rPr lang="en-IN" dirty="0" smtClean="0"/>
              <a:t>Strings </a:t>
            </a:r>
            <a:r>
              <a:rPr lang="en-IN" dirty="0"/>
              <a:t>can be surrounded by single quotes or double quotes.</a:t>
            </a:r>
            <a:endParaRPr lang="en-IN" dirty="0"/>
          </a:p>
          <a:p>
            <a:pPr marL="514350" lvl="1" indent="0">
              <a:buNone/>
            </a:pPr>
            <a:r>
              <a:rPr lang="en-IN" dirty="0" smtClean="0"/>
              <a:t>		$</a:t>
            </a:r>
            <a:r>
              <a:rPr lang="en-IN" dirty="0"/>
              <a:t>username = "Fred Smith</a:t>
            </a:r>
            <a:r>
              <a:rPr lang="en-IN" dirty="0" smtClean="0"/>
              <a:t>";	// string variable</a:t>
            </a:r>
            <a:endParaRPr lang="en-IN" dirty="0" smtClean="0"/>
          </a:p>
          <a:p>
            <a:pPr marL="514350" lvl="1" indent="0">
              <a:buNone/>
            </a:pPr>
            <a:r>
              <a:rPr lang="en-IN" dirty="0" smtClean="0"/>
              <a:t>		$</a:t>
            </a:r>
            <a:r>
              <a:rPr lang="en-IN" dirty="0"/>
              <a:t>count = 17</a:t>
            </a:r>
            <a:r>
              <a:rPr lang="en-IN" dirty="0" smtClean="0"/>
              <a:t>;				// numeric variable</a:t>
            </a:r>
            <a:endParaRPr lang="en-IN" dirty="0" smtClean="0"/>
          </a:p>
          <a:p>
            <a:pPr marL="514350" lvl="1" indent="0">
              <a:buNone/>
            </a:pPr>
            <a:r>
              <a:rPr lang="en-IN" dirty="0" smtClean="0"/>
              <a:t>		$</a:t>
            </a:r>
            <a:r>
              <a:rPr lang="en-IN" dirty="0"/>
              <a:t>count = 17.5</a:t>
            </a:r>
            <a:r>
              <a:rPr lang="en-IN" dirty="0" smtClean="0"/>
              <a:t>;			// floating point numeric</a:t>
            </a:r>
            <a:endParaRPr lang="en-IN" dirty="0" smtClean="0"/>
          </a:p>
          <a:p>
            <a:pPr lvl="1"/>
            <a:r>
              <a:rPr lang="en-IN" dirty="0" smtClean="0"/>
              <a:t>Arrays can be created using array() function</a:t>
            </a:r>
            <a:endParaRPr lang="en-IN" dirty="0" smtClean="0"/>
          </a:p>
          <a:p>
            <a:pPr marL="996950" lvl="2" indent="0">
              <a:buNone/>
            </a:pPr>
            <a:r>
              <a:rPr lang="en-IN" dirty="0"/>
              <a:t>	</a:t>
            </a:r>
            <a:r>
              <a:rPr lang="en-US" dirty="0"/>
              <a:t> $team = array</a:t>
            </a:r>
            <a:r>
              <a:rPr lang="en-US" dirty="0" smtClean="0"/>
              <a:t>(‘CSK', ‘RCB', ‘SRH', ‘MI', ‘DD‘, ‘KKR’, ‘RR’, ‘PK’);</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Variable-naming rules</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Variable-naming rules</a:t>
            </a:r>
            <a:endParaRPr lang="en-IN" b="1" dirty="0"/>
          </a:p>
          <a:p>
            <a:pPr lvl="1"/>
            <a:r>
              <a:rPr lang="en-US" dirty="0"/>
              <a:t>When creating PHP variables, </a:t>
            </a:r>
            <a:r>
              <a:rPr lang="en-US" dirty="0" smtClean="0"/>
              <a:t>the below mentioned four rules must be followed:</a:t>
            </a:r>
            <a:endParaRPr lang="en-US" dirty="0"/>
          </a:p>
          <a:p>
            <a:pPr lvl="2"/>
            <a:r>
              <a:rPr lang="en-US" sz="2200" dirty="0" smtClean="0"/>
              <a:t>Variable </a:t>
            </a:r>
            <a:r>
              <a:rPr lang="en-US" sz="2200" dirty="0"/>
              <a:t>names, after the dollar sign, must start with a letter of the alphabet </a:t>
            </a:r>
            <a:r>
              <a:rPr lang="en-US" sz="2200" dirty="0" smtClean="0"/>
              <a:t>or </a:t>
            </a:r>
            <a:r>
              <a:rPr lang="en-IN" sz="2200" dirty="0" smtClean="0"/>
              <a:t>the </a:t>
            </a:r>
            <a:r>
              <a:rPr lang="en-IN" sz="2200" i="1" dirty="0"/>
              <a:t>_ </a:t>
            </a:r>
            <a:r>
              <a:rPr lang="en-IN" sz="2200" dirty="0"/>
              <a:t>(underscore) character.</a:t>
            </a:r>
            <a:endParaRPr lang="en-IN" sz="2200" dirty="0"/>
          </a:p>
          <a:p>
            <a:pPr lvl="2"/>
            <a:r>
              <a:rPr lang="en-US" sz="2200" dirty="0" smtClean="0"/>
              <a:t>Variable </a:t>
            </a:r>
            <a:r>
              <a:rPr lang="en-US" sz="2200" dirty="0"/>
              <a:t>names can contain only the characters a-z, A-Z, 0-9, and _ (underscore).</a:t>
            </a:r>
            <a:endParaRPr lang="en-US" sz="2200" dirty="0"/>
          </a:p>
          <a:p>
            <a:pPr lvl="2"/>
            <a:r>
              <a:rPr lang="en-US" sz="2200" dirty="0" smtClean="0"/>
              <a:t>Variable </a:t>
            </a:r>
            <a:r>
              <a:rPr lang="en-US" sz="2200" dirty="0"/>
              <a:t>names may not contain spaces. If a variable name must comprise </a:t>
            </a:r>
            <a:r>
              <a:rPr lang="en-US" sz="2200" dirty="0" smtClean="0"/>
              <a:t>more than </a:t>
            </a:r>
            <a:r>
              <a:rPr lang="en-US" sz="2200" dirty="0"/>
              <a:t>one word, a good idea is to separate the words with the _ </a:t>
            </a:r>
            <a:r>
              <a:rPr lang="en-US" sz="2200" b="1" dirty="0"/>
              <a:t>(</a:t>
            </a:r>
            <a:r>
              <a:rPr lang="en-US" sz="2200" dirty="0"/>
              <a:t>underscore</a:t>
            </a:r>
            <a:r>
              <a:rPr lang="en-US" sz="2200" b="1" dirty="0"/>
              <a:t>) </a:t>
            </a:r>
            <a:r>
              <a:rPr lang="en-US" sz="2200" dirty="0"/>
              <a:t>character</a:t>
            </a:r>
            <a:endParaRPr lang="en-US" sz="2200" dirty="0"/>
          </a:p>
          <a:p>
            <a:pPr marL="25400" indent="0">
              <a:buNone/>
            </a:pPr>
            <a:r>
              <a:rPr lang="en-IN" sz="2200" dirty="0" smtClean="0"/>
              <a:t>				(</a:t>
            </a:r>
            <a:r>
              <a:rPr lang="en-IN" sz="2200" dirty="0"/>
              <a:t>e.g., $</a:t>
            </a:r>
            <a:r>
              <a:rPr lang="en-IN" sz="2200" dirty="0" err="1"/>
              <a:t>user_name</a:t>
            </a:r>
            <a:r>
              <a:rPr lang="en-IN" sz="2200" dirty="0"/>
              <a:t>).</a:t>
            </a:r>
            <a:endParaRPr lang="en-IN" sz="2200" dirty="0"/>
          </a:p>
          <a:p>
            <a:pPr lvl="2"/>
            <a:r>
              <a:rPr lang="en-US" sz="2200" dirty="0" smtClean="0"/>
              <a:t>Variable </a:t>
            </a:r>
            <a:r>
              <a:rPr lang="en-US" sz="2200" dirty="0"/>
              <a:t>names are case-sensitive. The variable $</a:t>
            </a:r>
            <a:r>
              <a:rPr lang="en-US" sz="2200" dirty="0" err="1"/>
              <a:t>High_Score</a:t>
            </a:r>
            <a:r>
              <a:rPr lang="en-US" sz="2200" dirty="0"/>
              <a:t> is not the same </a:t>
            </a:r>
            <a:r>
              <a:rPr lang="en-US" sz="2200" dirty="0" smtClean="0"/>
              <a:t>as </a:t>
            </a:r>
            <a:r>
              <a:rPr lang="en-IN" sz="2200" dirty="0" smtClean="0"/>
              <a:t>the </a:t>
            </a:r>
            <a:r>
              <a:rPr lang="en-IN" sz="2200" dirty="0"/>
              <a:t>variable $</a:t>
            </a:r>
            <a:r>
              <a:rPr lang="en-IN" sz="2200" dirty="0" err="1"/>
              <a:t>high_score</a:t>
            </a:r>
            <a:r>
              <a:rPr lang="en-IN" sz="2200" dirty="0"/>
              <a:t>.</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2</a:t>
            </a:r>
            <a:endParaRPr lang="en-US" dirty="0"/>
          </a:p>
        </p:txBody>
      </p:sp>
      <p:sp>
        <p:nvSpPr>
          <p:cNvPr id="3" name="Text Placeholder 2"/>
          <p:cNvSpPr>
            <a:spLocks noGrp="1"/>
          </p:cNvSpPr>
          <p:nvPr>
            <p:ph type="body" sz="quarter" idx="13"/>
          </p:nvPr>
        </p:nvSpPr>
        <p:spPr/>
        <p:txBody>
          <a:bodyPr/>
          <a:lstStyle/>
          <a:p>
            <a:pPr>
              <a:buNone/>
            </a:pPr>
            <a:r>
              <a:rPr lang="en-US" sz="1800" dirty="0" smtClean="0"/>
              <a:t>&lt;!DOCTYPE html&gt;</a:t>
            </a:r>
            <a:endParaRPr lang="en-US" sz="1800" dirty="0" smtClean="0"/>
          </a:p>
          <a:p>
            <a:pPr>
              <a:buNone/>
            </a:pPr>
            <a:r>
              <a:rPr lang="en-US" sz="1800" dirty="0" smtClean="0"/>
              <a:t>&lt;html </a:t>
            </a:r>
            <a:r>
              <a:rPr lang="en-US" sz="1800" dirty="0" err="1" smtClean="0"/>
              <a:t>lang</a:t>
            </a:r>
            <a:r>
              <a:rPr lang="en-US" sz="1800" dirty="0" smtClean="0"/>
              <a:t>="en"&gt;</a:t>
            </a:r>
            <a:endParaRPr lang="en-US" sz="1800" dirty="0" smtClean="0"/>
          </a:p>
          <a:p>
            <a:pPr>
              <a:spcBef>
                <a:spcPts val="0"/>
              </a:spcBef>
              <a:spcAft>
                <a:spcPts val="0"/>
              </a:spcAft>
              <a:buNone/>
            </a:pPr>
            <a:r>
              <a:rPr lang="en-US" sz="1800" dirty="0" smtClean="0"/>
              <a:t>   </a:t>
            </a:r>
            <a:r>
              <a:rPr lang="en-US" sz="1800" b="1" dirty="0" smtClean="0">
                <a:solidFill>
                  <a:srgbClr val="FF0066"/>
                </a:solidFill>
              </a:rPr>
              <a:t> &lt;?</a:t>
            </a:r>
            <a:r>
              <a:rPr lang="en-US" sz="1800" b="1" dirty="0" err="1" smtClean="0">
                <a:solidFill>
                  <a:srgbClr val="FF0066"/>
                </a:solidFill>
              </a:rPr>
              <a:t>php</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$variable="</a:t>
            </a:r>
            <a:r>
              <a:rPr lang="en-US" sz="1800" b="1" dirty="0" err="1" smtClean="0">
                <a:solidFill>
                  <a:srgbClr val="FF0066"/>
                </a:solidFill>
              </a:rPr>
              <a:t>Dr.L.Prabaharan</a:t>
            </a:r>
            <a:r>
              <a:rPr lang="en-US" sz="1800" b="1" dirty="0" smtClean="0">
                <a:solidFill>
                  <a:srgbClr val="FF0066"/>
                </a:solidFill>
              </a:rPr>
              <a:t>";  // variable declaration and initialization</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?&gt;</a:t>
            </a:r>
            <a:endParaRPr lang="en-US" sz="1800" b="1" dirty="0" smtClean="0">
              <a:solidFill>
                <a:srgbClr val="FF0066"/>
              </a:solidFill>
            </a:endParaRPr>
          </a:p>
          <a:p>
            <a:pPr>
              <a:spcBef>
                <a:spcPts val="0"/>
              </a:spcBef>
              <a:spcAft>
                <a:spcPts val="0"/>
              </a:spcAft>
              <a:buNone/>
            </a:pPr>
            <a:r>
              <a:rPr lang="en-US" sz="1800" dirty="0" smtClean="0"/>
              <a:t>&lt;head&gt;</a:t>
            </a:r>
            <a:endParaRPr lang="en-US" sz="1800" dirty="0" smtClean="0"/>
          </a:p>
          <a:p>
            <a:pPr>
              <a:spcBef>
                <a:spcPts val="0"/>
              </a:spcBef>
              <a:spcAft>
                <a:spcPts val="0"/>
              </a:spcAft>
              <a:buNone/>
            </a:pPr>
            <a:r>
              <a:rPr lang="en-US" sz="1800" dirty="0" smtClean="0"/>
              <a:t>    &lt;meta </a:t>
            </a:r>
            <a:r>
              <a:rPr lang="en-US" sz="1800" dirty="0" err="1" smtClean="0"/>
              <a:t>charset</a:t>
            </a:r>
            <a:r>
              <a:rPr lang="en-US" sz="1800" dirty="0" smtClean="0"/>
              <a:t>="UTF-8"&gt;</a:t>
            </a:r>
            <a:endParaRPr lang="en-US" sz="1800" dirty="0" smtClean="0"/>
          </a:p>
          <a:p>
            <a:pPr>
              <a:spcBef>
                <a:spcPts val="0"/>
              </a:spcBef>
              <a:spcAft>
                <a:spcPts val="0"/>
              </a:spcAft>
              <a:buNone/>
            </a:pPr>
            <a:r>
              <a:rPr lang="en-US" sz="1800" dirty="0" smtClean="0"/>
              <a:t>    &lt;meta name="viewport" content="width=device-width, initial-scale=1.0"&gt;</a:t>
            </a:r>
            <a:endParaRPr lang="en-US" sz="1800" dirty="0" smtClean="0"/>
          </a:p>
          <a:p>
            <a:pPr>
              <a:spcBef>
                <a:spcPts val="0"/>
              </a:spcBef>
              <a:spcAft>
                <a:spcPts val="0"/>
              </a:spcAft>
              <a:buNone/>
            </a:pPr>
            <a:r>
              <a:rPr lang="en-US" sz="1800" dirty="0" smtClean="0"/>
              <a:t>    &lt;title&gt;Document&lt;/title&gt;</a:t>
            </a:r>
            <a:endParaRPr lang="en-US" sz="1800" dirty="0" smtClean="0"/>
          </a:p>
          <a:p>
            <a:pPr>
              <a:spcBef>
                <a:spcPts val="0"/>
              </a:spcBef>
              <a:spcAft>
                <a:spcPts val="0"/>
              </a:spcAft>
              <a:buNone/>
            </a:pPr>
            <a:r>
              <a:rPr lang="en-US" sz="1800" dirty="0" smtClean="0"/>
              <a:t>&lt;/head&gt;</a:t>
            </a:r>
            <a:endParaRPr lang="en-US" sz="1800" dirty="0" smtClean="0"/>
          </a:p>
          <a:p>
            <a:pPr>
              <a:spcBef>
                <a:spcPts val="0"/>
              </a:spcBef>
              <a:spcAft>
                <a:spcPts val="0"/>
              </a:spcAft>
              <a:buNone/>
            </a:pPr>
            <a:r>
              <a:rPr lang="en-US" sz="1800" dirty="0" smtClean="0"/>
              <a:t>&lt;body&gt;</a:t>
            </a:r>
            <a:endParaRPr lang="en-US" sz="1800" dirty="0" smtClean="0"/>
          </a:p>
          <a:p>
            <a:pPr>
              <a:spcBef>
                <a:spcPts val="0"/>
              </a:spcBef>
              <a:spcAft>
                <a:spcPts val="0"/>
              </a:spcAft>
              <a:buNone/>
            </a:pPr>
            <a:r>
              <a:rPr lang="en-US" sz="1800" dirty="0" smtClean="0"/>
              <a:t>    &lt;h1&gt;</a:t>
            </a:r>
            <a:endParaRPr lang="en-US" sz="1800" dirty="0" smtClean="0"/>
          </a:p>
          <a:p>
            <a:pPr>
              <a:spcBef>
                <a:spcPts val="0"/>
              </a:spcBef>
              <a:spcAft>
                <a:spcPts val="0"/>
              </a:spcAft>
              <a:buNone/>
            </a:pPr>
            <a:r>
              <a:rPr lang="en-US" sz="1800" dirty="0" smtClean="0"/>
              <a:t>       </a:t>
            </a:r>
            <a:r>
              <a:rPr lang="en-US" sz="1800" b="1" dirty="0" smtClean="0">
                <a:solidFill>
                  <a:srgbClr val="FF0066"/>
                </a:solidFill>
              </a:rPr>
              <a:t> &lt;?</a:t>
            </a:r>
            <a:r>
              <a:rPr lang="en-US" sz="1800" b="1" dirty="0" err="1" smtClean="0">
                <a:solidFill>
                  <a:srgbClr val="FF0066"/>
                </a:solidFill>
              </a:rPr>
              <a:t>php</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print("Your faculty is: $variable");  //output statement</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?&gt;</a:t>
            </a:r>
            <a:endParaRPr lang="en-US" sz="1800" b="1" dirty="0" smtClean="0">
              <a:solidFill>
                <a:srgbClr val="FF0066"/>
              </a:solidFill>
            </a:endParaRPr>
          </a:p>
          <a:p>
            <a:pPr>
              <a:spcBef>
                <a:spcPts val="0"/>
              </a:spcBef>
              <a:spcAft>
                <a:spcPts val="0"/>
              </a:spcAft>
              <a:buNone/>
            </a:pPr>
            <a:r>
              <a:rPr lang="en-US" sz="1800" dirty="0" smtClean="0"/>
              <a:t>    &lt;/h1&gt;</a:t>
            </a:r>
            <a:endParaRPr lang="en-US" sz="1800" dirty="0" smtClean="0"/>
          </a:p>
          <a:p>
            <a:pPr>
              <a:spcBef>
                <a:spcPts val="0"/>
              </a:spcBef>
              <a:spcAft>
                <a:spcPts val="0"/>
              </a:spcAft>
              <a:buNone/>
            </a:pPr>
            <a:r>
              <a:rPr lang="en-US" sz="1800" dirty="0" smtClean="0"/>
              <a:t>&lt;/body&gt;</a:t>
            </a:r>
            <a:endParaRPr lang="en-US" sz="1800" dirty="0" smtClean="0"/>
          </a:p>
          <a:p>
            <a:pPr>
              <a:spcBef>
                <a:spcPts val="0"/>
              </a:spcBef>
              <a:spcAft>
                <a:spcPts val="0"/>
              </a:spcAft>
              <a:buNone/>
            </a:pPr>
            <a:r>
              <a:rPr lang="en-US" sz="1800" dirty="0" smtClean="0"/>
              <a:t>&lt;/html&gt;</a:t>
            </a:r>
            <a:endParaRPr lang="en-US" sz="1800" dirty="0" smtClean="0"/>
          </a:p>
          <a:p>
            <a:pPr>
              <a:buNone/>
            </a:pPr>
            <a:endParaRPr lang="en-US"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types</a:t>
            </a:r>
            <a:endParaRPr lang="en-US" dirty="0"/>
          </a:p>
        </p:txBody>
      </p:sp>
      <p:pic>
        <p:nvPicPr>
          <p:cNvPr id="62466" name="Picture 2"/>
          <p:cNvPicPr>
            <a:picLocks noChangeAspect="1" noChangeArrowheads="1"/>
          </p:cNvPicPr>
          <p:nvPr/>
        </p:nvPicPr>
        <p:blipFill>
          <a:blip r:embed="rId1" cstate="print"/>
          <a:srcRect/>
          <a:stretch>
            <a:fillRect/>
          </a:stretch>
        </p:blipFill>
        <p:spPr bwMode="auto">
          <a:xfrm>
            <a:off x="911424" y="1196752"/>
            <a:ext cx="10269782" cy="479896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Web Server – Web Client</a:t>
            </a:r>
            <a:endParaRPr lang="en-US" dirty="0">
              <a:solidFill>
                <a:srgbClr val="0070C0"/>
              </a:solidFill>
            </a:endParaRPr>
          </a:p>
        </p:txBody>
      </p:sp>
      <p:sp>
        <p:nvSpPr>
          <p:cNvPr id="3" name="Text Placeholder 2"/>
          <p:cNvSpPr>
            <a:spLocks noGrp="1"/>
          </p:cNvSpPr>
          <p:nvPr>
            <p:ph type="body" sz="quarter" idx="13"/>
          </p:nvPr>
        </p:nvSpPr>
        <p:spPr/>
        <p:txBody>
          <a:bodyPr/>
          <a:lstStyle/>
          <a:p>
            <a:r>
              <a:rPr lang="en-US" dirty="0" smtClean="0"/>
              <a:t>The fundamentals of web-based interactions between a client web browser and a web server. </a:t>
            </a:r>
            <a:r>
              <a:rPr lang="en-US" b="1" i="1" dirty="0" smtClean="0">
                <a:solidFill>
                  <a:srgbClr val="FF0066"/>
                </a:solidFill>
              </a:rPr>
              <a:t>Making a Request and Receiving a Response</a:t>
            </a:r>
            <a:r>
              <a:rPr lang="en-US" b="1" dirty="0" smtClean="0">
                <a:solidFill>
                  <a:srgbClr val="FF0066"/>
                </a:solidFill>
              </a:rPr>
              <a:t> </a:t>
            </a:r>
            <a:br>
              <a:rPr lang="en-US" dirty="0" smtClean="0"/>
            </a:br>
            <a:br>
              <a:rPr lang="en-US" dirty="0" smtClean="0"/>
            </a:br>
            <a:endParaRPr lang="en-US" dirty="0"/>
          </a:p>
        </p:txBody>
      </p:sp>
      <p:pic>
        <p:nvPicPr>
          <p:cNvPr id="57346" name="Picture 2"/>
          <p:cNvPicPr>
            <a:picLocks noChangeAspect="1" noChangeArrowheads="1"/>
          </p:cNvPicPr>
          <p:nvPr/>
        </p:nvPicPr>
        <p:blipFill>
          <a:blip r:embed="rId1" cstate="print"/>
          <a:srcRect/>
          <a:stretch>
            <a:fillRect/>
          </a:stretch>
        </p:blipFill>
        <p:spPr bwMode="auto">
          <a:xfrm>
            <a:off x="623392" y="2276872"/>
            <a:ext cx="9171645" cy="3600400"/>
          </a:xfrm>
          <a:prstGeom prst="rect">
            <a:avLst/>
          </a:prstGeom>
          <a:noFill/>
          <a:ln w="9525">
            <a:noFill/>
            <a:miter lim="800000"/>
            <a:headEnd/>
            <a:tailEnd/>
          </a:ln>
          <a:effectLst/>
        </p:spPr>
      </p:pic>
      <p:sp>
        <p:nvSpPr>
          <p:cNvPr id="5" name="TextBox 4"/>
          <p:cNvSpPr txBox="1"/>
          <p:nvPr/>
        </p:nvSpPr>
        <p:spPr>
          <a:xfrm>
            <a:off x="1487488" y="5877272"/>
            <a:ext cx="7992888"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Client interacting with web server. </a:t>
            </a:r>
            <a:r>
              <a:rPr lang="en-US" sz="2000" b="1" i="1" dirty="0" smtClean="0">
                <a:solidFill>
                  <a:srgbClr val="FF0000"/>
                </a:solidFill>
                <a:effectLst>
                  <a:outerShdw blurRad="38100" dist="38100" dir="2700000" algn="tl">
                    <a:srgbClr val="000000">
                      <a:alpha val="43137"/>
                    </a:srgbClr>
                  </a:outerShdw>
                </a:effectLst>
              </a:rPr>
              <a:t>Step 1: </a:t>
            </a:r>
            <a:r>
              <a:rPr lang="en-US" sz="2000" b="1" dirty="0" smtClean="0">
                <a:solidFill>
                  <a:srgbClr val="FF0000"/>
                </a:solidFill>
                <a:effectLst>
                  <a:outerShdw blurRad="38100" dist="38100" dir="2700000" algn="tl">
                    <a:srgbClr val="000000">
                      <a:alpha val="43137"/>
                    </a:srgbClr>
                  </a:outerShdw>
                </a:effectLst>
              </a:rPr>
              <a:t>The GET request </a:t>
            </a:r>
            <a:endParaRPr lang="en-US" sz="2000" b="1"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2567608" y="1052736"/>
            <a:ext cx="6552728" cy="52244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with key-value pairs</a:t>
            </a:r>
            <a:endParaRPr lang="en-US" dirty="0"/>
          </a:p>
        </p:txBody>
      </p:sp>
      <p:sp>
        <p:nvSpPr>
          <p:cNvPr id="4" name="Rectangle 3"/>
          <p:cNvSpPr/>
          <p:nvPr/>
        </p:nvSpPr>
        <p:spPr>
          <a:xfrm>
            <a:off x="6096000" y="1412776"/>
            <a:ext cx="5472608" cy="4247317"/>
          </a:xfrm>
          <a:prstGeom prst="rect">
            <a:avLst/>
          </a:prstGeom>
        </p:spPr>
        <p:txBody>
          <a:bodyPr wrap="square">
            <a:spAutoFit/>
          </a:bodyPr>
          <a:lstStyle/>
          <a:p>
            <a:r>
              <a:rPr lang="en-US" b="1" dirty="0" smtClean="0"/>
              <a:t>&lt;?</a:t>
            </a:r>
            <a:r>
              <a:rPr lang="en-US" b="1" dirty="0" err="1" smtClean="0"/>
              <a:t>php</a:t>
            </a:r>
            <a:endParaRPr lang="en-US" b="1" dirty="0" smtClean="0"/>
          </a:p>
          <a:p>
            <a:r>
              <a:rPr lang="en-US" b="1" dirty="0" smtClean="0"/>
              <a:t>// Associative array with key-value pairs</a:t>
            </a:r>
            <a:endParaRPr lang="en-US" b="1" dirty="0" smtClean="0"/>
          </a:p>
          <a:p>
            <a:r>
              <a:rPr lang="en-US" b="1" dirty="0" smtClean="0"/>
              <a:t>$student = array(</a:t>
            </a:r>
            <a:endParaRPr lang="en-US" b="1" dirty="0" smtClean="0"/>
          </a:p>
          <a:p>
            <a:r>
              <a:rPr lang="en-US" b="1" dirty="0" smtClean="0"/>
              <a:t>    "name" </a:t>
            </a:r>
            <a:r>
              <a:rPr lang="en-US" b="1" dirty="0" smtClean="0">
                <a:solidFill>
                  <a:srgbClr val="FF0000"/>
                </a:solidFill>
              </a:rPr>
              <a:t>=&gt;</a:t>
            </a:r>
            <a:r>
              <a:rPr lang="en-US" b="1" dirty="0" smtClean="0"/>
              <a:t> "Prabaharan",</a:t>
            </a:r>
            <a:endParaRPr lang="en-US" b="1" dirty="0" smtClean="0"/>
          </a:p>
          <a:p>
            <a:r>
              <a:rPr lang="en-US" b="1" dirty="0" smtClean="0"/>
              <a:t>    "age" </a:t>
            </a:r>
            <a:r>
              <a:rPr lang="en-US" b="1" dirty="0" smtClean="0">
                <a:solidFill>
                  <a:srgbClr val="FF0000"/>
                </a:solidFill>
              </a:rPr>
              <a:t>=&gt;</a:t>
            </a:r>
            <a:r>
              <a:rPr lang="en-US" b="1" dirty="0" smtClean="0"/>
              <a:t> 21,</a:t>
            </a:r>
            <a:endParaRPr lang="en-US" b="1" dirty="0" smtClean="0"/>
          </a:p>
          <a:p>
            <a:r>
              <a:rPr lang="en-US" b="1" dirty="0" smtClean="0"/>
              <a:t>    "major" </a:t>
            </a:r>
            <a:r>
              <a:rPr lang="en-US" b="1" dirty="0" smtClean="0">
                <a:solidFill>
                  <a:srgbClr val="FF0000"/>
                </a:solidFill>
              </a:rPr>
              <a:t>=&gt;</a:t>
            </a:r>
            <a:r>
              <a:rPr lang="en-US" b="1" dirty="0" smtClean="0"/>
              <a:t> "Computer Science",</a:t>
            </a:r>
            <a:endParaRPr lang="en-US" b="1" dirty="0" smtClean="0"/>
          </a:p>
          <a:p>
            <a:r>
              <a:rPr lang="en-US" b="1" dirty="0" smtClean="0"/>
              <a:t>    "grade" </a:t>
            </a:r>
            <a:r>
              <a:rPr lang="en-US" b="1" dirty="0" smtClean="0">
                <a:solidFill>
                  <a:srgbClr val="FF0000"/>
                </a:solidFill>
              </a:rPr>
              <a:t>=&gt;</a:t>
            </a:r>
            <a:r>
              <a:rPr lang="en-US" b="1" dirty="0" smtClean="0"/>
              <a:t> "A"</a:t>
            </a:r>
            <a:endParaRPr lang="en-US" b="1" dirty="0" smtClean="0"/>
          </a:p>
          <a:p>
            <a:r>
              <a:rPr lang="en-US" b="1" dirty="0" smtClean="0"/>
              <a:t>);</a:t>
            </a:r>
            <a:endParaRPr lang="en-US" b="1" dirty="0" smtClean="0"/>
          </a:p>
          <a:p>
            <a:br>
              <a:rPr lang="en-US" b="1" dirty="0" smtClean="0"/>
            </a:br>
            <a:r>
              <a:rPr lang="en-US" b="1" dirty="0" smtClean="0"/>
              <a:t>// Accessing values using keys</a:t>
            </a:r>
            <a:endParaRPr lang="en-US" b="1" dirty="0" smtClean="0"/>
          </a:p>
          <a:p>
            <a:r>
              <a:rPr lang="en-US" b="1" dirty="0" smtClean="0"/>
              <a:t>echo "Name: " . $student["name"] . "&lt;</a:t>
            </a:r>
            <a:r>
              <a:rPr lang="en-US" b="1" dirty="0" err="1" smtClean="0"/>
              <a:t>br</a:t>
            </a:r>
            <a:r>
              <a:rPr lang="en-US" b="1" dirty="0" smtClean="0"/>
              <a:t>&gt;";</a:t>
            </a:r>
            <a:endParaRPr lang="en-US" b="1" dirty="0" smtClean="0"/>
          </a:p>
          <a:p>
            <a:r>
              <a:rPr lang="en-US" b="1" dirty="0" smtClean="0"/>
              <a:t>echo "Age: " . $student["age"] . "&lt;</a:t>
            </a:r>
            <a:r>
              <a:rPr lang="en-US" b="1" dirty="0" err="1" smtClean="0"/>
              <a:t>br</a:t>
            </a:r>
            <a:r>
              <a:rPr lang="en-US" b="1" dirty="0" smtClean="0"/>
              <a:t>&gt;";</a:t>
            </a:r>
            <a:endParaRPr lang="en-US" b="1" dirty="0" smtClean="0"/>
          </a:p>
          <a:p>
            <a:r>
              <a:rPr lang="en-US" b="1" dirty="0" smtClean="0"/>
              <a:t>echo "Major: " . $student["major"] . "&lt;</a:t>
            </a:r>
            <a:r>
              <a:rPr lang="en-US" b="1" dirty="0" err="1" smtClean="0"/>
              <a:t>br</a:t>
            </a:r>
            <a:r>
              <a:rPr lang="en-US" b="1" dirty="0" smtClean="0"/>
              <a:t>&gt;";</a:t>
            </a:r>
            <a:endParaRPr lang="en-US" b="1" dirty="0" smtClean="0"/>
          </a:p>
          <a:p>
            <a:r>
              <a:rPr lang="en-US" b="1" dirty="0" smtClean="0"/>
              <a:t>echo "Grade: " . $student["grade"];</a:t>
            </a:r>
            <a:endParaRPr lang="en-US" b="1" dirty="0" smtClean="0"/>
          </a:p>
          <a:p>
            <a:r>
              <a:rPr lang="en-US" b="1" dirty="0" smtClean="0"/>
              <a:t>?&gt;</a:t>
            </a:r>
            <a:endParaRPr lang="en-US" b="1" dirty="0"/>
          </a:p>
        </p:txBody>
      </p:sp>
      <p:pic>
        <p:nvPicPr>
          <p:cNvPr id="2050" name="Picture 2"/>
          <p:cNvPicPr>
            <a:picLocks noChangeAspect="1" noChangeArrowheads="1"/>
          </p:cNvPicPr>
          <p:nvPr/>
        </p:nvPicPr>
        <p:blipFill>
          <a:blip r:embed="rId1" cstate="print"/>
          <a:srcRect/>
          <a:stretch>
            <a:fillRect/>
          </a:stretch>
        </p:blipFill>
        <p:spPr bwMode="auto">
          <a:xfrm>
            <a:off x="407368" y="2132856"/>
            <a:ext cx="5421585" cy="324348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3" name="Text Placeholder 2"/>
          <p:cNvSpPr>
            <a:spLocks noGrp="1"/>
          </p:cNvSpPr>
          <p:nvPr>
            <p:ph type="body" sz="quarter" idx="13"/>
          </p:nvPr>
        </p:nvSpPr>
        <p:spPr/>
        <p:txBody>
          <a:bodyPr/>
          <a:lstStyle/>
          <a:p>
            <a:r>
              <a:rPr lang="en-IN" b="1" dirty="0" smtClean="0"/>
              <a:t>Operators</a:t>
            </a:r>
            <a:endParaRPr lang="en-IN" b="1" dirty="0" smtClean="0"/>
          </a:p>
          <a:p>
            <a:pPr lvl="1"/>
            <a:r>
              <a:rPr lang="en-IN" b="1" dirty="0" smtClean="0"/>
              <a:t>Arithmetic operators</a:t>
            </a:r>
            <a:endParaRPr lang="en-IN" b="1" dirty="0" smtClean="0"/>
          </a:p>
          <a:p>
            <a:pPr marL="482600" lvl="1" indent="0">
              <a:spcBef>
                <a:spcPts val="0"/>
              </a:spcBef>
              <a:spcAft>
                <a:spcPts val="0"/>
              </a:spcAft>
              <a:buNone/>
            </a:pPr>
            <a:r>
              <a:rPr lang="en-IN" sz="2200" b="1" u="sng" dirty="0"/>
              <a:t>Operator </a:t>
            </a:r>
            <a:r>
              <a:rPr lang="en-IN" sz="2200" b="1" u="sng" dirty="0" smtClean="0"/>
              <a:t>	Description 								Example</a:t>
            </a:r>
            <a:endParaRPr lang="en-IN" sz="2200" b="1" u="sng" dirty="0"/>
          </a:p>
          <a:p>
            <a:pPr marL="482600" lvl="1" indent="0">
              <a:spcBef>
                <a:spcPts val="0"/>
              </a:spcBef>
              <a:spcAft>
                <a:spcPts val="0"/>
              </a:spcAft>
              <a:buNone/>
            </a:pPr>
            <a:r>
              <a:rPr lang="en-IN" sz="2200" dirty="0" smtClean="0"/>
              <a:t>	+ 	Addition 								$</a:t>
            </a:r>
            <a:r>
              <a:rPr lang="en-IN" sz="2200" dirty="0"/>
              <a:t>j </a:t>
            </a:r>
            <a:r>
              <a:rPr lang="en-IN" sz="2200" b="1" dirty="0"/>
              <a:t>+ </a:t>
            </a:r>
            <a:r>
              <a:rPr lang="en-IN" sz="2200" dirty="0"/>
              <a:t>1</a:t>
            </a:r>
            <a:endParaRPr lang="en-IN" sz="2200" dirty="0"/>
          </a:p>
          <a:p>
            <a:pPr marL="482600" lvl="1" indent="0">
              <a:spcBef>
                <a:spcPts val="0"/>
              </a:spcBef>
              <a:spcAft>
                <a:spcPts val="0"/>
              </a:spcAft>
              <a:buNone/>
            </a:pPr>
            <a:r>
              <a:rPr lang="en-IN" sz="2200" dirty="0" smtClean="0"/>
              <a:t>	- 	Subtraction 								$</a:t>
            </a:r>
            <a:r>
              <a:rPr lang="en-IN" sz="2200" dirty="0"/>
              <a:t>j </a:t>
            </a:r>
            <a:r>
              <a:rPr lang="en-IN" sz="2200" b="1" dirty="0"/>
              <a:t>- </a:t>
            </a:r>
            <a:r>
              <a:rPr lang="en-IN" sz="2200" dirty="0"/>
              <a:t>6</a:t>
            </a:r>
            <a:endParaRPr lang="en-IN" sz="2200" dirty="0"/>
          </a:p>
          <a:p>
            <a:pPr marL="482600" lvl="1" indent="0">
              <a:spcBef>
                <a:spcPts val="0"/>
              </a:spcBef>
              <a:spcAft>
                <a:spcPts val="0"/>
              </a:spcAft>
              <a:buNone/>
            </a:pPr>
            <a:r>
              <a:rPr lang="en-IN" sz="2200" dirty="0" smtClean="0"/>
              <a:t>	* 	Multiplication 								$</a:t>
            </a:r>
            <a:r>
              <a:rPr lang="en-IN" sz="2200" dirty="0"/>
              <a:t>j </a:t>
            </a:r>
            <a:r>
              <a:rPr lang="en-IN" sz="2200" b="1" dirty="0"/>
              <a:t>* </a:t>
            </a:r>
            <a:r>
              <a:rPr lang="en-IN" sz="2200" dirty="0"/>
              <a:t>11</a:t>
            </a:r>
            <a:endParaRPr lang="en-IN" sz="2200" dirty="0"/>
          </a:p>
          <a:p>
            <a:pPr marL="482600" lvl="1" indent="0">
              <a:spcBef>
                <a:spcPts val="0"/>
              </a:spcBef>
              <a:spcAft>
                <a:spcPts val="0"/>
              </a:spcAft>
              <a:buNone/>
            </a:pPr>
            <a:r>
              <a:rPr lang="en-IN" sz="2200" dirty="0" smtClean="0"/>
              <a:t>	/ 	Division 								$</a:t>
            </a:r>
            <a:r>
              <a:rPr lang="en-IN" sz="2200" dirty="0"/>
              <a:t>j </a:t>
            </a:r>
            <a:r>
              <a:rPr lang="en-IN" sz="2200" b="1" dirty="0"/>
              <a:t>/ </a:t>
            </a:r>
            <a:r>
              <a:rPr lang="en-IN" sz="2200" dirty="0"/>
              <a:t>4</a:t>
            </a:r>
            <a:endParaRPr lang="en-IN" sz="2200" dirty="0"/>
          </a:p>
          <a:p>
            <a:pPr marL="482600" lvl="1" indent="0">
              <a:spcBef>
                <a:spcPts val="0"/>
              </a:spcBef>
              <a:spcAft>
                <a:spcPts val="0"/>
              </a:spcAft>
              <a:buNone/>
            </a:pPr>
            <a:r>
              <a:rPr lang="en-US" sz="2200" dirty="0" smtClean="0"/>
              <a:t>	% 	Modulus </a:t>
            </a:r>
            <a:r>
              <a:rPr lang="en-US" sz="2200" dirty="0"/>
              <a:t>(the remainder after a division is performed) </a:t>
            </a:r>
            <a:r>
              <a:rPr lang="en-US" sz="2200" dirty="0" smtClean="0"/>
              <a:t>		$</a:t>
            </a:r>
            <a:r>
              <a:rPr lang="en-US" sz="2200" dirty="0"/>
              <a:t>j </a:t>
            </a:r>
            <a:r>
              <a:rPr lang="en-US" sz="2200" b="1" dirty="0"/>
              <a:t>% </a:t>
            </a:r>
            <a:r>
              <a:rPr lang="en-US" sz="2200" dirty="0"/>
              <a:t>9</a:t>
            </a:r>
            <a:endParaRPr lang="en-US" sz="2200" dirty="0"/>
          </a:p>
          <a:p>
            <a:pPr marL="482600" lvl="1" indent="0">
              <a:spcBef>
                <a:spcPts val="0"/>
              </a:spcBef>
              <a:spcAft>
                <a:spcPts val="0"/>
              </a:spcAft>
              <a:buNone/>
            </a:pPr>
            <a:r>
              <a:rPr lang="en-IN" sz="2200" dirty="0" smtClean="0"/>
              <a:t>	++ 	Increment 								</a:t>
            </a:r>
            <a:r>
              <a:rPr lang="en-IN" sz="2200" b="1" dirty="0" smtClean="0"/>
              <a:t>++</a:t>
            </a:r>
            <a:r>
              <a:rPr lang="en-IN" sz="2200" dirty="0" smtClean="0"/>
              <a:t>$</a:t>
            </a:r>
            <a:r>
              <a:rPr lang="en-IN" sz="2200" dirty="0"/>
              <a:t>j</a:t>
            </a:r>
            <a:endParaRPr lang="en-IN" sz="2200" dirty="0"/>
          </a:p>
          <a:p>
            <a:pPr marL="482600" lvl="1" indent="0">
              <a:spcBef>
                <a:spcPts val="0"/>
              </a:spcBef>
              <a:spcAft>
                <a:spcPts val="0"/>
              </a:spcAft>
              <a:buNone/>
            </a:pPr>
            <a:r>
              <a:rPr lang="en-IN" sz="2200" dirty="0" smtClean="0"/>
              <a:t>	-- 	Decrement 								</a:t>
            </a:r>
            <a:r>
              <a:rPr lang="en-IN" sz="2200" b="1" dirty="0" smtClean="0"/>
              <a:t>--</a:t>
            </a:r>
            <a:r>
              <a:rPr lang="en-IN" sz="2200" dirty="0" smtClean="0"/>
              <a:t>$</a:t>
            </a:r>
            <a:r>
              <a:rPr lang="en-IN" sz="2200" dirty="0"/>
              <a:t>j</a:t>
            </a:r>
            <a:endParaRPr lang="en-IN" sz="2200" dirty="0"/>
          </a:p>
          <a:p>
            <a:pPr marL="482600" lvl="1" indent="0">
              <a:spcBef>
                <a:spcPts val="0"/>
              </a:spcBef>
              <a:spcAft>
                <a:spcPts val="0"/>
              </a:spcAft>
              <a:buNone/>
            </a:pPr>
            <a:r>
              <a:rPr lang="en-US" sz="2200" dirty="0" smtClean="0"/>
              <a:t>	** 	Exponentiation </a:t>
            </a:r>
            <a:r>
              <a:rPr lang="en-US" sz="2200" dirty="0"/>
              <a:t>(or power) </a:t>
            </a:r>
            <a:r>
              <a:rPr lang="en-US" sz="2200" dirty="0" smtClean="0"/>
              <a:t>						$</a:t>
            </a:r>
            <a:r>
              <a:rPr lang="en-US" sz="2200" dirty="0"/>
              <a:t>j</a:t>
            </a:r>
            <a:r>
              <a:rPr lang="en-US" sz="2200" b="1" dirty="0"/>
              <a:t>**</a:t>
            </a:r>
            <a:r>
              <a:rPr lang="en-US" sz="2200" dirty="0" smtClean="0"/>
              <a:t>2</a:t>
            </a:r>
            <a:endParaRPr lang="en-US" sz="2200" dirty="0" smtClean="0"/>
          </a:p>
          <a:p>
            <a:pPr marL="482600" lvl="1" indent="0">
              <a:spcBef>
                <a:spcPts val="0"/>
              </a:spcBef>
              <a:spcAft>
                <a:spcPts val="0"/>
              </a:spcAft>
              <a:buNone/>
            </a:pPr>
            <a:r>
              <a:rPr lang="en-US" sz="2200" dirty="0"/>
              <a:t>	</a:t>
            </a:r>
            <a:r>
              <a:rPr lang="en-US" sz="2200" dirty="0" smtClean="0"/>
              <a:t>.	String concatenation							$s1.$s2</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Assignment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Assignment </a:t>
            </a:r>
            <a:r>
              <a:rPr lang="en-IN" b="1" dirty="0" smtClean="0"/>
              <a:t>operators</a:t>
            </a:r>
            <a:endParaRPr lang="en-IN" b="1" dirty="0" smtClean="0"/>
          </a:p>
          <a:p>
            <a:pPr marL="482600" lvl="1" indent="0">
              <a:spcBef>
                <a:spcPts val="0"/>
              </a:spcBef>
              <a:spcAft>
                <a:spcPts val="0"/>
              </a:spcAft>
              <a:buNone/>
            </a:pPr>
            <a:r>
              <a:rPr lang="en-IN" b="1" u="sng" dirty="0"/>
              <a:t>Operator </a:t>
            </a:r>
            <a:r>
              <a:rPr lang="en-IN" b="1" u="sng" dirty="0" smtClean="0"/>
              <a:t>			Example 			Equivalent </a:t>
            </a:r>
            <a:r>
              <a:rPr lang="en-IN" b="1" u="sng" dirty="0"/>
              <a:t>to</a:t>
            </a:r>
            <a:endParaRPr lang="en-IN" b="1" u="sng" dirty="0"/>
          </a:p>
          <a:p>
            <a:pPr marL="482600" lvl="1" indent="0">
              <a:spcBef>
                <a:spcPts val="0"/>
              </a:spcBef>
              <a:spcAft>
                <a:spcPts val="0"/>
              </a:spcAft>
              <a:buNone/>
            </a:pPr>
            <a:r>
              <a:rPr lang="en-IN" dirty="0" smtClean="0"/>
              <a:t>	= 			$</a:t>
            </a:r>
            <a:r>
              <a:rPr lang="en-IN" dirty="0"/>
              <a:t>j </a:t>
            </a:r>
            <a:r>
              <a:rPr lang="en-IN" b="1" dirty="0"/>
              <a:t>= </a:t>
            </a:r>
            <a:r>
              <a:rPr lang="en-IN" dirty="0"/>
              <a:t>15 </a:t>
            </a:r>
            <a:r>
              <a:rPr lang="en-IN" dirty="0" smtClean="0"/>
              <a:t>			$</a:t>
            </a:r>
            <a:r>
              <a:rPr lang="en-IN" dirty="0"/>
              <a:t>j = 15</a:t>
            </a:r>
            <a:endParaRPr lang="en-IN"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5 </a:t>
            </a:r>
            <a:r>
              <a:rPr lang="en-IN" dirty="0" smtClean="0"/>
              <a:t>			</a:t>
            </a:r>
            <a:r>
              <a:rPr lang="pl-PL" dirty="0" smtClean="0"/>
              <a:t>$</a:t>
            </a:r>
            <a:r>
              <a:rPr lang="pl-PL" dirty="0"/>
              <a:t>j = $j + 5</a:t>
            </a:r>
            <a:endParaRPr lang="pl-PL"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3 </a:t>
            </a:r>
            <a:r>
              <a:rPr lang="en-IN" dirty="0" smtClean="0"/>
              <a:t>			</a:t>
            </a:r>
            <a:r>
              <a:rPr lang="pl-PL" dirty="0" smtClean="0"/>
              <a:t>$</a:t>
            </a:r>
            <a:r>
              <a:rPr lang="pl-PL" dirty="0"/>
              <a:t>j = $j - 3</a:t>
            </a:r>
            <a:endParaRPr lang="pl-PL"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8 </a:t>
            </a:r>
            <a:r>
              <a:rPr lang="en-IN" dirty="0" smtClean="0"/>
              <a:t>			</a:t>
            </a:r>
            <a:r>
              <a:rPr lang="pl-PL" dirty="0" smtClean="0"/>
              <a:t>$</a:t>
            </a:r>
            <a:r>
              <a:rPr lang="pl-PL" dirty="0"/>
              <a:t>j = $j * 8</a:t>
            </a:r>
            <a:endParaRPr lang="pl-PL"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16 </a:t>
            </a:r>
            <a:r>
              <a:rPr lang="en-IN" dirty="0" smtClean="0"/>
              <a:t>			</a:t>
            </a:r>
            <a:r>
              <a:rPr lang="pl-PL" dirty="0" smtClean="0"/>
              <a:t>$</a:t>
            </a:r>
            <a:r>
              <a:rPr lang="pl-PL" dirty="0"/>
              <a:t>j = $j / 16</a:t>
            </a:r>
            <a:endParaRPr lang="pl-PL"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$k </a:t>
            </a:r>
            <a:r>
              <a:rPr lang="en-IN" dirty="0" smtClean="0"/>
              <a:t>			</a:t>
            </a:r>
            <a:r>
              <a:rPr lang="pl-PL" dirty="0" smtClean="0"/>
              <a:t>$</a:t>
            </a:r>
            <a:r>
              <a:rPr lang="pl-PL" dirty="0"/>
              <a:t>j = $j . $k</a:t>
            </a:r>
            <a:endParaRPr lang="pl-PL" dirty="0"/>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4 </a:t>
            </a:r>
            <a:r>
              <a:rPr lang="en-IN" dirty="0" smtClean="0"/>
              <a:t>			</a:t>
            </a:r>
            <a:r>
              <a:rPr lang="pl-PL" dirty="0" smtClean="0"/>
              <a:t>$</a:t>
            </a:r>
            <a:r>
              <a:rPr lang="pl-PL" dirty="0"/>
              <a:t>j = $j % 4</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Comparison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Comparison operators</a:t>
            </a:r>
            <a:endParaRPr lang="en-IN" b="1" dirty="0"/>
          </a:p>
          <a:p>
            <a:pPr marL="939800" lvl="2" indent="0">
              <a:spcBef>
                <a:spcPts val="0"/>
              </a:spcBef>
              <a:spcAft>
                <a:spcPts val="0"/>
              </a:spcAft>
              <a:buNone/>
            </a:pPr>
            <a:r>
              <a:rPr lang="en-IN" b="1" u="sng" dirty="0"/>
              <a:t>Operator </a:t>
            </a:r>
            <a:r>
              <a:rPr lang="en-IN" b="1" u="sng" dirty="0" smtClean="0"/>
              <a:t>		Description 			Example</a:t>
            </a:r>
            <a:endParaRPr lang="en-IN" b="1" u="sng" dirty="0"/>
          </a:p>
          <a:p>
            <a:pPr marL="939800" lvl="2" indent="0">
              <a:spcBef>
                <a:spcPts val="0"/>
              </a:spcBef>
              <a:spcAft>
                <a:spcPts val="0"/>
              </a:spcAft>
              <a:buNone/>
            </a:pPr>
            <a:r>
              <a:rPr lang="en-US" dirty="0" smtClean="0"/>
              <a:t>== 			Is </a:t>
            </a:r>
            <a:r>
              <a:rPr lang="en-US" i="1" dirty="0"/>
              <a:t>equal </a:t>
            </a:r>
            <a:r>
              <a:rPr lang="en-US" dirty="0"/>
              <a:t>to </a:t>
            </a:r>
            <a:r>
              <a:rPr lang="en-US" dirty="0" smtClean="0"/>
              <a:t>			$</a:t>
            </a:r>
            <a:r>
              <a:rPr lang="en-US" dirty="0"/>
              <a:t>j </a:t>
            </a:r>
            <a:r>
              <a:rPr lang="en-US" b="1" dirty="0"/>
              <a:t>== </a:t>
            </a:r>
            <a:r>
              <a:rPr lang="en-US" dirty="0"/>
              <a:t>4</a:t>
            </a:r>
            <a:endParaRPr lang="en-US" dirty="0"/>
          </a:p>
          <a:p>
            <a:pPr marL="939800" lvl="2" indent="0">
              <a:spcBef>
                <a:spcPts val="0"/>
              </a:spcBef>
              <a:spcAft>
                <a:spcPts val="0"/>
              </a:spcAft>
              <a:buNone/>
            </a:pPr>
            <a:r>
              <a:rPr lang="en-US" dirty="0"/>
              <a:t>!= </a:t>
            </a:r>
            <a:r>
              <a:rPr lang="en-US" dirty="0" smtClean="0"/>
              <a:t>			Is </a:t>
            </a:r>
            <a:r>
              <a:rPr lang="en-US" i="1" dirty="0"/>
              <a:t>not equal </a:t>
            </a:r>
            <a:r>
              <a:rPr lang="en-US" dirty="0"/>
              <a:t>to </a:t>
            </a:r>
            <a:r>
              <a:rPr lang="en-US" dirty="0" smtClean="0"/>
              <a:t>		$</a:t>
            </a:r>
            <a:r>
              <a:rPr lang="en-US" dirty="0"/>
              <a:t>j </a:t>
            </a:r>
            <a:r>
              <a:rPr lang="en-US" b="1" dirty="0"/>
              <a:t>!= </a:t>
            </a:r>
            <a:r>
              <a:rPr lang="en-US" dirty="0"/>
              <a:t>21</a:t>
            </a:r>
            <a:endParaRPr lang="en-US" dirty="0"/>
          </a:p>
          <a:p>
            <a:pPr marL="939800" lvl="2" indent="0">
              <a:spcBef>
                <a:spcPts val="0"/>
              </a:spcBef>
              <a:spcAft>
                <a:spcPts val="0"/>
              </a:spcAft>
              <a:buNone/>
            </a:pPr>
            <a:r>
              <a:rPr lang="en-US" dirty="0"/>
              <a:t>&gt; </a:t>
            </a:r>
            <a:r>
              <a:rPr lang="en-US" dirty="0" smtClean="0"/>
              <a:t>			Is </a:t>
            </a:r>
            <a:r>
              <a:rPr lang="en-US" i="1" dirty="0"/>
              <a:t>greater than </a:t>
            </a:r>
            <a:r>
              <a:rPr lang="en-US" i="1" dirty="0" smtClean="0"/>
              <a:t>		</a:t>
            </a:r>
            <a:r>
              <a:rPr lang="en-US" dirty="0" smtClean="0"/>
              <a:t>$</a:t>
            </a:r>
            <a:r>
              <a:rPr lang="en-US" dirty="0"/>
              <a:t>j </a:t>
            </a:r>
            <a:r>
              <a:rPr lang="en-US" b="1" dirty="0"/>
              <a:t>&gt; </a:t>
            </a:r>
            <a:r>
              <a:rPr lang="en-US" dirty="0"/>
              <a:t>3</a:t>
            </a:r>
            <a:endParaRPr lang="en-US" dirty="0"/>
          </a:p>
          <a:p>
            <a:pPr marL="939800" lvl="2" indent="0">
              <a:spcBef>
                <a:spcPts val="0"/>
              </a:spcBef>
              <a:spcAft>
                <a:spcPts val="0"/>
              </a:spcAft>
              <a:buNone/>
            </a:pPr>
            <a:r>
              <a:rPr lang="en-US" dirty="0"/>
              <a:t>&lt; </a:t>
            </a:r>
            <a:r>
              <a:rPr lang="en-US" dirty="0" smtClean="0"/>
              <a:t>			Is </a:t>
            </a:r>
            <a:r>
              <a:rPr lang="en-US" i="1" dirty="0"/>
              <a:t>less than </a:t>
            </a:r>
            <a:r>
              <a:rPr lang="en-US" i="1" dirty="0" smtClean="0"/>
              <a:t>			</a:t>
            </a:r>
            <a:r>
              <a:rPr lang="en-US" dirty="0" smtClean="0"/>
              <a:t>$</a:t>
            </a:r>
            <a:r>
              <a:rPr lang="en-US" dirty="0"/>
              <a:t>j </a:t>
            </a:r>
            <a:r>
              <a:rPr lang="en-US" b="1" dirty="0"/>
              <a:t>&lt; </a:t>
            </a:r>
            <a:r>
              <a:rPr lang="en-US" dirty="0"/>
              <a:t>100</a:t>
            </a:r>
            <a:endParaRPr lang="en-US" dirty="0"/>
          </a:p>
          <a:p>
            <a:pPr marL="939800" lvl="2" indent="0">
              <a:spcBef>
                <a:spcPts val="0"/>
              </a:spcBef>
              <a:spcAft>
                <a:spcPts val="0"/>
              </a:spcAft>
              <a:buNone/>
            </a:pPr>
            <a:r>
              <a:rPr lang="en-US" dirty="0"/>
              <a:t>&gt;= </a:t>
            </a:r>
            <a:r>
              <a:rPr lang="en-US" dirty="0" smtClean="0"/>
              <a:t>			Is </a:t>
            </a:r>
            <a:r>
              <a:rPr lang="en-US" i="1" dirty="0"/>
              <a:t>greater than or equal </a:t>
            </a:r>
            <a:r>
              <a:rPr lang="en-US" dirty="0"/>
              <a:t>to </a:t>
            </a:r>
            <a:r>
              <a:rPr lang="en-US" dirty="0" smtClean="0"/>
              <a:t>	$</a:t>
            </a:r>
            <a:r>
              <a:rPr lang="en-US" dirty="0"/>
              <a:t>j </a:t>
            </a:r>
            <a:r>
              <a:rPr lang="en-US" b="1" dirty="0"/>
              <a:t>&gt;= </a:t>
            </a:r>
            <a:r>
              <a:rPr lang="en-US" dirty="0"/>
              <a:t>15</a:t>
            </a:r>
            <a:endParaRPr lang="en-US" dirty="0"/>
          </a:p>
          <a:p>
            <a:pPr marL="939800" lvl="2" indent="0">
              <a:spcBef>
                <a:spcPts val="0"/>
              </a:spcBef>
              <a:spcAft>
                <a:spcPts val="0"/>
              </a:spcAft>
              <a:buNone/>
            </a:pPr>
            <a:r>
              <a:rPr lang="en-US" dirty="0"/>
              <a:t>&lt;= </a:t>
            </a:r>
            <a:r>
              <a:rPr lang="en-US" dirty="0" smtClean="0"/>
              <a:t>			Is </a:t>
            </a:r>
            <a:r>
              <a:rPr lang="en-US" i="1" dirty="0"/>
              <a:t>less than or equal </a:t>
            </a:r>
            <a:r>
              <a:rPr lang="en-US" dirty="0"/>
              <a:t>to </a:t>
            </a:r>
            <a:r>
              <a:rPr lang="en-US" dirty="0" smtClean="0"/>
              <a:t>	$j </a:t>
            </a:r>
            <a:r>
              <a:rPr lang="en-US" b="1" dirty="0"/>
              <a:t>&lt;= </a:t>
            </a:r>
            <a:r>
              <a:rPr lang="en-US" dirty="0"/>
              <a:t>8</a:t>
            </a:r>
            <a:endParaRPr lang="en-US" dirty="0"/>
          </a:p>
          <a:p>
            <a:pPr marL="939800" lvl="2" indent="0">
              <a:spcBef>
                <a:spcPts val="0"/>
              </a:spcBef>
              <a:spcAft>
                <a:spcPts val="0"/>
              </a:spcAft>
              <a:buNone/>
            </a:pPr>
            <a:r>
              <a:rPr lang="en-US" dirty="0"/>
              <a:t>&lt;&gt; </a:t>
            </a:r>
            <a:r>
              <a:rPr lang="en-US" dirty="0" smtClean="0"/>
              <a:t>			Is </a:t>
            </a:r>
            <a:r>
              <a:rPr lang="en-US" i="1" dirty="0"/>
              <a:t>not equal to </a:t>
            </a:r>
            <a:r>
              <a:rPr lang="en-US" dirty="0" err="1"/>
              <a:t>to</a:t>
            </a:r>
            <a:r>
              <a:rPr lang="en-US" dirty="0"/>
              <a:t> </a:t>
            </a:r>
            <a:r>
              <a:rPr lang="en-US" dirty="0" smtClean="0"/>
              <a:t>		$</a:t>
            </a:r>
            <a:r>
              <a:rPr lang="en-US" dirty="0"/>
              <a:t>j </a:t>
            </a:r>
            <a:r>
              <a:rPr lang="en-US" b="1" dirty="0"/>
              <a:t>&lt;&gt; </a:t>
            </a:r>
            <a:r>
              <a:rPr lang="en-US" dirty="0"/>
              <a:t>23</a:t>
            </a:r>
            <a:endParaRPr lang="en-US" dirty="0"/>
          </a:p>
          <a:p>
            <a:pPr marL="939800" lvl="2" indent="0">
              <a:spcBef>
                <a:spcPts val="0"/>
              </a:spcBef>
              <a:spcAft>
                <a:spcPts val="0"/>
              </a:spcAft>
              <a:buNone/>
            </a:pPr>
            <a:r>
              <a:rPr lang="en-US" dirty="0"/>
              <a:t>=== </a:t>
            </a:r>
            <a:r>
              <a:rPr lang="en-US" dirty="0" smtClean="0"/>
              <a:t>			Is </a:t>
            </a:r>
            <a:r>
              <a:rPr lang="en-US" i="1" dirty="0"/>
              <a:t>identical to </a:t>
            </a:r>
            <a:r>
              <a:rPr lang="en-US" dirty="0" err="1"/>
              <a:t>to</a:t>
            </a:r>
            <a:r>
              <a:rPr lang="en-US" dirty="0"/>
              <a:t> </a:t>
            </a:r>
            <a:r>
              <a:rPr lang="en-US" dirty="0" smtClean="0"/>
              <a:t>		$</a:t>
            </a:r>
            <a:r>
              <a:rPr lang="en-US" dirty="0"/>
              <a:t>j </a:t>
            </a:r>
            <a:r>
              <a:rPr lang="en-US" b="1" dirty="0"/>
              <a:t>=== </a:t>
            </a:r>
            <a:r>
              <a:rPr lang="en-US" dirty="0"/>
              <a:t>"987"</a:t>
            </a:r>
            <a:endParaRPr lang="en-US" dirty="0"/>
          </a:p>
          <a:p>
            <a:pPr marL="939800" lvl="2" indent="0">
              <a:spcBef>
                <a:spcPts val="0"/>
              </a:spcBef>
              <a:spcAft>
                <a:spcPts val="0"/>
              </a:spcAft>
              <a:buNone/>
            </a:pPr>
            <a:r>
              <a:rPr lang="en-US" dirty="0"/>
              <a:t>!== </a:t>
            </a:r>
            <a:r>
              <a:rPr lang="en-US" dirty="0" smtClean="0"/>
              <a:t>			Is </a:t>
            </a:r>
            <a:r>
              <a:rPr lang="en-US" i="1" dirty="0"/>
              <a:t>not identical to </a:t>
            </a:r>
            <a:r>
              <a:rPr lang="en-US" dirty="0" err="1"/>
              <a:t>to</a:t>
            </a:r>
            <a:r>
              <a:rPr lang="en-US" dirty="0"/>
              <a:t> </a:t>
            </a:r>
            <a:r>
              <a:rPr lang="en-US" dirty="0" smtClean="0"/>
              <a:t>		$</a:t>
            </a:r>
            <a:r>
              <a:rPr lang="en-US" dirty="0"/>
              <a:t>j </a:t>
            </a:r>
            <a:r>
              <a:rPr lang="en-US" b="1" dirty="0"/>
              <a:t>!== </a:t>
            </a:r>
            <a:r>
              <a:rPr lang="en-US" dirty="0"/>
              <a:t>"1.2e3"</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Logical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smtClean="0"/>
              <a:t>Logical operators</a:t>
            </a:r>
            <a:endParaRPr lang="en-IN" b="1" dirty="0"/>
          </a:p>
          <a:p>
            <a:pPr marL="939800" lvl="2" indent="0">
              <a:spcBef>
                <a:spcPts val="0"/>
              </a:spcBef>
              <a:spcAft>
                <a:spcPts val="0"/>
              </a:spcAft>
              <a:buNone/>
            </a:pPr>
            <a:r>
              <a:rPr lang="en-IN" b="1" u="sng" dirty="0"/>
              <a:t>Operator </a:t>
            </a:r>
            <a:r>
              <a:rPr lang="en-IN" b="1" u="sng" dirty="0" smtClean="0"/>
              <a:t>	Description 				Example</a:t>
            </a:r>
            <a:endParaRPr lang="en-IN" b="1" u="sng" dirty="0"/>
          </a:p>
          <a:p>
            <a:pPr marL="939800" lvl="2" indent="0">
              <a:spcBef>
                <a:spcPts val="0"/>
              </a:spcBef>
              <a:spcAft>
                <a:spcPts val="0"/>
              </a:spcAft>
              <a:buNone/>
            </a:pPr>
            <a:r>
              <a:rPr lang="en-US" dirty="0"/>
              <a:t>&amp;&amp; </a:t>
            </a:r>
            <a:r>
              <a:rPr lang="en-US" dirty="0" smtClean="0"/>
              <a:t>		</a:t>
            </a:r>
            <a:r>
              <a:rPr lang="en-US" i="1" dirty="0" smtClean="0"/>
              <a:t>And					 </a:t>
            </a:r>
            <a:r>
              <a:rPr lang="en-US" dirty="0"/>
              <a:t>$j == 3 </a:t>
            </a:r>
            <a:r>
              <a:rPr lang="en-US" b="1" dirty="0"/>
              <a:t>&amp;&amp; </a:t>
            </a:r>
            <a:r>
              <a:rPr lang="en-US" dirty="0"/>
              <a:t>$k == 2</a:t>
            </a:r>
            <a:endParaRPr lang="en-US" dirty="0"/>
          </a:p>
          <a:p>
            <a:pPr marL="939800" lvl="2" indent="0">
              <a:spcBef>
                <a:spcPts val="0"/>
              </a:spcBef>
              <a:spcAft>
                <a:spcPts val="0"/>
              </a:spcAft>
              <a:buNone/>
            </a:pPr>
            <a:r>
              <a:rPr lang="en-US" dirty="0"/>
              <a:t>and </a:t>
            </a:r>
            <a:r>
              <a:rPr lang="en-US" dirty="0" smtClean="0"/>
              <a:t>		Low-precedence </a:t>
            </a:r>
            <a:r>
              <a:rPr lang="en-US" i="1" dirty="0"/>
              <a:t>and </a:t>
            </a:r>
            <a:r>
              <a:rPr lang="en-US" i="1" dirty="0" smtClean="0"/>
              <a:t>		</a:t>
            </a:r>
            <a:r>
              <a:rPr lang="en-US" dirty="0" smtClean="0"/>
              <a:t>$</a:t>
            </a:r>
            <a:r>
              <a:rPr lang="en-US" dirty="0"/>
              <a:t>j == 3 </a:t>
            </a:r>
            <a:r>
              <a:rPr lang="en-US" b="1" dirty="0"/>
              <a:t>and </a:t>
            </a:r>
            <a:r>
              <a:rPr lang="en-US" dirty="0"/>
              <a:t>$k == 2</a:t>
            </a:r>
            <a:endParaRPr lang="en-US" dirty="0"/>
          </a:p>
          <a:p>
            <a:pPr marL="939800" lvl="2" indent="0">
              <a:spcBef>
                <a:spcPts val="0"/>
              </a:spcBef>
              <a:spcAft>
                <a:spcPts val="0"/>
              </a:spcAft>
              <a:buNone/>
            </a:pPr>
            <a:r>
              <a:rPr lang="en-US" dirty="0"/>
              <a:t>|| </a:t>
            </a:r>
            <a:r>
              <a:rPr lang="en-US" dirty="0" smtClean="0"/>
              <a:t>		</a:t>
            </a:r>
            <a:r>
              <a:rPr lang="en-US" i="1" dirty="0" smtClean="0"/>
              <a:t>Or 					</a:t>
            </a:r>
            <a:r>
              <a:rPr lang="en-US" dirty="0" smtClean="0"/>
              <a:t>$</a:t>
            </a:r>
            <a:r>
              <a:rPr lang="en-US" dirty="0"/>
              <a:t>j &lt; 5 </a:t>
            </a:r>
            <a:r>
              <a:rPr lang="en-US" b="1" dirty="0"/>
              <a:t>|| </a:t>
            </a:r>
            <a:r>
              <a:rPr lang="en-US" dirty="0"/>
              <a:t>$j &gt; 10</a:t>
            </a:r>
            <a:endParaRPr lang="en-US" dirty="0"/>
          </a:p>
          <a:p>
            <a:pPr marL="939800" lvl="2" indent="0">
              <a:spcBef>
                <a:spcPts val="0"/>
              </a:spcBef>
              <a:spcAft>
                <a:spcPts val="0"/>
              </a:spcAft>
              <a:buNone/>
            </a:pPr>
            <a:r>
              <a:rPr lang="en-US" dirty="0"/>
              <a:t>or </a:t>
            </a:r>
            <a:r>
              <a:rPr lang="en-US" dirty="0" smtClean="0"/>
              <a:t>		Low-precedence </a:t>
            </a:r>
            <a:r>
              <a:rPr lang="en-US" i="1" dirty="0"/>
              <a:t>or </a:t>
            </a:r>
            <a:r>
              <a:rPr lang="en-US" i="1" dirty="0" smtClean="0"/>
              <a:t>			</a:t>
            </a:r>
            <a:r>
              <a:rPr lang="en-US" dirty="0" smtClean="0"/>
              <a:t>$</a:t>
            </a:r>
            <a:r>
              <a:rPr lang="en-US" dirty="0"/>
              <a:t>j &lt; 5 </a:t>
            </a:r>
            <a:r>
              <a:rPr lang="en-US" b="1" dirty="0"/>
              <a:t>or </a:t>
            </a:r>
            <a:r>
              <a:rPr lang="en-US" dirty="0"/>
              <a:t>$j &gt; 10</a:t>
            </a:r>
            <a:endParaRPr lang="en-US" dirty="0"/>
          </a:p>
          <a:p>
            <a:pPr marL="939800" lvl="2" indent="0">
              <a:spcBef>
                <a:spcPts val="0"/>
              </a:spcBef>
              <a:spcAft>
                <a:spcPts val="0"/>
              </a:spcAft>
              <a:buNone/>
            </a:pPr>
            <a:r>
              <a:rPr lang="en-IN" dirty="0"/>
              <a:t>! </a:t>
            </a:r>
            <a:r>
              <a:rPr lang="en-IN" dirty="0" smtClean="0"/>
              <a:t>		</a:t>
            </a:r>
            <a:r>
              <a:rPr lang="en-IN" i="1" dirty="0" smtClean="0"/>
              <a:t>Not 					</a:t>
            </a:r>
            <a:r>
              <a:rPr lang="en-IN" dirty="0" smtClean="0"/>
              <a:t>! </a:t>
            </a:r>
            <a:r>
              <a:rPr lang="en-IN" dirty="0"/>
              <a:t>($j </a:t>
            </a:r>
            <a:r>
              <a:rPr lang="en-IN" b="1" dirty="0"/>
              <a:t>== </a:t>
            </a:r>
            <a:r>
              <a:rPr lang="en-IN" dirty="0"/>
              <a:t>$k)</a:t>
            </a:r>
            <a:endParaRPr lang="en-IN" dirty="0"/>
          </a:p>
          <a:p>
            <a:pPr marL="939800" lvl="2" indent="0">
              <a:spcBef>
                <a:spcPts val="0"/>
              </a:spcBef>
              <a:spcAft>
                <a:spcPts val="0"/>
              </a:spcAft>
              <a:buNone/>
            </a:pPr>
            <a:r>
              <a:rPr lang="en-IN" dirty="0" err="1"/>
              <a:t>xor</a:t>
            </a:r>
            <a:r>
              <a:rPr lang="en-IN" dirty="0"/>
              <a:t> </a:t>
            </a:r>
            <a:r>
              <a:rPr lang="en-IN" dirty="0" smtClean="0"/>
              <a:t>		</a:t>
            </a:r>
            <a:r>
              <a:rPr lang="en-IN" i="1" dirty="0" smtClean="0"/>
              <a:t>Exclusive </a:t>
            </a:r>
            <a:r>
              <a:rPr lang="en-IN" i="1" dirty="0"/>
              <a:t>or </a:t>
            </a:r>
            <a:r>
              <a:rPr lang="en-IN" i="1" dirty="0" smtClean="0"/>
              <a:t>				</a:t>
            </a:r>
            <a:r>
              <a:rPr lang="en-IN" dirty="0" smtClean="0"/>
              <a:t>$</a:t>
            </a:r>
            <a:r>
              <a:rPr lang="en-IN" dirty="0"/>
              <a:t>j </a:t>
            </a:r>
            <a:r>
              <a:rPr lang="en-IN" b="1" dirty="0" err="1"/>
              <a:t>xor</a:t>
            </a:r>
            <a:r>
              <a:rPr lang="en-IN" b="1" dirty="0"/>
              <a:t> </a:t>
            </a:r>
            <a:r>
              <a:rPr lang="en-IN" dirty="0"/>
              <a:t>$k</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Assignment</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 Assignment</a:t>
            </a:r>
            <a:endParaRPr lang="en-IN" b="1" dirty="0"/>
          </a:p>
          <a:p>
            <a:pPr lvl="1"/>
            <a:r>
              <a:rPr lang="en-US" dirty="0"/>
              <a:t>The syntax to assign a value to a variable is always </a:t>
            </a:r>
            <a:endParaRPr lang="en-US" dirty="0"/>
          </a:p>
          <a:p>
            <a:pPr marL="514350" lvl="1" indent="0">
              <a:buNone/>
            </a:pPr>
            <a:r>
              <a:rPr lang="en-US" i="1" dirty="0" smtClean="0"/>
              <a:t>		variable </a:t>
            </a:r>
            <a:r>
              <a:rPr lang="en-US" i="1" dirty="0"/>
              <a:t>= </a:t>
            </a:r>
            <a:r>
              <a:rPr lang="en-US" i="1" dirty="0" smtClean="0"/>
              <a:t>value</a:t>
            </a:r>
            <a:endParaRPr lang="en-US" i="1" dirty="0" smtClean="0"/>
          </a:p>
          <a:p>
            <a:pPr marL="514350" lvl="1" indent="0">
              <a:buNone/>
            </a:pPr>
            <a:r>
              <a:rPr lang="en-US" i="1" dirty="0"/>
              <a:t>	</a:t>
            </a:r>
            <a:r>
              <a:rPr lang="en-US" i="1" dirty="0" smtClean="0"/>
              <a:t>	</a:t>
            </a:r>
            <a:r>
              <a:rPr lang="en-US" i="1" dirty="0" err="1" smtClean="0"/>
              <a:t>other_variable</a:t>
            </a:r>
            <a:r>
              <a:rPr lang="en-US" i="1" dirty="0" smtClean="0"/>
              <a:t> </a:t>
            </a:r>
            <a:r>
              <a:rPr lang="en-US" i="1" dirty="0"/>
              <a:t>= variable</a:t>
            </a:r>
            <a:r>
              <a:rPr lang="en-US" dirty="0" smtClean="0"/>
              <a:t>.</a:t>
            </a:r>
            <a:endParaRPr lang="en-US" dirty="0" smtClean="0"/>
          </a:p>
          <a:p>
            <a:pPr marL="514350" lvl="1" indent="0">
              <a:buNone/>
            </a:pPr>
            <a:r>
              <a:rPr lang="en-US" dirty="0"/>
              <a:t>	</a:t>
            </a:r>
            <a:r>
              <a:rPr lang="en-US" dirty="0" smtClean="0"/>
              <a:t>	</a:t>
            </a:r>
            <a:r>
              <a:rPr lang="en-IN" dirty="0" smtClean="0"/>
              <a:t>$</a:t>
            </a:r>
            <a:r>
              <a:rPr lang="en-IN" dirty="0"/>
              <a:t>x </a:t>
            </a:r>
            <a:r>
              <a:rPr lang="en-IN" dirty="0" smtClean="0"/>
              <a:t>= </a:t>
            </a:r>
            <a:r>
              <a:rPr lang="en-IN" dirty="0"/>
              <a:t>10</a:t>
            </a:r>
            <a:r>
              <a:rPr lang="en-IN" dirty="0" smtClean="0"/>
              <a:t>;</a:t>
            </a:r>
            <a:endParaRPr lang="en-IN" dirty="0" smtClean="0"/>
          </a:p>
          <a:p>
            <a:pPr marL="514350" lvl="1" indent="0">
              <a:buNone/>
            </a:pPr>
            <a:r>
              <a:rPr lang="en-IN" dirty="0"/>
              <a:t>	</a:t>
            </a:r>
            <a:r>
              <a:rPr lang="en-IN" dirty="0" smtClean="0"/>
              <a:t>	$</a:t>
            </a:r>
            <a:r>
              <a:rPr lang="en-IN" dirty="0"/>
              <a:t>x += </a:t>
            </a:r>
            <a:r>
              <a:rPr lang="en-IN" dirty="0" smtClean="0"/>
              <a:t>100;</a:t>
            </a:r>
            <a:endParaRPr lang="en-IN" dirty="0" smtClean="0"/>
          </a:p>
          <a:p>
            <a:pPr lvl="1"/>
            <a:r>
              <a:rPr lang="en-IN" dirty="0" smtClean="0"/>
              <a:t>Increment / decrement operators</a:t>
            </a:r>
            <a:endParaRPr lang="en-IN" dirty="0" smtClean="0"/>
          </a:p>
          <a:p>
            <a:pPr marL="1854200" lvl="4" indent="0">
              <a:buNone/>
            </a:pPr>
            <a:r>
              <a:rPr lang="en-IN" dirty="0"/>
              <a:t>++$x</a:t>
            </a:r>
            <a:r>
              <a:rPr lang="en-IN" dirty="0" smtClean="0"/>
              <a:t>;			$x--;</a:t>
            </a:r>
            <a:endParaRPr lang="en-IN" dirty="0"/>
          </a:p>
          <a:p>
            <a:pPr marL="1854200" lvl="4" indent="0">
              <a:buNone/>
            </a:pPr>
            <a:r>
              <a:rPr lang="en-IN" dirty="0"/>
              <a:t>--$y</a:t>
            </a:r>
            <a:r>
              <a:rPr lang="en-IN" dirty="0" smtClean="0"/>
              <a:t>;			$y--;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String concatenation</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String concatenation</a:t>
            </a:r>
            <a:endParaRPr lang="en-IN" b="1" dirty="0"/>
          </a:p>
          <a:p>
            <a:pPr lvl="1"/>
            <a:r>
              <a:rPr lang="en-US" dirty="0" smtClean="0"/>
              <a:t>String </a:t>
            </a:r>
            <a:r>
              <a:rPr lang="en-US" dirty="0"/>
              <a:t>concatenation uses the period (.) to append one string of characters </a:t>
            </a:r>
            <a:r>
              <a:rPr lang="en-US" dirty="0" smtClean="0"/>
              <a:t>to another</a:t>
            </a:r>
            <a:r>
              <a:rPr lang="en-US" dirty="0"/>
              <a:t>. </a:t>
            </a:r>
            <a:endParaRPr lang="en-US" dirty="0" smtClean="0"/>
          </a:p>
          <a:p>
            <a:pPr lvl="1"/>
            <a:r>
              <a:rPr lang="en-US" dirty="0" smtClean="0"/>
              <a:t>The </a:t>
            </a:r>
            <a:r>
              <a:rPr lang="en-US" dirty="0"/>
              <a:t>simplest way to do this is as follows</a:t>
            </a:r>
            <a:r>
              <a:rPr lang="en-US" dirty="0" smtClean="0"/>
              <a:t>:</a:t>
            </a:r>
            <a:endParaRPr lang="en-US" dirty="0" smtClean="0"/>
          </a:p>
          <a:p>
            <a:pPr marL="1485900" lvl="3" indent="0">
              <a:buNone/>
            </a:pPr>
            <a:r>
              <a:rPr lang="en-US" dirty="0"/>
              <a:t>	</a:t>
            </a:r>
            <a:r>
              <a:rPr lang="en-US" dirty="0" smtClean="0"/>
              <a:t>	$</a:t>
            </a:r>
            <a:r>
              <a:rPr lang="en-US" dirty="0" err="1" smtClean="0"/>
              <a:t>msgs</a:t>
            </a:r>
            <a:r>
              <a:rPr lang="en-US" dirty="0" smtClean="0"/>
              <a:t> = 5;</a:t>
            </a:r>
            <a:endParaRPr lang="en-US" dirty="0"/>
          </a:p>
          <a:p>
            <a:pPr marL="25400" indent="0">
              <a:buNone/>
            </a:pPr>
            <a:r>
              <a:rPr lang="en-US" dirty="0" smtClean="0"/>
              <a:t>			echo </a:t>
            </a:r>
            <a:r>
              <a:rPr lang="en-US" dirty="0"/>
              <a:t>"You have " . $</a:t>
            </a:r>
            <a:r>
              <a:rPr lang="en-US" dirty="0" err="1"/>
              <a:t>msgs</a:t>
            </a:r>
            <a:r>
              <a:rPr lang="en-US" dirty="0"/>
              <a:t> . " messages.";</a:t>
            </a:r>
            <a:endParaRPr lang="en-US" dirty="0"/>
          </a:p>
          <a:p>
            <a:pPr lvl="1"/>
            <a:r>
              <a:rPr lang="en-US" dirty="0" smtClean="0"/>
              <a:t>The </a:t>
            </a:r>
            <a:r>
              <a:rPr lang="en-US" dirty="0"/>
              <a:t>output from this line </a:t>
            </a:r>
            <a:r>
              <a:rPr lang="en-US" dirty="0" smtClean="0"/>
              <a:t>of code </a:t>
            </a:r>
            <a:r>
              <a:rPr lang="en-US" dirty="0"/>
              <a:t>will be the following:</a:t>
            </a:r>
            <a:endParaRPr lang="en-US" dirty="0"/>
          </a:p>
          <a:p>
            <a:pPr marL="25400" indent="0">
              <a:buNone/>
            </a:pPr>
            <a:r>
              <a:rPr lang="en-IN" b="1" dirty="0" smtClean="0"/>
              <a:t>				You </a:t>
            </a:r>
            <a:r>
              <a:rPr lang="en-IN" b="1" dirty="0"/>
              <a:t>have 5 messages.</a:t>
            </a:r>
            <a:endParaRPr lang="en-IN" b="1" dirty="0"/>
          </a:p>
          <a:p>
            <a:pPr lvl="1"/>
            <a:r>
              <a:rPr lang="en-US" dirty="0"/>
              <a:t>Just as you can add a value to a numeric variable with the += operator, you </a:t>
            </a:r>
            <a:r>
              <a:rPr lang="en-US" dirty="0" smtClean="0"/>
              <a:t>can append </a:t>
            </a:r>
            <a:r>
              <a:rPr lang="en-US" dirty="0"/>
              <a:t>one string to another using </a:t>
            </a:r>
            <a:r>
              <a:rPr lang="en-US" i="1" dirty="0" smtClean="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3</a:t>
            </a:r>
            <a:endParaRPr lang="en-US" dirty="0"/>
          </a:p>
        </p:txBody>
      </p:sp>
      <p:pic>
        <p:nvPicPr>
          <p:cNvPr id="63490" name="Picture 2"/>
          <p:cNvPicPr>
            <a:picLocks noChangeAspect="1" noChangeArrowheads="1"/>
          </p:cNvPicPr>
          <p:nvPr/>
        </p:nvPicPr>
        <p:blipFill>
          <a:blip r:embed="rId1" cstate="print"/>
          <a:srcRect/>
          <a:stretch>
            <a:fillRect/>
          </a:stretch>
        </p:blipFill>
        <p:spPr bwMode="auto">
          <a:xfrm>
            <a:off x="6453039" y="3573016"/>
            <a:ext cx="5738961" cy="2728524"/>
          </a:xfrm>
          <a:prstGeom prst="rect">
            <a:avLst/>
          </a:prstGeom>
          <a:noFill/>
          <a:ln w="9525">
            <a:noFill/>
            <a:miter lim="800000"/>
            <a:headEnd/>
            <a:tailEnd/>
          </a:ln>
          <a:effectLst/>
        </p:spPr>
      </p:pic>
      <p:sp>
        <p:nvSpPr>
          <p:cNvPr id="5" name="Rectangle 4"/>
          <p:cNvSpPr/>
          <p:nvPr/>
        </p:nvSpPr>
        <p:spPr>
          <a:xfrm>
            <a:off x="335360" y="1340768"/>
            <a:ext cx="7560840" cy="1938992"/>
          </a:xfrm>
          <a:prstGeom prst="rect">
            <a:avLst/>
          </a:prstGeom>
        </p:spPr>
        <p:txBody>
          <a:bodyPr wrap="square">
            <a:spAutoFit/>
          </a:bodyPr>
          <a:lstStyle/>
          <a:p>
            <a:r>
              <a:rPr lang="en-US" sz="2400" b="1" dirty="0" smtClean="0"/>
              <a:t>&lt;h1&gt; </a:t>
            </a:r>
            <a:r>
              <a:rPr lang="en-US" sz="2400" dirty="0" smtClean="0"/>
              <a:t>data conversion </a:t>
            </a:r>
            <a:r>
              <a:rPr lang="en-US" sz="2400" b="1" dirty="0" smtClean="0"/>
              <a:t>&lt;/h1&gt;</a:t>
            </a:r>
            <a:endParaRPr lang="en-US" sz="2400" b="1" dirty="0" smtClean="0"/>
          </a:p>
          <a:p>
            <a:r>
              <a:rPr lang="en-US" sz="2400" dirty="0" smtClean="0"/>
              <a:t>   </a:t>
            </a:r>
            <a:r>
              <a:rPr lang="en-US" sz="2400" b="1" dirty="0" smtClean="0">
                <a:solidFill>
                  <a:srgbClr val="FF0066"/>
                </a:solidFill>
              </a:rPr>
              <a:t> &lt;?</a:t>
            </a:r>
            <a:r>
              <a:rPr lang="en-US" sz="2400" b="1" dirty="0" err="1" smtClean="0">
                <a:solidFill>
                  <a:srgbClr val="FF0066"/>
                </a:solidFill>
              </a:rPr>
              <a:t>php</a:t>
            </a:r>
            <a:endParaRPr lang="en-US" sz="2400" b="1" dirty="0" smtClean="0">
              <a:solidFill>
                <a:srgbClr val="FF0066"/>
              </a:solidFill>
            </a:endParaRPr>
          </a:p>
          <a:p>
            <a:r>
              <a:rPr lang="en-US" sz="2400" dirty="0" smtClean="0"/>
              <a:t>    $</a:t>
            </a:r>
            <a:r>
              <a:rPr lang="en-US" sz="2400" dirty="0" err="1" smtClean="0"/>
              <a:t>floatVar</a:t>
            </a:r>
            <a:r>
              <a:rPr lang="en-US" sz="2400" dirty="0" smtClean="0"/>
              <a:t> = 100.123;</a:t>
            </a:r>
            <a:endParaRPr lang="en-US" sz="2400" dirty="0" smtClean="0"/>
          </a:p>
          <a:p>
            <a:r>
              <a:rPr lang="en-US" sz="2400" dirty="0" smtClean="0"/>
              <a:t>    print(</a:t>
            </a:r>
            <a:r>
              <a:rPr lang="en-US" sz="2400" dirty="0" smtClean="0">
                <a:solidFill>
                  <a:srgbClr val="FF0066"/>
                </a:solidFill>
              </a:rPr>
              <a:t>“</a:t>
            </a:r>
            <a:r>
              <a:rPr lang="en-US" sz="2400" dirty="0" smtClean="0"/>
              <a:t> $</a:t>
            </a:r>
            <a:r>
              <a:rPr lang="en-US" sz="2400" dirty="0" err="1" smtClean="0"/>
              <a:t>floatVar</a:t>
            </a:r>
            <a:r>
              <a:rPr lang="en-US" sz="2400" dirty="0" smtClean="0"/>
              <a:t> : is </a:t>
            </a:r>
            <a:r>
              <a:rPr lang="en-US" sz="2400" dirty="0" smtClean="0">
                <a:solidFill>
                  <a:srgbClr val="FF0066"/>
                </a:solidFill>
              </a:rPr>
              <a:t>"</a:t>
            </a:r>
            <a:r>
              <a:rPr lang="en-US" sz="2400" b="1" dirty="0" smtClean="0">
                <a:solidFill>
                  <a:srgbClr val="FF0066"/>
                </a:solidFill>
              </a:rPr>
              <a:t> . </a:t>
            </a:r>
            <a:r>
              <a:rPr lang="en-US" sz="2400" dirty="0" err="1" smtClean="0"/>
              <a:t>gettype</a:t>
            </a:r>
            <a:r>
              <a:rPr lang="en-US" sz="2400" dirty="0" smtClean="0"/>
              <a:t>($</a:t>
            </a:r>
            <a:r>
              <a:rPr lang="en-US" sz="2400" dirty="0" err="1" smtClean="0"/>
              <a:t>floatVar</a:t>
            </a:r>
            <a:r>
              <a:rPr lang="en-US" sz="2400" dirty="0" smtClean="0"/>
              <a:t>) );</a:t>
            </a:r>
            <a:endParaRPr lang="en-US" sz="2400" dirty="0" smtClean="0"/>
          </a:p>
          <a:p>
            <a:r>
              <a:rPr lang="en-US" sz="2400" dirty="0" smtClean="0"/>
              <a:t>  </a:t>
            </a:r>
            <a:r>
              <a:rPr lang="en-US" sz="2400" b="1" dirty="0" smtClean="0">
                <a:solidFill>
                  <a:srgbClr val="FF0066"/>
                </a:solidFill>
              </a:rPr>
              <a:t>  ?&gt;</a:t>
            </a:r>
            <a:endParaRPr lang="en-US" sz="2400" b="1" dirty="0">
              <a:solidFill>
                <a:srgbClr val="FF0066"/>
              </a:solidFill>
            </a:endParaRPr>
          </a:p>
        </p:txBody>
      </p:sp>
      <p:cxnSp>
        <p:nvCxnSpPr>
          <p:cNvPr id="9" name="Straight Arrow Connector 8"/>
          <p:cNvCxnSpPr/>
          <p:nvPr/>
        </p:nvCxnSpPr>
        <p:spPr>
          <a:xfrm flipV="1">
            <a:off x="3503712" y="2924944"/>
            <a:ext cx="0" cy="93610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23592" y="4005064"/>
            <a:ext cx="2787943" cy="369332"/>
          </a:xfrm>
          <a:prstGeom prst="rect">
            <a:avLst/>
          </a:prstGeom>
          <a:noFill/>
        </p:spPr>
        <p:txBody>
          <a:bodyPr wrap="none" rtlCol="0">
            <a:spAutoFit/>
          </a:bodyPr>
          <a:lstStyle/>
          <a:p>
            <a:r>
              <a:rPr lang="en-IN" dirty="0" smtClean="0"/>
              <a:t>(dot) string concatenation</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t> </a:t>
            </a:r>
            <a:endParaRPr lang="en-US" altLang="en-IN"/>
          </a:p>
        </p:txBody>
      </p:sp>
      <p:sp>
        <p:nvSpPr>
          <p:cNvPr id="3" name="Text Placeholder 2"/>
          <p:cNvSpPr>
            <a:spLocks noGrp="1"/>
          </p:cNvSpPr>
          <p:nvPr>
            <p:ph type="body" sz="quarter" idx="13"/>
          </p:nvPr>
        </p:nvSpPr>
        <p:spPr/>
        <p:txBody>
          <a:bodyPr/>
          <a:lstStyle/>
          <a:p>
            <a:pPr lvl="1">
              <a:spcBef>
                <a:spcPts val="0"/>
              </a:spcBef>
              <a:spcAft>
                <a:spcPts val="0"/>
              </a:spcAft>
            </a:pPr>
            <a:r>
              <a:rPr lang="en-IN" b="1" dirty="0"/>
              <a:t>String types </a:t>
            </a:r>
            <a:endParaRPr lang="en-IN" b="1" dirty="0" smtClean="0"/>
          </a:p>
          <a:p>
            <a:pPr lvl="1">
              <a:spcBef>
                <a:spcPts val="0"/>
              </a:spcBef>
              <a:spcAft>
                <a:spcPts val="0"/>
              </a:spcAft>
            </a:pPr>
            <a:r>
              <a:rPr lang="en-US" dirty="0" smtClean="0"/>
              <a:t>PHP </a:t>
            </a:r>
            <a:r>
              <a:rPr lang="en-US" dirty="0"/>
              <a:t>supports two types of strings that are denoted by the type of quotation </a:t>
            </a:r>
            <a:r>
              <a:rPr lang="en-US" dirty="0" smtClean="0"/>
              <a:t>mark </a:t>
            </a:r>
            <a:endParaRPr lang="en-US" dirty="0" smtClean="0"/>
          </a:p>
          <a:p>
            <a:pPr lvl="1">
              <a:spcBef>
                <a:spcPts val="0"/>
              </a:spcBef>
              <a:spcAft>
                <a:spcPts val="0"/>
              </a:spcAft>
            </a:pPr>
            <a:r>
              <a:rPr lang="en-US" dirty="0" smtClean="0"/>
              <a:t>To </a:t>
            </a:r>
            <a:r>
              <a:rPr lang="en-US" dirty="0"/>
              <a:t>assign a literal string, preserving the exact contents, </a:t>
            </a:r>
            <a:r>
              <a:rPr lang="en-US" dirty="0" smtClean="0"/>
              <a:t>single </a:t>
            </a:r>
            <a:r>
              <a:rPr lang="en-US" dirty="0"/>
              <a:t>quotation marks (apostrophes</a:t>
            </a:r>
            <a:r>
              <a:rPr lang="en-US" dirty="0" smtClean="0"/>
              <a:t>) should be used, </a:t>
            </a:r>
            <a:r>
              <a:rPr lang="en-US" dirty="0"/>
              <a:t>like this:</a:t>
            </a:r>
            <a:endParaRPr lang="en-US" dirty="0"/>
          </a:p>
          <a:p>
            <a:pPr marL="25400" indent="0">
              <a:spcBef>
                <a:spcPts val="0"/>
              </a:spcBef>
              <a:spcAft>
                <a:spcPts val="0"/>
              </a:spcAft>
              <a:buNone/>
            </a:pPr>
            <a:r>
              <a:rPr lang="en-US" dirty="0" smtClean="0"/>
              <a:t>			$</a:t>
            </a:r>
            <a:r>
              <a:rPr lang="en-US" dirty="0"/>
              <a:t>info = 'Preface variables with a $ like this: $variable';</a:t>
            </a:r>
            <a:endParaRPr lang="en-US" dirty="0"/>
          </a:p>
          <a:p>
            <a:pPr lvl="1">
              <a:spcBef>
                <a:spcPts val="0"/>
              </a:spcBef>
              <a:spcAft>
                <a:spcPts val="0"/>
              </a:spcAft>
            </a:pPr>
            <a:r>
              <a:rPr lang="en-US" dirty="0" smtClean="0"/>
              <a:t>On </a:t>
            </a:r>
            <a:r>
              <a:rPr lang="en-US" dirty="0"/>
              <a:t>the other hand, </a:t>
            </a:r>
            <a:r>
              <a:rPr lang="en-US" dirty="0" smtClean="0"/>
              <a:t>to </a:t>
            </a:r>
            <a:r>
              <a:rPr lang="en-US" dirty="0"/>
              <a:t>include the value of a variable inside a string</a:t>
            </a:r>
            <a:r>
              <a:rPr lang="en-US" dirty="0" smtClean="0"/>
              <a:t>, double-quotes should be used</a:t>
            </a:r>
            <a:endParaRPr lang="en-US" dirty="0"/>
          </a:p>
          <a:p>
            <a:pPr marL="25400" indent="0">
              <a:spcBef>
                <a:spcPts val="0"/>
              </a:spcBef>
              <a:spcAft>
                <a:spcPts val="0"/>
              </a:spcAft>
              <a:buNone/>
            </a:pPr>
            <a:r>
              <a:rPr lang="en-US" dirty="0" smtClean="0"/>
              <a:t>			echo </a:t>
            </a:r>
            <a:r>
              <a:rPr lang="en-US" dirty="0"/>
              <a:t>"This week $count people have viewed your profile";</a:t>
            </a:r>
            <a:endParaRPr lang="en-US" dirty="0"/>
          </a:p>
          <a:p>
            <a:pPr lvl="1">
              <a:spcBef>
                <a:spcPts val="0"/>
              </a:spcBef>
              <a:spcAft>
                <a:spcPts val="0"/>
              </a:spcAft>
            </a:pPr>
            <a:r>
              <a:rPr lang="en-US" dirty="0" smtClean="0"/>
              <a:t>This </a:t>
            </a:r>
            <a:r>
              <a:rPr lang="en-US" dirty="0"/>
              <a:t>syntax </a:t>
            </a:r>
            <a:r>
              <a:rPr lang="en-US" dirty="0" smtClean="0"/>
              <a:t>offers </a:t>
            </a:r>
            <a:r>
              <a:rPr lang="en-US" dirty="0"/>
              <a:t>a simpler option to </a:t>
            </a:r>
            <a:r>
              <a:rPr lang="en-US" dirty="0" smtClean="0"/>
              <a:t>concatenation without period(.)</a:t>
            </a:r>
            <a:endParaRPr lang="en-US" dirty="0"/>
          </a:p>
          <a:p>
            <a:pPr lvl="1">
              <a:spcBef>
                <a:spcPts val="0"/>
              </a:spcBef>
              <a:spcAft>
                <a:spcPts val="0"/>
              </a:spcAft>
            </a:pPr>
            <a:r>
              <a:rPr lang="en-US" dirty="0" smtClean="0"/>
              <a:t>This </a:t>
            </a:r>
            <a:r>
              <a:rPr lang="en-US" dirty="0"/>
              <a:t>is called </a:t>
            </a:r>
            <a:r>
              <a:rPr lang="en-US" i="1" dirty="0"/>
              <a:t>variable </a:t>
            </a:r>
            <a:r>
              <a:rPr lang="en-US" i="1" dirty="0" smtClean="0"/>
              <a:t>substitution</a:t>
            </a:r>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3809880" y="2952720"/>
              <a:ext cx="7086960" cy="1467360"/>
            </p14:xfrm>
          </p:contentPart>
        </mc:Choice>
        <mc:Fallback xmlns="">
          <p:pic>
            <p:nvPicPr>
              <p:cNvPr id="4" name="Ink 3"/>
            </p:nvPicPr>
            <p:blipFill>
              <a:blip r:embed="rId2"/>
            </p:blipFill>
            <p:spPr>
              <a:xfrm>
                <a:off x="3809880" y="2952720"/>
                <a:ext cx="7086960" cy="1467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1" cstate="print"/>
          <a:srcRect/>
          <a:stretch>
            <a:fillRect/>
          </a:stretch>
        </p:blipFill>
        <p:spPr bwMode="auto">
          <a:xfrm>
            <a:off x="263352" y="1988840"/>
            <a:ext cx="10109297" cy="3710327"/>
          </a:xfrm>
          <a:prstGeom prst="rect">
            <a:avLst/>
          </a:prstGeom>
          <a:noFill/>
          <a:ln w="9525">
            <a:noFill/>
            <a:miter lim="800000"/>
            <a:headEnd/>
            <a:tailEnd/>
          </a:ln>
        </p:spPr>
      </p:pic>
      <p:sp>
        <p:nvSpPr>
          <p:cNvPr id="5" name="Rectangle 4"/>
          <p:cNvSpPr/>
          <p:nvPr/>
        </p:nvSpPr>
        <p:spPr>
          <a:xfrm>
            <a:off x="2207568" y="1052736"/>
            <a:ext cx="5756704" cy="400110"/>
          </a:xfrm>
          <a:prstGeom prst="rect">
            <a:avLst/>
          </a:prstGeom>
        </p:spPr>
        <p:txBody>
          <a:bodyPr wrap="none">
            <a:spAutoFit/>
          </a:bodyPr>
          <a:lstStyle/>
          <a:p>
            <a:r>
              <a:rPr lang="en-US" sz="2000" b="1" i="1" dirty="0" smtClean="0">
                <a:solidFill>
                  <a:srgbClr val="FF0066"/>
                </a:solidFill>
              </a:rPr>
              <a:t>Making a Request and Receiving a Response</a:t>
            </a:r>
            <a:r>
              <a:rPr lang="en-US" sz="2000" b="1" dirty="0" smtClean="0">
                <a:solidFill>
                  <a:srgbClr val="FF0066"/>
                </a:solidFill>
              </a:rPr>
              <a:t> </a:t>
            </a:r>
            <a:endParaRPr lang="en-US" sz="2000" dirty="0"/>
          </a:p>
        </p:txBody>
      </p:sp>
      <p:sp>
        <p:nvSpPr>
          <p:cNvPr id="6" name="TextBox 5"/>
          <p:cNvSpPr txBox="1"/>
          <p:nvPr/>
        </p:nvSpPr>
        <p:spPr>
          <a:xfrm>
            <a:off x="1487488" y="5877272"/>
            <a:ext cx="7992888"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Client interacting with web server. </a:t>
            </a:r>
            <a:r>
              <a:rPr lang="en-US" sz="2000" b="1" i="1" dirty="0" smtClean="0">
                <a:solidFill>
                  <a:srgbClr val="FF0000"/>
                </a:solidFill>
                <a:effectLst>
                  <a:outerShdw blurRad="38100" dist="38100" dir="2700000" algn="tl">
                    <a:srgbClr val="000000">
                      <a:alpha val="43137"/>
                    </a:srgbClr>
                  </a:outerShdw>
                </a:effectLst>
              </a:rPr>
              <a:t>Step 2: </a:t>
            </a:r>
            <a:r>
              <a:rPr lang="en-US" sz="2000" b="1" dirty="0" smtClean="0">
                <a:solidFill>
                  <a:srgbClr val="FF0000"/>
                </a:solidFill>
                <a:effectLst>
                  <a:outerShdw blurRad="38100" dist="38100" dir="2700000" algn="tl">
                    <a:srgbClr val="000000">
                      <a:alpha val="43137"/>
                    </a:srgbClr>
                  </a:outerShdw>
                </a:effectLst>
              </a:rPr>
              <a:t>The HTTP response</a:t>
            </a:r>
            <a:endParaRPr lang="en-US" sz="2000" b="1" dirty="0">
              <a:solidFill>
                <a:srgbClr val="FF0000"/>
              </a:solidFill>
              <a:effectLst>
                <a:outerShdw blurRad="38100" dist="38100" dir="2700000" algn="tl">
                  <a:srgbClr val="000000">
                    <a:alpha val="43137"/>
                  </a:srgbClr>
                </a:outerShdw>
              </a:effectLst>
            </a:endParaRPr>
          </a:p>
        </p:txBody>
      </p:sp>
      <p:sp>
        <p:nvSpPr>
          <p:cNvPr id="7" name="Title 1"/>
          <p:cNvSpPr>
            <a:spLocks noGrp="1"/>
          </p:cNvSpPr>
          <p:nvPr>
            <p:ph type="title"/>
          </p:nvPr>
        </p:nvSpPr>
        <p:spPr>
          <a:xfrm>
            <a:off x="229598" y="181742"/>
            <a:ext cx="9250777" cy="542160"/>
          </a:xfrm>
        </p:spPr>
        <p:txBody>
          <a:bodyPr/>
          <a:lstStyle/>
          <a:p>
            <a:r>
              <a:rPr lang="en-IN" dirty="0" smtClean="0">
                <a:solidFill>
                  <a:srgbClr val="0070C0"/>
                </a:solidFill>
              </a:rPr>
              <a:t>Web Server – Web Client</a:t>
            </a:r>
            <a:endParaRPr lang="en-US" dirty="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b="1" dirty="0"/>
              <a:t>Escaping characters </a:t>
            </a:r>
            <a:endParaRPr lang="en-IN" b="1" dirty="0" smtClean="0"/>
          </a:p>
          <a:p>
            <a:pPr lvl="1"/>
            <a:r>
              <a:rPr lang="en-US" dirty="0" smtClean="0"/>
              <a:t>Sometimes </a:t>
            </a:r>
            <a:r>
              <a:rPr lang="en-US" dirty="0"/>
              <a:t>a string needs to contain characters with special meanings that might </a:t>
            </a:r>
            <a:r>
              <a:rPr lang="en-US" dirty="0" smtClean="0"/>
              <a:t>be interpreted </a:t>
            </a:r>
            <a:r>
              <a:rPr lang="en-US" dirty="0"/>
              <a:t>incorrectly. </a:t>
            </a:r>
            <a:endParaRPr lang="en-US" dirty="0" smtClean="0"/>
          </a:p>
          <a:p>
            <a:pPr lvl="1"/>
            <a:r>
              <a:rPr lang="en-US" dirty="0" smtClean="0"/>
              <a:t>For </a:t>
            </a:r>
            <a:r>
              <a:rPr lang="en-US" dirty="0"/>
              <a:t>example, the following line of code will not work, </a:t>
            </a:r>
            <a:r>
              <a:rPr lang="en-US" dirty="0" smtClean="0"/>
              <a:t>because the </a:t>
            </a:r>
            <a:r>
              <a:rPr lang="en-US" dirty="0"/>
              <a:t>second quotation mark encountered in the word </a:t>
            </a:r>
            <a:r>
              <a:rPr lang="en-US" b="1" i="1" dirty="0"/>
              <a:t>spelling’s</a:t>
            </a:r>
            <a:r>
              <a:rPr lang="en-US" i="1" dirty="0"/>
              <a:t> </a:t>
            </a:r>
            <a:r>
              <a:rPr lang="en-US" dirty="0"/>
              <a:t>will tell the PHP </a:t>
            </a:r>
            <a:r>
              <a:rPr lang="en-US" dirty="0" smtClean="0"/>
              <a:t>parser that </a:t>
            </a:r>
            <a:r>
              <a:rPr lang="en-US" dirty="0"/>
              <a:t>the string’s end has been reached. </a:t>
            </a:r>
            <a:endParaRPr lang="en-US" dirty="0" smtClean="0"/>
          </a:p>
          <a:p>
            <a:pPr lvl="1"/>
            <a:r>
              <a:rPr lang="en-US" dirty="0" smtClean="0"/>
              <a:t>Consequently</a:t>
            </a:r>
            <a:r>
              <a:rPr lang="en-US" dirty="0"/>
              <a:t>, the rest of the line will be </a:t>
            </a:r>
            <a:r>
              <a:rPr lang="en-US" dirty="0" smtClean="0"/>
              <a:t>rejected </a:t>
            </a:r>
            <a:r>
              <a:rPr lang="en-IN" dirty="0" smtClean="0"/>
              <a:t>as </a:t>
            </a:r>
            <a:r>
              <a:rPr lang="en-IN" dirty="0"/>
              <a:t>an error</a:t>
            </a:r>
            <a:r>
              <a:rPr lang="en-IN" dirty="0" smtClean="0"/>
              <a:t>:</a:t>
            </a:r>
            <a:endParaRPr lang="en-IN" dirty="0" smtClean="0"/>
          </a:p>
          <a:p>
            <a:pPr marL="514350" lvl="1" indent="0">
              <a:buNone/>
            </a:pPr>
            <a:r>
              <a:rPr lang="en-US" dirty="0" smtClean="0"/>
              <a:t>		$</a:t>
            </a:r>
            <a:r>
              <a:rPr lang="en-US" dirty="0"/>
              <a:t>text = 'My spelling's </a:t>
            </a:r>
            <a:r>
              <a:rPr lang="en-US" dirty="0" err="1"/>
              <a:t>atroshus</a:t>
            </a:r>
            <a:r>
              <a:rPr lang="en-US" dirty="0"/>
              <a:t>'; // Erroneous </a:t>
            </a:r>
            <a:r>
              <a:rPr lang="en-US" dirty="0" smtClean="0"/>
              <a:t>syntax</a:t>
            </a:r>
            <a:endParaRPr lang="en-US" dirty="0" smtClean="0"/>
          </a:p>
          <a:p>
            <a:pPr lvl="1"/>
            <a:r>
              <a:rPr lang="en-US" dirty="0"/>
              <a:t>To correct this, </a:t>
            </a:r>
            <a:r>
              <a:rPr lang="en-US" dirty="0" smtClean="0"/>
              <a:t>add a </a:t>
            </a:r>
            <a:r>
              <a:rPr lang="en-US" dirty="0"/>
              <a:t>backslash directly before the offending quotation </a:t>
            </a:r>
            <a:r>
              <a:rPr lang="en-US" dirty="0" smtClean="0"/>
              <a:t>mark to </a:t>
            </a:r>
            <a:r>
              <a:rPr lang="en-US" dirty="0"/>
              <a:t>tell PHP to treat the character literally and not to interpret it:</a:t>
            </a:r>
            <a:endParaRPr lang="en-US" dirty="0"/>
          </a:p>
          <a:p>
            <a:pPr marL="25400" indent="0">
              <a:buNone/>
            </a:pPr>
            <a:r>
              <a:rPr lang="en-US" dirty="0" smtClean="0"/>
              <a:t>		$</a:t>
            </a:r>
            <a:r>
              <a:rPr lang="en-US" dirty="0"/>
              <a:t>text = 'My spelling\'s still </a:t>
            </a:r>
            <a:r>
              <a:rPr lang="en-US" dirty="0" err="1"/>
              <a:t>atroshus</a:t>
            </a:r>
            <a:r>
              <a:rPr lang="en-US" dirty="0"/>
              <a: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Widely used Escape Sequences in PHP</a:t>
            </a:r>
            <a:endParaRPr lang="en-US" dirty="0"/>
          </a:p>
          <a:p>
            <a:pPr lvl="2"/>
            <a:r>
              <a:rPr lang="en-US" dirty="0" smtClean="0"/>
              <a:t>\’ </a:t>
            </a:r>
            <a:r>
              <a:rPr lang="en-US" dirty="0"/>
              <a:t>– To escape ‘ within single quoted string.</a:t>
            </a:r>
            <a:endParaRPr lang="en-US" dirty="0"/>
          </a:p>
          <a:p>
            <a:pPr lvl="2"/>
            <a:r>
              <a:rPr lang="en-US" dirty="0" smtClean="0"/>
              <a:t>\” </a:t>
            </a:r>
            <a:r>
              <a:rPr lang="en-US" dirty="0"/>
              <a:t>– To escape “ within double quoted string.</a:t>
            </a:r>
            <a:endParaRPr lang="en-US" dirty="0"/>
          </a:p>
          <a:p>
            <a:pPr lvl="2"/>
            <a:r>
              <a:rPr lang="en-US" dirty="0" smtClean="0"/>
              <a:t>\\ </a:t>
            </a:r>
            <a:r>
              <a:rPr lang="en-US" dirty="0"/>
              <a:t>– To escape the backslash.</a:t>
            </a:r>
            <a:endParaRPr lang="en-US" dirty="0"/>
          </a:p>
          <a:p>
            <a:pPr lvl="2"/>
            <a:r>
              <a:rPr lang="en-US" dirty="0" smtClean="0"/>
              <a:t>\$ </a:t>
            </a:r>
            <a:r>
              <a:rPr lang="en-US" dirty="0"/>
              <a:t>– To escape $.</a:t>
            </a:r>
            <a:endParaRPr lang="en-US" dirty="0"/>
          </a:p>
          <a:p>
            <a:pPr lvl="2"/>
            <a:r>
              <a:rPr lang="en-US" dirty="0" smtClean="0"/>
              <a:t>\</a:t>
            </a:r>
            <a:r>
              <a:rPr lang="en-US" dirty="0"/>
              <a:t>n – To add line breaks between string.</a:t>
            </a:r>
            <a:endParaRPr lang="en-US" dirty="0"/>
          </a:p>
          <a:p>
            <a:pPr lvl="2"/>
            <a:r>
              <a:rPr lang="en-US" dirty="0" smtClean="0"/>
              <a:t>\</a:t>
            </a:r>
            <a:r>
              <a:rPr lang="en-US" dirty="0"/>
              <a:t>t – To add tab space.</a:t>
            </a:r>
            <a:endParaRPr lang="en-US" dirty="0"/>
          </a:p>
          <a:p>
            <a:pPr lvl="2"/>
            <a:r>
              <a:rPr lang="en-US" dirty="0" smtClean="0"/>
              <a:t>\</a:t>
            </a:r>
            <a:r>
              <a:rPr lang="en-US" dirty="0"/>
              <a:t>r – For carriage return.</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Multiple-Line Commands</a:t>
            </a:r>
            <a:endParaRPr lang="en-IN" b="1" dirty="0"/>
          </a:p>
          <a:p>
            <a:pPr lvl="1"/>
            <a:r>
              <a:rPr lang="en-US" dirty="0"/>
              <a:t>There are times when you need to output quite a lot of text from PHP, and using </a:t>
            </a:r>
            <a:r>
              <a:rPr lang="en-US" dirty="0" smtClean="0"/>
              <a:t>several echo </a:t>
            </a:r>
            <a:r>
              <a:rPr lang="en-US" dirty="0"/>
              <a:t>(or print) statements would be time-consuming and messy. </a:t>
            </a:r>
            <a:endParaRPr lang="en-US" dirty="0" smtClean="0"/>
          </a:p>
          <a:p>
            <a:pPr lvl="1"/>
            <a:r>
              <a:rPr lang="en-US" dirty="0" smtClean="0"/>
              <a:t>To overcome this</a:t>
            </a:r>
            <a:r>
              <a:rPr lang="en-US" dirty="0"/>
              <a:t>, PHP offers two conveniences. </a:t>
            </a:r>
            <a:endParaRPr lang="en-US" dirty="0" smtClean="0"/>
          </a:p>
          <a:p>
            <a:pPr lvl="1"/>
            <a:r>
              <a:rPr lang="en-US" dirty="0" smtClean="0"/>
              <a:t>The </a:t>
            </a:r>
            <a:r>
              <a:rPr lang="en-US" dirty="0"/>
              <a:t>first is just to put multiple lines </a:t>
            </a:r>
            <a:r>
              <a:rPr lang="en-US" dirty="0" smtClean="0"/>
              <a:t>between quotes</a:t>
            </a:r>
            <a:r>
              <a:rPr lang="en-US" dirty="0"/>
              <a:t>, </a:t>
            </a:r>
            <a:endParaRPr lang="en-US" dirty="0"/>
          </a:p>
          <a:p>
            <a:pPr marL="1454150" lvl="3" indent="0">
              <a:spcBef>
                <a:spcPts val="0"/>
              </a:spcBef>
              <a:spcAft>
                <a:spcPts val="0"/>
              </a:spcAft>
              <a:buNone/>
            </a:pPr>
            <a:r>
              <a:rPr lang="en-IN" dirty="0" smtClean="0"/>
              <a:t>&lt;?</a:t>
            </a:r>
            <a:r>
              <a:rPr lang="en-IN" dirty="0" err="1"/>
              <a:t>php</a:t>
            </a:r>
            <a:endParaRPr lang="en-IN" dirty="0"/>
          </a:p>
          <a:p>
            <a:pPr marL="1454150" lvl="3" indent="0">
              <a:spcBef>
                <a:spcPts val="0"/>
              </a:spcBef>
              <a:spcAft>
                <a:spcPts val="0"/>
              </a:spcAft>
              <a:buNone/>
            </a:pPr>
            <a:r>
              <a:rPr lang="en-IN" dirty="0" smtClean="0"/>
              <a:t>	$</a:t>
            </a:r>
            <a:r>
              <a:rPr lang="en-IN" dirty="0"/>
              <a:t>author = "Steve Ballmer";</a:t>
            </a:r>
            <a:endParaRPr lang="en-IN" dirty="0"/>
          </a:p>
          <a:p>
            <a:pPr marL="1454150" lvl="3" indent="0">
              <a:spcBef>
                <a:spcPts val="0"/>
              </a:spcBef>
              <a:spcAft>
                <a:spcPts val="0"/>
              </a:spcAft>
              <a:buNone/>
            </a:pPr>
            <a:r>
              <a:rPr lang="en-IN" dirty="0" smtClean="0"/>
              <a:t>	echo </a:t>
            </a:r>
            <a:r>
              <a:rPr lang="en-IN" dirty="0"/>
              <a:t>"Developers, developers, developers, developers, developers,</a:t>
            </a:r>
            <a:endParaRPr lang="en-IN" dirty="0"/>
          </a:p>
          <a:p>
            <a:pPr marL="1454150" lvl="3" indent="0">
              <a:spcBef>
                <a:spcPts val="0"/>
              </a:spcBef>
              <a:spcAft>
                <a:spcPts val="0"/>
              </a:spcAft>
              <a:buNone/>
            </a:pPr>
            <a:r>
              <a:rPr lang="en-IN" dirty="0" smtClean="0"/>
              <a:t>		developers</a:t>
            </a:r>
            <a:r>
              <a:rPr lang="en-IN" dirty="0"/>
              <a:t>, developers, developers, developers!</a:t>
            </a:r>
            <a:endParaRPr lang="en-IN" dirty="0"/>
          </a:p>
          <a:p>
            <a:pPr marL="1454150" lvl="3" indent="0">
              <a:spcBef>
                <a:spcPts val="0"/>
              </a:spcBef>
              <a:spcAft>
                <a:spcPts val="0"/>
              </a:spcAft>
              <a:buNone/>
            </a:pPr>
            <a:r>
              <a:rPr lang="en-IN" dirty="0" smtClean="0"/>
              <a:t>		- </a:t>
            </a:r>
            <a:r>
              <a:rPr lang="en-IN" dirty="0"/>
              <a:t>$author.";</a:t>
            </a:r>
            <a:endParaRPr lang="en-IN" dirty="0"/>
          </a:p>
          <a:p>
            <a:pPr marL="1454150" lvl="3" indent="0">
              <a:spcBef>
                <a:spcPts val="0"/>
              </a:spcBef>
              <a:spcAft>
                <a:spcPts val="0"/>
              </a:spcAft>
              <a:buNone/>
            </a:pPr>
            <a:r>
              <a:rPr lang="en-IN"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Variables can also be </a:t>
            </a:r>
            <a:r>
              <a:rPr lang="en-US" dirty="0" smtClean="0"/>
              <a:t>assigned</a:t>
            </a:r>
            <a:endParaRPr lang="en-US" dirty="0" smtClean="0"/>
          </a:p>
          <a:p>
            <a:pPr marL="1397000" lvl="3" indent="0">
              <a:spcBef>
                <a:spcPts val="0"/>
              </a:spcBef>
              <a:spcAft>
                <a:spcPts val="0"/>
              </a:spcAft>
              <a:buNone/>
            </a:pPr>
            <a:r>
              <a:rPr lang="en-IN" dirty="0"/>
              <a:t>&lt;?</a:t>
            </a:r>
            <a:r>
              <a:rPr lang="en-IN" dirty="0" err="1"/>
              <a:t>php</a:t>
            </a:r>
            <a:endParaRPr lang="en-IN" dirty="0"/>
          </a:p>
          <a:p>
            <a:pPr marL="1397000" lvl="3" indent="0">
              <a:spcBef>
                <a:spcPts val="0"/>
              </a:spcBef>
              <a:spcAft>
                <a:spcPts val="0"/>
              </a:spcAft>
              <a:buNone/>
            </a:pPr>
            <a:r>
              <a:rPr lang="en-IN" dirty="0"/>
              <a:t>$author = "Bill Gates</a:t>
            </a:r>
            <a:r>
              <a:rPr lang="en-IN" dirty="0" smtClean="0"/>
              <a:t>";</a:t>
            </a:r>
            <a:endParaRPr lang="en-IN" dirty="0" smtClean="0"/>
          </a:p>
          <a:p>
            <a:pPr marL="1397000" lvl="3" indent="0">
              <a:spcBef>
                <a:spcPts val="0"/>
              </a:spcBef>
              <a:spcAft>
                <a:spcPts val="0"/>
              </a:spcAft>
              <a:buNone/>
            </a:pPr>
            <a:r>
              <a:rPr lang="en-US" dirty="0"/>
              <a:t>$text = "Measuring programming progress by lines of code is like</a:t>
            </a:r>
            <a:endParaRPr lang="en-US" dirty="0"/>
          </a:p>
          <a:p>
            <a:pPr marL="1397000" lvl="3" indent="0">
              <a:spcBef>
                <a:spcPts val="0"/>
              </a:spcBef>
              <a:spcAft>
                <a:spcPts val="0"/>
              </a:spcAft>
              <a:buNone/>
            </a:pPr>
            <a:r>
              <a:rPr lang="en-US" dirty="0" smtClean="0"/>
              <a:t>		Measuring </a:t>
            </a:r>
            <a:r>
              <a:rPr lang="en-US" dirty="0"/>
              <a:t>aircraft building progress by weight.</a:t>
            </a:r>
            <a:endParaRPr lang="en-US" dirty="0"/>
          </a:p>
          <a:p>
            <a:pPr marL="1397000" lvl="3" indent="0">
              <a:spcBef>
                <a:spcPts val="0"/>
              </a:spcBef>
              <a:spcAft>
                <a:spcPts val="0"/>
              </a:spcAft>
              <a:buNone/>
            </a:pPr>
            <a:r>
              <a:rPr lang="en-IN" dirty="0" smtClean="0"/>
              <a:t>		- $</a:t>
            </a:r>
            <a:r>
              <a:rPr lang="en-IN" dirty="0"/>
              <a:t>author</a:t>
            </a:r>
            <a:r>
              <a:rPr lang="en-IN" dirty="0" smtClean="0"/>
              <a:t>.";</a:t>
            </a:r>
            <a:endParaRPr lang="en-IN" dirty="0" smtClean="0"/>
          </a:p>
          <a:p>
            <a:pPr marL="1397000" lvl="3" indent="0">
              <a:spcBef>
                <a:spcPts val="0"/>
              </a:spcBef>
              <a:spcAft>
                <a:spcPts val="0"/>
              </a:spcAft>
              <a:buNone/>
            </a:pPr>
            <a:r>
              <a:rPr lang="en-IN" dirty="0" smtClean="0"/>
              <a:t>echo $text;</a:t>
            </a:r>
            <a:endParaRPr lang="en-IN" dirty="0"/>
          </a:p>
          <a:p>
            <a:pPr marL="1397000" lvl="3" indent="0">
              <a:spcBef>
                <a:spcPts val="0"/>
              </a:spcBef>
              <a:spcAft>
                <a:spcPts val="0"/>
              </a:spcAft>
              <a:buNone/>
            </a:pPr>
            <a:r>
              <a:rPr lang="en-IN"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dirty="0"/>
              <a:t>PHP also offers a multiline sequence using the </a:t>
            </a:r>
            <a:r>
              <a:rPr lang="en-US" dirty="0">
                <a:solidFill>
                  <a:srgbClr val="C00000"/>
                </a:solidFill>
              </a:rPr>
              <a:t>&lt;&lt;&lt; operator</a:t>
            </a:r>
            <a:r>
              <a:rPr lang="en-US" dirty="0"/>
              <a:t>—commonly referred </a:t>
            </a:r>
            <a:r>
              <a:rPr lang="en-US" dirty="0" smtClean="0"/>
              <a:t>to as </a:t>
            </a:r>
            <a:r>
              <a:rPr lang="en-US" dirty="0"/>
              <a:t>a </a:t>
            </a:r>
            <a:r>
              <a:rPr lang="en-US" i="1" dirty="0"/>
              <a:t>here-document </a:t>
            </a:r>
            <a:r>
              <a:rPr lang="en-US" dirty="0"/>
              <a:t>or </a:t>
            </a:r>
            <a:r>
              <a:rPr lang="en-US" i="1" dirty="0" err="1" smtClean="0"/>
              <a:t>heredoc</a:t>
            </a:r>
            <a:r>
              <a:rPr lang="en-US" i="1" dirty="0" smtClean="0"/>
              <a:t> - </a:t>
            </a:r>
            <a:r>
              <a:rPr lang="en-US" dirty="0" smtClean="0"/>
              <a:t>as </a:t>
            </a:r>
            <a:r>
              <a:rPr lang="en-US" dirty="0"/>
              <a:t>a way of specifying a string literal, preserving </a:t>
            </a:r>
            <a:r>
              <a:rPr lang="en-US" dirty="0" smtClean="0"/>
              <a:t>the line </a:t>
            </a:r>
            <a:r>
              <a:rPr lang="en-US" dirty="0"/>
              <a:t>breaks and other whitespace (including indentation) in the text. </a:t>
            </a:r>
            <a:endParaRPr lang="en-IN" i="1" dirty="0"/>
          </a:p>
          <a:p>
            <a:pPr marL="1854200" lvl="4" indent="0">
              <a:spcBef>
                <a:spcPts val="0"/>
              </a:spcBef>
              <a:spcAft>
                <a:spcPts val="0"/>
              </a:spcAft>
              <a:buNone/>
            </a:pPr>
            <a:r>
              <a:rPr lang="en-IN" dirty="0"/>
              <a:t>&lt;?</a:t>
            </a:r>
            <a:r>
              <a:rPr lang="en-IN" dirty="0" err="1"/>
              <a:t>php</a:t>
            </a:r>
            <a:endParaRPr lang="en-IN" dirty="0"/>
          </a:p>
          <a:p>
            <a:pPr marL="1854200" lvl="4" indent="0">
              <a:spcBef>
                <a:spcPts val="0"/>
              </a:spcBef>
              <a:spcAft>
                <a:spcPts val="0"/>
              </a:spcAft>
              <a:buNone/>
            </a:pPr>
            <a:r>
              <a:rPr lang="en-IN" dirty="0" smtClean="0"/>
              <a:t>	$</a:t>
            </a:r>
            <a:r>
              <a:rPr lang="en-IN" dirty="0"/>
              <a:t>author = "Brian W. Kernighan";</a:t>
            </a:r>
            <a:endParaRPr lang="en-IN" dirty="0"/>
          </a:p>
          <a:p>
            <a:pPr marL="1854200" lvl="4" indent="0">
              <a:spcBef>
                <a:spcPts val="0"/>
              </a:spcBef>
              <a:spcAft>
                <a:spcPts val="0"/>
              </a:spcAft>
              <a:buNone/>
            </a:pPr>
            <a:r>
              <a:rPr lang="en-IN" dirty="0" smtClean="0"/>
              <a:t>	echo &lt;&lt;&lt;_</a:t>
            </a:r>
            <a:r>
              <a:rPr lang="en-IN" dirty="0" err="1" smtClean="0"/>
              <a:t>abc</a:t>
            </a:r>
            <a:endParaRPr lang="en-IN" dirty="0"/>
          </a:p>
          <a:p>
            <a:pPr marL="1854200" lvl="4" indent="0">
              <a:spcBef>
                <a:spcPts val="0"/>
              </a:spcBef>
              <a:spcAft>
                <a:spcPts val="0"/>
              </a:spcAft>
              <a:buNone/>
            </a:pPr>
            <a:r>
              <a:rPr lang="en-US" dirty="0" smtClean="0"/>
              <a:t>		Debugging </a:t>
            </a:r>
            <a:r>
              <a:rPr lang="en-US" dirty="0"/>
              <a:t>is twice as hard as writing the code in the first </a:t>
            </a:r>
            <a:r>
              <a:rPr lang="en-US" dirty="0" smtClean="0"/>
              <a:t>		place.  Therefore</a:t>
            </a:r>
            <a:r>
              <a:rPr lang="en-US" dirty="0"/>
              <a:t>, if you write the code as cleverly as </a:t>
            </a:r>
            <a:r>
              <a:rPr lang="en-US" dirty="0" smtClean="0"/>
              <a:t>			possible</a:t>
            </a:r>
            <a:r>
              <a:rPr lang="en-US" dirty="0"/>
              <a:t>, you are</a:t>
            </a:r>
            <a:r>
              <a:rPr lang="en-US" dirty="0" smtClean="0"/>
              <a:t>, by </a:t>
            </a:r>
            <a:r>
              <a:rPr lang="en-US" dirty="0"/>
              <a:t>definition, not smart enough to </a:t>
            </a:r>
            <a:r>
              <a:rPr lang="en-US" dirty="0" smtClean="0"/>
              <a:t>			debug </a:t>
            </a:r>
            <a:r>
              <a:rPr lang="en-US" dirty="0"/>
              <a:t>it.</a:t>
            </a:r>
            <a:endParaRPr lang="en-US" dirty="0"/>
          </a:p>
          <a:p>
            <a:pPr marL="1854200" lvl="4" indent="0">
              <a:spcBef>
                <a:spcPts val="0"/>
              </a:spcBef>
              <a:spcAft>
                <a:spcPts val="0"/>
              </a:spcAft>
              <a:buNone/>
            </a:pPr>
            <a:r>
              <a:rPr lang="en-IN" dirty="0" smtClean="0"/>
              <a:t>		- </a:t>
            </a:r>
            <a:r>
              <a:rPr lang="en-IN" dirty="0"/>
              <a:t>$author.</a:t>
            </a:r>
            <a:endParaRPr lang="en-IN" dirty="0"/>
          </a:p>
          <a:p>
            <a:pPr marL="1854200" lvl="4" indent="0">
              <a:spcBef>
                <a:spcPts val="0"/>
              </a:spcBef>
              <a:spcAft>
                <a:spcPts val="0"/>
              </a:spcAft>
              <a:buNone/>
            </a:pPr>
            <a:r>
              <a:rPr lang="en-IN" dirty="0" smtClean="0"/>
              <a:t>	_</a:t>
            </a:r>
            <a:r>
              <a:rPr lang="en-IN" dirty="0" err="1" smtClean="0"/>
              <a:t>abc</a:t>
            </a:r>
            <a:r>
              <a:rPr lang="en-IN" dirty="0" smtClean="0"/>
              <a:t>;</a:t>
            </a:r>
            <a:endParaRPr lang="en-IN" dirty="0"/>
          </a:p>
          <a:p>
            <a:pPr marL="1854200" lvl="4" indent="0">
              <a:spcBef>
                <a:spcPts val="0"/>
              </a:spcBef>
              <a:spcAft>
                <a:spcPts val="0"/>
              </a:spcAft>
              <a:buNone/>
            </a:pPr>
            <a:r>
              <a:rPr lang="en-IN"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Constants</a:t>
            </a:r>
            <a:endParaRPr lang="en-IN" dirty="0"/>
          </a:p>
        </p:txBody>
      </p:sp>
      <p:sp>
        <p:nvSpPr>
          <p:cNvPr id="3" name="Text Placeholder 2"/>
          <p:cNvSpPr>
            <a:spLocks noGrp="1"/>
          </p:cNvSpPr>
          <p:nvPr>
            <p:ph type="body" sz="quarter" idx="13"/>
          </p:nvPr>
        </p:nvSpPr>
        <p:spPr/>
        <p:txBody>
          <a:bodyPr/>
          <a:lstStyle/>
          <a:p>
            <a:r>
              <a:rPr lang="en-IN" b="1" dirty="0"/>
              <a:t>Constants</a:t>
            </a:r>
            <a:endParaRPr lang="en-IN" b="1" dirty="0"/>
          </a:p>
          <a:p>
            <a:pPr lvl="1"/>
            <a:r>
              <a:rPr lang="en-US" i="1" dirty="0"/>
              <a:t>Constants </a:t>
            </a:r>
            <a:r>
              <a:rPr lang="en-US" dirty="0"/>
              <a:t>are similar to variables, holding information to be accessed later, </a:t>
            </a:r>
            <a:r>
              <a:rPr lang="en-US" dirty="0" smtClean="0"/>
              <a:t>except that </a:t>
            </a:r>
            <a:r>
              <a:rPr lang="en-US" dirty="0"/>
              <a:t>they are what they sound like—constant. </a:t>
            </a:r>
            <a:endParaRPr lang="en-US" dirty="0" smtClean="0"/>
          </a:p>
          <a:p>
            <a:pPr lvl="1"/>
            <a:r>
              <a:rPr lang="en-US" dirty="0" smtClean="0"/>
              <a:t>Once defined, its </a:t>
            </a:r>
            <a:r>
              <a:rPr lang="en-US" dirty="0"/>
              <a:t>value is set for the remainder of the program and cannot be altered</a:t>
            </a:r>
            <a:r>
              <a:rPr lang="en-US" dirty="0" smtClean="0"/>
              <a:t>. </a:t>
            </a:r>
            <a:endParaRPr lang="en-US" dirty="0"/>
          </a:p>
          <a:p>
            <a:pPr lvl="1"/>
            <a:r>
              <a:rPr lang="en-US" dirty="0"/>
              <a:t>One example of a use for a constant is to hold the </a:t>
            </a:r>
            <a:r>
              <a:rPr lang="en-US" dirty="0" smtClean="0"/>
              <a:t>location</a:t>
            </a:r>
            <a:endParaRPr lang="en-US" dirty="0" smtClean="0"/>
          </a:p>
          <a:p>
            <a:pPr marL="514350" lvl="1" indent="0">
              <a:buNone/>
            </a:pPr>
            <a:r>
              <a:rPr lang="en-IN" dirty="0" smtClean="0"/>
              <a:t>		define</a:t>
            </a:r>
            <a:r>
              <a:rPr lang="en-IN" dirty="0"/>
              <a:t>("ROOT_LOCATION", "/</a:t>
            </a:r>
            <a:r>
              <a:rPr lang="en-IN" dirty="0" err="1"/>
              <a:t>usr</a:t>
            </a:r>
            <a:r>
              <a:rPr lang="en-IN" dirty="0"/>
              <a:t>/local/www</a:t>
            </a:r>
            <a:r>
              <a:rPr lang="en-IN" dirty="0" smtClean="0"/>
              <a:t>/");</a:t>
            </a:r>
            <a:endParaRPr lang="en-IN" dirty="0" smtClean="0"/>
          </a:p>
          <a:p>
            <a:pPr lvl="1"/>
            <a:r>
              <a:rPr lang="en-US" dirty="0"/>
              <a:t>R</a:t>
            </a:r>
            <a:r>
              <a:rPr lang="en-US" dirty="0" smtClean="0"/>
              <a:t>ead </a:t>
            </a:r>
            <a:r>
              <a:rPr lang="en-US" dirty="0"/>
              <a:t>the contents of the variable, </a:t>
            </a:r>
            <a:r>
              <a:rPr lang="en-US" dirty="0" smtClean="0"/>
              <a:t>just like </a:t>
            </a:r>
            <a:r>
              <a:rPr lang="en-US" dirty="0"/>
              <a:t>a regular </a:t>
            </a:r>
            <a:r>
              <a:rPr lang="en-US" dirty="0" smtClean="0"/>
              <a:t>variable (</a:t>
            </a:r>
            <a:r>
              <a:rPr lang="en-US" dirty="0"/>
              <a:t>but it isn’t preceded by a dollar sign):</a:t>
            </a:r>
            <a:endParaRPr lang="en-US" dirty="0"/>
          </a:p>
          <a:p>
            <a:pPr marL="25400" indent="0">
              <a:buNone/>
            </a:pPr>
            <a:r>
              <a:rPr lang="en-IN" dirty="0" smtClean="0"/>
              <a:t>		$</a:t>
            </a:r>
            <a:r>
              <a:rPr lang="en-IN" dirty="0"/>
              <a:t>directory = ROOT_LOCATION;</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Predefined Constants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Predefined Constants</a:t>
            </a:r>
            <a:endParaRPr lang="en-IN" b="1" dirty="0"/>
          </a:p>
          <a:p>
            <a:pPr lvl="1"/>
            <a:r>
              <a:rPr lang="en-US" dirty="0"/>
              <a:t>PHP comes ready-made with dozens of predefined constants that you won’t </a:t>
            </a:r>
            <a:r>
              <a:rPr lang="en-US" dirty="0" smtClean="0"/>
              <a:t>generally use </a:t>
            </a:r>
            <a:r>
              <a:rPr lang="en-US" dirty="0"/>
              <a:t>as a beginner. </a:t>
            </a:r>
            <a:endParaRPr lang="en-US" dirty="0" smtClean="0"/>
          </a:p>
          <a:p>
            <a:pPr lvl="1"/>
            <a:r>
              <a:rPr lang="en-US" i="1" dirty="0"/>
              <a:t>m</a:t>
            </a:r>
            <a:r>
              <a:rPr lang="en-US" i="1" dirty="0" smtClean="0"/>
              <a:t>agic constants, </a:t>
            </a:r>
            <a:r>
              <a:rPr lang="en-US" dirty="0" smtClean="0"/>
              <a:t>that will be very useful</a:t>
            </a:r>
            <a:r>
              <a:rPr lang="en-US" dirty="0"/>
              <a:t>. The names of the magic constants always have two underscores at </a:t>
            </a:r>
            <a:r>
              <a:rPr lang="en-US" dirty="0" smtClean="0"/>
              <a:t>the beginning </a:t>
            </a:r>
            <a:r>
              <a:rPr lang="en-US" dirty="0"/>
              <a:t>and two at the end</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000" b="1" u="sng" dirty="0"/>
              <a:t>Magic constant </a:t>
            </a:r>
            <a:r>
              <a:rPr lang="en-US" sz="2000" b="1" u="sng" dirty="0" smtClean="0"/>
              <a:t>	Description</a:t>
            </a:r>
            <a:endParaRPr lang="en-US" sz="2000" b="1" u="sng" dirty="0"/>
          </a:p>
          <a:p>
            <a:pPr marL="25400" indent="0">
              <a:spcBef>
                <a:spcPts val="0"/>
              </a:spcBef>
              <a:spcAft>
                <a:spcPts val="0"/>
              </a:spcAft>
              <a:buNone/>
            </a:pPr>
            <a:r>
              <a:rPr lang="en-US" sz="2000" dirty="0"/>
              <a:t>__LINE__ </a:t>
            </a:r>
            <a:r>
              <a:rPr lang="en-US" sz="2000" dirty="0" smtClean="0"/>
              <a:t>		The </a:t>
            </a:r>
            <a:r>
              <a:rPr lang="en-US" sz="2000" dirty="0"/>
              <a:t>current line number of the file.</a:t>
            </a:r>
            <a:endParaRPr lang="en-US" sz="2000" dirty="0"/>
          </a:p>
          <a:p>
            <a:pPr marL="25400" indent="0">
              <a:spcBef>
                <a:spcPts val="0"/>
              </a:spcBef>
              <a:spcAft>
                <a:spcPts val="0"/>
              </a:spcAft>
              <a:buNone/>
            </a:pPr>
            <a:r>
              <a:rPr lang="en-US" sz="2000" dirty="0"/>
              <a:t>__FILE__ </a:t>
            </a:r>
            <a:r>
              <a:rPr lang="en-US" sz="2000" dirty="0" smtClean="0"/>
              <a:t>		The </a:t>
            </a:r>
            <a:r>
              <a:rPr lang="en-US" sz="2000" dirty="0"/>
              <a:t>full path and filename of the file. If used inside an include, the name of the </a:t>
            </a:r>
            <a:r>
              <a:rPr lang="en-US" sz="2000" dirty="0" smtClean="0"/>
              <a:t>			included </a:t>
            </a:r>
            <a:r>
              <a:rPr lang="en-US" sz="2000" dirty="0"/>
              <a:t>file </a:t>
            </a:r>
            <a:r>
              <a:rPr lang="en-US" sz="2000" dirty="0" smtClean="0"/>
              <a:t>is returned</a:t>
            </a:r>
            <a:r>
              <a:rPr lang="en-US" sz="2000" dirty="0"/>
              <a:t>. Some operating systems allow aliases for directories, </a:t>
            </a:r>
            <a:r>
              <a:rPr lang="en-US" sz="2000" dirty="0" smtClean="0"/>
              <a:t>			called </a:t>
            </a:r>
            <a:r>
              <a:rPr lang="en-US" sz="2000" dirty="0"/>
              <a:t>symbolic links; in __FILE</a:t>
            </a:r>
            <a:r>
              <a:rPr lang="en-US" sz="2000" dirty="0" smtClean="0"/>
              <a:t>__ these </a:t>
            </a:r>
            <a:r>
              <a:rPr lang="en-US" sz="2000" dirty="0"/>
              <a:t>are always changed to the actual </a:t>
            </a:r>
            <a:r>
              <a:rPr lang="en-US" sz="2000" dirty="0" smtClean="0"/>
              <a:t>			directories</a:t>
            </a:r>
            <a:r>
              <a:rPr lang="en-US" sz="2000" dirty="0"/>
              <a:t>.</a:t>
            </a:r>
            <a:endParaRPr lang="en-US" sz="2000" dirty="0"/>
          </a:p>
          <a:p>
            <a:pPr marL="25400" indent="0">
              <a:spcBef>
                <a:spcPts val="0"/>
              </a:spcBef>
              <a:spcAft>
                <a:spcPts val="0"/>
              </a:spcAft>
              <a:buNone/>
            </a:pPr>
            <a:r>
              <a:rPr lang="en-US" sz="2000" dirty="0"/>
              <a:t>__DIR__ </a:t>
            </a:r>
            <a:r>
              <a:rPr lang="en-US" sz="2000" dirty="0" smtClean="0"/>
              <a:t>		The </a:t>
            </a:r>
            <a:r>
              <a:rPr lang="en-US" sz="2000" dirty="0"/>
              <a:t>directory of the file. (Added in PHP 5.3.0.) If used inside an include, the </a:t>
            </a:r>
            <a:r>
              <a:rPr lang="en-US" sz="2000" dirty="0" smtClean="0"/>
              <a:t>			directory </a:t>
            </a:r>
            <a:r>
              <a:rPr lang="en-US" sz="2000" dirty="0"/>
              <a:t>of the </a:t>
            </a:r>
            <a:r>
              <a:rPr lang="en-US" sz="2000" dirty="0" smtClean="0"/>
              <a:t>included file </a:t>
            </a:r>
            <a:r>
              <a:rPr lang="en-US" sz="2000" dirty="0"/>
              <a:t>is returned. This is equivalent </a:t>
            </a:r>
            <a:r>
              <a:rPr lang="en-US" sz="2000" dirty="0" smtClean="0"/>
              <a:t>to 					</a:t>
            </a:r>
            <a:r>
              <a:rPr lang="en-US" sz="2000" dirty="0" err="1" smtClean="0"/>
              <a:t>dirname</a:t>
            </a:r>
            <a:r>
              <a:rPr lang="en-US" sz="2000" dirty="0"/>
              <a:t>(__FILE__). This directory name does not have </a:t>
            </a:r>
            <a:r>
              <a:rPr lang="en-US" sz="2000" dirty="0" smtClean="0"/>
              <a:t>a trailing </a:t>
            </a:r>
            <a:r>
              <a:rPr lang="en-US" sz="2000" dirty="0"/>
              <a:t>slash unless </a:t>
            </a:r>
            <a:r>
              <a:rPr lang="en-US" sz="2000" dirty="0" smtClean="0"/>
              <a:t>			it </a:t>
            </a:r>
            <a:r>
              <a:rPr lang="en-US" sz="2000" dirty="0"/>
              <a:t>is the root directory.</a:t>
            </a:r>
            <a:endParaRPr lang="en-US" sz="2000" dirty="0"/>
          </a:p>
          <a:p>
            <a:pPr marL="25400" indent="0">
              <a:spcBef>
                <a:spcPts val="0"/>
              </a:spcBef>
              <a:spcAft>
                <a:spcPts val="0"/>
              </a:spcAft>
              <a:buNone/>
            </a:pPr>
            <a:r>
              <a:rPr lang="en-US" sz="2000" dirty="0"/>
              <a:t>__FUNCTION__ </a:t>
            </a:r>
            <a:r>
              <a:rPr lang="en-US" sz="2000" dirty="0" smtClean="0"/>
              <a:t>	Returns </a:t>
            </a:r>
            <a:r>
              <a:rPr lang="en-US" sz="2000" dirty="0"/>
              <a:t>the function name as it was </a:t>
            </a:r>
            <a:r>
              <a:rPr lang="en-US" sz="2000" dirty="0" smtClean="0"/>
              <a:t>declared</a:t>
            </a:r>
            <a:endParaRPr lang="en-US" sz="2000" dirty="0" smtClean="0"/>
          </a:p>
          <a:p>
            <a:pPr marL="25400" indent="0">
              <a:spcBef>
                <a:spcPts val="0"/>
              </a:spcBef>
              <a:spcAft>
                <a:spcPts val="0"/>
              </a:spcAft>
              <a:buNone/>
            </a:pPr>
            <a:r>
              <a:rPr lang="en-US" sz="2000" dirty="0" smtClean="0"/>
              <a:t>__</a:t>
            </a:r>
            <a:r>
              <a:rPr lang="en-US" sz="2000" dirty="0"/>
              <a:t>CLASS__ </a:t>
            </a:r>
            <a:r>
              <a:rPr lang="en-US" sz="2000" dirty="0" smtClean="0"/>
              <a:t>		Returns </a:t>
            </a:r>
            <a:r>
              <a:rPr lang="en-US" sz="2000" dirty="0"/>
              <a:t>the class name as it was declared </a:t>
            </a:r>
            <a:endParaRPr lang="en-US" sz="2000" dirty="0"/>
          </a:p>
          <a:p>
            <a:pPr marL="25400" indent="0">
              <a:spcBef>
                <a:spcPts val="0"/>
              </a:spcBef>
              <a:spcAft>
                <a:spcPts val="0"/>
              </a:spcAft>
              <a:buNone/>
            </a:pPr>
            <a:r>
              <a:rPr lang="en-US" sz="2000" dirty="0" smtClean="0"/>
              <a:t>__</a:t>
            </a:r>
            <a:r>
              <a:rPr lang="en-US" sz="2000" dirty="0"/>
              <a:t>METHOD__ </a:t>
            </a:r>
            <a:r>
              <a:rPr lang="en-US" sz="2000" dirty="0" smtClean="0"/>
              <a:t>		The </a:t>
            </a:r>
            <a:r>
              <a:rPr lang="en-US" sz="2000" dirty="0"/>
              <a:t>method name is returned as it was declared </a:t>
            </a:r>
            <a:endParaRPr lang="en-US" sz="2000" dirty="0"/>
          </a:p>
          <a:p>
            <a:pPr marL="25400" indent="0">
              <a:spcBef>
                <a:spcPts val="0"/>
              </a:spcBef>
              <a:spcAft>
                <a:spcPts val="0"/>
              </a:spcAft>
              <a:buNone/>
            </a:pPr>
            <a:r>
              <a:rPr lang="en-US" sz="2000" dirty="0" smtClean="0"/>
              <a:t>__</a:t>
            </a:r>
            <a:r>
              <a:rPr lang="en-US" sz="2000" dirty="0"/>
              <a:t>NAMESPACE__ </a:t>
            </a:r>
            <a:r>
              <a:rPr lang="en-US" sz="2000" dirty="0" smtClean="0"/>
              <a:t>	The </a:t>
            </a:r>
            <a:r>
              <a:rPr lang="en-US" sz="2000" dirty="0"/>
              <a:t>name of the current </a:t>
            </a:r>
            <a:r>
              <a:rPr lang="en-US" sz="2000" dirty="0" smtClean="0"/>
              <a:t>namespace.  This </a:t>
            </a:r>
            <a:r>
              <a:rPr lang="en-US" sz="2000" dirty="0"/>
              <a:t>constant is defined at compile time</a:t>
            </a:r>
            <a:endParaRPr lang="en-US" sz="2000" dirty="0"/>
          </a:p>
          <a:p>
            <a:pPr marL="25400" indent="0">
              <a:spcBef>
                <a:spcPts val="0"/>
              </a:spcBef>
              <a:spcAft>
                <a:spcPts val="0"/>
              </a:spcAft>
              <a:buNone/>
            </a:pP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One handy use of these variables is for debugging, when you need to insert a line </a:t>
            </a:r>
            <a:r>
              <a:rPr lang="en-US" dirty="0" smtClean="0"/>
              <a:t>of code </a:t>
            </a:r>
            <a:r>
              <a:rPr lang="en-US" dirty="0"/>
              <a:t>to see whether the program flow reaches it:</a:t>
            </a:r>
            <a:endParaRPr lang="en-US" dirty="0"/>
          </a:p>
          <a:p>
            <a:pPr marL="25400" indent="0">
              <a:buNone/>
            </a:pPr>
            <a:r>
              <a:rPr lang="en-US" dirty="0" smtClean="0"/>
              <a:t>		echo </a:t>
            </a:r>
            <a:r>
              <a:rPr lang="en-US" dirty="0"/>
              <a:t>"This is line " . __LINE__ . " of file " . __FILE__;</a:t>
            </a:r>
            <a:endParaRPr lang="en-US" dirty="0"/>
          </a:p>
          <a:p>
            <a:pPr lvl="1"/>
            <a:r>
              <a:rPr lang="en-US" dirty="0"/>
              <a:t>This prints the current program line in the current file (including the path) to </a:t>
            </a:r>
            <a:r>
              <a:rPr lang="en-US" dirty="0" smtClean="0"/>
              <a:t>the </a:t>
            </a:r>
            <a:r>
              <a:rPr lang="en-IN" dirty="0" smtClean="0"/>
              <a:t>web </a:t>
            </a:r>
            <a:r>
              <a:rPr lang="en-IN" dirty="0"/>
              <a:t>browser.</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echo and print Commands</a:t>
            </a:r>
            <a:endParaRPr lang="en-IN" dirty="0"/>
          </a:p>
        </p:txBody>
      </p:sp>
      <p:sp>
        <p:nvSpPr>
          <p:cNvPr id="3" name="Text Placeholder 2"/>
          <p:cNvSpPr>
            <a:spLocks noGrp="1"/>
          </p:cNvSpPr>
          <p:nvPr>
            <p:ph type="body" sz="quarter" idx="13"/>
          </p:nvPr>
        </p:nvSpPr>
        <p:spPr/>
        <p:txBody>
          <a:bodyPr/>
          <a:lstStyle/>
          <a:p>
            <a:r>
              <a:rPr lang="en-US" b="1" dirty="0"/>
              <a:t>The Difference Between </a:t>
            </a:r>
            <a:r>
              <a:rPr lang="en-US" b="1" dirty="0" smtClean="0"/>
              <a:t>the </a:t>
            </a:r>
            <a:r>
              <a:rPr lang="en-US" b="1" dirty="0"/>
              <a:t>echo and print </a:t>
            </a:r>
            <a:r>
              <a:rPr lang="en-US" b="1" dirty="0" smtClean="0"/>
              <a:t>Commands</a:t>
            </a:r>
            <a:endParaRPr lang="en-US" b="1" dirty="0" smtClean="0"/>
          </a:p>
          <a:p>
            <a:pPr lvl="1"/>
            <a:r>
              <a:rPr lang="en-US" dirty="0" smtClean="0"/>
              <a:t>echo and print both commands are quite similar</a:t>
            </a:r>
            <a:endParaRPr lang="en-US" dirty="0" smtClean="0"/>
          </a:p>
          <a:p>
            <a:pPr lvl="1"/>
            <a:r>
              <a:rPr lang="en-US" dirty="0" smtClean="0"/>
              <a:t>print </a:t>
            </a:r>
            <a:r>
              <a:rPr lang="en-US" dirty="0"/>
              <a:t>is a function-like construct that takes a single parameter </a:t>
            </a:r>
            <a:r>
              <a:rPr lang="en-US" dirty="0" smtClean="0"/>
              <a:t>and has </a:t>
            </a:r>
            <a:r>
              <a:rPr lang="en-US" dirty="0"/>
              <a:t>a return value (which is always 1), whereas echo is purely a PHP language construct.</a:t>
            </a:r>
            <a:endParaRPr lang="en-US" dirty="0"/>
          </a:p>
          <a:p>
            <a:pPr lvl="1"/>
            <a:r>
              <a:rPr lang="en-US" dirty="0"/>
              <a:t>Since both commands are constructs, neither requires parentheses.</a:t>
            </a:r>
            <a:endParaRPr lang="en-US" dirty="0"/>
          </a:p>
          <a:p>
            <a:pPr lvl="1"/>
            <a:r>
              <a:rPr lang="en-US" dirty="0" smtClean="0"/>
              <a:t>echo </a:t>
            </a:r>
            <a:r>
              <a:rPr lang="en-US" dirty="0"/>
              <a:t>command usually will be </a:t>
            </a:r>
            <a:r>
              <a:rPr lang="en-US" dirty="0" smtClean="0"/>
              <a:t>faster </a:t>
            </a:r>
            <a:r>
              <a:rPr lang="en-US" dirty="0"/>
              <a:t>than print, because </a:t>
            </a:r>
            <a:r>
              <a:rPr lang="en-US" dirty="0" smtClean="0"/>
              <a:t>it doesn’t </a:t>
            </a:r>
            <a:r>
              <a:rPr lang="en-US" dirty="0"/>
              <a:t>set a return value. </a:t>
            </a:r>
            <a:endParaRPr lang="en-US" dirty="0" smtClean="0"/>
          </a:p>
          <a:p>
            <a:pPr lvl="1"/>
            <a:r>
              <a:rPr lang="en-US" dirty="0" smtClean="0"/>
              <a:t>Because echo </a:t>
            </a:r>
            <a:r>
              <a:rPr lang="en-US" dirty="0"/>
              <a:t>isn’t implemented like a function</a:t>
            </a:r>
            <a:r>
              <a:rPr lang="en-US" dirty="0" smtClean="0"/>
              <a:t>, echo </a:t>
            </a:r>
            <a:r>
              <a:rPr lang="en-US" dirty="0"/>
              <a:t>cannot be used as part of a more complex expression, whereas print can.</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Request methods (Get or Post)</a:t>
            </a:r>
            <a:endParaRPr lang="en-US" dirty="0"/>
          </a:p>
        </p:txBody>
      </p:sp>
      <p:sp>
        <p:nvSpPr>
          <p:cNvPr id="3" name="Text Placeholder 2"/>
          <p:cNvSpPr>
            <a:spLocks noGrp="1"/>
          </p:cNvSpPr>
          <p:nvPr>
            <p:ph type="body" sz="quarter" idx="13"/>
          </p:nvPr>
        </p:nvSpPr>
        <p:spPr>
          <a:xfrm>
            <a:off x="227013" y="1052513"/>
            <a:ext cx="11772900" cy="4680743"/>
          </a:xfrm>
        </p:spPr>
        <p:txBody>
          <a:bodyPr/>
          <a:lstStyle/>
          <a:p>
            <a:r>
              <a:rPr lang="en-US" dirty="0" smtClean="0"/>
              <a:t>The two most common HTTP request types (also known as request methods) are </a:t>
            </a:r>
            <a:r>
              <a:rPr lang="en-US" dirty="0" smtClean="0">
                <a:solidFill>
                  <a:srgbClr val="0070C0"/>
                </a:solidFill>
              </a:rPr>
              <a:t>get </a:t>
            </a:r>
            <a:r>
              <a:rPr lang="en-US" dirty="0" smtClean="0">
                <a:solidFill>
                  <a:schemeClr val="tx1"/>
                </a:solidFill>
              </a:rPr>
              <a:t>and</a:t>
            </a:r>
            <a:r>
              <a:rPr lang="en-US" dirty="0" smtClean="0">
                <a:solidFill>
                  <a:srgbClr val="0070C0"/>
                </a:solidFill>
              </a:rPr>
              <a:t> post</a:t>
            </a:r>
            <a:r>
              <a:rPr lang="en-US" dirty="0" smtClean="0"/>
              <a:t>. </a:t>
            </a:r>
            <a:endParaRPr lang="en-US" dirty="0" smtClean="0"/>
          </a:p>
          <a:p>
            <a:r>
              <a:rPr lang="en-US" dirty="0" smtClean="0"/>
              <a:t>A get request typically gets (or </a:t>
            </a:r>
            <a:r>
              <a:rPr lang="en-US" dirty="0" smtClean="0">
                <a:solidFill>
                  <a:srgbClr val="FF0066"/>
                </a:solidFill>
              </a:rPr>
              <a:t>retrieves</a:t>
            </a:r>
            <a:r>
              <a:rPr lang="en-US" dirty="0" smtClean="0"/>
              <a:t>) information from a server, </a:t>
            </a:r>
            <a:endParaRPr lang="en-US" dirty="0" smtClean="0"/>
          </a:p>
          <a:p>
            <a:pPr lvl="1"/>
            <a:r>
              <a:rPr lang="en-US" dirty="0" smtClean="0"/>
              <a:t>such as an HTML document, </a:t>
            </a:r>
            <a:endParaRPr lang="en-US" dirty="0" smtClean="0"/>
          </a:p>
          <a:p>
            <a:pPr lvl="1"/>
            <a:r>
              <a:rPr lang="en-US" dirty="0" smtClean="0"/>
              <a:t>an image or </a:t>
            </a:r>
            <a:endParaRPr lang="en-US" dirty="0" smtClean="0"/>
          </a:p>
          <a:p>
            <a:pPr lvl="1"/>
            <a:r>
              <a:rPr lang="en-US" dirty="0" smtClean="0"/>
              <a:t>search results based on a user-submitted search term. </a:t>
            </a:r>
            <a:endParaRPr lang="en-US" dirty="0" smtClean="0"/>
          </a:p>
          <a:p>
            <a:r>
              <a:rPr lang="en-US" dirty="0" smtClean="0"/>
              <a:t>A post request typically posts (or </a:t>
            </a:r>
            <a:r>
              <a:rPr lang="en-US" dirty="0" smtClean="0">
                <a:solidFill>
                  <a:srgbClr val="FF0066"/>
                </a:solidFill>
              </a:rPr>
              <a:t>sends</a:t>
            </a:r>
            <a:r>
              <a:rPr lang="en-US" dirty="0" smtClean="0"/>
              <a:t>) data to a server. </a:t>
            </a:r>
            <a:endParaRPr lang="en-US" dirty="0" smtClean="0"/>
          </a:p>
          <a:p>
            <a:pPr lvl="1"/>
            <a:r>
              <a:rPr lang="en-US" dirty="0" smtClean="0"/>
              <a:t>Common uses of post requests are to send form data or documents to a server.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dirty="0"/>
              <a:t>&lt;?</a:t>
            </a:r>
            <a:r>
              <a:rPr lang="en-US" dirty="0" err="1"/>
              <a:t>php</a:t>
            </a:r>
            <a:br>
              <a:rPr lang="en-US" dirty="0"/>
            </a:br>
            <a:r>
              <a:rPr lang="en-US" dirty="0" smtClean="0"/>
              <a:t>	print </a:t>
            </a:r>
            <a:r>
              <a:rPr lang="en-US" dirty="0"/>
              <a:t>"&lt;h2&gt;PHP is Fun!&lt;/h2&gt;";</a:t>
            </a:r>
            <a:br>
              <a:rPr lang="en-US" dirty="0"/>
            </a:br>
            <a:r>
              <a:rPr lang="en-US" dirty="0" smtClean="0"/>
              <a:t>	print </a:t>
            </a:r>
            <a:r>
              <a:rPr lang="en-US" dirty="0"/>
              <a:t>"Hello world!&lt;</a:t>
            </a:r>
            <a:r>
              <a:rPr lang="en-US" dirty="0" err="1"/>
              <a:t>br</a:t>
            </a:r>
            <a:r>
              <a:rPr lang="en-US" dirty="0"/>
              <a:t>&gt;";</a:t>
            </a:r>
            <a:br>
              <a:rPr lang="en-US" dirty="0"/>
            </a:br>
            <a:r>
              <a:rPr lang="en-US" dirty="0" smtClean="0"/>
              <a:t>	print </a:t>
            </a:r>
            <a:r>
              <a:rPr lang="en-US" dirty="0"/>
              <a:t>"I'm about to learn PHP!";</a:t>
            </a:r>
            <a:br>
              <a:rPr lang="en-US" dirty="0"/>
            </a:br>
            <a:r>
              <a:rPr lang="en-US" dirty="0"/>
              <a:t>?&gt; </a:t>
            </a:r>
            <a:endParaRPr lang="en-US" dirty="0"/>
          </a:p>
          <a:p>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981080" y="1930320"/>
              <a:ext cx="794160" cy="2337120"/>
            </p14:xfrm>
          </p:contentPart>
        </mc:Choice>
        <mc:Fallback xmlns="">
          <p:pic>
            <p:nvPicPr>
              <p:cNvPr id="4" name="Ink 3"/>
            </p:nvPicPr>
            <p:blipFill>
              <a:blip r:embed="rId2"/>
            </p:blipFill>
            <p:spPr>
              <a:xfrm>
                <a:off x="1981080" y="1930320"/>
                <a:ext cx="794160" cy="233712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Text Placeholder 2"/>
          <p:cNvSpPr>
            <a:spLocks noGrp="1"/>
          </p:cNvSpPr>
          <p:nvPr>
            <p:ph type="body" sz="quarter" idx="13"/>
          </p:nvPr>
        </p:nvSpPr>
        <p:spPr/>
        <p:txBody>
          <a:bodyPr/>
          <a:lstStyle/>
          <a:p>
            <a:r>
              <a:rPr lang="en-IN" b="1" dirty="0"/>
              <a:t>Functions</a:t>
            </a:r>
            <a:endParaRPr lang="en-IN" b="1" dirty="0"/>
          </a:p>
          <a:p>
            <a:pPr lvl="1"/>
            <a:r>
              <a:rPr lang="en-US" i="1" dirty="0" smtClean="0"/>
              <a:t>Function </a:t>
            </a:r>
            <a:r>
              <a:rPr lang="en-US" dirty="0" smtClean="0"/>
              <a:t>is a</a:t>
            </a:r>
            <a:r>
              <a:rPr lang="en-US" i="1" dirty="0" smtClean="0"/>
              <a:t> </a:t>
            </a:r>
            <a:r>
              <a:rPr lang="en-US" dirty="0" smtClean="0"/>
              <a:t>separate </a:t>
            </a:r>
            <a:r>
              <a:rPr lang="en-US" dirty="0"/>
              <a:t>sections of code that perform a particular task</a:t>
            </a:r>
            <a:r>
              <a:rPr lang="en-US" dirty="0" smtClean="0"/>
              <a:t>.</a:t>
            </a:r>
            <a:endParaRPr lang="en-US" dirty="0" smtClean="0"/>
          </a:p>
          <a:p>
            <a:pPr lvl="1"/>
            <a:r>
              <a:rPr lang="en-US" dirty="0" smtClean="0"/>
              <a:t>Creating functions </a:t>
            </a:r>
            <a:r>
              <a:rPr lang="en-US" dirty="0"/>
              <a:t>not only shortens </a:t>
            </a:r>
            <a:r>
              <a:rPr lang="en-US" dirty="0" smtClean="0"/>
              <a:t>program </a:t>
            </a:r>
            <a:r>
              <a:rPr lang="en-US" dirty="0"/>
              <a:t>and makes it </a:t>
            </a:r>
            <a:r>
              <a:rPr lang="en-US" dirty="0" smtClean="0"/>
              <a:t>more readable</a:t>
            </a:r>
            <a:r>
              <a:rPr lang="en-US" dirty="0"/>
              <a:t>, but also adds extra </a:t>
            </a:r>
            <a:r>
              <a:rPr lang="en-US" dirty="0" smtClean="0"/>
              <a:t>functionality, </a:t>
            </a:r>
            <a:r>
              <a:rPr lang="en-US" dirty="0"/>
              <a:t>because functions can </a:t>
            </a:r>
            <a:r>
              <a:rPr lang="en-US" dirty="0" smtClean="0"/>
              <a:t>be passed </a:t>
            </a:r>
            <a:r>
              <a:rPr lang="en-US" dirty="0"/>
              <a:t>parameters to make them perform differently. </a:t>
            </a:r>
            <a:endParaRPr lang="en-US" dirty="0" smtClean="0"/>
          </a:p>
          <a:p>
            <a:pPr lvl="1"/>
            <a:r>
              <a:rPr lang="en-US" dirty="0" smtClean="0"/>
              <a:t>Functions can </a:t>
            </a:r>
            <a:r>
              <a:rPr lang="en-US" dirty="0"/>
              <a:t>also return values </a:t>
            </a:r>
            <a:r>
              <a:rPr lang="en-US" dirty="0" smtClean="0"/>
              <a:t>to </a:t>
            </a:r>
            <a:r>
              <a:rPr lang="en-IN" dirty="0" smtClean="0"/>
              <a:t>the </a:t>
            </a:r>
            <a:r>
              <a:rPr lang="en-IN" dirty="0"/>
              <a:t>calling code.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Text Placeholder 2"/>
          <p:cNvSpPr>
            <a:spLocks noGrp="1"/>
          </p:cNvSpPr>
          <p:nvPr>
            <p:ph type="body" sz="quarter" idx="13"/>
          </p:nvPr>
        </p:nvSpPr>
        <p:spPr/>
        <p:txBody>
          <a:bodyPr/>
          <a:lstStyle/>
          <a:p>
            <a:pPr lvl="1"/>
            <a:r>
              <a:rPr lang="en-US" dirty="0"/>
              <a:t>A user-defined function declaration starts with the word function</a:t>
            </a:r>
            <a:r>
              <a:rPr lang="en-US" dirty="0" smtClean="0"/>
              <a:t>:</a:t>
            </a:r>
            <a:endParaRPr lang="en-US" dirty="0" smtClean="0"/>
          </a:p>
          <a:p>
            <a:pPr marL="2343150" lvl="5" indent="0">
              <a:spcBef>
                <a:spcPts val="0"/>
              </a:spcBef>
              <a:buNone/>
            </a:pPr>
            <a:r>
              <a:rPr lang="en-US" sz="2400" b="1" u="sng" dirty="0" smtClean="0"/>
              <a:t>General format:</a:t>
            </a:r>
            <a:endParaRPr lang="en-US" sz="2400" b="1" u="sng" dirty="0" smtClean="0"/>
          </a:p>
          <a:p>
            <a:pPr marL="2343150" lvl="5" indent="0">
              <a:spcBef>
                <a:spcPts val="0"/>
              </a:spcBef>
              <a:buNone/>
            </a:pPr>
            <a:r>
              <a:rPr lang="en-US" sz="2400" dirty="0" smtClean="0"/>
              <a:t>function </a:t>
            </a:r>
            <a:r>
              <a:rPr lang="en-US" sz="2400" dirty="0" err="1"/>
              <a:t>functionName</a:t>
            </a:r>
            <a:r>
              <a:rPr lang="en-US" sz="2400" dirty="0"/>
              <a:t>() {</a:t>
            </a:r>
            <a:endParaRPr lang="en-US" sz="2400" dirty="0"/>
          </a:p>
          <a:p>
            <a:pPr marL="2343150" lvl="5" indent="0">
              <a:spcBef>
                <a:spcPts val="0"/>
              </a:spcBef>
              <a:buNone/>
            </a:pPr>
            <a:r>
              <a:rPr lang="en-US" sz="2400" dirty="0"/>
              <a:t>  </a:t>
            </a:r>
            <a:r>
              <a:rPr lang="en-US" sz="2400" dirty="0" smtClean="0"/>
              <a:t>	code </a:t>
            </a:r>
            <a:r>
              <a:rPr lang="en-US" sz="2400" dirty="0"/>
              <a:t>to be executed;</a:t>
            </a:r>
            <a:endParaRPr lang="en-US" sz="2400" dirty="0"/>
          </a:p>
          <a:p>
            <a:pPr marL="2343150" lvl="5" indent="0">
              <a:spcBef>
                <a:spcPts val="0"/>
              </a:spcBef>
              <a:buNone/>
            </a:pPr>
            <a:r>
              <a:rPr lang="en-US" sz="2400" dirty="0" smtClean="0"/>
              <a:t>}</a:t>
            </a:r>
            <a:endParaRPr lang="en-US" sz="2400" dirty="0" smtClean="0"/>
          </a:p>
          <a:p>
            <a:pPr marL="2343150" lvl="5" indent="0">
              <a:spcBef>
                <a:spcPts val="0"/>
              </a:spcBef>
              <a:buNone/>
            </a:pPr>
            <a:r>
              <a:rPr lang="en-US" sz="2400" dirty="0" smtClean="0"/>
              <a:t> </a:t>
            </a:r>
            <a:endParaRPr lang="en-US" sz="2400" dirty="0" smtClean="0"/>
          </a:p>
          <a:p>
            <a:pPr marL="2343150" lvl="5" indent="0">
              <a:spcBef>
                <a:spcPts val="0"/>
              </a:spcBef>
              <a:buNone/>
            </a:pPr>
            <a:r>
              <a:rPr lang="en-US" sz="2400" b="1" u="sng" dirty="0" smtClean="0"/>
              <a:t>Example:</a:t>
            </a:r>
            <a:endParaRPr lang="en-US" sz="2400" b="1" u="sng" dirty="0"/>
          </a:p>
          <a:p>
            <a:pPr marL="2343150" lvl="5" indent="0">
              <a:spcBef>
                <a:spcPts val="0"/>
              </a:spcBef>
              <a:buNone/>
            </a:pPr>
            <a:r>
              <a:rPr lang="en-US" sz="2400" dirty="0"/>
              <a:t>&lt;?</a:t>
            </a:r>
            <a:r>
              <a:rPr lang="en-US" sz="2400" dirty="0" err="1"/>
              <a:t>php</a:t>
            </a:r>
            <a:br>
              <a:rPr lang="en-US" sz="2400" dirty="0"/>
            </a:br>
            <a:r>
              <a:rPr lang="en-US" sz="2400" dirty="0" smtClean="0"/>
              <a:t>	function </a:t>
            </a:r>
            <a:r>
              <a:rPr lang="en-US" sz="2400" dirty="0" err="1"/>
              <a:t>writeMsg</a:t>
            </a:r>
            <a:r>
              <a:rPr lang="en-US" sz="2400" dirty="0"/>
              <a:t>() {</a:t>
            </a:r>
            <a:br>
              <a:rPr lang="en-US" sz="2400" dirty="0"/>
            </a:br>
            <a:r>
              <a:rPr lang="en-US" sz="2400" dirty="0"/>
              <a:t>  </a:t>
            </a:r>
            <a:r>
              <a:rPr lang="en-US" sz="2400" dirty="0" smtClean="0"/>
              <a:t>		echo </a:t>
            </a:r>
            <a:r>
              <a:rPr lang="en-US" sz="2400" dirty="0"/>
              <a:t>"Hello world!";</a:t>
            </a:r>
            <a:br>
              <a:rPr lang="en-US" sz="2400" dirty="0"/>
            </a:br>
            <a:r>
              <a:rPr lang="en-US" sz="2400" dirty="0" smtClean="0"/>
              <a:t>	}</a:t>
            </a:r>
            <a:br>
              <a:rPr lang="en-US" sz="2400" dirty="0"/>
            </a:br>
            <a:r>
              <a:rPr lang="en-US" sz="2400" dirty="0" smtClean="0"/>
              <a:t>	</a:t>
            </a:r>
            <a:r>
              <a:rPr lang="en-US" sz="2400" dirty="0" err="1" smtClean="0"/>
              <a:t>writeMsg</a:t>
            </a:r>
            <a:r>
              <a:rPr lang="en-US" sz="2400" dirty="0"/>
              <a:t>(); // call the function</a:t>
            </a:r>
            <a:br>
              <a:rPr lang="en-US" sz="2400" dirty="0"/>
            </a:br>
            <a:r>
              <a:rPr lang="en-US" sz="2400" dirty="0"/>
              <a:t>?&gt; </a:t>
            </a:r>
            <a:endParaRPr lang="en-US" sz="2400" dirty="0"/>
          </a:p>
          <a:p>
            <a:pPr marL="2343150" lvl="5" indent="0">
              <a:spcBef>
                <a:spcPts val="0"/>
              </a:spcBef>
              <a:buNone/>
            </a:pPr>
            <a:endParaRPr lang="en-IN" sz="240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3187800" y="4343400"/>
              <a:ext cx="2997360" cy="851400"/>
            </p14:xfrm>
          </p:contentPart>
        </mc:Choice>
        <mc:Fallback xmlns="">
          <p:pic>
            <p:nvPicPr>
              <p:cNvPr id="4" name="Ink 3"/>
            </p:nvPicPr>
            <p:blipFill>
              <a:blip r:embed="rId2"/>
            </p:blipFill>
            <p:spPr>
              <a:xfrm>
                <a:off x="3187800" y="4343400"/>
                <a:ext cx="2997360" cy="85140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Program</a:t>
            </a:r>
            <a:endParaRPr lang="en-US" dirty="0"/>
          </a:p>
        </p:txBody>
      </p:sp>
      <p:sp>
        <p:nvSpPr>
          <p:cNvPr id="4" name="Rectangle 3"/>
          <p:cNvSpPr/>
          <p:nvPr/>
        </p:nvSpPr>
        <p:spPr>
          <a:xfrm>
            <a:off x="263352" y="1052736"/>
            <a:ext cx="6096000" cy="4801314"/>
          </a:xfrm>
          <a:prstGeom prst="rect">
            <a:avLst/>
          </a:prstGeom>
        </p:spPr>
        <p:txBody>
          <a:bodyPr>
            <a:spAutoFit/>
          </a:bodyPr>
          <a:lstStyle/>
          <a:p>
            <a:r>
              <a:rPr lang="en-US" dirty="0" smtClean="0"/>
              <a:t>&lt;!DOCTYPE html&gt;</a:t>
            </a:r>
            <a:endParaRPr lang="en-US" dirty="0" smtClean="0"/>
          </a:p>
          <a:p>
            <a:r>
              <a:rPr lang="en-US" dirty="0" smtClean="0"/>
              <a:t>&lt;html </a:t>
            </a:r>
            <a:r>
              <a:rPr lang="en-US" dirty="0" err="1" smtClean="0"/>
              <a:t>lang</a:t>
            </a:r>
            <a:r>
              <a:rPr lang="en-US" dirty="0" smtClean="0"/>
              <a:t>="en"&gt;</a:t>
            </a:r>
            <a:endParaRPr lang="en-US" dirty="0" smtClean="0"/>
          </a:p>
          <a:p>
            <a:r>
              <a:rPr lang="en-US" dirty="0" smtClean="0"/>
              <a:t>&lt;head&gt;   &lt;title&gt;Document&lt;/title&gt;  &lt;/head&gt;</a:t>
            </a:r>
            <a:endParaRPr lang="en-US" dirty="0" smtClean="0"/>
          </a:p>
          <a:p>
            <a:r>
              <a:rPr lang="en-US" dirty="0" smtClean="0"/>
              <a:t>&lt;body&gt;</a:t>
            </a:r>
            <a:endParaRPr lang="en-US" dirty="0" smtClean="0"/>
          </a:p>
          <a:p>
            <a:r>
              <a:rPr lang="en-US" dirty="0" smtClean="0"/>
              <a:t>    </a:t>
            </a:r>
            <a:r>
              <a:rPr lang="en-US" b="1" dirty="0" smtClean="0">
                <a:solidFill>
                  <a:srgbClr val="0070C0"/>
                </a:solidFill>
              </a:rPr>
              <a:t>&lt;?</a:t>
            </a:r>
            <a:r>
              <a:rPr lang="en-US" b="1" dirty="0" err="1" smtClean="0">
                <a:solidFill>
                  <a:srgbClr val="0070C0"/>
                </a:solidFill>
              </a:rPr>
              <a:t>php</a:t>
            </a:r>
            <a:endParaRPr lang="en-US" b="1" dirty="0" smtClean="0">
              <a:solidFill>
                <a:srgbClr val="0070C0"/>
              </a:solidFill>
            </a:endParaRPr>
          </a:p>
          <a:p>
            <a:r>
              <a:rPr lang="en-US" b="1" dirty="0" smtClean="0">
                <a:solidFill>
                  <a:srgbClr val="0070C0"/>
                </a:solidFill>
              </a:rPr>
              <a:t>    function add($a, $b)</a:t>
            </a:r>
            <a:endParaRPr lang="en-US" b="1" dirty="0" smtClean="0">
              <a:solidFill>
                <a:srgbClr val="0070C0"/>
              </a:solidFill>
            </a:endParaRPr>
          </a:p>
          <a:p>
            <a:r>
              <a:rPr lang="en-US" b="1" dirty="0" smtClean="0">
                <a:solidFill>
                  <a:srgbClr val="0070C0"/>
                </a:solidFill>
              </a:rPr>
              <a:t>    {</a:t>
            </a:r>
            <a:endParaRPr lang="en-US" b="1" dirty="0" smtClean="0">
              <a:solidFill>
                <a:srgbClr val="0070C0"/>
              </a:solidFill>
            </a:endParaRPr>
          </a:p>
          <a:p>
            <a:r>
              <a:rPr lang="en-US" b="1" dirty="0" smtClean="0">
                <a:solidFill>
                  <a:srgbClr val="0070C0"/>
                </a:solidFill>
              </a:rPr>
              <a:t>        return $a+$b;</a:t>
            </a:r>
            <a:endParaRPr lang="en-US" b="1" dirty="0" smtClean="0">
              <a:solidFill>
                <a:srgbClr val="0070C0"/>
              </a:solidFill>
            </a:endParaRPr>
          </a:p>
          <a:p>
            <a:r>
              <a:rPr lang="en-US" b="1" dirty="0" smtClean="0">
                <a:solidFill>
                  <a:srgbClr val="0070C0"/>
                </a:solidFill>
              </a:rPr>
              <a:t>    }</a:t>
            </a:r>
            <a:endParaRPr lang="en-US" b="1" dirty="0" smtClean="0">
              <a:solidFill>
                <a:srgbClr val="0070C0"/>
              </a:solidFill>
            </a:endParaRPr>
          </a:p>
          <a:p>
            <a:r>
              <a:rPr lang="en-US" b="1" dirty="0" smtClean="0">
                <a:solidFill>
                  <a:srgbClr val="0070C0"/>
                </a:solidFill>
              </a:rPr>
              <a:t>    $num1=100;</a:t>
            </a:r>
            <a:endParaRPr lang="en-US" b="1" dirty="0" smtClean="0">
              <a:solidFill>
                <a:srgbClr val="0070C0"/>
              </a:solidFill>
            </a:endParaRPr>
          </a:p>
          <a:p>
            <a:r>
              <a:rPr lang="en-US" b="1" dirty="0" smtClean="0">
                <a:solidFill>
                  <a:srgbClr val="0070C0"/>
                </a:solidFill>
              </a:rPr>
              <a:t>    $num2=200;</a:t>
            </a:r>
            <a:endParaRPr lang="en-US" b="1" dirty="0" smtClean="0">
              <a:solidFill>
                <a:srgbClr val="0070C0"/>
              </a:solidFill>
            </a:endParaRPr>
          </a:p>
          <a:p>
            <a:r>
              <a:rPr lang="en-US" b="1" dirty="0" smtClean="0">
                <a:solidFill>
                  <a:srgbClr val="0070C0"/>
                </a:solidFill>
              </a:rPr>
              <a:t>    </a:t>
            </a:r>
            <a:r>
              <a:rPr lang="en-US" b="1" dirty="0" err="1" smtClean="0">
                <a:solidFill>
                  <a:srgbClr val="0070C0"/>
                </a:solidFill>
              </a:rPr>
              <a:t>echo"fun</a:t>
            </a:r>
            <a:r>
              <a:rPr lang="en-US" b="1" dirty="0" smtClean="0">
                <a:solidFill>
                  <a:srgbClr val="0070C0"/>
                </a:solidFill>
              </a:rPr>
              <a:t> call: addition()".</a:t>
            </a:r>
            <a:r>
              <a:rPr lang="en-US" b="1" dirty="0" smtClean="0">
                <a:solidFill>
                  <a:srgbClr val="FF0066"/>
                </a:solidFill>
              </a:rPr>
              <a:t>add($num1,$num2);</a:t>
            </a:r>
            <a:endParaRPr lang="en-US" b="1" dirty="0" smtClean="0">
              <a:solidFill>
                <a:srgbClr val="FF0066"/>
              </a:solidFill>
            </a:endParaRPr>
          </a:p>
          <a:p>
            <a:r>
              <a:rPr lang="en-US" b="1" dirty="0" smtClean="0">
                <a:solidFill>
                  <a:srgbClr val="0070C0"/>
                </a:solidFill>
              </a:rPr>
              <a:t>    echo"&lt;</a:t>
            </a:r>
            <a:r>
              <a:rPr lang="en-US" b="1" dirty="0" err="1" smtClean="0">
                <a:solidFill>
                  <a:srgbClr val="0070C0"/>
                </a:solidFill>
              </a:rPr>
              <a:t>br</a:t>
            </a:r>
            <a:r>
              <a:rPr lang="en-US" b="1" dirty="0" smtClean="0">
                <a:solidFill>
                  <a:srgbClr val="0070C0"/>
                </a:solidFill>
              </a:rPr>
              <a:t>&gt;&lt;</a:t>
            </a:r>
            <a:r>
              <a:rPr lang="en-US" b="1" dirty="0" err="1" smtClean="0">
                <a:solidFill>
                  <a:srgbClr val="0070C0"/>
                </a:solidFill>
              </a:rPr>
              <a:t>br</a:t>
            </a:r>
            <a:r>
              <a:rPr lang="en-US" b="1" dirty="0" smtClean="0">
                <a:solidFill>
                  <a:srgbClr val="0070C0"/>
                </a:solidFill>
              </a:rPr>
              <a:t>&gt;";</a:t>
            </a:r>
            <a:endParaRPr lang="en-US" b="1" dirty="0" smtClean="0">
              <a:solidFill>
                <a:srgbClr val="0070C0"/>
              </a:solidFill>
            </a:endParaRPr>
          </a:p>
          <a:p>
            <a:r>
              <a:rPr lang="en-US" b="1" dirty="0" smtClean="0">
                <a:solidFill>
                  <a:srgbClr val="0070C0"/>
                </a:solidFill>
              </a:rPr>
              <a:t>    print("fun call: addition()".</a:t>
            </a:r>
            <a:r>
              <a:rPr lang="en-US" b="1" dirty="0" smtClean="0">
                <a:solidFill>
                  <a:srgbClr val="FF0066"/>
                </a:solidFill>
              </a:rPr>
              <a:t>add($num1,$num2)</a:t>
            </a:r>
            <a:r>
              <a:rPr lang="en-US" b="1" dirty="0" smtClean="0">
                <a:solidFill>
                  <a:srgbClr val="0070C0"/>
                </a:solidFill>
              </a:rPr>
              <a:t>);</a:t>
            </a:r>
            <a:endParaRPr lang="en-US" b="1" dirty="0" smtClean="0">
              <a:solidFill>
                <a:srgbClr val="0070C0"/>
              </a:solidFill>
            </a:endParaRPr>
          </a:p>
          <a:p>
            <a:r>
              <a:rPr lang="en-US" b="1" dirty="0" smtClean="0">
                <a:solidFill>
                  <a:srgbClr val="0070C0"/>
                </a:solidFill>
              </a:rPr>
              <a:t>    ?&gt;</a:t>
            </a:r>
            <a:endParaRPr lang="en-US" b="1" dirty="0" smtClean="0">
              <a:solidFill>
                <a:srgbClr val="0070C0"/>
              </a:solidFill>
            </a:endParaRPr>
          </a:p>
          <a:p>
            <a:r>
              <a:rPr lang="en-US" dirty="0" smtClean="0"/>
              <a:t>&lt;/body&gt;</a:t>
            </a:r>
            <a:endParaRPr lang="en-US" dirty="0" smtClean="0"/>
          </a:p>
          <a:p>
            <a:r>
              <a:rPr lang="en-US" dirty="0" smtClean="0"/>
              <a:t>&lt;/html&gt;</a:t>
            </a:r>
            <a:endParaRPr lang="en-US" dirty="0"/>
          </a:p>
        </p:txBody>
      </p:sp>
      <p:pic>
        <p:nvPicPr>
          <p:cNvPr id="1026" name="Picture 2"/>
          <p:cNvPicPr>
            <a:picLocks noChangeAspect="1" noChangeArrowheads="1"/>
          </p:cNvPicPr>
          <p:nvPr/>
        </p:nvPicPr>
        <p:blipFill>
          <a:blip r:embed="rId1" cstate="print"/>
          <a:srcRect r="17457"/>
          <a:stretch>
            <a:fillRect/>
          </a:stretch>
        </p:blipFill>
        <p:spPr bwMode="auto">
          <a:xfrm>
            <a:off x="6600056" y="2132856"/>
            <a:ext cx="5184576" cy="302790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Scope</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 </a:t>
            </a:r>
            <a:r>
              <a:rPr lang="en-IN" b="1" dirty="0" smtClean="0"/>
              <a:t>Scope</a:t>
            </a:r>
            <a:endParaRPr lang="en-IN" b="1" dirty="0" smtClean="0"/>
          </a:p>
          <a:p>
            <a:pPr lvl="1"/>
            <a:r>
              <a:rPr lang="en-US" dirty="0"/>
              <a:t>In PHP, variables can be declared anywhere in the script.</a:t>
            </a:r>
            <a:endParaRPr lang="en-US" dirty="0"/>
          </a:p>
          <a:p>
            <a:pPr lvl="1"/>
            <a:r>
              <a:rPr lang="en-US" dirty="0"/>
              <a:t>The scope of a variable is the part of the script where the variable can be referenced/used.</a:t>
            </a:r>
            <a:endParaRPr lang="en-US" dirty="0"/>
          </a:p>
          <a:p>
            <a:pPr lvl="1"/>
            <a:r>
              <a:rPr lang="en-US" dirty="0"/>
              <a:t>PHP has three different variable scopes:</a:t>
            </a:r>
            <a:endParaRPr lang="en-US" dirty="0"/>
          </a:p>
          <a:p>
            <a:pPr marL="1454150" lvl="2" indent="-457200">
              <a:buFont typeface="+mj-lt"/>
              <a:buAutoNum type="arabicPeriod"/>
            </a:pPr>
            <a:r>
              <a:rPr lang="en-US" dirty="0"/>
              <a:t>local</a:t>
            </a:r>
            <a:endParaRPr lang="en-US" dirty="0"/>
          </a:p>
          <a:p>
            <a:pPr marL="1454150" lvl="2" indent="-457200">
              <a:buFont typeface="+mj-lt"/>
              <a:buAutoNum type="arabicPeriod"/>
            </a:pPr>
            <a:r>
              <a:rPr lang="en-US" dirty="0"/>
              <a:t>global</a:t>
            </a:r>
            <a:endParaRPr lang="en-US" dirty="0"/>
          </a:p>
          <a:p>
            <a:pPr marL="1454150" lvl="2" indent="-457200">
              <a:buFont typeface="+mj-lt"/>
              <a:buAutoNum type="arabicPeriod"/>
            </a:pPr>
            <a:r>
              <a:rPr lang="en-US" dirty="0"/>
              <a:t>static</a:t>
            </a:r>
            <a:endParaRPr lang="en-US" dirty="0"/>
          </a:p>
          <a:p>
            <a:endParaRPr lang="en-IN" dirty="0" smtClean="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565360" y="3708360"/>
              <a:ext cx="609840" cy="1181520"/>
            </p14:xfrm>
          </p:contentPart>
        </mc:Choice>
        <mc:Fallback xmlns="">
          <p:pic>
            <p:nvPicPr>
              <p:cNvPr id="4" name="Ink 3"/>
            </p:nvPicPr>
            <p:blipFill>
              <a:blip r:embed="rId2"/>
            </p:blipFill>
            <p:spPr>
              <a:xfrm>
                <a:off x="2565360" y="3708360"/>
                <a:ext cx="609840" cy="118152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Scope</a:t>
            </a:r>
            <a:br>
              <a:rPr lang="en-IN" dirty="0" smtClean="0"/>
            </a:br>
            <a:endParaRPr lang="en-IN" dirty="0"/>
          </a:p>
        </p:txBody>
      </p:sp>
      <p:sp>
        <p:nvSpPr>
          <p:cNvPr id="3" name="Text Placeholder 2"/>
          <p:cNvSpPr>
            <a:spLocks noGrp="1"/>
          </p:cNvSpPr>
          <p:nvPr>
            <p:ph type="body" sz="quarter" idx="13"/>
          </p:nvPr>
        </p:nvSpPr>
        <p:spPr/>
        <p:txBody>
          <a:bodyPr/>
          <a:lstStyle/>
          <a:p>
            <a:pPr lvl="1"/>
            <a:r>
              <a:rPr lang="en-IN" b="1" dirty="0"/>
              <a:t>Local variables</a:t>
            </a:r>
            <a:endParaRPr lang="en-IN" b="1" dirty="0"/>
          </a:p>
          <a:p>
            <a:pPr lvl="1"/>
            <a:r>
              <a:rPr lang="en-US" i="1" dirty="0"/>
              <a:t>Local variables </a:t>
            </a:r>
            <a:r>
              <a:rPr lang="en-US" dirty="0"/>
              <a:t>are variables that are created within, and can be accessed only by, a function. </a:t>
            </a:r>
            <a:endParaRPr lang="en-US" dirty="0"/>
          </a:p>
          <a:p>
            <a:pPr lvl="1"/>
            <a:r>
              <a:rPr lang="en-US" dirty="0"/>
              <a:t>They are generally temporary variables that are used to store partially processed results prior to the function’s return.</a:t>
            </a:r>
            <a:endParaRPr lang="en-US" dirty="0"/>
          </a:p>
          <a:p>
            <a:pPr marL="1428750" lvl="3" indent="0">
              <a:spcBef>
                <a:spcPts val="0"/>
              </a:spcBef>
              <a:spcAft>
                <a:spcPts val="0"/>
              </a:spcAft>
              <a:buNone/>
            </a:pPr>
            <a:r>
              <a:rPr lang="en-US" sz="2000" dirty="0"/>
              <a:t>&lt;?</a:t>
            </a:r>
            <a:r>
              <a:rPr lang="en-US" sz="2000" dirty="0" err="1"/>
              <a:t>php</a:t>
            </a:r>
            <a:br>
              <a:rPr lang="en-US" sz="2000" dirty="0"/>
            </a:br>
            <a:r>
              <a:rPr lang="en-US" sz="2000" dirty="0"/>
              <a:t>	function </a:t>
            </a:r>
            <a:r>
              <a:rPr lang="en-US" sz="2000" dirty="0" err="1"/>
              <a:t>addNumbers</a:t>
            </a:r>
            <a:r>
              <a:rPr lang="en-US" sz="2000" dirty="0"/>
              <a:t>(</a:t>
            </a:r>
            <a:r>
              <a:rPr lang="en-US" sz="2000" dirty="0" err="1"/>
              <a:t>int</a:t>
            </a:r>
            <a:r>
              <a:rPr lang="en-US" sz="2000" dirty="0"/>
              <a:t> $a, </a:t>
            </a:r>
            <a:r>
              <a:rPr lang="en-US" sz="2000" dirty="0" err="1"/>
              <a:t>int</a:t>
            </a:r>
            <a:r>
              <a:rPr lang="en-US" sz="2000" dirty="0"/>
              <a:t> $b) {</a:t>
            </a:r>
            <a:endParaRPr lang="en-US" sz="2000" dirty="0"/>
          </a:p>
          <a:p>
            <a:pPr marL="1428750" lvl="3" indent="0">
              <a:spcBef>
                <a:spcPts val="0"/>
              </a:spcBef>
              <a:spcAft>
                <a:spcPts val="0"/>
              </a:spcAft>
              <a:buNone/>
            </a:pPr>
            <a:r>
              <a:rPr lang="en-US" sz="2000" dirty="0"/>
              <a:t>		$c = $a + $b;				// Here c is local variable</a:t>
            </a:r>
            <a:br>
              <a:rPr lang="en-US" sz="2000" dirty="0"/>
            </a:br>
            <a:r>
              <a:rPr lang="en-US" sz="2000" dirty="0"/>
              <a:t>  		return $c;</a:t>
            </a:r>
            <a:br>
              <a:rPr lang="en-US" sz="2000" dirty="0"/>
            </a:br>
            <a:r>
              <a:rPr lang="en-US" sz="2000" dirty="0"/>
              <a:t>	}</a:t>
            </a:r>
            <a:br>
              <a:rPr lang="en-US" sz="2000" dirty="0"/>
            </a:br>
            <a:r>
              <a:rPr lang="en-US" sz="2000" dirty="0"/>
              <a:t>	echo </a:t>
            </a:r>
            <a:r>
              <a:rPr lang="en-US" sz="2000" dirty="0" err="1"/>
              <a:t>addNumbers</a:t>
            </a:r>
            <a:r>
              <a:rPr lang="en-US" sz="2000" dirty="0"/>
              <a:t>(5, 20); </a:t>
            </a:r>
            <a:br>
              <a:rPr lang="en-US" sz="2000" dirty="0"/>
            </a:br>
            <a:r>
              <a:rPr lang="en-US" sz="2000" dirty="0"/>
              <a:t>?&gt; </a:t>
            </a:r>
            <a:endParaRPr lang="en-US" sz="2000" dirty="0"/>
          </a:p>
          <a:p>
            <a:pPr lvl="1"/>
            <a:endParaRPr lang="en-IN" dirty="0"/>
          </a:p>
          <a:p>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790640" y="2482920"/>
              <a:ext cx="4026240" cy="1899000"/>
            </p14:xfrm>
          </p:contentPart>
        </mc:Choice>
        <mc:Fallback xmlns="">
          <p:pic>
            <p:nvPicPr>
              <p:cNvPr id="4" name="Ink 3"/>
            </p:nvPicPr>
            <p:blipFill>
              <a:blip r:embed="rId2"/>
            </p:blipFill>
            <p:spPr>
              <a:xfrm>
                <a:off x="1790640" y="2482920"/>
                <a:ext cx="4026240" cy="189900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Variables </a:t>
            </a:r>
            <a:r>
              <a:rPr lang="en-US" dirty="0"/>
              <a:t>created outside of any functions can be accessed only </a:t>
            </a:r>
            <a:r>
              <a:rPr lang="en-US" dirty="0" smtClean="0"/>
              <a:t>by </a:t>
            </a:r>
            <a:r>
              <a:rPr lang="en-IN" dirty="0" err="1" smtClean="0"/>
              <a:t>nonfunction</a:t>
            </a:r>
            <a:r>
              <a:rPr lang="en-IN" dirty="0" smtClean="0"/>
              <a:t> </a:t>
            </a:r>
            <a:r>
              <a:rPr lang="en-IN" dirty="0"/>
              <a:t>code</a:t>
            </a:r>
            <a:r>
              <a:rPr lang="en-IN" dirty="0" smtClean="0"/>
              <a:t>.</a:t>
            </a:r>
            <a:endParaRPr lang="en-IN" dirty="0" smtClean="0"/>
          </a:p>
          <a:p>
            <a:pPr marL="1854200" lvl="4" indent="0">
              <a:spcBef>
                <a:spcPts val="0"/>
              </a:spcBef>
              <a:spcAft>
                <a:spcPts val="0"/>
              </a:spcAft>
              <a:buNone/>
            </a:pPr>
            <a:r>
              <a:rPr lang="en-US" dirty="0"/>
              <a:t>&lt;?</a:t>
            </a:r>
            <a:r>
              <a:rPr lang="en-US" dirty="0" err="1"/>
              <a:t>php</a:t>
            </a:r>
            <a:endParaRPr lang="en-US" dirty="0"/>
          </a:p>
          <a:p>
            <a:pPr marL="1854200" lvl="4" indent="0">
              <a:spcBef>
                <a:spcPts val="0"/>
              </a:spcBef>
              <a:spcAft>
                <a:spcPts val="0"/>
              </a:spcAft>
              <a:buNone/>
            </a:pPr>
            <a:r>
              <a:rPr lang="en-US" dirty="0"/>
              <a:t>    $result = "The output is ";</a:t>
            </a:r>
            <a:endParaRPr lang="en-US" dirty="0"/>
          </a:p>
          <a:p>
            <a:pPr marL="1854200" lvl="4" indent="0">
              <a:spcBef>
                <a:spcPts val="0"/>
              </a:spcBef>
              <a:spcAft>
                <a:spcPts val="0"/>
              </a:spcAft>
              <a:buNone/>
            </a:pPr>
            <a:r>
              <a:rPr lang="en-US" dirty="0"/>
              <a:t>    echo </a:t>
            </a:r>
            <a:r>
              <a:rPr lang="en-US" dirty="0" err="1"/>
              <a:t>addnumbers</a:t>
            </a:r>
            <a:r>
              <a:rPr lang="en-US" dirty="0"/>
              <a:t>(20,40);</a:t>
            </a:r>
            <a:endParaRPr lang="en-US" dirty="0"/>
          </a:p>
          <a:p>
            <a:pPr marL="1854200" lvl="4" indent="0">
              <a:spcBef>
                <a:spcPts val="0"/>
              </a:spcBef>
              <a:spcAft>
                <a:spcPts val="0"/>
              </a:spcAft>
              <a:buNone/>
            </a:pPr>
            <a:r>
              <a:rPr lang="en-US" dirty="0"/>
              <a:t>    function </a:t>
            </a:r>
            <a:r>
              <a:rPr lang="en-US" dirty="0" err="1"/>
              <a:t>addnumbers</a:t>
            </a:r>
            <a:r>
              <a:rPr lang="en-US" dirty="0"/>
              <a:t>($a, $b) {</a:t>
            </a:r>
            <a:endParaRPr lang="en-US" dirty="0"/>
          </a:p>
          <a:p>
            <a:pPr marL="1854200" lvl="4" indent="0">
              <a:spcBef>
                <a:spcPts val="0"/>
              </a:spcBef>
              <a:spcAft>
                <a:spcPts val="0"/>
              </a:spcAft>
              <a:buNone/>
            </a:pPr>
            <a:r>
              <a:rPr lang="en-US" dirty="0"/>
              <a:t>        return $result.($a+$b);</a:t>
            </a:r>
            <a:endParaRPr lang="en-US" dirty="0"/>
          </a:p>
          <a:p>
            <a:pPr marL="1854200" lvl="4" indent="0">
              <a:spcBef>
                <a:spcPts val="0"/>
              </a:spcBef>
              <a:spcAft>
                <a:spcPts val="0"/>
              </a:spcAft>
              <a:buNone/>
            </a:pPr>
            <a:r>
              <a:rPr lang="en-US" dirty="0"/>
              <a:t>    }</a:t>
            </a:r>
            <a:endParaRPr lang="en-US" dirty="0"/>
          </a:p>
          <a:p>
            <a:pPr marL="1854200" lvl="4" indent="0">
              <a:spcBef>
                <a:spcPts val="0"/>
              </a:spcBef>
              <a:spcAft>
                <a:spcPts val="0"/>
              </a:spcAft>
              <a:buNone/>
            </a:pPr>
            <a:r>
              <a:rPr lang="en-US" dirty="0" smtClean="0"/>
              <a:t>?&gt;</a:t>
            </a:r>
            <a:endParaRPr lang="en-US" dirty="0" smtClean="0"/>
          </a:p>
          <a:p>
            <a:pPr lvl="1"/>
            <a:r>
              <a:rPr lang="en-US" dirty="0"/>
              <a:t>The above code will give “undefined variable error”.  Because, $result created outside the function, and it can be accessed only by the code which is outside of any function.</a:t>
            </a:r>
            <a:endParaRPr lang="en-US" dirty="0"/>
          </a:p>
          <a:p>
            <a:pPr lvl="1"/>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Global variables</a:t>
            </a:r>
            <a:br>
              <a:rPr lang="en-US" b="1" dirty="0" smtClean="0"/>
            </a:br>
            <a:endParaRPr lang="en-IN" dirty="0"/>
          </a:p>
        </p:txBody>
      </p:sp>
      <p:sp>
        <p:nvSpPr>
          <p:cNvPr id="3" name="Text Placeholder 2"/>
          <p:cNvSpPr>
            <a:spLocks noGrp="1"/>
          </p:cNvSpPr>
          <p:nvPr>
            <p:ph type="body" sz="quarter" idx="13"/>
          </p:nvPr>
        </p:nvSpPr>
        <p:spPr/>
        <p:txBody>
          <a:bodyPr/>
          <a:lstStyle/>
          <a:p>
            <a:pPr lvl="1"/>
            <a:r>
              <a:rPr lang="en-US" b="1" dirty="0" smtClean="0"/>
              <a:t>Global variables</a:t>
            </a:r>
            <a:endParaRPr lang="en-US" b="1" dirty="0" smtClean="0"/>
          </a:p>
          <a:p>
            <a:pPr lvl="1"/>
            <a:r>
              <a:rPr lang="en-US" dirty="0" smtClean="0"/>
              <a:t>A </a:t>
            </a:r>
            <a:r>
              <a:rPr lang="en-US" dirty="0"/>
              <a:t>variable declared </a:t>
            </a:r>
            <a:r>
              <a:rPr lang="en-US" b="1" dirty="0"/>
              <a:t>outside</a:t>
            </a:r>
            <a:r>
              <a:rPr lang="en-US" dirty="0"/>
              <a:t> a function has a GLOBAL SCOPE and can only be accessed outside a </a:t>
            </a:r>
            <a:r>
              <a:rPr lang="en-US" dirty="0" smtClean="0"/>
              <a:t>function</a:t>
            </a:r>
            <a:endParaRPr lang="en-US" dirty="0" smtClean="0"/>
          </a:p>
          <a:p>
            <a:pPr lvl="1"/>
            <a:r>
              <a:rPr lang="en-US" dirty="0"/>
              <a:t>The global keyword is used to access a global variable from within a function</a:t>
            </a:r>
            <a:r>
              <a:rPr lang="en-US" dirty="0" smtClean="0"/>
              <a:t>.</a:t>
            </a:r>
            <a:endParaRPr lang="en-US" dirty="0"/>
          </a:p>
          <a:p>
            <a:pPr marL="514350" lvl="1" indent="0">
              <a:buNone/>
            </a:pPr>
            <a:r>
              <a:rPr lang="es-ES" dirty="0"/>
              <a:t>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Global variables</a:t>
            </a:r>
            <a:br>
              <a:rPr lang="en-US" b="1" dirty="0" smtClean="0"/>
            </a:br>
            <a:endParaRPr lang="en-IN" dirty="0"/>
          </a:p>
        </p:txBody>
      </p:sp>
      <p:sp>
        <p:nvSpPr>
          <p:cNvPr id="3" name="Text Placeholder 2"/>
          <p:cNvSpPr>
            <a:spLocks noGrp="1"/>
          </p:cNvSpPr>
          <p:nvPr>
            <p:ph type="body" sz="quarter" idx="13"/>
          </p:nvPr>
        </p:nvSpPr>
        <p:spPr>
          <a:xfrm>
            <a:off x="227013" y="1052513"/>
            <a:ext cx="11772900" cy="4320703"/>
          </a:xfrm>
        </p:spPr>
        <p:txBody>
          <a:bodyPr/>
          <a:lstStyle/>
          <a:p>
            <a:pPr marL="2343150" lvl="5" indent="0">
              <a:spcBef>
                <a:spcPts val="0"/>
              </a:spcBef>
              <a:buNone/>
            </a:pPr>
            <a:r>
              <a:rPr lang="es-ES" sz="2800" dirty="0"/>
              <a:t>&lt;?</a:t>
            </a:r>
            <a:r>
              <a:rPr lang="es-ES" sz="2800" dirty="0" err="1"/>
              <a:t>php</a:t>
            </a:r>
            <a:endParaRPr lang="es-ES" sz="2800" dirty="0"/>
          </a:p>
          <a:p>
            <a:pPr marL="2343150" lvl="5" indent="0">
              <a:spcBef>
                <a:spcPts val="0"/>
              </a:spcBef>
              <a:buNone/>
            </a:pPr>
            <a:r>
              <a:rPr lang="es-ES" sz="2800" dirty="0" smtClean="0"/>
              <a:t>	$</a:t>
            </a:r>
            <a:r>
              <a:rPr lang="es-ES" sz="2800" dirty="0"/>
              <a:t>x = 5</a:t>
            </a:r>
            <a:r>
              <a:rPr lang="es-ES" sz="2800" dirty="0" smtClean="0"/>
              <a:t>;		// global </a:t>
            </a:r>
            <a:r>
              <a:rPr lang="es-ES" sz="2800" dirty="0" err="1" smtClean="0"/>
              <a:t>scope</a:t>
            </a:r>
            <a:endParaRPr lang="es-ES" sz="2800" dirty="0"/>
          </a:p>
          <a:p>
            <a:pPr marL="2343150" lvl="5" indent="0">
              <a:spcBef>
                <a:spcPts val="0"/>
              </a:spcBef>
              <a:buNone/>
            </a:pPr>
            <a:r>
              <a:rPr lang="es-ES" sz="2800" dirty="0" smtClean="0"/>
              <a:t>	$</a:t>
            </a:r>
            <a:r>
              <a:rPr lang="es-ES" sz="2800" dirty="0"/>
              <a:t>y = 10</a:t>
            </a:r>
            <a:r>
              <a:rPr lang="es-ES" sz="2800" dirty="0" smtClean="0"/>
              <a:t>;		// global </a:t>
            </a:r>
            <a:r>
              <a:rPr lang="es-ES" sz="2800" dirty="0" err="1" smtClean="0"/>
              <a:t>scope</a:t>
            </a:r>
            <a:endParaRPr lang="es-ES" sz="2800" dirty="0"/>
          </a:p>
          <a:p>
            <a:pPr marL="2343150" lvl="5" indent="0">
              <a:spcBef>
                <a:spcPts val="0"/>
              </a:spcBef>
              <a:buNone/>
            </a:pPr>
            <a:r>
              <a:rPr lang="es-ES" sz="2800" dirty="0" smtClean="0"/>
              <a:t>	</a:t>
            </a:r>
            <a:r>
              <a:rPr lang="es-ES" sz="2800" dirty="0" err="1" smtClean="0"/>
              <a:t>function</a:t>
            </a:r>
            <a:r>
              <a:rPr lang="es-ES" sz="2800" dirty="0" smtClean="0"/>
              <a:t> </a:t>
            </a:r>
            <a:r>
              <a:rPr lang="es-ES" sz="2800" dirty="0" err="1"/>
              <a:t>myTest</a:t>
            </a:r>
            <a:r>
              <a:rPr lang="es-ES" sz="2800" dirty="0"/>
              <a:t>() {</a:t>
            </a:r>
            <a:endParaRPr lang="es-ES" sz="2800" dirty="0"/>
          </a:p>
          <a:p>
            <a:pPr marL="2343150" lvl="5" indent="0">
              <a:spcBef>
                <a:spcPts val="0"/>
              </a:spcBef>
              <a:buNone/>
            </a:pPr>
            <a:r>
              <a:rPr lang="es-ES" sz="2800" dirty="0"/>
              <a:t> </a:t>
            </a:r>
            <a:r>
              <a:rPr lang="es-ES" sz="2800" dirty="0" smtClean="0"/>
              <a:t>		</a:t>
            </a:r>
            <a:r>
              <a:rPr lang="es-ES" sz="2800" dirty="0" smtClean="0">
                <a:solidFill>
                  <a:srgbClr val="C00000"/>
                </a:solidFill>
              </a:rPr>
              <a:t>global</a:t>
            </a:r>
            <a:r>
              <a:rPr lang="es-ES" sz="2800" dirty="0" smtClean="0"/>
              <a:t> </a:t>
            </a:r>
            <a:r>
              <a:rPr lang="es-ES" sz="2800" dirty="0"/>
              <a:t>$x, $y</a:t>
            </a:r>
            <a:r>
              <a:rPr lang="es-ES" sz="2800" dirty="0" smtClean="0"/>
              <a:t>;		// global </a:t>
            </a:r>
            <a:r>
              <a:rPr lang="es-ES" sz="2800" dirty="0" err="1" smtClean="0"/>
              <a:t>key</a:t>
            </a:r>
            <a:r>
              <a:rPr lang="es-ES" sz="2800" dirty="0" smtClean="0"/>
              <a:t> </a:t>
            </a:r>
            <a:r>
              <a:rPr lang="es-ES" sz="2800" dirty="0" err="1" smtClean="0"/>
              <a:t>word</a:t>
            </a:r>
            <a:r>
              <a:rPr lang="es-ES" sz="2800" dirty="0" smtClean="0"/>
              <a:t> </a:t>
            </a:r>
            <a:r>
              <a:rPr lang="es-ES" sz="2800" dirty="0" err="1" smtClean="0"/>
              <a:t>usage</a:t>
            </a:r>
            <a:endParaRPr lang="es-ES" sz="2800" dirty="0"/>
          </a:p>
          <a:p>
            <a:pPr marL="2343150" lvl="5" indent="0">
              <a:spcBef>
                <a:spcPts val="0"/>
              </a:spcBef>
              <a:buNone/>
            </a:pPr>
            <a:r>
              <a:rPr lang="es-ES" sz="2800" dirty="0"/>
              <a:t>  </a:t>
            </a:r>
            <a:r>
              <a:rPr lang="es-ES" sz="2800" dirty="0" smtClean="0"/>
              <a:t>		$</a:t>
            </a:r>
            <a:r>
              <a:rPr lang="es-ES" sz="2800" dirty="0"/>
              <a:t>y = $x + $y;</a:t>
            </a:r>
            <a:endParaRPr lang="es-ES" sz="2800" dirty="0"/>
          </a:p>
          <a:p>
            <a:pPr marL="2343150" lvl="5" indent="0">
              <a:spcBef>
                <a:spcPts val="0"/>
              </a:spcBef>
              <a:buNone/>
            </a:pPr>
            <a:r>
              <a:rPr lang="es-ES" sz="2800" dirty="0" smtClean="0"/>
              <a:t>	}</a:t>
            </a:r>
            <a:endParaRPr lang="es-ES" sz="2800" dirty="0"/>
          </a:p>
          <a:p>
            <a:pPr marL="2343150" lvl="5" indent="0">
              <a:spcBef>
                <a:spcPts val="0"/>
              </a:spcBef>
              <a:buNone/>
            </a:pPr>
            <a:r>
              <a:rPr lang="es-ES" sz="2800" dirty="0" smtClean="0"/>
              <a:t>	</a:t>
            </a:r>
            <a:r>
              <a:rPr lang="es-ES" sz="2800" dirty="0" err="1" smtClean="0"/>
              <a:t>myTest</a:t>
            </a:r>
            <a:r>
              <a:rPr lang="es-ES" sz="2800" dirty="0"/>
              <a:t>();</a:t>
            </a:r>
            <a:endParaRPr lang="es-ES" sz="2800" dirty="0"/>
          </a:p>
          <a:p>
            <a:pPr marL="2343150" lvl="5" indent="0">
              <a:spcBef>
                <a:spcPts val="0"/>
              </a:spcBef>
              <a:buNone/>
            </a:pPr>
            <a:r>
              <a:rPr lang="es-ES" sz="2800" dirty="0" smtClean="0"/>
              <a:t>	echo </a:t>
            </a:r>
            <a:r>
              <a:rPr lang="es-ES" sz="2800" dirty="0"/>
              <a:t>$y; // outputs 15</a:t>
            </a:r>
            <a:endParaRPr lang="es-ES" sz="2800" dirty="0"/>
          </a:p>
          <a:p>
            <a:pPr marL="2343150" lvl="5" indent="0">
              <a:spcBef>
                <a:spcPts val="0"/>
              </a:spcBef>
              <a:buNone/>
            </a:pPr>
            <a:r>
              <a:rPr lang="es-ES" sz="2800" dirty="0" smtClean="0"/>
              <a:t>?&gt; </a:t>
            </a:r>
            <a:endParaRPr lang="es-ES" sz="2800" dirty="0" smtClean="0"/>
          </a:p>
          <a:p>
            <a:pPr lvl="4">
              <a:spcBef>
                <a:spcPts val="0"/>
              </a:spcBef>
              <a:spcAft>
                <a:spcPts val="0"/>
              </a:spcAft>
              <a:buNone/>
            </a:pPr>
            <a:endParaRPr lang="en-IN"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Static variables</a:t>
            </a:r>
            <a:br>
              <a:rPr lang="en-US" b="1" dirty="0" smtClean="0"/>
            </a:br>
            <a:endParaRPr lang="en-IN" dirty="0"/>
          </a:p>
        </p:txBody>
      </p:sp>
      <p:sp>
        <p:nvSpPr>
          <p:cNvPr id="3" name="Text Placeholder 2"/>
          <p:cNvSpPr>
            <a:spLocks noGrp="1"/>
          </p:cNvSpPr>
          <p:nvPr>
            <p:ph type="body" sz="quarter" idx="13"/>
          </p:nvPr>
        </p:nvSpPr>
        <p:spPr/>
        <p:txBody>
          <a:bodyPr/>
          <a:lstStyle/>
          <a:p>
            <a:pPr lvl="1"/>
            <a:r>
              <a:rPr lang="en-US" b="1" dirty="0" smtClean="0"/>
              <a:t>Static variables</a:t>
            </a:r>
            <a:endParaRPr lang="en-US" b="1" dirty="0" smtClean="0"/>
          </a:p>
          <a:p>
            <a:pPr lvl="1"/>
            <a:r>
              <a:rPr lang="en-US" dirty="0" smtClean="0"/>
              <a:t>Normally</a:t>
            </a:r>
            <a:r>
              <a:rPr lang="en-US" dirty="0"/>
              <a:t>, when a function is completed/executed, all of its variables are deleted. However, sometimes we want a local variable NOT to be deleted. We need it for a further job.</a:t>
            </a:r>
            <a:endParaRPr lang="en-US" dirty="0"/>
          </a:p>
          <a:p>
            <a:pPr lvl="1"/>
            <a:r>
              <a:rPr lang="en-US" dirty="0" smtClean="0"/>
              <a:t>To </a:t>
            </a:r>
            <a:r>
              <a:rPr lang="en-US" dirty="0"/>
              <a:t>do this, use the static keyword when you first declare the </a:t>
            </a:r>
            <a:r>
              <a:rPr lang="en-US" dirty="0" smtClean="0"/>
              <a:t>variable.</a:t>
            </a:r>
            <a:endParaRPr lang="en-US" dirty="0" smtClean="0"/>
          </a:p>
          <a:p>
            <a:pPr lvl="1"/>
            <a:r>
              <a:rPr lang="en-US" dirty="0" smtClean="0"/>
              <a:t>Static variables cannot be assigned with </a:t>
            </a:r>
            <a:r>
              <a:rPr lang="en-US" dirty="0"/>
              <a:t>the result </a:t>
            </a:r>
            <a:r>
              <a:rPr lang="en-US" dirty="0" smtClean="0"/>
              <a:t>of an </a:t>
            </a:r>
            <a:r>
              <a:rPr lang="en-US" dirty="0"/>
              <a:t>expression in their definitions. They can be initialized only with </a:t>
            </a:r>
            <a:r>
              <a:rPr lang="en-US" dirty="0" smtClean="0"/>
              <a:t>predetermined </a:t>
            </a:r>
            <a:r>
              <a:rPr lang="en-IN" dirty="0" smtClean="0"/>
              <a:t>values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66"/>
                </a:solidFill>
              </a:rPr>
              <a:t>Three-tier architecture</a:t>
            </a:r>
            <a:endParaRPr lang="en-US" dirty="0">
              <a:solidFill>
                <a:srgbClr val="FF0066"/>
              </a:solidFill>
            </a:endParaRPr>
          </a:p>
        </p:txBody>
      </p:sp>
      <p:pic>
        <p:nvPicPr>
          <p:cNvPr id="59394" name="Picture 2"/>
          <p:cNvPicPr>
            <a:picLocks noChangeAspect="1" noChangeArrowheads="1"/>
          </p:cNvPicPr>
          <p:nvPr/>
        </p:nvPicPr>
        <p:blipFill>
          <a:blip r:embed="rId1" cstate="print"/>
          <a:srcRect t="9071"/>
          <a:stretch>
            <a:fillRect/>
          </a:stretch>
        </p:blipFill>
        <p:spPr bwMode="auto">
          <a:xfrm>
            <a:off x="73091" y="1484784"/>
            <a:ext cx="10993007" cy="43924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355600" lvl="4" indent="0">
              <a:buNone/>
            </a:pPr>
            <a:r>
              <a:rPr lang="en-IN" b="1" u="sng" dirty="0" smtClean="0"/>
              <a:t>Example:</a:t>
            </a:r>
            <a:endParaRPr lang="en-IN" b="1" u="sng" dirty="0" smtClean="0"/>
          </a:p>
          <a:p>
            <a:pPr marL="355600" lvl="4" indent="0">
              <a:buNone/>
            </a:pPr>
            <a:r>
              <a:rPr lang="en-IN" dirty="0" smtClean="0"/>
              <a:t>&lt;?</a:t>
            </a:r>
            <a:r>
              <a:rPr lang="en-IN" dirty="0" err="1"/>
              <a:t>php</a:t>
            </a:r>
            <a:br>
              <a:rPr lang="en-IN" dirty="0"/>
            </a:br>
            <a:r>
              <a:rPr lang="en-IN" dirty="0" smtClean="0"/>
              <a:t>	function </a:t>
            </a:r>
            <a:r>
              <a:rPr lang="en-IN" dirty="0" err="1"/>
              <a:t>myTest</a:t>
            </a:r>
            <a:r>
              <a:rPr lang="en-IN" dirty="0"/>
              <a:t>() {</a:t>
            </a:r>
            <a:br>
              <a:rPr lang="en-IN" dirty="0"/>
            </a:br>
            <a:r>
              <a:rPr lang="en-IN" dirty="0"/>
              <a:t>  </a:t>
            </a:r>
            <a:r>
              <a:rPr lang="en-IN" dirty="0" smtClean="0"/>
              <a:t>		static </a:t>
            </a:r>
            <a:r>
              <a:rPr lang="en-IN" dirty="0"/>
              <a:t>$x = 0;</a:t>
            </a:r>
            <a:br>
              <a:rPr lang="en-IN" dirty="0"/>
            </a:br>
            <a:r>
              <a:rPr lang="en-IN" dirty="0"/>
              <a:t>  </a:t>
            </a:r>
            <a:r>
              <a:rPr lang="en-IN" dirty="0" smtClean="0"/>
              <a:t>		echo </a:t>
            </a:r>
            <a:r>
              <a:rPr lang="en-IN" dirty="0"/>
              <a:t>$x;</a:t>
            </a:r>
            <a:br>
              <a:rPr lang="en-IN" dirty="0"/>
            </a:br>
            <a:r>
              <a:rPr lang="en-IN" dirty="0"/>
              <a:t>  </a:t>
            </a:r>
            <a:r>
              <a:rPr lang="en-IN" dirty="0" smtClean="0"/>
              <a:t>		$</a:t>
            </a:r>
            <a:r>
              <a:rPr lang="en-IN" dirty="0"/>
              <a:t>x++;</a:t>
            </a:r>
            <a:br>
              <a:rPr lang="en-IN" dirty="0"/>
            </a:br>
            <a:r>
              <a:rPr lang="en-IN" dirty="0" smtClean="0"/>
              <a:t>	}</a:t>
            </a:r>
            <a:br>
              <a:rPr lang="en-IN" dirty="0"/>
            </a:br>
            <a:br>
              <a:rPr lang="en-IN" dirty="0"/>
            </a:br>
            <a:r>
              <a:rPr lang="en-IN" dirty="0" smtClean="0"/>
              <a:t>	</a:t>
            </a:r>
            <a:r>
              <a:rPr lang="en-IN" dirty="0" err="1" smtClean="0"/>
              <a:t>myTest</a:t>
            </a:r>
            <a:r>
              <a:rPr lang="en-IN" dirty="0" smtClean="0"/>
              <a:t>();		// prints 0</a:t>
            </a:r>
            <a:br>
              <a:rPr lang="en-IN" dirty="0"/>
            </a:br>
            <a:r>
              <a:rPr lang="en-IN" dirty="0" smtClean="0"/>
              <a:t>	</a:t>
            </a:r>
            <a:r>
              <a:rPr lang="en-IN" dirty="0" err="1" smtClean="0"/>
              <a:t>myTest</a:t>
            </a:r>
            <a:r>
              <a:rPr lang="en-IN" dirty="0" smtClean="0"/>
              <a:t>();		// prints 1</a:t>
            </a:r>
            <a:br>
              <a:rPr lang="en-IN" dirty="0"/>
            </a:br>
            <a:r>
              <a:rPr lang="en-IN" dirty="0" smtClean="0"/>
              <a:t>	</a:t>
            </a:r>
            <a:r>
              <a:rPr lang="en-IN" dirty="0" err="1" smtClean="0"/>
              <a:t>myTest</a:t>
            </a:r>
            <a:r>
              <a:rPr lang="en-IN" dirty="0" smtClean="0"/>
              <a:t>();		// prints 2</a:t>
            </a:r>
            <a:br>
              <a:rPr lang="en-IN" dirty="0"/>
            </a:br>
            <a:r>
              <a:rPr lang="en-IN" dirty="0"/>
              <a:t>?&gt; </a:t>
            </a:r>
            <a:endParaRPr lang="en-IN" dirty="0"/>
          </a:p>
          <a:p>
            <a:pPr marL="1854200" lvl="4" indent="0">
              <a:buNone/>
            </a:pPr>
            <a:endParaRPr lang="en-IN" dirty="0"/>
          </a:p>
        </p:txBody>
      </p:sp>
      <p:sp>
        <p:nvSpPr>
          <p:cNvPr id="5" name="Text Placeholder 4"/>
          <p:cNvSpPr>
            <a:spLocks noGrp="1"/>
          </p:cNvSpPr>
          <p:nvPr>
            <p:ph type="body" sz="quarter" idx="13"/>
          </p:nvPr>
        </p:nvSpPr>
        <p:spPr/>
        <p:txBody>
          <a:bodyPr/>
          <a:lstStyle/>
          <a:p>
            <a:pPr marL="25400" indent="0">
              <a:buNone/>
            </a:pPr>
            <a:r>
              <a:rPr lang="en-IN" b="1" u="sng" dirty="0" smtClean="0"/>
              <a:t>Example:</a:t>
            </a:r>
            <a:endParaRPr lang="en-IN" b="1" u="sng" dirty="0" smtClean="0"/>
          </a:p>
          <a:p>
            <a:pPr marL="25400" indent="0">
              <a:buNone/>
            </a:pPr>
            <a:r>
              <a:rPr lang="en-IN" dirty="0" smtClean="0"/>
              <a:t>&lt;?</a:t>
            </a:r>
            <a:r>
              <a:rPr lang="en-IN" dirty="0" err="1"/>
              <a:t>php</a:t>
            </a:r>
            <a:br>
              <a:rPr lang="en-IN" dirty="0"/>
            </a:br>
            <a:r>
              <a:rPr lang="en-IN" dirty="0"/>
              <a:t> </a:t>
            </a:r>
            <a:r>
              <a:rPr lang="en-IN" dirty="0" smtClean="0"/>
              <a:t>   function </a:t>
            </a:r>
            <a:r>
              <a:rPr lang="en-IN" dirty="0" err="1"/>
              <a:t>myTest</a:t>
            </a:r>
            <a:r>
              <a:rPr lang="en-IN" dirty="0"/>
              <a:t>() {</a:t>
            </a:r>
            <a:br>
              <a:rPr lang="en-IN" dirty="0"/>
            </a:br>
            <a:r>
              <a:rPr lang="en-IN" dirty="0"/>
              <a:t>  </a:t>
            </a:r>
            <a:r>
              <a:rPr lang="en-IN" dirty="0" smtClean="0"/>
              <a:t>      static </a:t>
            </a:r>
            <a:r>
              <a:rPr lang="en-IN" dirty="0"/>
              <a:t>$</a:t>
            </a:r>
            <a:r>
              <a:rPr lang="en-IN" dirty="0" err="1"/>
              <a:t>int</a:t>
            </a:r>
            <a:r>
              <a:rPr lang="en-IN" dirty="0"/>
              <a:t> = 0; // </a:t>
            </a:r>
            <a:r>
              <a:rPr lang="en-IN" dirty="0" smtClean="0"/>
              <a:t>Allowed</a:t>
            </a:r>
            <a:endParaRPr lang="en-IN" dirty="0" smtClean="0"/>
          </a:p>
          <a:p>
            <a:pPr marL="25400" indent="0">
              <a:buNone/>
            </a:pPr>
            <a:r>
              <a:rPr lang="en-IN" dirty="0"/>
              <a:t> </a:t>
            </a:r>
            <a:r>
              <a:rPr lang="en-IN" dirty="0" smtClean="0"/>
              <a:t>       </a:t>
            </a:r>
            <a:r>
              <a:rPr lang="en-US" dirty="0" smtClean="0">
                <a:solidFill>
                  <a:srgbClr val="FF0000"/>
                </a:solidFill>
              </a:rPr>
              <a:t>static </a:t>
            </a:r>
            <a:r>
              <a:rPr lang="en-US" dirty="0">
                <a:solidFill>
                  <a:srgbClr val="FF0000"/>
                </a:solidFill>
              </a:rPr>
              <a:t>$</a:t>
            </a:r>
            <a:r>
              <a:rPr lang="en-US" dirty="0" err="1">
                <a:solidFill>
                  <a:srgbClr val="FF0000"/>
                </a:solidFill>
              </a:rPr>
              <a:t>int</a:t>
            </a:r>
            <a:r>
              <a:rPr lang="en-US" dirty="0">
                <a:solidFill>
                  <a:srgbClr val="FF0000"/>
                </a:solidFill>
              </a:rPr>
              <a:t> = 1+2; // </a:t>
            </a:r>
            <a:r>
              <a:rPr lang="en-US" dirty="0" smtClean="0">
                <a:solidFill>
                  <a:srgbClr val="FF0000"/>
                </a:solidFill>
              </a:rPr>
              <a:t>Disallowed</a:t>
            </a:r>
            <a:endParaRPr lang="en-US" dirty="0">
              <a:solidFill>
                <a:srgbClr val="FF0000"/>
              </a:solidFill>
            </a:endParaRPr>
          </a:p>
          <a:p>
            <a:pPr marL="25400" indent="0">
              <a:buNone/>
            </a:pPr>
            <a:r>
              <a:rPr lang="en-IN" dirty="0" smtClean="0">
                <a:solidFill>
                  <a:srgbClr val="FF0000"/>
                </a:solidFill>
              </a:rPr>
              <a:t>        static </a:t>
            </a:r>
            <a:r>
              <a:rPr lang="en-IN" dirty="0">
                <a:solidFill>
                  <a:srgbClr val="FF0000"/>
                </a:solidFill>
              </a:rPr>
              <a:t>$</a:t>
            </a:r>
            <a:r>
              <a:rPr lang="en-IN" dirty="0" err="1">
                <a:solidFill>
                  <a:srgbClr val="FF0000"/>
                </a:solidFill>
              </a:rPr>
              <a:t>int</a:t>
            </a:r>
            <a:r>
              <a:rPr lang="en-IN" dirty="0">
                <a:solidFill>
                  <a:srgbClr val="FF0000"/>
                </a:solidFill>
              </a:rPr>
              <a:t> = </a:t>
            </a:r>
            <a:r>
              <a:rPr lang="en-IN" dirty="0" err="1">
                <a:solidFill>
                  <a:srgbClr val="FF0000"/>
                </a:solidFill>
              </a:rPr>
              <a:t>sqrt</a:t>
            </a:r>
            <a:r>
              <a:rPr lang="en-IN" dirty="0">
                <a:solidFill>
                  <a:srgbClr val="FF0000"/>
                </a:solidFill>
              </a:rPr>
              <a:t>(144); // Disallowed</a:t>
            </a:r>
            <a:r>
              <a:rPr lang="en-IN" dirty="0"/>
              <a:t>	</a:t>
            </a:r>
            <a:endParaRPr lang="en-IN" dirty="0" smtClean="0"/>
          </a:p>
          <a:p>
            <a:pPr marL="25400" indent="0">
              <a:buNone/>
            </a:pPr>
            <a:r>
              <a:rPr lang="en-IN" dirty="0"/>
              <a:t> </a:t>
            </a:r>
            <a:r>
              <a:rPr lang="en-IN" dirty="0" smtClean="0"/>
              <a:t>   }</a:t>
            </a:r>
            <a:br>
              <a:rPr lang="en-IN" dirty="0"/>
            </a:br>
            <a:br>
              <a:rPr lang="en-IN" dirty="0"/>
            </a:br>
            <a:r>
              <a:rPr lang="en-IN" dirty="0" smtClean="0"/>
              <a:t>    </a:t>
            </a:r>
            <a:r>
              <a:rPr lang="en-IN" dirty="0" err="1" smtClean="0"/>
              <a:t>myTest</a:t>
            </a:r>
            <a:r>
              <a:rPr lang="en-IN" dirty="0"/>
              <a:t>();				</a:t>
            </a:r>
            <a:endParaRPr lang="en-IN" dirty="0" smtClean="0"/>
          </a:p>
          <a:p>
            <a:pPr marL="25400" indent="0">
              <a:buNone/>
            </a:pPr>
            <a:r>
              <a:rPr lang="en-IN" dirty="0" smtClean="0"/>
              <a:t>?&gt; </a:t>
            </a:r>
            <a:endParaRPr lang="en-IN" dirty="0"/>
          </a:p>
          <a:p>
            <a:pPr marL="25400" indent="0">
              <a:buNone/>
            </a:pPr>
            <a:endParaRPr lang="en-IN" dirty="0"/>
          </a:p>
        </p:txBody>
      </p:sp>
      <p:sp>
        <p:nvSpPr>
          <p:cNvPr id="4" name="Title 3"/>
          <p:cNvSpPr>
            <a:spLocks noGrp="1"/>
          </p:cNvSpPr>
          <p:nvPr>
            <p:ph type="title"/>
          </p:nvPr>
        </p:nvSpPr>
        <p:spPr/>
        <p:txBody>
          <a:bodyPr/>
          <a:lstStyle/>
          <a:p>
            <a:pPr lvl="1"/>
            <a:r>
              <a:rPr lang="en-US" b="1" dirty="0" smtClean="0"/>
              <a:t>Static variables</a:t>
            </a:r>
            <a:br>
              <a:rPr lang="en-US" b="1" dirty="0" smtClean="0"/>
            </a:b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1"/>
            <a:r>
              <a:rPr lang="en-IN" b="1" dirty="0" err="1" smtClean="0"/>
              <a:t>Superglobal</a:t>
            </a:r>
            <a:r>
              <a:rPr lang="en-IN" b="1" dirty="0" smtClean="0"/>
              <a:t> variables</a:t>
            </a:r>
            <a:br>
              <a:rPr lang="en-IN" b="1" dirty="0" smtClean="0"/>
            </a:br>
            <a:endParaRPr lang="en-IN" dirty="0"/>
          </a:p>
        </p:txBody>
      </p:sp>
      <p:sp>
        <p:nvSpPr>
          <p:cNvPr id="6" name="Text Placeholder 5"/>
          <p:cNvSpPr>
            <a:spLocks noGrp="1"/>
          </p:cNvSpPr>
          <p:nvPr>
            <p:ph type="body" sz="quarter" idx="13"/>
          </p:nvPr>
        </p:nvSpPr>
        <p:spPr/>
        <p:txBody>
          <a:bodyPr/>
          <a:lstStyle/>
          <a:p>
            <a:pPr lvl="1"/>
            <a:r>
              <a:rPr lang="en-IN" b="1" dirty="0" err="1"/>
              <a:t>Superglobal</a:t>
            </a:r>
            <a:r>
              <a:rPr lang="en-IN" b="1" dirty="0"/>
              <a:t> variables</a:t>
            </a:r>
            <a:endParaRPr lang="en-IN" b="1" dirty="0"/>
          </a:p>
          <a:p>
            <a:pPr lvl="1"/>
            <a:r>
              <a:rPr lang="en-US" dirty="0" smtClean="0"/>
              <a:t>Several </a:t>
            </a:r>
            <a:r>
              <a:rPr lang="en-US" dirty="0"/>
              <a:t>predefined </a:t>
            </a:r>
            <a:r>
              <a:rPr lang="en-US" dirty="0" smtClean="0"/>
              <a:t>global variables </a:t>
            </a:r>
            <a:r>
              <a:rPr lang="en-US" dirty="0"/>
              <a:t>are available. These are </a:t>
            </a:r>
            <a:r>
              <a:rPr lang="en-US" dirty="0" smtClean="0"/>
              <a:t>known as </a:t>
            </a:r>
            <a:r>
              <a:rPr lang="en-US" i="1" dirty="0" err="1"/>
              <a:t>superglobal</a:t>
            </a:r>
            <a:r>
              <a:rPr lang="en-US" i="1" dirty="0"/>
              <a:t> </a:t>
            </a:r>
            <a:r>
              <a:rPr lang="en-US" i="1" dirty="0" smtClean="0"/>
              <a:t>variables</a:t>
            </a:r>
            <a:endParaRPr lang="en-US" i="1" dirty="0" smtClean="0"/>
          </a:p>
          <a:p>
            <a:pPr lvl="1"/>
            <a:r>
              <a:rPr lang="en-US" dirty="0" smtClean="0"/>
              <a:t>These are provided </a:t>
            </a:r>
            <a:r>
              <a:rPr lang="en-US" dirty="0"/>
              <a:t>by the PHP </a:t>
            </a:r>
            <a:r>
              <a:rPr lang="en-US" dirty="0" smtClean="0"/>
              <a:t>environment but </a:t>
            </a:r>
            <a:r>
              <a:rPr lang="en-US" dirty="0"/>
              <a:t>are global within the program, accessible absolutely everywhere.</a:t>
            </a:r>
            <a:endParaRPr lang="en-US" dirty="0"/>
          </a:p>
          <a:p>
            <a:pPr lvl="1"/>
            <a:r>
              <a:rPr lang="en-US" dirty="0"/>
              <a:t>These </a:t>
            </a:r>
            <a:r>
              <a:rPr lang="en-US" dirty="0" err="1"/>
              <a:t>superglobals</a:t>
            </a:r>
            <a:r>
              <a:rPr lang="en-US" dirty="0"/>
              <a:t> contain lots of useful information about the currently </a:t>
            </a:r>
            <a:r>
              <a:rPr lang="en-US" dirty="0" smtClean="0"/>
              <a:t>running program </a:t>
            </a:r>
            <a:r>
              <a:rPr lang="en-US" dirty="0"/>
              <a:t>and its </a:t>
            </a:r>
            <a:r>
              <a:rPr lang="en-US" dirty="0" smtClean="0"/>
              <a:t>environment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Superglobal</a:t>
            </a:r>
            <a:r>
              <a:rPr lang="en-IN" dirty="0" smtClean="0"/>
              <a:t> variables</a:t>
            </a:r>
            <a:br>
              <a:rPr lang="en-IN" dirty="0" smtClean="0"/>
            </a:b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IN" sz="2000" dirty="0" err="1"/>
              <a:t>Superglobal</a:t>
            </a:r>
            <a:r>
              <a:rPr lang="en-IN" sz="2000" dirty="0"/>
              <a:t> name </a:t>
            </a:r>
            <a:r>
              <a:rPr lang="en-IN" sz="2000" dirty="0" smtClean="0"/>
              <a:t>	Contents</a:t>
            </a:r>
            <a:endParaRPr lang="en-IN" sz="2000" dirty="0"/>
          </a:p>
          <a:p>
            <a:pPr>
              <a:spcBef>
                <a:spcPts val="0"/>
              </a:spcBef>
              <a:spcAft>
                <a:spcPts val="0"/>
              </a:spcAft>
            </a:pPr>
            <a:r>
              <a:rPr lang="en-US" sz="2000" dirty="0"/>
              <a:t>$GLOBALS </a:t>
            </a:r>
            <a:r>
              <a:rPr lang="en-US" sz="2000" dirty="0" smtClean="0"/>
              <a:t>	All </a:t>
            </a:r>
            <a:r>
              <a:rPr lang="en-US" sz="2000" dirty="0"/>
              <a:t>variables that are currently defined in the global scope of the script. The </a:t>
            </a:r>
            <a:r>
              <a:rPr lang="en-US" sz="2000" dirty="0" smtClean="0"/>
              <a:t>			variable </a:t>
            </a:r>
            <a:r>
              <a:rPr lang="en-US" sz="2000" dirty="0"/>
              <a:t>names are the </a:t>
            </a:r>
            <a:r>
              <a:rPr lang="en-US" sz="2000" dirty="0" smtClean="0"/>
              <a:t>keys </a:t>
            </a:r>
            <a:r>
              <a:rPr lang="en-IN" sz="2000" dirty="0" smtClean="0"/>
              <a:t>of </a:t>
            </a:r>
            <a:r>
              <a:rPr lang="en-IN" sz="2000" dirty="0"/>
              <a:t>the array.</a:t>
            </a:r>
            <a:endParaRPr lang="en-IN" sz="2000" dirty="0"/>
          </a:p>
          <a:p>
            <a:pPr>
              <a:spcBef>
                <a:spcPts val="0"/>
              </a:spcBef>
              <a:spcAft>
                <a:spcPts val="0"/>
              </a:spcAft>
            </a:pPr>
            <a:r>
              <a:rPr lang="en-US" sz="2000" dirty="0"/>
              <a:t>$_SERVER </a:t>
            </a:r>
            <a:r>
              <a:rPr lang="en-US" sz="2000" dirty="0" smtClean="0"/>
              <a:t>	Information </a:t>
            </a:r>
            <a:r>
              <a:rPr lang="en-US" sz="2000" dirty="0"/>
              <a:t>such as headers, paths, and locations of scripts. The entries in </a:t>
            </a:r>
            <a:r>
              <a:rPr lang="en-US" sz="2000" dirty="0" smtClean="0"/>
              <a:t>			this </a:t>
            </a:r>
            <a:r>
              <a:rPr lang="en-US" sz="2000" dirty="0"/>
              <a:t>array are created by </a:t>
            </a:r>
            <a:r>
              <a:rPr lang="en-US" sz="2000" dirty="0" smtClean="0"/>
              <a:t>the web </a:t>
            </a:r>
            <a:r>
              <a:rPr lang="en-US" sz="2000" dirty="0"/>
              <a:t>server, and there is no guarantee that every </a:t>
            </a:r>
            <a:r>
              <a:rPr lang="en-US" sz="2000" dirty="0" smtClean="0"/>
              <a:t>			web </a:t>
            </a:r>
            <a:r>
              <a:rPr lang="en-US" sz="2000" dirty="0"/>
              <a:t>server will provide any or all of these</a:t>
            </a:r>
            <a:r>
              <a:rPr lang="en-US" sz="2000" dirty="0" smtClean="0"/>
              <a:t>.</a:t>
            </a:r>
            <a:endParaRPr lang="en-US" sz="2000" dirty="0" smtClean="0"/>
          </a:p>
          <a:p>
            <a:pPr>
              <a:spcBef>
                <a:spcPts val="0"/>
              </a:spcBef>
              <a:spcAft>
                <a:spcPts val="0"/>
              </a:spcAft>
            </a:pPr>
            <a:r>
              <a:rPr lang="en-US" sz="2000" dirty="0"/>
              <a:t>$_</a:t>
            </a:r>
            <a:r>
              <a:rPr lang="en-US" sz="2000" dirty="0" smtClean="0"/>
              <a:t>GET		Variables </a:t>
            </a:r>
            <a:r>
              <a:rPr lang="en-US" sz="2000" dirty="0"/>
              <a:t>passed to the current script via the HTTP GET method.</a:t>
            </a:r>
            <a:endParaRPr lang="en-US" sz="2000" dirty="0"/>
          </a:p>
          <a:p>
            <a:pPr>
              <a:spcBef>
                <a:spcPts val="0"/>
              </a:spcBef>
              <a:spcAft>
                <a:spcPts val="0"/>
              </a:spcAft>
            </a:pPr>
            <a:r>
              <a:rPr lang="en-US" sz="2000" dirty="0"/>
              <a:t>$_POST </a:t>
            </a:r>
            <a:r>
              <a:rPr lang="en-US" sz="2000" dirty="0" smtClean="0"/>
              <a:t>		Variables </a:t>
            </a:r>
            <a:r>
              <a:rPr lang="en-US" sz="2000" dirty="0"/>
              <a:t>passed to the current script via the HTTP POST method.</a:t>
            </a:r>
            <a:endParaRPr lang="en-US" sz="2000" dirty="0"/>
          </a:p>
          <a:p>
            <a:pPr>
              <a:spcBef>
                <a:spcPts val="0"/>
              </a:spcBef>
              <a:spcAft>
                <a:spcPts val="0"/>
              </a:spcAft>
            </a:pPr>
            <a:r>
              <a:rPr lang="en-US" sz="2000" dirty="0"/>
              <a:t>$_FILES </a:t>
            </a:r>
            <a:r>
              <a:rPr lang="en-US" sz="2000" dirty="0" smtClean="0"/>
              <a:t>		Items </a:t>
            </a:r>
            <a:r>
              <a:rPr lang="en-US" sz="2000" dirty="0"/>
              <a:t>uploaded to the current script via the HTTP POST method.</a:t>
            </a:r>
            <a:endParaRPr lang="en-US" sz="2000" dirty="0"/>
          </a:p>
          <a:p>
            <a:pPr>
              <a:spcBef>
                <a:spcPts val="0"/>
              </a:spcBef>
              <a:spcAft>
                <a:spcPts val="0"/>
              </a:spcAft>
            </a:pPr>
            <a:r>
              <a:rPr lang="en-US" sz="2000" dirty="0"/>
              <a:t>$_COOKIE </a:t>
            </a:r>
            <a:r>
              <a:rPr lang="en-US" sz="2000" dirty="0" smtClean="0"/>
              <a:t>		Variables </a:t>
            </a:r>
            <a:r>
              <a:rPr lang="en-US" sz="2000" dirty="0"/>
              <a:t>passed to the current script via HTTP cookies.</a:t>
            </a:r>
            <a:endParaRPr lang="en-US" sz="2000" dirty="0"/>
          </a:p>
          <a:p>
            <a:pPr>
              <a:spcBef>
                <a:spcPts val="0"/>
              </a:spcBef>
              <a:spcAft>
                <a:spcPts val="0"/>
              </a:spcAft>
            </a:pPr>
            <a:r>
              <a:rPr lang="en-IN" sz="2000" dirty="0"/>
              <a:t>$_</a:t>
            </a:r>
            <a:r>
              <a:rPr lang="en-IN" sz="2000" dirty="0" smtClean="0"/>
              <a:t>SESSION	Session </a:t>
            </a:r>
            <a:r>
              <a:rPr lang="en-IN" sz="2000" dirty="0"/>
              <a:t>variables available to the current script.</a:t>
            </a:r>
            <a:endParaRPr lang="en-IN" sz="2000" dirty="0"/>
          </a:p>
          <a:p>
            <a:pPr>
              <a:spcBef>
                <a:spcPts val="0"/>
              </a:spcBef>
              <a:spcAft>
                <a:spcPts val="0"/>
              </a:spcAft>
            </a:pPr>
            <a:r>
              <a:rPr lang="en-US" sz="2000" dirty="0"/>
              <a:t>$_REQUEST </a:t>
            </a:r>
            <a:r>
              <a:rPr lang="en-US" sz="2000" dirty="0" smtClean="0"/>
              <a:t>	Contents </a:t>
            </a:r>
            <a:r>
              <a:rPr lang="en-US" sz="2000" dirty="0"/>
              <a:t>of information passed from the browser; by default, $_GET, </a:t>
            </a:r>
            <a:r>
              <a:rPr lang="en-US" sz="2000" dirty="0" smtClean="0"/>
              <a:t>				$_</a:t>
            </a:r>
            <a:r>
              <a:rPr lang="en-US" sz="2000" dirty="0"/>
              <a:t>POST, and $_COOKIE.</a:t>
            </a:r>
            <a:endParaRPr lang="en-US" sz="2000" dirty="0"/>
          </a:p>
          <a:p>
            <a:pPr>
              <a:spcBef>
                <a:spcPts val="0"/>
              </a:spcBef>
              <a:spcAft>
                <a:spcPts val="0"/>
              </a:spcAft>
            </a:pPr>
            <a:r>
              <a:rPr lang="en-US" sz="2000" dirty="0"/>
              <a:t>$_ENV </a:t>
            </a:r>
            <a:r>
              <a:rPr lang="en-US" sz="2000" dirty="0" smtClean="0"/>
              <a:t>		Variables </a:t>
            </a:r>
            <a:r>
              <a:rPr lang="en-US" sz="2000" dirty="0"/>
              <a:t>passed to the current script via the environment method.</a:t>
            </a:r>
            <a:endParaRPr lang="en-IN" sz="2000"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939960" y="1778040"/>
              <a:ext cx="1244880" cy="3740400"/>
            </p14:xfrm>
          </p:contentPart>
        </mc:Choice>
        <mc:Fallback xmlns="">
          <p:pic>
            <p:nvPicPr>
              <p:cNvPr id="4" name="Ink 3"/>
            </p:nvPicPr>
            <p:blipFill>
              <a:blip r:embed="rId2"/>
            </p:blipFill>
            <p:spPr>
              <a:xfrm>
                <a:off x="939960" y="1778040"/>
                <a:ext cx="1244880" cy="374040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5</a:t>
            </a:r>
            <a:endParaRPr lang="en-US" dirty="0"/>
          </a:p>
        </p:txBody>
      </p:sp>
      <p:sp>
        <p:nvSpPr>
          <p:cNvPr id="4" name="Rectangle 3"/>
          <p:cNvSpPr/>
          <p:nvPr/>
        </p:nvSpPr>
        <p:spPr>
          <a:xfrm>
            <a:off x="47328" y="1064925"/>
            <a:ext cx="6096000" cy="4524315"/>
          </a:xfrm>
          <a:prstGeom prst="rect">
            <a:avLst/>
          </a:prstGeom>
        </p:spPr>
        <p:txBody>
          <a:bodyPr>
            <a:spAutoFit/>
          </a:bodyPr>
          <a:lstStyle/>
          <a:p>
            <a:r>
              <a:rPr lang="en-US" dirty="0" smtClean="0"/>
              <a:t>&lt;!DOCTYPE html&gt;</a:t>
            </a:r>
            <a:endParaRPr lang="en-US" dirty="0" smtClean="0"/>
          </a:p>
          <a:p>
            <a:r>
              <a:rPr lang="en-US" dirty="0" smtClean="0"/>
              <a:t>&lt;html </a:t>
            </a:r>
            <a:r>
              <a:rPr lang="en-US" dirty="0" err="1" smtClean="0"/>
              <a:t>lang</a:t>
            </a:r>
            <a:r>
              <a:rPr lang="en-US" dirty="0" smtClean="0"/>
              <a:t>="en"&gt;</a:t>
            </a:r>
            <a:endParaRPr lang="en-US" dirty="0" smtClean="0"/>
          </a:p>
          <a:p>
            <a:r>
              <a:rPr lang="en-US" dirty="0" smtClean="0"/>
              <a:t>&lt;head&gt;</a:t>
            </a:r>
            <a:endParaRPr lang="en-US" dirty="0" smtClean="0"/>
          </a:p>
          <a:p>
            <a:r>
              <a:rPr lang="en-US" dirty="0" smtClean="0"/>
              <a:t>    &lt;meta </a:t>
            </a:r>
            <a:r>
              <a:rPr lang="en-US" dirty="0" err="1" smtClean="0"/>
              <a:t>charset</a:t>
            </a:r>
            <a:r>
              <a:rPr lang="en-US" dirty="0" smtClean="0"/>
              <a:t>="UTF-8"&gt;</a:t>
            </a:r>
            <a:endParaRPr lang="en-US" dirty="0" smtClean="0"/>
          </a:p>
          <a:p>
            <a:r>
              <a:rPr lang="en-US" dirty="0" smtClean="0"/>
              <a:t>    &lt;meta name="viewport" content="width=device-width, initial-scale=1.0"&gt;</a:t>
            </a:r>
            <a:endParaRPr lang="en-US" dirty="0" smtClean="0"/>
          </a:p>
          <a:p>
            <a:r>
              <a:rPr lang="en-US" dirty="0" smtClean="0"/>
              <a:t>    &lt;title&gt;Odd or Even Checker&lt;/title&gt;</a:t>
            </a:r>
            <a:endParaRPr lang="en-US" dirty="0" smtClean="0"/>
          </a:p>
          <a:p>
            <a:r>
              <a:rPr lang="en-US" dirty="0" smtClean="0"/>
              <a:t>&lt;/head&gt;</a:t>
            </a:r>
            <a:endParaRPr lang="en-US" dirty="0" smtClean="0"/>
          </a:p>
          <a:p>
            <a:r>
              <a:rPr lang="en-US" dirty="0" smtClean="0"/>
              <a:t>&lt;body&gt;</a:t>
            </a:r>
            <a:endParaRPr lang="en-US" dirty="0" smtClean="0"/>
          </a:p>
          <a:p>
            <a:br>
              <a:rPr lang="en-US" dirty="0" smtClean="0"/>
            </a:br>
            <a:r>
              <a:rPr lang="en-US" dirty="0" smtClean="0"/>
              <a:t>&lt;form method="post" action=""&gt;</a:t>
            </a:r>
            <a:endParaRPr lang="en-US" dirty="0" smtClean="0"/>
          </a:p>
          <a:p>
            <a:r>
              <a:rPr lang="en-US" dirty="0" smtClean="0"/>
              <a:t>    &lt;label for="number"&gt;Enter a number:&lt;/label&gt;</a:t>
            </a:r>
            <a:endParaRPr lang="en-US" dirty="0" smtClean="0"/>
          </a:p>
          <a:p>
            <a:r>
              <a:rPr lang="en-US" dirty="0" smtClean="0"/>
              <a:t>    &lt;input type="text" id="number" name="number" required&gt;</a:t>
            </a:r>
            <a:endParaRPr lang="en-US" dirty="0" smtClean="0"/>
          </a:p>
          <a:p>
            <a:r>
              <a:rPr lang="en-US" dirty="0" smtClean="0"/>
              <a:t>    &lt;input type="submit" value="Check"&gt;</a:t>
            </a:r>
            <a:endParaRPr lang="en-US" dirty="0" smtClean="0"/>
          </a:p>
          <a:p>
            <a:r>
              <a:rPr lang="en-US" dirty="0" smtClean="0"/>
              <a:t>&lt;/form&gt;</a:t>
            </a:r>
            <a:endParaRPr lang="en-US" dirty="0" smtClean="0"/>
          </a:p>
        </p:txBody>
      </p:sp>
      <p:sp>
        <p:nvSpPr>
          <p:cNvPr id="5" name="Rectangle 4"/>
          <p:cNvSpPr/>
          <p:nvPr/>
        </p:nvSpPr>
        <p:spPr>
          <a:xfrm>
            <a:off x="6096000" y="948690"/>
            <a:ext cx="6096000" cy="5909310"/>
          </a:xfrm>
          <a:prstGeom prst="rect">
            <a:avLst/>
          </a:prstGeom>
        </p:spPr>
        <p:txBody>
          <a:bodyPr>
            <a:spAutoFit/>
          </a:bodyPr>
          <a:lstStyle/>
          <a:p>
            <a:r>
              <a:rPr lang="en-US" b="1" dirty="0" smtClean="0"/>
              <a:t>&lt;?</a:t>
            </a:r>
            <a:r>
              <a:rPr lang="en-US" b="1" dirty="0" err="1" smtClean="0"/>
              <a:t>php</a:t>
            </a:r>
            <a:endParaRPr lang="en-US" b="1" dirty="0" smtClean="0"/>
          </a:p>
          <a:p>
            <a:r>
              <a:rPr lang="en-US" dirty="0" smtClean="0"/>
              <a:t>if </a:t>
            </a:r>
            <a:r>
              <a:rPr lang="en-US" dirty="0" smtClean="0">
                <a:solidFill>
                  <a:srgbClr val="FF0000"/>
                </a:solidFill>
              </a:rPr>
              <a:t>($_SERVER["REQUEST_METHOD"] == "POST</a:t>
            </a:r>
            <a:r>
              <a:rPr lang="en-US" dirty="0" smtClean="0"/>
              <a:t>") {</a:t>
            </a:r>
            <a:endParaRPr lang="en-US" dirty="0" smtClean="0"/>
          </a:p>
          <a:p>
            <a:r>
              <a:rPr lang="en-US" dirty="0" smtClean="0"/>
              <a:t>    // Get the value from the HTML text box</a:t>
            </a:r>
            <a:endParaRPr lang="en-US" dirty="0" smtClean="0"/>
          </a:p>
          <a:p>
            <a:r>
              <a:rPr lang="en-US" dirty="0" smtClean="0"/>
              <a:t>    </a:t>
            </a:r>
            <a:r>
              <a:rPr lang="en-US" dirty="0" smtClean="0">
                <a:solidFill>
                  <a:srgbClr val="FF0000"/>
                </a:solidFill>
              </a:rPr>
              <a:t>$number = $_POST['number'];</a:t>
            </a:r>
            <a:endParaRPr lang="en-US" dirty="0" smtClean="0">
              <a:solidFill>
                <a:srgbClr val="FF0000"/>
              </a:solidFill>
            </a:endParaRPr>
          </a:p>
          <a:p>
            <a:br>
              <a:rPr lang="en-US" dirty="0" smtClean="0"/>
            </a:br>
            <a:r>
              <a:rPr lang="en-US" dirty="0" smtClean="0"/>
              <a:t>    // Check if the input is a number</a:t>
            </a:r>
            <a:endParaRPr lang="en-US" dirty="0" smtClean="0"/>
          </a:p>
          <a:p>
            <a:r>
              <a:rPr lang="en-US" dirty="0" smtClean="0"/>
              <a:t>    if (</a:t>
            </a:r>
            <a:r>
              <a:rPr lang="en-US" dirty="0" err="1" smtClean="0"/>
              <a:t>is_numeric</a:t>
            </a:r>
            <a:r>
              <a:rPr lang="en-US" dirty="0" smtClean="0"/>
              <a:t>($number)) {</a:t>
            </a:r>
            <a:endParaRPr lang="en-US" dirty="0" smtClean="0"/>
          </a:p>
          <a:p>
            <a:r>
              <a:rPr lang="en-US" dirty="0" smtClean="0"/>
              <a:t>        // Check if the number is even or odd</a:t>
            </a:r>
            <a:endParaRPr lang="en-US" dirty="0" smtClean="0"/>
          </a:p>
          <a:p>
            <a:r>
              <a:rPr lang="en-US" dirty="0" smtClean="0"/>
              <a:t>        if ($number % 2 == 0) {</a:t>
            </a:r>
            <a:endParaRPr lang="en-US" dirty="0" smtClean="0"/>
          </a:p>
          <a:p>
            <a:r>
              <a:rPr lang="en-US" dirty="0" smtClean="0"/>
              <a:t>            echo "&lt;p&gt;The number $number is Even.&lt;/p&gt;";</a:t>
            </a:r>
            <a:endParaRPr lang="en-US" dirty="0" smtClean="0"/>
          </a:p>
          <a:p>
            <a:r>
              <a:rPr lang="en-US" dirty="0" smtClean="0"/>
              <a:t>        } else {</a:t>
            </a:r>
            <a:endParaRPr lang="en-US" dirty="0" smtClean="0"/>
          </a:p>
          <a:p>
            <a:r>
              <a:rPr lang="en-US" dirty="0" smtClean="0"/>
              <a:t>            echo "&lt;p&gt;The number $number is Odd.&lt;/p&gt;";</a:t>
            </a:r>
            <a:endParaRPr lang="en-US" dirty="0" smtClean="0"/>
          </a:p>
          <a:p>
            <a:r>
              <a:rPr lang="en-US" dirty="0" smtClean="0"/>
              <a:t>        }</a:t>
            </a:r>
            <a:endParaRPr lang="en-US" dirty="0" smtClean="0"/>
          </a:p>
          <a:p>
            <a:r>
              <a:rPr lang="en-US" dirty="0" smtClean="0"/>
              <a:t>    } else {</a:t>
            </a:r>
            <a:endParaRPr lang="en-US" dirty="0" smtClean="0"/>
          </a:p>
          <a:p>
            <a:r>
              <a:rPr lang="en-US" dirty="0" smtClean="0"/>
              <a:t>        echo "&lt;p&gt;Please enter a valid number.&lt;/p&gt;";</a:t>
            </a:r>
            <a:endParaRPr lang="en-US" dirty="0" smtClean="0"/>
          </a:p>
          <a:p>
            <a:r>
              <a:rPr lang="en-US" dirty="0" smtClean="0"/>
              <a:t>    }</a:t>
            </a:r>
            <a:endParaRPr lang="en-US" dirty="0" smtClean="0"/>
          </a:p>
          <a:p>
            <a:r>
              <a:rPr lang="en-US" dirty="0" smtClean="0"/>
              <a:t>}</a:t>
            </a:r>
            <a:endParaRPr lang="en-US" dirty="0" smtClean="0"/>
          </a:p>
          <a:p>
            <a:r>
              <a:rPr lang="en-US" b="1" dirty="0" smtClean="0"/>
              <a:t>?&gt;</a:t>
            </a:r>
            <a:endParaRPr lang="en-US" b="1" dirty="0" smtClean="0"/>
          </a:p>
          <a:p>
            <a:br>
              <a:rPr lang="en-US" dirty="0" smtClean="0"/>
            </a:br>
            <a:r>
              <a:rPr lang="en-US" dirty="0" smtClean="0"/>
              <a:t>&lt;/body&gt;</a:t>
            </a:r>
            <a:endParaRPr lang="en-US" dirty="0" smtClean="0"/>
          </a:p>
          <a:p>
            <a:r>
              <a:rPr lang="en-US" dirty="0" smtClean="0"/>
              <a:t>&lt;/html&gt;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Scenario</a:t>
            </a:r>
            <a:endParaRPr lang="en-US" dirty="0"/>
          </a:p>
        </p:txBody>
      </p:sp>
      <p:sp>
        <p:nvSpPr>
          <p:cNvPr id="3" name="Text Placeholder 2"/>
          <p:cNvSpPr>
            <a:spLocks noGrp="1"/>
          </p:cNvSpPr>
          <p:nvPr>
            <p:ph type="body" sz="quarter" idx="13"/>
          </p:nvPr>
        </p:nvSpPr>
        <p:spPr/>
        <p:txBody>
          <a:bodyPr/>
          <a:lstStyle/>
          <a:p>
            <a:pPr>
              <a:buNone/>
            </a:pPr>
            <a:r>
              <a:rPr lang="en-US" sz="3200" b="1" dirty="0" smtClean="0">
                <a:solidFill>
                  <a:srgbClr val="FF0066"/>
                </a:solidFill>
              </a:rPr>
              <a:t>Scenario:</a:t>
            </a:r>
            <a:endParaRPr lang="en-US" sz="3200" b="1" dirty="0" smtClean="0">
              <a:solidFill>
                <a:srgbClr val="FF0066"/>
              </a:solidFill>
            </a:endParaRPr>
          </a:p>
          <a:p>
            <a:pPr algn="just"/>
            <a:r>
              <a:rPr lang="en-US" sz="3200" dirty="0" smtClean="0">
                <a:solidFill>
                  <a:srgbClr val="FF0066"/>
                </a:solidFill>
              </a:rPr>
              <a:t>You are supposed to create a small PHP application that checks whether a person is listed as your friend.   The application displays a message indicating if the person's name is found in the predefined list of friends.  The user is prompted to enter their name, and if it matches any of the names in the list, a success message is displayed showing their position in the list.</a:t>
            </a:r>
            <a:endParaRPr lang="en-US" sz="3200" dirty="0" smtClean="0">
              <a:solidFill>
                <a:srgbClr val="FF0066"/>
              </a:solidFill>
            </a:endParaRPr>
          </a:p>
          <a:p>
            <a:pPr algn="just"/>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6</a:t>
            </a:r>
            <a:endParaRPr lang="en-US" dirty="0"/>
          </a:p>
        </p:txBody>
      </p:sp>
      <p:sp>
        <p:nvSpPr>
          <p:cNvPr id="4" name="Rectangle 3"/>
          <p:cNvSpPr/>
          <p:nvPr/>
        </p:nvSpPr>
        <p:spPr>
          <a:xfrm>
            <a:off x="263352" y="1041100"/>
            <a:ext cx="11665296" cy="5016758"/>
          </a:xfrm>
          <a:prstGeom prst="rect">
            <a:avLst/>
          </a:prstGeom>
        </p:spPr>
        <p:txBody>
          <a:bodyPr wrap="square">
            <a:spAutoFit/>
          </a:bodyPr>
          <a:lstStyle/>
          <a:p>
            <a:r>
              <a:rPr lang="en-US" sz="2000" dirty="0" smtClean="0"/>
              <a:t>&lt;!DOCTYPE html&gt;</a:t>
            </a:r>
            <a:endParaRPr lang="en-US" sz="2000" dirty="0" smtClean="0"/>
          </a:p>
          <a:p>
            <a:r>
              <a:rPr lang="en-US" sz="2000" dirty="0" smtClean="0"/>
              <a:t>&lt;html </a:t>
            </a:r>
            <a:r>
              <a:rPr lang="en-US" sz="2000" dirty="0" err="1" smtClean="0"/>
              <a:t>lang</a:t>
            </a:r>
            <a:r>
              <a:rPr lang="en-US" sz="2000" dirty="0" smtClean="0"/>
              <a:t>="en"&gt;</a:t>
            </a:r>
            <a:endParaRPr lang="en-US" sz="2000" dirty="0" smtClean="0"/>
          </a:p>
          <a:p>
            <a:r>
              <a:rPr lang="en-US" sz="2000" dirty="0" smtClean="0"/>
              <a:t>&lt;head&gt;</a:t>
            </a:r>
            <a:endParaRPr lang="en-US" sz="2000" dirty="0" smtClean="0"/>
          </a:p>
          <a:p>
            <a:r>
              <a:rPr lang="en-US" sz="2000" dirty="0" smtClean="0"/>
              <a:t>    &lt;meta </a:t>
            </a:r>
            <a:r>
              <a:rPr lang="en-US" sz="2000" dirty="0" err="1" smtClean="0"/>
              <a:t>charset</a:t>
            </a:r>
            <a:r>
              <a:rPr lang="en-US" sz="2000" dirty="0" smtClean="0"/>
              <a:t>="UTF-8"&gt;</a:t>
            </a:r>
            <a:endParaRPr lang="en-US" sz="2000" dirty="0" smtClean="0"/>
          </a:p>
          <a:p>
            <a:r>
              <a:rPr lang="en-US" sz="2000" dirty="0" smtClean="0"/>
              <a:t>    &lt;meta name="viewport" content="width=device-width, initial-scale=1.0"&gt;</a:t>
            </a:r>
            <a:endParaRPr lang="en-US" sz="2000" dirty="0" smtClean="0"/>
          </a:p>
          <a:p>
            <a:r>
              <a:rPr lang="en-US" sz="2000" dirty="0" smtClean="0"/>
              <a:t>    &lt;title&gt;Document&lt;/title&gt;</a:t>
            </a:r>
            <a:endParaRPr lang="en-US" sz="2000" dirty="0" smtClean="0"/>
          </a:p>
          <a:p>
            <a:r>
              <a:rPr lang="en-US" sz="2000" dirty="0" smtClean="0"/>
              <a:t>&lt;/head&gt;</a:t>
            </a:r>
            <a:endParaRPr lang="en-US" sz="2000" dirty="0" smtClean="0"/>
          </a:p>
          <a:p>
            <a:r>
              <a:rPr lang="en-US" sz="2000" dirty="0" smtClean="0"/>
              <a:t>&lt;body&gt;</a:t>
            </a:r>
            <a:endParaRPr lang="en-US" sz="2000" dirty="0" smtClean="0"/>
          </a:p>
          <a:p>
            <a:r>
              <a:rPr lang="en-US" sz="2000" dirty="0" smtClean="0"/>
              <a:t>    &lt;h2&gt;Checking...! Are you my Friend....?&lt;/h2&gt;</a:t>
            </a:r>
            <a:endParaRPr lang="en-US" sz="2000" dirty="0" smtClean="0"/>
          </a:p>
          <a:p>
            <a:r>
              <a:rPr lang="en-US" sz="2000" dirty="0" smtClean="0"/>
              <a:t>    &lt;form method="post" action=""&gt;</a:t>
            </a:r>
            <a:endParaRPr lang="en-US" sz="2000" dirty="0" smtClean="0"/>
          </a:p>
          <a:p>
            <a:r>
              <a:rPr lang="en-US" sz="2000" dirty="0" smtClean="0"/>
              <a:t>        &lt;label for="</a:t>
            </a:r>
            <a:r>
              <a:rPr lang="en-US" sz="2000" dirty="0" err="1" smtClean="0"/>
              <a:t>txtName</a:t>
            </a:r>
            <a:r>
              <a:rPr lang="en-US" sz="2000" dirty="0" smtClean="0"/>
              <a:t>"&gt;Enter Your Name [check you are my friend or not..?]: &lt;/label&gt;</a:t>
            </a:r>
            <a:endParaRPr lang="en-US" sz="2000" dirty="0" smtClean="0"/>
          </a:p>
          <a:p>
            <a:r>
              <a:rPr lang="en-US" sz="2000" dirty="0" smtClean="0"/>
              <a:t>        &lt;input type="text" id="</a:t>
            </a:r>
            <a:r>
              <a:rPr lang="en-US" sz="2000" dirty="0" err="1" smtClean="0"/>
              <a:t>txtName</a:t>
            </a:r>
            <a:r>
              <a:rPr lang="en-US" sz="2000" dirty="0" smtClean="0"/>
              <a:t>" name="</a:t>
            </a:r>
            <a:r>
              <a:rPr lang="en-US" sz="2000" dirty="0" err="1" smtClean="0"/>
              <a:t>txtName</a:t>
            </a:r>
            <a:r>
              <a:rPr lang="en-US" sz="2000" dirty="0" smtClean="0"/>
              <a:t>" required&gt;</a:t>
            </a:r>
            <a:endParaRPr lang="en-US" sz="2000" dirty="0" smtClean="0"/>
          </a:p>
          <a:p>
            <a:r>
              <a:rPr lang="en-US" sz="2000" dirty="0" smtClean="0"/>
              <a:t>        &lt;input type="submit" value="Submit"&gt;</a:t>
            </a:r>
            <a:endParaRPr lang="en-US" sz="2000" dirty="0" smtClean="0"/>
          </a:p>
          <a:p>
            <a:r>
              <a:rPr lang="en-US" sz="2000" dirty="0" smtClean="0"/>
              <a:t>    &lt;/form&gt;</a:t>
            </a:r>
            <a:endParaRPr lang="en-US" sz="2000" dirty="0" smtClean="0"/>
          </a:p>
          <a:p>
            <a:br>
              <a:rPr lang="en-US" sz="2000" dirty="0" smtClean="0"/>
            </a:br>
            <a:r>
              <a:rPr lang="en-US" sz="2000" dirty="0" smtClean="0"/>
              <a:t>   </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44" y="1052736"/>
            <a:ext cx="11521280" cy="4401205"/>
          </a:xfrm>
          <a:prstGeom prst="rect">
            <a:avLst/>
          </a:prstGeom>
        </p:spPr>
        <p:txBody>
          <a:bodyPr wrap="square">
            <a:spAutoFit/>
          </a:bodyPr>
          <a:lstStyle/>
          <a:p>
            <a:r>
              <a:rPr lang="en-US" sz="2000" dirty="0" smtClean="0"/>
              <a:t>&lt;?</a:t>
            </a:r>
            <a:r>
              <a:rPr lang="en-US" sz="2000" dirty="0" err="1" smtClean="0"/>
              <a:t>php</a:t>
            </a:r>
            <a:endParaRPr lang="en-US" sz="2000" dirty="0" smtClean="0"/>
          </a:p>
          <a:p>
            <a:r>
              <a:rPr lang="en-US" sz="2000" dirty="0" smtClean="0"/>
              <a:t>    $</a:t>
            </a:r>
            <a:r>
              <a:rPr lang="en-US" sz="2000" dirty="0" err="1" smtClean="0"/>
              <a:t>flg</a:t>
            </a:r>
            <a:r>
              <a:rPr lang="en-US" sz="2000" dirty="0" smtClean="0"/>
              <a:t>=FALSE;</a:t>
            </a:r>
            <a:endParaRPr lang="en-US" sz="2000" dirty="0" smtClean="0"/>
          </a:p>
          <a:p>
            <a:r>
              <a:rPr lang="en-US" sz="2000" dirty="0" smtClean="0"/>
              <a:t>    $position=0;</a:t>
            </a:r>
            <a:endParaRPr lang="en-US" sz="2000" dirty="0" smtClean="0"/>
          </a:p>
          <a:p>
            <a:r>
              <a:rPr lang="en-US" sz="2000" dirty="0" smtClean="0"/>
              <a:t>    $friend="" ;</a:t>
            </a:r>
            <a:endParaRPr lang="en-US" sz="2000" dirty="0" smtClean="0"/>
          </a:p>
          <a:p>
            <a:r>
              <a:rPr lang="en-US" sz="2000" dirty="0" smtClean="0"/>
              <a:t>    $</a:t>
            </a:r>
            <a:r>
              <a:rPr lang="en-US" sz="2000" dirty="0" err="1" smtClean="0"/>
              <a:t>arrayFriends</a:t>
            </a:r>
            <a:r>
              <a:rPr lang="en-US" sz="2000" dirty="0" smtClean="0"/>
              <a:t> = array('</a:t>
            </a:r>
            <a:r>
              <a:rPr lang="en-US" sz="2000" dirty="0" err="1" smtClean="0"/>
              <a:t>Krupahari','Gowri','Keerthana','karthika','kruthika','Asma</a:t>
            </a:r>
            <a:r>
              <a:rPr lang="en-US" sz="2000" dirty="0" smtClean="0"/>
              <a:t>', 'kamala');</a:t>
            </a:r>
            <a:endParaRPr lang="en-US" sz="2000" dirty="0" smtClean="0"/>
          </a:p>
          <a:p>
            <a:br>
              <a:rPr lang="en-US" sz="2000" dirty="0" smtClean="0"/>
            </a:br>
            <a:r>
              <a:rPr lang="en-US" sz="2000" dirty="0" smtClean="0"/>
              <a:t>    function </a:t>
            </a:r>
            <a:r>
              <a:rPr lang="en-US" sz="2000" dirty="0" err="1" smtClean="0"/>
              <a:t>showFriends</a:t>
            </a:r>
            <a:r>
              <a:rPr lang="en-US" sz="2000" dirty="0" smtClean="0"/>
              <a:t>()</a:t>
            </a:r>
            <a:endParaRPr lang="en-US" sz="2000" dirty="0" smtClean="0"/>
          </a:p>
          <a:p>
            <a:r>
              <a:rPr lang="en-US" sz="2000" dirty="0" smtClean="0"/>
              <a:t>    {  global $</a:t>
            </a:r>
            <a:r>
              <a:rPr lang="en-US" sz="2000" dirty="0" err="1" smtClean="0"/>
              <a:t>arrayFriends</a:t>
            </a:r>
            <a:r>
              <a:rPr lang="en-US" sz="2000" dirty="0" smtClean="0"/>
              <a:t>;</a:t>
            </a:r>
            <a:endParaRPr lang="en-US" sz="2000" dirty="0" smtClean="0"/>
          </a:p>
          <a:p>
            <a:r>
              <a:rPr lang="en-US" sz="2000" dirty="0" smtClean="0"/>
              <a:t>        for ($</a:t>
            </a:r>
            <a:r>
              <a:rPr lang="en-US" sz="2000" dirty="0" err="1" smtClean="0"/>
              <a:t>i</a:t>
            </a:r>
            <a:r>
              <a:rPr lang="en-US" sz="2000" dirty="0" smtClean="0"/>
              <a:t>=0; $</a:t>
            </a:r>
            <a:r>
              <a:rPr lang="en-US" sz="2000" dirty="0" err="1" smtClean="0"/>
              <a:t>i</a:t>
            </a:r>
            <a:r>
              <a:rPr lang="en-US" sz="2000" dirty="0" smtClean="0"/>
              <a:t>&lt; 5;$</a:t>
            </a:r>
            <a:r>
              <a:rPr lang="en-US" sz="2000" dirty="0" err="1" smtClean="0"/>
              <a:t>i</a:t>
            </a:r>
            <a:r>
              <a:rPr lang="en-US" sz="2000" dirty="0" smtClean="0"/>
              <a:t>++)</a:t>
            </a:r>
            <a:endParaRPr lang="en-US" sz="2000" dirty="0" smtClean="0"/>
          </a:p>
          <a:p>
            <a:r>
              <a:rPr lang="en-US" sz="2000" dirty="0" smtClean="0"/>
              <a:t>            print("$</a:t>
            </a:r>
            <a:r>
              <a:rPr lang="en-US" sz="2000" dirty="0" err="1" smtClean="0"/>
              <a:t>arrayFriends</a:t>
            </a:r>
            <a:r>
              <a:rPr lang="en-US" sz="2000" dirty="0" smtClean="0"/>
              <a:t>[$</a:t>
            </a:r>
            <a:r>
              <a:rPr lang="en-US" sz="2000" dirty="0" err="1" smtClean="0"/>
              <a:t>i</a:t>
            </a:r>
            <a:r>
              <a:rPr lang="en-US" sz="2000" dirty="0" smtClean="0"/>
              <a:t>]&lt;</a:t>
            </a:r>
            <a:r>
              <a:rPr lang="en-US" sz="2000" dirty="0" err="1" smtClean="0"/>
              <a:t>br</a:t>
            </a:r>
            <a:r>
              <a:rPr lang="en-US" sz="2000" dirty="0" smtClean="0"/>
              <a:t>&gt;"); </a:t>
            </a:r>
            <a:endParaRPr lang="en-US" sz="2000" dirty="0" smtClean="0"/>
          </a:p>
          <a:p>
            <a:r>
              <a:rPr lang="en-US" sz="2000" dirty="0" smtClean="0"/>
              <a:t>    }</a:t>
            </a:r>
            <a:endParaRPr lang="en-US" sz="2000" dirty="0" smtClean="0"/>
          </a:p>
          <a:p>
            <a:br>
              <a:rPr lang="en-US" sz="2000" dirty="0" smtClean="0"/>
            </a:br>
            <a:r>
              <a:rPr lang="en-US" sz="2000" dirty="0" smtClean="0"/>
              <a:t>    if ($_SERVER["REQUEST_METHOD"] == "POST") {</a:t>
            </a:r>
            <a:endParaRPr lang="en-US" sz="2000" dirty="0" smtClean="0"/>
          </a:p>
          <a:p>
            <a:r>
              <a:rPr lang="en-US" sz="2000" dirty="0" smtClean="0"/>
              <a:t>    $friend= $_POST['</a:t>
            </a:r>
            <a:r>
              <a:rPr lang="en-US" sz="2000" dirty="0" err="1" smtClean="0"/>
              <a:t>txtName</a:t>
            </a:r>
            <a:r>
              <a:rPr lang="en-US" sz="2000" dirty="0" smtClean="0"/>
              <a:t>'];</a:t>
            </a:r>
            <a:endParaRPr lang="en-US" sz="2000" dirty="0" smtClean="0"/>
          </a:p>
        </p:txBody>
      </p:sp>
      <p:sp>
        <p:nvSpPr>
          <p:cNvPr id="6" name="Title 1"/>
          <p:cNvSpPr>
            <a:spLocks noGrp="1"/>
          </p:cNvSpPr>
          <p:nvPr>
            <p:ph type="title"/>
          </p:nvPr>
        </p:nvSpPr>
        <p:spPr>
          <a:xfrm>
            <a:off x="229598" y="181742"/>
            <a:ext cx="9250777" cy="542160"/>
          </a:xfrm>
        </p:spPr>
        <p:txBody>
          <a:bodyPr/>
          <a:lstStyle/>
          <a:p>
            <a:r>
              <a:rPr lang="en-IN" dirty="0" smtClean="0"/>
              <a:t>Program 6</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44" y="980728"/>
            <a:ext cx="11593288" cy="5632311"/>
          </a:xfrm>
          <a:prstGeom prst="rect">
            <a:avLst/>
          </a:prstGeom>
        </p:spPr>
        <p:txBody>
          <a:bodyPr wrap="square">
            <a:spAutoFit/>
          </a:bodyPr>
          <a:lstStyle/>
          <a:p>
            <a:r>
              <a:rPr lang="en-US" dirty="0" smtClean="0"/>
              <a:t>    for ($</a:t>
            </a:r>
            <a:r>
              <a:rPr lang="en-US" dirty="0" err="1" smtClean="0"/>
              <a:t>i</a:t>
            </a:r>
            <a:r>
              <a:rPr lang="en-US" dirty="0" smtClean="0"/>
              <a:t>=0;$</a:t>
            </a:r>
            <a:r>
              <a:rPr lang="en-US" dirty="0" err="1" smtClean="0"/>
              <a:t>i</a:t>
            </a:r>
            <a:r>
              <a:rPr lang="en-US" dirty="0" smtClean="0"/>
              <a:t>&lt;count($</a:t>
            </a:r>
            <a:r>
              <a:rPr lang="en-US" dirty="0" err="1" smtClean="0"/>
              <a:t>arrayFriends</a:t>
            </a:r>
            <a:r>
              <a:rPr lang="en-US" dirty="0" smtClean="0"/>
              <a:t>);$</a:t>
            </a:r>
            <a:r>
              <a:rPr lang="en-US" dirty="0" err="1" smtClean="0"/>
              <a:t>i</a:t>
            </a:r>
            <a:r>
              <a:rPr lang="en-US" dirty="0" smtClean="0"/>
              <a:t>++)</a:t>
            </a:r>
            <a:endParaRPr lang="en-US" dirty="0" smtClean="0"/>
          </a:p>
          <a:p>
            <a:r>
              <a:rPr lang="en-US" dirty="0" smtClean="0"/>
              <a:t>    {</a:t>
            </a:r>
            <a:endParaRPr lang="en-US" dirty="0" smtClean="0"/>
          </a:p>
          <a:p>
            <a:r>
              <a:rPr lang="en-US" dirty="0" smtClean="0"/>
              <a:t>    if( </a:t>
            </a:r>
            <a:r>
              <a:rPr lang="en-US" dirty="0" err="1" smtClean="0"/>
              <a:t>strtolower</a:t>
            </a:r>
            <a:r>
              <a:rPr lang="en-US" dirty="0" smtClean="0"/>
              <a:t>($friend)==</a:t>
            </a:r>
            <a:r>
              <a:rPr lang="en-US" dirty="0" err="1" smtClean="0"/>
              <a:t>strtolower</a:t>
            </a:r>
            <a:r>
              <a:rPr lang="en-US" dirty="0" smtClean="0"/>
              <a:t>($</a:t>
            </a:r>
            <a:r>
              <a:rPr lang="en-US" dirty="0" err="1" smtClean="0"/>
              <a:t>arrayFriends</a:t>
            </a:r>
            <a:r>
              <a:rPr lang="en-US" dirty="0" smtClean="0"/>
              <a:t>[$</a:t>
            </a:r>
            <a:r>
              <a:rPr lang="en-US" dirty="0" err="1" smtClean="0"/>
              <a:t>i</a:t>
            </a:r>
            <a:r>
              <a:rPr lang="en-US" dirty="0" smtClean="0"/>
              <a:t>]))</a:t>
            </a:r>
            <a:endParaRPr lang="en-US" dirty="0" smtClean="0"/>
          </a:p>
          <a:p>
            <a:r>
              <a:rPr lang="en-US" dirty="0" smtClean="0"/>
              <a:t>    {   $</a:t>
            </a:r>
            <a:r>
              <a:rPr lang="en-US" dirty="0" err="1" smtClean="0"/>
              <a:t>flg</a:t>
            </a:r>
            <a:r>
              <a:rPr lang="en-US" dirty="0" smtClean="0"/>
              <a:t>=TRUE;</a:t>
            </a:r>
            <a:endParaRPr lang="en-US" dirty="0" smtClean="0"/>
          </a:p>
          <a:p>
            <a:r>
              <a:rPr lang="en-US" dirty="0" smtClean="0"/>
              <a:t>        $position=$i+1;</a:t>
            </a:r>
            <a:endParaRPr lang="en-US" dirty="0" smtClean="0"/>
          </a:p>
          <a:p>
            <a:r>
              <a:rPr lang="en-US" dirty="0" smtClean="0"/>
              <a:t>        break;  }</a:t>
            </a:r>
            <a:endParaRPr lang="en-US" dirty="0" smtClean="0"/>
          </a:p>
          <a:p>
            <a:r>
              <a:rPr lang="en-US" dirty="0" smtClean="0"/>
              <a:t>    }</a:t>
            </a:r>
            <a:endParaRPr lang="en-US" dirty="0" smtClean="0"/>
          </a:p>
          <a:p>
            <a:r>
              <a:rPr lang="en-US" dirty="0" smtClean="0"/>
              <a:t>    if ($</a:t>
            </a:r>
            <a:r>
              <a:rPr lang="en-US" dirty="0" err="1" smtClean="0"/>
              <a:t>flg</a:t>
            </a:r>
            <a:r>
              <a:rPr lang="en-US" dirty="0" smtClean="0"/>
              <a:t>==TRUE)</a:t>
            </a:r>
            <a:endParaRPr lang="en-US" dirty="0" smtClean="0"/>
          </a:p>
          <a:p>
            <a:r>
              <a:rPr lang="en-US" dirty="0" smtClean="0"/>
              <a:t>        {</a:t>
            </a:r>
            <a:endParaRPr lang="en-US" dirty="0" smtClean="0"/>
          </a:p>
          <a:p>
            <a:r>
              <a:rPr lang="en-US" dirty="0" smtClean="0"/>
              <a:t>            echo "&lt;p style=</a:t>
            </a:r>
            <a:r>
              <a:rPr lang="en-US" dirty="0" err="1" smtClean="0"/>
              <a:t>color:blue</a:t>
            </a:r>
            <a:r>
              <a:rPr lang="en-US" dirty="0" smtClean="0"/>
              <a:t>&gt; Congratulations..! you are my Friend, found @ $position &lt;/p&gt;";</a:t>
            </a:r>
            <a:endParaRPr lang="en-US" dirty="0" smtClean="0"/>
          </a:p>
          <a:p>
            <a:r>
              <a:rPr lang="en-US" dirty="0" smtClean="0"/>
              <a:t>            </a:t>
            </a:r>
            <a:r>
              <a:rPr lang="en-US" dirty="0" err="1" smtClean="0"/>
              <a:t>showFriends</a:t>
            </a:r>
            <a:r>
              <a:rPr lang="en-US" dirty="0" smtClean="0"/>
              <a:t>();</a:t>
            </a:r>
            <a:endParaRPr lang="en-US" dirty="0" smtClean="0"/>
          </a:p>
          <a:p>
            <a:r>
              <a:rPr lang="en-US" dirty="0" smtClean="0"/>
              <a:t>        }</a:t>
            </a:r>
            <a:endParaRPr lang="en-US" dirty="0" smtClean="0"/>
          </a:p>
          <a:p>
            <a:r>
              <a:rPr lang="en-US" dirty="0" smtClean="0"/>
              <a:t>    else</a:t>
            </a:r>
            <a:endParaRPr lang="en-US" dirty="0" smtClean="0"/>
          </a:p>
          <a:p>
            <a:r>
              <a:rPr lang="en-US" dirty="0" smtClean="0"/>
              <a:t>        {</a:t>
            </a:r>
            <a:endParaRPr lang="en-US" dirty="0" smtClean="0"/>
          </a:p>
          <a:p>
            <a:r>
              <a:rPr lang="en-US" dirty="0" smtClean="0"/>
              <a:t>        echo "&lt;p style=</a:t>
            </a:r>
            <a:r>
              <a:rPr lang="en-US" dirty="0" err="1" smtClean="0"/>
              <a:t>color:blue</a:t>
            </a:r>
            <a:r>
              <a:rPr lang="en-US" dirty="0" smtClean="0"/>
              <a:t>&gt; Not found &lt;/p&gt;"; </a:t>
            </a:r>
            <a:endParaRPr lang="en-US" dirty="0" smtClean="0"/>
          </a:p>
          <a:p>
            <a:r>
              <a:rPr lang="en-US" dirty="0" smtClean="0"/>
              <a:t>        </a:t>
            </a:r>
            <a:r>
              <a:rPr lang="en-US" dirty="0" err="1" smtClean="0"/>
              <a:t>showFriends</a:t>
            </a:r>
            <a:r>
              <a:rPr lang="en-US" dirty="0" smtClean="0"/>
              <a:t>();</a:t>
            </a:r>
            <a:endParaRPr lang="en-US" dirty="0" smtClean="0"/>
          </a:p>
          <a:p>
            <a:r>
              <a:rPr lang="en-US" dirty="0" smtClean="0"/>
              <a:t>        }</a:t>
            </a:r>
            <a:endParaRPr lang="en-US" dirty="0" smtClean="0"/>
          </a:p>
          <a:p>
            <a:r>
              <a:rPr lang="en-US" dirty="0" smtClean="0"/>
              <a:t>    }</a:t>
            </a:r>
            <a:endParaRPr lang="en-US" dirty="0" smtClean="0"/>
          </a:p>
          <a:p>
            <a:r>
              <a:rPr lang="en-US" dirty="0" smtClean="0"/>
              <a:t>    ?&gt;</a:t>
            </a:r>
            <a:endParaRPr lang="en-US" dirty="0" smtClean="0"/>
          </a:p>
          <a:p>
            <a:r>
              <a:rPr lang="en-US" dirty="0" smtClean="0"/>
              <a:t>&lt;/body&gt;  &lt;/html&gt;</a:t>
            </a:r>
            <a:endParaRPr lang="en-US" dirty="0"/>
          </a:p>
        </p:txBody>
      </p:sp>
      <p:sp>
        <p:nvSpPr>
          <p:cNvPr id="5" name="Title 1"/>
          <p:cNvSpPr>
            <a:spLocks noGrp="1"/>
          </p:cNvSpPr>
          <p:nvPr>
            <p:ph type="title"/>
          </p:nvPr>
        </p:nvSpPr>
        <p:spPr>
          <a:xfrm>
            <a:off x="229598" y="181742"/>
            <a:ext cx="9250777" cy="542160"/>
          </a:xfrm>
        </p:spPr>
        <p:txBody>
          <a:bodyPr/>
          <a:lstStyle/>
          <a:p>
            <a:r>
              <a:rPr lang="en-IN" dirty="0" smtClean="0"/>
              <a:t>Program 6</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1055440" y="1124744"/>
            <a:ext cx="10297143" cy="514738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&amp; Server Scripting on the same Page</a:t>
            </a:r>
            <a:endParaRPr lang="en-US" dirty="0"/>
          </a:p>
        </p:txBody>
      </p:sp>
      <p:sp>
        <p:nvSpPr>
          <p:cNvPr id="3" name="Text Placeholder 2"/>
          <p:cNvSpPr>
            <a:spLocks noGrp="1"/>
          </p:cNvSpPr>
          <p:nvPr>
            <p:ph type="body" sz="quarter" idx="13"/>
          </p:nvPr>
        </p:nvSpPr>
        <p:spPr/>
        <p:txBody>
          <a:bodyPr/>
          <a:lstStyle/>
          <a:p>
            <a:r>
              <a:rPr lang="en-IN" dirty="0" smtClean="0"/>
              <a:t>Validate the form inputs:</a:t>
            </a:r>
            <a:endParaRPr lang="en-IN" dirty="0" smtClean="0"/>
          </a:p>
          <a:p>
            <a:pPr lvl="1"/>
            <a:r>
              <a:rPr lang="en-IN" dirty="0" smtClean="0"/>
              <a:t>Client side scripting:    Check whether the Textbox is empty or Not</a:t>
            </a:r>
            <a:endParaRPr lang="en-IN" dirty="0" smtClean="0"/>
          </a:p>
          <a:p>
            <a:pPr lvl="1"/>
            <a:r>
              <a:rPr lang="en-IN" dirty="0" smtClean="0"/>
              <a:t>Server side scripting: 	Check the textbox value is expected text</a:t>
            </a:r>
            <a:endParaRPr lang="en-IN" dirty="0" smtClean="0"/>
          </a:p>
          <a:p>
            <a:pPr lvl="1">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Web Server &amp; </a:t>
            </a:r>
            <a:r>
              <a:rPr lang="en-IN" dirty="0" smtClean="0">
                <a:solidFill>
                  <a:srgbClr val="FF0066"/>
                </a:solidFill>
                <a:effectLst>
                  <a:outerShdw blurRad="38100" dist="38100" dir="2700000" algn="tl">
                    <a:srgbClr val="000000">
                      <a:alpha val="43137"/>
                    </a:srgbClr>
                  </a:outerShdw>
                </a:effectLst>
              </a:rPr>
              <a:t>XAMPP</a:t>
            </a:r>
            <a:endParaRPr lang="en-US" dirty="0">
              <a:solidFill>
                <a:srgbClr val="FF0066"/>
              </a:solidFill>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a:xfrm>
            <a:off x="227013" y="1052513"/>
            <a:ext cx="11772900" cy="5029693"/>
          </a:xfrm>
          <a:prstGeom prst="rect">
            <a:avLst/>
          </a:prstGeom>
        </p:spPr>
        <p:txBody>
          <a:bodyPr wrap="square">
            <a:spAutoFit/>
          </a:bodyPr>
          <a:lstStyle/>
          <a:p>
            <a:r>
              <a:rPr lang="en-US" dirty="0" smtClean="0"/>
              <a:t>Users can request documents </a:t>
            </a:r>
            <a:endParaRPr lang="en-US" dirty="0" smtClean="0"/>
          </a:p>
          <a:p>
            <a:pPr lvl="1"/>
            <a:r>
              <a:rPr lang="en-US" dirty="0" smtClean="0"/>
              <a:t>from </a:t>
            </a:r>
            <a:r>
              <a:rPr lang="en-US" dirty="0" smtClean="0">
                <a:solidFill>
                  <a:srgbClr val="FF0066"/>
                </a:solidFill>
              </a:rPr>
              <a:t>local web servers</a:t>
            </a:r>
            <a:r>
              <a:rPr lang="en-US" dirty="0" smtClean="0"/>
              <a:t> (i.e., ones residing on users’ machines) </a:t>
            </a:r>
            <a:endParaRPr lang="en-US" dirty="0" smtClean="0"/>
          </a:p>
          <a:p>
            <a:pPr lvl="2"/>
            <a:r>
              <a:rPr lang="en-US" dirty="0" smtClean="0"/>
              <a:t>Local web servers can be accessed through your computer’s name or through the name </a:t>
            </a:r>
            <a:r>
              <a:rPr lang="en-US" b="1" dirty="0" err="1" smtClean="0">
                <a:solidFill>
                  <a:srgbClr val="FF0066"/>
                </a:solidFill>
              </a:rPr>
              <a:t>localhost</a:t>
            </a:r>
            <a:endParaRPr lang="en-US" dirty="0" smtClean="0"/>
          </a:p>
          <a:p>
            <a:pPr lvl="1"/>
            <a:r>
              <a:rPr lang="en-US" dirty="0" smtClean="0">
                <a:solidFill>
                  <a:srgbClr val="FF0066"/>
                </a:solidFill>
              </a:rPr>
              <a:t>remote web servers</a:t>
            </a:r>
            <a:r>
              <a:rPr lang="en-US" dirty="0" smtClean="0"/>
              <a:t> (i.e., ones residing on different machines).</a:t>
            </a:r>
            <a:endParaRPr lang="en-US" dirty="0" smtClean="0"/>
          </a:p>
          <a:p>
            <a:r>
              <a:rPr lang="en-US" b="1" dirty="0" smtClean="0">
                <a:solidFill>
                  <a:srgbClr val="FF0066"/>
                </a:solidFill>
                <a:effectLst>
                  <a:outerShdw blurRad="38100" dist="38100" dir="2700000" algn="tl">
                    <a:srgbClr val="000000">
                      <a:alpha val="43137"/>
                    </a:srgbClr>
                  </a:outerShdw>
                </a:effectLst>
              </a:rPr>
              <a:t>XAMPP integrated installer </a:t>
            </a:r>
            <a:r>
              <a:rPr lang="en-US" dirty="0" smtClean="0"/>
              <a:t>provided by the Apache Friends website (www.apachefriends.org) </a:t>
            </a:r>
            <a:endParaRPr lang="en-US" dirty="0" smtClean="0"/>
          </a:p>
          <a:p>
            <a:pPr lvl="1"/>
            <a:r>
              <a:rPr lang="en-US" b="1" dirty="0" smtClean="0">
                <a:solidFill>
                  <a:srgbClr val="0070C0"/>
                </a:solidFill>
              </a:rPr>
              <a:t>Apache HTTP Server</a:t>
            </a:r>
            <a:r>
              <a:rPr lang="en-US" dirty="0" smtClean="0">
                <a:solidFill>
                  <a:srgbClr val="0070C0"/>
                </a:solidFill>
              </a:rPr>
              <a:t>, </a:t>
            </a:r>
            <a:endParaRPr lang="en-US" dirty="0" smtClean="0">
              <a:solidFill>
                <a:srgbClr val="0070C0"/>
              </a:solidFill>
            </a:endParaRPr>
          </a:p>
          <a:p>
            <a:pPr lvl="1"/>
            <a:r>
              <a:rPr lang="en-US" b="1" dirty="0" err="1" smtClean="0">
                <a:solidFill>
                  <a:srgbClr val="0070C0"/>
                </a:solidFill>
              </a:rPr>
              <a:t>MySQL</a:t>
            </a:r>
            <a:r>
              <a:rPr lang="en-US" b="1" dirty="0" smtClean="0">
                <a:solidFill>
                  <a:srgbClr val="0070C0"/>
                </a:solidFill>
              </a:rPr>
              <a:t> database server</a:t>
            </a:r>
            <a:r>
              <a:rPr lang="en-US" b="1" dirty="0" smtClean="0"/>
              <a:t> </a:t>
            </a:r>
            <a:r>
              <a:rPr lang="en-US" dirty="0" smtClean="0"/>
              <a:t>and </a:t>
            </a:r>
            <a:endParaRPr lang="en-US" dirty="0" smtClean="0"/>
          </a:p>
          <a:p>
            <a:pPr lvl="1"/>
            <a:r>
              <a:rPr lang="en-US" b="1" dirty="0" smtClean="0">
                <a:solidFill>
                  <a:srgbClr val="0070C0"/>
                </a:solidFill>
              </a:rPr>
              <a:t>PHP </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Sample  </a:t>
            </a:r>
            <a:endParaRPr lang="en-US" dirty="0"/>
          </a:p>
        </p:txBody>
      </p:sp>
      <p:sp>
        <p:nvSpPr>
          <p:cNvPr id="3" name="Text Placeholder 2"/>
          <p:cNvSpPr>
            <a:spLocks noGrp="1"/>
          </p:cNvSpPr>
          <p:nvPr>
            <p:ph type="body" sz="quarter" idx="13"/>
          </p:nvPr>
        </p:nvSpPr>
        <p:spPr>
          <a:xfrm>
            <a:off x="47328" y="908298"/>
            <a:ext cx="6157019" cy="5545038"/>
          </a:xfrm>
        </p:spPr>
        <p:txBody>
          <a:bodyPr/>
          <a:lstStyle/>
          <a:p>
            <a:pPr>
              <a:spcBef>
                <a:spcPts val="0"/>
              </a:spcBef>
              <a:spcAft>
                <a:spcPts val="0"/>
              </a:spcAft>
              <a:buNone/>
            </a:pPr>
            <a:r>
              <a:rPr lang="en-US" sz="1600" dirty="0" smtClean="0"/>
              <a:t>&lt;!DOCTYPE html&gt;</a:t>
            </a:r>
            <a:endParaRPr lang="en-US" sz="1600" dirty="0" smtClean="0"/>
          </a:p>
          <a:p>
            <a:pPr>
              <a:spcBef>
                <a:spcPts val="0"/>
              </a:spcBef>
              <a:spcAft>
                <a:spcPts val="0"/>
              </a:spcAft>
              <a:buNone/>
            </a:pPr>
            <a:r>
              <a:rPr lang="en-US" sz="1600" dirty="0" smtClean="0"/>
              <a:t>&lt;html </a:t>
            </a:r>
            <a:r>
              <a:rPr lang="en-US" sz="1600" dirty="0" err="1" smtClean="0"/>
              <a:t>lang</a:t>
            </a:r>
            <a:r>
              <a:rPr lang="en-US" sz="1600" dirty="0" smtClean="0"/>
              <a:t>="en"&gt;</a:t>
            </a:r>
            <a:endParaRPr lang="en-US" sz="1600" dirty="0" smtClean="0"/>
          </a:p>
          <a:p>
            <a:pPr>
              <a:spcBef>
                <a:spcPts val="0"/>
              </a:spcBef>
              <a:spcAft>
                <a:spcPts val="0"/>
              </a:spcAft>
              <a:buNone/>
            </a:pPr>
            <a:r>
              <a:rPr lang="en-US" sz="1600" dirty="0" smtClean="0"/>
              <a:t>&lt;head&gt;</a:t>
            </a:r>
            <a:endParaRPr lang="en-US" sz="1600" dirty="0" smtClean="0"/>
          </a:p>
          <a:p>
            <a:pPr>
              <a:spcBef>
                <a:spcPts val="0"/>
              </a:spcBef>
              <a:spcAft>
                <a:spcPts val="0"/>
              </a:spcAft>
              <a:buNone/>
            </a:pPr>
            <a:r>
              <a:rPr lang="en-US" sz="1600" dirty="0" smtClean="0"/>
              <a:t>    </a:t>
            </a:r>
            <a:r>
              <a:rPr lang="en-US" sz="1200" dirty="0" smtClean="0"/>
              <a:t>&lt;meta </a:t>
            </a:r>
            <a:r>
              <a:rPr lang="en-US" sz="1200" dirty="0" err="1" smtClean="0"/>
              <a:t>charset</a:t>
            </a:r>
            <a:r>
              <a:rPr lang="en-US" sz="1200" dirty="0" smtClean="0"/>
              <a:t>="UTF-8"&gt;</a:t>
            </a:r>
            <a:endParaRPr lang="en-US" sz="1200" dirty="0" smtClean="0"/>
          </a:p>
          <a:p>
            <a:pPr>
              <a:spcBef>
                <a:spcPts val="0"/>
              </a:spcBef>
              <a:spcAft>
                <a:spcPts val="0"/>
              </a:spcAft>
              <a:buNone/>
            </a:pPr>
            <a:r>
              <a:rPr lang="en-US" sz="1200" dirty="0" smtClean="0"/>
              <a:t>    &lt;meta name="viewport" content="width=device-width, initial-scale=1.0"&gt;</a:t>
            </a:r>
            <a:endParaRPr lang="en-US" sz="1200" dirty="0" smtClean="0"/>
          </a:p>
          <a:p>
            <a:pPr>
              <a:spcBef>
                <a:spcPts val="0"/>
              </a:spcBef>
              <a:spcAft>
                <a:spcPts val="0"/>
              </a:spcAft>
              <a:buNone/>
            </a:pPr>
            <a:r>
              <a:rPr lang="en-US" sz="1200" dirty="0" smtClean="0"/>
              <a:t>    &lt;title&gt;Document&lt;/title&gt;</a:t>
            </a:r>
            <a:endParaRPr lang="en-US" sz="1200" dirty="0" smtClean="0"/>
          </a:p>
          <a:p>
            <a:pPr>
              <a:spcBef>
                <a:spcPts val="0"/>
              </a:spcBef>
              <a:spcAft>
                <a:spcPts val="0"/>
              </a:spcAft>
              <a:buNone/>
            </a:pPr>
            <a:r>
              <a:rPr lang="en-US" sz="1600" dirty="0" smtClean="0"/>
              <a:t>&lt;/head&gt;</a:t>
            </a:r>
            <a:endParaRPr lang="en-US" sz="1600" dirty="0" smtClean="0"/>
          </a:p>
          <a:p>
            <a:pPr>
              <a:spcBef>
                <a:spcPts val="0"/>
              </a:spcBef>
              <a:spcAft>
                <a:spcPts val="0"/>
              </a:spcAft>
              <a:buNone/>
            </a:pPr>
            <a:r>
              <a:rPr lang="en-US" sz="1600" dirty="0" smtClean="0"/>
              <a:t>&lt;body&gt;</a:t>
            </a:r>
            <a:endParaRPr lang="en-US" sz="1600" b="1" dirty="0" smtClean="0"/>
          </a:p>
          <a:p>
            <a:pPr>
              <a:spcBef>
                <a:spcPts val="0"/>
              </a:spcBef>
              <a:spcAft>
                <a:spcPts val="0"/>
              </a:spcAft>
              <a:buNone/>
            </a:pPr>
            <a:r>
              <a:rPr lang="en-US" sz="1600" b="1" dirty="0" smtClean="0">
                <a:solidFill>
                  <a:srgbClr val="FF0000"/>
                </a:solidFill>
              </a:rPr>
              <a:t>&lt;script&gt;</a:t>
            </a:r>
            <a:endParaRPr lang="en-US" sz="1600" b="1" dirty="0" smtClean="0">
              <a:solidFill>
                <a:srgbClr val="FF0000"/>
              </a:solidFill>
            </a:endParaRPr>
          </a:p>
          <a:p>
            <a:pPr>
              <a:spcBef>
                <a:spcPts val="0"/>
              </a:spcBef>
              <a:spcAft>
                <a:spcPts val="0"/>
              </a:spcAft>
              <a:buNone/>
            </a:pPr>
            <a:r>
              <a:rPr lang="en-US" sz="1600" b="1" dirty="0" smtClean="0"/>
              <a:t>  </a:t>
            </a:r>
            <a:r>
              <a:rPr lang="en-US" sz="1600" dirty="0" smtClean="0"/>
              <a:t>function </a:t>
            </a:r>
            <a:r>
              <a:rPr lang="en-US" sz="1600" dirty="0" err="1" smtClean="0"/>
              <a:t>validateForm</a:t>
            </a:r>
            <a:r>
              <a:rPr lang="en-US" sz="1600" dirty="0" smtClean="0"/>
              <a:t>() {</a:t>
            </a:r>
            <a:endParaRPr lang="en-US" sz="1600" dirty="0" smtClean="0"/>
          </a:p>
          <a:p>
            <a:pPr>
              <a:spcBef>
                <a:spcPts val="0"/>
              </a:spcBef>
              <a:spcAft>
                <a:spcPts val="0"/>
              </a:spcAft>
              <a:buNone/>
            </a:pPr>
            <a:r>
              <a:rPr lang="en-US" sz="1600" dirty="0" smtClean="0"/>
              <a:t>       </a:t>
            </a:r>
            <a:r>
              <a:rPr lang="en-US" sz="1600" dirty="0" err="1" smtClean="0"/>
              <a:t>var</a:t>
            </a:r>
            <a:r>
              <a:rPr lang="en-US" sz="1600" dirty="0" smtClean="0"/>
              <a:t> </a:t>
            </a:r>
            <a:r>
              <a:rPr lang="en-US" sz="1600" dirty="0" err="1" smtClean="0"/>
              <a:t>inputText</a:t>
            </a:r>
            <a:r>
              <a:rPr lang="en-US" sz="1600" dirty="0" smtClean="0"/>
              <a:t> = </a:t>
            </a:r>
            <a:r>
              <a:rPr lang="en-US" sz="1600" dirty="0" err="1" smtClean="0"/>
              <a:t>document.getElementById</a:t>
            </a:r>
            <a:r>
              <a:rPr lang="en-US" sz="1600" dirty="0" smtClean="0"/>
              <a:t>("</a:t>
            </a:r>
            <a:r>
              <a:rPr lang="en-US" sz="1600" dirty="0" err="1" smtClean="0"/>
              <a:t>inputText</a:t>
            </a:r>
            <a:r>
              <a:rPr lang="en-US" sz="1600" dirty="0" smtClean="0"/>
              <a:t>").value;</a:t>
            </a:r>
            <a:endParaRPr lang="en-US" sz="1600" dirty="0" smtClean="0"/>
          </a:p>
          <a:p>
            <a:pPr>
              <a:spcBef>
                <a:spcPts val="0"/>
              </a:spcBef>
              <a:spcAft>
                <a:spcPts val="0"/>
              </a:spcAft>
              <a:buNone/>
            </a:pPr>
            <a:r>
              <a:rPr lang="en-US" sz="1600" dirty="0" smtClean="0"/>
              <a:t>         if (</a:t>
            </a:r>
            <a:r>
              <a:rPr lang="en-US" sz="1600" dirty="0" err="1" smtClean="0"/>
              <a:t>inputText</a:t>
            </a:r>
            <a:r>
              <a:rPr lang="en-US" sz="1600" dirty="0" smtClean="0"/>
              <a:t> == "") {</a:t>
            </a:r>
            <a:endParaRPr lang="en-US" sz="1600" dirty="0" smtClean="0"/>
          </a:p>
          <a:p>
            <a:pPr>
              <a:spcBef>
                <a:spcPts val="0"/>
              </a:spcBef>
              <a:spcAft>
                <a:spcPts val="0"/>
              </a:spcAft>
              <a:buNone/>
            </a:pPr>
            <a:r>
              <a:rPr lang="en-US" sz="1600" dirty="0" smtClean="0"/>
              <a:t>           alert("Text box cannot be empty");</a:t>
            </a:r>
            <a:endParaRPr lang="en-US" sz="1600" dirty="0" smtClean="0"/>
          </a:p>
          <a:p>
            <a:pPr>
              <a:spcBef>
                <a:spcPts val="0"/>
              </a:spcBef>
              <a:spcAft>
                <a:spcPts val="0"/>
              </a:spcAft>
              <a:buNone/>
            </a:pPr>
            <a:r>
              <a:rPr lang="en-US" sz="1600" dirty="0" smtClean="0"/>
              <a:t>         }</a:t>
            </a:r>
            <a:endParaRPr lang="en-US" sz="1600" dirty="0" smtClean="0"/>
          </a:p>
          <a:p>
            <a:pPr>
              <a:spcBef>
                <a:spcPts val="0"/>
              </a:spcBef>
              <a:spcAft>
                <a:spcPts val="0"/>
              </a:spcAft>
              <a:buNone/>
            </a:pPr>
            <a:r>
              <a:rPr lang="en-US" sz="1600" dirty="0" smtClean="0"/>
              <a:t>  }</a:t>
            </a:r>
            <a:endParaRPr lang="en-US" sz="1600" dirty="0" smtClean="0"/>
          </a:p>
          <a:p>
            <a:pPr>
              <a:spcBef>
                <a:spcPts val="0"/>
              </a:spcBef>
              <a:spcAft>
                <a:spcPts val="0"/>
              </a:spcAft>
              <a:buNone/>
            </a:pPr>
            <a:r>
              <a:rPr lang="en-US" sz="1600" b="1" dirty="0" smtClean="0">
                <a:solidFill>
                  <a:srgbClr val="FF0000"/>
                </a:solidFill>
              </a:rPr>
              <a:t>&lt;/script&gt;</a:t>
            </a:r>
            <a:endParaRPr lang="en-US" sz="1600" b="1" dirty="0">
              <a:solidFill>
                <a:srgbClr val="FF0000"/>
              </a:solidFill>
            </a:endParaRPr>
          </a:p>
        </p:txBody>
      </p:sp>
      <p:sp>
        <p:nvSpPr>
          <p:cNvPr id="4" name="Rectangle 3"/>
          <p:cNvSpPr/>
          <p:nvPr/>
        </p:nvSpPr>
        <p:spPr>
          <a:xfrm>
            <a:off x="6312024" y="1052736"/>
            <a:ext cx="5879976" cy="3416320"/>
          </a:xfrm>
          <a:prstGeom prst="rect">
            <a:avLst/>
          </a:prstGeom>
        </p:spPr>
        <p:txBody>
          <a:bodyPr wrap="square">
            <a:spAutoFit/>
          </a:bodyPr>
          <a:lstStyle/>
          <a:p>
            <a:r>
              <a:rPr lang="en-US" b="1" dirty="0" smtClean="0">
                <a:solidFill>
                  <a:srgbClr val="FF0000"/>
                </a:solidFill>
              </a:rPr>
              <a:t> &lt;?</a:t>
            </a:r>
            <a:r>
              <a:rPr lang="en-US" b="1" dirty="0" err="1" smtClean="0">
                <a:solidFill>
                  <a:srgbClr val="FF0000"/>
                </a:solidFill>
              </a:rPr>
              <a:t>php</a:t>
            </a:r>
            <a:endParaRPr lang="en-US" b="1" dirty="0" smtClean="0">
              <a:solidFill>
                <a:srgbClr val="FF0000"/>
              </a:solidFill>
            </a:endParaRPr>
          </a:p>
          <a:p>
            <a:r>
              <a:rPr lang="en-US" dirty="0" smtClean="0"/>
              <a:t>    $</a:t>
            </a:r>
            <a:r>
              <a:rPr lang="en-US" dirty="0" err="1" smtClean="0"/>
              <a:t>validationMessage</a:t>
            </a:r>
            <a:r>
              <a:rPr lang="en-US" dirty="0" smtClean="0"/>
              <a:t> = "";</a:t>
            </a:r>
            <a:endParaRPr lang="en-US" dirty="0" smtClean="0"/>
          </a:p>
          <a:p>
            <a:r>
              <a:rPr lang="en-US" dirty="0" smtClean="0"/>
              <a:t>    if ($_SERVER["REQUEST_METHOD"] == "POST") {</a:t>
            </a:r>
            <a:endParaRPr lang="en-US" dirty="0" smtClean="0"/>
          </a:p>
          <a:p>
            <a:r>
              <a:rPr lang="en-US" dirty="0" smtClean="0"/>
              <a:t>    $</a:t>
            </a:r>
            <a:r>
              <a:rPr lang="en-US" dirty="0" err="1" smtClean="0"/>
              <a:t>inputText</a:t>
            </a:r>
            <a:r>
              <a:rPr lang="en-US" dirty="0" smtClean="0"/>
              <a:t> = $_POST["</a:t>
            </a:r>
            <a:r>
              <a:rPr lang="en-US" dirty="0" err="1" smtClean="0"/>
              <a:t>inputText</a:t>
            </a:r>
            <a:r>
              <a:rPr lang="en-US" dirty="0" smtClean="0"/>
              <a:t>"];</a:t>
            </a:r>
            <a:endParaRPr lang="en-US" dirty="0" smtClean="0"/>
          </a:p>
          <a:p>
            <a:r>
              <a:rPr lang="en-US" dirty="0" smtClean="0"/>
              <a:t>    if ($</a:t>
            </a:r>
            <a:r>
              <a:rPr lang="en-US" dirty="0" err="1" smtClean="0"/>
              <a:t>inputText</a:t>
            </a:r>
            <a:r>
              <a:rPr lang="en-US" dirty="0" smtClean="0"/>
              <a:t> == "SASTRA") {</a:t>
            </a:r>
            <a:endParaRPr lang="en-US" dirty="0" smtClean="0"/>
          </a:p>
          <a:p>
            <a:r>
              <a:rPr lang="en-US" dirty="0" smtClean="0"/>
              <a:t>        $</a:t>
            </a:r>
            <a:r>
              <a:rPr lang="en-US" dirty="0" err="1" smtClean="0"/>
              <a:t>validationMessage</a:t>
            </a:r>
            <a:r>
              <a:rPr lang="en-US" dirty="0" smtClean="0"/>
              <a:t> = "Text is valid!";</a:t>
            </a:r>
            <a:endParaRPr lang="en-US" dirty="0" smtClean="0"/>
          </a:p>
          <a:p>
            <a:r>
              <a:rPr lang="en-US" dirty="0" smtClean="0"/>
              <a:t>    } else {</a:t>
            </a:r>
            <a:endParaRPr lang="en-US" dirty="0" smtClean="0"/>
          </a:p>
          <a:p>
            <a:r>
              <a:rPr lang="en-US" dirty="0" smtClean="0"/>
              <a:t>        $</a:t>
            </a:r>
            <a:r>
              <a:rPr lang="en-US" dirty="0" err="1" smtClean="0"/>
              <a:t>validationMessage</a:t>
            </a:r>
            <a:r>
              <a:rPr lang="en-US" dirty="0" smtClean="0"/>
              <a:t> = "Text must be 'SASTRA'";</a:t>
            </a:r>
            <a:endParaRPr lang="en-US" dirty="0" smtClean="0"/>
          </a:p>
          <a:p>
            <a:r>
              <a:rPr lang="en-US" dirty="0" smtClean="0"/>
              <a:t>    }</a:t>
            </a:r>
            <a:endParaRPr lang="en-US" dirty="0" smtClean="0"/>
          </a:p>
          <a:p>
            <a:r>
              <a:rPr lang="en-US" dirty="0" smtClean="0"/>
              <a:t>    echo "&lt;p style=</a:t>
            </a:r>
            <a:r>
              <a:rPr lang="en-US" dirty="0" err="1" smtClean="0"/>
              <a:t>color:blue</a:t>
            </a:r>
            <a:r>
              <a:rPr lang="en-US" dirty="0" smtClean="0"/>
              <a:t>&gt; $</a:t>
            </a:r>
            <a:r>
              <a:rPr lang="en-US" dirty="0" err="1" smtClean="0"/>
              <a:t>validationMessage</a:t>
            </a:r>
            <a:r>
              <a:rPr lang="en-US" dirty="0" smtClean="0"/>
              <a:t> &lt;/p&gt;"; </a:t>
            </a:r>
            <a:endParaRPr lang="en-US" dirty="0" smtClean="0"/>
          </a:p>
          <a:p>
            <a:r>
              <a:rPr lang="en-US" dirty="0" smtClean="0"/>
              <a:t>    }</a:t>
            </a:r>
            <a:endParaRPr lang="en-US" dirty="0" smtClean="0"/>
          </a:p>
          <a:p>
            <a:r>
              <a:rPr lang="en-US" b="1" dirty="0" smtClean="0">
                <a:solidFill>
                  <a:srgbClr val="FF0000"/>
                </a:solidFill>
              </a:rPr>
              <a:t>    ?&gt;</a:t>
            </a:r>
            <a:endParaRPr lang="en-US" b="1" dirty="0" smtClean="0">
              <a:solidFill>
                <a:srgbClr val="FF0000"/>
              </a:solidFill>
            </a:endParaRPr>
          </a:p>
        </p:txBody>
      </p:sp>
      <p:sp>
        <p:nvSpPr>
          <p:cNvPr id="5" name="Rectangle 4"/>
          <p:cNvSpPr/>
          <p:nvPr/>
        </p:nvSpPr>
        <p:spPr>
          <a:xfrm>
            <a:off x="4871864" y="4581128"/>
            <a:ext cx="7200800" cy="1754326"/>
          </a:xfrm>
          <a:prstGeom prst="rect">
            <a:avLst/>
          </a:prstGeom>
        </p:spPr>
        <p:txBody>
          <a:bodyPr wrap="square">
            <a:spAutoFit/>
          </a:bodyPr>
          <a:lstStyle/>
          <a:p>
            <a:r>
              <a:rPr lang="en-US" dirty="0" smtClean="0"/>
              <a:t>&lt;</a:t>
            </a:r>
            <a:r>
              <a:rPr lang="en-US" b="1" dirty="0" smtClean="0"/>
              <a:t>form</a:t>
            </a:r>
            <a:r>
              <a:rPr lang="en-US" dirty="0" smtClean="0"/>
              <a:t> method="POST" action=""  </a:t>
            </a:r>
            <a:r>
              <a:rPr lang="en-US" dirty="0" err="1" smtClean="0"/>
              <a:t>onsubmit</a:t>
            </a:r>
            <a:r>
              <a:rPr lang="en-US" dirty="0" smtClean="0"/>
              <a:t>="</a:t>
            </a:r>
            <a:r>
              <a:rPr lang="en-US" dirty="0" err="1" smtClean="0"/>
              <a:t>validateForm</a:t>
            </a:r>
            <a:r>
              <a:rPr lang="en-US" dirty="0" smtClean="0"/>
              <a:t>()"&gt;</a:t>
            </a:r>
            <a:endParaRPr lang="en-US" dirty="0" smtClean="0"/>
          </a:p>
          <a:p>
            <a:r>
              <a:rPr lang="en-US" dirty="0" smtClean="0"/>
              <a:t>    &lt;label for="</a:t>
            </a:r>
            <a:r>
              <a:rPr lang="en-US" dirty="0" err="1" smtClean="0"/>
              <a:t>inputText</a:t>
            </a:r>
            <a:r>
              <a:rPr lang="en-US" dirty="0" smtClean="0"/>
              <a:t>"&gt;Enter Text:&lt;/label&gt;</a:t>
            </a:r>
            <a:endParaRPr lang="en-US" dirty="0" smtClean="0"/>
          </a:p>
          <a:p>
            <a:r>
              <a:rPr lang="en-US" dirty="0" smtClean="0"/>
              <a:t>    &lt;input type="text" id="</a:t>
            </a:r>
            <a:r>
              <a:rPr lang="en-US" dirty="0" err="1" smtClean="0"/>
              <a:t>inputText</a:t>
            </a:r>
            <a:r>
              <a:rPr lang="en-US" dirty="0" smtClean="0"/>
              <a:t>" name="</a:t>
            </a:r>
            <a:r>
              <a:rPr lang="en-US" dirty="0" err="1" smtClean="0"/>
              <a:t>inputText</a:t>
            </a:r>
            <a:r>
              <a:rPr lang="en-US" dirty="0" smtClean="0"/>
              <a:t>"&gt;</a:t>
            </a:r>
            <a:endParaRPr lang="en-US" dirty="0" smtClean="0"/>
          </a:p>
          <a:p>
            <a:r>
              <a:rPr lang="en-US" dirty="0" smtClean="0"/>
              <a:t>    &lt;input type="submit" value="Submit"&gt;</a:t>
            </a:r>
            <a:endParaRPr lang="en-US" dirty="0" smtClean="0"/>
          </a:p>
          <a:p>
            <a:r>
              <a:rPr lang="en-US" b="1" dirty="0" smtClean="0"/>
              <a:t>&lt;/form&gt;</a:t>
            </a:r>
            <a:endParaRPr lang="en-US" b="1" dirty="0" smtClean="0"/>
          </a:p>
          <a:p>
            <a:r>
              <a:rPr lang="en-US" dirty="0" smtClean="0"/>
              <a:t>&lt;/body&gt;   &lt;/html&gt;</a:t>
            </a:r>
            <a:endParaRPr lang="en-US" dirty="0" smtClean="0"/>
          </a:p>
        </p:txBody>
      </p:sp>
      <p:sp>
        <p:nvSpPr>
          <p:cNvPr id="6" name="TextBox 5"/>
          <p:cNvSpPr txBox="1"/>
          <p:nvPr/>
        </p:nvSpPr>
        <p:spPr>
          <a:xfrm>
            <a:off x="551384" y="5517232"/>
            <a:ext cx="1787669" cy="369332"/>
          </a:xfrm>
          <a:prstGeom prst="rect">
            <a:avLst/>
          </a:prstGeom>
          <a:noFill/>
        </p:spPr>
        <p:txBody>
          <a:bodyPr wrap="none" rtlCol="0">
            <a:spAutoFit/>
          </a:bodyPr>
          <a:lstStyle/>
          <a:p>
            <a:r>
              <a:rPr lang="en-IN" b="1" u="sng" dirty="0" smtClean="0"/>
              <a:t>exercise6,.php</a:t>
            </a:r>
            <a:endParaRPr lang="en-US" b="1" u="sng"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1" cstate="print"/>
          <a:srcRect/>
          <a:stretch>
            <a:fillRect/>
          </a:stretch>
        </p:blipFill>
        <p:spPr bwMode="auto">
          <a:xfrm>
            <a:off x="263352" y="4077072"/>
            <a:ext cx="5511584" cy="21079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cstate="print"/>
          <a:srcRect/>
          <a:stretch>
            <a:fillRect/>
          </a:stretch>
        </p:blipFill>
        <p:spPr bwMode="auto">
          <a:xfrm>
            <a:off x="6456040" y="4077072"/>
            <a:ext cx="5159896" cy="2291832"/>
          </a:xfrm>
          <a:prstGeom prst="rect">
            <a:avLst/>
          </a:prstGeom>
          <a:noFill/>
          <a:ln w="9525">
            <a:noFill/>
            <a:miter lim="800000"/>
            <a:headEnd/>
            <a:tailEnd/>
          </a:ln>
          <a:effectLst/>
        </p:spPr>
      </p:pic>
      <p:sp>
        <p:nvSpPr>
          <p:cNvPr id="6" name="TextBox 5"/>
          <p:cNvSpPr txBox="1"/>
          <p:nvPr/>
        </p:nvSpPr>
        <p:spPr>
          <a:xfrm>
            <a:off x="5447928" y="2060848"/>
            <a:ext cx="5184576" cy="646331"/>
          </a:xfrm>
          <a:prstGeom prst="rect">
            <a:avLst/>
          </a:prstGeom>
          <a:noFill/>
        </p:spPr>
        <p:txBody>
          <a:bodyPr wrap="square" rtlCol="0">
            <a:spAutoFit/>
          </a:bodyPr>
          <a:lstStyle/>
          <a:p>
            <a:r>
              <a:rPr lang="en-IN" b="1" dirty="0" smtClean="0">
                <a:solidFill>
                  <a:srgbClr val="FF0000"/>
                </a:solidFill>
              </a:rPr>
              <a:t>Alert message is shown, when the button is clicked without having any text</a:t>
            </a:r>
            <a:endParaRPr lang="en-US" b="1" dirty="0">
              <a:solidFill>
                <a:srgbClr val="FF0000"/>
              </a:solidFill>
            </a:endParaRPr>
          </a:p>
        </p:txBody>
      </p:sp>
      <p:pic>
        <p:nvPicPr>
          <p:cNvPr id="1028" name="Picture 4"/>
          <p:cNvPicPr>
            <a:picLocks noChangeAspect="1" noChangeArrowheads="1"/>
          </p:cNvPicPr>
          <p:nvPr/>
        </p:nvPicPr>
        <p:blipFill>
          <a:blip r:embed="rId3" cstate="print"/>
          <a:srcRect/>
          <a:stretch>
            <a:fillRect/>
          </a:stretch>
        </p:blipFill>
        <p:spPr bwMode="auto">
          <a:xfrm>
            <a:off x="479376" y="1340768"/>
            <a:ext cx="4752975" cy="19716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Conditionals</a:t>
            </a:r>
            <a:endParaRPr lang="en-IN" dirty="0"/>
          </a:p>
        </p:txBody>
      </p:sp>
      <p:sp>
        <p:nvSpPr>
          <p:cNvPr id="3" name="Text Placeholder 2"/>
          <p:cNvSpPr>
            <a:spLocks noGrp="1"/>
          </p:cNvSpPr>
          <p:nvPr>
            <p:ph type="body" sz="quarter" idx="13"/>
          </p:nvPr>
        </p:nvSpPr>
        <p:spPr/>
        <p:txBody>
          <a:bodyPr/>
          <a:lstStyle/>
          <a:p>
            <a:r>
              <a:rPr lang="en-US" i="1" dirty="0" smtClean="0"/>
              <a:t>Conditionals </a:t>
            </a:r>
            <a:r>
              <a:rPr lang="en-US" dirty="0"/>
              <a:t>alter program </a:t>
            </a:r>
            <a:r>
              <a:rPr lang="en-US" dirty="0" smtClean="0"/>
              <a:t>flow</a:t>
            </a:r>
            <a:endParaRPr lang="en-US" dirty="0" smtClean="0"/>
          </a:p>
          <a:p>
            <a:r>
              <a:rPr lang="en-US" dirty="0" smtClean="0"/>
              <a:t>Conditionals </a:t>
            </a:r>
            <a:r>
              <a:rPr lang="en-US" dirty="0"/>
              <a:t>are </a:t>
            </a:r>
            <a:r>
              <a:rPr lang="en-US" dirty="0" smtClean="0"/>
              <a:t>central to </a:t>
            </a:r>
            <a:r>
              <a:rPr lang="en-US" dirty="0"/>
              <a:t>creating dynamic web </a:t>
            </a:r>
            <a:r>
              <a:rPr lang="en-US" dirty="0" smtClean="0"/>
              <a:t>because they </a:t>
            </a:r>
            <a:r>
              <a:rPr lang="en-US" dirty="0"/>
              <a:t>make it easy to render different output each time a page is viewed</a:t>
            </a:r>
            <a:r>
              <a:rPr lang="en-US" dirty="0" smtClean="0"/>
              <a:t>.</a:t>
            </a:r>
            <a:endParaRPr lang="en-US" dirty="0" smtClean="0"/>
          </a:p>
          <a:p>
            <a:r>
              <a:rPr lang="en-US" dirty="0"/>
              <a:t>T</a:t>
            </a:r>
            <a:r>
              <a:rPr lang="en-US" dirty="0" smtClean="0"/>
              <a:t>hree </a:t>
            </a:r>
            <a:r>
              <a:rPr lang="en-US" dirty="0"/>
              <a:t>basic </a:t>
            </a:r>
            <a:r>
              <a:rPr lang="en-US" dirty="0" smtClean="0"/>
              <a:t>conditionals are,</a:t>
            </a:r>
            <a:endParaRPr lang="en-US" dirty="0" smtClean="0"/>
          </a:p>
          <a:p>
            <a:pPr marL="971550" lvl="1" indent="-457200">
              <a:buFont typeface="+mj-lt"/>
              <a:buAutoNum type="arabicPeriod"/>
            </a:pPr>
            <a:r>
              <a:rPr lang="en-US" dirty="0" smtClean="0"/>
              <a:t>the </a:t>
            </a:r>
            <a:r>
              <a:rPr lang="en-US" dirty="0"/>
              <a:t>if </a:t>
            </a:r>
            <a:r>
              <a:rPr lang="en-US" dirty="0" smtClean="0"/>
              <a:t>statement</a:t>
            </a:r>
            <a:endParaRPr lang="en-US" dirty="0" smtClean="0"/>
          </a:p>
          <a:p>
            <a:pPr marL="971550" lvl="1" indent="-457200">
              <a:buFont typeface="+mj-lt"/>
              <a:buAutoNum type="arabicPeriod"/>
            </a:pPr>
            <a:r>
              <a:rPr lang="en-US" dirty="0" smtClean="0"/>
              <a:t>the </a:t>
            </a:r>
            <a:r>
              <a:rPr lang="en-US" dirty="0"/>
              <a:t>switch </a:t>
            </a:r>
            <a:r>
              <a:rPr lang="en-US" dirty="0" smtClean="0"/>
              <a:t>statement</a:t>
            </a:r>
            <a:endParaRPr lang="en-US" dirty="0" smtClean="0"/>
          </a:p>
          <a:p>
            <a:pPr marL="971550" lvl="1" indent="-457200">
              <a:buFont typeface="+mj-lt"/>
              <a:buAutoNum type="arabicPeriod"/>
            </a:pPr>
            <a:r>
              <a:rPr lang="en-IN" dirty="0" smtClean="0"/>
              <a:t>the </a:t>
            </a:r>
            <a:r>
              <a:rPr lang="en-IN" dirty="0"/>
              <a:t>? </a:t>
            </a:r>
            <a:r>
              <a:rPr lang="en-IN" dirty="0" smtClean="0"/>
              <a:t>operator</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if Statement</a:t>
            </a:r>
            <a:endParaRPr lang="en-US" b="1" u="sng" dirty="0"/>
          </a:p>
          <a:p>
            <a:pPr lvl="1"/>
            <a:r>
              <a:rPr lang="en-US" dirty="0" smtClean="0"/>
              <a:t>The </a:t>
            </a:r>
            <a:r>
              <a:rPr lang="en-US" dirty="0"/>
              <a:t>if statement executes some code if one condition is true.</a:t>
            </a:r>
            <a:endParaRPr lang="en-US" dirty="0"/>
          </a:p>
          <a:p>
            <a:pPr marL="1397000" lvl="3" indent="0">
              <a:spcBef>
                <a:spcPts val="0"/>
              </a:spcBef>
              <a:spcAft>
                <a:spcPts val="0"/>
              </a:spcAft>
              <a:buNone/>
            </a:pPr>
            <a:r>
              <a:rPr lang="en-US" dirty="0" smtClean="0"/>
              <a:t>if </a:t>
            </a:r>
            <a:r>
              <a:rPr lang="en-US" dirty="0"/>
              <a:t>(condition) {</a:t>
            </a:r>
            <a:endParaRPr lang="en-US" dirty="0"/>
          </a:p>
          <a:p>
            <a:pPr marL="1397000" lvl="3" indent="0">
              <a:spcBef>
                <a:spcPts val="0"/>
              </a:spcBef>
              <a:spcAft>
                <a:spcPts val="0"/>
              </a:spcAft>
              <a:buNone/>
            </a:pPr>
            <a:r>
              <a:rPr lang="en-US" dirty="0"/>
              <a:t>  code to be executed if condition is true;</a:t>
            </a:r>
            <a:endParaRPr lang="en-US" dirty="0"/>
          </a:p>
          <a:p>
            <a:pPr marL="1397000" lvl="3" indent="0">
              <a:spcBef>
                <a:spcPts val="0"/>
              </a:spcBef>
              <a:spcAft>
                <a:spcPts val="0"/>
              </a:spcAft>
              <a:buNone/>
            </a:pPr>
            <a:r>
              <a:rPr lang="en-US" dirty="0"/>
              <a:t>} </a:t>
            </a:r>
            <a:endParaRPr lang="en-US" dirty="0" smtClean="0"/>
          </a:p>
          <a:p>
            <a:pPr marL="1397000" lvl="3" indent="0">
              <a:spcBef>
                <a:spcPts val="0"/>
              </a:spcBef>
              <a:spcAft>
                <a:spcPts val="0"/>
              </a:spcAft>
              <a:buNone/>
            </a:pPr>
            <a:endParaRPr lang="en-US" dirty="0"/>
          </a:p>
          <a:p>
            <a:pPr marL="1397000" lvl="3" indent="0">
              <a:spcBef>
                <a:spcPts val="0"/>
              </a:spcBef>
              <a:spcAft>
                <a:spcPts val="0"/>
              </a:spcAft>
              <a:buNone/>
            </a:pPr>
            <a:r>
              <a:rPr lang="en-US" dirty="0" smtClean="0"/>
              <a:t> </a:t>
            </a:r>
            <a:r>
              <a:rPr lang="en-US" dirty="0"/>
              <a:t>&lt;?</a:t>
            </a:r>
            <a:r>
              <a:rPr lang="en-US" dirty="0" err="1"/>
              <a:t>php</a:t>
            </a:r>
            <a:endParaRPr lang="en-US" dirty="0"/>
          </a:p>
          <a:p>
            <a:pPr marL="1397000" lvl="3" indent="0">
              <a:spcBef>
                <a:spcPts val="0"/>
              </a:spcBef>
              <a:spcAft>
                <a:spcPts val="0"/>
              </a:spcAft>
              <a:buNone/>
            </a:pPr>
            <a:r>
              <a:rPr lang="en-US" dirty="0" smtClean="0"/>
              <a:t>	$</a:t>
            </a:r>
            <a:r>
              <a:rPr lang="en-US" dirty="0"/>
              <a:t>t = date("H</a:t>
            </a:r>
            <a:r>
              <a:rPr lang="en-US" dirty="0" smtClean="0"/>
              <a:t>");</a:t>
            </a:r>
            <a:endParaRPr lang="en-US" dirty="0"/>
          </a:p>
          <a:p>
            <a:pPr marL="1397000" lvl="3" indent="0">
              <a:spcBef>
                <a:spcPts val="0"/>
              </a:spcBef>
              <a:spcAft>
                <a:spcPts val="0"/>
              </a:spcAft>
              <a:buNone/>
            </a:pPr>
            <a:r>
              <a:rPr lang="en-US" dirty="0" smtClean="0"/>
              <a:t>	if </a:t>
            </a:r>
            <a:r>
              <a:rPr lang="en-US" dirty="0"/>
              <a:t>($t &lt; "20") {</a:t>
            </a:r>
            <a:endParaRPr lang="en-US" dirty="0"/>
          </a:p>
          <a:p>
            <a:pPr marL="1397000" lvl="3" indent="0">
              <a:spcBef>
                <a:spcPts val="0"/>
              </a:spcBef>
              <a:spcAft>
                <a:spcPts val="0"/>
              </a:spcAft>
              <a:buNone/>
            </a:pPr>
            <a:r>
              <a:rPr lang="en-US" dirty="0"/>
              <a:t>  </a:t>
            </a:r>
            <a:r>
              <a:rPr lang="en-US" dirty="0" smtClean="0"/>
              <a:t>		echo </a:t>
            </a:r>
            <a:r>
              <a:rPr lang="en-US" dirty="0"/>
              <a:t>"Have a good day!";</a:t>
            </a:r>
            <a:endParaRPr lang="en-US" dirty="0"/>
          </a:p>
          <a:p>
            <a:pPr marL="1397000" lvl="3" indent="0">
              <a:spcBef>
                <a:spcPts val="0"/>
              </a:spcBef>
              <a:spcAft>
                <a:spcPts val="0"/>
              </a:spcAft>
              <a:buNone/>
            </a:pPr>
            <a:r>
              <a:rPr lang="en-US" dirty="0" smtClean="0"/>
              <a:t>	}</a:t>
            </a:r>
            <a:endParaRPr lang="en-US" dirty="0"/>
          </a:p>
          <a:p>
            <a:pPr marL="1397000" lvl="3" indent="0">
              <a:spcBef>
                <a:spcPts val="0"/>
              </a:spcBef>
              <a:spcAft>
                <a:spcPts val="0"/>
              </a:spcAft>
              <a:buNone/>
            </a:pPr>
            <a:r>
              <a:rPr lang="en-US"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b="1" u="sng" dirty="0"/>
              <a:t>The if...else statement </a:t>
            </a:r>
            <a:endParaRPr lang="en-US" b="1" u="sng" dirty="0" smtClean="0"/>
          </a:p>
          <a:p>
            <a:pPr marL="25400" indent="0">
              <a:spcBef>
                <a:spcPts val="0"/>
              </a:spcBef>
              <a:spcAft>
                <a:spcPts val="0"/>
              </a:spcAft>
              <a:buNone/>
            </a:pPr>
            <a:endParaRPr lang="en-US" dirty="0" smtClean="0"/>
          </a:p>
          <a:p>
            <a:pPr marL="25400" indent="0">
              <a:spcBef>
                <a:spcPts val="0"/>
              </a:spcBef>
              <a:spcAft>
                <a:spcPts val="0"/>
              </a:spcAft>
              <a:buNone/>
            </a:pPr>
            <a:r>
              <a:rPr lang="en-US" dirty="0" smtClean="0"/>
              <a:t>if </a:t>
            </a:r>
            <a:r>
              <a:rPr lang="en-US" dirty="0"/>
              <a:t>(condition) {</a:t>
            </a:r>
            <a:endParaRPr lang="en-US" dirty="0"/>
          </a:p>
          <a:p>
            <a:pPr marL="25400" indent="0">
              <a:spcBef>
                <a:spcPts val="0"/>
              </a:spcBef>
              <a:spcAft>
                <a:spcPts val="0"/>
              </a:spcAft>
              <a:buNone/>
            </a:pPr>
            <a:r>
              <a:rPr lang="en-US" dirty="0"/>
              <a:t>  </a:t>
            </a:r>
            <a:r>
              <a:rPr lang="en-US" dirty="0" smtClean="0"/>
              <a:t>	code </a:t>
            </a:r>
            <a:r>
              <a:rPr lang="en-US" dirty="0"/>
              <a:t>to be executed if condition </a:t>
            </a:r>
            <a:r>
              <a:rPr lang="en-US" dirty="0" smtClean="0"/>
              <a:t>	is </a:t>
            </a:r>
            <a:r>
              <a:rPr lang="en-US" dirty="0"/>
              <a:t>true;</a:t>
            </a:r>
            <a:endParaRPr lang="en-US" dirty="0"/>
          </a:p>
          <a:p>
            <a:pPr marL="25400" indent="0">
              <a:spcBef>
                <a:spcPts val="0"/>
              </a:spcBef>
              <a:spcAft>
                <a:spcPts val="0"/>
              </a:spcAft>
              <a:buNone/>
            </a:pPr>
            <a:r>
              <a:rPr lang="en-US" dirty="0"/>
              <a:t>} else {</a:t>
            </a:r>
            <a:endParaRPr lang="en-US" dirty="0"/>
          </a:p>
          <a:p>
            <a:pPr marL="25400" indent="0">
              <a:spcBef>
                <a:spcPts val="0"/>
              </a:spcBef>
              <a:spcAft>
                <a:spcPts val="0"/>
              </a:spcAft>
              <a:buNone/>
            </a:pPr>
            <a:r>
              <a:rPr lang="en-US" dirty="0"/>
              <a:t>  </a:t>
            </a:r>
            <a:r>
              <a:rPr lang="en-US" dirty="0" smtClean="0"/>
              <a:t>	code </a:t>
            </a:r>
            <a:r>
              <a:rPr lang="en-US" dirty="0"/>
              <a:t>to be executed if condition </a:t>
            </a:r>
            <a:r>
              <a:rPr lang="en-US" dirty="0" smtClean="0"/>
              <a:t>	is </a:t>
            </a:r>
            <a:r>
              <a:rPr lang="en-US" dirty="0"/>
              <a:t>false;</a:t>
            </a:r>
            <a:endParaRPr lang="en-US" dirty="0"/>
          </a:p>
          <a:p>
            <a:pPr marL="25400" indent="0">
              <a:spcBef>
                <a:spcPts val="0"/>
              </a:spcBef>
              <a:spcAft>
                <a:spcPts val="0"/>
              </a:spcAft>
              <a:buNone/>
            </a:pPr>
            <a:r>
              <a:rPr lang="en-US" dirty="0"/>
              <a:t>}</a:t>
            </a:r>
            <a:endParaRPr lang="en-US" dirty="0"/>
          </a:p>
          <a:p>
            <a:endParaRPr lang="en-US" dirty="0"/>
          </a:p>
        </p:txBody>
      </p:sp>
      <p:sp>
        <p:nvSpPr>
          <p:cNvPr id="6" name="Text Placeholder 5"/>
          <p:cNvSpPr>
            <a:spLocks noGrp="1"/>
          </p:cNvSpPr>
          <p:nvPr>
            <p:ph type="body" sz="quarter" idx="13"/>
          </p:nvPr>
        </p:nvSpPr>
        <p:spPr/>
        <p:txBody>
          <a:bodyPr/>
          <a:lstStyle/>
          <a:p>
            <a:r>
              <a:rPr lang="en-US" b="1" u="sng" dirty="0"/>
              <a:t>Example</a:t>
            </a:r>
            <a:endParaRPr lang="en-US" b="1" u="sng" dirty="0"/>
          </a:p>
          <a:p>
            <a:pPr marL="939800" lvl="2" indent="0">
              <a:spcBef>
                <a:spcPts val="0"/>
              </a:spcBef>
              <a:spcAft>
                <a:spcPts val="0"/>
              </a:spcAft>
              <a:buNone/>
            </a:pPr>
            <a:r>
              <a:rPr lang="en-US" dirty="0" smtClean="0"/>
              <a:t>&lt;?</a:t>
            </a:r>
            <a:r>
              <a:rPr lang="en-US" dirty="0" err="1"/>
              <a:t>php</a:t>
            </a:r>
            <a:endParaRPr lang="en-US" dirty="0"/>
          </a:p>
          <a:p>
            <a:pPr marL="939800" lvl="2" indent="0">
              <a:spcBef>
                <a:spcPts val="0"/>
              </a:spcBef>
              <a:spcAft>
                <a:spcPts val="0"/>
              </a:spcAft>
              <a:buNone/>
            </a:pPr>
            <a:r>
              <a:rPr lang="en-US" dirty="0"/>
              <a:t>$t = date("H");</a:t>
            </a:r>
            <a:endParaRPr lang="en-US" dirty="0"/>
          </a:p>
          <a:p>
            <a:pPr marL="939800" lvl="2" indent="0">
              <a:spcBef>
                <a:spcPts val="0"/>
              </a:spcBef>
              <a:spcAft>
                <a:spcPts val="0"/>
              </a:spcAft>
              <a:buNone/>
            </a:pPr>
            <a:endParaRPr lang="en-US" dirty="0"/>
          </a:p>
          <a:p>
            <a:pPr marL="939800" lvl="2" indent="0">
              <a:spcBef>
                <a:spcPts val="0"/>
              </a:spcBef>
              <a:spcAft>
                <a:spcPts val="0"/>
              </a:spcAft>
              <a:buNone/>
            </a:pPr>
            <a:r>
              <a:rPr lang="en-US" dirty="0"/>
              <a:t>if ($t &lt; "20") {</a:t>
            </a:r>
            <a:endParaRPr lang="en-US" dirty="0"/>
          </a:p>
          <a:p>
            <a:pPr marL="939800" lvl="2" indent="0">
              <a:spcBef>
                <a:spcPts val="0"/>
              </a:spcBef>
              <a:spcAft>
                <a:spcPts val="0"/>
              </a:spcAft>
              <a:buNone/>
            </a:pPr>
            <a:r>
              <a:rPr lang="en-US" dirty="0"/>
              <a:t>  echo "Have a good day!";</a:t>
            </a:r>
            <a:endParaRPr lang="en-US" dirty="0"/>
          </a:p>
          <a:p>
            <a:pPr marL="939800" lvl="2" indent="0">
              <a:spcBef>
                <a:spcPts val="0"/>
              </a:spcBef>
              <a:spcAft>
                <a:spcPts val="0"/>
              </a:spcAft>
              <a:buNone/>
            </a:pPr>
            <a:r>
              <a:rPr lang="en-US" dirty="0"/>
              <a:t>} else {</a:t>
            </a:r>
            <a:endParaRPr lang="en-US" dirty="0"/>
          </a:p>
          <a:p>
            <a:pPr marL="939800" lvl="2" indent="0">
              <a:spcBef>
                <a:spcPts val="0"/>
              </a:spcBef>
              <a:spcAft>
                <a:spcPts val="0"/>
              </a:spcAft>
              <a:buNone/>
            </a:pPr>
            <a:r>
              <a:rPr lang="en-US" dirty="0"/>
              <a:t>  echo "Have a good night!";</a:t>
            </a:r>
            <a:endParaRPr lang="en-US" dirty="0"/>
          </a:p>
          <a:p>
            <a:pPr marL="939800" lvl="2" indent="0">
              <a:spcBef>
                <a:spcPts val="0"/>
              </a:spcBef>
              <a:spcAft>
                <a:spcPts val="0"/>
              </a:spcAft>
              <a:buNone/>
            </a:pPr>
            <a:r>
              <a:rPr lang="en-US" dirty="0"/>
              <a:t>}</a:t>
            </a:r>
            <a:endParaRPr lang="en-US" dirty="0"/>
          </a:p>
          <a:p>
            <a:pPr marL="939800" lvl="2" indent="0">
              <a:spcBef>
                <a:spcPts val="0"/>
              </a:spcBef>
              <a:spcAft>
                <a:spcPts val="0"/>
              </a:spcAft>
              <a:buNone/>
            </a:pPr>
            <a:r>
              <a:rPr lang="en-US" dirty="0"/>
              <a:t>?&gt;</a:t>
            </a:r>
            <a:endParaRPr lang="en-IN" dirty="0"/>
          </a:p>
          <a:p>
            <a:endParaRPr lang="en-IN" dirty="0"/>
          </a:p>
        </p:txBody>
      </p:sp>
      <p:sp>
        <p:nvSpPr>
          <p:cNvPr id="4" name="Title 3"/>
          <p:cNvSpPr>
            <a:spLocks noGrp="1"/>
          </p:cNvSpPr>
          <p:nvPr>
            <p:ph type="title"/>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1" u="sng" dirty="0"/>
              <a:t>The if...</a:t>
            </a:r>
            <a:r>
              <a:rPr lang="en-US" b="1" u="sng" dirty="0" err="1"/>
              <a:t>elseif</a:t>
            </a:r>
            <a:r>
              <a:rPr lang="en-US" b="1" u="sng" dirty="0"/>
              <a:t>...else </a:t>
            </a:r>
            <a:r>
              <a:rPr lang="en-US" b="1" u="sng" dirty="0" smtClean="0"/>
              <a:t>Statement</a:t>
            </a:r>
            <a:endParaRPr lang="en-US" b="1" u="sng" dirty="0" smtClean="0"/>
          </a:p>
          <a:p>
            <a:endParaRPr lang="en-US" dirty="0"/>
          </a:p>
          <a:p>
            <a:pPr marL="25400" indent="0">
              <a:spcBef>
                <a:spcPts val="0"/>
              </a:spcBef>
              <a:spcAft>
                <a:spcPts val="0"/>
              </a:spcAft>
              <a:buNone/>
            </a:pPr>
            <a:r>
              <a:rPr lang="en-US" dirty="0" smtClean="0"/>
              <a:t>if </a:t>
            </a:r>
            <a:r>
              <a:rPr lang="en-US" dirty="0"/>
              <a:t>(condition) {</a:t>
            </a:r>
            <a:endParaRPr lang="en-US" dirty="0"/>
          </a:p>
          <a:p>
            <a:pPr marL="25400" indent="0">
              <a:spcBef>
                <a:spcPts val="0"/>
              </a:spcBef>
              <a:spcAft>
                <a:spcPts val="0"/>
              </a:spcAft>
              <a:buNone/>
            </a:pPr>
            <a:r>
              <a:rPr lang="en-US" dirty="0"/>
              <a:t>  code to be executed if this condition is true;</a:t>
            </a:r>
            <a:endParaRPr lang="en-US" dirty="0"/>
          </a:p>
          <a:p>
            <a:pPr marL="25400" indent="0">
              <a:spcBef>
                <a:spcPts val="0"/>
              </a:spcBef>
              <a:spcAft>
                <a:spcPts val="0"/>
              </a:spcAft>
              <a:buNone/>
            </a:pPr>
            <a:r>
              <a:rPr lang="en-US" dirty="0"/>
              <a:t>} </a:t>
            </a:r>
            <a:r>
              <a:rPr lang="en-US" dirty="0" err="1"/>
              <a:t>elseif</a:t>
            </a:r>
            <a:r>
              <a:rPr lang="en-US" dirty="0"/>
              <a:t> (condition) {</a:t>
            </a:r>
            <a:endParaRPr lang="en-US" dirty="0"/>
          </a:p>
          <a:p>
            <a:pPr marL="25400" indent="0">
              <a:spcBef>
                <a:spcPts val="0"/>
              </a:spcBef>
              <a:spcAft>
                <a:spcPts val="0"/>
              </a:spcAft>
              <a:buNone/>
            </a:pPr>
            <a:r>
              <a:rPr lang="en-US" dirty="0"/>
              <a:t>  code to be executed if first condition is false and this condition is true;</a:t>
            </a:r>
            <a:endParaRPr lang="en-US" dirty="0"/>
          </a:p>
          <a:p>
            <a:pPr marL="25400" indent="0">
              <a:spcBef>
                <a:spcPts val="0"/>
              </a:spcBef>
              <a:spcAft>
                <a:spcPts val="0"/>
              </a:spcAft>
              <a:buNone/>
            </a:pPr>
            <a:r>
              <a:rPr lang="en-US" dirty="0"/>
              <a:t>} else {</a:t>
            </a:r>
            <a:endParaRPr lang="en-US" dirty="0"/>
          </a:p>
          <a:p>
            <a:pPr marL="25400" indent="0">
              <a:spcBef>
                <a:spcPts val="0"/>
              </a:spcBef>
              <a:spcAft>
                <a:spcPts val="0"/>
              </a:spcAft>
              <a:buNone/>
            </a:pPr>
            <a:r>
              <a:rPr lang="en-US" dirty="0"/>
              <a:t>  code to be executed if all conditions are false;</a:t>
            </a:r>
            <a:endParaRPr lang="en-US" dirty="0"/>
          </a:p>
          <a:p>
            <a:pPr marL="25400" indent="0">
              <a:spcBef>
                <a:spcPts val="0"/>
              </a:spcBef>
              <a:spcAft>
                <a:spcPts val="0"/>
              </a:spcAft>
              <a:buNone/>
            </a:pPr>
            <a:r>
              <a:rPr lang="en-US" dirty="0"/>
              <a:t>}</a:t>
            </a:r>
            <a:endParaRPr lang="en-US" dirty="0"/>
          </a:p>
          <a:p>
            <a:endParaRPr lang="en-US"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dirty="0"/>
              <a:t>&lt;?</a:t>
            </a:r>
            <a:r>
              <a:rPr lang="en-US" dirty="0" err="1"/>
              <a:t>php</a:t>
            </a:r>
            <a:endParaRPr lang="en-US" dirty="0"/>
          </a:p>
          <a:p>
            <a:pPr marL="25400" indent="0">
              <a:spcBef>
                <a:spcPts val="0"/>
              </a:spcBef>
              <a:spcAft>
                <a:spcPts val="0"/>
              </a:spcAft>
              <a:buNone/>
            </a:pPr>
            <a:r>
              <a:rPr lang="en-US" dirty="0"/>
              <a:t>$t = date("H");</a:t>
            </a:r>
            <a:endParaRPr lang="en-US" dirty="0"/>
          </a:p>
          <a:p>
            <a:pPr marL="25400" indent="0">
              <a:spcBef>
                <a:spcPts val="0"/>
              </a:spcBef>
              <a:spcAft>
                <a:spcPts val="0"/>
              </a:spcAft>
              <a:buNone/>
            </a:pPr>
            <a:endParaRPr lang="en-US" dirty="0"/>
          </a:p>
          <a:p>
            <a:pPr marL="25400" indent="0">
              <a:spcBef>
                <a:spcPts val="0"/>
              </a:spcBef>
              <a:spcAft>
                <a:spcPts val="0"/>
              </a:spcAft>
              <a:buNone/>
            </a:pPr>
            <a:r>
              <a:rPr lang="en-US" dirty="0"/>
              <a:t>if ($t &lt; "10") {</a:t>
            </a:r>
            <a:endParaRPr lang="en-US" dirty="0"/>
          </a:p>
          <a:p>
            <a:pPr marL="25400" indent="0">
              <a:spcBef>
                <a:spcPts val="0"/>
              </a:spcBef>
              <a:spcAft>
                <a:spcPts val="0"/>
              </a:spcAft>
              <a:buNone/>
            </a:pPr>
            <a:r>
              <a:rPr lang="en-US" dirty="0"/>
              <a:t>  </a:t>
            </a:r>
            <a:r>
              <a:rPr lang="en-US" dirty="0" smtClean="0"/>
              <a:t>	echo </a:t>
            </a:r>
            <a:r>
              <a:rPr lang="en-US" dirty="0"/>
              <a:t>"Have a good morning!";</a:t>
            </a:r>
            <a:endParaRPr lang="en-US" dirty="0"/>
          </a:p>
          <a:p>
            <a:pPr marL="25400" indent="0">
              <a:spcBef>
                <a:spcPts val="0"/>
              </a:spcBef>
              <a:spcAft>
                <a:spcPts val="0"/>
              </a:spcAft>
              <a:buNone/>
            </a:pPr>
            <a:r>
              <a:rPr lang="en-US" dirty="0"/>
              <a:t>} </a:t>
            </a:r>
            <a:r>
              <a:rPr lang="en-US" dirty="0" err="1"/>
              <a:t>elseif</a:t>
            </a:r>
            <a:r>
              <a:rPr lang="en-US" dirty="0"/>
              <a:t> ($t &lt; "20") {</a:t>
            </a:r>
            <a:endParaRPr lang="en-US" dirty="0"/>
          </a:p>
          <a:p>
            <a:pPr marL="25400" indent="0">
              <a:spcBef>
                <a:spcPts val="0"/>
              </a:spcBef>
              <a:spcAft>
                <a:spcPts val="0"/>
              </a:spcAft>
              <a:buNone/>
            </a:pPr>
            <a:r>
              <a:rPr lang="en-US" dirty="0"/>
              <a:t>  </a:t>
            </a:r>
            <a:r>
              <a:rPr lang="en-US" dirty="0" smtClean="0"/>
              <a:t>	echo </a:t>
            </a:r>
            <a:r>
              <a:rPr lang="en-US" dirty="0"/>
              <a:t>"Have a good day!";</a:t>
            </a:r>
            <a:endParaRPr lang="en-US" dirty="0"/>
          </a:p>
          <a:p>
            <a:pPr marL="25400" indent="0">
              <a:spcBef>
                <a:spcPts val="0"/>
              </a:spcBef>
              <a:spcAft>
                <a:spcPts val="0"/>
              </a:spcAft>
              <a:buNone/>
            </a:pPr>
            <a:r>
              <a:rPr lang="en-US" dirty="0"/>
              <a:t>} else {</a:t>
            </a:r>
            <a:endParaRPr lang="en-US" dirty="0"/>
          </a:p>
          <a:p>
            <a:pPr marL="25400" indent="0">
              <a:spcBef>
                <a:spcPts val="0"/>
              </a:spcBef>
              <a:spcAft>
                <a:spcPts val="0"/>
              </a:spcAft>
              <a:buNone/>
            </a:pPr>
            <a:r>
              <a:rPr lang="en-US" dirty="0"/>
              <a:t>  </a:t>
            </a:r>
            <a:r>
              <a:rPr lang="en-US" dirty="0" smtClean="0"/>
              <a:t>	echo </a:t>
            </a:r>
            <a:r>
              <a:rPr lang="en-US" dirty="0"/>
              <a:t>"Have a good night!";</a:t>
            </a:r>
            <a:endParaRPr lang="en-US" dirty="0"/>
          </a:p>
          <a:p>
            <a:pPr marL="25400" indent="0">
              <a:spcBef>
                <a:spcPts val="0"/>
              </a:spcBef>
              <a:spcAft>
                <a:spcPts val="0"/>
              </a:spcAft>
              <a:buNone/>
            </a:pPr>
            <a:r>
              <a:rPr lang="en-US" dirty="0"/>
              <a:t>}</a:t>
            </a:r>
            <a:endParaRPr lang="en-US" dirty="0"/>
          </a:p>
          <a:p>
            <a:pPr marL="25400" indent="0">
              <a:spcBef>
                <a:spcPts val="0"/>
              </a:spcBef>
              <a:spcAft>
                <a:spcPts val="0"/>
              </a:spcAft>
              <a:buNone/>
            </a:pPr>
            <a:r>
              <a:rPr lang="en-US" dirty="0"/>
              <a:t>?&gt; </a:t>
            </a:r>
            <a:endParaRPr lang="en-IN"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1" u="sng" dirty="0"/>
              <a:t>switch Statement</a:t>
            </a:r>
            <a:endParaRPr lang="en-US" b="1" u="sng" dirty="0"/>
          </a:p>
          <a:p>
            <a:pPr marL="25400" indent="0">
              <a:spcBef>
                <a:spcPts val="0"/>
              </a:spcBef>
              <a:spcAft>
                <a:spcPts val="0"/>
              </a:spcAft>
              <a:buNone/>
            </a:pPr>
            <a:r>
              <a:rPr lang="en-US" sz="2000" dirty="0" smtClean="0"/>
              <a:t>switch </a:t>
            </a:r>
            <a:r>
              <a:rPr lang="en-US" sz="2000" dirty="0"/>
              <a:t>(n) {</a:t>
            </a:r>
            <a:endParaRPr lang="en-US" sz="2000" dirty="0"/>
          </a:p>
          <a:p>
            <a:pPr marL="25400" indent="0">
              <a:spcBef>
                <a:spcPts val="0"/>
              </a:spcBef>
              <a:spcAft>
                <a:spcPts val="0"/>
              </a:spcAft>
              <a:buNone/>
            </a:pPr>
            <a:r>
              <a:rPr lang="en-US" sz="2000" dirty="0"/>
              <a:t>  case label1:</a:t>
            </a:r>
            <a:endParaRPr lang="en-US" sz="2000" dirty="0"/>
          </a:p>
          <a:p>
            <a:pPr marL="25400" indent="0">
              <a:spcBef>
                <a:spcPts val="0"/>
              </a:spcBef>
              <a:spcAft>
                <a:spcPts val="0"/>
              </a:spcAft>
              <a:buNone/>
            </a:pPr>
            <a:r>
              <a:rPr lang="en-US" sz="2000" dirty="0"/>
              <a:t>   </a:t>
            </a:r>
            <a:r>
              <a:rPr lang="en-US" sz="2000" dirty="0" smtClean="0"/>
              <a:t>	code </a:t>
            </a:r>
            <a:r>
              <a:rPr lang="en-US" sz="2000" dirty="0"/>
              <a:t>to be executed if n=label1;</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case label2:</a:t>
            </a:r>
            <a:endParaRPr lang="en-US" sz="2000" dirty="0"/>
          </a:p>
          <a:p>
            <a:pPr marL="25400" indent="0">
              <a:spcBef>
                <a:spcPts val="0"/>
              </a:spcBef>
              <a:spcAft>
                <a:spcPts val="0"/>
              </a:spcAft>
              <a:buNone/>
            </a:pPr>
            <a:r>
              <a:rPr lang="en-US" sz="2000" dirty="0"/>
              <a:t>    </a:t>
            </a:r>
            <a:r>
              <a:rPr lang="en-US" sz="2000" dirty="0" smtClean="0"/>
              <a:t>	code </a:t>
            </a:r>
            <a:r>
              <a:rPr lang="en-US" sz="2000" dirty="0"/>
              <a:t>to be executed if n=label2;</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case label3:</a:t>
            </a:r>
            <a:endParaRPr lang="en-US" sz="2000" dirty="0"/>
          </a:p>
          <a:p>
            <a:pPr marL="25400" indent="0">
              <a:spcBef>
                <a:spcPts val="0"/>
              </a:spcBef>
              <a:spcAft>
                <a:spcPts val="0"/>
              </a:spcAft>
              <a:buNone/>
            </a:pPr>
            <a:r>
              <a:rPr lang="en-US" sz="2000" dirty="0"/>
              <a:t>    </a:t>
            </a:r>
            <a:r>
              <a:rPr lang="en-US" sz="2000" dirty="0" smtClean="0"/>
              <a:t>	code </a:t>
            </a:r>
            <a:r>
              <a:rPr lang="en-US" sz="2000" dirty="0"/>
              <a:t>to be executed if n=label3;</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a:t>
            </a:r>
            <a:r>
              <a:rPr lang="en-US" sz="2000" dirty="0" smtClean="0"/>
              <a:t>	...</a:t>
            </a:r>
            <a:endParaRPr lang="en-US" sz="2000" dirty="0"/>
          </a:p>
          <a:p>
            <a:pPr marL="25400" indent="0">
              <a:spcBef>
                <a:spcPts val="0"/>
              </a:spcBef>
              <a:spcAft>
                <a:spcPts val="0"/>
              </a:spcAft>
              <a:buNone/>
            </a:pPr>
            <a:r>
              <a:rPr lang="en-US" sz="2000" dirty="0"/>
              <a:t>  default:</a:t>
            </a:r>
            <a:endParaRPr lang="en-US" sz="2000" dirty="0"/>
          </a:p>
          <a:p>
            <a:pPr marL="25400" indent="0">
              <a:spcBef>
                <a:spcPts val="0"/>
              </a:spcBef>
              <a:spcAft>
                <a:spcPts val="0"/>
              </a:spcAft>
              <a:buNone/>
            </a:pPr>
            <a:r>
              <a:rPr lang="en-US" sz="2000" dirty="0"/>
              <a:t>   </a:t>
            </a:r>
            <a:r>
              <a:rPr lang="en-US" sz="2000" dirty="0" smtClean="0"/>
              <a:t>	code </a:t>
            </a:r>
            <a:r>
              <a:rPr lang="en-US" sz="2000" dirty="0"/>
              <a:t>to be executed if n is different from </a:t>
            </a:r>
            <a:r>
              <a:rPr lang="en-US" sz="2000" dirty="0" smtClean="0"/>
              <a:t>	all </a:t>
            </a:r>
            <a:r>
              <a:rPr lang="en-US" sz="2000" dirty="0"/>
              <a:t>labels;</a:t>
            </a:r>
            <a:endParaRPr lang="en-US" sz="2000" dirty="0"/>
          </a:p>
          <a:p>
            <a:pPr marL="25400" indent="0">
              <a:spcBef>
                <a:spcPts val="0"/>
              </a:spcBef>
              <a:spcAft>
                <a:spcPts val="0"/>
              </a:spcAft>
              <a:buNone/>
            </a:pPr>
            <a:r>
              <a:rPr lang="en-US" sz="2000" dirty="0"/>
              <a:t>} </a:t>
            </a:r>
            <a:endParaRPr lang="en-US" sz="2000" dirty="0"/>
          </a:p>
          <a:p>
            <a:endParaRPr lang="en-US"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dirty="0"/>
              <a:t> &lt;?</a:t>
            </a:r>
            <a:r>
              <a:rPr lang="en-US" sz="2000" dirty="0" err="1"/>
              <a:t>php</a:t>
            </a:r>
            <a:endParaRPr lang="en-US" sz="2000" dirty="0"/>
          </a:p>
          <a:p>
            <a:pPr marL="25400" indent="0">
              <a:spcBef>
                <a:spcPts val="0"/>
              </a:spcBef>
              <a:spcAft>
                <a:spcPts val="0"/>
              </a:spcAft>
              <a:buNone/>
            </a:pPr>
            <a:r>
              <a:rPr lang="en-US" sz="2000" dirty="0"/>
              <a:t>$</a:t>
            </a:r>
            <a:r>
              <a:rPr lang="en-US" sz="2000" dirty="0" err="1"/>
              <a:t>favcolor</a:t>
            </a:r>
            <a:r>
              <a:rPr lang="en-US" sz="2000" dirty="0"/>
              <a:t> = "red</a:t>
            </a:r>
            <a:r>
              <a:rPr lang="en-US" sz="2000" dirty="0" smtClean="0"/>
              <a:t>";</a:t>
            </a:r>
            <a:endParaRPr lang="en-US" sz="2000" dirty="0"/>
          </a:p>
          <a:p>
            <a:pPr marL="25400" indent="0">
              <a:spcBef>
                <a:spcPts val="0"/>
              </a:spcBef>
              <a:spcAft>
                <a:spcPts val="0"/>
              </a:spcAft>
              <a:buNone/>
            </a:pPr>
            <a:r>
              <a:rPr lang="en-US" sz="2000" dirty="0"/>
              <a:t>switch ($</a:t>
            </a:r>
            <a:r>
              <a:rPr lang="en-US" sz="2000" dirty="0" err="1"/>
              <a:t>favcolor</a:t>
            </a:r>
            <a:r>
              <a:rPr lang="en-US" sz="2000" dirty="0"/>
              <a:t>) {</a:t>
            </a:r>
            <a:endParaRPr lang="en-US" sz="2000" dirty="0"/>
          </a:p>
          <a:p>
            <a:pPr marL="25400" indent="0">
              <a:spcBef>
                <a:spcPts val="0"/>
              </a:spcBef>
              <a:spcAft>
                <a:spcPts val="0"/>
              </a:spcAft>
              <a:buNone/>
            </a:pPr>
            <a:r>
              <a:rPr lang="en-US" sz="2000" dirty="0"/>
              <a:t>  case "red":</a:t>
            </a:r>
            <a:endParaRPr lang="en-US" sz="2000" dirty="0"/>
          </a:p>
          <a:p>
            <a:pPr marL="25400" indent="0">
              <a:spcBef>
                <a:spcPts val="0"/>
              </a:spcBef>
              <a:spcAft>
                <a:spcPts val="0"/>
              </a:spcAft>
              <a:buNone/>
            </a:pPr>
            <a:r>
              <a:rPr lang="en-US" sz="2000" dirty="0"/>
              <a:t>    </a:t>
            </a:r>
            <a:r>
              <a:rPr lang="en-US" sz="2000" dirty="0" smtClean="0"/>
              <a:t>	echo </a:t>
            </a:r>
            <a:r>
              <a:rPr lang="en-US" sz="2000" dirty="0"/>
              <a:t>"Your favorite color is red!";</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case "blue":</a:t>
            </a:r>
            <a:endParaRPr lang="en-US" sz="2000" dirty="0"/>
          </a:p>
          <a:p>
            <a:pPr marL="25400" indent="0">
              <a:spcBef>
                <a:spcPts val="0"/>
              </a:spcBef>
              <a:spcAft>
                <a:spcPts val="0"/>
              </a:spcAft>
              <a:buNone/>
            </a:pPr>
            <a:r>
              <a:rPr lang="en-US" sz="2000" dirty="0"/>
              <a:t>    </a:t>
            </a:r>
            <a:r>
              <a:rPr lang="en-US" sz="2000" dirty="0" smtClean="0"/>
              <a:t>	echo </a:t>
            </a:r>
            <a:r>
              <a:rPr lang="en-US" sz="2000" dirty="0"/>
              <a:t>"Your favorite color is blue!";</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case "green":</a:t>
            </a:r>
            <a:endParaRPr lang="en-US" sz="2000" dirty="0"/>
          </a:p>
          <a:p>
            <a:pPr marL="25400" indent="0">
              <a:spcBef>
                <a:spcPts val="0"/>
              </a:spcBef>
              <a:spcAft>
                <a:spcPts val="0"/>
              </a:spcAft>
              <a:buNone/>
            </a:pPr>
            <a:r>
              <a:rPr lang="en-US" sz="2000" dirty="0"/>
              <a:t>    </a:t>
            </a:r>
            <a:r>
              <a:rPr lang="en-US" sz="2000" dirty="0" smtClean="0"/>
              <a:t>	echo </a:t>
            </a:r>
            <a:r>
              <a:rPr lang="en-US" sz="2000" dirty="0"/>
              <a:t>"Your favorite color is green!";</a:t>
            </a:r>
            <a:endParaRPr lang="en-US" sz="2000" dirty="0"/>
          </a:p>
          <a:p>
            <a:pPr marL="25400" indent="0">
              <a:spcBef>
                <a:spcPts val="0"/>
              </a:spcBef>
              <a:spcAft>
                <a:spcPts val="0"/>
              </a:spcAft>
              <a:buNone/>
            </a:pPr>
            <a:r>
              <a:rPr lang="en-US" sz="2000" dirty="0"/>
              <a:t>    </a:t>
            </a:r>
            <a:r>
              <a:rPr lang="en-US" sz="2000" dirty="0" smtClean="0"/>
              <a:t>	break</a:t>
            </a:r>
            <a:r>
              <a:rPr lang="en-US" sz="2000" dirty="0"/>
              <a:t>;</a:t>
            </a:r>
            <a:endParaRPr lang="en-US" sz="2000" dirty="0"/>
          </a:p>
          <a:p>
            <a:pPr marL="25400" indent="0">
              <a:spcBef>
                <a:spcPts val="0"/>
              </a:spcBef>
              <a:spcAft>
                <a:spcPts val="0"/>
              </a:spcAft>
              <a:buNone/>
            </a:pPr>
            <a:r>
              <a:rPr lang="en-US" sz="2000" dirty="0"/>
              <a:t>  default:</a:t>
            </a:r>
            <a:endParaRPr lang="en-US" sz="2000" dirty="0"/>
          </a:p>
          <a:p>
            <a:pPr marL="25400" indent="0">
              <a:spcBef>
                <a:spcPts val="0"/>
              </a:spcBef>
              <a:spcAft>
                <a:spcPts val="0"/>
              </a:spcAft>
              <a:buNone/>
            </a:pPr>
            <a:r>
              <a:rPr lang="en-US" sz="2000" dirty="0"/>
              <a:t>   </a:t>
            </a:r>
            <a:r>
              <a:rPr lang="en-US" sz="2000" dirty="0" smtClean="0"/>
              <a:t>	echo </a:t>
            </a:r>
            <a:r>
              <a:rPr lang="en-US" sz="2000" dirty="0"/>
              <a:t>"Your favorite color is neither red, </a:t>
            </a:r>
            <a:r>
              <a:rPr lang="en-US" sz="2000" dirty="0" smtClean="0"/>
              <a:t>		blue</a:t>
            </a:r>
            <a:r>
              <a:rPr lang="en-US" sz="2000" dirty="0"/>
              <a:t>, nor green!";</a:t>
            </a:r>
            <a:endParaRPr lang="en-US" sz="2000" dirty="0"/>
          </a:p>
          <a:p>
            <a:pPr marL="25400" indent="0">
              <a:spcBef>
                <a:spcPts val="0"/>
              </a:spcBef>
              <a:spcAft>
                <a:spcPts val="0"/>
              </a:spcAft>
              <a:buNone/>
            </a:pPr>
            <a:r>
              <a:rPr lang="en-US" sz="2000" dirty="0" smtClean="0"/>
              <a:t>}  </a:t>
            </a:r>
            <a:endParaRPr lang="en-US" sz="2000" dirty="0" smtClean="0"/>
          </a:p>
          <a:p>
            <a:pPr marL="25400" indent="0">
              <a:spcBef>
                <a:spcPts val="0"/>
              </a:spcBef>
              <a:spcAft>
                <a:spcPts val="0"/>
              </a:spcAft>
              <a:buNone/>
            </a:pPr>
            <a:r>
              <a:rPr lang="en-US" sz="2000" dirty="0" smtClean="0"/>
              <a:t>?&gt; </a:t>
            </a:r>
            <a:endParaRPr lang="en-IN" sz="2000" dirty="0"/>
          </a:p>
          <a:p>
            <a:pPr marL="25400" indent="0">
              <a:spcBef>
                <a:spcPts val="0"/>
              </a:spcBef>
              <a:spcAft>
                <a:spcPts val="0"/>
              </a:spcAft>
              <a:buNone/>
            </a:pPr>
            <a:endParaRPr lang="en-IN" sz="2000" dirty="0"/>
          </a:p>
        </p:txBody>
      </p:sp>
      <p:sp>
        <p:nvSpPr>
          <p:cNvPr id="4" name="Title 3"/>
          <p:cNvSpPr>
            <a:spLocks noGrp="1"/>
          </p:cNvSpPr>
          <p:nvPr>
            <p:ph type="title"/>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r>
              <a:rPr lang="en-US" dirty="0"/>
              <a:t>The switch statement is useful where one variable, or the result of an expression, </a:t>
            </a:r>
            <a:r>
              <a:rPr lang="en-US" dirty="0" smtClean="0"/>
              <a:t>can have </a:t>
            </a:r>
            <a:r>
              <a:rPr lang="en-US" dirty="0"/>
              <a:t>multiple values, each of which should trigger a different activity</a:t>
            </a:r>
            <a:r>
              <a:rPr lang="en-US" dirty="0" smtClean="0"/>
              <a:t>.</a:t>
            </a:r>
            <a:endParaRPr lang="en-US" dirty="0" smtClean="0"/>
          </a:p>
          <a:p>
            <a:r>
              <a:rPr lang="en-US" dirty="0"/>
              <a:t>T</a:t>
            </a:r>
            <a:r>
              <a:rPr lang="en-US" dirty="0" smtClean="0"/>
              <a:t>o </a:t>
            </a:r>
            <a:r>
              <a:rPr lang="en-US" dirty="0"/>
              <a:t>break out of the switch statement because a condition has been fulfilled</a:t>
            </a:r>
            <a:r>
              <a:rPr lang="en-US" dirty="0" smtClean="0"/>
              <a:t>, use </a:t>
            </a:r>
            <a:r>
              <a:rPr lang="en-US" dirty="0"/>
              <a:t>the break command. This command tells PHP to exit the switch and </a:t>
            </a:r>
            <a:r>
              <a:rPr lang="en-US" dirty="0" smtClean="0"/>
              <a:t>jump </a:t>
            </a:r>
            <a:r>
              <a:rPr lang="en-IN" dirty="0" smtClean="0"/>
              <a:t>to </a:t>
            </a:r>
            <a:r>
              <a:rPr lang="en-IN" dirty="0"/>
              <a:t>the following statement</a:t>
            </a:r>
            <a:r>
              <a:rPr lang="en-IN" dirty="0" smtClean="0"/>
              <a:t>.</a:t>
            </a:r>
            <a:endParaRPr lang="en-IN" dirty="0" smtClean="0"/>
          </a:p>
          <a:p>
            <a:r>
              <a:rPr lang="en-US" dirty="0"/>
              <a:t>A typical requirement in switch statements is to fall back on a default action if </a:t>
            </a:r>
            <a:r>
              <a:rPr lang="en-US" dirty="0" smtClean="0"/>
              <a:t>none of </a:t>
            </a:r>
            <a:r>
              <a:rPr lang="en-US" dirty="0"/>
              <a:t>the case conditions are met.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ternary operator(?: )</a:t>
            </a:r>
            <a:endParaRPr lang="en-US" b="1" u="sng" dirty="0" smtClean="0"/>
          </a:p>
          <a:p>
            <a:pPr lvl="1"/>
            <a:r>
              <a:rPr lang="en-US" dirty="0" smtClean="0"/>
              <a:t>One </a:t>
            </a:r>
            <a:r>
              <a:rPr lang="en-US" dirty="0"/>
              <a:t>way of avoiding the verbosity of if and else statements is to use the more </a:t>
            </a:r>
            <a:r>
              <a:rPr lang="en-US" dirty="0" smtClean="0"/>
              <a:t>compact ternary </a:t>
            </a:r>
            <a:r>
              <a:rPr lang="en-US" dirty="0"/>
              <a:t>operator, ?, which is unusual in that it takes three operands rather </a:t>
            </a:r>
            <a:r>
              <a:rPr lang="en-US" dirty="0" smtClean="0"/>
              <a:t>than the </a:t>
            </a:r>
            <a:r>
              <a:rPr lang="en-US" dirty="0"/>
              <a:t>typical two.</a:t>
            </a:r>
            <a:endParaRPr lang="en-US" dirty="0"/>
          </a:p>
          <a:p>
            <a:pPr lvl="1"/>
            <a:r>
              <a:rPr lang="en-US" dirty="0" smtClean="0"/>
              <a:t>The </a:t>
            </a:r>
            <a:r>
              <a:rPr lang="en-US" dirty="0"/>
              <a:t>? operator is passed an expression that it must evaluate, along with two </a:t>
            </a:r>
            <a:r>
              <a:rPr lang="en-US" dirty="0" smtClean="0"/>
              <a:t>statements to </a:t>
            </a:r>
            <a:r>
              <a:rPr lang="en-US" dirty="0"/>
              <a:t>execute: one for when the expression evaluates to TRUE, the other for when </a:t>
            </a:r>
            <a:r>
              <a:rPr lang="en-US" dirty="0" smtClean="0"/>
              <a:t>it is </a:t>
            </a:r>
            <a:r>
              <a:rPr lang="en-US" dirty="0"/>
              <a:t>FALSE. </a:t>
            </a:r>
            <a:endParaRPr lang="en-US" dirty="0" smtClean="0"/>
          </a:p>
          <a:p>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  $a = 10;</a:t>
            </a:r>
            <a:endParaRPr lang="en-US" dirty="0"/>
          </a:p>
          <a:p>
            <a:pPr marL="1854200" lvl="4" indent="0">
              <a:spcBef>
                <a:spcPts val="0"/>
              </a:spcBef>
              <a:spcAft>
                <a:spcPts val="0"/>
              </a:spcAft>
              <a:buNone/>
            </a:pPr>
            <a:r>
              <a:rPr lang="en-US" dirty="0"/>
              <a:t>  $b = $a &gt; 15 ? 20 : 5;</a:t>
            </a:r>
            <a:endParaRPr lang="en-US" dirty="0"/>
          </a:p>
          <a:p>
            <a:pPr marL="1854200" lvl="4" indent="0">
              <a:spcBef>
                <a:spcPts val="0"/>
              </a:spcBef>
              <a:spcAft>
                <a:spcPts val="0"/>
              </a:spcAft>
              <a:buNone/>
            </a:pPr>
            <a:r>
              <a:rPr lang="en-US" dirty="0"/>
              <a:t>  print ("Value of b is " . $b);</a:t>
            </a:r>
            <a:endParaRPr lang="en-US" dirty="0"/>
          </a:p>
          <a:p>
            <a:pPr marL="1854200" lvl="4" indent="0">
              <a:spcBef>
                <a:spcPts val="0"/>
              </a:spcBef>
              <a:spcAft>
                <a:spcPts val="0"/>
              </a:spcAft>
              <a:buNone/>
            </a:pPr>
            <a:r>
              <a:rPr lang="en-US"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(Iterations)</a:t>
            </a:r>
            <a:endParaRPr lang="en-IN" dirty="0"/>
          </a:p>
        </p:txBody>
      </p:sp>
      <p:sp>
        <p:nvSpPr>
          <p:cNvPr id="3" name="Text Placeholder 2"/>
          <p:cNvSpPr>
            <a:spLocks noGrp="1"/>
          </p:cNvSpPr>
          <p:nvPr>
            <p:ph type="body" sz="quarter" idx="13"/>
          </p:nvPr>
        </p:nvSpPr>
        <p:spPr/>
        <p:txBody>
          <a:bodyPr/>
          <a:lstStyle/>
          <a:p>
            <a:r>
              <a:rPr lang="en-US" dirty="0"/>
              <a:t>Loops are used to execute the same block of code again and again, as long as a certain condition is true.</a:t>
            </a:r>
            <a:endParaRPr lang="en-US" dirty="0"/>
          </a:p>
          <a:p>
            <a:r>
              <a:rPr lang="en-US" dirty="0" smtClean="0"/>
              <a:t>In </a:t>
            </a:r>
            <a:r>
              <a:rPr lang="en-US" dirty="0"/>
              <a:t>PHP, we have the following loop types:</a:t>
            </a:r>
            <a:endParaRPr lang="en-US" dirty="0"/>
          </a:p>
          <a:p>
            <a:pPr lvl="1"/>
            <a:r>
              <a:rPr lang="en-US" dirty="0" smtClean="0"/>
              <a:t>while </a:t>
            </a:r>
            <a:r>
              <a:rPr lang="en-US" dirty="0"/>
              <a:t>- loops through a block of code as long as the specified condition is true</a:t>
            </a:r>
            <a:endParaRPr lang="en-US" dirty="0"/>
          </a:p>
          <a:p>
            <a:pPr lvl="1"/>
            <a:r>
              <a:rPr lang="en-US" dirty="0" smtClean="0"/>
              <a:t>do</a:t>
            </a:r>
            <a:r>
              <a:rPr lang="en-US" dirty="0"/>
              <a:t>...while - loops through a block of code once, and then repeats the loop as long as the specified condition is true</a:t>
            </a:r>
            <a:endParaRPr lang="en-US" dirty="0"/>
          </a:p>
          <a:p>
            <a:pPr lvl="1"/>
            <a:r>
              <a:rPr lang="en-US" dirty="0" smtClean="0"/>
              <a:t>for </a:t>
            </a:r>
            <a:r>
              <a:rPr lang="en-US" dirty="0"/>
              <a:t>- loops through a block of code a specified number of times</a:t>
            </a:r>
            <a:endParaRPr lang="en-US" dirty="0"/>
          </a:p>
          <a:p>
            <a:pPr lvl="1"/>
            <a:r>
              <a:rPr lang="en-US" dirty="0" err="1" smtClean="0"/>
              <a:t>foreach</a:t>
            </a:r>
            <a:r>
              <a:rPr lang="en-US" dirty="0" smtClean="0"/>
              <a:t> </a:t>
            </a:r>
            <a:r>
              <a:rPr lang="en-US" dirty="0"/>
              <a:t>- loops through a block of code for each element in an array</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8" y="181742"/>
            <a:ext cx="9610818" cy="542160"/>
          </a:xfrm>
        </p:spPr>
        <p:txBody>
          <a:bodyPr/>
          <a:lstStyle/>
          <a:p>
            <a:r>
              <a:rPr lang="en-US" sz="2800" dirty="0" smtClean="0">
                <a:solidFill>
                  <a:srgbClr val="0070C0"/>
                </a:solidFill>
                <a:effectLst>
                  <a:outerShdw blurRad="38100" dist="38100" dir="2700000" algn="tl">
                    <a:srgbClr val="000000">
                      <a:alpha val="43137"/>
                    </a:srgbClr>
                  </a:outerShdw>
                </a:effectLst>
              </a:rPr>
              <a:t>Running the Examples Using Apache HTTP Server </a:t>
            </a:r>
            <a:br>
              <a:rPr lang="en-US" sz="2800" dirty="0" smtClean="0">
                <a:solidFill>
                  <a:srgbClr val="0070C0"/>
                </a:solidFill>
                <a:effectLst>
                  <a:outerShdw blurRad="38100" dist="38100" dir="2700000" algn="tl">
                    <a:srgbClr val="000000">
                      <a:alpha val="43137"/>
                    </a:srgbClr>
                  </a:outerShdw>
                </a:effectLst>
              </a:rPr>
            </a:br>
            <a:endParaRPr lang="en-US" sz="2800" dirty="0">
              <a:solidFill>
                <a:srgbClr val="0070C0"/>
              </a:solidFill>
              <a:effectLst>
                <a:outerShdw blurRad="38100" dist="38100" dir="2700000" algn="tl">
                  <a:srgbClr val="000000">
                    <a:alpha val="43137"/>
                  </a:srgbClr>
                </a:outerShdw>
              </a:effectLst>
            </a:endParaRPr>
          </a:p>
        </p:txBody>
      </p:sp>
      <p:sp>
        <p:nvSpPr>
          <p:cNvPr id="4" name="TextBox 3"/>
          <p:cNvSpPr txBox="1"/>
          <p:nvPr/>
        </p:nvSpPr>
        <p:spPr>
          <a:xfrm>
            <a:off x="191344" y="1052736"/>
            <a:ext cx="5836470" cy="1569660"/>
          </a:xfrm>
          <a:prstGeom prst="rect">
            <a:avLst/>
          </a:prstGeom>
          <a:solidFill>
            <a:srgbClr val="FFFF00"/>
          </a:solidFill>
        </p:spPr>
        <p:txBody>
          <a:bodyPr wrap="none" rtlCol="0">
            <a:spAutoFit/>
          </a:bodyPr>
          <a:lstStyle/>
          <a:p>
            <a:pPr marL="342900" indent="-342900"/>
            <a:r>
              <a:rPr lang="en-IN" sz="2400" b="1" u="sng" dirty="0" smtClean="0"/>
              <a:t>To start Apache Server </a:t>
            </a:r>
            <a:endParaRPr lang="en-IN" sz="2400" b="1" u="sng" dirty="0" smtClean="0"/>
          </a:p>
          <a:p>
            <a:pPr marL="342900" indent="-342900">
              <a:buFont typeface="+mj-lt"/>
              <a:buAutoNum type="arabicPeriod"/>
            </a:pPr>
            <a:r>
              <a:rPr lang="en-IN" sz="2400" dirty="0" smtClean="0"/>
              <a:t>From </a:t>
            </a:r>
            <a:r>
              <a:rPr lang="en-IN" sz="2400" dirty="0" err="1" smtClean="0"/>
              <a:t>TaskBar</a:t>
            </a:r>
            <a:r>
              <a:rPr lang="en-IN" sz="2400" dirty="0" smtClean="0"/>
              <a:t>  Search – type XAMPP  </a:t>
            </a:r>
            <a:endParaRPr lang="en-IN" sz="2400" dirty="0" smtClean="0"/>
          </a:p>
          <a:p>
            <a:pPr marL="342900" indent="-342900">
              <a:buFont typeface="+mj-lt"/>
              <a:buAutoNum type="arabicPeriod"/>
            </a:pPr>
            <a:r>
              <a:rPr lang="en-IN" sz="2400" dirty="0" smtClean="0"/>
              <a:t>Open XAMPP control panel</a:t>
            </a:r>
            <a:endParaRPr lang="en-IN" sz="2400" dirty="0" smtClean="0"/>
          </a:p>
          <a:p>
            <a:pPr marL="342900" indent="-342900">
              <a:buFont typeface="+mj-lt"/>
              <a:buAutoNum type="arabicPeriod"/>
            </a:pPr>
            <a:r>
              <a:rPr lang="en-IN" sz="2400" dirty="0" smtClean="0"/>
              <a:t>Start Apache server</a:t>
            </a:r>
            <a:endParaRPr lang="en-US" sz="2400" dirty="0"/>
          </a:p>
        </p:txBody>
      </p:sp>
      <p:pic>
        <p:nvPicPr>
          <p:cNvPr id="60418" name="Picture 2"/>
          <p:cNvPicPr>
            <a:picLocks noChangeAspect="1" noChangeArrowheads="1"/>
          </p:cNvPicPr>
          <p:nvPr/>
        </p:nvPicPr>
        <p:blipFill>
          <a:blip r:embed="rId1" cstate="print"/>
          <a:srcRect/>
          <a:stretch>
            <a:fillRect/>
          </a:stretch>
        </p:blipFill>
        <p:spPr bwMode="auto">
          <a:xfrm>
            <a:off x="5447928" y="2060848"/>
            <a:ext cx="6383337" cy="4152900"/>
          </a:xfrm>
          <a:prstGeom prst="rect">
            <a:avLst/>
          </a:prstGeom>
          <a:noFill/>
          <a:ln w="9525">
            <a:noFill/>
            <a:miter lim="800000"/>
            <a:headEnd/>
            <a:tailEnd/>
          </a:ln>
          <a:effectLst/>
        </p:spPr>
      </p:pic>
      <p:cxnSp>
        <p:nvCxnSpPr>
          <p:cNvPr id="11" name="Straight Arrow Connector 10"/>
          <p:cNvCxnSpPr/>
          <p:nvPr/>
        </p:nvCxnSpPr>
        <p:spPr>
          <a:xfrm flipH="1">
            <a:off x="9336360" y="1484784"/>
            <a:ext cx="144016" cy="1728192"/>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12224" y="1124744"/>
            <a:ext cx="3621504" cy="369332"/>
          </a:xfrm>
          <a:prstGeom prst="rect">
            <a:avLst/>
          </a:prstGeom>
          <a:noFill/>
        </p:spPr>
        <p:txBody>
          <a:bodyPr wrap="none" rtlCol="0">
            <a:spAutoFit/>
          </a:bodyPr>
          <a:lstStyle/>
          <a:p>
            <a:r>
              <a:rPr lang="en-IN" dirty="0" smtClean="0">
                <a:solidFill>
                  <a:srgbClr val="0070C0"/>
                </a:solidFill>
                <a:effectLst>
                  <a:outerShdw blurRad="38100" dist="38100" dir="2700000" algn="tl">
                    <a:srgbClr val="000000">
                      <a:alpha val="43137"/>
                    </a:srgbClr>
                  </a:outerShdw>
                </a:effectLst>
              </a:rPr>
              <a:t>Click to open Browser  (</a:t>
            </a:r>
            <a:r>
              <a:rPr lang="en-IN" dirty="0" err="1" smtClean="0">
                <a:solidFill>
                  <a:srgbClr val="0070C0"/>
                </a:solidFill>
                <a:effectLst>
                  <a:outerShdw blurRad="38100" dist="38100" dir="2700000" algn="tl">
                    <a:srgbClr val="000000">
                      <a:alpha val="43137"/>
                    </a:srgbClr>
                  </a:outerShdw>
                </a:effectLst>
              </a:rPr>
              <a:t>localhost</a:t>
            </a:r>
            <a:r>
              <a:rPr lang="en-IN" dirty="0" smtClean="0">
                <a:solidFill>
                  <a:srgbClr val="0070C0"/>
                </a:solidFill>
                <a:effectLst>
                  <a:outerShdw blurRad="38100" dist="38100" dir="2700000" algn="tl">
                    <a:srgbClr val="000000">
                      <a:alpha val="43137"/>
                    </a:srgbClr>
                  </a:outerShdw>
                </a:effectLst>
              </a:rPr>
              <a:t>)</a:t>
            </a:r>
            <a:endParaRPr lang="en-US" dirty="0">
              <a:solidFill>
                <a:srgbClr val="0070C0"/>
              </a:solidFill>
              <a:effectLst>
                <a:outerShdw blurRad="38100" dist="38100" dir="2700000" algn="tl">
                  <a:srgbClr val="000000">
                    <a:alpha val="43137"/>
                  </a:srgbClr>
                </a:outerShdw>
              </a:effectLst>
            </a:endParaRPr>
          </a:p>
        </p:txBody>
      </p:sp>
      <p:sp>
        <p:nvSpPr>
          <p:cNvPr id="13" name="TextBox 12"/>
          <p:cNvSpPr txBox="1"/>
          <p:nvPr/>
        </p:nvSpPr>
        <p:spPr>
          <a:xfrm>
            <a:off x="407368" y="3933056"/>
            <a:ext cx="4275529" cy="1754326"/>
          </a:xfrm>
          <a:prstGeom prst="rect">
            <a:avLst/>
          </a:prstGeom>
          <a:solidFill>
            <a:srgbClr val="FFFF00"/>
          </a:solidFill>
        </p:spPr>
        <p:txBody>
          <a:bodyPr wrap="none" rtlCol="0">
            <a:spAutoFit/>
          </a:bodyPr>
          <a:lstStyle/>
          <a:p>
            <a:r>
              <a:rPr lang="en-IN" dirty="0" smtClean="0"/>
              <a:t>Save your .</a:t>
            </a:r>
            <a:r>
              <a:rPr lang="en-IN" dirty="0" err="1" smtClean="0"/>
              <a:t>php</a:t>
            </a:r>
            <a:r>
              <a:rPr lang="en-IN" dirty="0" smtClean="0"/>
              <a:t>  files in </a:t>
            </a:r>
            <a:endParaRPr lang="en-IN" dirty="0" smtClean="0"/>
          </a:p>
          <a:p>
            <a:pPr marL="342900" indent="-342900">
              <a:buAutoNum type="arabicParenR"/>
            </a:pPr>
            <a:r>
              <a:rPr lang="en-IN" dirty="0" smtClean="0"/>
              <a:t>Create a folder in </a:t>
            </a:r>
            <a:endParaRPr lang="en-IN" dirty="0" smtClean="0"/>
          </a:p>
          <a:p>
            <a:pPr marL="342900" indent="-342900">
              <a:buAutoNum type="arabicParenR"/>
            </a:pPr>
            <a:r>
              <a:rPr lang="en-IN" b="1" dirty="0" smtClean="0">
                <a:solidFill>
                  <a:srgbClr val="FF0066"/>
                </a:solidFill>
              </a:rPr>
              <a:t>C:/xampp/htdocs/phppgms</a:t>
            </a:r>
            <a:endParaRPr lang="en-IN" b="1" dirty="0" smtClean="0">
              <a:solidFill>
                <a:srgbClr val="FF0066"/>
              </a:solidFill>
            </a:endParaRPr>
          </a:p>
          <a:p>
            <a:pPr marL="342900" indent="-342900">
              <a:buAutoNum type="arabicParenR"/>
            </a:pPr>
            <a:r>
              <a:rPr lang="en-IN" b="1" dirty="0" smtClean="0">
                <a:solidFill>
                  <a:srgbClr val="FF0066"/>
                </a:solidFill>
              </a:rPr>
              <a:t>Open browser , type </a:t>
            </a:r>
            <a:endParaRPr lang="en-IN" b="1" dirty="0" smtClean="0">
              <a:solidFill>
                <a:srgbClr val="FF0066"/>
              </a:solidFill>
            </a:endParaRPr>
          </a:p>
          <a:p>
            <a:pPr marL="342900" indent="-342900"/>
            <a:r>
              <a:rPr lang="en-IN" b="1" dirty="0" smtClean="0">
                <a:solidFill>
                  <a:srgbClr val="FF0066"/>
                </a:solidFill>
              </a:rPr>
              <a:t>4)	http://localhost/phppgms/first.php</a:t>
            </a:r>
            <a:endParaRPr lang="en-IN" b="1" dirty="0" smtClean="0">
              <a:solidFill>
                <a:srgbClr val="FF0066"/>
              </a:solidFill>
            </a:endParaRPr>
          </a:p>
          <a:p>
            <a:endParaRPr lang="en-I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while </a:t>
            </a:r>
            <a:r>
              <a:rPr lang="en-US" b="1" u="sng" dirty="0"/>
              <a:t>loop </a:t>
            </a:r>
            <a:endParaRPr lang="en-US" b="1" u="sng" dirty="0" smtClean="0"/>
          </a:p>
          <a:p>
            <a:pPr lvl="1"/>
            <a:r>
              <a:rPr lang="en-US" dirty="0" smtClean="0"/>
              <a:t>The </a:t>
            </a:r>
            <a:r>
              <a:rPr lang="en-US" dirty="0"/>
              <a:t>while loop executes a block of code as long as the specified condition is true.</a:t>
            </a:r>
            <a:endParaRPr lang="en-US" dirty="0"/>
          </a:p>
          <a:p>
            <a:pPr marL="1854200" lvl="4" indent="0">
              <a:spcBef>
                <a:spcPts val="0"/>
              </a:spcBef>
              <a:spcAft>
                <a:spcPts val="0"/>
              </a:spcAft>
              <a:buNone/>
            </a:pPr>
            <a:r>
              <a:rPr lang="en-US" dirty="0" smtClean="0"/>
              <a:t>while </a:t>
            </a:r>
            <a:r>
              <a:rPr lang="en-US" dirty="0"/>
              <a:t>(condition is true) {</a:t>
            </a:r>
            <a:endParaRPr lang="en-US" dirty="0"/>
          </a:p>
          <a:p>
            <a:pPr marL="1854200" lvl="4" indent="0">
              <a:spcBef>
                <a:spcPts val="0"/>
              </a:spcBef>
              <a:spcAft>
                <a:spcPts val="0"/>
              </a:spcAft>
              <a:buNone/>
            </a:pPr>
            <a:r>
              <a:rPr lang="en-US" dirty="0"/>
              <a:t>  code to be executed;</a:t>
            </a:r>
            <a:endParaRPr lang="en-US" dirty="0"/>
          </a:p>
          <a:p>
            <a:pPr marL="1854200" lvl="4" indent="0">
              <a:spcBef>
                <a:spcPts val="0"/>
              </a:spcBef>
              <a:spcAft>
                <a:spcPts val="0"/>
              </a:spcAft>
              <a:buNone/>
            </a:pPr>
            <a:r>
              <a:rPr lang="en-US" dirty="0"/>
              <a:t>}</a:t>
            </a:r>
            <a:endParaRPr lang="en-US" dirty="0"/>
          </a:p>
          <a:p>
            <a:pPr lvl="1"/>
            <a:r>
              <a:rPr lang="en-US" dirty="0" smtClean="0"/>
              <a:t>The </a:t>
            </a:r>
            <a:r>
              <a:rPr lang="en-US" dirty="0"/>
              <a:t>example below displays the numbers from 1 to 5:</a:t>
            </a:r>
            <a:endParaRPr lang="en-US" dirty="0"/>
          </a:p>
          <a:p>
            <a:pPr marL="1854200" lvl="4" indent="0">
              <a:spcBef>
                <a:spcPts val="0"/>
              </a:spcBef>
              <a:spcAft>
                <a:spcPts val="0"/>
              </a:spcAft>
              <a:buNone/>
            </a:pPr>
            <a:r>
              <a:rPr lang="en-US" sz="2200" dirty="0" smtClean="0"/>
              <a:t>&lt;?</a:t>
            </a:r>
            <a:r>
              <a:rPr lang="en-US" sz="2200" dirty="0" err="1"/>
              <a:t>php</a:t>
            </a:r>
            <a:endParaRPr lang="en-US" sz="2200" dirty="0"/>
          </a:p>
          <a:p>
            <a:pPr marL="1854200" lvl="4" indent="0">
              <a:spcBef>
                <a:spcPts val="0"/>
              </a:spcBef>
              <a:spcAft>
                <a:spcPts val="0"/>
              </a:spcAft>
              <a:buNone/>
            </a:pPr>
            <a:r>
              <a:rPr lang="en-US" sz="2200" dirty="0" smtClean="0"/>
              <a:t>	$</a:t>
            </a:r>
            <a:r>
              <a:rPr lang="en-US" sz="2200" dirty="0"/>
              <a:t>x = 1</a:t>
            </a:r>
            <a:r>
              <a:rPr lang="en-US" sz="2200" dirty="0" smtClean="0"/>
              <a:t>;</a:t>
            </a:r>
            <a:endParaRPr lang="en-US" sz="2200" dirty="0"/>
          </a:p>
          <a:p>
            <a:pPr marL="1854200" lvl="4" indent="0">
              <a:spcBef>
                <a:spcPts val="0"/>
              </a:spcBef>
              <a:spcAft>
                <a:spcPts val="0"/>
              </a:spcAft>
              <a:buNone/>
            </a:pPr>
            <a:r>
              <a:rPr lang="en-US" sz="2200" dirty="0" smtClean="0"/>
              <a:t>	while</a:t>
            </a:r>
            <a:r>
              <a:rPr lang="en-US" sz="2200" dirty="0"/>
              <a:t>($x &lt;= 5) {</a:t>
            </a:r>
            <a:endParaRPr lang="en-US" sz="2200" dirty="0"/>
          </a:p>
          <a:p>
            <a:pPr marL="1854200" lvl="4" indent="0">
              <a:spcBef>
                <a:spcPts val="0"/>
              </a:spcBef>
              <a:spcAft>
                <a:spcPts val="0"/>
              </a:spcAft>
              <a:buNone/>
            </a:pPr>
            <a:r>
              <a:rPr lang="en-US" sz="2200" dirty="0"/>
              <a:t> </a:t>
            </a:r>
            <a:r>
              <a:rPr lang="en-US" sz="2200" dirty="0" smtClean="0"/>
              <a:t>		echo </a:t>
            </a:r>
            <a:r>
              <a:rPr lang="en-US" sz="2200" dirty="0"/>
              <a:t>"The number is: $x &lt;</a:t>
            </a:r>
            <a:r>
              <a:rPr lang="en-US" sz="2200" dirty="0" err="1"/>
              <a:t>br</a:t>
            </a:r>
            <a:r>
              <a:rPr lang="en-US" sz="2200" dirty="0"/>
              <a:t>&gt;";</a:t>
            </a:r>
            <a:endParaRPr lang="en-US" sz="2200" dirty="0"/>
          </a:p>
          <a:p>
            <a:pPr marL="1854200" lvl="4" indent="0">
              <a:spcBef>
                <a:spcPts val="0"/>
              </a:spcBef>
              <a:spcAft>
                <a:spcPts val="0"/>
              </a:spcAft>
              <a:buNone/>
            </a:pPr>
            <a:r>
              <a:rPr lang="en-US" sz="2200" dirty="0"/>
              <a:t>  </a:t>
            </a:r>
            <a:r>
              <a:rPr lang="en-US" sz="2200" dirty="0" smtClean="0"/>
              <a:t>		$</a:t>
            </a:r>
            <a:r>
              <a:rPr lang="en-US" sz="2200" dirty="0"/>
              <a:t>x++;</a:t>
            </a:r>
            <a:endParaRPr lang="en-US" sz="2200" dirty="0"/>
          </a:p>
          <a:p>
            <a:pPr marL="1854200" lvl="4" indent="0">
              <a:spcBef>
                <a:spcPts val="0"/>
              </a:spcBef>
              <a:spcAft>
                <a:spcPts val="0"/>
              </a:spcAft>
              <a:buNone/>
            </a:pPr>
            <a:r>
              <a:rPr lang="en-US" sz="2200" dirty="0" smtClean="0"/>
              <a:t>	}</a:t>
            </a:r>
            <a:endParaRPr lang="en-US" sz="2200" dirty="0"/>
          </a:p>
          <a:p>
            <a:pPr marL="1854200" lvl="4" indent="0">
              <a:spcBef>
                <a:spcPts val="0"/>
              </a:spcBef>
              <a:spcAft>
                <a:spcPts val="0"/>
              </a:spcAft>
              <a:buNone/>
            </a:pPr>
            <a:r>
              <a:rPr lang="en-US" sz="2200" dirty="0"/>
              <a:t>?&gt;</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5" name="Text Placeholder 4"/>
          <p:cNvSpPr>
            <a:spLocks noGrp="1"/>
          </p:cNvSpPr>
          <p:nvPr>
            <p:ph type="body" sz="quarter" idx="13"/>
          </p:nvPr>
        </p:nvSpPr>
        <p:spPr/>
        <p:txBody>
          <a:bodyPr/>
          <a:lstStyle/>
          <a:p>
            <a:r>
              <a:rPr lang="en-US" b="1" u="sng" dirty="0" smtClean="0"/>
              <a:t>The do </a:t>
            </a:r>
            <a:r>
              <a:rPr lang="en-US" b="1" u="sng" dirty="0"/>
              <a:t>while Loop</a:t>
            </a:r>
            <a:endParaRPr lang="en-US" b="1" u="sng" dirty="0"/>
          </a:p>
          <a:p>
            <a:pPr lvl="1"/>
            <a:r>
              <a:rPr lang="en-US" dirty="0" smtClean="0"/>
              <a:t>The </a:t>
            </a:r>
            <a:r>
              <a:rPr lang="en-US" dirty="0"/>
              <a:t>do...while loop - Loops through a block of code once, and then repeats the loop as long as the specified condition is true.</a:t>
            </a:r>
            <a:endParaRPr lang="en-US" dirty="0"/>
          </a:p>
          <a:p>
            <a:pPr lvl="1"/>
            <a:r>
              <a:rPr lang="en-US" dirty="0" smtClean="0"/>
              <a:t>The </a:t>
            </a:r>
            <a:r>
              <a:rPr lang="en-US" dirty="0"/>
              <a:t>do...while loop will always execute the block of code once, it will then check the condition, and repeat the loop while the specified condition is true.</a:t>
            </a:r>
            <a:endParaRPr lang="en-US" dirty="0"/>
          </a:p>
          <a:p>
            <a:pPr marL="1854200" lvl="4" indent="0">
              <a:spcBef>
                <a:spcPts val="0"/>
              </a:spcBef>
              <a:spcAft>
                <a:spcPts val="0"/>
              </a:spcAft>
              <a:buNone/>
            </a:pPr>
            <a:r>
              <a:rPr lang="en-US" dirty="0" smtClean="0"/>
              <a:t>do </a:t>
            </a:r>
            <a:r>
              <a:rPr lang="en-US" dirty="0"/>
              <a:t>{</a:t>
            </a:r>
            <a:endParaRPr lang="en-US" dirty="0"/>
          </a:p>
          <a:p>
            <a:pPr marL="1854200" lvl="4" indent="0">
              <a:spcBef>
                <a:spcPts val="0"/>
              </a:spcBef>
              <a:spcAft>
                <a:spcPts val="0"/>
              </a:spcAft>
              <a:buNone/>
            </a:pPr>
            <a:r>
              <a:rPr lang="en-US" dirty="0"/>
              <a:t>  code to be executed;</a:t>
            </a:r>
            <a:endParaRPr lang="en-US" dirty="0"/>
          </a:p>
          <a:p>
            <a:pPr marL="1854200" lvl="4" indent="0">
              <a:spcBef>
                <a:spcPts val="0"/>
              </a:spcBef>
              <a:spcAft>
                <a:spcPts val="0"/>
              </a:spcAft>
              <a:buNone/>
            </a:pPr>
            <a:r>
              <a:rPr lang="en-US" dirty="0"/>
              <a:t>} while (condition is true</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a:xfrm>
            <a:off x="229598" y="1052736"/>
            <a:ext cx="11772900" cy="5329237"/>
          </a:xfrm>
        </p:spPr>
        <p:txBody>
          <a:bodyPr/>
          <a:lstStyle/>
          <a:p>
            <a:pPr lvl="1"/>
            <a:r>
              <a:rPr lang="en-US" dirty="0"/>
              <a:t>The given example below first sets a variable $x to 1 ($x = 1). Then, the do while loop will write some output, and then increment the variable $x with 1. Then the condition is checked (is $x less than, or equal to 5?), and the loop will continue to run as long as $x is less than, or equal to 5:</a:t>
            </a:r>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smtClean="0"/>
              <a:t>	$</a:t>
            </a:r>
            <a:r>
              <a:rPr lang="en-US" dirty="0"/>
              <a:t>x = 1;</a:t>
            </a:r>
            <a:endParaRPr lang="en-US" dirty="0"/>
          </a:p>
          <a:p>
            <a:pPr marL="1854200" lvl="4" indent="0">
              <a:spcBef>
                <a:spcPts val="0"/>
              </a:spcBef>
              <a:spcAft>
                <a:spcPts val="0"/>
              </a:spcAft>
              <a:buNone/>
            </a:pPr>
            <a:endParaRPr lang="en-US" dirty="0"/>
          </a:p>
          <a:p>
            <a:pPr marL="1854200" lvl="4" indent="0">
              <a:spcBef>
                <a:spcPts val="0"/>
              </a:spcBef>
              <a:spcAft>
                <a:spcPts val="0"/>
              </a:spcAft>
              <a:buNone/>
            </a:pPr>
            <a:r>
              <a:rPr lang="en-US" dirty="0" smtClean="0"/>
              <a:t>	do </a:t>
            </a:r>
            <a:r>
              <a:rPr lang="en-US" dirty="0"/>
              <a:t>{</a:t>
            </a:r>
            <a:endParaRPr lang="en-US" dirty="0"/>
          </a:p>
          <a:p>
            <a:pPr marL="1854200" lvl="4" indent="0">
              <a:spcBef>
                <a:spcPts val="0"/>
              </a:spcBef>
              <a:spcAft>
                <a:spcPts val="0"/>
              </a:spcAft>
              <a:buNone/>
            </a:pPr>
            <a:r>
              <a:rPr lang="en-US" dirty="0"/>
              <a:t>  </a:t>
            </a:r>
            <a:r>
              <a:rPr lang="en-US" dirty="0" smtClean="0"/>
              <a:t>	echo </a:t>
            </a:r>
            <a:r>
              <a:rPr lang="en-US" dirty="0"/>
              <a:t>"The number is: $x &lt;</a:t>
            </a:r>
            <a:r>
              <a:rPr lang="en-US" dirty="0" err="1"/>
              <a:t>br</a:t>
            </a:r>
            <a:r>
              <a:rPr lang="en-US" dirty="0"/>
              <a:t>&gt;";</a:t>
            </a:r>
            <a:endParaRPr lang="en-US" dirty="0"/>
          </a:p>
          <a:p>
            <a:pPr marL="1854200" lvl="4" indent="0">
              <a:spcBef>
                <a:spcPts val="0"/>
              </a:spcBef>
              <a:spcAft>
                <a:spcPts val="0"/>
              </a:spcAft>
              <a:buNone/>
            </a:pPr>
            <a:r>
              <a:rPr lang="en-US" dirty="0"/>
              <a:t>  </a:t>
            </a:r>
            <a:r>
              <a:rPr lang="en-US" dirty="0" smtClean="0"/>
              <a:t>	$</a:t>
            </a:r>
            <a:r>
              <a:rPr lang="en-US" dirty="0"/>
              <a:t>x++;</a:t>
            </a:r>
            <a:endParaRPr lang="en-US" dirty="0"/>
          </a:p>
          <a:p>
            <a:pPr marL="1854200" lvl="4" indent="0">
              <a:spcBef>
                <a:spcPts val="0"/>
              </a:spcBef>
              <a:spcAft>
                <a:spcPts val="0"/>
              </a:spcAft>
              <a:buNone/>
            </a:pPr>
            <a:r>
              <a:rPr lang="en-US" dirty="0" smtClean="0"/>
              <a:t>	} </a:t>
            </a:r>
            <a:r>
              <a:rPr lang="en-US" dirty="0"/>
              <a:t>while ($x &lt;= 5);</a:t>
            </a:r>
            <a:endParaRPr lang="en-US" dirty="0"/>
          </a:p>
          <a:p>
            <a:pPr marL="1854200" lvl="4" indent="0">
              <a:spcBef>
                <a:spcPts val="0"/>
              </a:spcBef>
              <a:spcAft>
                <a:spcPts val="0"/>
              </a:spcAft>
              <a:buNone/>
            </a:pPr>
            <a:r>
              <a:rPr lang="en-US" dirty="0"/>
              <a:t>?&gt;</a:t>
            </a:r>
            <a:endParaRPr lang="en-IN" dirty="0"/>
          </a:p>
          <a:p>
            <a:pPr marL="1397000" lvl="3" indent="0">
              <a:spcBef>
                <a:spcPts val="0"/>
              </a:spcBef>
              <a:spcAft>
                <a:spcPts val="0"/>
              </a:spcAft>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for </a:t>
            </a:r>
            <a:r>
              <a:rPr lang="en-US" b="1" u="sng" dirty="0"/>
              <a:t>Loop</a:t>
            </a:r>
            <a:endParaRPr lang="en-US" b="1" u="sng" dirty="0"/>
          </a:p>
          <a:p>
            <a:pPr lvl="1"/>
            <a:r>
              <a:rPr lang="en-US" dirty="0" smtClean="0"/>
              <a:t>Loops </a:t>
            </a:r>
            <a:r>
              <a:rPr lang="en-US" dirty="0"/>
              <a:t>through a block of code a specified number of times.</a:t>
            </a:r>
            <a:endParaRPr lang="en-US" dirty="0"/>
          </a:p>
          <a:p>
            <a:pPr lvl="1"/>
            <a:r>
              <a:rPr lang="en-US" dirty="0" smtClean="0"/>
              <a:t>The </a:t>
            </a:r>
            <a:r>
              <a:rPr lang="en-US" dirty="0"/>
              <a:t>for loop is used when you know in advance how many times the script should run</a:t>
            </a:r>
            <a:r>
              <a:rPr lang="en-US" dirty="0" smtClean="0"/>
              <a:t>.</a:t>
            </a:r>
            <a:endParaRPr lang="en-US" dirty="0" smtClean="0"/>
          </a:p>
          <a:p>
            <a:pPr lvl="1"/>
            <a:endParaRPr lang="en-US" dirty="0"/>
          </a:p>
          <a:p>
            <a:pPr marL="1854200" lvl="4" indent="0">
              <a:spcBef>
                <a:spcPts val="0"/>
              </a:spcBef>
              <a:spcAft>
                <a:spcPts val="0"/>
              </a:spcAft>
              <a:buNone/>
            </a:pPr>
            <a:r>
              <a:rPr lang="en-US" dirty="0" smtClean="0"/>
              <a:t>for </a:t>
            </a:r>
            <a:r>
              <a:rPr lang="en-US" dirty="0"/>
              <a:t>(</a:t>
            </a:r>
            <a:r>
              <a:rPr lang="en-US" dirty="0" err="1"/>
              <a:t>init</a:t>
            </a:r>
            <a:r>
              <a:rPr lang="en-US" dirty="0"/>
              <a:t> counter; test counter; increment counter) {</a:t>
            </a:r>
            <a:endParaRPr lang="en-US" dirty="0"/>
          </a:p>
          <a:p>
            <a:pPr marL="1854200" lvl="4" indent="0">
              <a:spcBef>
                <a:spcPts val="0"/>
              </a:spcBef>
              <a:spcAft>
                <a:spcPts val="0"/>
              </a:spcAft>
              <a:buNone/>
            </a:pPr>
            <a:r>
              <a:rPr lang="en-US" dirty="0"/>
              <a:t>  code to be executed for each iteration;</a:t>
            </a:r>
            <a:endParaRPr lang="en-US" dirty="0"/>
          </a:p>
          <a:p>
            <a:pPr marL="1854200" lvl="4" indent="0">
              <a:spcBef>
                <a:spcPts val="0"/>
              </a:spcBef>
              <a:spcAft>
                <a:spcPts val="0"/>
              </a:spcAft>
              <a:buNone/>
            </a:pPr>
            <a:r>
              <a:rPr lang="en-US" dirty="0"/>
              <a:t>}</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b="1" u="sng" dirty="0"/>
              <a:t>Parameters:</a:t>
            </a:r>
            <a:endParaRPr lang="en-US" b="1" u="sng" dirty="0"/>
          </a:p>
          <a:p>
            <a:pPr lvl="2"/>
            <a:r>
              <a:rPr lang="en-US" dirty="0" err="1" smtClean="0"/>
              <a:t>init</a:t>
            </a:r>
            <a:r>
              <a:rPr lang="en-US" dirty="0" smtClean="0"/>
              <a:t> </a:t>
            </a:r>
            <a:r>
              <a:rPr lang="en-US" dirty="0"/>
              <a:t>counter: Initialize the loop counter value</a:t>
            </a:r>
            <a:endParaRPr lang="en-US" dirty="0"/>
          </a:p>
          <a:p>
            <a:pPr lvl="2"/>
            <a:r>
              <a:rPr lang="en-US" dirty="0" smtClean="0"/>
              <a:t>test </a:t>
            </a:r>
            <a:r>
              <a:rPr lang="en-US" dirty="0"/>
              <a:t>counter: Evaluated for each loop iteration. If it evaluates to TRUE, the loop continues. If it evaluates to FALSE, the loop ends.</a:t>
            </a:r>
            <a:endParaRPr lang="en-US" dirty="0"/>
          </a:p>
          <a:p>
            <a:pPr lvl="2"/>
            <a:r>
              <a:rPr lang="en-US" dirty="0" smtClean="0"/>
              <a:t>increment </a:t>
            </a:r>
            <a:r>
              <a:rPr lang="en-US" dirty="0"/>
              <a:t>counter: Increases the loop counter value</a:t>
            </a:r>
            <a:endParaRPr lang="en-US" dirty="0"/>
          </a:p>
          <a:p>
            <a:pPr lvl="1"/>
            <a:r>
              <a:rPr lang="en-US" dirty="0" smtClean="0"/>
              <a:t>The </a:t>
            </a:r>
            <a:r>
              <a:rPr lang="en-US" dirty="0"/>
              <a:t>example below displays the numbers from 0 to 10:</a:t>
            </a:r>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endParaRPr lang="en-US" dirty="0"/>
          </a:p>
          <a:p>
            <a:pPr marL="1854200" lvl="4" indent="0">
              <a:spcBef>
                <a:spcPts val="0"/>
              </a:spcBef>
              <a:spcAft>
                <a:spcPts val="0"/>
              </a:spcAft>
              <a:buNone/>
            </a:pPr>
            <a:r>
              <a:rPr lang="en-US" dirty="0"/>
              <a:t>  echo "The number is: $x &lt;</a:t>
            </a:r>
            <a:r>
              <a:rPr lang="en-US" dirty="0" err="1"/>
              <a:t>br</a:t>
            </a:r>
            <a:r>
              <a:rPr lang="en-US" dirty="0"/>
              <a:t>&gt;";</a:t>
            </a:r>
            <a:endParaRPr lang="en-US" dirty="0"/>
          </a:p>
          <a:p>
            <a:pPr marL="1854200" lvl="4" indent="0">
              <a:spcBef>
                <a:spcPts val="0"/>
              </a:spcBef>
              <a:spcAft>
                <a:spcPts val="0"/>
              </a:spcAft>
              <a:buNone/>
            </a:pPr>
            <a:r>
              <a:rPr lang="en-US" dirty="0"/>
              <a:t>}</a:t>
            </a:r>
            <a:endParaRPr lang="en-US" dirty="0"/>
          </a:p>
          <a:p>
            <a:pPr marL="1854200" lvl="4" indent="0">
              <a:spcBef>
                <a:spcPts val="0"/>
              </a:spcBef>
              <a:spcAft>
                <a:spcPts val="0"/>
              </a:spcAft>
              <a:buNone/>
            </a:pPr>
            <a:r>
              <a:rPr lang="en-US" dirty="0"/>
              <a:t>?&gt; </a:t>
            </a:r>
            <a:endParaRPr lang="en-IN" dirty="0"/>
          </a:p>
          <a:p>
            <a:pPr marL="25400" indent="0">
              <a:spcBef>
                <a:spcPts val="0"/>
              </a:spcBef>
              <a:spcAft>
                <a:spcPts val="0"/>
              </a:spcAft>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a:t>
            </a:r>
            <a:r>
              <a:rPr lang="en-US" b="1" u="sng" dirty="0" err="1" smtClean="0"/>
              <a:t>foreach</a:t>
            </a:r>
            <a:r>
              <a:rPr lang="en-US" b="1" u="sng" dirty="0" smtClean="0"/>
              <a:t> </a:t>
            </a:r>
            <a:r>
              <a:rPr lang="en-US" b="1" u="sng" dirty="0"/>
              <a:t>Loop</a:t>
            </a:r>
            <a:endParaRPr lang="en-US" b="1" u="sng" dirty="0"/>
          </a:p>
          <a:p>
            <a:pPr lvl="1"/>
            <a:r>
              <a:rPr lang="en-US" dirty="0" smtClean="0"/>
              <a:t>The </a:t>
            </a:r>
            <a:r>
              <a:rPr lang="en-US" dirty="0" err="1"/>
              <a:t>foreach</a:t>
            </a:r>
            <a:r>
              <a:rPr lang="en-US" dirty="0"/>
              <a:t> loop - Loops through a block of code for each element in an array.</a:t>
            </a:r>
            <a:endParaRPr lang="en-US" dirty="0"/>
          </a:p>
          <a:p>
            <a:pPr lvl="1"/>
            <a:r>
              <a:rPr lang="en-US" dirty="0" smtClean="0"/>
              <a:t>The </a:t>
            </a:r>
            <a:r>
              <a:rPr lang="en-US" dirty="0" err="1"/>
              <a:t>foreach</a:t>
            </a:r>
            <a:r>
              <a:rPr lang="en-US" dirty="0"/>
              <a:t> loop works only on arrays, and is used to loop through each key/value pair in an array</a:t>
            </a:r>
            <a:r>
              <a:rPr lang="en-US" dirty="0" smtClean="0"/>
              <a:t>.</a:t>
            </a:r>
            <a:endParaRPr lang="en-US" dirty="0" smtClean="0"/>
          </a:p>
          <a:p>
            <a:pPr lvl="4"/>
            <a:endParaRPr lang="en-US" dirty="0"/>
          </a:p>
          <a:p>
            <a:pPr marL="1397000" lvl="3" indent="0">
              <a:spcBef>
                <a:spcPts val="0"/>
              </a:spcBef>
              <a:spcAft>
                <a:spcPts val="0"/>
              </a:spcAft>
              <a:buNone/>
            </a:pPr>
            <a:r>
              <a:rPr lang="en-US" dirty="0" err="1" smtClean="0"/>
              <a:t>foreach</a:t>
            </a:r>
            <a:r>
              <a:rPr lang="en-US" dirty="0" smtClean="0"/>
              <a:t> </a:t>
            </a:r>
            <a:r>
              <a:rPr lang="en-US" dirty="0"/>
              <a:t>($array as $value) {</a:t>
            </a:r>
            <a:endParaRPr lang="en-US" dirty="0"/>
          </a:p>
          <a:p>
            <a:pPr marL="1397000" lvl="3" indent="0">
              <a:spcBef>
                <a:spcPts val="0"/>
              </a:spcBef>
              <a:spcAft>
                <a:spcPts val="0"/>
              </a:spcAft>
              <a:buNone/>
            </a:pPr>
            <a:r>
              <a:rPr lang="en-US" dirty="0"/>
              <a:t>  code to be executed;</a:t>
            </a:r>
            <a:endParaRPr lang="en-US" dirty="0"/>
          </a:p>
          <a:p>
            <a:pPr marL="1397000" lvl="3" indent="0">
              <a:spcBef>
                <a:spcPts val="0"/>
              </a:spcBef>
              <a:spcAft>
                <a:spcPts val="0"/>
              </a:spcAft>
              <a:buNone/>
            </a:pPr>
            <a:r>
              <a:rPr lang="en-US" dirty="0"/>
              <a:t>}</a:t>
            </a:r>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For every loop iteration, the value of the current array element is assigned to $value and the array pointer is moved by one, until it reaches the last array element.</a:t>
            </a:r>
            <a:endParaRPr lang="en-US" dirty="0"/>
          </a:p>
          <a:p>
            <a:pPr lvl="1"/>
            <a:r>
              <a:rPr lang="en-US" dirty="0" smtClean="0"/>
              <a:t>The </a:t>
            </a:r>
            <a:r>
              <a:rPr lang="en-US" dirty="0"/>
              <a:t>following example will output the values of the given array ($colors</a:t>
            </a:r>
            <a:r>
              <a:rPr lang="en-US" dirty="0" smtClean="0"/>
              <a:t>):</a:t>
            </a:r>
            <a:endParaRPr lang="en-US" dirty="0" smtClean="0"/>
          </a:p>
          <a:p>
            <a:pPr marL="1485900" lvl="3" indent="0">
              <a:spcBef>
                <a:spcPts val="0"/>
              </a:spcBef>
              <a:spcAft>
                <a:spcPts val="0"/>
              </a:spcAft>
              <a:buNone/>
            </a:pPr>
            <a:endParaRPr lang="en-US" dirty="0"/>
          </a:p>
          <a:p>
            <a:pPr marL="1485900" lvl="3" indent="0">
              <a:spcBef>
                <a:spcPts val="0"/>
              </a:spcBef>
              <a:spcAft>
                <a:spcPts val="0"/>
              </a:spcAft>
              <a:buNone/>
            </a:pPr>
            <a:r>
              <a:rPr lang="en-US" dirty="0" smtClean="0"/>
              <a:t>&lt;?</a:t>
            </a:r>
            <a:r>
              <a:rPr lang="en-US" dirty="0" err="1"/>
              <a:t>php</a:t>
            </a:r>
            <a:endParaRPr lang="en-US" dirty="0"/>
          </a:p>
          <a:p>
            <a:pPr marL="1485900" lvl="3" indent="0">
              <a:spcBef>
                <a:spcPts val="0"/>
              </a:spcBef>
              <a:spcAft>
                <a:spcPts val="0"/>
              </a:spcAft>
              <a:buNone/>
            </a:pPr>
            <a:r>
              <a:rPr lang="en-US" dirty="0"/>
              <a:t>$colors = array("red", "green", "blue", "yellow");</a:t>
            </a:r>
            <a:endParaRPr lang="en-US" dirty="0"/>
          </a:p>
          <a:p>
            <a:pPr marL="1485900" lvl="3" indent="0">
              <a:spcBef>
                <a:spcPts val="0"/>
              </a:spcBef>
              <a:spcAft>
                <a:spcPts val="0"/>
              </a:spcAft>
              <a:buNone/>
            </a:pPr>
            <a:endParaRPr lang="en-US" dirty="0"/>
          </a:p>
          <a:p>
            <a:pPr marL="1485900" lvl="3" indent="0">
              <a:spcBef>
                <a:spcPts val="0"/>
              </a:spcBef>
              <a:spcAft>
                <a:spcPts val="0"/>
              </a:spcAft>
              <a:buNone/>
            </a:pPr>
            <a:r>
              <a:rPr lang="en-US" dirty="0" err="1"/>
              <a:t>foreach</a:t>
            </a:r>
            <a:r>
              <a:rPr lang="en-US" dirty="0"/>
              <a:t> ($colors as $value) {</a:t>
            </a:r>
            <a:endParaRPr lang="en-US" dirty="0"/>
          </a:p>
          <a:p>
            <a:pPr marL="1485900" lvl="3" indent="0">
              <a:spcBef>
                <a:spcPts val="0"/>
              </a:spcBef>
              <a:spcAft>
                <a:spcPts val="0"/>
              </a:spcAft>
              <a:buNone/>
            </a:pPr>
            <a:r>
              <a:rPr lang="en-US" dirty="0"/>
              <a:t>  echo "$value &lt;</a:t>
            </a:r>
            <a:r>
              <a:rPr lang="en-US" dirty="0" err="1"/>
              <a:t>br</a:t>
            </a:r>
            <a:r>
              <a:rPr lang="en-US" dirty="0"/>
              <a:t>&gt;";</a:t>
            </a:r>
            <a:endParaRPr lang="en-US" dirty="0"/>
          </a:p>
          <a:p>
            <a:pPr marL="1485900" lvl="3" indent="0">
              <a:spcBef>
                <a:spcPts val="0"/>
              </a:spcBef>
              <a:spcAft>
                <a:spcPts val="0"/>
              </a:spcAft>
              <a:buNone/>
            </a:pPr>
            <a:r>
              <a:rPr lang="en-US" dirty="0"/>
              <a:t>}</a:t>
            </a:r>
            <a:endParaRPr lang="en-US" dirty="0"/>
          </a:p>
          <a:p>
            <a:pPr marL="1485900" lvl="3" indent="0">
              <a:spcBef>
                <a:spcPts val="0"/>
              </a:spcBef>
              <a:spcAft>
                <a:spcPts val="0"/>
              </a:spcAft>
              <a:buNone/>
            </a:pPr>
            <a:r>
              <a:rPr lang="en-US" dirty="0"/>
              <a:t>?&gt; </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br>
              <a:rPr lang="en-US" dirty="0"/>
            </a:br>
            <a:endParaRPr lang="en-IN" dirty="0"/>
          </a:p>
        </p:txBody>
      </p:sp>
      <p:sp>
        <p:nvSpPr>
          <p:cNvPr id="3" name="Text Placeholder 2"/>
          <p:cNvSpPr>
            <a:spLocks noGrp="1"/>
          </p:cNvSpPr>
          <p:nvPr>
            <p:ph type="body" sz="quarter" idx="13"/>
          </p:nvPr>
        </p:nvSpPr>
        <p:spPr/>
        <p:txBody>
          <a:bodyPr/>
          <a:lstStyle/>
          <a:p>
            <a:r>
              <a:rPr lang="en-US" b="1" u="sng" dirty="0" smtClean="0"/>
              <a:t>Break</a:t>
            </a:r>
            <a:endParaRPr lang="en-US" b="1" u="sng" dirty="0"/>
          </a:p>
          <a:p>
            <a:pPr lvl="1"/>
            <a:r>
              <a:rPr lang="en-US" dirty="0" smtClean="0"/>
              <a:t>Break </a:t>
            </a:r>
            <a:r>
              <a:rPr lang="en-US" dirty="0"/>
              <a:t>statement used </a:t>
            </a:r>
            <a:r>
              <a:rPr lang="en-US" dirty="0" smtClean="0"/>
              <a:t>to </a:t>
            </a:r>
            <a:r>
              <a:rPr lang="en-US" dirty="0"/>
              <a:t>"jump out" of a switch statement.</a:t>
            </a:r>
            <a:endParaRPr lang="en-US" dirty="0"/>
          </a:p>
          <a:p>
            <a:pPr lvl="1"/>
            <a:r>
              <a:rPr lang="en-US" dirty="0" smtClean="0"/>
              <a:t>Break </a:t>
            </a:r>
            <a:r>
              <a:rPr lang="en-US" dirty="0"/>
              <a:t>statement can also be used to jump out of a loop.</a:t>
            </a:r>
            <a:endParaRPr lang="en-US" dirty="0"/>
          </a:p>
          <a:p>
            <a:pPr lvl="1"/>
            <a:r>
              <a:rPr lang="en-US" dirty="0" smtClean="0"/>
              <a:t>This </a:t>
            </a:r>
            <a:r>
              <a:rPr lang="en-US" dirty="0"/>
              <a:t>example jumps out of the loop when x is equal to 4:</a:t>
            </a:r>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endParaRPr lang="en-US" dirty="0"/>
          </a:p>
          <a:p>
            <a:pPr marL="1854200" lvl="4" indent="0">
              <a:spcBef>
                <a:spcPts val="0"/>
              </a:spcBef>
              <a:spcAft>
                <a:spcPts val="0"/>
              </a:spcAft>
              <a:buNone/>
            </a:pPr>
            <a:r>
              <a:rPr lang="en-US" dirty="0"/>
              <a:t>  if ($x == 4) {</a:t>
            </a:r>
            <a:endParaRPr lang="en-US" dirty="0"/>
          </a:p>
          <a:p>
            <a:pPr marL="1854200" lvl="4" indent="0">
              <a:spcBef>
                <a:spcPts val="0"/>
              </a:spcBef>
              <a:spcAft>
                <a:spcPts val="0"/>
              </a:spcAft>
              <a:buNone/>
            </a:pPr>
            <a:r>
              <a:rPr lang="en-US" dirty="0"/>
              <a:t>    break;</a:t>
            </a:r>
            <a:endParaRPr lang="en-US" dirty="0"/>
          </a:p>
          <a:p>
            <a:pPr marL="1854200" lvl="4" indent="0">
              <a:spcBef>
                <a:spcPts val="0"/>
              </a:spcBef>
              <a:spcAft>
                <a:spcPts val="0"/>
              </a:spcAft>
              <a:buNone/>
            </a:pPr>
            <a:r>
              <a:rPr lang="en-US" dirty="0"/>
              <a:t>  }</a:t>
            </a:r>
            <a:endParaRPr lang="en-US" dirty="0"/>
          </a:p>
          <a:p>
            <a:pPr marL="1854200" lvl="4" indent="0">
              <a:spcBef>
                <a:spcPts val="0"/>
              </a:spcBef>
              <a:spcAft>
                <a:spcPts val="0"/>
              </a:spcAft>
              <a:buNone/>
            </a:pPr>
            <a:r>
              <a:rPr lang="en-US" dirty="0"/>
              <a:t>  echo "The number is: $x &lt;</a:t>
            </a:r>
            <a:r>
              <a:rPr lang="en-US" dirty="0" err="1"/>
              <a:t>br</a:t>
            </a:r>
            <a:r>
              <a:rPr lang="en-US" dirty="0"/>
              <a:t>&gt;";</a:t>
            </a:r>
            <a:endParaRPr lang="en-US" dirty="0"/>
          </a:p>
          <a:p>
            <a:pPr marL="1854200" lvl="4" indent="0">
              <a:spcBef>
                <a:spcPts val="0"/>
              </a:spcBef>
              <a:spcAft>
                <a:spcPts val="0"/>
              </a:spcAft>
              <a:buNone/>
            </a:pPr>
            <a:r>
              <a:rPr lang="en-US" dirty="0"/>
              <a:t>}</a:t>
            </a:r>
            <a:endParaRPr lang="en-US" dirty="0"/>
          </a:p>
          <a:p>
            <a:pPr marL="1854200" lvl="4" indent="0">
              <a:spcBef>
                <a:spcPts val="0"/>
              </a:spcBef>
              <a:spcAft>
                <a:spcPts val="0"/>
              </a:spcAft>
              <a:buNone/>
            </a:pPr>
            <a:r>
              <a:rPr lang="en-US"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Continue</a:t>
            </a:r>
            <a:endParaRPr lang="en-US" b="1" u="sng" dirty="0"/>
          </a:p>
          <a:p>
            <a:pPr lvl="1"/>
            <a:r>
              <a:rPr lang="en-US" dirty="0" smtClean="0"/>
              <a:t>The </a:t>
            </a:r>
            <a:r>
              <a:rPr lang="en-US" dirty="0"/>
              <a:t>continue statement breaks one iteration (in the loop), if a specified condition occurs, and continues with the next iteration in the loop.</a:t>
            </a:r>
            <a:endParaRPr lang="en-US" dirty="0"/>
          </a:p>
          <a:p>
            <a:pPr lvl="1"/>
            <a:r>
              <a:rPr lang="en-US" dirty="0" smtClean="0"/>
              <a:t>This </a:t>
            </a:r>
            <a:r>
              <a:rPr lang="en-US" dirty="0"/>
              <a:t>example skips the value of 4:</a:t>
            </a:r>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endParaRPr lang="en-US" dirty="0"/>
          </a:p>
          <a:p>
            <a:pPr marL="1854200" lvl="4" indent="0">
              <a:spcBef>
                <a:spcPts val="0"/>
              </a:spcBef>
              <a:spcAft>
                <a:spcPts val="0"/>
              </a:spcAft>
              <a:buNone/>
            </a:pPr>
            <a:r>
              <a:rPr lang="en-US" dirty="0"/>
              <a:t>  if ($x == 4) {</a:t>
            </a:r>
            <a:endParaRPr lang="en-US" dirty="0"/>
          </a:p>
          <a:p>
            <a:pPr marL="1854200" lvl="4" indent="0">
              <a:spcBef>
                <a:spcPts val="0"/>
              </a:spcBef>
              <a:spcAft>
                <a:spcPts val="0"/>
              </a:spcAft>
              <a:buNone/>
            </a:pPr>
            <a:r>
              <a:rPr lang="en-US" dirty="0"/>
              <a:t>    continue;</a:t>
            </a:r>
            <a:endParaRPr lang="en-US" dirty="0"/>
          </a:p>
          <a:p>
            <a:pPr marL="1854200" lvl="4" indent="0">
              <a:spcBef>
                <a:spcPts val="0"/>
              </a:spcBef>
              <a:spcAft>
                <a:spcPts val="0"/>
              </a:spcAft>
              <a:buNone/>
            </a:pPr>
            <a:r>
              <a:rPr lang="en-US" dirty="0"/>
              <a:t>  }</a:t>
            </a:r>
            <a:endParaRPr lang="en-US" dirty="0"/>
          </a:p>
          <a:p>
            <a:pPr marL="1854200" lvl="4" indent="0">
              <a:spcBef>
                <a:spcPts val="0"/>
              </a:spcBef>
              <a:spcAft>
                <a:spcPts val="0"/>
              </a:spcAft>
              <a:buNone/>
            </a:pPr>
            <a:r>
              <a:rPr lang="en-US" dirty="0"/>
              <a:t>  echo "The number is: $x &lt;</a:t>
            </a:r>
            <a:r>
              <a:rPr lang="en-US" dirty="0" err="1"/>
              <a:t>br</a:t>
            </a:r>
            <a:r>
              <a:rPr lang="en-US" dirty="0"/>
              <a:t>&gt;";</a:t>
            </a:r>
            <a:endParaRPr lang="en-US" dirty="0"/>
          </a:p>
          <a:p>
            <a:pPr marL="1854200" lvl="4" indent="0">
              <a:spcBef>
                <a:spcPts val="0"/>
              </a:spcBef>
              <a:spcAft>
                <a:spcPts val="0"/>
              </a:spcAft>
              <a:buNone/>
            </a:pPr>
            <a:r>
              <a:rPr lang="en-US" dirty="0"/>
              <a:t>}</a:t>
            </a:r>
            <a:endParaRPr lang="en-US" dirty="0"/>
          </a:p>
          <a:p>
            <a:pPr marL="1854200" lvl="4" indent="0">
              <a:spcBef>
                <a:spcPts val="0"/>
              </a:spcBef>
              <a:spcAft>
                <a:spcPts val="0"/>
              </a:spcAft>
              <a:buNone/>
            </a:pPr>
            <a:r>
              <a:rPr lang="en-US"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b="1" u="sng" dirty="0"/>
              <a:t>Break and Continue in While Loop</a:t>
            </a:r>
            <a:endParaRPr lang="en-US" b="1" u="sng" dirty="0"/>
          </a:p>
          <a:p>
            <a:r>
              <a:rPr lang="en-US" dirty="0" smtClean="0"/>
              <a:t>Break </a:t>
            </a:r>
            <a:r>
              <a:rPr lang="en-US" dirty="0"/>
              <a:t>Example</a:t>
            </a:r>
            <a:endParaRPr lang="en-US" dirty="0"/>
          </a:p>
          <a:p>
            <a:pPr marL="939800" lvl="2" indent="0">
              <a:spcBef>
                <a:spcPts val="0"/>
              </a:spcBef>
              <a:spcAft>
                <a:spcPts val="0"/>
              </a:spcAft>
              <a:buNone/>
            </a:pPr>
            <a:r>
              <a:rPr lang="en-US" dirty="0"/>
              <a:t>&lt;?</a:t>
            </a:r>
            <a:r>
              <a:rPr lang="en-US" dirty="0" err="1"/>
              <a:t>php</a:t>
            </a:r>
            <a:endParaRPr lang="en-US" dirty="0"/>
          </a:p>
          <a:p>
            <a:pPr marL="939800" lvl="2" indent="0">
              <a:spcBef>
                <a:spcPts val="0"/>
              </a:spcBef>
              <a:spcAft>
                <a:spcPts val="0"/>
              </a:spcAft>
              <a:buNone/>
            </a:pPr>
            <a:r>
              <a:rPr lang="en-US" dirty="0"/>
              <a:t>$x = 0;</a:t>
            </a:r>
            <a:endParaRPr lang="en-US" dirty="0"/>
          </a:p>
          <a:p>
            <a:pPr marL="939800" lvl="2" indent="0">
              <a:spcBef>
                <a:spcPts val="0"/>
              </a:spcBef>
              <a:spcAft>
                <a:spcPts val="0"/>
              </a:spcAft>
              <a:buNone/>
            </a:pPr>
            <a:endParaRPr lang="en-US" dirty="0"/>
          </a:p>
          <a:p>
            <a:pPr marL="939800" lvl="2" indent="0">
              <a:spcBef>
                <a:spcPts val="0"/>
              </a:spcBef>
              <a:spcAft>
                <a:spcPts val="0"/>
              </a:spcAft>
              <a:buNone/>
            </a:pPr>
            <a:r>
              <a:rPr lang="en-US" dirty="0"/>
              <a:t>while($x &lt; 10) {</a:t>
            </a:r>
            <a:endParaRPr lang="en-US" dirty="0"/>
          </a:p>
          <a:p>
            <a:pPr marL="939800" lvl="2" indent="0">
              <a:spcBef>
                <a:spcPts val="0"/>
              </a:spcBef>
              <a:spcAft>
                <a:spcPts val="0"/>
              </a:spcAft>
              <a:buNone/>
            </a:pPr>
            <a:r>
              <a:rPr lang="en-US" dirty="0"/>
              <a:t>  if ($x == 4) {</a:t>
            </a:r>
            <a:endParaRPr lang="en-US" dirty="0"/>
          </a:p>
          <a:p>
            <a:pPr marL="939800" lvl="2" indent="0">
              <a:spcBef>
                <a:spcPts val="0"/>
              </a:spcBef>
              <a:spcAft>
                <a:spcPts val="0"/>
              </a:spcAft>
              <a:buNone/>
            </a:pPr>
            <a:r>
              <a:rPr lang="en-US" dirty="0"/>
              <a:t>    break;</a:t>
            </a:r>
            <a:endParaRPr lang="en-US" dirty="0"/>
          </a:p>
          <a:p>
            <a:pPr marL="939800" lvl="2" indent="0">
              <a:spcBef>
                <a:spcPts val="0"/>
              </a:spcBef>
              <a:spcAft>
                <a:spcPts val="0"/>
              </a:spcAft>
              <a:buNone/>
            </a:pPr>
            <a:r>
              <a:rPr lang="en-US" dirty="0"/>
              <a:t>  }</a:t>
            </a:r>
            <a:endParaRPr lang="en-US" dirty="0"/>
          </a:p>
          <a:p>
            <a:pPr marL="939800" lvl="2" indent="0">
              <a:spcBef>
                <a:spcPts val="0"/>
              </a:spcBef>
              <a:spcAft>
                <a:spcPts val="0"/>
              </a:spcAft>
              <a:buNone/>
            </a:pPr>
            <a:r>
              <a:rPr lang="en-US" dirty="0"/>
              <a:t>  echo "The number is: $x &lt;</a:t>
            </a:r>
            <a:r>
              <a:rPr lang="en-US" dirty="0" err="1"/>
              <a:t>br</a:t>
            </a:r>
            <a:r>
              <a:rPr lang="en-US" dirty="0"/>
              <a:t>&gt;";</a:t>
            </a:r>
            <a:endParaRPr lang="en-US" dirty="0"/>
          </a:p>
          <a:p>
            <a:pPr marL="939800" lvl="2" indent="0">
              <a:spcBef>
                <a:spcPts val="0"/>
              </a:spcBef>
              <a:spcAft>
                <a:spcPts val="0"/>
              </a:spcAft>
              <a:buNone/>
            </a:pPr>
            <a:r>
              <a:rPr lang="en-US" dirty="0"/>
              <a:t>  $x++;</a:t>
            </a:r>
            <a:endParaRPr lang="en-US" dirty="0"/>
          </a:p>
          <a:p>
            <a:pPr marL="939800" lvl="2" indent="0">
              <a:spcBef>
                <a:spcPts val="0"/>
              </a:spcBef>
              <a:spcAft>
                <a:spcPts val="0"/>
              </a:spcAft>
              <a:buNone/>
            </a:pPr>
            <a:r>
              <a:rPr lang="en-US" dirty="0"/>
              <a:t>}</a:t>
            </a:r>
            <a:endParaRPr lang="en-US" dirty="0"/>
          </a:p>
          <a:p>
            <a:pPr marL="939800" lvl="2" indent="0">
              <a:spcBef>
                <a:spcPts val="0"/>
              </a:spcBef>
              <a:spcAft>
                <a:spcPts val="0"/>
              </a:spcAft>
              <a:buNone/>
            </a:pPr>
            <a:r>
              <a:rPr lang="en-US" dirty="0"/>
              <a:t>?&gt;</a:t>
            </a:r>
            <a:endParaRPr lang="en-US" dirty="0"/>
          </a:p>
          <a:p>
            <a:pPr marL="939800" lvl="2" indent="0">
              <a:spcBef>
                <a:spcPts val="0"/>
              </a:spcBef>
              <a:spcAft>
                <a:spcPts val="0"/>
              </a:spcAft>
              <a:buNone/>
            </a:pPr>
            <a:endParaRPr lang="en-US" dirty="0"/>
          </a:p>
          <a:p>
            <a:pPr marL="939800" lvl="2" indent="0">
              <a:spcBef>
                <a:spcPts val="0"/>
              </a:spcBef>
              <a:spcAft>
                <a:spcPts val="0"/>
              </a:spcAft>
              <a:buNone/>
            </a:pPr>
            <a:endParaRPr lang="en-IN" dirty="0"/>
          </a:p>
        </p:txBody>
      </p:sp>
      <p:sp>
        <p:nvSpPr>
          <p:cNvPr id="5" name="Text Placeholder 4"/>
          <p:cNvSpPr>
            <a:spLocks noGrp="1"/>
          </p:cNvSpPr>
          <p:nvPr>
            <p:ph type="body" sz="quarter" idx="13"/>
          </p:nvPr>
        </p:nvSpPr>
        <p:spPr/>
        <p:txBody>
          <a:bodyPr/>
          <a:lstStyle/>
          <a:p>
            <a:r>
              <a:rPr lang="en-US" dirty="0"/>
              <a:t>Continue Example</a:t>
            </a:r>
            <a:endParaRPr lang="en-US" dirty="0"/>
          </a:p>
          <a:p>
            <a:pPr marL="939800" lvl="2" indent="0">
              <a:spcBef>
                <a:spcPts val="0"/>
              </a:spcBef>
              <a:spcAft>
                <a:spcPts val="0"/>
              </a:spcAft>
              <a:buNone/>
            </a:pPr>
            <a:r>
              <a:rPr lang="en-US" dirty="0"/>
              <a:t>&lt;?</a:t>
            </a:r>
            <a:r>
              <a:rPr lang="en-US" dirty="0" err="1"/>
              <a:t>php</a:t>
            </a:r>
            <a:endParaRPr lang="en-US" dirty="0"/>
          </a:p>
          <a:p>
            <a:pPr marL="939800" lvl="2" indent="0">
              <a:spcBef>
                <a:spcPts val="0"/>
              </a:spcBef>
              <a:spcAft>
                <a:spcPts val="0"/>
              </a:spcAft>
              <a:buNone/>
            </a:pPr>
            <a:r>
              <a:rPr lang="en-US" dirty="0"/>
              <a:t>$x = 0;</a:t>
            </a:r>
            <a:endParaRPr lang="en-US" dirty="0"/>
          </a:p>
          <a:p>
            <a:pPr marL="939800" lvl="2" indent="0">
              <a:spcBef>
                <a:spcPts val="0"/>
              </a:spcBef>
              <a:spcAft>
                <a:spcPts val="0"/>
              </a:spcAft>
              <a:buNone/>
            </a:pPr>
            <a:endParaRPr lang="en-US" dirty="0"/>
          </a:p>
          <a:p>
            <a:pPr marL="939800" lvl="2" indent="0">
              <a:spcBef>
                <a:spcPts val="0"/>
              </a:spcBef>
              <a:spcAft>
                <a:spcPts val="0"/>
              </a:spcAft>
              <a:buNone/>
            </a:pPr>
            <a:r>
              <a:rPr lang="en-US" dirty="0"/>
              <a:t>while($x &lt; 10) {</a:t>
            </a:r>
            <a:endParaRPr lang="en-US" dirty="0"/>
          </a:p>
          <a:p>
            <a:pPr marL="939800" lvl="2" indent="0">
              <a:spcBef>
                <a:spcPts val="0"/>
              </a:spcBef>
              <a:spcAft>
                <a:spcPts val="0"/>
              </a:spcAft>
              <a:buNone/>
            </a:pPr>
            <a:r>
              <a:rPr lang="en-US" dirty="0"/>
              <a:t>  if ($x == 4) {</a:t>
            </a:r>
            <a:endParaRPr lang="en-US" dirty="0"/>
          </a:p>
          <a:p>
            <a:pPr marL="939800" lvl="2" indent="0">
              <a:spcBef>
                <a:spcPts val="0"/>
              </a:spcBef>
              <a:spcAft>
                <a:spcPts val="0"/>
              </a:spcAft>
              <a:buNone/>
            </a:pPr>
            <a:r>
              <a:rPr lang="en-US" dirty="0"/>
              <a:t>    $x++;</a:t>
            </a:r>
            <a:endParaRPr lang="en-US" dirty="0"/>
          </a:p>
          <a:p>
            <a:pPr marL="939800" lvl="2" indent="0">
              <a:spcBef>
                <a:spcPts val="0"/>
              </a:spcBef>
              <a:spcAft>
                <a:spcPts val="0"/>
              </a:spcAft>
              <a:buNone/>
            </a:pPr>
            <a:r>
              <a:rPr lang="en-US" dirty="0"/>
              <a:t>    continue;</a:t>
            </a:r>
            <a:endParaRPr lang="en-US" dirty="0"/>
          </a:p>
          <a:p>
            <a:pPr marL="939800" lvl="2" indent="0">
              <a:spcBef>
                <a:spcPts val="0"/>
              </a:spcBef>
              <a:spcAft>
                <a:spcPts val="0"/>
              </a:spcAft>
              <a:buNone/>
            </a:pPr>
            <a:r>
              <a:rPr lang="en-US" dirty="0"/>
              <a:t>  }</a:t>
            </a:r>
            <a:endParaRPr lang="en-US" dirty="0"/>
          </a:p>
          <a:p>
            <a:pPr marL="939800" lvl="2" indent="0">
              <a:spcBef>
                <a:spcPts val="0"/>
              </a:spcBef>
              <a:spcAft>
                <a:spcPts val="0"/>
              </a:spcAft>
              <a:buNone/>
            </a:pPr>
            <a:r>
              <a:rPr lang="en-US" dirty="0"/>
              <a:t>  echo "The number is: $x &lt;</a:t>
            </a:r>
            <a:r>
              <a:rPr lang="en-US" dirty="0" err="1"/>
              <a:t>br</a:t>
            </a:r>
            <a:r>
              <a:rPr lang="en-US" dirty="0"/>
              <a:t>&gt;";</a:t>
            </a:r>
            <a:endParaRPr lang="en-US" dirty="0"/>
          </a:p>
          <a:p>
            <a:pPr marL="939800" lvl="2" indent="0">
              <a:spcBef>
                <a:spcPts val="0"/>
              </a:spcBef>
              <a:spcAft>
                <a:spcPts val="0"/>
              </a:spcAft>
              <a:buNone/>
            </a:pPr>
            <a:r>
              <a:rPr lang="en-US" dirty="0"/>
              <a:t>  $x++;</a:t>
            </a:r>
            <a:endParaRPr lang="en-US" dirty="0"/>
          </a:p>
          <a:p>
            <a:pPr marL="939800" lvl="2" indent="0">
              <a:spcBef>
                <a:spcPts val="0"/>
              </a:spcBef>
              <a:spcAft>
                <a:spcPts val="0"/>
              </a:spcAft>
              <a:buNone/>
            </a:pPr>
            <a:r>
              <a:rPr lang="en-US" dirty="0"/>
              <a:t>}</a:t>
            </a:r>
            <a:endParaRPr lang="en-US" dirty="0"/>
          </a:p>
          <a:p>
            <a:pPr marL="939800" lvl="2" indent="0">
              <a:spcBef>
                <a:spcPts val="0"/>
              </a:spcBef>
              <a:spcAft>
                <a:spcPts val="0"/>
              </a:spcAft>
              <a:buNone/>
            </a:pPr>
            <a:r>
              <a:rPr lang="en-US" dirty="0"/>
              <a:t>?&gt; </a:t>
            </a:r>
            <a:endParaRPr lang="en-US"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9598" y="181742"/>
            <a:ext cx="9610818" cy="542160"/>
          </a:xfrm>
        </p:spPr>
        <p:txBody>
          <a:bodyPr/>
          <a:lstStyle/>
          <a:p>
            <a:r>
              <a:rPr lang="en-US" sz="2800" dirty="0" smtClean="0">
                <a:solidFill>
                  <a:srgbClr val="0070C0"/>
                </a:solidFill>
                <a:effectLst>
                  <a:outerShdw blurRad="38100" dist="38100" dir="2700000" algn="tl">
                    <a:srgbClr val="000000">
                      <a:alpha val="43137"/>
                    </a:srgbClr>
                  </a:outerShdw>
                </a:effectLst>
              </a:rPr>
              <a:t>Running the Examples Using Apache HTTP Server </a:t>
            </a:r>
            <a:br>
              <a:rPr lang="en-US" sz="2800" dirty="0" smtClean="0">
                <a:solidFill>
                  <a:srgbClr val="0070C0"/>
                </a:solidFill>
                <a:effectLst>
                  <a:outerShdw blurRad="38100" dist="38100" dir="2700000" algn="tl">
                    <a:srgbClr val="000000">
                      <a:alpha val="43137"/>
                    </a:srgbClr>
                  </a:outerShdw>
                </a:effectLst>
              </a:rPr>
            </a:br>
            <a:endParaRPr lang="en-US" sz="2800" dirty="0">
              <a:solidFill>
                <a:srgbClr val="0070C0"/>
              </a:solidFill>
              <a:effectLst>
                <a:outerShdw blurRad="38100" dist="38100" dir="2700000" algn="tl">
                  <a:srgbClr val="000000">
                    <a:alpha val="43137"/>
                  </a:srgbClr>
                </a:outerShdw>
              </a:effectLst>
            </a:endParaRPr>
          </a:p>
        </p:txBody>
      </p:sp>
      <p:pic>
        <p:nvPicPr>
          <p:cNvPr id="61442" name="Picture 2"/>
          <p:cNvPicPr>
            <a:picLocks noChangeAspect="1" noChangeArrowheads="1"/>
          </p:cNvPicPr>
          <p:nvPr/>
        </p:nvPicPr>
        <p:blipFill>
          <a:blip r:embed="rId1" cstate="print"/>
          <a:srcRect/>
          <a:stretch>
            <a:fillRect/>
          </a:stretch>
        </p:blipFill>
        <p:spPr bwMode="auto">
          <a:xfrm>
            <a:off x="780502" y="1268760"/>
            <a:ext cx="9996017" cy="4069000"/>
          </a:xfrm>
          <a:prstGeom prst="rect">
            <a:avLst/>
          </a:prstGeom>
          <a:noFill/>
          <a:ln w="9525">
            <a:noFill/>
            <a:miter lim="800000"/>
            <a:headEnd/>
            <a:tailEnd/>
          </a:ln>
          <a:effectLst/>
        </p:spPr>
      </p:pic>
      <p:sp>
        <p:nvSpPr>
          <p:cNvPr id="6" name="TextBox 5"/>
          <p:cNvSpPr txBox="1"/>
          <p:nvPr/>
        </p:nvSpPr>
        <p:spPr>
          <a:xfrm>
            <a:off x="4511824" y="5013176"/>
            <a:ext cx="7416454" cy="1200329"/>
          </a:xfrm>
          <a:prstGeom prst="rect">
            <a:avLst/>
          </a:prstGeom>
          <a:solidFill>
            <a:schemeClr val="accent5"/>
          </a:solidFill>
        </p:spPr>
        <p:txBody>
          <a:bodyPr wrap="none" rtlCol="0">
            <a:spAutoFit/>
          </a:bodyPr>
          <a:lstStyle/>
          <a:p>
            <a:r>
              <a:rPr lang="en-US" b="1" dirty="0" smtClean="0"/>
              <a:t>&lt;?</a:t>
            </a:r>
            <a:r>
              <a:rPr lang="en-US" b="1" dirty="0" err="1" smtClean="0"/>
              <a:t>php</a:t>
            </a:r>
            <a:endParaRPr lang="en-US" b="1" dirty="0" smtClean="0"/>
          </a:p>
          <a:p>
            <a:r>
              <a:rPr lang="en-US" dirty="0" smtClean="0"/>
              <a:t>echo "&lt;h1 style=</a:t>
            </a:r>
            <a:r>
              <a:rPr lang="en-US" dirty="0" err="1" smtClean="0"/>
              <a:t>color:blue</a:t>
            </a:r>
            <a:r>
              <a:rPr lang="en-US" dirty="0" smtClean="0"/>
              <a:t>;&gt; welcome to our first PHP program &lt;/h1&gt;";</a:t>
            </a:r>
            <a:endParaRPr lang="en-US" dirty="0" smtClean="0"/>
          </a:p>
          <a:p>
            <a:r>
              <a:rPr lang="en-US" dirty="0" smtClean="0"/>
              <a:t>echo "welcome to </a:t>
            </a:r>
            <a:r>
              <a:rPr lang="en-US" dirty="0" err="1" smtClean="0"/>
              <a:t>sastra</a:t>
            </a:r>
            <a:r>
              <a:rPr lang="en-US" dirty="0" smtClean="0"/>
              <a:t>";</a:t>
            </a:r>
            <a:endParaRPr lang="en-US" dirty="0" smtClean="0"/>
          </a:p>
          <a:p>
            <a:r>
              <a:rPr lang="en-US" b="1" dirty="0" smtClean="0"/>
              <a:t>?&gt;</a:t>
            </a:r>
            <a:endParaRPr lang="en-US" b="1" dirty="0" smtClean="0"/>
          </a:p>
        </p:txBody>
      </p:sp>
      <p:sp>
        <p:nvSpPr>
          <p:cNvPr id="7" name="TextBox 6"/>
          <p:cNvSpPr txBox="1"/>
          <p:nvPr/>
        </p:nvSpPr>
        <p:spPr>
          <a:xfrm>
            <a:off x="7896200" y="4725144"/>
            <a:ext cx="1710725" cy="369332"/>
          </a:xfrm>
          <a:prstGeom prst="rect">
            <a:avLst/>
          </a:prstGeom>
          <a:noFill/>
        </p:spPr>
        <p:txBody>
          <a:bodyPr wrap="none" rtlCol="0">
            <a:spAutoFit/>
          </a:bodyPr>
          <a:lstStyle/>
          <a:p>
            <a:r>
              <a:rPr lang="en-IN" b="1" dirty="0" smtClean="0"/>
              <a:t>File:  first.php</a:t>
            </a:r>
            <a:endParaRPr 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Implicit and Explicit Casting</a:t>
            </a:r>
            <a:endParaRPr lang="en-IN" dirty="0"/>
          </a:p>
        </p:txBody>
      </p:sp>
      <p:sp>
        <p:nvSpPr>
          <p:cNvPr id="5" name="Text Placeholder 4"/>
          <p:cNvSpPr>
            <a:spLocks noGrp="1"/>
          </p:cNvSpPr>
          <p:nvPr>
            <p:ph type="body" sz="quarter" idx="13"/>
          </p:nvPr>
        </p:nvSpPr>
        <p:spPr/>
        <p:txBody>
          <a:bodyPr/>
          <a:lstStyle/>
          <a:p>
            <a:r>
              <a:rPr lang="en-US" dirty="0"/>
              <a:t>PHP is a loosely typed language that allows </a:t>
            </a:r>
            <a:r>
              <a:rPr lang="en-US" dirty="0" smtClean="0"/>
              <a:t>us to </a:t>
            </a:r>
            <a:r>
              <a:rPr lang="en-US" dirty="0"/>
              <a:t>declare a variable and its type </a:t>
            </a:r>
            <a:r>
              <a:rPr lang="en-US" dirty="0" smtClean="0"/>
              <a:t>simply by </a:t>
            </a:r>
            <a:r>
              <a:rPr lang="en-US" dirty="0"/>
              <a:t>using it. </a:t>
            </a:r>
            <a:endParaRPr lang="en-US" dirty="0" smtClean="0"/>
          </a:p>
          <a:p>
            <a:r>
              <a:rPr lang="en-US" dirty="0" smtClean="0"/>
              <a:t>PHP automatically </a:t>
            </a:r>
            <a:r>
              <a:rPr lang="en-US" dirty="0"/>
              <a:t>converts values from one type to another </a:t>
            </a:r>
            <a:r>
              <a:rPr lang="en-US" dirty="0" smtClean="0"/>
              <a:t>whenever required</a:t>
            </a:r>
            <a:r>
              <a:rPr lang="en-US" dirty="0"/>
              <a:t>. This is called </a:t>
            </a:r>
            <a:r>
              <a:rPr lang="en-US" i="1" dirty="0"/>
              <a:t>implicit casting</a:t>
            </a:r>
            <a:r>
              <a:rPr lang="en-US" dirty="0"/>
              <a:t>.</a:t>
            </a:r>
            <a:endParaRPr lang="en-US" dirty="0"/>
          </a:p>
          <a:p>
            <a:pPr marL="1397000" lvl="3" indent="0">
              <a:spcBef>
                <a:spcPts val="0"/>
              </a:spcBef>
              <a:spcAft>
                <a:spcPts val="0"/>
              </a:spcAft>
              <a:buNone/>
            </a:pPr>
            <a:r>
              <a:rPr lang="en-IN" dirty="0" smtClean="0"/>
              <a:t>&lt;?</a:t>
            </a:r>
            <a:r>
              <a:rPr lang="en-IN" dirty="0" err="1"/>
              <a:t>php</a:t>
            </a:r>
            <a:endParaRPr lang="en-IN" dirty="0"/>
          </a:p>
          <a:p>
            <a:pPr marL="1397000" lvl="3" indent="0">
              <a:spcBef>
                <a:spcPts val="0"/>
              </a:spcBef>
              <a:spcAft>
                <a:spcPts val="0"/>
              </a:spcAft>
              <a:buNone/>
            </a:pPr>
            <a:r>
              <a:rPr lang="en-IN" dirty="0"/>
              <a:t>$a = 56;</a:t>
            </a:r>
            <a:endParaRPr lang="en-IN" dirty="0"/>
          </a:p>
          <a:p>
            <a:pPr marL="1397000" lvl="3" indent="0">
              <a:spcBef>
                <a:spcPts val="0"/>
              </a:spcBef>
              <a:spcAft>
                <a:spcPts val="0"/>
              </a:spcAft>
              <a:buNone/>
            </a:pPr>
            <a:r>
              <a:rPr lang="en-IN" dirty="0"/>
              <a:t>$b = 12;</a:t>
            </a:r>
            <a:endParaRPr lang="en-IN" dirty="0"/>
          </a:p>
          <a:p>
            <a:pPr marL="1397000" lvl="3" indent="0">
              <a:spcBef>
                <a:spcPts val="0"/>
              </a:spcBef>
              <a:spcAft>
                <a:spcPts val="0"/>
              </a:spcAft>
              <a:buNone/>
            </a:pPr>
            <a:r>
              <a:rPr lang="en-IN" dirty="0"/>
              <a:t>$c = $a / $b;</a:t>
            </a:r>
            <a:endParaRPr lang="en-IN" dirty="0"/>
          </a:p>
          <a:p>
            <a:pPr marL="1397000" lvl="3" indent="0">
              <a:spcBef>
                <a:spcPts val="0"/>
              </a:spcBef>
              <a:spcAft>
                <a:spcPts val="0"/>
              </a:spcAft>
              <a:buNone/>
            </a:pPr>
            <a:r>
              <a:rPr lang="en-IN" dirty="0"/>
              <a:t>echo $c;</a:t>
            </a:r>
            <a:endParaRPr lang="en-IN" dirty="0"/>
          </a:p>
          <a:p>
            <a:pPr marL="1397000" lvl="3" indent="0">
              <a:spcBef>
                <a:spcPts val="0"/>
              </a:spcBef>
              <a:spcAft>
                <a:spcPts val="0"/>
              </a:spcAft>
              <a:buNone/>
            </a:pPr>
            <a:r>
              <a:rPr lang="en-IN" dirty="0"/>
              <a:t>?&gt;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However, at times PHP’s implicit casting may not </a:t>
            </a:r>
            <a:r>
              <a:rPr lang="en-US" dirty="0" smtClean="0"/>
              <a:t>be required. </a:t>
            </a:r>
            <a:r>
              <a:rPr lang="en-US" dirty="0"/>
              <a:t>In Example note that the inputs to the division are integers. By default, PHP converts the output to floating point so it can give the most precise </a:t>
            </a:r>
            <a:r>
              <a:rPr lang="en-US" dirty="0" smtClean="0"/>
              <a:t>value</a:t>
            </a:r>
            <a:endParaRPr lang="en-US" dirty="0" smtClean="0"/>
          </a:p>
          <a:p>
            <a:r>
              <a:rPr lang="en-US" dirty="0"/>
              <a:t>W</a:t>
            </a:r>
            <a:r>
              <a:rPr lang="en-US" dirty="0" smtClean="0"/>
              <a:t>hat </a:t>
            </a:r>
            <a:r>
              <a:rPr lang="en-US" dirty="0"/>
              <a:t>if we had wanted $c to be an integer instead</a:t>
            </a:r>
            <a:r>
              <a:rPr lang="en-US" dirty="0" smtClean="0"/>
              <a:t>?</a:t>
            </a:r>
            <a:endParaRPr lang="en-US" dirty="0" smtClean="0"/>
          </a:p>
          <a:p>
            <a:r>
              <a:rPr lang="en-US" dirty="0" smtClean="0"/>
              <a:t>We can force </a:t>
            </a:r>
            <a:r>
              <a:rPr lang="en-US" dirty="0"/>
              <a:t>the result of $a / $b to be cast to an </a:t>
            </a:r>
            <a:r>
              <a:rPr lang="en-US" dirty="0" smtClean="0"/>
              <a:t>integer value </a:t>
            </a:r>
            <a:r>
              <a:rPr lang="en-US" dirty="0"/>
              <a:t>using the integer cast type (</a:t>
            </a:r>
            <a:r>
              <a:rPr lang="en-US" dirty="0" err="1"/>
              <a:t>int</a:t>
            </a:r>
            <a:r>
              <a:rPr lang="en-US" dirty="0" smtClean="0"/>
              <a:t>), this is called as explicit type casting.</a:t>
            </a:r>
            <a:endParaRPr lang="en-US" dirty="0" smtClean="0"/>
          </a:p>
          <a:p>
            <a:endParaRPr lang="en-US" dirty="0"/>
          </a:p>
          <a:p>
            <a:pPr marL="25400" indent="0">
              <a:buNone/>
            </a:pPr>
            <a:r>
              <a:rPr lang="en-IN" dirty="0" smtClean="0"/>
              <a:t>			$</a:t>
            </a:r>
            <a:r>
              <a:rPr lang="en-IN" dirty="0"/>
              <a:t>c = (</a:t>
            </a:r>
            <a:r>
              <a:rPr lang="en-IN" dirty="0" err="1"/>
              <a:t>int</a:t>
            </a:r>
            <a:r>
              <a:rPr lang="en-IN" dirty="0"/>
              <a:t>) ($a / $b);</a:t>
            </a:r>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251000" y="3708360"/>
              <a:ext cx="6363000" cy="1219680"/>
            </p14:xfrm>
          </p:contentPart>
        </mc:Choice>
        <mc:Fallback xmlns="">
          <p:pic>
            <p:nvPicPr>
              <p:cNvPr id="4" name="Ink 3"/>
            </p:nvPicPr>
            <p:blipFill>
              <a:blip r:embed="rId2"/>
            </p:blipFill>
            <p:spPr>
              <a:xfrm>
                <a:off x="1251000" y="3708360"/>
                <a:ext cx="6363000" cy="121968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i="1" dirty="0"/>
              <a:t>PHP’s cast types</a:t>
            </a:r>
            <a:endParaRPr lang="en-IN" i="1" dirty="0"/>
          </a:p>
          <a:p>
            <a:pPr marL="25400" indent="0">
              <a:buNone/>
            </a:pPr>
            <a:r>
              <a:rPr lang="en-IN" b="1" u="sng" dirty="0"/>
              <a:t>Cast type </a:t>
            </a:r>
            <a:r>
              <a:rPr lang="en-IN" b="1" u="sng" dirty="0" smtClean="0"/>
              <a:t>			Description</a:t>
            </a:r>
            <a:endParaRPr lang="en-IN" b="1" u="sng" dirty="0"/>
          </a:p>
          <a:p>
            <a:pPr marL="25400" indent="0">
              <a:buNone/>
            </a:pPr>
            <a:r>
              <a:rPr lang="en-US" dirty="0"/>
              <a:t>(</a:t>
            </a:r>
            <a:r>
              <a:rPr lang="en-US" dirty="0" err="1"/>
              <a:t>int</a:t>
            </a:r>
            <a:r>
              <a:rPr lang="en-US" dirty="0"/>
              <a:t>) (integer) </a:t>
            </a:r>
            <a:r>
              <a:rPr lang="en-US" dirty="0" smtClean="0"/>
              <a:t>		Cast </a:t>
            </a:r>
            <a:r>
              <a:rPr lang="en-US" dirty="0"/>
              <a:t>to an integer by dropping the decimal portion.</a:t>
            </a:r>
            <a:endParaRPr lang="en-US" dirty="0"/>
          </a:p>
          <a:p>
            <a:pPr marL="25400" indent="0">
              <a:buNone/>
            </a:pPr>
            <a:r>
              <a:rPr lang="en-US" dirty="0"/>
              <a:t>(bool) (</a:t>
            </a:r>
            <a:r>
              <a:rPr lang="en-US" dirty="0" err="1"/>
              <a:t>boolean</a:t>
            </a:r>
            <a:r>
              <a:rPr lang="en-US" dirty="0"/>
              <a:t>) </a:t>
            </a:r>
            <a:r>
              <a:rPr lang="en-US" dirty="0" smtClean="0"/>
              <a:t>		Cast </a:t>
            </a:r>
            <a:r>
              <a:rPr lang="en-US" dirty="0"/>
              <a:t>to a Boolean.</a:t>
            </a:r>
            <a:endParaRPr lang="en-US" dirty="0"/>
          </a:p>
          <a:p>
            <a:pPr marL="25400" indent="0">
              <a:buNone/>
            </a:pPr>
            <a:r>
              <a:rPr lang="en-US" dirty="0"/>
              <a:t>(float) (double) (real) </a:t>
            </a:r>
            <a:r>
              <a:rPr lang="en-US" dirty="0" smtClean="0"/>
              <a:t>	Cast </a:t>
            </a:r>
            <a:r>
              <a:rPr lang="en-US" dirty="0"/>
              <a:t>to a floating-point number.</a:t>
            </a:r>
            <a:endParaRPr lang="en-US" dirty="0"/>
          </a:p>
          <a:p>
            <a:pPr marL="25400" indent="0">
              <a:buNone/>
            </a:pPr>
            <a:r>
              <a:rPr lang="en-US" dirty="0"/>
              <a:t>(string) </a:t>
            </a:r>
            <a:r>
              <a:rPr lang="en-US" dirty="0" smtClean="0"/>
              <a:t>			Cast </a:t>
            </a:r>
            <a:r>
              <a:rPr lang="en-US" dirty="0"/>
              <a:t>to a string.</a:t>
            </a:r>
            <a:endParaRPr lang="en-US" dirty="0"/>
          </a:p>
          <a:p>
            <a:pPr marL="25400" indent="0">
              <a:buNone/>
            </a:pPr>
            <a:r>
              <a:rPr lang="en-US" dirty="0"/>
              <a:t>(array) </a:t>
            </a:r>
            <a:r>
              <a:rPr lang="en-US" dirty="0" smtClean="0"/>
              <a:t>			Cast </a:t>
            </a:r>
            <a:r>
              <a:rPr lang="en-US" dirty="0"/>
              <a:t>to an array.</a:t>
            </a:r>
            <a:endParaRPr lang="en-US" dirty="0"/>
          </a:p>
          <a:p>
            <a:pPr marL="25400" indent="0">
              <a:buNone/>
            </a:pPr>
            <a:r>
              <a:rPr lang="en-US" dirty="0"/>
              <a:t>(object) </a:t>
            </a:r>
            <a:r>
              <a:rPr lang="en-US" dirty="0" smtClean="0"/>
              <a:t>			Cast </a:t>
            </a:r>
            <a:r>
              <a:rPr lang="en-US" dirty="0"/>
              <a:t>to an object.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Form Handling</a:t>
            </a:r>
            <a:endParaRPr lang="en-IN" dirty="0"/>
          </a:p>
        </p:txBody>
      </p:sp>
      <p:sp>
        <p:nvSpPr>
          <p:cNvPr id="3" name="Text Placeholder 2"/>
          <p:cNvSpPr>
            <a:spLocks noGrp="1"/>
          </p:cNvSpPr>
          <p:nvPr>
            <p:ph type="body" sz="quarter" idx="13"/>
          </p:nvPr>
        </p:nvSpPr>
        <p:spPr/>
        <p:txBody>
          <a:bodyPr/>
          <a:lstStyle/>
          <a:p>
            <a:r>
              <a:rPr lang="en-IN" dirty="0"/>
              <a:t>Building Forms</a:t>
            </a:r>
            <a:endParaRPr lang="en-IN" dirty="0"/>
          </a:p>
          <a:p>
            <a:pPr lvl="1"/>
            <a:r>
              <a:rPr lang="en-US" dirty="0"/>
              <a:t>Handling forms is a multipart process. </a:t>
            </a:r>
            <a:endParaRPr lang="en-US" dirty="0" smtClean="0"/>
          </a:p>
          <a:p>
            <a:pPr lvl="2"/>
            <a:r>
              <a:rPr lang="en-US" dirty="0" smtClean="0"/>
              <a:t>First </a:t>
            </a:r>
            <a:r>
              <a:rPr lang="en-US" dirty="0"/>
              <a:t>is the creation of a form into which </a:t>
            </a:r>
            <a:r>
              <a:rPr lang="en-US" dirty="0" smtClean="0"/>
              <a:t>a user </a:t>
            </a:r>
            <a:r>
              <a:rPr lang="en-US" dirty="0"/>
              <a:t>can enter the required details. </a:t>
            </a:r>
            <a:endParaRPr lang="en-US" dirty="0" smtClean="0"/>
          </a:p>
          <a:p>
            <a:pPr lvl="2"/>
            <a:r>
              <a:rPr lang="en-US" dirty="0" smtClean="0"/>
              <a:t>This </a:t>
            </a:r>
            <a:r>
              <a:rPr lang="en-US" dirty="0"/>
              <a:t>data is then sent to the web server, where it </a:t>
            </a:r>
            <a:r>
              <a:rPr lang="en-US" dirty="0" smtClean="0"/>
              <a:t>is interpreted</a:t>
            </a:r>
            <a:r>
              <a:rPr lang="en-US" dirty="0"/>
              <a:t>, often with some error checking. </a:t>
            </a:r>
            <a:endParaRPr lang="en-US" dirty="0" smtClean="0"/>
          </a:p>
          <a:p>
            <a:pPr lvl="2"/>
            <a:r>
              <a:rPr lang="en-US" dirty="0" smtClean="0"/>
              <a:t>If </a:t>
            </a:r>
            <a:r>
              <a:rPr lang="en-US" dirty="0"/>
              <a:t>the PHP code identifies one or </a:t>
            </a:r>
            <a:r>
              <a:rPr lang="en-US" dirty="0" smtClean="0"/>
              <a:t>more fields </a:t>
            </a:r>
            <a:r>
              <a:rPr lang="en-US" dirty="0"/>
              <a:t>that require reentering, the form may be redisplayed with an error message.</a:t>
            </a:r>
            <a:endParaRPr lang="en-US" dirty="0"/>
          </a:p>
          <a:p>
            <a:pPr lvl="2"/>
            <a:r>
              <a:rPr lang="en-US" dirty="0"/>
              <a:t>When the code is satisfied with the accuracy of the input, it takes some action </a:t>
            </a:r>
            <a:r>
              <a:rPr lang="en-US" dirty="0" smtClean="0"/>
              <a:t>that usually </a:t>
            </a:r>
            <a:r>
              <a:rPr lang="en-US" dirty="0"/>
              <a:t>involves the database, such as entering details about a purchase.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sz="2000" dirty="0"/>
              <a:t>&lt;html&gt;</a:t>
            </a:r>
            <a:br>
              <a:rPr lang="en-IN" sz="2000" dirty="0"/>
            </a:br>
            <a:r>
              <a:rPr lang="en-IN" sz="2000" dirty="0" smtClean="0"/>
              <a:t>&lt;</a:t>
            </a:r>
            <a:r>
              <a:rPr lang="en-IN" sz="2000" dirty="0"/>
              <a:t>body&gt;</a:t>
            </a:r>
            <a:br>
              <a:rPr lang="en-IN" sz="2000" dirty="0"/>
            </a:br>
            <a:r>
              <a:rPr lang="en-IN" sz="2000" dirty="0" smtClean="0"/>
              <a:t>	&lt;</a:t>
            </a:r>
            <a:r>
              <a:rPr lang="en-IN" sz="2000" dirty="0"/>
              <a:t>form action=</a:t>
            </a:r>
            <a:r>
              <a:rPr lang="en-IN" sz="2000" dirty="0">
                <a:solidFill>
                  <a:srgbClr val="C00000"/>
                </a:solidFill>
              </a:rPr>
              <a:t>"</a:t>
            </a:r>
            <a:r>
              <a:rPr lang="en-IN" sz="2000" dirty="0" err="1">
                <a:solidFill>
                  <a:srgbClr val="C00000"/>
                </a:solidFill>
              </a:rPr>
              <a:t>welcome.php</a:t>
            </a:r>
            <a:r>
              <a:rPr lang="en-IN" sz="2000" dirty="0">
                <a:solidFill>
                  <a:srgbClr val="C00000"/>
                </a:solidFill>
              </a:rPr>
              <a:t>" </a:t>
            </a:r>
            <a:r>
              <a:rPr lang="en-IN" sz="2000" dirty="0"/>
              <a:t>method="</a:t>
            </a:r>
            <a:r>
              <a:rPr lang="en-IN" sz="2000" dirty="0">
                <a:solidFill>
                  <a:srgbClr val="C00000"/>
                </a:solidFill>
              </a:rPr>
              <a:t>post</a:t>
            </a:r>
            <a:r>
              <a:rPr lang="en-IN" sz="2000" dirty="0"/>
              <a:t>"&gt;</a:t>
            </a:r>
            <a:br>
              <a:rPr lang="en-IN" sz="2000" dirty="0"/>
            </a:br>
            <a:r>
              <a:rPr lang="en-IN" sz="2000" dirty="0" smtClean="0"/>
              <a:t>		Name</a:t>
            </a:r>
            <a:r>
              <a:rPr lang="en-IN" sz="2000" dirty="0"/>
              <a:t>: &lt;input type="text" name="name"&gt;&lt;</a:t>
            </a:r>
            <a:r>
              <a:rPr lang="en-IN" sz="2000" dirty="0" err="1"/>
              <a:t>br</a:t>
            </a:r>
            <a:r>
              <a:rPr lang="en-IN" sz="2000" dirty="0" smtClean="0"/>
              <a:t>&gt;</a:t>
            </a:r>
            <a:r>
              <a:rPr lang="en-IN" sz="2000" dirty="0"/>
              <a:t>&lt;</a:t>
            </a:r>
            <a:r>
              <a:rPr lang="en-IN" sz="2000" dirty="0" err="1"/>
              <a:t>br</a:t>
            </a:r>
            <a:r>
              <a:rPr lang="en-IN" sz="2000" dirty="0"/>
              <a:t>&gt;</a:t>
            </a:r>
            <a:r>
              <a:rPr lang="en-IN" sz="2000" dirty="0" smtClean="0"/>
              <a:t>	</a:t>
            </a:r>
            <a:br>
              <a:rPr lang="en-IN" sz="2000" dirty="0"/>
            </a:br>
            <a:r>
              <a:rPr lang="en-IN" sz="2000" dirty="0" smtClean="0"/>
              <a:t>		E-mail</a:t>
            </a:r>
            <a:r>
              <a:rPr lang="en-IN" sz="2000" dirty="0"/>
              <a:t>: &lt;input type="text" name="email"&gt;&lt;</a:t>
            </a:r>
            <a:r>
              <a:rPr lang="en-IN" sz="2000" dirty="0" err="1"/>
              <a:t>br</a:t>
            </a:r>
            <a:r>
              <a:rPr lang="en-IN" sz="2000" dirty="0" smtClean="0"/>
              <a:t>&gt;</a:t>
            </a:r>
            <a:r>
              <a:rPr lang="en-IN" sz="2000" dirty="0"/>
              <a:t>&lt;</a:t>
            </a:r>
            <a:r>
              <a:rPr lang="en-IN" sz="2000" dirty="0" err="1"/>
              <a:t>br</a:t>
            </a:r>
            <a:r>
              <a:rPr lang="en-IN" sz="2000" dirty="0"/>
              <a:t>&gt;</a:t>
            </a:r>
            <a:br>
              <a:rPr lang="en-IN" sz="2000" dirty="0"/>
            </a:br>
            <a:r>
              <a:rPr lang="en-IN" sz="2000" dirty="0" smtClean="0"/>
              <a:t>		&lt;</a:t>
            </a:r>
            <a:r>
              <a:rPr lang="en-IN" sz="2000" dirty="0"/>
              <a:t>input type="</a:t>
            </a:r>
            <a:r>
              <a:rPr lang="en-IN" sz="2000" dirty="0" smtClean="0"/>
              <a:t>submit“ value=“Submit”&gt;</a:t>
            </a:r>
            <a:br>
              <a:rPr lang="en-IN" sz="2000" dirty="0"/>
            </a:br>
            <a:r>
              <a:rPr lang="en-IN" sz="2000" dirty="0" smtClean="0"/>
              <a:t>	&lt;/</a:t>
            </a:r>
            <a:r>
              <a:rPr lang="en-IN" sz="2000" dirty="0"/>
              <a:t>form</a:t>
            </a:r>
            <a:r>
              <a:rPr lang="en-IN" sz="2000" dirty="0" smtClean="0"/>
              <a:t>&gt;</a:t>
            </a:r>
            <a:br>
              <a:rPr lang="en-IN" sz="2000" dirty="0"/>
            </a:br>
            <a:r>
              <a:rPr lang="en-IN" sz="2000" dirty="0"/>
              <a:t>&lt;/body&gt;</a:t>
            </a:r>
            <a:br>
              <a:rPr lang="en-IN" sz="2000" dirty="0"/>
            </a:br>
            <a:r>
              <a:rPr lang="en-IN" sz="2000" dirty="0"/>
              <a:t>&lt;/html&gt; </a:t>
            </a:r>
            <a:endParaRPr lang="en-IN" sz="2000" dirty="0"/>
          </a:p>
          <a:p>
            <a:endParaRPr lang="en-US" dirty="0" smtClean="0"/>
          </a:p>
          <a:p>
            <a:r>
              <a:rPr lang="en-US" dirty="0" smtClean="0"/>
              <a:t>The </a:t>
            </a:r>
            <a:r>
              <a:rPr lang="en-US" dirty="0"/>
              <a:t>example </a:t>
            </a:r>
            <a:r>
              <a:rPr lang="en-US" dirty="0" smtClean="0"/>
              <a:t>displays </a:t>
            </a:r>
            <a:r>
              <a:rPr lang="en-US" dirty="0"/>
              <a:t>a simple HTML form with two input fields and a submit </a:t>
            </a:r>
            <a:r>
              <a:rPr lang="en-US" dirty="0" smtClean="0"/>
              <a:t>button</a:t>
            </a:r>
            <a:endParaRPr lang="en-IN" dirty="0"/>
          </a:p>
        </p:txBody>
      </p:sp>
      <p:pic>
        <p:nvPicPr>
          <p:cNvPr id="5" name="Picture 4"/>
          <p:cNvPicPr>
            <a:picLocks noChangeAspect="1"/>
          </p:cNvPicPr>
          <p:nvPr/>
        </p:nvPicPr>
        <p:blipFill>
          <a:blip r:embed="rId1" cstate="print"/>
          <a:stretch>
            <a:fillRect/>
          </a:stretch>
        </p:blipFill>
        <p:spPr>
          <a:xfrm>
            <a:off x="8544272" y="1268760"/>
            <a:ext cx="3057525" cy="2066925"/>
          </a:xfrm>
          <a:prstGeom prst="rect">
            <a:avLst/>
          </a:prstGeom>
          <a:ln w="28575">
            <a:solidFill>
              <a:srgbClr val="00B050"/>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Retrieving Submitted Data</a:t>
            </a:r>
            <a:endParaRPr lang="en-IN" dirty="0"/>
          </a:p>
          <a:p>
            <a:pPr lvl="1"/>
            <a:r>
              <a:rPr lang="en-US" dirty="0" smtClean="0"/>
              <a:t>The html form is </a:t>
            </a:r>
            <a:r>
              <a:rPr lang="en-US" dirty="0"/>
              <a:t>only one part of the multipart form-handling process. </a:t>
            </a:r>
            <a:endParaRPr lang="en-US" dirty="0" smtClean="0"/>
          </a:p>
          <a:p>
            <a:pPr lvl="1"/>
            <a:r>
              <a:rPr lang="en-US" dirty="0" smtClean="0"/>
              <a:t>If we enter a name, mail id and </a:t>
            </a:r>
            <a:r>
              <a:rPr lang="en-US" dirty="0"/>
              <a:t>click the </a:t>
            </a:r>
            <a:r>
              <a:rPr lang="en-US" dirty="0" smtClean="0"/>
              <a:t>Submit button, error page will be displayed (“</a:t>
            </a:r>
            <a:r>
              <a:rPr lang="en-US" dirty="0" err="1" smtClean="0"/>
              <a:t>welcome.php</a:t>
            </a:r>
            <a:r>
              <a:rPr lang="en-US" dirty="0" smtClean="0"/>
              <a:t>” file not found error)</a:t>
            </a:r>
            <a:endParaRPr lang="en-US" dirty="0" smtClean="0"/>
          </a:p>
          <a:p>
            <a:pPr lvl="1"/>
            <a:r>
              <a:rPr lang="en-US" dirty="0" smtClean="0"/>
              <a:t>So </a:t>
            </a:r>
            <a:r>
              <a:rPr lang="en-US" dirty="0"/>
              <a:t>now it’s time to add some PHP code to process </a:t>
            </a:r>
            <a:r>
              <a:rPr lang="en-US" dirty="0" smtClean="0"/>
              <a:t>the data </a:t>
            </a:r>
            <a:r>
              <a:rPr lang="en-US" dirty="0"/>
              <a:t>submitted by the </a:t>
            </a:r>
            <a:r>
              <a:rPr lang="en-US" dirty="0" smtClean="0"/>
              <a:t>form</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display the submitted data </a:t>
            </a:r>
            <a:r>
              <a:rPr lang="en-US" dirty="0" smtClean="0"/>
              <a:t>we can use echo statement. </a:t>
            </a:r>
            <a:r>
              <a:rPr lang="en-US" dirty="0"/>
              <a:t>The "</a:t>
            </a:r>
            <a:r>
              <a:rPr lang="en-US" dirty="0" err="1"/>
              <a:t>welcome.php</a:t>
            </a:r>
            <a:r>
              <a:rPr lang="en-US" dirty="0"/>
              <a:t>" looks like </a:t>
            </a:r>
            <a:r>
              <a:rPr lang="en-US" dirty="0" smtClean="0"/>
              <a:t>this:</a:t>
            </a:r>
            <a:endParaRPr lang="en-US" dirty="0" smtClean="0"/>
          </a:p>
          <a:p>
            <a:pPr marL="514350" lvl="1" indent="0">
              <a:buNone/>
            </a:pPr>
            <a:r>
              <a:rPr lang="en-US" sz="2200" dirty="0"/>
              <a:t>&lt;html&gt;</a:t>
            </a:r>
            <a:br>
              <a:rPr lang="en-US" sz="2200" dirty="0"/>
            </a:br>
            <a:r>
              <a:rPr lang="en-US" sz="2200" dirty="0"/>
              <a:t>&lt;</a:t>
            </a:r>
            <a:r>
              <a:rPr lang="en-US" sz="2200" dirty="0" smtClean="0"/>
              <a:t>body style=“font-size:20px”&gt;</a:t>
            </a:r>
            <a:br>
              <a:rPr lang="en-US" sz="2200" dirty="0"/>
            </a:br>
            <a:r>
              <a:rPr lang="en-US" sz="2200" dirty="0" smtClean="0"/>
              <a:t>	Welcome </a:t>
            </a:r>
            <a:r>
              <a:rPr lang="en-US" sz="2200" dirty="0"/>
              <a:t>&lt;?</a:t>
            </a:r>
            <a:r>
              <a:rPr lang="en-US" sz="2200" dirty="0" err="1"/>
              <a:t>php</a:t>
            </a:r>
            <a:r>
              <a:rPr lang="en-US" sz="2200" dirty="0"/>
              <a:t> echo $_POST["name"]; ?&gt;&lt;</a:t>
            </a:r>
            <a:r>
              <a:rPr lang="en-US" sz="2200" dirty="0" err="1"/>
              <a:t>br</a:t>
            </a:r>
            <a:r>
              <a:rPr lang="en-US" sz="2200" dirty="0"/>
              <a:t>&gt;</a:t>
            </a:r>
            <a:br>
              <a:rPr lang="en-US" sz="2200" dirty="0"/>
            </a:br>
            <a:r>
              <a:rPr lang="en-US" sz="2200" dirty="0" smtClean="0"/>
              <a:t>	Your </a:t>
            </a:r>
            <a:r>
              <a:rPr lang="en-US" sz="2200" dirty="0"/>
              <a:t>email address is: &lt;?</a:t>
            </a:r>
            <a:r>
              <a:rPr lang="en-US" sz="2200" dirty="0" err="1"/>
              <a:t>php</a:t>
            </a:r>
            <a:r>
              <a:rPr lang="en-US" sz="2200" dirty="0"/>
              <a:t> echo $_POST["email"]; </a:t>
            </a:r>
            <a:r>
              <a:rPr lang="en-US" sz="2200" dirty="0" smtClean="0"/>
              <a:t>?&gt;</a:t>
            </a:r>
            <a:br>
              <a:rPr lang="en-US" sz="2200" dirty="0"/>
            </a:br>
            <a:r>
              <a:rPr lang="en-US" sz="2200" dirty="0"/>
              <a:t>&lt;/body&gt;</a:t>
            </a:r>
            <a:br>
              <a:rPr lang="en-US" sz="2200" dirty="0"/>
            </a:br>
            <a:r>
              <a:rPr lang="en-US" sz="2200" dirty="0"/>
              <a:t>&lt;/html&gt; </a:t>
            </a:r>
            <a:endParaRPr lang="en-IN" sz="2200" dirty="0"/>
          </a:p>
        </p:txBody>
      </p:sp>
      <p:pic>
        <p:nvPicPr>
          <p:cNvPr id="6" name="Picture 5"/>
          <p:cNvPicPr>
            <a:picLocks noChangeAspect="1"/>
          </p:cNvPicPr>
          <p:nvPr/>
        </p:nvPicPr>
        <p:blipFill>
          <a:blip r:embed="rId1" cstate="print"/>
          <a:stretch>
            <a:fillRect/>
          </a:stretch>
        </p:blipFill>
        <p:spPr>
          <a:xfrm>
            <a:off x="695400" y="4333875"/>
            <a:ext cx="3257550" cy="2047875"/>
          </a:xfrm>
          <a:prstGeom prst="rect">
            <a:avLst/>
          </a:prstGeom>
          <a:ln w="28575">
            <a:solidFill>
              <a:srgbClr val="00B050"/>
            </a:solidFill>
          </a:ln>
        </p:spPr>
      </p:pic>
      <p:pic>
        <p:nvPicPr>
          <p:cNvPr id="7" name="Picture 6"/>
          <p:cNvPicPr>
            <a:picLocks noChangeAspect="1"/>
          </p:cNvPicPr>
          <p:nvPr/>
        </p:nvPicPr>
        <p:blipFill>
          <a:blip r:embed="rId2" cstate="print"/>
          <a:stretch>
            <a:fillRect/>
          </a:stretch>
        </p:blipFill>
        <p:spPr>
          <a:xfrm>
            <a:off x="6168008" y="4725144"/>
            <a:ext cx="4943475" cy="866775"/>
          </a:xfrm>
          <a:prstGeom prst="rect">
            <a:avLst/>
          </a:prstGeom>
          <a:ln w="28575">
            <a:solidFill>
              <a:srgbClr val="00B050"/>
            </a:solidFill>
          </a:ln>
        </p:spPr>
      </p:pic>
      <p:cxnSp>
        <p:nvCxnSpPr>
          <p:cNvPr id="9" name="Straight Arrow Connector 8"/>
          <p:cNvCxnSpPr/>
          <p:nvPr/>
        </p:nvCxnSpPr>
        <p:spPr>
          <a:xfrm flipV="1">
            <a:off x="1415480" y="5445224"/>
            <a:ext cx="4680520" cy="72008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200" dirty="0" smtClean="0"/>
              <a:t>Browser </a:t>
            </a:r>
            <a:r>
              <a:rPr lang="en-US" sz="2200" dirty="0"/>
              <a:t>sends user input through either </a:t>
            </a:r>
            <a:r>
              <a:rPr lang="en-US" sz="2200" dirty="0" smtClean="0"/>
              <a:t>a GET </a:t>
            </a:r>
            <a:r>
              <a:rPr lang="en-US" sz="2200" dirty="0"/>
              <a:t>request or a POST request. </a:t>
            </a:r>
            <a:endParaRPr lang="en-US" sz="2200" dirty="0" smtClean="0"/>
          </a:p>
          <a:p>
            <a:pPr lvl="1"/>
            <a:r>
              <a:rPr lang="en-US" sz="2200" dirty="0" smtClean="0"/>
              <a:t>The web </a:t>
            </a:r>
            <a:r>
              <a:rPr lang="en-US" sz="2200" dirty="0"/>
              <a:t>server bundles up all of the user input (even if the form was filled out with </a:t>
            </a:r>
            <a:r>
              <a:rPr lang="en-US" sz="2200" dirty="0" smtClean="0"/>
              <a:t>a hundred </a:t>
            </a:r>
            <a:r>
              <a:rPr lang="en-US" sz="2200" dirty="0"/>
              <a:t>fields) and puts in into an array named $_POST</a:t>
            </a:r>
            <a:r>
              <a:rPr lang="en-US" sz="2200" dirty="0" smtClean="0"/>
              <a:t>.</a:t>
            </a:r>
            <a:endParaRPr lang="en-US" sz="2200" dirty="0" smtClean="0"/>
          </a:p>
          <a:p>
            <a:pPr lvl="1"/>
            <a:r>
              <a:rPr lang="en-US" sz="2200" dirty="0"/>
              <a:t>$_POST is an associative </a:t>
            </a:r>
            <a:r>
              <a:rPr lang="en-US" sz="2200" dirty="0" smtClean="0"/>
              <a:t>array</a:t>
            </a:r>
            <a:r>
              <a:rPr lang="en-US" sz="2200" dirty="0"/>
              <a:t>.</a:t>
            </a:r>
            <a:r>
              <a:rPr lang="en-US" sz="2200" dirty="0" smtClean="0"/>
              <a:t> </a:t>
            </a:r>
            <a:endParaRPr lang="en-US" sz="2200" dirty="0" smtClean="0"/>
          </a:p>
          <a:p>
            <a:pPr lvl="1"/>
            <a:r>
              <a:rPr lang="en-US" sz="2200" dirty="0" smtClean="0"/>
              <a:t>Depending on whether </a:t>
            </a:r>
            <a:r>
              <a:rPr lang="en-US" sz="2200" dirty="0"/>
              <a:t>a form has been set to use the POST or the GET method, either the $_</a:t>
            </a:r>
            <a:r>
              <a:rPr lang="en-US" sz="2200" dirty="0" smtClean="0"/>
              <a:t>POST or </a:t>
            </a:r>
            <a:r>
              <a:rPr lang="en-US" sz="2200" dirty="0"/>
              <a:t>the $_GET associative array will be populated with the form data</a:t>
            </a:r>
            <a:r>
              <a:rPr lang="en-US" sz="2200" dirty="0" smtClean="0"/>
              <a:t>.</a:t>
            </a:r>
            <a:endParaRPr lang="en-US" sz="2200" dirty="0" smtClean="0"/>
          </a:p>
          <a:p>
            <a:pPr lvl="1"/>
            <a:r>
              <a:rPr lang="en-US" sz="2200" dirty="0"/>
              <a:t>Each field has an element in the array named after that field. So, if a form contains </a:t>
            </a:r>
            <a:r>
              <a:rPr lang="en-US" sz="2200" dirty="0" smtClean="0"/>
              <a:t>a field </a:t>
            </a:r>
            <a:r>
              <a:rPr lang="en-US" sz="2200" dirty="0"/>
              <a:t>named </a:t>
            </a:r>
            <a:r>
              <a:rPr lang="en-US" sz="2200" dirty="0" smtClean="0"/>
              <a:t>“email”, </a:t>
            </a:r>
            <a:r>
              <a:rPr lang="en-US" sz="2200" dirty="0"/>
              <a:t>the $_POST array contains an element keyed by the word </a:t>
            </a:r>
            <a:r>
              <a:rPr lang="en-US" sz="2200" dirty="0" smtClean="0"/>
              <a:t>“email”. </a:t>
            </a:r>
            <a:endParaRPr lang="en-US" sz="2200" dirty="0" smtClean="0"/>
          </a:p>
          <a:p>
            <a:pPr lvl="1"/>
            <a:r>
              <a:rPr lang="en-US" sz="2200" dirty="0" smtClean="0"/>
              <a:t>The PHP </a:t>
            </a:r>
            <a:r>
              <a:rPr lang="en-US" sz="2200" dirty="0"/>
              <a:t>program can read that field by referring to either $_POST</a:t>
            </a:r>
            <a:r>
              <a:rPr lang="en-US" sz="2200" dirty="0" smtClean="0"/>
              <a:t>[‘email'] or </a:t>
            </a:r>
            <a:r>
              <a:rPr lang="en-IN" sz="2200" dirty="0" smtClean="0"/>
              <a:t>$_</a:t>
            </a:r>
            <a:r>
              <a:rPr lang="en-IN" sz="2200" dirty="0"/>
              <a:t>POST</a:t>
            </a:r>
            <a:r>
              <a:rPr lang="en-IN" sz="2200" dirty="0" smtClean="0"/>
              <a:t>[“email"]</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dirty="0" smtClean="0"/>
              <a:t>The same program can be implemented using GET method</a:t>
            </a:r>
            <a:endParaRPr lang="en-IN" dirty="0" smtClean="0"/>
          </a:p>
        </p:txBody>
      </p:sp>
      <p:pic>
        <p:nvPicPr>
          <p:cNvPr id="4" name="Picture 3"/>
          <p:cNvPicPr>
            <a:picLocks noChangeAspect="1"/>
          </p:cNvPicPr>
          <p:nvPr/>
        </p:nvPicPr>
        <p:blipFill>
          <a:blip r:embed="rId1" cstate="print"/>
          <a:stretch>
            <a:fillRect/>
          </a:stretch>
        </p:blipFill>
        <p:spPr>
          <a:xfrm>
            <a:off x="335360" y="1784008"/>
            <a:ext cx="6718796" cy="2563396"/>
          </a:xfrm>
          <a:prstGeom prst="rect">
            <a:avLst/>
          </a:prstGeom>
        </p:spPr>
      </p:pic>
      <p:pic>
        <p:nvPicPr>
          <p:cNvPr id="5" name="Picture 4"/>
          <p:cNvPicPr>
            <a:picLocks noChangeAspect="1"/>
          </p:cNvPicPr>
          <p:nvPr/>
        </p:nvPicPr>
        <p:blipFill>
          <a:blip r:embed="rId2" cstate="print"/>
          <a:stretch>
            <a:fillRect/>
          </a:stretch>
        </p:blipFill>
        <p:spPr>
          <a:xfrm>
            <a:off x="5591944" y="4685010"/>
            <a:ext cx="6281886" cy="1616597"/>
          </a:xfrm>
          <a:prstGeom prst="rect">
            <a:avLst/>
          </a:prstGeom>
        </p:spPr>
      </p:pic>
      <p:pic>
        <p:nvPicPr>
          <p:cNvPr id="7" name="Picture 6"/>
          <p:cNvPicPr>
            <a:picLocks noChangeAspect="1"/>
          </p:cNvPicPr>
          <p:nvPr/>
        </p:nvPicPr>
        <p:blipFill>
          <a:blip r:embed="rId3" cstate="print"/>
          <a:stretch>
            <a:fillRect/>
          </a:stretch>
        </p:blipFill>
        <p:spPr>
          <a:xfrm>
            <a:off x="8400256" y="1844824"/>
            <a:ext cx="3257550" cy="2047875"/>
          </a:xfrm>
          <a:prstGeom prst="rect">
            <a:avLst/>
          </a:prstGeom>
          <a:ln w="28575">
            <a:solidFill>
              <a:srgbClr val="00B050"/>
            </a:solidFill>
          </a:ln>
        </p:spPr>
      </p:pic>
      <p:pic>
        <p:nvPicPr>
          <p:cNvPr id="8" name="Picture 7"/>
          <p:cNvPicPr>
            <a:picLocks noChangeAspect="1"/>
          </p:cNvPicPr>
          <p:nvPr/>
        </p:nvPicPr>
        <p:blipFill>
          <a:blip r:embed="rId4" cstate="print"/>
          <a:stretch>
            <a:fillRect/>
          </a:stretch>
        </p:blipFill>
        <p:spPr>
          <a:xfrm>
            <a:off x="206978" y="5207744"/>
            <a:ext cx="4943475" cy="866775"/>
          </a:xfrm>
          <a:prstGeom prst="rect">
            <a:avLst/>
          </a:prstGeom>
          <a:ln w="28575">
            <a:solidFill>
              <a:srgbClr val="00B050"/>
            </a:solidFill>
          </a:ln>
        </p:spPr>
      </p:pic>
      <p:cxnSp>
        <p:nvCxnSpPr>
          <p:cNvPr id="11" name="Straight Arrow Connector 10"/>
          <p:cNvCxnSpPr/>
          <p:nvPr/>
        </p:nvCxnSpPr>
        <p:spPr>
          <a:xfrm flipH="1">
            <a:off x="2567608" y="3717032"/>
            <a:ext cx="5904656" cy="1368152"/>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GET vs. POST</a:t>
            </a:r>
            <a:endParaRPr lang="en-US" b="1" dirty="0"/>
          </a:p>
          <a:p>
            <a:pPr lvl="1"/>
            <a:r>
              <a:rPr lang="en-US" dirty="0"/>
              <a:t>Both GET and POST create an array (e.g. array( key1 =&gt; value1, key2 =&gt; value2, key3 =&gt; value3, ...)). This array holds key/value pairs, where keys are the names of the form controls and values are the input data from the user.</a:t>
            </a:r>
            <a:endParaRPr lang="en-US" dirty="0"/>
          </a:p>
          <a:p>
            <a:pPr lvl="1"/>
            <a:r>
              <a:rPr lang="en-US" dirty="0"/>
              <a:t>Both GET and POST are treated as $_GET and $_POST. These are </a:t>
            </a:r>
            <a:r>
              <a:rPr lang="en-US" dirty="0" err="1"/>
              <a:t>superglobals</a:t>
            </a:r>
            <a:r>
              <a:rPr lang="en-US" dirty="0"/>
              <a:t>, which means that they are always accessible, regardless of scope - and you can access them from any function, class or file without having to do anything special.</a:t>
            </a:r>
            <a:endParaRPr lang="en-US" dirty="0"/>
          </a:p>
          <a:p>
            <a:pPr lvl="1"/>
            <a:r>
              <a:rPr lang="en-US" dirty="0"/>
              <a:t>$_GET is an array of variables passed to the current script via the URL parameters.</a:t>
            </a:r>
            <a:endParaRPr lang="en-US" dirty="0"/>
          </a:p>
          <a:p>
            <a:pPr lvl="1"/>
            <a:r>
              <a:rPr lang="en-US" dirty="0"/>
              <a:t>$_POST is an array of variables passed to the current script via the HTTP POST method.</a:t>
            </a:r>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b="1" dirty="0" smtClean="0"/>
              <a:t>Introduction </a:t>
            </a:r>
            <a:r>
              <a:rPr lang="en-US" b="1" dirty="0"/>
              <a:t>to </a:t>
            </a:r>
            <a:r>
              <a:rPr lang="en-US" b="1" dirty="0" smtClean="0"/>
              <a:t>PHP</a:t>
            </a:r>
            <a:endParaRPr lang="en-US" b="1" dirty="0" smtClean="0"/>
          </a:p>
          <a:p>
            <a:r>
              <a:rPr lang="en-US" dirty="0" smtClean="0"/>
              <a:t>Expressions </a:t>
            </a:r>
            <a:r>
              <a:rPr lang="en-US" dirty="0"/>
              <a:t>and Control </a:t>
            </a:r>
            <a:r>
              <a:rPr lang="en-US" dirty="0" smtClean="0"/>
              <a:t>flow</a:t>
            </a:r>
            <a:endParaRPr lang="en-US" dirty="0" smtClean="0"/>
          </a:p>
          <a:p>
            <a:r>
              <a:rPr lang="en-US" dirty="0" smtClean="0"/>
              <a:t>PHP </a:t>
            </a:r>
            <a:r>
              <a:rPr lang="en-US" dirty="0"/>
              <a:t>functions and </a:t>
            </a:r>
            <a:r>
              <a:rPr lang="en-US" dirty="0" smtClean="0"/>
              <a:t>objects</a:t>
            </a:r>
            <a:endParaRPr lang="en-US" dirty="0" smtClean="0"/>
          </a:p>
          <a:p>
            <a:r>
              <a:rPr lang="en-US" dirty="0" smtClean="0"/>
              <a:t>Array</a:t>
            </a:r>
            <a:endParaRPr lang="en-US" dirty="0" smtClean="0"/>
          </a:p>
          <a:p>
            <a:r>
              <a:rPr lang="en-US" dirty="0" smtClean="0"/>
              <a:t>Form handling</a:t>
            </a:r>
            <a:endParaRPr lang="en-US" dirty="0" smtClean="0"/>
          </a:p>
          <a:p>
            <a:r>
              <a:rPr lang="en-US" dirty="0" smtClean="0"/>
              <a:t>Cookies</a:t>
            </a:r>
            <a:r>
              <a:rPr lang="en-US" dirty="0"/>
              <a:t>, Sessions and </a:t>
            </a:r>
            <a:r>
              <a:rPr lang="en-US" dirty="0" smtClean="0"/>
              <a:t>Authentication</a:t>
            </a:r>
            <a:endParaRPr lang="en-US" dirty="0" smtClean="0"/>
          </a:p>
          <a:p>
            <a:r>
              <a:rPr lang="en-US" dirty="0" smtClean="0"/>
              <a:t>Introduction </a:t>
            </a:r>
            <a:r>
              <a:rPr lang="en-US" dirty="0"/>
              <a:t>to </a:t>
            </a:r>
            <a:r>
              <a:rPr lang="en-US" dirty="0" smtClean="0"/>
              <a:t>MySQL</a:t>
            </a:r>
            <a:endParaRPr lang="en-US" dirty="0" smtClean="0"/>
          </a:p>
          <a:p>
            <a:r>
              <a:rPr lang="en-US" dirty="0" smtClean="0"/>
              <a:t>Accessing </a:t>
            </a:r>
            <a:r>
              <a:rPr lang="en-US" dirty="0"/>
              <a:t>MySQL using PHP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When to use GET?</a:t>
            </a:r>
            <a:endParaRPr lang="en-US" dirty="0"/>
          </a:p>
          <a:p>
            <a:pPr lvl="1"/>
            <a:r>
              <a:rPr lang="en-US" dirty="0" smtClean="0"/>
              <a:t>Information </a:t>
            </a:r>
            <a:r>
              <a:rPr lang="en-US" dirty="0"/>
              <a:t>sent from a form with the GET method is visible to everyone (all variable names and values are displayed in the URL). </a:t>
            </a:r>
            <a:endParaRPr lang="en-US" dirty="0" smtClean="0"/>
          </a:p>
          <a:p>
            <a:pPr lvl="1"/>
            <a:r>
              <a:rPr lang="en-US" dirty="0" smtClean="0"/>
              <a:t>GET </a:t>
            </a:r>
            <a:r>
              <a:rPr lang="en-US" dirty="0"/>
              <a:t>also has limits on the amount of information to send. The limitation is about 2000 characters. </a:t>
            </a:r>
            <a:endParaRPr lang="en-US" dirty="0" smtClean="0"/>
          </a:p>
          <a:p>
            <a:pPr lvl="1"/>
            <a:r>
              <a:rPr lang="en-US" dirty="0" smtClean="0"/>
              <a:t>However</a:t>
            </a:r>
            <a:r>
              <a:rPr lang="en-US" dirty="0"/>
              <a:t>, because the variables are displayed in the URL, it is possible to bookmark the page. This can be useful in some cases.</a:t>
            </a:r>
            <a:endParaRPr lang="en-US" dirty="0"/>
          </a:p>
          <a:p>
            <a:pPr lvl="1"/>
            <a:r>
              <a:rPr lang="en-US" dirty="0" smtClean="0"/>
              <a:t>GET </a:t>
            </a:r>
            <a:r>
              <a:rPr lang="en-US" dirty="0"/>
              <a:t>may be used for sending non-sensitive data.</a:t>
            </a:r>
            <a:endParaRPr lang="en-US" dirty="0"/>
          </a:p>
          <a:p>
            <a:pPr lvl="1"/>
            <a:r>
              <a:rPr lang="en-US" dirty="0" smtClean="0"/>
              <a:t>Note</a:t>
            </a:r>
            <a:r>
              <a:rPr lang="en-US" dirty="0"/>
              <a:t>: GET should NEVER be used for sending passwords or other sensitive information</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When to use POST?</a:t>
            </a:r>
            <a:endParaRPr lang="en-US" dirty="0"/>
          </a:p>
          <a:p>
            <a:pPr lvl="1"/>
            <a:r>
              <a:rPr lang="en-US" dirty="0" smtClean="0"/>
              <a:t>Information </a:t>
            </a:r>
            <a:r>
              <a:rPr lang="en-US" dirty="0"/>
              <a:t>sent from a form with the POST method is invisible to others (all names/values are embedded within the body of the HTTP request) and has no limits on the amount of information to send.</a:t>
            </a:r>
            <a:endParaRPr lang="en-US" dirty="0"/>
          </a:p>
          <a:p>
            <a:pPr lvl="1"/>
            <a:r>
              <a:rPr lang="en-US" dirty="0" smtClean="0"/>
              <a:t>Moreover </a:t>
            </a:r>
            <a:r>
              <a:rPr lang="en-US" dirty="0"/>
              <a:t>POST supports advanced functionality such as support for multi-part binary input while uploading files to server.</a:t>
            </a:r>
            <a:endParaRPr lang="en-US" dirty="0"/>
          </a:p>
          <a:p>
            <a:pPr lvl="1"/>
            <a:r>
              <a:rPr lang="en-US" dirty="0" smtClean="0"/>
              <a:t>However</a:t>
            </a:r>
            <a:r>
              <a:rPr lang="en-US" dirty="0"/>
              <a:t>, because the variables are not displayed in the URL, it is not possible to bookmark the page.</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Default </a:t>
            </a:r>
            <a:r>
              <a:rPr lang="en-IN" dirty="0" smtClean="0"/>
              <a:t>Values</a:t>
            </a:r>
            <a:endParaRPr lang="en-IN" dirty="0"/>
          </a:p>
          <a:p>
            <a:pPr lvl="1"/>
            <a:r>
              <a:rPr lang="en-US" dirty="0"/>
              <a:t>Sometimes it’s convenient to offer your site visitors a default value in a web form. </a:t>
            </a:r>
            <a:endParaRPr lang="en-US" dirty="0" smtClean="0"/>
          </a:p>
          <a:p>
            <a:pPr lvl="1"/>
            <a:r>
              <a:rPr lang="en-US" dirty="0" smtClean="0"/>
              <a:t>For example</a:t>
            </a:r>
            <a:r>
              <a:rPr lang="en-US" dirty="0"/>
              <a:t>, suppose you put up a loan repayment calculator widget on a real estate website.</a:t>
            </a:r>
            <a:endParaRPr lang="en-US" dirty="0"/>
          </a:p>
          <a:p>
            <a:pPr lvl="1"/>
            <a:r>
              <a:rPr lang="en-US" dirty="0"/>
              <a:t>It could make sense to enter default values of, say, 25 years and 6 percent </a:t>
            </a:r>
            <a:r>
              <a:rPr lang="en-US" dirty="0" err="1" smtClean="0"/>
              <a:t>interest,so</a:t>
            </a:r>
            <a:r>
              <a:rPr lang="en-US" dirty="0" smtClean="0"/>
              <a:t> </a:t>
            </a:r>
            <a:r>
              <a:rPr lang="en-US" dirty="0"/>
              <a:t>that the user can simply type either the principal sum to borrow or the </a:t>
            </a:r>
            <a:r>
              <a:rPr lang="en-US" dirty="0" smtClean="0"/>
              <a:t>amount that </a:t>
            </a:r>
            <a:r>
              <a:rPr lang="en-US" dirty="0"/>
              <a:t>they can afford to pay each month.</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sz="2000" dirty="0"/>
              <a:t>&lt;body style="font-size:20px"&gt;</a:t>
            </a:r>
            <a:endParaRPr lang="en-IN" sz="2000" dirty="0"/>
          </a:p>
          <a:p>
            <a:pPr marL="25400" indent="0">
              <a:spcBef>
                <a:spcPts val="0"/>
              </a:spcBef>
              <a:spcAft>
                <a:spcPts val="0"/>
              </a:spcAft>
              <a:buNone/>
            </a:pPr>
            <a:r>
              <a:rPr lang="en-IN" sz="2000" dirty="0"/>
              <a:t>    &lt;h2&gt;Loan Calculator&lt;/h2&gt;</a:t>
            </a:r>
            <a:endParaRPr lang="en-IN" sz="2000" dirty="0"/>
          </a:p>
          <a:p>
            <a:pPr marL="25400" indent="0">
              <a:spcBef>
                <a:spcPts val="0"/>
              </a:spcBef>
              <a:spcAft>
                <a:spcPts val="0"/>
              </a:spcAft>
              <a:buNone/>
            </a:pPr>
            <a:r>
              <a:rPr lang="en-IN" sz="2000" dirty="0"/>
              <a:t>    &lt;form method="post" action="</a:t>
            </a:r>
            <a:r>
              <a:rPr lang="en-IN" sz="2000" dirty="0" err="1"/>
              <a:t>calc.php</a:t>
            </a:r>
            <a:r>
              <a:rPr lang="en-IN" sz="2000" dirty="0"/>
              <a:t>"&gt;</a:t>
            </a:r>
            <a:endParaRPr lang="en-IN" sz="2000" dirty="0"/>
          </a:p>
          <a:p>
            <a:pPr marL="25400" indent="0">
              <a:spcBef>
                <a:spcPts val="0"/>
              </a:spcBef>
              <a:spcAft>
                <a:spcPts val="0"/>
              </a:spcAft>
              <a:buNone/>
            </a:pPr>
            <a:r>
              <a:rPr lang="en-IN" sz="2000" dirty="0"/>
              <a:t>        Loan Amount &lt;input type="text" name="principle"&gt;&lt;</a:t>
            </a:r>
            <a:r>
              <a:rPr lang="en-IN" sz="2000" dirty="0" err="1"/>
              <a:t>br</a:t>
            </a:r>
            <a:r>
              <a:rPr lang="en-IN" sz="2000" dirty="0"/>
              <a:t>&gt;</a:t>
            </a:r>
            <a:endParaRPr lang="en-IN" sz="2000" dirty="0"/>
          </a:p>
          <a:p>
            <a:pPr marL="25400" indent="0">
              <a:spcBef>
                <a:spcPts val="0"/>
              </a:spcBef>
              <a:spcAft>
                <a:spcPts val="0"/>
              </a:spcAft>
              <a:buNone/>
            </a:pPr>
            <a:r>
              <a:rPr lang="en-IN" sz="2000" dirty="0"/>
              <a:t>        Monthly Repayment &lt;input type="text" name="monthly"&gt;&lt;</a:t>
            </a:r>
            <a:r>
              <a:rPr lang="en-IN" sz="2000" dirty="0" err="1"/>
              <a:t>br</a:t>
            </a:r>
            <a:r>
              <a:rPr lang="en-IN" sz="2000" dirty="0"/>
              <a:t>&gt;</a:t>
            </a:r>
            <a:endParaRPr lang="en-IN" sz="2000" dirty="0"/>
          </a:p>
          <a:p>
            <a:pPr marL="25400" indent="0">
              <a:spcBef>
                <a:spcPts val="0"/>
              </a:spcBef>
              <a:spcAft>
                <a:spcPts val="0"/>
              </a:spcAft>
              <a:buNone/>
            </a:pPr>
            <a:r>
              <a:rPr lang="en-IN" sz="2000" dirty="0"/>
              <a:t>        Number of Years &lt;input type="text" name="years" </a:t>
            </a:r>
            <a:r>
              <a:rPr lang="en-IN" sz="2000" b="1" dirty="0">
                <a:solidFill>
                  <a:srgbClr val="C00000"/>
                </a:solidFill>
              </a:rPr>
              <a:t>value="25"</a:t>
            </a:r>
            <a:r>
              <a:rPr lang="en-IN" sz="2000" dirty="0"/>
              <a:t>&gt;&lt;</a:t>
            </a:r>
            <a:r>
              <a:rPr lang="en-IN" sz="2000" dirty="0" err="1"/>
              <a:t>br</a:t>
            </a:r>
            <a:r>
              <a:rPr lang="en-IN" sz="2000" dirty="0"/>
              <a:t>&gt;</a:t>
            </a:r>
            <a:endParaRPr lang="en-IN" sz="2000" dirty="0"/>
          </a:p>
          <a:p>
            <a:pPr marL="25400" indent="0">
              <a:spcBef>
                <a:spcPts val="0"/>
              </a:spcBef>
              <a:spcAft>
                <a:spcPts val="0"/>
              </a:spcAft>
              <a:buNone/>
            </a:pPr>
            <a:r>
              <a:rPr lang="en-IN" sz="2000" dirty="0"/>
              <a:t>        Interest Rate &lt;input type="text" name="rate" </a:t>
            </a:r>
            <a:r>
              <a:rPr lang="en-IN" sz="2000" b="1" dirty="0">
                <a:solidFill>
                  <a:srgbClr val="C00000"/>
                </a:solidFill>
              </a:rPr>
              <a:t>value="6"</a:t>
            </a:r>
            <a:r>
              <a:rPr lang="en-IN" sz="2000" dirty="0"/>
              <a:t>&gt;&lt;</a:t>
            </a:r>
            <a:r>
              <a:rPr lang="en-IN" sz="2000" dirty="0" err="1"/>
              <a:t>br</a:t>
            </a:r>
            <a:r>
              <a:rPr lang="en-IN" sz="2000" dirty="0"/>
              <a:t>&gt;</a:t>
            </a:r>
            <a:endParaRPr lang="en-IN" sz="2000" dirty="0"/>
          </a:p>
          <a:p>
            <a:pPr marL="25400" indent="0">
              <a:spcBef>
                <a:spcPts val="0"/>
              </a:spcBef>
              <a:spcAft>
                <a:spcPts val="0"/>
              </a:spcAft>
              <a:buNone/>
            </a:pPr>
            <a:r>
              <a:rPr lang="en-IN" sz="2000" dirty="0"/>
              <a:t>        &lt;input type="submit" value="Submit"&gt;</a:t>
            </a:r>
            <a:endParaRPr lang="en-IN" sz="2000" dirty="0"/>
          </a:p>
          <a:p>
            <a:pPr marL="25400" indent="0">
              <a:spcBef>
                <a:spcPts val="0"/>
              </a:spcBef>
              <a:spcAft>
                <a:spcPts val="0"/>
              </a:spcAft>
              <a:buNone/>
            </a:pPr>
            <a:r>
              <a:rPr lang="en-IN" sz="2000" dirty="0"/>
              <a:t>    &lt;/form&gt;</a:t>
            </a:r>
            <a:endParaRPr lang="en-IN" sz="2000" dirty="0"/>
          </a:p>
          <a:p>
            <a:pPr marL="25400" indent="0">
              <a:spcBef>
                <a:spcPts val="0"/>
              </a:spcBef>
              <a:spcAft>
                <a:spcPts val="0"/>
              </a:spcAft>
              <a:buNone/>
            </a:pPr>
            <a:r>
              <a:rPr lang="en-IN" sz="2000" dirty="0"/>
              <a:t>&lt;/body&gt;</a:t>
            </a:r>
            <a:endParaRPr lang="en-IN" sz="2000" dirty="0"/>
          </a:p>
          <a:p>
            <a:endParaRPr lang="en-IN" dirty="0"/>
          </a:p>
        </p:txBody>
      </p:sp>
      <p:pic>
        <p:nvPicPr>
          <p:cNvPr id="4" name="Picture 3"/>
          <p:cNvPicPr>
            <a:picLocks noChangeAspect="1"/>
          </p:cNvPicPr>
          <p:nvPr/>
        </p:nvPicPr>
        <p:blipFill>
          <a:blip r:embed="rId1" cstate="print"/>
          <a:stretch>
            <a:fillRect/>
          </a:stretch>
        </p:blipFill>
        <p:spPr>
          <a:xfrm>
            <a:off x="6672064" y="4077072"/>
            <a:ext cx="4933950" cy="2162175"/>
          </a:xfrm>
          <a:prstGeom prst="rect">
            <a:avLst/>
          </a:prstGeom>
          <a:ln w="38100">
            <a:solidFill>
              <a:srgbClr val="00B050"/>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 : </a:t>
            </a:r>
            <a:r>
              <a:rPr lang="en-IN" dirty="0" err="1" smtClean="0"/>
              <a:t>userName</a:t>
            </a:r>
            <a:r>
              <a:rPr lang="en-IN" dirty="0" smtClean="0"/>
              <a:t> &amp; </a:t>
            </a:r>
            <a:r>
              <a:rPr lang="en-IN" dirty="0" err="1" smtClean="0"/>
              <a:t>MobileNo</a:t>
            </a:r>
            <a:endParaRPr lang="en-US" dirty="0"/>
          </a:p>
        </p:txBody>
      </p:sp>
      <p:sp>
        <p:nvSpPr>
          <p:cNvPr id="4" name="Rectangle 3"/>
          <p:cNvSpPr/>
          <p:nvPr/>
        </p:nvSpPr>
        <p:spPr>
          <a:xfrm>
            <a:off x="263352" y="1052736"/>
            <a:ext cx="8736632" cy="5355312"/>
          </a:xfrm>
          <a:prstGeom prst="rect">
            <a:avLst/>
          </a:prstGeom>
        </p:spPr>
        <p:txBody>
          <a:bodyPr wrap="square">
            <a:spAutoFit/>
          </a:bodyPr>
          <a:lstStyle/>
          <a:p>
            <a:r>
              <a:rPr lang="en-US" dirty="0" smtClean="0"/>
              <a:t>&lt;!DOCTYPE html&gt;</a:t>
            </a:r>
            <a:endParaRPr lang="en-US" dirty="0" smtClean="0"/>
          </a:p>
          <a:p>
            <a:r>
              <a:rPr lang="en-US" dirty="0" smtClean="0"/>
              <a:t>&lt;html </a:t>
            </a:r>
            <a:r>
              <a:rPr lang="en-US" dirty="0" err="1" smtClean="0"/>
              <a:t>lang</a:t>
            </a:r>
            <a:r>
              <a:rPr lang="en-US" dirty="0" smtClean="0"/>
              <a:t>="en"&gt;  &lt;head&gt;</a:t>
            </a:r>
            <a:endParaRPr lang="en-US" dirty="0" smtClean="0"/>
          </a:p>
          <a:p>
            <a:r>
              <a:rPr lang="en-US" dirty="0" smtClean="0"/>
              <a:t>  &lt;body&gt;  &lt;h1 style="</a:t>
            </a:r>
            <a:r>
              <a:rPr lang="en-US" dirty="0" err="1" smtClean="0"/>
              <a:t>color:Orange</a:t>
            </a:r>
            <a:r>
              <a:rPr lang="en-US" dirty="0" smtClean="0"/>
              <a:t>;"&gt; Login Page &lt;/h1&gt;</a:t>
            </a:r>
            <a:endParaRPr lang="en-US" dirty="0" smtClean="0"/>
          </a:p>
          <a:p>
            <a:r>
              <a:rPr lang="en-US" dirty="0" smtClean="0"/>
              <a:t>&lt;script&gt;</a:t>
            </a:r>
            <a:endParaRPr lang="en-US" dirty="0" smtClean="0"/>
          </a:p>
          <a:p>
            <a:r>
              <a:rPr lang="en-US" dirty="0" smtClean="0"/>
              <a:t>  </a:t>
            </a:r>
            <a:r>
              <a:rPr lang="en-US" b="1" dirty="0" smtClean="0"/>
              <a:t>  function fun1() </a:t>
            </a:r>
            <a:endParaRPr lang="en-US" b="1" dirty="0" smtClean="0"/>
          </a:p>
          <a:p>
            <a:r>
              <a:rPr lang="en-US" b="1" dirty="0" smtClean="0"/>
              <a:t>  </a:t>
            </a:r>
            <a:r>
              <a:rPr lang="en-US" dirty="0" smtClean="0"/>
              <a:t>  {</a:t>
            </a:r>
            <a:endParaRPr lang="en-US" dirty="0" smtClean="0"/>
          </a:p>
          <a:p>
            <a:r>
              <a:rPr lang="en-US" dirty="0" smtClean="0"/>
              <a:t>        </a:t>
            </a:r>
            <a:r>
              <a:rPr lang="en-US" dirty="0" err="1" smtClean="0"/>
              <a:t>var</a:t>
            </a:r>
            <a:r>
              <a:rPr lang="en-US" dirty="0" smtClean="0"/>
              <a:t> input1 = </a:t>
            </a:r>
            <a:r>
              <a:rPr lang="en-US" dirty="0" err="1" smtClean="0"/>
              <a:t>document.getElementById</a:t>
            </a:r>
            <a:r>
              <a:rPr lang="en-US" dirty="0" smtClean="0"/>
              <a:t>("txtbox1").value;</a:t>
            </a:r>
            <a:endParaRPr lang="en-US" dirty="0" smtClean="0"/>
          </a:p>
          <a:p>
            <a:r>
              <a:rPr lang="en-US" dirty="0" smtClean="0"/>
              <a:t>        </a:t>
            </a:r>
            <a:r>
              <a:rPr lang="en-US" dirty="0" err="1" smtClean="0"/>
              <a:t>var</a:t>
            </a:r>
            <a:r>
              <a:rPr lang="en-US" dirty="0" smtClean="0"/>
              <a:t> input2 = </a:t>
            </a:r>
            <a:r>
              <a:rPr lang="en-US" dirty="0" err="1" smtClean="0"/>
              <a:t>document.getElementById</a:t>
            </a:r>
            <a:r>
              <a:rPr lang="en-US" dirty="0" smtClean="0"/>
              <a:t>("txtbox2").value;</a:t>
            </a:r>
            <a:endParaRPr lang="en-US" dirty="0" smtClean="0"/>
          </a:p>
          <a:p>
            <a:r>
              <a:rPr lang="en-US" dirty="0" smtClean="0"/>
              <a:t>        const </a:t>
            </a:r>
            <a:r>
              <a:rPr lang="en-US" dirty="0" err="1" smtClean="0"/>
              <a:t>mobilePattern</a:t>
            </a:r>
            <a:r>
              <a:rPr lang="en-US" dirty="0" smtClean="0"/>
              <a:t> = /^[0-9]{10}$/;</a:t>
            </a:r>
            <a:endParaRPr lang="en-US" dirty="0" smtClean="0"/>
          </a:p>
          <a:p>
            <a:r>
              <a:rPr lang="en-US" dirty="0" smtClean="0"/>
              <a:t>        if (input1 == "" || input2== ""){ </a:t>
            </a:r>
            <a:endParaRPr lang="en-US" dirty="0" smtClean="0"/>
          </a:p>
          <a:p>
            <a:r>
              <a:rPr lang="en-US" dirty="0" smtClean="0"/>
              <a:t>            alert("Text box cannot be empty");</a:t>
            </a:r>
            <a:endParaRPr lang="en-US" dirty="0" smtClean="0"/>
          </a:p>
          <a:p>
            <a:r>
              <a:rPr lang="en-US" dirty="0" smtClean="0"/>
              <a:t>            return false;}</a:t>
            </a:r>
            <a:endParaRPr lang="en-US" dirty="0" smtClean="0"/>
          </a:p>
          <a:p>
            <a:r>
              <a:rPr lang="en-US" dirty="0" smtClean="0"/>
              <a:t>        else if (input1.length &lt; 3 || input2.length &gt; 15) {</a:t>
            </a:r>
            <a:endParaRPr lang="en-US" dirty="0" smtClean="0"/>
          </a:p>
          <a:p>
            <a:r>
              <a:rPr lang="en-US" dirty="0" smtClean="0"/>
              <a:t>            alert("Name must be between 3 and 15 characters long");</a:t>
            </a:r>
            <a:endParaRPr lang="en-US" dirty="0" smtClean="0"/>
          </a:p>
          <a:p>
            <a:r>
              <a:rPr lang="en-US" dirty="0" smtClean="0"/>
              <a:t>            return false;}</a:t>
            </a:r>
            <a:endParaRPr lang="en-US" dirty="0" smtClean="0"/>
          </a:p>
          <a:p>
            <a:r>
              <a:rPr lang="en-US" dirty="0" smtClean="0"/>
              <a:t>        else if(!</a:t>
            </a:r>
            <a:r>
              <a:rPr lang="en-US" dirty="0" err="1" smtClean="0"/>
              <a:t>mobilePattern.test</a:t>
            </a:r>
            <a:r>
              <a:rPr lang="en-US" dirty="0" smtClean="0"/>
              <a:t>(input2)){ </a:t>
            </a:r>
            <a:endParaRPr lang="en-US" dirty="0" smtClean="0"/>
          </a:p>
          <a:p>
            <a:r>
              <a:rPr lang="en-US" dirty="0" smtClean="0"/>
              <a:t>            alert("Mobile number must be exactly 10 digits");</a:t>
            </a:r>
            <a:endParaRPr lang="en-US" dirty="0" smtClean="0"/>
          </a:p>
          <a:p>
            <a:r>
              <a:rPr lang="en-US" dirty="0" smtClean="0"/>
              <a:t>            return false;}</a:t>
            </a:r>
            <a:endParaRPr lang="en-US" dirty="0" smtClean="0"/>
          </a:p>
          <a:p>
            <a:r>
              <a:rPr lang="en-US" dirty="0" smtClean="0"/>
              <a:t> }  &lt;/script&gt;</a:t>
            </a: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 : </a:t>
            </a:r>
            <a:r>
              <a:rPr lang="en-IN" dirty="0" err="1" smtClean="0"/>
              <a:t>userName</a:t>
            </a:r>
            <a:r>
              <a:rPr lang="en-IN" dirty="0" smtClean="0"/>
              <a:t> &amp; </a:t>
            </a:r>
            <a:r>
              <a:rPr lang="en-IN" dirty="0" err="1" smtClean="0"/>
              <a:t>MobileNo</a:t>
            </a:r>
            <a:endParaRPr lang="en-US" dirty="0"/>
          </a:p>
        </p:txBody>
      </p:sp>
      <p:sp>
        <p:nvSpPr>
          <p:cNvPr id="4" name="Rectangle 3"/>
          <p:cNvSpPr/>
          <p:nvPr/>
        </p:nvSpPr>
        <p:spPr>
          <a:xfrm>
            <a:off x="263352" y="1203717"/>
            <a:ext cx="9145016" cy="2585323"/>
          </a:xfrm>
          <a:prstGeom prst="rect">
            <a:avLst/>
          </a:prstGeom>
        </p:spPr>
        <p:txBody>
          <a:bodyPr wrap="square">
            <a:spAutoFit/>
          </a:bodyPr>
          <a:lstStyle/>
          <a:p>
            <a:r>
              <a:rPr lang="en-US" b="1" dirty="0" smtClean="0">
                <a:solidFill>
                  <a:srgbClr val="FF0000"/>
                </a:solidFill>
              </a:rPr>
              <a:t>&lt;form method="POST" action="display.php" </a:t>
            </a:r>
            <a:r>
              <a:rPr lang="en-US" b="1" dirty="0" err="1" smtClean="0">
                <a:solidFill>
                  <a:srgbClr val="FF0000"/>
                </a:solidFill>
              </a:rPr>
              <a:t>onsubmit</a:t>
            </a:r>
            <a:r>
              <a:rPr lang="en-US" b="1" dirty="0" smtClean="0">
                <a:solidFill>
                  <a:srgbClr val="FF0000"/>
                </a:solidFill>
              </a:rPr>
              <a:t>="return fun1()" &gt;</a:t>
            </a:r>
            <a:endParaRPr lang="en-US" b="1" dirty="0" smtClean="0">
              <a:solidFill>
                <a:srgbClr val="FF0000"/>
              </a:solidFill>
            </a:endParaRPr>
          </a:p>
          <a:p>
            <a:r>
              <a:rPr lang="en-US" dirty="0" smtClean="0"/>
              <a:t>       &lt;label for="txtbox1"&gt;enter your name:&lt;/label&gt;</a:t>
            </a:r>
            <a:endParaRPr lang="en-US" dirty="0" smtClean="0"/>
          </a:p>
          <a:p>
            <a:r>
              <a:rPr lang="en-US" dirty="0" smtClean="0"/>
              <a:t>       &lt;input type="text" id="txtbox1" name="txtbox1" require&gt;&lt;</a:t>
            </a:r>
            <a:r>
              <a:rPr lang="en-US" dirty="0" err="1" smtClean="0"/>
              <a:t>br</a:t>
            </a:r>
            <a:r>
              <a:rPr lang="en-US" dirty="0" smtClean="0"/>
              <a:t>&gt;</a:t>
            </a:r>
            <a:endParaRPr lang="en-US" dirty="0" smtClean="0"/>
          </a:p>
          <a:p>
            <a:r>
              <a:rPr lang="en-US" dirty="0" smtClean="0"/>
              <a:t>       &lt;</a:t>
            </a:r>
            <a:r>
              <a:rPr lang="en-US" dirty="0" err="1" smtClean="0"/>
              <a:t>br</a:t>
            </a:r>
            <a:r>
              <a:rPr lang="en-US" dirty="0" smtClean="0"/>
              <a:t>&gt;&lt;label for="txtbox2"&gt;enter your </a:t>
            </a:r>
            <a:r>
              <a:rPr lang="en-US" dirty="0" err="1" smtClean="0"/>
              <a:t>mobileNumber</a:t>
            </a:r>
            <a:r>
              <a:rPr lang="en-US" dirty="0" smtClean="0"/>
              <a:t>:&lt;/label&gt;</a:t>
            </a:r>
            <a:endParaRPr lang="en-US" dirty="0" smtClean="0"/>
          </a:p>
          <a:p>
            <a:r>
              <a:rPr lang="en-US" dirty="0" smtClean="0"/>
              <a:t>       &lt;input type="text" id="txtbox2" name="txtbox2" require&gt;</a:t>
            </a:r>
            <a:endParaRPr lang="en-US" dirty="0" smtClean="0"/>
          </a:p>
          <a:p>
            <a:r>
              <a:rPr lang="en-US" dirty="0" smtClean="0"/>
              <a:t>       &lt;input type="submit" value="Submit" id="</a:t>
            </a:r>
            <a:r>
              <a:rPr lang="en-US" dirty="0" err="1" smtClean="0"/>
              <a:t>btn</a:t>
            </a:r>
            <a:r>
              <a:rPr lang="en-US" dirty="0" smtClean="0"/>
              <a:t>" name="</a:t>
            </a:r>
            <a:r>
              <a:rPr lang="en-US" dirty="0" err="1" smtClean="0"/>
              <a:t>btn</a:t>
            </a:r>
            <a:r>
              <a:rPr lang="en-US" dirty="0" smtClean="0"/>
              <a:t>"&gt;</a:t>
            </a:r>
            <a:endParaRPr lang="en-US" dirty="0" smtClean="0"/>
          </a:p>
          <a:p>
            <a:r>
              <a:rPr lang="en-US" dirty="0" smtClean="0"/>
              <a:t>    &lt;/form&gt;</a:t>
            </a:r>
            <a:endParaRPr lang="en-US" dirty="0" smtClean="0"/>
          </a:p>
          <a:p>
            <a:r>
              <a:rPr lang="en-US" dirty="0" smtClean="0"/>
              <a:t>&lt;/body&gt;</a:t>
            </a:r>
            <a:endParaRPr lang="en-US" dirty="0" smtClean="0"/>
          </a:p>
          <a:p>
            <a:r>
              <a:rPr lang="en-US" dirty="0" smtClean="0"/>
              <a:t>&lt;/html&gt;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1415480" y="3429000"/>
            <a:ext cx="6850063" cy="2867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cstate="print"/>
          <a:srcRect/>
          <a:stretch>
            <a:fillRect/>
          </a:stretch>
        </p:blipFill>
        <p:spPr bwMode="auto">
          <a:xfrm>
            <a:off x="7371506" y="1628800"/>
            <a:ext cx="4629150" cy="16478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Validated data shown on Next Page</a:t>
            </a:r>
            <a:endParaRPr lang="en-US" dirty="0"/>
          </a:p>
        </p:txBody>
      </p:sp>
      <p:pic>
        <p:nvPicPr>
          <p:cNvPr id="2050" name="Picture 2"/>
          <p:cNvPicPr>
            <a:picLocks noChangeAspect="1" noChangeArrowheads="1"/>
          </p:cNvPicPr>
          <p:nvPr/>
        </p:nvPicPr>
        <p:blipFill>
          <a:blip r:embed="rId1" cstate="print"/>
          <a:srcRect/>
          <a:stretch>
            <a:fillRect/>
          </a:stretch>
        </p:blipFill>
        <p:spPr bwMode="auto">
          <a:xfrm>
            <a:off x="623392" y="1340768"/>
            <a:ext cx="6621463" cy="2800350"/>
          </a:xfrm>
          <a:prstGeom prst="rect">
            <a:avLst/>
          </a:prstGeom>
          <a:noFill/>
          <a:ln w="9525">
            <a:noFill/>
            <a:miter lim="800000"/>
            <a:headEnd/>
            <a:tailEnd/>
          </a:ln>
          <a:effectLst/>
        </p:spPr>
      </p:pic>
      <p:sp>
        <p:nvSpPr>
          <p:cNvPr id="4" name="TextBox 3"/>
          <p:cNvSpPr txBox="1"/>
          <p:nvPr/>
        </p:nvSpPr>
        <p:spPr>
          <a:xfrm>
            <a:off x="8040216" y="2780928"/>
            <a:ext cx="3775393" cy="923330"/>
          </a:xfrm>
          <a:prstGeom prst="rect">
            <a:avLst/>
          </a:prstGeom>
          <a:noFill/>
        </p:spPr>
        <p:txBody>
          <a:bodyPr wrap="none" rtlCol="0">
            <a:spAutoFit/>
          </a:bodyPr>
          <a:lstStyle/>
          <a:p>
            <a:r>
              <a:rPr lang="en-IN" dirty="0" smtClean="0">
                <a:solidFill>
                  <a:srgbClr val="FF0000"/>
                </a:solidFill>
                <a:effectLst>
                  <a:outerShdw blurRad="38100" dist="38100" dir="2700000" algn="tl">
                    <a:srgbClr val="000000">
                      <a:alpha val="43137"/>
                    </a:srgbClr>
                  </a:outerShdw>
                </a:effectLst>
              </a:rPr>
              <a:t>If we want to take the form content </a:t>
            </a:r>
            <a:endParaRPr lang="en-IN" dirty="0" smtClean="0">
              <a:solidFill>
                <a:srgbClr val="FF0000"/>
              </a:solidFill>
              <a:effectLst>
                <a:outerShdw blurRad="38100" dist="38100" dir="2700000" algn="tl">
                  <a:srgbClr val="000000">
                    <a:alpha val="43137"/>
                  </a:srgbClr>
                </a:outerShdw>
              </a:effectLst>
            </a:endParaRPr>
          </a:p>
          <a:p>
            <a:r>
              <a:rPr lang="en-IN" dirty="0" smtClean="0">
                <a:solidFill>
                  <a:srgbClr val="FF0000"/>
                </a:solidFill>
                <a:effectLst>
                  <a:outerShdw blurRad="38100" dist="38100" dir="2700000" algn="tl">
                    <a:srgbClr val="000000">
                      <a:alpha val="43137"/>
                    </a:srgbClr>
                  </a:outerShdw>
                </a:effectLst>
              </a:rPr>
              <a:t>Across the pages, we need </a:t>
            </a:r>
            <a:endParaRPr lang="en-IN" dirty="0" smtClean="0">
              <a:solidFill>
                <a:srgbClr val="FF0000"/>
              </a:solidFill>
              <a:effectLst>
                <a:outerShdw blurRad="38100" dist="38100" dir="2700000" algn="tl">
                  <a:srgbClr val="000000">
                    <a:alpha val="43137"/>
                  </a:srgbClr>
                </a:outerShdw>
              </a:effectLst>
            </a:endParaRPr>
          </a:p>
          <a:p>
            <a:r>
              <a:rPr lang="en-IN" dirty="0" smtClean="0">
                <a:solidFill>
                  <a:srgbClr val="FF0000"/>
                </a:solidFill>
                <a:effectLst>
                  <a:outerShdw blurRad="38100" dist="38100" dir="2700000" algn="tl">
                    <a:srgbClr val="000000">
                      <a:alpha val="43137"/>
                    </a:srgbClr>
                  </a:outerShdw>
                </a:effectLst>
              </a:rPr>
              <a:t>cookie</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a:t>
            </a:r>
            <a:endParaRPr lang="en-US" dirty="0"/>
          </a:p>
        </p:txBody>
      </p:sp>
      <p:sp>
        <p:nvSpPr>
          <p:cNvPr id="3" name="Text Placeholder 2"/>
          <p:cNvSpPr>
            <a:spLocks noGrp="1"/>
          </p:cNvSpPr>
          <p:nvPr>
            <p:ph type="body" sz="quarter" idx="13"/>
          </p:nvPr>
        </p:nvSpPr>
        <p:spPr/>
        <p:txBody>
          <a:bodyPr/>
          <a:lstStyle/>
          <a:p>
            <a:r>
              <a:rPr lang="en-US" dirty="0" smtClean="0"/>
              <a:t>What is a Cookie?</a:t>
            </a:r>
            <a:endParaRPr lang="en-US" dirty="0" smtClean="0"/>
          </a:p>
          <a:p>
            <a:pPr>
              <a:buNone/>
            </a:pPr>
            <a:r>
              <a:rPr lang="en-US" dirty="0" smtClean="0"/>
              <a:t>	A </a:t>
            </a:r>
            <a:r>
              <a:rPr lang="en-US" dirty="0" smtClean="0"/>
              <a:t>cookie is often used to identify a user. A cookie is a small file that the server embeds on the user's computer. Each time the same computer requests a page with a browser, it will send the cookie too. With PHP, you can both create and retrieve cookie values.</a:t>
            </a:r>
            <a:endParaRPr lang="en-US" dirty="0" smtClean="0"/>
          </a:p>
          <a:p>
            <a:r>
              <a:rPr lang="en-US" dirty="0" smtClean="0"/>
              <a:t>Create Cookies With PHP</a:t>
            </a:r>
            <a:endParaRPr lang="en-US" dirty="0" smtClean="0"/>
          </a:p>
          <a:p>
            <a:pPr>
              <a:buNone/>
            </a:pPr>
            <a:r>
              <a:rPr lang="en-US" dirty="0" smtClean="0"/>
              <a:t>	A </a:t>
            </a:r>
            <a:r>
              <a:rPr lang="en-US" dirty="0" smtClean="0"/>
              <a:t>cookie is created with the </a:t>
            </a:r>
            <a:r>
              <a:rPr lang="en-US" dirty="0" err="1" smtClean="0"/>
              <a:t>setcookie</a:t>
            </a:r>
            <a:r>
              <a:rPr lang="en-US" dirty="0" smtClean="0"/>
              <a:t>() function</a:t>
            </a:r>
            <a:r>
              <a:rPr lang="en-US" dirty="0" smtClean="0"/>
              <a:t>.</a:t>
            </a:r>
            <a:endParaRPr lang="en-US" dirty="0" smtClean="0"/>
          </a:p>
          <a:p>
            <a:pPr>
              <a:buNone/>
            </a:pPr>
            <a:r>
              <a:rPr lang="en-IN" dirty="0" smtClean="0"/>
              <a:t>Syntax:</a:t>
            </a:r>
            <a:endParaRPr lang="en-IN" dirty="0" smtClean="0"/>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a:t>
            </a:r>
            <a:r>
              <a:rPr lang="en-US" i="1" dirty="0" smtClean="0">
                <a:solidFill>
                  <a:srgbClr val="FF0000"/>
                </a:solidFill>
              </a:rPr>
              <a:t>name</a:t>
            </a:r>
            <a:r>
              <a:rPr lang="en-US" i="1" dirty="0" smtClean="0">
                <a:solidFill>
                  <a:srgbClr val="FF0000"/>
                </a:solidFill>
              </a:rPr>
              <a:t>, value, expire, path, domain, secure, </a:t>
            </a:r>
            <a:r>
              <a:rPr lang="en-US" i="1" dirty="0" err="1" smtClean="0">
                <a:solidFill>
                  <a:srgbClr val="FF0000"/>
                </a:solidFill>
              </a:rPr>
              <a:t>httponly</a:t>
            </a:r>
            <a:r>
              <a:rPr lang="en-US" dirty="0" smtClean="0">
                <a:solidFill>
                  <a:srgbClr val="FF0000"/>
                </a:solidFill>
              </a:rPr>
              <a:t>);</a:t>
            </a:r>
            <a:endParaRPr lang="en-US" dirty="0" smtClean="0">
              <a:solidFill>
                <a:srgbClr val="FF0000"/>
              </a:solidFill>
            </a:endParaRP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 -cookie</a:t>
            </a:r>
            <a:endParaRPr lang="en-US" dirty="0"/>
          </a:p>
        </p:txBody>
      </p:sp>
      <p:sp>
        <p:nvSpPr>
          <p:cNvPr id="3" name="Text Placeholder 2"/>
          <p:cNvSpPr>
            <a:spLocks noGrp="1"/>
          </p:cNvSpPr>
          <p:nvPr>
            <p:ph type="body" sz="quarter" idx="13"/>
          </p:nvPr>
        </p:nvSpPr>
        <p:spPr/>
        <p:txBody>
          <a:bodyPr/>
          <a:lstStyle/>
          <a:p>
            <a:pPr>
              <a:buNone/>
            </a:pPr>
            <a:r>
              <a:rPr lang="en-US" sz="2000" dirty="0" smtClean="0"/>
              <a:t>&lt;?</a:t>
            </a:r>
            <a:r>
              <a:rPr lang="en-US" sz="2000" dirty="0" err="1" smtClean="0"/>
              <a:t>php</a:t>
            </a:r>
            <a:endParaRPr lang="en-US" sz="2000" dirty="0" smtClean="0"/>
          </a:p>
          <a:p>
            <a:pPr>
              <a:buNone/>
            </a:pPr>
            <a:r>
              <a:rPr lang="en-US" sz="2000" dirty="0" smtClean="0">
                <a:solidFill>
                  <a:srgbClr val="FF0000"/>
                </a:solidFill>
              </a:rPr>
              <a:t>// Set a cookie named "</a:t>
            </a:r>
            <a:r>
              <a:rPr lang="en-US" sz="2000" dirty="0" err="1" smtClean="0">
                <a:solidFill>
                  <a:srgbClr val="FF0000"/>
                </a:solidFill>
              </a:rPr>
              <a:t>cookieVar</a:t>
            </a:r>
            <a:r>
              <a:rPr lang="en-US" sz="2000" dirty="0" smtClean="0">
                <a:solidFill>
                  <a:srgbClr val="FF0000"/>
                </a:solidFill>
              </a:rPr>
              <a:t>" with value "CSBS-2024" that expires in 1 hour (3600 seconds)</a:t>
            </a:r>
            <a:endParaRPr lang="en-US" sz="2000" dirty="0" smtClean="0">
              <a:solidFill>
                <a:srgbClr val="FF0000"/>
              </a:solidFill>
            </a:endParaRPr>
          </a:p>
          <a:p>
            <a:pPr>
              <a:buNone/>
            </a:pPr>
            <a:r>
              <a:rPr lang="en-US" sz="2000" dirty="0" err="1" smtClean="0"/>
              <a:t>setcookie</a:t>
            </a:r>
            <a:r>
              <a:rPr lang="en-US" sz="2000" dirty="0" smtClean="0"/>
              <a:t>("</a:t>
            </a:r>
            <a:r>
              <a:rPr lang="en-US" sz="2000" dirty="0" err="1" smtClean="0"/>
              <a:t>cookieVar</a:t>
            </a:r>
            <a:r>
              <a:rPr lang="en-US" sz="2000" dirty="0" smtClean="0"/>
              <a:t>", "CSBS-2024", time() + 3600, "/"); // The "/" means the cookie is available for the entire domain</a:t>
            </a:r>
            <a:endParaRPr lang="en-US" sz="2000" dirty="0" smtClean="0"/>
          </a:p>
          <a:p>
            <a:pPr>
              <a:buNone/>
            </a:pPr>
            <a:r>
              <a:rPr lang="en-US" sz="2000" dirty="0" smtClean="0">
                <a:solidFill>
                  <a:srgbClr val="FF0000"/>
                </a:solidFill>
              </a:rPr>
              <a:t>// </a:t>
            </a:r>
            <a:r>
              <a:rPr lang="en-US" sz="2000" dirty="0" smtClean="0">
                <a:solidFill>
                  <a:srgbClr val="FF0000"/>
                </a:solidFill>
              </a:rPr>
              <a:t>Check if cookie is set global variable </a:t>
            </a:r>
            <a:endParaRPr lang="en-US" sz="2000" dirty="0" smtClean="0">
              <a:solidFill>
                <a:srgbClr val="FF0000"/>
              </a:solidFill>
            </a:endParaRPr>
          </a:p>
          <a:p>
            <a:pPr>
              <a:buNone/>
            </a:pPr>
            <a:r>
              <a:rPr lang="en-US" sz="2000" dirty="0" smtClean="0"/>
              <a:t>if (</a:t>
            </a:r>
            <a:r>
              <a:rPr lang="en-US" sz="2000" dirty="0" err="1" smtClean="0"/>
              <a:t>isset</a:t>
            </a:r>
            <a:r>
              <a:rPr lang="en-US" sz="2000" dirty="0" smtClean="0"/>
              <a:t>($_COOKIE["</a:t>
            </a:r>
            <a:r>
              <a:rPr lang="en-US" sz="2000" dirty="0" err="1" smtClean="0"/>
              <a:t>cookieVar</a:t>
            </a:r>
            <a:r>
              <a:rPr lang="en-US" sz="2000" dirty="0" smtClean="0"/>
              <a:t>"])) {</a:t>
            </a:r>
            <a:endParaRPr lang="en-US" sz="2000" dirty="0" smtClean="0"/>
          </a:p>
          <a:p>
            <a:pPr>
              <a:buNone/>
            </a:pPr>
            <a:r>
              <a:rPr lang="en-US" sz="2000" dirty="0" smtClean="0"/>
              <a:t>    echo "'</a:t>
            </a:r>
            <a:r>
              <a:rPr lang="en-US" sz="2000" dirty="0" err="1" smtClean="0"/>
              <a:t>cookieVar</a:t>
            </a:r>
            <a:r>
              <a:rPr lang="en-US" sz="2000" dirty="0" smtClean="0"/>
              <a:t>:' is set!&lt;</a:t>
            </a:r>
            <a:r>
              <a:rPr lang="en-US" sz="2000" dirty="0" err="1" smtClean="0"/>
              <a:t>br</a:t>
            </a:r>
            <a:r>
              <a:rPr lang="en-US" sz="2000" dirty="0" smtClean="0"/>
              <a:t>&gt;";</a:t>
            </a:r>
            <a:endParaRPr lang="en-US" sz="2000" dirty="0" smtClean="0"/>
          </a:p>
          <a:p>
            <a:pPr>
              <a:buNone/>
            </a:pPr>
            <a:r>
              <a:rPr lang="en-US" sz="2000" dirty="0" smtClean="0"/>
              <a:t>    echo "Value: " . $_COOKIE["</a:t>
            </a:r>
            <a:r>
              <a:rPr lang="en-US" sz="2000" dirty="0" err="1" smtClean="0"/>
              <a:t>cookieVar</a:t>
            </a:r>
            <a:r>
              <a:rPr lang="en-US" sz="2000" dirty="0" smtClean="0"/>
              <a:t>"];</a:t>
            </a:r>
            <a:endParaRPr lang="en-US" sz="2000" dirty="0" smtClean="0"/>
          </a:p>
          <a:p>
            <a:pPr>
              <a:buNone/>
            </a:pPr>
            <a:r>
              <a:rPr lang="en-US" sz="2000" dirty="0" smtClean="0"/>
              <a:t>} else {</a:t>
            </a:r>
            <a:endParaRPr lang="en-US" sz="2000" dirty="0" smtClean="0"/>
          </a:p>
          <a:p>
            <a:pPr>
              <a:buNone/>
            </a:pPr>
            <a:r>
              <a:rPr lang="en-US" sz="2000" dirty="0" smtClean="0"/>
              <a:t>    echo "</a:t>
            </a:r>
            <a:r>
              <a:rPr lang="en-US" sz="2000" dirty="0" err="1" smtClean="0"/>
              <a:t>CookieVar</a:t>
            </a:r>
            <a:r>
              <a:rPr lang="en-US" sz="2000" dirty="0" smtClean="0"/>
              <a:t> is not set!";</a:t>
            </a:r>
            <a:endParaRPr lang="en-US" sz="2000" dirty="0" smtClean="0"/>
          </a:p>
          <a:p>
            <a:pPr>
              <a:buNone/>
            </a:pPr>
            <a:r>
              <a:rPr lang="en-US" sz="2000" dirty="0" smtClean="0"/>
              <a:t>}</a:t>
            </a:r>
            <a:endParaRPr lang="en-US" sz="2000" dirty="0" smtClean="0"/>
          </a:p>
          <a:p>
            <a:pPr>
              <a:buNone/>
            </a:pPr>
            <a:r>
              <a:rPr lang="en-US" sz="2000" dirty="0" smtClean="0"/>
              <a:t>?&gt;</a:t>
            </a:r>
            <a:endParaRPr lang="en-US" sz="2000" dirty="0" smtClean="0"/>
          </a:p>
          <a:p>
            <a:pPr>
              <a:buNone/>
            </a:pPr>
            <a:endParaRPr 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1026" name="Picture 2"/>
          <p:cNvPicPr>
            <a:picLocks noChangeAspect="1" noChangeArrowheads="1"/>
          </p:cNvPicPr>
          <p:nvPr/>
        </p:nvPicPr>
        <p:blipFill>
          <a:blip r:embed="rId1" cstate="print"/>
          <a:srcRect/>
          <a:stretch>
            <a:fillRect/>
          </a:stretch>
        </p:blipFill>
        <p:spPr bwMode="auto">
          <a:xfrm>
            <a:off x="887535" y="2332038"/>
            <a:ext cx="7623054" cy="347322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34670</Words>
  <Application>WPS Presentation</Application>
  <PresentationFormat>Custom</PresentationFormat>
  <Paragraphs>1102</Paragraphs>
  <Slides>100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100</vt:i4>
      </vt:variant>
    </vt:vector>
  </HeadingPairs>
  <TitlesOfParts>
    <vt:vector size="112" baseType="lpstr">
      <vt:lpstr>Arial</vt:lpstr>
      <vt:lpstr>SimSun</vt:lpstr>
      <vt:lpstr>Wingdings</vt:lpstr>
      <vt:lpstr>Arial</vt:lpstr>
      <vt:lpstr>Noto Sans Symbols</vt:lpstr>
      <vt:lpstr>Segoe Print</vt:lpstr>
      <vt:lpstr>Pinyon Script</vt:lpstr>
      <vt:lpstr>Microsoft YaHei</vt:lpstr>
      <vt:lpstr>Arial Unicode MS</vt:lpstr>
      <vt:lpstr>Calibri</vt:lpstr>
      <vt:lpstr>Workshop_PPT_Template</vt:lpstr>
      <vt:lpstr>2_Workshop_PPT_Template</vt:lpstr>
      <vt:lpstr>PowerPoint 演示文稿</vt:lpstr>
      <vt:lpstr>Web Server – Web Client</vt:lpstr>
      <vt:lpstr>Web Server – Web Client</vt:lpstr>
      <vt:lpstr>HTTP- Request methods (Get or Post)</vt:lpstr>
      <vt:lpstr>Three-tier architecture</vt:lpstr>
      <vt:lpstr>Access Web Server &amp; XAMPP</vt:lpstr>
      <vt:lpstr>Running the Examples Using Apache HTTP Server  </vt:lpstr>
      <vt:lpstr>Running the Examples Using Apache HTTP Server  </vt:lpstr>
      <vt:lpstr>Contents</vt:lpstr>
      <vt:lpstr>PHP Introduction</vt:lpstr>
      <vt:lpstr>PHP Introduction</vt:lpstr>
      <vt:lpstr>The Structure of PHP</vt:lpstr>
      <vt:lpstr>Using Comments </vt:lpstr>
      <vt:lpstr>Program 1</vt:lpstr>
      <vt:lpstr>Syntax and structure </vt:lpstr>
      <vt:lpstr>Variables</vt:lpstr>
      <vt:lpstr>Variable-naming rules </vt:lpstr>
      <vt:lpstr>Program 2</vt:lpstr>
      <vt:lpstr>PHP types</vt:lpstr>
      <vt:lpstr>Operator precedence</vt:lpstr>
      <vt:lpstr>array with key-value pairs</vt:lpstr>
      <vt:lpstr>Operators</vt:lpstr>
      <vt:lpstr>Assignment operators </vt:lpstr>
      <vt:lpstr>Comparison operators </vt:lpstr>
      <vt:lpstr>Logical operators </vt:lpstr>
      <vt:lpstr>Variable Assignment </vt:lpstr>
      <vt:lpstr>String concatenation </vt:lpstr>
      <vt:lpstr>Program 3</vt:lpstr>
      <vt:lpstr>PowerPoint 演示文稿</vt:lpstr>
      <vt:lpstr>PowerPoint 演示文稿</vt:lpstr>
      <vt:lpstr>PowerPoint 演示文稿</vt:lpstr>
      <vt:lpstr>PowerPoint 演示文稿</vt:lpstr>
      <vt:lpstr>PowerPoint 演示文稿</vt:lpstr>
      <vt:lpstr>PowerPoint 演示文稿</vt:lpstr>
      <vt:lpstr>Constants</vt:lpstr>
      <vt:lpstr>Predefined Constants </vt:lpstr>
      <vt:lpstr>PowerPoint 演示文稿</vt:lpstr>
      <vt:lpstr>PowerPoint 演示文稿</vt:lpstr>
      <vt:lpstr>echo and print Commands</vt:lpstr>
      <vt:lpstr>PowerPoint 演示文稿</vt:lpstr>
      <vt:lpstr>Functions</vt:lpstr>
      <vt:lpstr>Functions</vt:lpstr>
      <vt:lpstr>Function Program</vt:lpstr>
      <vt:lpstr>Variable Scope </vt:lpstr>
      <vt:lpstr>Variable Scope </vt:lpstr>
      <vt:lpstr>PowerPoint 演示文稿</vt:lpstr>
      <vt:lpstr>Global variables </vt:lpstr>
      <vt:lpstr>Global variables </vt:lpstr>
      <vt:lpstr>Static variables </vt:lpstr>
      <vt:lpstr>Static variables </vt:lpstr>
      <vt:lpstr>Superglobal variables </vt:lpstr>
      <vt:lpstr>Superglobal variables </vt:lpstr>
      <vt:lpstr>Program 5</vt:lpstr>
      <vt:lpstr>Problem Scenario</vt:lpstr>
      <vt:lpstr>Program 6</vt:lpstr>
      <vt:lpstr>Program 6</vt:lpstr>
      <vt:lpstr>Program 6</vt:lpstr>
      <vt:lpstr>output</vt:lpstr>
      <vt:lpstr>Client &amp; Server Scripting on the same Page</vt:lpstr>
      <vt:lpstr>Program Sample  </vt:lpstr>
      <vt:lpstr>PowerPoint 演示文稿</vt:lpstr>
      <vt:lpstr>Conditionals</vt:lpstr>
      <vt:lpstr>PowerPoint 演示文稿</vt:lpstr>
      <vt:lpstr>PowerPoint 演示文稿</vt:lpstr>
      <vt:lpstr>PowerPoint 演示文稿</vt:lpstr>
      <vt:lpstr>PowerPoint 演示文稿</vt:lpstr>
      <vt:lpstr>PowerPoint 演示文稿</vt:lpstr>
      <vt:lpstr>PowerPoint 演示文稿</vt:lpstr>
      <vt:lpstr>Loops (Iterations)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Break and Continue </vt:lpstr>
      <vt:lpstr>PowerPoint 演示文稿</vt:lpstr>
      <vt:lpstr>PowerPoint 演示文稿</vt:lpstr>
      <vt:lpstr>Implicit and Explicit Casting</vt:lpstr>
      <vt:lpstr>PowerPoint 演示文稿</vt:lpstr>
      <vt:lpstr>PowerPoint 演示文稿</vt:lpstr>
      <vt:lpstr>Form Handling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Validate : userName &amp; MobileNo</vt:lpstr>
      <vt:lpstr>Validate : userName &amp; MobileNo</vt:lpstr>
      <vt:lpstr>Validated data shown on Next Page</vt:lpstr>
      <vt:lpstr>Cookie</vt:lpstr>
      <vt:lpstr>Sample Code -cookie</vt:lpstr>
      <vt:lpstr>Output</vt:lpstr>
      <vt:lpstr>References</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WPS_1706883637</cp:lastModifiedBy>
  <cp:revision>473</cp:revision>
  <dcterms:created xsi:type="dcterms:W3CDTF">2021-08-26T10:17:00Z</dcterms:created>
  <dcterms:modified xsi:type="dcterms:W3CDTF">2024-11-12T16:32:29Z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133C2E70225143F0939B11FF4294543F_12</vt:lpwstr>
  </property>
  <property fmtid="{D5CDD505-2E9C-101B-9397-08002B2CF9AE}" pid="3" name="KSOProductBuildVer">
    <vt:lpwstr>1033-12.2.0.18607</vt:lpwstr>
  </property>
</Properties>
</file>