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>
        <p:scale>
          <a:sx n="120" d="100"/>
          <a:sy n="120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2280" y="182880"/>
            <a:ext cx="11876400" cy="2579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1000"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CSE106 </a:t>
            </a:r>
            <a:br/>
            <a:br/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FUNDAMENTALS OF COMPUTER SCIENCE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523880" y="3301920"/>
            <a:ext cx="9143280" cy="19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500" b="1" strike="noStrike" spc="-1">
                <a:solidFill>
                  <a:srgbClr val="002060"/>
                </a:solidFill>
                <a:latin typeface="Calibri"/>
              </a:rPr>
              <a:t>Dr. M. Ifjaz Ahmed</a:t>
            </a:r>
            <a:endParaRPr lang="en-IN" sz="35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Assistant Professor – II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Department of IT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School of Computing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00520" y="104760"/>
            <a:ext cx="10514880" cy="6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Functions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Consists of  </a:t>
            </a:r>
            <a:r>
              <a:rPr lang="en-US" sz="2800" b="0" i="1" strike="noStrike" spc="-1" dirty="0">
                <a:solidFill>
                  <a:srgbClr val="002060"/>
                </a:solidFill>
                <a:latin typeface="Calibri"/>
              </a:rPr>
              <a:t>header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and </a:t>
            </a:r>
            <a:r>
              <a:rPr lang="en-US" sz="2800" b="0" i="1" strike="noStrike" spc="-1" dirty="0">
                <a:solidFill>
                  <a:srgbClr val="002060"/>
                </a:solidFill>
                <a:latin typeface="Calibri"/>
              </a:rPr>
              <a:t>body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header: int main ()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body: contained between { and }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002060"/>
                </a:solidFill>
                <a:latin typeface="Calibri"/>
              </a:rPr>
              <a:t>starts with location declarations</a:t>
            </a:r>
            <a:endParaRPr lang="en-IN" sz="2000" b="0" strike="noStrike" spc="-1" dirty="0">
              <a:solidFill>
                <a:srgbClr val="002060"/>
              </a:solidFill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002060"/>
                </a:solidFill>
                <a:latin typeface="Calibri"/>
              </a:rPr>
              <a:t>followed by series of statements</a:t>
            </a:r>
            <a:endParaRPr lang="en-IN" sz="2000" b="0" strike="noStrike" spc="-1" dirty="0">
              <a:solidFill>
                <a:srgbClr val="00206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More than one function may be defined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Functions are </a:t>
            </a:r>
            <a:r>
              <a:rPr lang="en-US" sz="2800" b="0" i="1" strike="noStrike" spc="-1" dirty="0">
                <a:solidFill>
                  <a:srgbClr val="002060"/>
                </a:solidFill>
                <a:latin typeface="Calibri"/>
              </a:rPr>
              <a:t>called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(invoked) - more later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254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E67B8EE-0858-4B8A-8526-FEE0B40C8723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C1E78E7-FF04-4EF7-A6D3-A9A38C9B861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81720"/>
            <a:ext cx="10514880" cy="61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3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Main Function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Every program has one function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main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Header for main: int main ()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Program is the sequence of statements between the { } following main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Statements are executed one at a time from the one immediately following to main to the one before the }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61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ED8A192C-E7F7-466A-AB36-0F1E4886456C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C041D50-A021-4666-B96B-0D011A8B957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17440" y="-8280"/>
            <a:ext cx="10514880" cy="8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Comments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62040" y="1154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Text between /* and */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Used to “document” the code for the human reader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Ignored by compiler (not part of program)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Have to be careful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comments may cover multiple lines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ends as soon as */ encountered (so no internal comments - /* An /* internal */ comment */)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68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9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B2FD24D-2EB6-4A12-8572-187F4A22AA7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9D392B2-009D-439C-81B5-ED88752C10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1840" y="64440"/>
            <a:ext cx="10514880" cy="6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1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Comment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2346480" y="1266840"/>
            <a:ext cx="553860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060"/>
                </a:solidFill>
                <a:latin typeface="Courier New"/>
                <a:ea typeface="DejaVu Sans"/>
              </a:rPr>
              <a:t>#include &lt;stdio.h&gt;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/* This comment covers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 * multiple lines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 * in the program.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 */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060"/>
                </a:solidFill>
                <a:latin typeface="Courier New"/>
                <a:ea typeface="DejaVu Sans"/>
              </a:rPr>
              <a:t>int main () </a:t>
            </a:r>
            <a:r>
              <a:rPr lang="en-US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/* The main header */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060"/>
                </a:solidFill>
                <a:latin typeface="Courier New"/>
                <a:ea typeface="DejaVu Sans"/>
              </a:rPr>
              <a:t>{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2060"/>
                </a:solidFill>
                <a:latin typeface="Courier New"/>
                <a:ea typeface="DejaVu Sans"/>
              </a:rPr>
              <a:t>  </a:t>
            </a:r>
            <a:r>
              <a:rPr lang="en-US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/* No local declarations */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2060"/>
                </a:solidFill>
                <a:latin typeface="Courier New"/>
                <a:ea typeface="DejaVu Sans"/>
              </a:rPr>
              <a:t>  </a:t>
            </a:r>
            <a:r>
              <a:rPr lang="en-US" sz="1800" b="1" strike="noStrike" spc="-1">
                <a:solidFill>
                  <a:srgbClr val="002060"/>
                </a:solidFill>
                <a:latin typeface="Courier New"/>
                <a:ea typeface="DejaVu Sans"/>
              </a:rPr>
              <a:t>printf(“Too many comments\n”);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06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206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/* end of main */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75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6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7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9C7416D-8FD5-45CE-854C-0849D5D79B80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793C48-03D9-4C88-B658-88CFA0AC9B1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-5040"/>
            <a:ext cx="105148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Documentation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947880"/>
            <a:ext cx="10514880" cy="52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6000"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Global - start of program, outlines overall solution, may include structure chart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Module - when using separate files, indication of what each file solves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Function - inputs, return values, and logic used in defining function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Add documentation for key (tough to understand) comments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Names of variables - should be chosen to be meaningful, make program readable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82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3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E06C12D-2B9C-4D39-8A74-51080D82729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24C4DF4-6E41-410D-B5C2-7ABA44C9627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14400"/>
            <a:ext cx="1051488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Syntax of C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1149120"/>
            <a:ext cx="1051488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Rules that define C language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Specify which tokens are valid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Also indicate the expected order of tokens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Some types of tokens: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reserved words: include printf int ...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identifiers: x y ...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literal constants: 5 ‘a’ 5.0 ...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punctuation: { } ; &lt; &gt; # /* */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89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0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055340C7-13C4-4259-A2AE-C5312EEEB5DD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2762937-15FF-4274-BB74-396038CF2EC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84400" y="0"/>
            <a:ext cx="1051488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Identifier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38080" y="998280"/>
            <a:ext cx="10514880" cy="51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Names used for objects in C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Rules for identifiers in C: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first char alphabetic [a-z,A-Z] or underscore (_)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has only alphabetic, digit, underscore chars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first 31 characters are significant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cannot duplicate a reserved word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case (upper/lower) matters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96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7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8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A7C75D4-4DDC-4B2D-A559-CB6FCA836BF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8FADFDB-D8DB-4B2F-911C-5D4B5153624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00520" y="23040"/>
            <a:ext cx="1051488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Reserved Words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3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Identifiers that already have meaning in C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3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Examples: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3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include, main, printf, scanf, if, else, …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3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more as we cover C language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03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4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5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23387FD-2C02-4CFF-A5BD-357FD16556B6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FB4EE64-34D5-4738-AF4B-228ED12A628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31320"/>
            <a:ext cx="105148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Valid/Invalid Identifiers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95080" y="1125360"/>
            <a:ext cx="5180760" cy="49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000"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02060"/>
                </a:solidFill>
                <a:uFillTx/>
                <a:latin typeface="Calibri"/>
              </a:rPr>
              <a:t>Valid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sum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c4_5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A_NUMBER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longnamewithmanychars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TRUE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_split_name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6566400" y="1314000"/>
            <a:ext cx="5180760" cy="47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02060"/>
                </a:solidFill>
                <a:uFillTx/>
                <a:latin typeface="Calibri"/>
              </a:rPr>
              <a:t>Invalid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7of9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x-name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name with spaces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1234a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int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AXYZ&amp;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311" name="Line 4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2" name="Line 5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727A7352-3041-46F2-8F5A-C9259B1CDB8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97A3AC8-C479-49D7-AB89-72CF46EE7E4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-2520"/>
            <a:ext cx="10514880" cy="81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Program Execution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838080" y="1249920"/>
            <a:ext cx="10514880" cy="49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Global declarations set up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Function </a:t>
            </a:r>
            <a:r>
              <a:rPr lang="en-US" sz="2800" b="0" i="1" strike="noStrike" spc="-1">
                <a:solidFill>
                  <a:srgbClr val="002060"/>
                </a:solidFill>
                <a:latin typeface="Calibri"/>
              </a:rPr>
              <a:t>main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 executed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local declarations set up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each statement in statement section executed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executed in order (first to last)</a:t>
            </a:r>
            <a:endParaRPr lang="en-IN" sz="2000" b="0" strike="noStrike" spc="-1">
              <a:latin typeface="Arial"/>
            </a:endParaRPr>
          </a:p>
          <a:p>
            <a:pPr marL="1143000" lvl="2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changes made by one statement affect later statements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18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9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0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FC28605-074F-4B13-99B8-D532FB30E8EB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3D0C4DB-EA93-4E5E-815A-C7A5A7CD34C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12240000" cy="6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2060"/>
                </a:solidFill>
                <a:latin typeface="Calibri Light"/>
              </a:rPr>
              <a:t>Introduction – Imperative Languages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29280" y="1077120"/>
            <a:ext cx="10955160" cy="520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IN" sz="4400" b="0" strike="noStrike" spc="-1">
                <a:solidFill>
                  <a:srgbClr val="002060"/>
                </a:solidFill>
                <a:latin typeface="Calibri"/>
              </a:rPr>
              <a:t> </a:t>
            </a:r>
            <a:r>
              <a:rPr lang="en-US" sz="4400" b="0" strike="noStrike" spc="-1">
                <a:solidFill>
                  <a:srgbClr val="002060"/>
                </a:solidFill>
                <a:latin typeface="Calibri"/>
              </a:rPr>
              <a:t>An imperative language uses a sequence of statements to determine how to reach a certain goal. These statements are said to change the state of the program as each one is executed in turn. </a:t>
            </a:r>
            <a:endParaRPr lang="en-IN" sz="4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IN" sz="4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002060"/>
                </a:solidFill>
                <a:latin typeface="Calibri"/>
              </a:rPr>
              <a:t>Languages: Fortran, Algol, Pascal, C, etc…</a:t>
            </a:r>
            <a:endParaRPr lang="en-IN" sz="4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IN" sz="4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>
                <a:solidFill>
                  <a:srgbClr val="002060"/>
                </a:solidFill>
                <a:latin typeface="Calibri"/>
              </a:rPr>
              <a:t>EX: Parking a Car [Compare with Functional Programming]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5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742DFB6C-5104-4737-BFDE-1F0767F3A1A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357F938-BDED-4FF5-A02D-FED5A6527B3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1320"/>
            <a:ext cx="105148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Variables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838080" y="1023480"/>
            <a:ext cx="10514880" cy="51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Named memory location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Variables declared in global or local declaration sections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Syntax:  </a:t>
            </a:r>
            <a:r>
              <a:rPr lang="en-US" sz="2800" b="0" i="1" strike="noStrike" spc="-1">
                <a:solidFill>
                  <a:srgbClr val="002060"/>
                </a:solidFill>
                <a:latin typeface="Calibri"/>
              </a:rPr>
              <a:t>Type Name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;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Examples: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int sum;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float avg;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char dummy;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25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6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7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15A79A8-F1F7-4B62-AFDD-734A2100A80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99349C1-4DC5-4D14-830C-D5D1BFB59E2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25280" y="39600"/>
            <a:ext cx="10514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Variable Type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838080" y="1174320"/>
            <a:ext cx="10514880" cy="50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Indicates how much memory to set aside for the variable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Also determines how that space will be interpreted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Basic types: char, int, float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specify amount of space (bytes) to set aside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what can be stored in that space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what operations can be performed on those vars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32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3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C214033-3E70-49F6-9865-C10B4165DEBA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464E296-4FC2-4166-88C6-FAD058F5AEF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0" y="129960"/>
            <a:ext cx="10514880" cy="6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Variable Name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838080" y="1166040"/>
            <a:ext cx="10514880" cy="50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Legal identifier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Not a reserved word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Must be unique: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not used before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variable names in functions (local declarations) considered to be qualified by function name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variable x in function main is different from x in function f1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39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A191D4D-98A7-459C-AB4E-8F58083F86E7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AE3D767-6755-434F-A8F6-A6C0454A5AB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-6840"/>
            <a:ext cx="10514880" cy="8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Multiple Variable Declarations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838080" y="1048680"/>
            <a:ext cx="10514880" cy="512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Can create multiple variables of the same type in one statement: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int x, y, z;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(or)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int x;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int y;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int z;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- stylistically, the latter is often preferable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46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7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8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C8E888D-C70F-4FEA-BAFF-FC67E831DAB3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E5DDB23-BB61-4229-9EED-8163B40C7B1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0"/>
            <a:ext cx="1051488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Variable Initialization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838080" y="1166040"/>
            <a:ext cx="10514880" cy="50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Giving a variable an initial value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Variables not necessarily initialized when declared (value is unpredictable - </a:t>
            </a:r>
            <a:r>
              <a:rPr lang="en-US" sz="2800" b="0" i="1" strike="noStrike" spc="-1">
                <a:solidFill>
                  <a:srgbClr val="002060"/>
                </a:solidFill>
                <a:latin typeface="Calibri"/>
              </a:rPr>
              <a:t>garbage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Can initialize in declaration: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Syntax: </a:t>
            </a:r>
            <a:r>
              <a:rPr lang="en-US" sz="2800" b="0" i="1" strike="noStrike" spc="-1">
                <a:solidFill>
                  <a:srgbClr val="002060"/>
                </a:solidFill>
                <a:latin typeface="Calibri"/>
              </a:rPr>
              <a:t>Type Name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 = </a:t>
            </a:r>
            <a:r>
              <a:rPr lang="en-US" sz="2800" b="0" i="1" strike="noStrike" spc="-1">
                <a:solidFill>
                  <a:srgbClr val="002060"/>
                </a:solidFill>
                <a:latin typeface="Calibri"/>
              </a:rPr>
              <a:t>Value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;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Example: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int x = 0;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53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4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5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D8FECB4A-85F7-48F1-B074-40E3C894187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9E4E5B3-3BB2-444F-97B4-ADF37C27AF5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0" y="0"/>
            <a:ext cx="10514880" cy="8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Initialization Values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38080" y="1124280"/>
            <a:ext cx="10514880" cy="50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Literal constant (token representing a value, like 5 representing the integer 5)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 expression (operation that calculates a value)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Function call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The value, however specified, must be of the correct type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60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1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2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EE4B603-6A32-4E70-99CE-14D09E4D3D7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D085B3E-3387-40AF-82FE-8B1091B5C3E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-6120"/>
            <a:ext cx="11880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Multiple Declaration Initialization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838080" y="1401120"/>
            <a:ext cx="10514880" cy="47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Can provide one value for variables initialized in one statement: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int x, y, z = 0;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Each variable declared and then initialized with the value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67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8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9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A8B5AC56-BB8E-459A-84F2-202124AFBCC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164B80A-7A19-4979-83AF-B55A5924C93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Type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838080" y="1233360"/>
            <a:ext cx="10514880" cy="49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Set of possible values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defines size, how values stored, interpreted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Operations that can be performed on those possible values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Data types are associated with objects in C (variables, functions, etc.)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74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5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6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20C23DA-3D45-483B-A666-1C248E195BF5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4DBFB31-4BA7-44CF-9904-F02475A3B75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0" y="-5040"/>
            <a:ext cx="1051488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Standard Types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838080" y="1115640"/>
            <a:ext cx="10514880" cy="50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Atomic types (cannot be broken down)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void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char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int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float, double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Derived types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composed of other types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81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2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05B7E0E2-1A1C-4787-A88F-9E90992C84A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5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A264002-02F3-4B89-9BB2-F1C2EE1E51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0" y="0"/>
            <a:ext cx="10514880" cy="95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Literal Constants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838080" y="1166040"/>
            <a:ext cx="10514880" cy="50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Sequences of characters (tokens) that correspond to values from that type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ourier New"/>
              </a:rPr>
              <a:t>-35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is the integer -35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ourier New"/>
              </a:rPr>
              <a:t>3.14159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is the floating pointer number 3.14159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ourier New"/>
              </a:rPr>
              <a:t>‘A’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is the character A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Can be used to initialize variables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88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2926606-CD4B-4F48-874F-597B738E4DB0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97A2D14-0899-488C-9331-5EFD86A2F94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0514880" cy="6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5400" b="0" strike="noStrike" spc="-1">
                <a:solidFill>
                  <a:srgbClr val="002060"/>
                </a:solidFill>
                <a:latin typeface="Calibri Light"/>
              </a:rPr>
              <a:t>Syntax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077120"/>
            <a:ext cx="10514880" cy="50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What is syntax?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Why Syntax?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When you need to use syntax?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Advantages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Disadvantages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Ex: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int a;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for(i=0;i&lt;n;i++)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void main()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02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25335F2-87C2-46A7-B59E-74295AB7E986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3AF2C4E-1701-44B0-9B00-65998DA10FD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0" y="-4320"/>
            <a:ext cx="10514880" cy="90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Void Type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838080" y="1258200"/>
            <a:ext cx="10514880" cy="49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Type name: void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Possible values: none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Operations: none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Useful as a placeholder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95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6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7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227BE58-1955-47B9-9990-9C46FD0BCF1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9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9434E34-BFE9-4F13-80B9-CAF4A324CE0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0" y="6120"/>
            <a:ext cx="1051488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Integer Type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838080" y="947880"/>
            <a:ext cx="10514880" cy="52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Type name: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int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short int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long int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Possible values: whole numbers (within given ranges) as in 5, -35, 401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Operations: arithmetic (addition, subtraction, multiplication, …), and others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402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3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F45157D-C408-4FF8-B833-C378CD4D831B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05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E97928-06B3-4935-8AED-F7DC1DC1EE9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0" y="0"/>
            <a:ext cx="10362600" cy="103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Integer Types/Values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08" name="Line 2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9" name="Line 3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0" name="CustomShape 4"/>
          <p:cNvSpPr/>
          <p:nvPr/>
        </p:nvSpPr>
        <p:spPr>
          <a:xfrm>
            <a:off x="855720" y="6400800"/>
            <a:ext cx="25394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E528439-1D68-47B0-BB6E-3281AC15BBC5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4165560" y="6420240"/>
            <a:ext cx="45712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8737560" y="6346800"/>
            <a:ext cx="25394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24D23AA-BCD4-4160-A225-8B6B6CC8D88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13" name="Picture 412"/>
          <p:cNvPicPr/>
          <p:nvPr/>
        </p:nvPicPr>
        <p:blipFill>
          <a:blip r:embed="rId2"/>
          <a:stretch/>
        </p:blipFill>
        <p:spPr>
          <a:xfrm>
            <a:off x="1854360" y="1346040"/>
            <a:ext cx="814032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0" y="0"/>
            <a:ext cx="10514880" cy="95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Why Limited?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45840" y="960480"/>
            <a:ext cx="10938600" cy="52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With a fixed number of bits, only a certain number of possible patterns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16 bits, 65,536 possible patterns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32768 negative numbers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1 zero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32767 positive numbers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Overflow: attempt to store a value to large in a variable (40000 in short int)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16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7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8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05BD8F27-C008-4B83-B4A6-9F2625466F16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19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20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7243946-4F78-4B1C-B700-FACE57F9AC1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0" y="31320"/>
            <a:ext cx="105148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Unsigned Integers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838080" y="1266840"/>
            <a:ext cx="10514880" cy="49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Type: unsigned int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No negative values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unsigned int: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possible values: 0 to 65536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Representation: binary number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423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4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B746E41-F691-4DC2-9421-162A9ABB57F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F914E94-FC34-4923-BC1F-F257529D53C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10514880" cy="10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Integer Literal Constants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838080" y="1082520"/>
            <a:ext cx="10514880" cy="50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Syntax:</a:t>
            </a:r>
            <a:endParaRPr lang="en-IN" sz="2800" b="0" strike="noStrike" spc="-1">
              <a:latin typeface="Arial"/>
            </a:endParaRPr>
          </a:p>
          <a:p>
            <a:pPr marL="685800" indent="-22788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1 or more digits</a:t>
            </a:r>
            <a:endParaRPr lang="en-IN" sz="2400" b="0" strike="noStrike" spc="-1">
              <a:latin typeface="Arial"/>
            </a:endParaRPr>
          </a:p>
          <a:p>
            <a:pPr marL="685800" indent="-22788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Optional leading sign (+ or -)</a:t>
            </a:r>
            <a:endParaRPr lang="en-IN" sz="2400" b="0" strike="noStrike" spc="-1">
              <a:latin typeface="Arial"/>
            </a:endParaRPr>
          </a:p>
          <a:p>
            <a:pPr marL="685800" indent="-22788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Optional l or L at the end for long</a:t>
            </a:r>
            <a:endParaRPr lang="en-IN" sz="2400" b="0" strike="noStrike" spc="-1">
              <a:latin typeface="Arial"/>
            </a:endParaRPr>
          </a:p>
          <a:p>
            <a:pPr marL="685800" indent="-22788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Optional u or U for unsigned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Examples:</a:t>
            </a:r>
            <a:endParaRPr lang="en-IN" sz="2800" b="0" strike="noStrike" spc="-1">
              <a:latin typeface="Arial"/>
            </a:endParaRPr>
          </a:p>
          <a:p>
            <a:pPr marL="685800" indent="-22788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5, -35, 401, 4010L, -350L, 2000UL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30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1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EA1A2E42-4776-46F9-90B5-DE887AB9D60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33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34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C61F812-D606-44FA-8FB4-9A2DEC70303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0" y="0"/>
            <a:ext cx="10514880" cy="8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Floating-Point Type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838080" y="1006560"/>
            <a:ext cx="10514880" cy="51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Type names: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float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double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long double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Possible values: floating point numbers, 5.0 -3.5, 4.01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Operations: arithmetic (addition, subtraction, multiplication, …), and others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37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8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283E414-6052-446D-8567-CE8349D91795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B3238A0-FE8B-4347-B6C0-32E703B4EB5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0" y="0"/>
            <a:ext cx="113529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Floating-Point Representation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838080" y="947880"/>
            <a:ext cx="10514880" cy="52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float: 4 bytes, 32 bits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double: 8 bytes, 64 bits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long double: 10 bytes, 80 bits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Representation: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magnitude (some number of bits) plus exponent (remainder of bits)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3.26 * 10^4 for 32600.0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44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5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6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73EEE42-772A-4470-965E-BE0EC6DF9CD0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CEE3512-DDBA-4EC1-92D2-E29BEB5AAE6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Floating-Point Limitations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838080" y="1040400"/>
            <a:ext cx="10721160" cy="51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Maximum, minimum exponents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maximum possible value (largest positive magnitude, largest positive exponent)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minimum value (largest negative magnitude, largest positive exponent)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can have overflow, and underflow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Magnitude limited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cannot differentiate between values such as 1.00000000 and 1.00000001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51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2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3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E71AD11-D829-4CD7-8DA8-E046736A5D77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55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E49F67C-D06E-4A26-91EF-543B251D454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0" y="0"/>
            <a:ext cx="1051488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Floating-Point Literals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662040" y="1078920"/>
            <a:ext cx="10514880" cy="482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9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Syntax: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Zero or more digits, decimal point, then zero or more digits (at least one digit)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Whole numbers also treated as float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Optional sign at start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Can be followed by e and whole number (to represent exponent)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 or F at end for float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l or L at end for long double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Examples: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5, .5, 0.5, -1.0, 2.1e+3, 5.1f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58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9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0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D2B8535-DAAC-4BB7-B556-CFE1C7858CD0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1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8198A0F-FB7F-4A9F-8D12-3AE36347F49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10514880" cy="6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5400" b="0" strike="noStrike" spc="-1">
                <a:solidFill>
                  <a:srgbClr val="002060"/>
                </a:solidFill>
                <a:latin typeface="Calibri Light"/>
              </a:rPr>
              <a:t>Constructs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38080" y="1077120"/>
            <a:ext cx="10514880" cy="50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5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They are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used to control the order/flow in which instructions are executed (or not executed). In programming languages, the expression which translates to an instruction is called a programming statement or just statement.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Sequence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Selection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Iteration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09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DB2A8E8-9C42-49B4-A930-1B1840EA211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30068E0-8035-421E-A79A-857BA80FEBD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0" y="0"/>
            <a:ext cx="1051488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Character Type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838080" y="1182960"/>
            <a:ext cx="10514880" cy="49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Type name: char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Possible values: keys that can be typed at the keyboard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Representation: each character assigned a value (ASCII values), 8 bits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A - binary number 65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a - binary number 97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b - binary number 98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2 - binary number 50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65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6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7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77A5FB9-BAC3-4A5E-9ADA-476C7C2D0D4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8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69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6088B1B-0828-44C7-85B6-9E45E50100E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Character Literals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838080" y="998280"/>
            <a:ext cx="10514880" cy="51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Single key stroke between quote char ‘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Examples: ‘A’, ‘a’, ‘b’, ‘1’, ‘@’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Some special chars: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‘\0’ - null char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‘\t’ - tab char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‘\n’ - newline char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‘\’’ - single quote char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‘\\’ - backslash char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72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3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B2DEC10-3984-465F-9E1A-7E853541980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8E4D4A5-3425-4EC3-ABE7-9F24F263519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String Literals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132560"/>
            <a:ext cx="10514880" cy="50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No string type (more later)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Contained between double quote chars (“)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Examples: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“” - null string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“A string”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“String with newline \n char in it”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“String with a double quote \” in it”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79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0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0DE18D3-DF20-489A-844E-19FB8BE7B19A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D7409BC-55AA-4D44-97E0-1164C7310DDA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0" y="-5040"/>
            <a:ext cx="105148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Constants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838080" y="1107360"/>
            <a:ext cx="10514880" cy="50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Literal constants - tokens representing values from type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Defined constants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syntax: 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#define </a:t>
            </a:r>
            <a:r>
              <a:rPr lang="en-US" sz="2400" b="0" i="1" strike="noStrike" spc="-1">
                <a:solidFill>
                  <a:srgbClr val="002060"/>
                </a:solidFill>
                <a:latin typeface="Calibri"/>
              </a:rPr>
              <a:t>Name Value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preprocessor command, </a:t>
            </a:r>
            <a:r>
              <a:rPr lang="en-US" sz="2400" b="0" i="1" strike="noStrike" spc="-1">
                <a:solidFill>
                  <a:srgbClr val="002060"/>
                </a:solidFill>
                <a:latin typeface="Calibri"/>
              </a:rPr>
              <a:t>Name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replaced by </a:t>
            </a:r>
            <a:r>
              <a:rPr lang="en-US" sz="2400" b="0" i="1" strike="noStrike" spc="-1">
                <a:solidFill>
                  <a:srgbClr val="002060"/>
                </a:solidFill>
                <a:latin typeface="Calibri"/>
              </a:rPr>
              <a:t>Value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in program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Example: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#define MAX_NUMBER 100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86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7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8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A3C3EDB7-7198-463E-AD0A-9FECB5B6020D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89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B72DB91-5751-4CB4-9663-46B92BA4E08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Constants (cont)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838080" y="1065240"/>
            <a:ext cx="1051488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Memory constants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declared similar to variables, type and name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i="1" strike="noStrike" spc="-1">
                <a:solidFill>
                  <a:srgbClr val="002060"/>
                </a:solidFill>
                <a:latin typeface="Calibri"/>
              </a:rPr>
              <a:t>const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added before declaration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Example: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const float PI = 3.14159;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Can be used as a variable, but one that cannot be changed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Since the value cannot be changed, it </a:t>
            </a:r>
            <a:r>
              <a:rPr lang="en-US" sz="2400" b="0" i="1" strike="noStrike" spc="-1">
                <a:solidFill>
                  <a:srgbClr val="002060"/>
                </a:solidFill>
                <a:latin typeface="Calibri"/>
              </a:rPr>
              <a:t>must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be initialized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93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4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5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18C088B-EF04-460E-A8D2-CDA36C028BA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97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79BA92B-DBDA-4C79-BED9-3BA19D45546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Formatted Input/Output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838080" y="1056960"/>
            <a:ext cx="10514880" cy="51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Input comes from files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Output sent to files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Other objects treated like files: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keyboard - standard input file (stdin)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monitor - standard output file (stdout)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Generally send/retrieve characters to/from files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500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1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2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886D9E2-269E-49E0-97DA-E0DA6E14613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03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04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534444F-6FBD-4E6F-9C9A-7344D888845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Formatted Output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838080" y="870480"/>
            <a:ext cx="10514880" cy="530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Command: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printf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- print formatted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Syntax: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printf(</a:t>
            </a:r>
            <a:r>
              <a:rPr lang="en-US" sz="2800" b="0" i="1" strike="noStrike" spc="-1">
                <a:solidFill>
                  <a:srgbClr val="002060"/>
                </a:solidFill>
                <a:latin typeface="Calibri"/>
              </a:rPr>
              <a:t>Format String, Data List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);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Format string any legal string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Characters sent (in order) to screen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Example: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 printf(“Welcome to\nCS 1621!\n”);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1" strike="noStrike" spc="-1">
                <a:solidFill>
                  <a:srgbClr val="002060"/>
                </a:solidFill>
                <a:latin typeface="Courier New"/>
              </a:rPr>
              <a:t>Welcome to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1" strike="noStrike" spc="-1">
                <a:solidFill>
                  <a:srgbClr val="002060"/>
                </a:solidFill>
                <a:latin typeface="Courier New"/>
              </a:rPr>
              <a:t>CS 1621!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07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8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9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CB560E6-EDF4-48E4-9E11-F772BFF96DC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10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11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3F1C5C3-8217-4CE2-B777-941FC3E8004A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0" y="-5040"/>
            <a:ext cx="105148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Formatted Output (cont)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838080" y="998280"/>
            <a:ext cx="10514880" cy="51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000"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Successive printf commands cause output to be added to previous output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Example.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printf(“Hi, how “);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printf(“is it going\nin 1621?”);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Output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1" strike="noStrike" spc="-1">
                <a:solidFill>
                  <a:srgbClr val="002060"/>
                </a:solidFill>
                <a:latin typeface="Courier New"/>
              </a:rPr>
              <a:t>Hi, how is it going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1" strike="noStrike" spc="-1">
                <a:solidFill>
                  <a:srgbClr val="002060"/>
                </a:solidFill>
                <a:latin typeface="Courier New"/>
              </a:rPr>
              <a:t>in 1621?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To the monitor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14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5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6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224D413-48DA-4BC5-A949-214D4F7BEA7E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2418B0F-6650-45E6-ADFF-BEDE247C2C1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0" y="-5040"/>
            <a:ext cx="105148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Field Specifications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838080" y="1006560"/>
            <a:ext cx="10514880" cy="51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Format string may contain one or more field specifications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Syntax: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%</a:t>
            </a:r>
            <a:r>
              <a:rPr lang="en-US" sz="2400" b="0" i="1" strike="noStrike" spc="-1">
                <a:solidFill>
                  <a:srgbClr val="002060"/>
                </a:solidFill>
                <a:latin typeface="Calibri"/>
              </a:rPr>
              <a:t>[Flag][Width][Prec][Size]Code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Codes: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c - data printed as character</a:t>
            </a:r>
            <a:endParaRPr lang="en-IN" sz="2000" b="0" strike="noStrike" spc="-1">
              <a:latin typeface="Arial"/>
            </a:endParaRPr>
          </a:p>
          <a:p>
            <a:pPr marL="1143000" lvl="2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d - data printed as integer</a:t>
            </a:r>
            <a:endParaRPr lang="en-IN" sz="2000" b="0" strike="noStrike" spc="-1">
              <a:latin typeface="Arial"/>
            </a:endParaRPr>
          </a:p>
          <a:p>
            <a:pPr marL="1143000" lvl="2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f - data printed as floating-point value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15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For each field specification, have one data value after format string, separated by commas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21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2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3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DD6312F-C045-4DD5-9E62-486BAA76BF1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25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32C612F-D905-414B-BF1A-BE7C85E5887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0" y="18360"/>
            <a:ext cx="1051488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Field Specification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838080" y="815400"/>
            <a:ext cx="11006280" cy="53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printf(“%c %d %f\n”,’A’,35,4.5);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2060"/>
                </a:solidFill>
                <a:latin typeface="Courier New"/>
              </a:rPr>
              <a:t>A 35 4.50000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(varies on different computers)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Can have variables in place of literal constants (value of variable printed)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528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9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0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EABA0B5-1063-4384-A2BE-1A92148630C4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3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555CF4C-27F8-4679-8558-4ED1B84C286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0514880" cy="6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5400" b="0" strike="noStrike" spc="-1">
                <a:solidFill>
                  <a:srgbClr val="002060"/>
                </a:solidFill>
                <a:latin typeface="Calibri Light"/>
              </a:rPr>
              <a:t>History of C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077120"/>
            <a:ext cx="10514880" cy="50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 1960: ALGOL (ALGOrithmic Language)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1967: BCPL (Basic Combined Programming Language)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1970: B programming language (typeless)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1972: C: BCPL plus B with types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1978: Kernighan + Ritchie standard for C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"/>
            </a:pPr>
            <a:r>
              <a:rPr lang="en-IN" sz="2800" b="0" strike="noStrike" spc="-1">
                <a:solidFill>
                  <a:srgbClr val="002060"/>
                </a:solidFill>
                <a:latin typeface="Calibri"/>
              </a:rPr>
              <a:t>1989: ANSI standard for C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16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0E59120-3965-4A47-BF7C-4A55F809BFFB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BDD2AD8-1D5D-4B10-AF16-F879CC06572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767059" y="0"/>
            <a:ext cx="10514880" cy="735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Width and Precision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When printing numbers, generally use width/precision to determine format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Width: how many character spaces to use in printing the field (minimum, if more needed, more used)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Precision: for floating point numbers, how many characters appear after the decimal point, width counts decimal point, number of digits after decimal, remainder before decimal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35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6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7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25EDACA5-2440-46DC-AE95-DB49E3F7A4E4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38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39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35DCEBB-635C-4706-A3DF-C89BDE7E2EF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838080" y="34134"/>
            <a:ext cx="10514880" cy="753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Width/Precision Example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printf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(“%5d%8.3f\n”,753,4.1678);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produces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Courier New"/>
              </a:rPr>
              <a:t>  </a:t>
            </a:r>
            <a:r>
              <a:rPr lang="en-US" sz="2400" b="0" strike="noStrike" spc="-1" dirty="0">
                <a:solidFill>
                  <a:srgbClr val="C00000"/>
                </a:solidFill>
                <a:latin typeface="Courier New"/>
              </a:rPr>
              <a:t>753   4.168</a:t>
            </a:r>
            <a:endParaRPr lang="en-IN" sz="2400" b="0" strike="noStrike" spc="-1" dirty="0">
              <a:solidFill>
                <a:srgbClr val="C0000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values are right justified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If not enough characters in width, minimum number used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use 1 width to indicate minimum number of chars should be used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42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3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F31CB0A-9064-4324-B2D6-8D11E9103ECB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45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4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9718113-7EFC-4144-BCBD-EDB0C11D4FC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838080" y="8876"/>
            <a:ext cx="10514880" cy="753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Left Justification (Flags)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Put - after % to indicate value is left justified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 err="1">
                <a:solidFill>
                  <a:srgbClr val="002060"/>
                </a:solidFill>
                <a:latin typeface="Calibri"/>
              </a:rPr>
              <a:t>printf</a:t>
            </a: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(“%-5d%-8.3fX\n”,753,4.1678);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produces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C00000"/>
                </a:solidFill>
                <a:latin typeface="Courier New"/>
              </a:rPr>
              <a:t>753  4.168   X</a:t>
            </a:r>
            <a:endParaRPr lang="en-IN" sz="2400" b="0" strike="noStrike" spc="-1" dirty="0">
              <a:solidFill>
                <a:srgbClr val="C0000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For integers, put 0 after % to indicate should pad with 0’s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 err="1">
                <a:solidFill>
                  <a:srgbClr val="002060"/>
                </a:solidFill>
                <a:latin typeface="Calibri"/>
              </a:rPr>
              <a:t>printf</a:t>
            </a: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(“%05d”,753);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produces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685800" indent="-22788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C00000"/>
                </a:solidFill>
                <a:latin typeface="Courier New"/>
              </a:rPr>
              <a:t>00753</a:t>
            </a:r>
            <a:endParaRPr lang="en-IN" sz="24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549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0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1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0ED8A21-CE7D-4DDF-A7A1-0AC6DAEF815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52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53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B4DCB63-89C5-4A3F-A47C-AC43962BB70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722671" y="-19131"/>
            <a:ext cx="10514880" cy="80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Size Indicator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12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Use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hd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for small integers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12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Use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ld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for long integers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12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Use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Lf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for long double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12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Determines how value is treated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56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7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8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64877F2-FEB0-441E-8AE9-B384AA761ACB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59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B51C461-4F42-4D30-B6AE-CCD674379CC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767059" y="85996"/>
            <a:ext cx="10514880" cy="611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2060"/>
                </a:solidFill>
                <a:latin typeface="Calibri Light"/>
              </a:rPr>
              <a:t>Printf</a:t>
            </a: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 Notes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Important to have one value for each field specification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some C versions allow you to give too few values (garbage values are formatted and printed)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Values converted to proper type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 err="1">
                <a:solidFill>
                  <a:srgbClr val="002060"/>
                </a:solidFill>
                <a:latin typeface="Calibri"/>
              </a:rPr>
              <a:t>printf</a:t>
            </a: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(“%c”,97); produces the character a on the screen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63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4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5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0757ACDD-62C7-446F-9C1C-3ECCB937171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66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67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459D355-9425-4054-89FE-FC8BB7C7CA6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838080" y="-27284"/>
            <a:ext cx="10514880" cy="824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Formatted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Input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8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Command: </a:t>
            </a:r>
            <a:r>
              <a:rPr lang="en-US" sz="2800" b="1" i="1" strike="noStrike" spc="-1" dirty="0" err="1">
                <a:solidFill>
                  <a:srgbClr val="002060"/>
                </a:solidFill>
                <a:latin typeface="Calibri"/>
              </a:rPr>
              <a:t>scanf</a:t>
            </a:r>
            <a:r>
              <a:rPr lang="en-US" sz="2800" b="1" i="1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- scan formatted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8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Syntax: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scanf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(</a:t>
            </a:r>
            <a:r>
              <a:rPr lang="en-US" sz="2800" b="0" i="1" strike="noStrike" spc="-1" dirty="0">
                <a:solidFill>
                  <a:srgbClr val="002060"/>
                </a:solidFill>
                <a:latin typeface="Calibri"/>
              </a:rPr>
              <a:t>Format String, Address List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);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8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Format string a string with one or more field specifications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8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Characters read from keyboard, stored in variables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8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scanf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(“%c %d %f”,&amp;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cVar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,&amp;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dVar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,&amp;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fVar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);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indent="-342900">
              <a:lnSpc>
                <a:spcPct val="8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attempts to read first a single character, then a whole number, then a floating point number from the keyboard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70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1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2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B65015D-5AEA-4128-A5E5-315457270D8C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73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BB1252F-EB99-4775-BE3E-5C8277B07DD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749304" y="-55316"/>
            <a:ext cx="10514880" cy="780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Formatted Input (</a:t>
            </a:r>
            <a:r>
              <a:rPr lang="en-US" sz="4400" b="0" strike="noStrike" spc="-1" dirty="0" err="1">
                <a:solidFill>
                  <a:srgbClr val="002060"/>
                </a:solidFill>
                <a:latin typeface="Calibri Light"/>
              </a:rPr>
              <a:t>cont</a:t>
            </a: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)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Generally only have field specifications and spaces in string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any other character must be matched exactly (user must type that char or chars)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space characters indicate white-space is ignored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“white-space” - spaces, tabs, newlines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%d and %f generally ignore leading white space anyway (looking for numbers)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%d and %f read until next non-number char reached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77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8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9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9A18BF2-7879-4568-9017-1878727444D4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80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81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38BFC97-446E-4BE6-B3A8-73363234B82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678282" y="6097"/>
            <a:ext cx="10514880" cy="691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Formatted Input (</a:t>
            </a:r>
            <a:r>
              <a:rPr lang="en-US" sz="4400" b="0" strike="noStrike" spc="-1" dirty="0" err="1">
                <a:solidFill>
                  <a:srgbClr val="002060"/>
                </a:solidFill>
                <a:latin typeface="Calibri Light"/>
              </a:rPr>
              <a:t>cont</a:t>
            </a: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)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More notes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can use width in field specifications to indicate max number of characters to read for number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computer will not read input until return typed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if not enough input on this line, next line read, (and line after, etc.)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inappropriate chars result in run-time errors (x when number expected)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if end-of-file occurs while variable being read, an error occurs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84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5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6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5507BD9-1414-4654-89A2-48F9FC244D92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87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88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098D593-B85E-4EFC-A9A5-63F583E4E39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607261" y="8227"/>
            <a:ext cx="10514880" cy="7801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Address Operator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&amp; - address operator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Put before a variable (as in &amp;x)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Tells the computer to store the value read at the location of the variable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More on address operators later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91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2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3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A014D13-DFFF-46AE-B73B-F180C718EDA6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94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595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A783106-6E6F-4FA0-A0CF-DFFBFB9AA06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616139" y="8876"/>
            <a:ext cx="10514880" cy="718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2060"/>
                </a:solidFill>
                <a:latin typeface="Calibri Light"/>
              </a:rPr>
              <a:t>Scanf</a:t>
            </a: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 Rules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Conversion process continues until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end of file reached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maximum number of characters processed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non-number char found number processed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lvl="1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an error is detected (inappropriate char)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Field specification for each variable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Variable address for each field spec.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Any character other than whitespace must be matched exactly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98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9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0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A8BCD4C-3DC3-40A9-8FD1-4866DC1F4F5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601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02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4016F62-4212-4C7F-8B12-667B8429C5F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42840"/>
            <a:ext cx="10514880" cy="6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5400" b="0" strike="noStrike" spc="-1" dirty="0">
                <a:solidFill>
                  <a:srgbClr val="002060"/>
                </a:solidFill>
                <a:latin typeface="Calibri Light"/>
              </a:rPr>
              <a:t>C Program Structure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38080" y="1077120"/>
            <a:ext cx="10514880" cy="50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5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6"/>
          <p:cNvSpPr/>
          <p:nvPr/>
        </p:nvSpPr>
        <p:spPr>
          <a:xfrm>
            <a:off x="5373720" y="1278720"/>
            <a:ext cx="426636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Program defined by: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  <a:ea typeface="DejaVu Sans"/>
              </a:rPr>
              <a:t>global declarations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  <a:ea typeface="DejaVu Sans"/>
              </a:rPr>
              <a:t>function definitions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May contain preprocessor directives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Always has one function named </a:t>
            </a:r>
            <a:r>
              <a:rPr lang="en-US" sz="2800" b="0" i="1" strike="noStrike" spc="-1">
                <a:solidFill>
                  <a:srgbClr val="002060"/>
                </a:solidFill>
                <a:latin typeface="Calibri"/>
                <a:ea typeface="DejaVu Sans"/>
              </a:rPr>
              <a:t>main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, may contain others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CCB8A2A-EE18-4182-9303-EA3A2B45DD4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6B34197-CEC3-4E24-AE07-83097FDACD8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863640" y="1066680"/>
            <a:ext cx="3212640" cy="487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758181" y="69644"/>
            <a:ext cx="10514880" cy="71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2060"/>
                </a:solidFill>
                <a:latin typeface="Calibri Light"/>
              </a:rPr>
              <a:t>Scanf</a:t>
            </a: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 Example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2060"/>
                </a:solidFill>
                <a:latin typeface="Courier New"/>
              </a:rPr>
              <a:t>scanf</a:t>
            </a:r>
            <a:r>
              <a:rPr lang="en-US" sz="2800" b="0" strike="noStrike" spc="-1" dirty="0">
                <a:solidFill>
                  <a:srgbClr val="002060"/>
                </a:solidFill>
                <a:latin typeface="Courier New"/>
              </a:rPr>
              <a:t>(“%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ourier New"/>
              </a:rPr>
              <a:t>d%c</a:t>
            </a:r>
            <a:r>
              <a:rPr lang="en-US" sz="2800" b="0" strike="noStrike" spc="-1" dirty="0">
                <a:solidFill>
                  <a:srgbClr val="002060"/>
                </a:solidFill>
                <a:latin typeface="Courier New"/>
              </a:rPr>
              <a:t> %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ourier New"/>
              </a:rPr>
              <a:t>f”,&amp;x,&amp;c,&amp;y</a:t>
            </a:r>
            <a:r>
              <a:rPr lang="en-US" sz="2800" b="0" strike="noStrike" spc="-1" dirty="0">
                <a:solidFill>
                  <a:srgbClr val="002060"/>
                </a:solidFill>
                <a:latin typeface="Courier New"/>
              </a:rPr>
              <a:t>);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and following typed: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C00000"/>
                </a:solidFill>
                <a:latin typeface="Courier New"/>
              </a:rPr>
              <a:t>-543A</a:t>
            </a:r>
            <a:endParaRPr lang="en-IN" sz="2800" b="0" strike="noStrike" spc="-1" dirty="0">
              <a:solidFill>
                <a:srgbClr val="C0000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C00000"/>
                </a:solidFill>
                <a:latin typeface="Courier New"/>
              </a:rPr>
              <a:t>4.056 56</a:t>
            </a:r>
            <a:endParaRPr lang="en-IN" sz="2800" b="0" strike="noStrike" spc="-1" dirty="0">
              <a:solidFill>
                <a:srgbClr val="C0000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-543 stored in x, A stored in c, 4.056 stored in y, space and 56 still waiting (for next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scanf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)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05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6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7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CCEA96A-B7B9-4DFD-8163-F7AF2BEE9A6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608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09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F66BD46-2CDD-4B4A-9542-C9168D1189B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838080" y="19441"/>
            <a:ext cx="10514880" cy="66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2060"/>
                </a:solidFill>
                <a:latin typeface="Calibri Light"/>
              </a:rPr>
              <a:t>Prompting for Input</a:t>
            </a:r>
            <a:endParaRPr lang="en-IN" sz="4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Using output statements to inform the user what information is needed: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 err="1">
                <a:solidFill>
                  <a:srgbClr val="002060"/>
                </a:solidFill>
                <a:latin typeface="Calibri"/>
              </a:rPr>
              <a:t>printf</a:t>
            </a: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(“Enter an integer: “);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 err="1">
                <a:solidFill>
                  <a:srgbClr val="002060"/>
                </a:solidFill>
                <a:latin typeface="Calibri"/>
              </a:rPr>
              <a:t>scanf</a:t>
            </a: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(“%d”,&amp;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Calibri"/>
              </a:rPr>
              <a:t>intToRead</a:t>
            </a: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);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Output statement provides a cue to the user:</a:t>
            </a:r>
            <a:endParaRPr lang="en-IN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800820" indent="-342900">
              <a:lnSpc>
                <a:spcPct val="90000"/>
              </a:lnSpc>
              <a:spcBef>
                <a:spcPts val="499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0" strike="noStrike" spc="-1" dirty="0">
                <a:solidFill>
                  <a:srgbClr val="002060"/>
                </a:solidFill>
                <a:latin typeface="Calibri"/>
              </a:rPr>
              <a:t>Enter an integer: </a:t>
            </a:r>
            <a:r>
              <a:rPr lang="en-US" sz="2400" b="0" i="1" strike="noStrike" spc="-1" dirty="0">
                <a:solidFill>
                  <a:srgbClr val="002060"/>
                </a:solidFill>
                <a:latin typeface="Calibri"/>
              </a:rPr>
              <a:t>user types here</a:t>
            </a:r>
            <a:endParaRPr lang="en-IN" sz="24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2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3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4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5005059-8F69-4A7B-9458-EFE97F74885B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615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D07C41B-CD58-409D-AB10-63B3D9483DA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3819600" y="2998080"/>
            <a:ext cx="5009400" cy="6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spc="-1">
                <a:solidFill>
                  <a:srgbClr val="002060"/>
                </a:solidFill>
                <a:latin typeface="Calibri Light"/>
              </a:rPr>
              <a:t>Questions ?</a:t>
            </a:r>
            <a:endParaRPr lang="en-IN" sz="6600" b="0" strike="noStrike" spc="-1">
              <a:latin typeface="Arial"/>
            </a:endParaRPr>
          </a:p>
        </p:txBody>
      </p:sp>
      <p:sp>
        <p:nvSpPr>
          <p:cNvPr id="618" name="Line 2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9" name="Line 3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0" name="CustomShape 4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D48DC631-0810-46DC-AF0D-FE5ECD7D8C35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621" name="CustomShape 5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22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166C9F1-75F4-4C0C-88DC-2D587756C51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4038480" y="3009960"/>
            <a:ext cx="3590280" cy="69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2060"/>
                </a:solidFill>
                <a:latin typeface="Calibri Light"/>
              </a:rPr>
              <a:t>Thank You !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624" name="Line 2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5" name="Line 3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6" name="CustomShape 4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2F84AB2-B2F3-4721-B8A0-8563AD29EB74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627" name="CustomShape 5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28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A005B17-45C2-4B3D-973D-8FDA367E831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105148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Parts of a Program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2" name="Line 2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" name="Line 3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5401ABB5-29BA-4ED3-981F-C3452105ABE6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DA49014-C20C-4CA7-A811-53EDA9F9F64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2209680" y="1562040"/>
            <a:ext cx="7772040" cy="37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-10800"/>
            <a:ext cx="10514880" cy="8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2060"/>
                </a:solidFill>
                <a:latin typeface="Calibri Light"/>
              </a:rPr>
              <a:t>Preprocessor Directives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233360"/>
            <a:ext cx="10514880" cy="49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Begin with #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Instruct compiler to perform some transformation to file before compiling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Example: #include &lt;stdio.h&gt;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add the </a:t>
            </a:r>
            <a:r>
              <a:rPr lang="en-US" sz="2400" b="0" i="1" strike="noStrike" spc="-1">
                <a:solidFill>
                  <a:srgbClr val="002060"/>
                </a:solidFill>
                <a:latin typeface="Calibri"/>
              </a:rPr>
              <a:t>header</a:t>
            </a: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 file stdio.h to this file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.h for header file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stdio.h defines useful input/output functions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40" name="Line 3"/>
          <p:cNvSpPr/>
          <p:nvPr/>
        </p:nvSpPr>
        <p:spPr>
          <a:xfrm>
            <a:off x="0" y="82368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1" name="Line 4"/>
          <p:cNvSpPr/>
          <p:nvPr/>
        </p:nvSpPr>
        <p:spPr>
          <a:xfrm>
            <a:off x="0" y="641988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2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788677-4525-45F5-9315-37CAF2942E87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016189D-6B9C-4205-970C-833D0B76C94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58760" y="221400"/>
            <a:ext cx="10514880" cy="44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002060"/>
                </a:solidFill>
                <a:latin typeface="Calibri Light"/>
              </a:rPr>
              <a:t>Declarations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Global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visible throughout program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describes data used throughout program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Local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visible within function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describes data used only in function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47" name="Line 3"/>
          <p:cNvSpPr/>
          <p:nvPr/>
        </p:nvSpPr>
        <p:spPr>
          <a:xfrm>
            <a:off x="0" y="8150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8" name="Line 4"/>
          <p:cNvSpPr/>
          <p:nvPr/>
        </p:nvSpPr>
        <p:spPr>
          <a:xfrm>
            <a:off x="0" y="6411240"/>
            <a:ext cx="12191760" cy="0"/>
          </a:xfrm>
          <a:prstGeom prst="line">
            <a:avLst/>
          </a:prstGeom>
          <a:ln w="6048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9" name="CustomShape 5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0E4ECB6-9831-4B7B-B97E-D24DED6619BD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01/11/21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Dr. M. Ifjaz Ahmed, AP-II, IT/SoC, SASTRA Deemed University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B36EAB1-C92C-4040-9AA6-446BA35B1E9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3761</Words>
  <Application>Microsoft Macintosh PowerPoint</Application>
  <PresentationFormat>Widescreen</PresentationFormat>
  <Paragraphs>610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CSE106  FUNDAMENTALS OF COMPUTER SCIENCE</dc:title>
  <dc:subject/>
  <dc:creator>Ifjaz Ahmed Mubarak Ali</dc:creator>
  <dc:description/>
  <cp:lastModifiedBy>Ifjaz Ahmed Mubarak Ali</cp:lastModifiedBy>
  <cp:revision>23</cp:revision>
  <dcterms:created xsi:type="dcterms:W3CDTF">2020-10-02T14:41:23Z</dcterms:created>
  <dcterms:modified xsi:type="dcterms:W3CDTF">2021-11-01T06:38:49Z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63</vt:i4>
  </property>
</Properties>
</file>