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slideLayouts/slideLayout12.xml" ContentType="application/vnd.openxmlformats-officedocument.presentationml.slideLayout+xml"/>
  <Override PartName="/ppt/theme/theme13.xml" ContentType="application/vnd.openxmlformats-officedocument.theme+xml"/>
  <Override PartName="/ppt/slideLayouts/slideLayout13.xml" ContentType="application/vnd.openxmlformats-officedocument.presentationml.slideLayout+xml"/>
  <Override PartName="/ppt/theme/theme14.xml" ContentType="application/vnd.openxmlformats-officedocument.theme+xml"/>
  <Override PartName="/ppt/slideLayouts/slideLayout14.xml" ContentType="application/vnd.openxmlformats-officedocument.presentationml.slideLayout+xml"/>
  <Override PartName="/ppt/theme/theme15.xml" ContentType="application/vnd.openxmlformats-officedocument.theme+xml"/>
  <Override PartName="/ppt/slideLayouts/slideLayout15.xml" ContentType="application/vnd.openxmlformats-officedocument.presentationml.slideLayout+xml"/>
  <Override PartName="/ppt/theme/theme16.xml" ContentType="application/vnd.openxmlformats-officedocument.theme+xml"/>
  <Override PartName="/ppt/slideLayouts/slideLayout16.xml" ContentType="application/vnd.openxmlformats-officedocument.presentationml.slideLayout+xml"/>
  <Override PartName="/ppt/theme/theme17.xml" ContentType="application/vnd.openxmlformats-officedocument.theme+xml"/>
  <Override PartName="/ppt/slideLayouts/slideLayout17.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 id="2147483667" r:id="rId3"/>
    <p:sldMasterId id="2147483668" r:id="rId4"/>
    <p:sldMasterId id="2147483669" r:id="rId5"/>
    <p:sldMasterId id="2147483670" r:id="rId6"/>
    <p:sldMasterId id="2147483671" r:id="rId7"/>
    <p:sldMasterId id="2147483672" r:id="rId8"/>
    <p:sldMasterId id="2147483673" r:id="rId9"/>
    <p:sldMasterId id="2147483674" r:id="rId10"/>
    <p:sldMasterId id="2147483675" r:id="rId11"/>
    <p:sldMasterId id="2147483676" r:id="rId12"/>
    <p:sldMasterId id="2147483677" r:id="rId13"/>
    <p:sldMasterId id="2147483678" r:id="rId14"/>
    <p:sldMasterId id="2147483679" r:id="rId15"/>
    <p:sldMasterId id="2147483680" r:id="rId16"/>
    <p:sldMasterId id="2147483681" r:id="rId17"/>
    <p:sldMasterId id="2147483682" r:id="rId18"/>
  </p:sldMasterIdLst>
  <p:notesMasterIdLst>
    <p:notesMasterId r:id="rId64"/>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Lst>
  <p:sldSz cx="9144000" cy="6858000" type="screen4x3"/>
  <p:notesSz cx="6858000" cy="9144000"/>
  <p:embeddedFontLst>
    <p:embeddedFont>
      <p:font typeface="Calibri" panose="020F0502020204030204" pitchFamily="34" charset="0"/>
      <p:regular r:id="rId65"/>
      <p:bold r:id="rId66"/>
      <p:italic r:id="rId67"/>
      <p:boldItalic r:id="rId68"/>
    </p:embeddedFont>
    <p:embeddedFont>
      <p:font typeface="Corbel" panose="020B050302020402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C26A1F-9B4A-46C2-9A6D-FC636599AEBF}">
  <a:tblStyle styleId="{83C26A1F-9B4A-46C2-9A6D-FC636599AEB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76"/>
  </p:normalViewPr>
  <p:slideViewPr>
    <p:cSldViewPr snapToGrid="0">
      <p:cViewPr varScale="1">
        <p:scale>
          <a:sx n="106" d="100"/>
          <a:sy n="106" d="100"/>
        </p:scale>
        <p:origin x="156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font" Target="fonts/font2.fntdata"/><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43.xml"/><Relationship Id="rId19" Type="http://schemas.openxmlformats.org/officeDocument/2006/relationships/slide" Target="slides/slide1.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Master" Target="slideMasters/slideMaster8.xml"/><Relationship Id="rId51" Type="http://schemas.openxmlformats.org/officeDocument/2006/relationships/slide" Target="slides/slide33.xml"/><Relationship Id="rId72"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font" Target="fonts/font3.fntdata"/><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font" Target="fonts/font1.fntdata"/><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4"/>
        <p:cNvGrpSpPr/>
        <p:nvPr/>
      </p:nvGrpSpPr>
      <p:grpSpPr>
        <a:xfrm>
          <a:off x="0" y="0"/>
          <a:ext cx="0" cy="0"/>
          <a:chOff x="0" y="0"/>
          <a:chExt cx="0" cy="0"/>
        </a:xfrm>
      </p:grpSpPr>
      <p:sp>
        <p:nvSpPr>
          <p:cNvPr id="25" name="Google Shape;25;p2"/>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7" name="Google Shape;27;p2"/>
          <p:cNvSpPr txBox="1">
            <a:spLocks noGrp="1"/>
          </p:cNvSpPr>
          <p:nvPr>
            <p:ph type="dt" idx="10"/>
          </p:nvPr>
        </p:nvSpPr>
        <p:spPr>
          <a:xfrm>
            <a:off x="7326312" y="6116637"/>
            <a:ext cx="8572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3624262" y="6116637"/>
            <a:ext cx="36083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8275637" y="6116637"/>
            <a:ext cx="4111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1"/>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151" name="Google Shape;151;p21"/>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52" name="Google Shape;152;p21"/>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1"/>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1"/>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b="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3"/>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64" name="Google Shape;164;p23"/>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3"/>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3"/>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b="0" cap="none">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5"/>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78" name="Google Shape;178;p25"/>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79" name="Google Shape;179;p25"/>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25"/>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25"/>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200" b="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27"/>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91" name="Google Shape;191;p27"/>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7"/>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27"/>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Name Card">
  <p:cSld name="Quote Name Car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b="0" cap="none">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29"/>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05" name="Google Shape;205;p29"/>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206" name="Google Shape;206;p29"/>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9"/>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29"/>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rue or False">
  <p:cSld name="True or False">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1"/>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18" name="Google Shape;218;p31"/>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219" name="Google Shape;219;p31"/>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31"/>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1"/>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33"/>
          <p:cNvSpPr txBox="1">
            <a:spLocks noGrp="1"/>
          </p:cNvSpPr>
          <p:nvPr>
            <p:ph type="body" idx="1"/>
          </p:nvPr>
        </p:nvSpPr>
        <p:spPr>
          <a:xfrm rot="5400000">
            <a:off x="3155950" y="493713"/>
            <a:ext cx="3357562" cy="7704137"/>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31" name="Google Shape;231;p33"/>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33"/>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33"/>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rot="5400000">
            <a:off x="5412754" y="2574438"/>
            <a:ext cx="5105400" cy="132812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35"/>
          <p:cNvSpPr txBox="1">
            <a:spLocks noGrp="1"/>
          </p:cNvSpPr>
          <p:nvPr>
            <p:ph type="body" idx="1"/>
          </p:nvPr>
        </p:nvSpPr>
        <p:spPr>
          <a:xfrm rot="5400000">
            <a:off x="1569010" y="230314"/>
            <a:ext cx="5105400" cy="6016373"/>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43" name="Google Shape;243;p35"/>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35"/>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35"/>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982133" y="2667000"/>
            <a:ext cx="7704667" cy="3332816"/>
          </a:xfrm>
          <a:prstGeom prst="rect">
            <a:avLst/>
          </a:prstGeom>
          <a:noFill/>
          <a:ln>
            <a:noFill/>
          </a:ln>
        </p:spPr>
        <p:txBody>
          <a:bodyPr spcFirstLastPara="1" wrap="square" lIns="91425" tIns="45700" rIns="91425" bIns="45700" anchor="ctr" anchorCtr="0">
            <a:no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9" name="Google Shape;39;p4"/>
          <p:cNvSpPr txBox="1">
            <a:spLocks noGrp="1"/>
          </p:cNvSpPr>
          <p:nvPr>
            <p:ph type="dt" idx="10"/>
          </p:nvPr>
        </p:nvSpPr>
        <p:spPr>
          <a:xfrm>
            <a:off x="7343775" y="6108700"/>
            <a:ext cx="8572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1973262" y="6108700"/>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8258175" y="6108700"/>
            <a:ext cx="4286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4000" b="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64" name="Google Shape;64;p7"/>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982133" y="685801"/>
            <a:ext cx="7704667" cy="175259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body" idx="1"/>
          </p:nvPr>
        </p:nvSpPr>
        <p:spPr>
          <a:xfrm>
            <a:off x="982133" y="2667000"/>
            <a:ext cx="3739896" cy="336867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6" name="Google Shape;76;p9"/>
          <p:cNvSpPr txBox="1">
            <a:spLocks noGrp="1"/>
          </p:cNvSpPr>
          <p:nvPr>
            <p:ph type="body" idx="2"/>
          </p:nvPr>
        </p:nvSpPr>
        <p:spPr>
          <a:xfrm>
            <a:off x="4946904" y="2667000"/>
            <a:ext cx="3739896" cy="334682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7" name="Google Shape;77;p9"/>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D1415"/>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89" name="Google Shape;89;p11"/>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90" name="Google Shape;90;p11"/>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8D1415"/>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91" name="Google Shape;91;p11"/>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92" name="Google Shape;92;p11"/>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12"/>
        <p:cNvGrpSpPr/>
        <p:nvPr/>
      </p:nvGrpSpPr>
      <p:grpSpPr>
        <a:xfrm>
          <a:off x="0" y="0"/>
          <a:ext cx="0" cy="0"/>
          <a:chOff x="0" y="0"/>
          <a:chExt cx="0" cy="0"/>
        </a:xfrm>
      </p:grpSpPr>
      <p:sp>
        <p:nvSpPr>
          <p:cNvPr id="113" name="Google Shape;113;p15"/>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5"/>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5"/>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7"/>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125" name="Google Shape;125;p17"/>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26" name="Google Shape;126;p17"/>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9"/>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138" name="Google Shape;138;p19"/>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39" name="Google Shape;139;p19"/>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9"/>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9"/>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3.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4.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5.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6.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203200" y="0"/>
            <a:ext cx="3778250" cy="6858000"/>
            <a:chOff x="203200" y="0"/>
            <a:chExt cx="3778250" cy="6858001"/>
          </a:xfrm>
        </p:grpSpPr>
        <p:sp>
          <p:nvSpPr>
            <p:cNvPr id="11" name="Google Shape;11;p1"/>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1"/>
            <p:cNvSpPr/>
            <p:nvPr/>
          </p:nvSpPr>
          <p:spPr>
            <a:xfrm>
              <a:off x="203200" y="0"/>
              <a:ext cx="1336675" cy="3862389"/>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1"/>
            <p:cNvSpPr/>
            <p:nvPr/>
          </p:nvSpPr>
          <p:spPr>
            <a:xfrm>
              <a:off x="207963" y="3776664"/>
              <a:ext cx="1936750" cy="3081337"/>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1"/>
            <p:cNvSpPr/>
            <p:nvPr/>
          </p:nvSpPr>
          <p:spPr>
            <a:xfrm>
              <a:off x="646113" y="3886201"/>
              <a:ext cx="2373312" cy="2971800"/>
            </a:xfrm>
            <a:custGeom>
              <a:avLst/>
              <a:gdLst/>
              <a:ahLst/>
              <a:cxnLst/>
              <a:rect l="l" t="t" r="r" b="b"/>
              <a:pathLst>
                <a:path w="1495" h="1872" extrusionOk="0">
                  <a:moveTo>
                    <a:pt x="1495" y="1872"/>
                  </a:moveTo>
                  <a:lnTo>
                    <a:pt x="0" y="0"/>
                  </a:lnTo>
                  <a:lnTo>
                    <a:pt x="1442" y="1872"/>
                  </a:lnTo>
                  <a:lnTo>
                    <a:pt x="1495" y="1872"/>
                  </a:lnTo>
                  <a:close/>
                </a:path>
              </a:pathLst>
            </a:custGeom>
            <a:solidFill>
              <a:srgbClr val="5E0E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Google Shape;15;p1"/>
            <p:cNvSpPr/>
            <p:nvPr/>
          </p:nvSpPr>
          <p:spPr>
            <a:xfrm>
              <a:off x="641350" y="3881439"/>
              <a:ext cx="3340100" cy="2976562"/>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8D151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Google Shape;16;p1"/>
            <p:cNvSpPr/>
            <p:nvPr/>
          </p:nvSpPr>
          <p:spPr>
            <a:xfrm>
              <a:off x="203200" y="3771901"/>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7" name="Google Shape;17;p1"/>
          <p:cNvSpPr/>
          <p:nvPr/>
        </p:nvSpPr>
        <p:spPr>
          <a:xfrm>
            <a:off x="203200" y="3771900"/>
            <a:ext cx="361950" cy="90487"/>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Google Shape;18;p1"/>
          <p:cNvSpPr/>
          <p:nvPr/>
        </p:nvSpPr>
        <p:spPr>
          <a:xfrm>
            <a:off x="560387" y="3867150"/>
            <a:ext cx="61912" cy="80962"/>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Google Shape;19;p1"/>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0" name="Google Shape;20;p1"/>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1" name="Google Shape;21;p1"/>
          <p:cNvSpPr txBox="1">
            <a:spLocks noGrp="1"/>
          </p:cNvSpPr>
          <p:nvPr>
            <p:ph type="dt" idx="10"/>
          </p:nvPr>
        </p:nvSpPr>
        <p:spPr>
          <a:xfrm>
            <a:off x="7326312" y="6116637"/>
            <a:ext cx="8572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1"/>
          <p:cNvSpPr txBox="1">
            <a:spLocks noGrp="1"/>
          </p:cNvSpPr>
          <p:nvPr>
            <p:ph type="ftr" idx="11"/>
          </p:nvPr>
        </p:nvSpPr>
        <p:spPr>
          <a:xfrm>
            <a:off x="3624262" y="6116637"/>
            <a:ext cx="360838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1"/>
          <p:cNvSpPr txBox="1">
            <a:spLocks noGrp="1"/>
          </p:cNvSpPr>
          <p:nvPr>
            <p:ph type="sldNum" idx="12"/>
          </p:nvPr>
        </p:nvSpPr>
        <p:spPr>
          <a:xfrm>
            <a:off x="8275637" y="6116637"/>
            <a:ext cx="4111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1" name="Google Shape;131;p18"/>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32" name="Google Shape;132;p18"/>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3" name="Google Shape;133;p18"/>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4" name="Google Shape;134;p18"/>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20"/>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45" name="Google Shape;145;p20"/>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6" name="Google Shape;146;p20"/>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7" name="Google Shape;147;p20"/>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7" name="Google Shape;157;p22"/>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8" name="Google Shape;158;p22"/>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9" name="Google Shape;159;p22"/>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0" name="Google Shape;160;p22"/>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p:nvSpPr>
          <p:cNvPr id="168" name="Google Shape;168;p24"/>
          <p:cNvSpPr txBox="1"/>
          <p:nvPr/>
        </p:nvSpPr>
        <p:spPr>
          <a:xfrm>
            <a:off x="969962" y="863600"/>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Arial"/>
              <a:buNone/>
            </a:pPr>
            <a:r>
              <a:rPr lang="en-US" sz="8000" b="0" i="0" u="none">
                <a:solidFill>
                  <a:schemeClr val="dk1"/>
                </a:solidFill>
                <a:latin typeface="Arial"/>
                <a:ea typeface="Arial"/>
                <a:cs typeface="Arial"/>
                <a:sym typeface="Arial"/>
              </a:rPr>
              <a:t>“</a:t>
            </a:r>
            <a:endParaRPr/>
          </a:p>
        </p:txBody>
      </p:sp>
      <p:sp>
        <p:nvSpPr>
          <p:cNvPr id="169" name="Google Shape;169;p24"/>
          <p:cNvSpPr txBox="1"/>
          <p:nvPr/>
        </p:nvSpPr>
        <p:spPr>
          <a:xfrm>
            <a:off x="8172450" y="2819400"/>
            <a:ext cx="457200" cy="584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Arial"/>
              <a:buNone/>
            </a:pPr>
            <a:r>
              <a:rPr lang="en-US" sz="8000" b="0" i="0" u="none">
                <a:solidFill>
                  <a:schemeClr val="dk1"/>
                </a:solidFill>
                <a:latin typeface="Arial"/>
                <a:ea typeface="Arial"/>
                <a:cs typeface="Arial"/>
                <a:sym typeface="Arial"/>
              </a:rPr>
              <a:t>”</a:t>
            </a:r>
            <a:endParaRPr/>
          </a:p>
        </p:txBody>
      </p:sp>
      <p:sp>
        <p:nvSpPr>
          <p:cNvPr id="170" name="Google Shape;170;p24"/>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1" name="Google Shape;171;p24"/>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72" name="Google Shape;172;p24"/>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4"/>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4" name="Google Shape;174;p24"/>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4" name="Google Shape;184;p26"/>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85" name="Google Shape;185;p26"/>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6" name="Google Shape;186;p26"/>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7" name="Google Shape;187;p26"/>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195" name="Google Shape;195;p28"/>
          <p:cNvSpPr txBox="1"/>
          <p:nvPr/>
        </p:nvSpPr>
        <p:spPr>
          <a:xfrm>
            <a:off x="969962" y="863600"/>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Arial"/>
              <a:buNone/>
            </a:pPr>
            <a:r>
              <a:rPr lang="en-US" sz="8000" b="0" i="0" u="none">
                <a:solidFill>
                  <a:schemeClr val="dk1"/>
                </a:solidFill>
                <a:latin typeface="Arial"/>
                <a:ea typeface="Arial"/>
                <a:cs typeface="Arial"/>
                <a:sym typeface="Arial"/>
              </a:rPr>
              <a:t>“</a:t>
            </a:r>
            <a:endParaRPr/>
          </a:p>
        </p:txBody>
      </p:sp>
      <p:sp>
        <p:nvSpPr>
          <p:cNvPr id="196" name="Google Shape;196;p28"/>
          <p:cNvSpPr txBox="1"/>
          <p:nvPr/>
        </p:nvSpPr>
        <p:spPr>
          <a:xfrm>
            <a:off x="8172450" y="2819400"/>
            <a:ext cx="457200" cy="584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Arial"/>
              <a:buNone/>
            </a:pPr>
            <a:r>
              <a:rPr lang="en-US" sz="8000" b="0" i="0" u="none">
                <a:solidFill>
                  <a:schemeClr val="dk1"/>
                </a:solidFill>
                <a:latin typeface="Arial"/>
                <a:ea typeface="Arial"/>
                <a:cs typeface="Arial"/>
                <a:sym typeface="Arial"/>
              </a:rPr>
              <a:t>”</a:t>
            </a:r>
            <a:endParaRPr/>
          </a:p>
        </p:txBody>
      </p:sp>
      <p:sp>
        <p:nvSpPr>
          <p:cNvPr id="197" name="Google Shape;197;p28"/>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8" name="Google Shape;198;p28"/>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9" name="Google Shape;199;p28"/>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0" name="Google Shape;200;p28"/>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1" name="Google Shape;201;p28"/>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11" name="Google Shape;211;p30"/>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12" name="Google Shape;212;p30"/>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3" name="Google Shape;213;p30"/>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4" name="Google Shape;214;p30"/>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4" name="Google Shape;224;p32"/>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25" name="Google Shape;225;p32"/>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6" name="Google Shape;226;p32"/>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7" name="Google Shape;227;p32"/>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6" name="Google Shape;236;p34"/>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37" name="Google Shape;237;p34"/>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8" name="Google Shape;238;p34"/>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9" name="Google Shape;239;p34"/>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2" name="Google Shape;32;p3"/>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33" name="Google Shape;33;p3"/>
          <p:cNvSpPr txBox="1">
            <a:spLocks noGrp="1"/>
          </p:cNvSpPr>
          <p:nvPr>
            <p:ph type="dt" idx="10"/>
          </p:nvPr>
        </p:nvSpPr>
        <p:spPr>
          <a:xfrm>
            <a:off x="7343775" y="6108700"/>
            <a:ext cx="8572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 name="Google Shape;34;p3"/>
          <p:cNvSpPr txBox="1">
            <a:spLocks noGrp="1"/>
          </p:cNvSpPr>
          <p:nvPr>
            <p:ph type="ftr" idx="11"/>
          </p:nvPr>
        </p:nvSpPr>
        <p:spPr>
          <a:xfrm>
            <a:off x="1973262" y="6108700"/>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3"/>
          <p:cNvSpPr txBox="1">
            <a:spLocks noGrp="1"/>
          </p:cNvSpPr>
          <p:nvPr>
            <p:ph type="sldNum" idx="12"/>
          </p:nvPr>
        </p:nvSpPr>
        <p:spPr>
          <a:xfrm>
            <a:off x="8258175" y="6108700"/>
            <a:ext cx="4286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
        <p:cNvGrpSpPr/>
        <p:nvPr/>
      </p:nvGrpSpPr>
      <p:grpSpPr>
        <a:xfrm>
          <a:off x="0" y="0"/>
          <a:ext cx="0" cy="0"/>
          <a:chOff x="0" y="0"/>
          <a:chExt cx="0" cy="0"/>
        </a:xfrm>
      </p:grpSpPr>
      <p:grpSp>
        <p:nvGrpSpPr>
          <p:cNvPr id="43" name="Google Shape;43;p5"/>
          <p:cNvGrpSpPr/>
          <p:nvPr/>
        </p:nvGrpSpPr>
        <p:grpSpPr>
          <a:xfrm>
            <a:off x="0" y="0"/>
            <a:ext cx="2132012" cy="6858000"/>
            <a:chOff x="0" y="0"/>
            <a:chExt cx="2132013" cy="6858001"/>
          </a:xfrm>
        </p:grpSpPr>
        <p:sp>
          <p:nvSpPr>
            <p:cNvPr id="44" name="Google Shape;44;p5"/>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 name="Google Shape;45;p5"/>
            <p:cNvSpPr/>
            <p:nvPr/>
          </p:nvSpPr>
          <p:spPr>
            <a:xfrm>
              <a:off x="0" y="0"/>
              <a:ext cx="758825" cy="4624389"/>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 name="Google Shape;46;p5"/>
            <p:cNvSpPr/>
            <p:nvPr/>
          </p:nvSpPr>
          <p:spPr>
            <a:xfrm>
              <a:off x="0" y="5662614"/>
              <a:ext cx="906463" cy="1195387"/>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7" name="Google Shape;47;p5"/>
            <p:cNvSpPr/>
            <p:nvPr/>
          </p:nvSpPr>
          <p:spPr>
            <a:xfrm>
              <a:off x="0" y="5295901"/>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5E0E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 name="Google Shape;48;p5"/>
            <p:cNvSpPr/>
            <p:nvPr/>
          </p:nvSpPr>
          <p:spPr>
            <a:xfrm>
              <a:off x="0" y="5257801"/>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8D151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5"/>
            <p:cNvSpPr/>
            <p:nvPr/>
          </p:nvSpPr>
          <p:spPr>
            <a:xfrm>
              <a:off x="0" y="5357814"/>
              <a:ext cx="1377950" cy="1500187"/>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404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50" name="Google Shape;50;p5"/>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1" name="Google Shape;51;p5"/>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52" name="Google Shape;52;p5"/>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5"/>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5"/>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7" name="Google Shape;57;p6"/>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58" name="Google Shape;58;p6"/>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6"/>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9" name="Google Shape;69;p8"/>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70" name="Google Shape;70;p8"/>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8"/>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2" name="Google Shape;72;p8"/>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2" name="Google Shape;82;p10"/>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83" name="Google Shape;83;p10"/>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Google Shape;84;p10"/>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Google Shape;85;p10"/>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7" name="Google Shape;97;p12"/>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98" name="Google Shape;98;p12"/>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 name="Google Shape;100;p12"/>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8" name="Google Shape;108;p14"/>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09" name="Google Shape;109;p14"/>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0" name="Google Shape;110;p14"/>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1" name="Google Shape;111;p14"/>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982662" y="457200"/>
            <a:ext cx="7704137" cy="1981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1"/>
                </a:solidFill>
                <a:latin typeface="Corbel"/>
                <a:ea typeface="Corbel"/>
                <a:cs typeface="Corbel"/>
                <a:sym typeface="Corbel"/>
              </a:defRPr>
            </a:lvl1pPr>
            <a:lvl2pPr marR="0" lvl="1" algn="ctr" rtl="0">
              <a:spcBef>
                <a:spcPts val="0"/>
              </a:spcBef>
              <a:spcAft>
                <a:spcPts val="0"/>
              </a:spcAft>
              <a:buSzPts val="1400"/>
              <a:buNone/>
              <a:defRPr sz="4000" b="0" i="0" u="none" strike="noStrike" cap="none">
                <a:solidFill>
                  <a:schemeClr val="dk1"/>
                </a:solidFill>
                <a:latin typeface="Corbel"/>
                <a:ea typeface="Corbel"/>
                <a:cs typeface="Corbel"/>
                <a:sym typeface="Corbel"/>
              </a:defRPr>
            </a:lvl2pPr>
            <a:lvl3pPr marR="0" lvl="2" algn="ctr" rtl="0">
              <a:spcBef>
                <a:spcPts val="0"/>
              </a:spcBef>
              <a:spcAft>
                <a:spcPts val="0"/>
              </a:spcAft>
              <a:buSzPts val="1400"/>
              <a:buNone/>
              <a:defRPr sz="4000" b="0" i="0" u="none" strike="noStrike" cap="none">
                <a:solidFill>
                  <a:schemeClr val="dk1"/>
                </a:solidFill>
                <a:latin typeface="Corbel"/>
                <a:ea typeface="Corbel"/>
                <a:cs typeface="Corbel"/>
                <a:sym typeface="Corbel"/>
              </a:defRPr>
            </a:lvl3pPr>
            <a:lvl4pPr marR="0" lvl="3" algn="ctr" rtl="0">
              <a:spcBef>
                <a:spcPts val="0"/>
              </a:spcBef>
              <a:spcAft>
                <a:spcPts val="0"/>
              </a:spcAft>
              <a:buSzPts val="1400"/>
              <a:buNone/>
              <a:defRPr sz="4000" b="0" i="0" u="none" strike="noStrike" cap="none">
                <a:solidFill>
                  <a:schemeClr val="dk1"/>
                </a:solidFill>
                <a:latin typeface="Corbel"/>
                <a:ea typeface="Corbel"/>
                <a:cs typeface="Corbel"/>
                <a:sym typeface="Corbel"/>
              </a:defRPr>
            </a:lvl4pPr>
            <a:lvl5pPr marR="0" lvl="4" algn="ctr" rtl="0">
              <a:spcBef>
                <a:spcPts val="0"/>
              </a:spcBef>
              <a:spcAft>
                <a:spcPts val="0"/>
              </a:spcAft>
              <a:buSzPts val="1400"/>
              <a:buNone/>
              <a:defRPr sz="40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8" name="Google Shape;118;p16"/>
          <p:cNvSpPr txBox="1">
            <a:spLocks noGrp="1"/>
          </p:cNvSpPr>
          <p:nvPr>
            <p:ph type="body" idx="1"/>
          </p:nvPr>
        </p:nvSpPr>
        <p:spPr>
          <a:xfrm>
            <a:off x="982662" y="2667000"/>
            <a:ext cx="7704137" cy="3357562"/>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8D1515"/>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8D1515"/>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8D1515"/>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8D1515"/>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8D1515"/>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8D1415"/>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8D1415"/>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19" name="Google Shape;119;p16"/>
          <p:cNvSpPr txBox="1">
            <a:spLocks noGrp="1"/>
          </p:cNvSpPr>
          <p:nvPr>
            <p:ph type="dt" idx="10"/>
          </p:nvPr>
        </p:nvSpPr>
        <p:spPr>
          <a:xfrm>
            <a:off x="7358062" y="6116637"/>
            <a:ext cx="85883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0" name="Google Shape;120;p16"/>
          <p:cNvSpPr txBox="1">
            <a:spLocks noGrp="1"/>
          </p:cNvSpPr>
          <p:nvPr>
            <p:ph type="ftr" idx="11"/>
          </p:nvPr>
        </p:nvSpPr>
        <p:spPr>
          <a:xfrm>
            <a:off x="1987550" y="6116637"/>
            <a:ext cx="53133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1" name="Google Shape;121;p16"/>
          <p:cNvSpPr txBox="1">
            <a:spLocks noGrp="1"/>
          </p:cNvSpPr>
          <p:nvPr>
            <p:ph type="sldNum" idx="12"/>
          </p:nvPr>
        </p:nvSpPr>
        <p:spPr>
          <a:xfrm>
            <a:off x="8274050" y="6116637"/>
            <a:ext cx="4127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0" name="Google Shape;250;p36"/>
          <p:cNvSpPr txBox="1">
            <a:spLocks noGrp="1"/>
          </p:cNvSpPr>
          <p:nvPr>
            <p:ph type="ctrTitle"/>
          </p:nvPr>
        </p:nvSpPr>
        <p:spPr>
          <a:xfrm>
            <a:off x="276727" y="1625684"/>
            <a:ext cx="8398042" cy="1803316"/>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5400"/>
              <a:buFont typeface="Corbel"/>
              <a:buNone/>
            </a:pPr>
            <a:r>
              <a:rPr lang="en-US" sz="6000" dirty="0">
                <a:solidFill>
                  <a:srgbClr val="002060"/>
                </a:solidFill>
                <a:latin typeface="+mj-lt"/>
              </a:rPr>
              <a:t>C</a:t>
            </a:r>
            <a:r>
              <a:rPr lang="en-US" sz="5400" b="0" i="0" u="none" dirty="0">
                <a:solidFill>
                  <a:srgbClr val="002060"/>
                </a:solidFill>
                <a:latin typeface="+mj-lt"/>
                <a:ea typeface="Corbel"/>
                <a:cs typeface="Corbel"/>
                <a:sym typeface="Corbel"/>
              </a:rPr>
              <a:t> </a:t>
            </a:r>
            <a:r>
              <a:rPr lang="en-US" sz="6000" b="0" i="0" u="none" dirty="0">
                <a:solidFill>
                  <a:srgbClr val="002060"/>
                </a:solidFill>
                <a:latin typeface="+mj-lt"/>
                <a:ea typeface="Corbel"/>
                <a:cs typeface="Corbel"/>
                <a:sym typeface="Corbel"/>
              </a:rPr>
              <a:t>Operators</a:t>
            </a:r>
            <a:r>
              <a:rPr lang="en-US" sz="5400" b="0" i="0" u="none" dirty="0">
                <a:solidFill>
                  <a:srgbClr val="002060"/>
                </a:solidFill>
                <a:latin typeface="+mj-lt"/>
                <a:ea typeface="Corbel"/>
                <a:cs typeface="Corbel"/>
                <a:sym typeface="Corbel"/>
              </a:rPr>
              <a:t>, Operands, Expressions &amp; Statements</a:t>
            </a:r>
            <a:endParaRPr dirty="0">
              <a:solidFill>
                <a:srgbClr val="002060"/>
              </a:solidFill>
              <a:latin typeface="+mj-lt"/>
            </a:endParaRPr>
          </a:p>
        </p:txBody>
      </p:sp>
      <p:sp>
        <p:nvSpPr>
          <p:cNvPr id="2" name="TextBox 1">
            <a:extLst>
              <a:ext uri="{FF2B5EF4-FFF2-40B4-BE49-F238E27FC236}">
                <a16:creationId xmlns:a16="http://schemas.microsoft.com/office/drawing/2014/main" id="{00CD9930-C959-1B45-8E20-7E8FBA768AEA}"/>
              </a:ext>
            </a:extLst>
          </p:cNvPr>
          <p:cNvSpPr txBox="1"/>
          <p:nvPr/>
        </p:nvSpPr>
        <p:spPr>
          <a:xfrm>
            <a:off x="4018548" y="4206240"/>
            <a:ext cx="3150348" cy="307777"/>
          </a:xfrm>
          <a:prstGeom prst="rect">
            <a:avLst/>
          </a:prstGeom>
          <a:noFill/>
        </p:spPr>
        <p:txBody>
          <a:bodyPr wrap="square" rtlCol="0">
            <a:spAutoFit/>
          </a:bodyPr>
          <a:lstStyle/>
          <a:p>
            <a:pPr lvl="2"/>
            <a:r>
              <a:rPr lang="en-US" b="1" dirty="0">
                <a:solidFill>
                  <a:srgbClr val="002060"/>
                </a:solidFill>
              </a:rPr>
              <a:t>Dr. M. </a:t>
            </a:r>
            <a:r>
              <a:rPr lang="en-US" b="1" dirty="0" err="1">
                <a:solidFill>
                  <a:srgbClr val="002060"/>
                </a:solidFill>
              </a:rPr>
              <a:t>Ifjaz</a:t>
            </a:r>
            <a:r>
              <a:rPr lang="en-US" b="1" dirty="0">
                <a:solidFill>
                  <a:srgbClr val="002060"/>
                </a:solidFill>
              </a:rPr>
              <a:t> Ahmed</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graphicFrame>
        <p:nvGraphicFramePr>
          <p:cNvPr id="303" name="Google Shape;303;p45"/>
          <p:cNvGraphicFramePr/>
          <p:nvPr>
            <p:extLst>
              <p:ext uri="{D42A27DB-BD31-4B8C-83A1-F6EECF244321}">
                <p14:modId xmlns:p14="http://schemas.microsoft.com/office/powerpoint/2010/main" val="1590645422"/>
              </p:ext>
            </p:extLst>
          </p:nvPr>
        </p:nvGraphicFramePr>
        <p:xfrm>
          <a:off x="152400" y="828675"/>
          <a:ext cx="8762975" cy="6029275"/>
        </p:xfrm>
        <a:graphic>
          <a:graphicData uri="http://schemas.openxmlformats.org/drawingml/2006/table">
            <a:tbl>
              <a:tblPr>
                <a:tableStyleId>{83C26A1F-9B4A-46C2-9A6D-FC636599AEBF}</a:tableStyleId>
              </a:tblPr>
              <a:tblGrid>
                <a:gridCol w="604825">
                  <a:extLst>
                    <a:ext uri="{9D8B030D-6E8A-4147-A177-3AD203B41FA5}">
                      <a16:colId xmlns:a16="http://schemas.microsoft.com/office/drawing/2014/main" val="20000"/>
                    </a:ext>
                  </a:extLst>
                </a:gridCol>
                <a:gridCol w="6723050">
                  <a:extLst>
                    <a:ext uri="{9D8B030D-6E8A-4147-A177-3AD203B41FA5}">
                      <a16:colId xmlns:a16="http://schemas.microsoft.com/office/drawing/2014/main" val="20001"/>
                    </a:ext>
                  </a:extLst>
                </a:gridCol>
                <a:gridCol w="1435100">
                  <a:extLst>
                    <a:ext uri="{9D8B030D-6E8A-4147-A177-3AD203B41FA5}">
                      <a16:colId xmlns:a16="http://schemas.microsoft.com/office/drawing/2014/main" val="20002"/>
                    </a:ext>
                  </a:extLst>
                </a:gridCol>
              </a:tblGrid>
              <a:tr h="280975">
                <a:tc gridSpan="3">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dirty="0">
                          <a:solidFill>
                            <a:srgbClr val="002060"/>
                          </a:solidFill>
                          <a:sym typeface="Arial"/>
                        </a:rPr>
                        <a:t>Multiplicative Operators</a:t>
                      </a:r>
                      <a:endParaRPr dirty="0">
                        <a:solidFill>
                          <a:srgbClr val="002060"/>
                        </a:solidFill>
                      </a:endParaRPr>
                    </a:p>
                  </a:txBody>
                  <a:tcPr marL="47325" marR="4732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0675">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47325" marR="4732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a:solidFill>
                            <a:srgbClr val="002060"/>
                          </a:solidFill>
                          <a:sym typeface="Arial"/>
                        </a:rPr>
                        <a:t>The multiplication operator causes its two operands to be multiplied.</a:t>
                      </a:r>
                      <a:endParaRPr>
                        <a:solidFill>
                          <a:srgbClr val="002060"/>
                        </a:solidFill>
                      </a:endParaRPr>
                    </a:p>
                  </a:txBody>
                  <a:tcPr marL="47325" marR="47325" marT="0" marB="0" anchor="ct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p = q * r;</a:t>
                      </a:r>
                      <a:endParaRPr dirty="0">
                        <a:solidFill>
                          <a:srgbClr val="C00000"/>
                        </a:solidFill>
                      </a:endParaRPr>
                    </a:p>
                  </a:txBody>
                  <a:tcPr marL="47325" marR="47325" marT="0" marB="0" anchor="ctr"/>
                </a:tc>
                <a:extLst>
                  <a:ext uri="{0D108BD9-81ED-4DB2-BD59-A6C34878D82A}">
                    <a16:rowId xmlns:a16="http://schemas.microsoft.com/office/drawing/2014/main" val="10001"/>
                  </a:ext>
                </a:extLst>
              </a:tr>
              <a:tr h="336390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47325" marR="4732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The division operator causes the first operand to be divided by the second. If two integer operands are divided and </a:t>
                      </a:r>
                      <a:r>
                        <a:rPr lang="en-US" sz="1600" b="0" u="sng" strike="noStrike" cap="none" dirty="0">
                          <a:solidFill>
                            <a:srgbClr val="002060"/>
                          </a:solidFill>
                          <a:sym typeface="Arial"/>
                        </a:rPr>
                        <a:t>the result is not an integer, it is truncated</a:t>
                      </a:r>
                      <a:r>
                        <a:rPr lang="en-US" sz="1600" b="0" u="none" strike="noStrike" cap="none" dirty="0">
                          <a:solidFill>
                            <a:srgbClr val="002060"/>
                          </a:solidFill>
                          <a:sym typeface="Arial"/>
                        </a:rPr>
                        <a:t> according to the following rules:</a:t>
                      </a:r>
                      <a:endParaRPr dirty="0">
                        <a:solidFill>
                          <a:srgbClr val="002060"/>
                        </a:solidFill>
                      </a:endParaRPr>
                    </a:p>
                    <a:p>
                      <a:pPr marL="0" marR="0" lvl="0" indent="-101600" algn="l" rtl="0">
                        <a:lnSpc>
                          <a:spcPct val="115000"/>
                        </a:lnSpc>
                        <a:spcBef>
                          <a:spcPts val="0"/>
                        </a:spcBef>
                        <a:spcAft>
                          <a:spcPts val="0"/>
                        </a:spcAft>
                        <a:buClr>
                          <a:schemeClr val="dk1"/>
                        </a:buClr>
                        <a:buSzPts val="1600"/>
                        <a:buFont typeface="Corbel"/>
                        <a:buAutoNum type="arabicPeriod"/>
                      </a:pPr>
                      <a:r>
                        <a:rPr lang="en-US" sz="1600" b="0" u="none" strike="noStrike" cap="none" dirty="0">
                          <a:solidFill>
                            <a:srgbClr val="002060"/>
                          </a:solidFill>
                          <a:sym typeface="Arial"/>
                        </a:rPr>
                        <a:t>The result of division by 0 is undefined according to the ANSI C standard. The Microsoft C compiler generates an error at compile time or run time.</a:t>
                      </a:r>
                      <a:endParaRPr dirty="0">
                        <a:solidFill>
                          <a:srgbClr val="002060"/>
                        </a:solidFill>
                      </a:endParaRPr>
                    </a:p>
                    <a:p>
                      <a:pPr marL="0" marR="0" lvl="0" indent="-101600" algn="l" rtl="0">
                        <a:lnSpc>
                          <a:spcPct val="115000"/>
                        </a:lnSpc>
                        <a:spcBef>
                          <a:spcPts val="0"/>
                        </a:spcBef>
                        <a:spcAft>
                          <a:spcPts val="0"/>
                        </a:spcAft>
                        <a:buClr>
                          <a:schemeClr val="dk1"/>
                        </a:buClr>
                        <a:buSzPts val="1600"/>
                        <a:buFont typeface="Corbel"/>
                        <a:buAutoNum type="arabicPeriod"/>
                      </a:pPr>
                      <a:r>
                        <a:rPr lang="en-US" sz="1600" b="0" u="none" strike="noStrike" cap="none" dirty="0">
                          <a:solidFill>
                            <a:srgbClr val="002060"/>
                          </a:solidFill>
                          <a:sym typeface="Arial"/>
                        </a:rPr>
                        <a:t>If both operands are positive or unsigned, the result is truncated toward 0.</a:t>
                      </a:r>
                      <a:endParaRPr dirty="0">
                        <a:solidFill>
                          <a:srgbClr val="002060"/>
                        </a:solidFill>
                      </a:endParaRPr>
                    </a:p>
                    <a:p>
                      <a:pPr marL="0" marR="0" lvl="0" indent="-101600" algn="l" rtl="0">
                        <a:lnSpc>
                          <a:spcPct val="115000"/>
                        </a:lnSpc>
                        <a:spcBef>
                          <a:spcPts val="0"/>
                        </a:spcBef>
                        <a:spcAft>
                          <a:spcPts val="0"/>
                        </a:spcAft>
                        <a:buClr>
                          <a:schemeClr val="dk1"/>
                        </a:buClr>
                        <a:buSzPts val="1600"/>
                        <a:buFont typeface="Corbel"/>
                        <a:buAutoNum type="arabicPeriod"/>
                      </a:pPr>
                      <a:r>
                        <a:rPr lang="en-US" sz="1600" b="0" u="none" strike="noStrike" cap="none" dirty="0">
                          <a:solidFill>
                            <a:srgbClr val="002060"/>
                          </a:solidFill>
                          <a:sym typeface="Arial"/>
                        </a:rPr>
                        <a:t>If either operand is negative, whether the result of the operation is the largest integer less than or equal to the algebraic quotient or is the smallest integer greater than or equal to the algebraic quotient is implementation defined.</a:t>
                      </a:r>
                      <a:endParaRPr dirty="0">
                        <a:solidFill>
                          <a:srgbClr val="002060"/>
                        </a:solidFill>
                      </a:endParaRPr>
                    </a:p>
                  </a:txBody>
                  <a:tcPr marL="47325" marR="47325" marT="0" marB="0" anchor="ct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 = b / c;</a:t>
                      </a:r>
                      <a:endParaRPr dirty="0">
                        <a:solidFill>
                          <a:srgbClr val="C00000"/>
                        </a:solidFill>
                      </a:endParaRPr>
                    </a:p>
                  </a:txBody>
                  <a:tcPr marL="47325" marR="47325" marT="0" marB="0" anchor="ctr"/>
                </a:tc>
                <a:extLst>
                  <a:ext uri="{0D108BD9-81ED-4DB2-BD59-A6C34878D82A}">
                    <a16:rowId xmlns:a16="http://schemas.microsoft.com/office/drawing/2014/main" val="10002"/>
                  </a:ext>
                </a:extLst>
              </a:tr>
              <a:tr h="1963725">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47325" marR="4732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a:solidFill>
                            <a:srgbClr val="002060"/>
                          </a:solidFill>
                          <a:sym typeface="Arial"/>
                        </a:rPr>
                        <a:t>The result of the remainder operator is </a:t>
                      </a:r>
                      <a:r>
                        <a:rPr lang="en-US" sz="1600" b="0" u="sng" strike="noStrike" cap="none">
                          <a:solidFill>
                            <a:srgbClr val="002060"/>
                          </a:solidFill>
                          <a:sym typeface="Arial"/>
                        </a:rPr>
                        <a:t>the remainder when the first operand is divided by the second</a:t>
                      </a:r>
                      <a:r>
                        <a:rPr lang="en-US" sz="1600" b="0" u="none" strike="noStrike" cap="none">
                          <a:solidFill>
                            <a:srgbClr val="002060"/>
                          </a:solidFill>
                          <a:sym typeface="Arial"/>
                        </a:rPr>
                        <a:t>. When the division is inexact, the result is determined by the following rules:</a:t>
                      </a:r>
                      <a:endParaRPr>
                        <a:solidFill>
                          <a:srgbClr val="002060"/>
                        </a:solidFill>
                      </a:endParaRPr>
                    </a:p>
                    <a:p>
                      <a:pPr marL="0" marR="0" lvl="0" indent="-101600" algn="l" rtl="0">
                        <a:lnSpc>
                          <a:spcPct val="115000"/>
                        </a:lnSpc>
                        <a:spcBef>
                          <a:spcPts val="0"/>
                        </a:spcBef>
                        <a:spcAft>
                          <a:spcPts val="0"/>
                        </a:spcAft>
                        <a:buClr>
                          <a:schemeClr val="dk1"/>
                        </a:buClr>
                        <a:buSzPts val="1600"/>
                        <a:buFont typeface="Corbel"/>
                        <a:buAutoNum type="arabicPeriod"/>
                      </a:pPr>
                      <a:r>
                        <a:rPr lang="en-US" sz="1600" b="0" u="none" strike="noStrike" cap="none">
                          <a:solidFill>
                            <a:srgbClr val="002060"/>
                          </a:solidFill>
                          <a:sym typeface="Arial"/>
                        </a:rPr>
                        <a:t>If the right operand is zero, the result is undefined.</a:t>
                      </a:r>
                      <a:endParaRPr>
                        <a:solidFill>
                          <a:srgbClr val="002060"/>
                        </a:solidFill>
                      </a:endParaRPr>
                    </a:p>
                    <a:p>
                      <a:pPr marL="0" marR="0" lvl="0" indent="-101600" algn="l" rtl="0">
                        <a:lnSpc>
                          <a:spcPct val="115000"/>
                        </a:lnSpc>
                        <a:spcBef>
                          <a:spcPts val="0"/>
                        </a:spcBef>
                        <a:spcAft>
                          <a:spcPts val="0"/>
                        </a:spcAft>
                        <a:buClr>
                          <a:schemeClr val="dk1"/>
                        </a:buClr>
                        <a:buSzPts val="1600"/>
                        <a:buFont typeface="Corbel"/>
                        <a:buAutoNum type="arabicPeriod"/>
                      </a:pPr>
                      <a:r>
                        <a:rPr lang="en-US" sz="1600" b="0" u="none" strike="noStrike" cap="none">
                          <a:solidFill>
                            <a:srgbClr val="002060"/>
                          </a:solidFill>
                          <a:sym typeface="Arial"/>
                        </a:rPr>
                        <a:t>If both operands are positive or unsigned, the result is positive.</a:t>
                      </a:r>
                      <a:endParaRPr>
                        <a:solidFill>
                          <a:srgbClr val="002060"/>
                        </a:solidFill>
                      </a:endParaRPr>
                    </a:p>
                    <a:p>
                      <a:pPr marL="0" marR="0" lvl="0" indent="-101600" algn="l" rtl="0">
                        <a:lnSpc>
                          <a:spcPct val="115000"/>
                        </a:lnSpc>
                        <a:spcBef>
                          <a:spcPts val="0"/>
                        </a:spcBef>
                        <a:spcAft>
                          <a:spcPts val="0"/>
                        </a:spcAft>
                        <a:buClr>
                          <a:schemeClr val="dk1"/>
                        </a:buClr>
                        <a:buSzPts val="1600"/>
                        <a:buFont typeface="Corbel"/>
                        <a:buAutoNum type="arabicPeriod"/>
                      </a:pPr>
                      <a:r>
                        <a:rPr lang="en-US" sz="1600" b="0" u="none" strike="noStrike" cap="none">
                          <a:solidFill>
                            <a:srgbClr val="002060"/>
                          </a:solidFill>
                          <a:sym typeface="Arial"/>
                        </a:rPr>
                        <a:t>If either operand is negative and the result is inexact, the result is implementation defined.</a:t>
                      </a:r>
                      <a:endParaRPr>
                        <a:solidFill>
                          <a:srgbClr val="002060"/>
                        </a:solidFill>
                      </a:endParaRPr>
                    </a:p>
                  </a:txBody>
                  <a:tcPr marL="47325" marR="47325" marT="0" marB="0" anchor="ct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x = y % z;</a:t>
                      </a:r>
                      <a:endParaRPr dirty="0">
                        <a:solidFill>
                          <a:srgbClr val="C00000"/>
                        </a:solidFill>
                      </a:endParaRPr>
                    </a:p>
                  </a:txBody>
                  <a:tcPr marL="47325" marR="47325" marT="0" marB="0" anchor="ctr"/>
                </a:tc>
                <a:extLst>
                  <a:ext uri="{0D108BD9-81ED-4DB2-BD59-A6C34878D82A}">
                    <a16:rowId xmlns:a16="http://schemas.microsoft.com/office/drawing/2014/main" val="10003"/>
                  </a:ext>
                </a:extLst>
              </a:tr>
            </a:tbl>
          </a:graphicData>
        </a:graphic>
      </p:graphicFrame>
      <p:sp>
        <p:nvSpPr>
          <p:cNvPr id="304" name="Google Shape;304;p45"/>
          <p:cNvSpPr txBox="1">
            <a:spLocks noGrp="1"/>
          </p:cNvSpPr>
          <p:nvPr>
            <p:ph type="title"/>
          </p:nvPr>
        </p:nvSpPr>
        <p:spPr>
          <a:xfrm>
            <a:off x="533400" y="310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graphicFrame>
        <p:nvGraphicFramePr>
          <p:cNvPr id="309" name="Google Shape;309;p46"/>
          <p:cNvGraphicFramePr/>
          <p:nvPr>
            <p:extLst>
              <p:ext uri="{D42A27DB-BD31-4B8C-83A1-F6EECF244321}">
                <p14:modId xmlns:p14="http://schemas.microsoft.com/office/powerpoint/2010/main" val="1794859365"/>
              </p:ext>
            </p:extLst>
          </p:nvPr>
        </p:nvGraphicFramePr>
        <p:xfrm>
          <a:off x="381000" y="1219200"/>
          <a:ext cx="8610600" cy="4579900"/>
        </p:xfrm>
        <a:graphic>
          <a:graphicData uri="http://schemas.openxmlformats.org/drawingml/2006/table">
            <a:tbl>
              <a:tblPr>
                <a:tableStyleId>{83C26A1F-9B4A-46C2-9A6D-FC636599AEBF}</a:tableStyleId>
              </a:tblPr>
              <a:tblGrid>
                <a:gridCol w="2057400">
                  <a:extLst>
                    <a:ext uri="{9D8B030D-6E8A-4147-A177-3AD203B41FA5}">
                      <a16:colId xmlns:a16="http://schemas.microsoft.com/office/drawing/2014/main" val="20000"/>
                    </a:ext>
                  </a:extLst>
                </a:gridCol>
                <a:gridCol w="36830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385750">
                <a:tc gridSpan="3">
                  <a:txBody>
                    <a:bodyPr/>
                    <a:lstStyle/>
                    <a:p>
                      <a:pPr marL="0" marR="0" lvl="0" indent="0" algn="ctr" rtl="0">
                        <a:lnSpc>
                          <a:spcPct val="115000"/>
                        </a:lnSpc>
                        <a:spcBef>
                          <a:spcPts val="0"/>
                        </a:spcBef>
                        <a:spcAft>
                          <a:spcPts val="0"/>
                        </a:spcAft>
                        <a:buClr>
                          <a:schemeClr val="dk1"/>
                        </a:buClr>
                        <a:buSzPts val="2200"/>
                        <a:buFont typeface="Arial"/>
                        <a:buNone/>
                      </a:pPr>
                      <a:r>
                        <a:rPr lang="en-US" sz="2200" b="1" u="none" strike="noStrike" cap="none" dirty="0">
                          <a:solidFill>
                            <a:srgbClr val="C00000"/>
                          </a:solidFill>
                          <a:sym typeface="Arial"/>
                        </a:rPr>
                        <a:t>Addition and subtraction Operators</a:t>
                      </a:r>
                      <a:endParaRPr dirty="0">
                        <a:solidFill>
                          <a:srgbClr val="C00000"/>
                        </a:solidFill>
                      </a:endParaRPr>
                    </a:p>
                  </a:txBody>
                  <a:tcPr marL="68575" marR="6857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0675">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200"/>
                        <a:buFont typeface="Arial"/>
                        <a:buNone/>
                      </a:pPr>
                      <a:r>
                        <a:rPr lang="en-US" sz="2200" b="0" u="none" strike="noStrike" cap="none" dirty="0">
                          <a:solidFill>
                            <a:srgbClr val="002060"/>
                          </a:solidFill>
                          <a:sym typeface="Arial"/>
                        </a:rPr>
                        <a:t>addition</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200"/>
                        <a:buFont typeface="Courier New"/>
                        <a:buNone/>
                      </a:pPr>
                      <a:r>
                        <a:rPr lang="en-US" sz="2200" b="0" u="none" strike="noStrike" cap="none" dirty="0">
                          <a:solidFill>
                            <a:srgbClr val="C00000"/>
                          </a:solidFill>
                          <a:sym typeface="Courier New"/>
                        </a:rPr>
                        <a:t>d = e + f</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r h="420675">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200"/>
                        <a:buFont typeface="Arial"/>
                        <a:buNone/>
                      </a:pPr>
                      <a:r>
                        <a:rPr lang="en-US" sz="2200" b="0" u="none" strike="noStrike" cap="none" dirty="0">
                          <a:solidFill>
                            <a:srgbClr val="002060"/>
                          </a:solidFill>
                          <a:sym typeface="Arial"/>
                        </a:rPr>
                        <a:t>subtraction</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200"/>
                        <a:buFont typeface="Courier New"/>
                        <a:buNone/>
                      </a:pPr>
                      <a:r>
                        <a:rPr lang="en-US" sz="2200" b="0" u="none" strike="noStrike" cap="none" dirty="0">
                          <a:solidFill>
                            <a:srgbClr val="C00000"/>
                          </a:solidFill>
                          <a:sym typeface="Courier New"/>
                        </a:rPr>
                        <a:t>r = s – t;</a:t>
                      </a:r>
                      <a:endParaRPr dirty="0">
                        <a:solidFill>
                          <a:srgbClr val="C00000"/>
                        </a:solidFill>
                      </a:endParaRPr>
                    </a:p>
                  </a:txBody>
                  <a:tcPr marL="68575" marR="68575" marT="0" marB="0" anchor="ctr"/>
                </a:tc>
                <a:extLst>
                  <a:ext uri="{0D108BD9-81ED-4DB2-BD59-A6C34878D82A}">
                    <a16:rowId xmlns:a16="http://schemas.microsoft.com/office/drawing/2014/main" val="10002"/>
                  </a:ext>
                </a:extLst>
              </a:tr>
              <a:tr h="3352800">
                <a:tc gridSpan="3">
                  <a:txBody>
                    <a:bodyPr/>
                    <a:lstStyle/>
                    <a:p>
                      <a:pPr marL="457200" marR="0" lvl="0" indent="-457200" algn="l" rtl="0">
                        <a:lnSpc>
                          <a:spcPct val="100000"/>
                        </a:lnSpc>
                        <a:spcBef>
                          <a:spcPts val="0"/>
                        </a:spcBef>
                        <a:spcAft>
                          <a:spcPts val="0"/>
                        </a:spcAft>
                        <a:buClr>
                          <a:srgbClr val="C00000"/>
                        </a:buClr>
                        <a:buSzPts val="2200"/>
                        <a:buFont typeface="Wingdings" pitchFamily="2" charset="2"/>
                        <a:buChar char="Ø"/>
                      </a:pPr>
                      <a:r>
                        <a:rPr lang="en-US" sz="2200" b="0" u="none" strike="noStrike" cap="none" dirty="0">
                          <a:solidFill>
                            <a:srgbClr val="002060"/>
                          </a:solidFill>
                          <a:sym typeface="Arial"/>
                        </a:rPr>
                        <a:t>The operands can be integral or floating values. Some additive operations can also be performed on pointer values, as outlined under the discussion of each operator.</a:t>
                      </a:r>
                      <a:endParaRPr dirty="0">
                        <a:solidFill>
                          <a:srgbClr val="002060"/>
                        </a:solidFill>
                      </a:endParaRPr>
                    </a:p>
                    <a:p>
                      <a:pPr marL="457200" marR="0" lvl="0" indent="-457200" algn="l" rtl="0">
                        <a:lnSpc>
                          <a:spcPct val="100000"/>
                        </a:lnSpc>
                        <a:spcBef>
                          <a:spcPts val="0"/>
                        </a:spcBef>
                        <a:spcAft>
                          <a:spcPts val="0"/>
                        </a:spcAft>
                        <a:buClr>
                          <a:srgbClr val="C00000"/>
                        </a:buClr>
                        <a:buSzPts val="2200"/>
                        <a:buFont typeface="Wingdings" pitchFamily="2" charset="2"/>
                        <a:buChar char="Ø"/>
                      </a:pPr>
                      <a:r>
                        <a:rPr lang="en-US" sz="2200" b="0" u="none" strike="noStrike" cap="none" dirty="0">
                          <a:solidFill>
                            <a:srgbClr val="002060"/>
                          </a:solidFill>
                          <a:sym typeface="Arial"/>
                        </a:rPr>
                        <a:t>The additive operators perform the usual arithmetic conversions on integral and floating operands. The type of the result is the type of the operands after conversion.</a:t>
                      </a:r>
                      <a:endParaRPr dirty="0">
                        <a:solidFill>
                          <a:srgbClr val="002060"/>
                        </a:solidFill>
                      </a:endParaRPr>
                    </a:p>
                    <a:p>
                      <a:pPr marL="457200" marR="0" lvl="0" indent="-457200" algn="l" rtl="0">
                        <a:lnSpc>
                          <a:spcPct val="100000"/>
                        </a:lnSpc>
                        <a:spcBef>
                          <a:spcPts val="0"/>
                        </a:spcBef>
                        <a:spcAft>
                          <a:spcPts val="0"/>
                        </a:spcAft>
                        <a:buClr>
                          <a:srgbClr val="C00000"/>
                        </a:buClr>
                        <a:buSzPts val="2200"/>
                        <a:buFont typeface="Wingdings" pitchFamily="2" charset="2"/>
                        <a:buChar char="Ø"/>
                      </a:pPr>
                      <a:r>
                        <a:rPr lang="en-US" sz="2200" b="0" u="none" strike="noStrike" cap="none" dirty="0">
                          <a:solidFill>
                            <a:srgbClr val="002060"/>
                          </a:solidFill>
                          <a:sym typeface="Arial"/>
                        </a:rPr>
                        <a:t>Since the conversions performed by the additive operators do not provide for overflow or underflow conditions, information may be lost if the result of an additive operation cannot be represented in the type of the operands after conversion. </a:t>
                      </a:r>
                      <a:endParaRPr dirty="0">
                        <a:solidFill>
                          <a:srgbClr val="002060"/>
                        </a:solidFill>
                      </a:endParaRPr>
                    </a:p>
                  </a:txBody>
                  <a:tcPr marL="68575" marR="6857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10" name="Google Shape;310;p46"/>
          <p:cNvSpPr txBox="1">
            <a:spLocks noGrp="1"/>
          </p:cNvSpPr>
          <p:nvPr>
            <p:ph type="title"/>
          </p:nvPr>
        </p:nvSpPr>
        <p:spPr>
          <a:xfrm>
            <a:off x="6096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xfrm>
            <a:off x="6096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
        <p:nvSpPr>
          <p:cNvPr id="316" name="Google Shape;316;p47"/>
          <p:cNvSpPr txBox="1">
            <a:spLocks noGrp="1"/>
          </p:cNvSpPr>
          <p:nvPr>
            <p:ph type="body" idx="1"/>
          </p:nvPr>
        </p:nvSpPr>
        <p:spPr>
          <a:xfrm>
            <a:off x="457200" y="1447800"/>
            <a:ext cx="8229600" cy="4038600"/>
          </a:xfrm>
          <a:prstGeom prst="rect">
            <a:avLst/>
          </a:prstGeom>
          <a:noFill/>
          <a:ln>
            <a:noFill/>
          </a:ln>
        </p:spPr>
        <p:txBody>
          <a:bodyPr spcFirstLastPara="1" wrap="square" lIns="91425" tIns="45700" rIns="91425" bIns="45700" anchor="ctr" anchorCtr="0">
            <a:normAutofit lnSpcReduction="10000"/>
          </a:bodyPr>
          <a:lstStyle/>
          <a:p>
            <a:pPr marR="0" lvl="0" indent="-457200" algn="l" rtl="0">
              <a:lnSpc>
                <a:spcPct val="90000"/>
              </a:lnSpc>
              <a:spcBef>
                <a:spcPts val="0"/>
              </a:spcBef>
              <a:spcAft>
                <a:spcPts val="0"/>
              </a:spcAft>
              <a:buClr>
                <a:srgbClr val="C00000"/>
              </a:buClr>
              <a:buSzPts val="4060"/>
              <a:buFont typeface="Wingdings" pitchFamily="2" charset="2"/>
              <a:buChar char="Ø"/>
            </a:pPr>
            <a:r>
              <a:rPr lang="en-US" sz="2800" b="0" i="0" u="none" strike="noStrike" cap="none" dirty="0">
                <a:solidFill>
                  <a:srgbClr val="002060"/>
                </a:solidFill>
                <a:latin typeface="+mj-lt"/>
                <a:ea typeface="Arial"/>
                <a:cs typeface="Arial"/>
                <a:sym typeface="Arial"/>
              </a:rPr>
              <a:t>For relational expression, </a:t>
            </a:r>
            <a:r>
              <a:rPr lang="en-US" sz="2800" b="0" i="0" u="none" strike="noStrike" cap="none" dirty="0">
                <a:solidFill>
                  <a:srgbClr val="002060"/>
                </a:solidFill>
                <a:latin typeface="+mj-lt"/>
                <a:ea typeface="Courier New"/>
                <a:cs typeface="Courier New"/>
                <a:sym typeface="Courier New"/>
              </a:rPr>
              <a:t>0</a:t>
            </a:r>
            <a:r>
              <a:rPr lang="en-US" sz="2800" b="0" i="0" u="none" strike="noStrike" cap="none" dirty="0">
                <a:solidFill>
                  <a:srgbClr val="002060"/>
                </a:solidFill>
                <a:latin typeface="+mj-lt"/>
                <a:ea typeface="Arial"/>
                <a:cs typeface="Arial"/>
                <a:sym typeface="Arial"/>
              </a:rPr>
              <a:t> is </a:t>
            </a:r>
            <a:r>
              <a:rPr lang="en-US" sz="2800" b="0" i="0" u="none" strike="noStrike" cap="none" dirty="0">
                <a:solidFill>
                  <a:srgbClr val="002060"/>
                </a:solidFill>
                <a:latin typeface="+mj-lt"/>
                <a:ea typeface="Courier New"/>
                <a:cs typeface="Courier New"/>
                <a:sym typeface="Courier New"/>
              </a:rPr>
              <a:t>FALSE</a:t>
            </a:r>
            <a:r>
              <a:rPr lang="en-US" sz="2800" b="0" i="0" u="none" strike="noStrike" cap="none" dirty="0">
                <a:solidFill>
                  <a:srgbClr val="002060"/>
                </a:solidFill>
                <a:latin typeface="+mj-lt"/>
                <a:ea typeface="Arial"/>
                <a:cs typeface="Arial"/>
                <a:sym typeface="Arial"/>
              </a:rPr>
              <a:t>, </a:t>
            </a:r>
            <a:r>
              <a:rPr lang="en-US" sz="2800" b="0" i="0" u="none" strike="noStrike" cap="none" dirty="0">
                <a:solidFill>
                  <a:srgbClr val="002060"/>
                </a:solidFill>
                <a:latin typeface="+mj-lt"/>
                <a:ea typeface="Courier New"/>
                <a:cs typeface="Courier New"/>
                <a:sym typeface="Courier New"/>
              </a:rPr>
              <a:t>1</a:t>
            </a:r>
            <a:r>
              <a:rPr lang="en-US" sz="2800" b="0" i="0" u="none" strike="noStrike" cap="none" dirty="0">
                <a:solidFill>
                  <a:srgbClr val="002060"/>
                </a:solidFill>
                <a:latin typeface="+mj-lt"/>
                <a:ea typeface="Arial"/>
                <a:cs typeface="Arial"/>
                <a:sym typeface="Arial"/>
              </a:rPr>
              <a:t> is </a:t>
            </a:r>
            <a:r>
              <a:rPr lang="en-US" sz="2800" b="0" i="0" u="none" strike="noStrike" cap="none" dirty="0">
                <a:solidFill>
                  <a:srgbClr val="002060"/>
                </a:solidFill>
                <a:latin typeface="+mj-lt"/>
                <a:ea typeface="Courier New"/>
                <a:cs typeface="Courier New"/>
                <a:sym typeface="Courier New"/>
              </a:rPr>
              <a:t>TRUE</a:t>
            </a:r>
            <a:r>
              <a:rPr lang="en-US" sz="2800" b="0" i="0" u="none" strike="noStrike" cap="none" dirty="0">
                <a:solidFill>
                  <a:srgbClr val="002060"/>
                </a:solidFill>
                <a:latin typeface="+mj-lt"/>
                <a:ea typeface="Arial"/>
                <a:cs typeface="Arial"/>
                <a:sym typeface="Arial"/>
              </a:rPr>
              <a:t>.</a:t>
            </a:r>
            <a:endParaRPr dirty="0">
              <a:solidFill>
                <a:srgbClr val="002060"/>
              </a:solidFill>
              <a:latin typeface="+mj-lt"/>
            </a:endParaRPr>
          </a:p>
          <a:p>
            <a:pPr marR="0" lvl="0" indent="-457200" algn="l" rtl="0">
              <a:lnSpc>
                <a:spcPct val="90000"/>
              </a:lnSpc>
              <a:spcBef>
                <a:spcPts val="1160"/>
              </a:spcBef>
              <a:spcAft>
                <a:spcPts val="0"/>
              </a:spcAft>
              <a:buClr>
                <a:srgbClr val="C00000"/>
              </a:buClr>
              <a:buSzPts val="4060"/>
              <a:buFont typeface="Wingdings" pitchFamily="2" charset="2"/>
              <a:buChar char="Ø"/>
            </a:pPr>
            <a:r>
              <a:rPr lang="en-US" sz="2800" b="0" i="0" u="none" strike="noStrike" cap="none" dirty="0">
                <a:solidFill>
                  <a:srgbClr val="002060"/>
                </a:solidFill>
                <a:latin typeface="+mj-lt"/>
                <a:ea typeface="Arial"/>
                <a:cs typeface="Arial"/>
                <a:sym typeface="Arial"/>
              </a:rPr>
              <a:t>Any numeric value is interpreted as either </a:t>
            </a:r>
            <a:r>
              <a:rPr lang="en-US" sz="2800" b="0" i="0" u="none" strike="noStrike" cap="none" dirty="0">
                <a:solidFill>
                  <a:srgbClr val="002060"/>
                </a:solidFill>
                <a:latin typeface="+mj-lt"/>
                <a:ea typeface="Courier New"/>
                <a:cs typeface="Courier New"/>
                <a:sym typeface="Courier New"/>
              </a:rPr>
              <a:t>TRUE</a:t>
            </a:r>
            <a:r>
              <a:rPr lang="en-US" sz="2800" b="0" i="0" u="none" strike="noStrike" cap="none" dirty="0">
                <a:solidFill>
                  <a:srgbClr val="002060"/>
                </a:solidFill>
                <a:latin typeface="+mj-lt"/>
                <a:ea typeface="Arial"/>
                <a:cs typeface="Arial"/>
                <a:sym typeface="Arial"/>
              </a:rPr>
              <a:t> or </a:t>
            </a:r>
            <a:r>
              <a:rPr lang="en-US" sz="2800" b="0" i="0" u="none" strike="noStrike" cap="none" dirty="0">
                <a:solidFill>
                  <a:srgbClr val="002060"/>
                </a:solidFill>
                <a:latin typeface="+mj-lt"/>
                <a:ea typeface="Courier New"/>
                <a:cs typeface="Courier New"/>
                <a:sym typeface="Courier New"/>
              </a:rPr>
              <a:t>FALSE</a:t>
            </a:r>
            <a:r>
              <a:rPr lang="en-US" sz="2800" b="0" i="0" u="none" strike="noStrike" cap="none" dirty="0">
                <a:solidFill>
                  <a:srgbClr val="002060"/>
                </a:solidFill>
                <a:latin typeface="+mj-lt"/>
                <a:ea typeface="Arial"/>
                <a:cs typeface="Arial"/>
                <a:sym typeface="Arial"/>
              </a:rPr>
              <a:t> when it is used in a C / C++ expression or statement that is expecting a logical (true or false) value. The rules are:</a:t>
            </a:r>
            <a:endParaRPr dirty="0">
              <a:solidFill>
                <a:srgbClr val="002060"/>
              </a:solidFill>
              <a:latin typeface="+mj-lt"/>
            </a:endParaRPr>
          </a:p>
          <a:p>
            <a:pPr marL="285750" marR="0" lvl="0" indent="-285750" algn="l" rtl="0">
              <a:lnSpc>
                <a:spcPct val="90000"/>
              </a:lnSpc>
              <a:spcBef>
                <a:spcPts val="880"/>
              </a:spcBef>
              <a:spcAft>
                <a:spcPts val="0"/>
              </a:spcAft>
              <a:buClr>
                <a:srgbClr val="C00000"/>
              </a:buClr>
              <a:buSzPts val="2030"/>
              <a:buFont typeface="Wingdings" pitchFamily="2" charset="2"/>
              <a:buChar char="Ø"/>
            </a:pPr>
            <a:endParaRPr sz="1400" b="0" i="0" u="none" strike="noStrike" cap="none" dirty="0">
              <a:solidFill>
                <a:srgbClr val="002060"/>
              </a:solidFill>
              <a:latin typeface="+mj-lt"/>
              <a:ea typeface="Arial"/>
              <a:cs typeface="Arial"/>
              <a:sym typeface="Arial"/>
            </a:endParaRPr>
          </a:p>
          <a:p>
            <a:pPr marL="914400" marR="0" lvl="1" indent="-457200" algn="l" rtl="0">
              <a:lnSpc>
                <a:spcPct val="90000"/>
              </a:lnSpc>
              <a:spcBef>
                <a:spcPts val="1080"/>
              </a:spcBef>
              <a:spcAft>
                <a:spcPts val="0"/>
              </a:spcAft>
              <a:buClr>
                <a:srgbClr val="C00000"/>
              </a:buClr>
              <a:buSzPts val="3480"/>
              <a:buFont typeface="Wingdings" pitchFamily="2" charset="2"/>
              <a:buChar char="Ø"/>
            </a:pPr>
            <a:r>
              <a:rPr lang="en-US" sz="2400" b="0" i="0" u="none" strike="noStrike" cap="none" dirty="0">
                <a:solidFill>
                  <a:srgbClr val="002060"/>
                </a:solidFill>
                <a:latin typeface="+mj-lt"/>
                <a:ea typeface="Arial"/>
                <a:cs typeface="Arial"/>
                <a:sym typeface="Arial"/>
              </a:rPr>
              <a:t>A value of </a:t>
            </a:r>
            <a:r>
              <a:rPr lang="en-US" sz="2400" b="0" i="0" u="none" strike="noStrike" cap="none" dirty="0">
                <a:solidFill>
                  <a:srgbClr val="002060"/>
                </a:solidFill>
                <a:latin typeface="+mj-lt"/>
                <a:ea typeface="Courier New"/>
                <a:cs typeface="Courier New"/>
                <a:sym typeface="Courier New"/>
              </a:rPr>
              <a:t>0</a:t>
            </a:r>
            <a:r>
              <a:rPr lang="en-US" sz="2400" b="0" i="0" u="none" strike="noStrike" cap="none" dirty="0">
                <a:solidFill>
                  <a:srgbClr val="002060"/>
                </a:solidFill>
                <a:latin typeface="+mj-lt"/>
                <a:ea typeface="Arial"/>
                <a:cs typeface="Arial"/>
                <a:sym typeface="Arial"/>
              </a:rPr>
              <a:t> represents </a:t>
            </a:r>
            <a:r>
              <a:rPr lang="en-US" sz="2400" b="0" i="0" u="none" strike="noStrike" cap="none" dirty="0">
                <a:solidFill>
                  <a:srgbClr val="002060"/>
                </a:solidFill>
                <a:latin typeface="+mj-lt"/>
                <a:ea typeface="Courier New"/>
                <a:cs typeface="Courier New"/>
                <a:sym typeface="Courier New"/>
              </a:rPr>
              <a:t>FALSE</a:t>
            </a:r>
            <a:r>
              <a:rPr lang="en-US" sz="2400" b="0" i="0" u="none" strike="noStrike" cap="none" dirty="0">
                <a:solidFill>
                  <a:srgbClr val="002060"/>
                </a:solidFill>
                <a:latin typeface="+mj-lt"/>
                <a:ea typeface="Arial"/>
                <a:cs typeface="Arial"/>
                <a:sym typeface="Arial"/>
              </a:rPr>
              <a:t>.</a:t>
            </a:r>
            <a:endParaRPr dirty="0">
              <a:solidFill>
                <a:srgbClr val="002060"/>
              </a:solidFill>
              <a:latin typeface="+mj-lt"/>
            </a:endParaRPr>
          </a:p>
          <a:p>
            <a:pPr marL="914400" marR="0" lvl="1" indent="-457200" algn="l" rtl="0">
              <a:lnSpc>
                <a:spcPct val="90000"/>
              </a:lnSpc>
              <a:spcBef>
                <a:spcPts val="1080"/>
              </a:spcBef>
              <a:spcAft>
                <a:spcPts val="0"/>
              </a:spcAft>
              <a:buClr>
                <a:srgbClr val="C00000"/>
              </a:buClr>
              <a:buSzPts val="3480"/>
              <a:buFont typeface="Wingdings" pitchFamily="2" charset="2"/>
              <a:buChar char="Ø"/>
            </a:pPr>
            <a:r>
              <a:rPr lang="en-US" sz="2400" b="0" i="0" u="none" strike="noStrike" cap="none" dirty="0">
                <a:solidFill>
                  <a:srgbClr val="002060"/>
                </a:solidFill>
                <a:latin typeface="+mj-lt"/>
                <a:ea typeface="Arial"/>
                <a:cs typeface="Arial"/>
                <a:sym typeface="Arial"/>
              </a:rPr>
              <a:t>Any non-zero (including negative numbers) value represents </a:t>
            </a:r>
            <a:r>
              <a:rPr lang="en-US" sz="2400" b="0" i="0" u="none" strike="noStrike" cap="none" dirty="0">
                <a:solidFill>
                  <a:srgbClr val="002060"/>
                </a:solidFill>
                <a:latin typeface="+mj-lt"/>
                <a:ea typeface="Courier New"/>
                <a:cs typeface="Courier New"/>
                <a:sym typeface="Courier New"/>
              </a:rPr>
              <a:t>TRUE</a:t>
            </a:r>
            <a:r>
              <a:rPr lang="en-US" sz="2400" b="0" i="0" u="none" strike="noStrike" cap="none" dirty="0">
                <a:solidFill>
                  <a:srgbClr val="002060"/>
                </a:solidFill>
                <a:latin typeface="+mj-lt"/>
                <a:ea typeface="Arial"/>
                <a:cs typeface="Arial"/>
                <a:sym typeface="Arial"/>
              </a:rPr>
              <a:t>.</a:t>
            </a:r>
            <a:endParaRPr dirty="0">
              <a:solidFill>
                <a:srgbClr val="002060"/>
              </a:solidFill>
              <a:latin typeface="+mj-lt"/>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graphicFrame>
        <p:nvGraphicFramePr>
          <p:cNvPr id="321" name="Google Shape;321;p48"/>
          <p:cNvGraphicFramePr/>
          <p:nvPr>
            <p:extLst>
              <p:ext uri="{D42A27DB-BD31-4B8C-83A1-F6EECF244321}">
                <p14:modId xmlns:p14="http://schemas.microsoft.com/office/powerpoint/2010/main" val="1631241325"/>
              </p:ext>
            </p:extLst>
          </p:nvPr>
        </p:nvGraphicFramePr>
        <p:xfrm>
          <a:off x="381000" y="685800"/>
          <a:ext cx="8458200" cy="5994325"/>
        </p:xfrm>
        <a:graphic>
          <a:graphicData uri="http://schemas.openxmlformats.org/drawingml/2006/table">
            <a:tbl>
              <a:tblPr>
                <a:tableStyleId>{83C26A1F-9B4A-46C2-9A6D-FC636599AEBF}</a:tableStyleId>
              </a:tblPr>
              <a:tblGrid>
                <a:gridCol w="685800">
                  <a:extLst>
                    <a:ext uri="{9D8B030D-6E8A-4147-A177-3AD203B41FA5}">
                      <a16:colId xmlns:a16="http://schemas.microsoft.com/office/drawing/2014/main" val="20000"/>
                    </a:ext>
                  </a:extLst>
                </a:gridCol>
                <a:gridCol w="649605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tblGrid>
              <a:tr h="315900">
                <a:tc gridSpan="3">
                  <a:txBody>
                    <a:bodyPr/>
                    <a:lstStyle/>
                    <a:p>
                      <a:pPr marL="0" marR="0" lvl="0" indent="0" algn="ctr" rtl="0">
                        <a:lnSpc>
                          <a:spcPct val="115000"/>
                        </a:lnSpc>
                        <a:spcBef>
                          <a:spcPts val="0"/>
                        </a:spcBef>
                        <a:spcAft>
                          <a:spcPts val="0"/>
                        </a:spcAft>
                        <a:buClr>
                          <a:schemeClr val="dk1"/>
                        </a:buClr>
                        <a:buSzPts val="1800"/>
                        <a:buFont typeface="Arial"/>
                        <a:buNone/>
                      </a:pPr>
                      <a:r>
                        <a:rPr lang="en-US" sz="1800" b="1" u="none" strike="noStrike" cap="none" dirty="0">
                          <a:solidFill>
                            <a:srgbClr val="C00000"/>
                          </a:solidFill>
                          <a:sym typeface="Arial"/>
                        </a:rPr>
                        <a:t>Relational Inequality Operators</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30225">
                <a:tc gridSpan="3">
                  <a:txBody>
                    <a:bodyPr/>
                    <a:lstStyle/>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The relational operators compare two operands and determine the validity of a relationship.</a:t>
                      </a:r>
                      <a:endParaRPr dirty="0">
                        <a:solidFill>
                          <a:srgbClr val="00206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6205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&lt; </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Specifies whether the value of the left operand is less than the value of the right operand. The type of the result is </a:t>
                      </a:r>
                      <a:r>
                        <a:rPr lang="en-US" sz="1800" b="0" u="none" strike="noStrike" cap="none" dirty="0">
                          <a:solidFill>
                            <a:srgbClr val="002060"/>
                          </a:solidFill>
                          <a:sym typeface="Courier New"/>
                        </a:rPr>
                        <a:t>int</a:t>
                      </a:r>
                      <a:r>
                        <a:rPr lang="en-US" sz="1800" b="0" u="none" strike="noStrike" cap="none" dirty="0">
                          <a:solidFill>
                            <a:srgbClr val="002060"/>
                          </a:solidFill>
                          <a:sym typeface="Arial"/>
                        </a:rPr>
                        <a:t> and has the value 1 if the specified relationship is true, and 0 if false.</a:t>
                      </a:r>
                      <a:endParaRPr dirty="0">
                        <a:solidFill>
                          <a:srgbClr val="002060"/>
                        </a:solidFill>
                      </a:endParaRPr>
                    </a:p>
                  </a:txBody>
                  <a:tcPr marL="68575" marR="68575" marT="0" marB="0" anchor="ctr"/>
                </a:tc>
                <a:tc>
                  <a:txBody>
                    <a:bodyPr/>
                    <a:lstStyle/>
                    <a:p>
                      <a:pPr marL="0" marR="0" lvl="0" indent="0" algn="ctr" rtl="0">
                        <a:lnSpc>
                          <a:spcPct val="115000"/>
                        </a:lnSpc>
                        <a:spcBef>
                          <a:spcPts val="0"/>
                        </a:spcBef>
                        <a:spcAft>
                          <a:spcPts val="0"/>
                        </a:spcAft>
                        <a:buClr>
                          <a:schemeClr val="dk1"/>
                        </a:buClr>
                        <a:buSzPts val="1800"/>
                        <a:buFont typeface="Courier New"/>
                        <a:buNone/>
                      </a:pPr>
                      <a:r>
                        <a:rPr lang="en-US" sz="1800" b="0" u="none" strike="noStrike" cap="none" dirty="0" err="1">
                          <a:solidFill>
                            <a:srgbClr val="C00000"/>
                          </a:solidFill>
                          <a:sym typeface="Courier New"/>
                        </a:rPr>
                        <a:t>i</a:t>
                      </a:r>
                      <a:r>
                        <a:rPr lang="en-US" sz="1800" b="0" u="none" strike="noStrike" cap="none" dirty="0">
                          <a:solidFill>
                            <a:srgbClr val="C00000"/>
                          </a:solidFill>
                          <a:sym typeface="Courier New"/>
                        </a:rPr>
                        <a:t> &lt; 7</a:t>
                      </a:r>
                      <a:endParaRPr dirty="0">
                        <a:solidFill>
                          <a:srgbClr val="C00000"/>
                        </a:solidFill>
                      </a:endParaRPr>
                    </a:p>
                  </a:txBody>
                  <a:tcPr marL="68575" marR="68575" marT="0" marB="0" anchor="ctr"/>
                </a:tc>
                <a:extLst>
                  <a:ext uri="{0D108BD9-81ED-4DB2-BD59-A6C34878D82A}">
                    <a16:rowId xmlns:a16="http://schemas.microsoft.com/office/drawing/2014/main" val="10002"/>
                  </a:ext>
                </a:extLst>
              </a:tr>
              <a:tr h="126205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&gt;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Specifies whether the value of the left operand is greater than the value of the right operand. The type of the result is </a:t>
                      </a:r>
                      <a:r>
                        <a:rPr lang="en-US" sz="1800" b="0" u="none" strike="noStrike" cap="none" dirty="0">
                          <a:solidFill>
                            <a:srgbClr val="002060"/>
                          </a:solidFill>
                          <a:sym typeface="Courier New"/>
                        </a:rPr>
                        <a:t>int</a:t>
                      </a:r>
                      <a:r>
                        <a:rPr lang="en-US" sz="1800" b="0" u="none" strike="noStrike" cap="none" dirty="0">
                          <a:solidFill>
                            <a:srgbClr val="002060"/>
                          </a:solidFill>
                          <a:sym typeface="Arial"/>
                        </a:rPr>
                        <a:t> and has the value 1 if the specified relationship is true, and 0 if false.</a:t>
                      </a:r>
                      <a:endParaRPr dirty="0">
                        <a:solidFill>
                          <a:srgbClr val="002060"/>
                        </a:solidFill>
                      </a:endParaRPr>
                    </a:p>
                  </a:txBody>
                  <a:tcPr marL="68575" marR="68575" marT="0" marB="0" anchor="ctr"/>
                </a:tc>
                <a:tc>
                  <a:txBody>
                    <a:bodyPr/>
                    <a:lstStyle/>
                    <a:p>
                      <a:pPr marL="0" marR="0" lvl="0" indent="0" algn="ctr"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j &gt; 5</a:t>
                      </a:r>
                      <a:endParaRPr dirty="0">
                        <a:solidFill>
                          <a:srgbClr val="C00000"/>
                        </a:solidFill>
                      </a:endParaRPr>
                    </a:p>
                  </a:txBody>
                  <a:tcPr marL="68575" marR="68575" marT="0" marB="0" anchor="ctr"/>
                </a:tc>
                <a:extLst>
                  <a:ext uri="{0D108BD9-81ED-4DB2-BD59-A6C34878D82A}">
                    <a16:rowId xmlns:a16="http://schemas.microsoft.com/office/drawing/2014/main" val="10003"/>
                  </a:ext>
                </a:extLst>
              </a:tr>
              <a:tr h="126205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&lt;=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Specifies whether the value of the left operand is less than or equal to the value of the right operand. The type of the result is </a:t>
                      </a:r>
                      <a:r>
                        <a:rPr lang="en-US" sz="1800" b="0" u="none" strike="noStrike" cap="none" dirty="0">
                          <a:solidFill>
                            <a:srgbClr val="002060"/>
                          </a:solidFill>
                          <a:sym typeface="Courier New"/>
                        </a:rPr>
                        <a:t>int</a:t>
                      </a:r>
                      <a:r>
                        <a:rPr lang="en-US" sz="1800" b="0" u="none" strike="noStrike" cap="none" dirty="0">
                          <a:solidFill>
                            <a:srgbClr val="002060"/>
                          </a:solidFill>
                          <a:sym typeface="Arial"/>
                        </a:rPr>
                        <a:t> and has the values 1 if the specified relationship is true, and 0 if false.</a:t>
                      </a:r>
                      <a:endParaRPr dirty="0">
                        <a:solidFill>
                          <a:srgbClr val="002060"/>
                        </a:solidFill>
                      </a:endParaRPr>
                    </a:p>
                  </a:txBody>
                  <a:tcPr marL="68575" marR="68575" marT="0" marB="0" anchor="ctr"/>
                </a:tc>
                <a:tc>
                  <a:txBody>
                    <a:bodyPr/>
                    <a:lstStyle/>
                    <a:p>
                      <a:pPr marL="0" marR="0" lvl="0" indent="0" algn="ctr"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k &lt;= 4</a:t>
                      </a:r>
                      <a:endParaRPr dirty="0">
                        <a:solidFill>
                          <a:srgbClr val="C00000"/>
                        </a:solidFill>
                      </a:endParaRPr>
                    </a:p>
                  </a:txBody>
                  <a:tcPr marL="68575" marR="68575" marT="0" marB="0" anchor="ctr"/>
                </a:tc>
                <a:extLst>
                  <a:ext uri="{0D108BD9-81ED-4DB2-BD59-A6C34878D82A}">
                    <a16:rowId xmlns:a16="http://schemas.microsoft.com/office/drawing/2014/main" val="10004"/>
                  </a:ext>
                </a:extLst>
              </a:tr>
              <a:tr h="126205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&gt;=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Specifies whether the value of the left operand is greater than or equal to the value of the right operand. The type of the result is </a:t>
                      </a:r>
                      <a:r>
                        <a:rPr lang="en-US" sz="1800" b="0" u="none" strike="noStrike" cap="none" dirty="0">
                          <a:solidFill>
                            <a:srgbClr val="002060"/>
                          </a:solidFill>
                          <a:sym typeface="Courier New"/>
                        </a:rPr>
                        <a:t>int</a:t>
                      </a:r>
                      <a:r>
                        <a:rPr lang="en-US" sz="1800" b="0" u="none" strike="noStrike" cap="none" dirty="0">
                          <a:solidFill>
                            <a:srgbClr val="002060"/>
                          </a:solidFill>
                          <a:sym typeface="Arial"/>
                        </a:rPr>
                        <a:t> and has the values 1 if the specified relationship is true, and 0 if false.</a:t>
                      </a:r>
                      <a:endParaRPr dirty="0">
                        <a:solidFill>
                          <a:srgbClr val="002060"/>
                        </a:solidFill>
                      </a:endParaRPr>
                    </a:p>
                  </a:txBody>
                  <a:tcPr marL="68575" marR="68575" marT="0" marB="0" anchor="ctr"/>
                </a:tc>
                <a:tc>
                  <a:txBody>
                    <a:bodyPr/>
                    <a:lstStyle/>
                    <a:p>
                      <a:pPr marL="0" marR="0" lvl="0" indent="0" algn="ctr"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p &gt;= 3</a:t>
                      </a:r>
                      <a:endParaRPr dirty="0">
                        <a:solidFill>
                          <a:srgbClr val="C00000"/>
                        </a:solidFill>
                      </a:endParaRPr>
                    </a:p>
                  </a:txBody>
                  <a:tcPr marL="68575" marR="68575" marT="0" marB="0" anchor="ctr"/>
                </a:tc>
                <a:extLst>
                  <a:ext uri="{0D108BD9-81ED-4DB2-BD59-A6C34878D82A}">
                    <a16:rowId xmlns:a16="http://schemas.microsoft.com/office/drawing/2014/main" val="10005"/>
                  </a:ext>
                </a:extLst>
              </a:tr>
            </a:tbl>
          </a:graphicData>
        </a:graphic>
      </p:graphicFrame>
      <p:sp>
        <p:nvSpPr>
          <p:cNvPr id="322" name="Google Shape;322;p48"/>
          <p:cNvSpPr txBox="1">
            <a:spLocks noGrp="1"/>
          </p:cNvSpPr>
          <p:nvPr>
            <p:ph type="title"/>
          </p:nvPr>
        </p:nvSpPr>
        <p:spPr>
          <a:xfrm>
            <a:off x="381000" y="310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graphicFrame>
        <p:nvGraphicFramePr>
          <p:cNvPr id="327" name="Google Shape;327;p49"/>
          <p:cNvGraphicFramePr/>
          <p:nvPr>
            <p:extLst>
              <p:ext uri="{D42A27DB-BD31-4B8C-83A1-F6EECF244321}">
                <p14:modId xmlns:p14="http://schemas.microsoft.com/office/powerpoint/2010/main" val="3508167841"/>
              </p:ext>
            </p:extLst>
          </p:nvPr>
        </p:nvGraphicFramePr>
        <p:xfrm>
          <a:off x="152400" y="1371600"/>
          <a:ext cx="8686800" cy="4184625"/>
        </p:xfrm>
        <a:graphic>
          <a:graphicData uri="http://schemas.openxmlformats.org/drawingml/2006/table">
            <a:tbl>
              <a:tblPr>
                <a:tableStyleId>{83C26A1F-9B4A-46C2-9A6D-FC636599AEBF}</a:tableStyleId>
              </a:tblPr>
              <a:tblGrid>
                <a:gridCol w="685800">
                  <a:extLst>
                    <a:ext uri="{9D8B030D-6E8A-4147-A177-3AD203B41FA5}">
                      <a16:colId xmlns:a16="http://schemas.microsoft.com/office/drawing/2014/main" val="20000"/>
                    </a:ext>
                  </a:extLst>
                </a:gridCol>
                <a:gridCol w="6010275">
                  <a:extLst>
                    <a:ext uri="{9D8B030D-6E8A-4147-A177-3AD203B41FA5}">
                      <a16:colId xmlns:a16="http://schemas.microsoft.com/office/drawing/2014/main" val="20001"/>
                    </a:ext>
                  </a:extLst>
                </a:gridCol>
                <a:gridCol w="1990725">
                  <a:extLst>
                    <a:ext uri="{9D8B030D-6E8A-4147-A177-3AD203B41FA5}">
                      <a16:colId xmlns:a16="http://schemas.microsoft.com/office/drawing/2014/main" val="20002"/>
                    </a:ext>
                  </a:extLst>
                </a:gridCol>
              </a:tblGrid>
              <a:tr h="315900">
                <a:tc gridSpan="3">
                  <a:txBody>
                    <a:bodyPr/>
                    <a:lstStyle/>
                    <a:p>
                      <a:pPr marL="0" marR="0" lvl="0" indent="0" algn="ctr" rtl="0">
                        <a:lnSpc>
                          <a:spcPct val="115000"/>
                        </a:lnSpc>
                        <a:spcBef>
                          <a:spcPts val="0"/>
                        </a:spcBef>
                        <a:spcAft>
                          <a:spcPts val="0"/>
                        </a:spcAft>
                        <a:buClr>
                          <a:schemeClr val="dk1"/>
                        </a:buClr>
                        <a:buSzPts val="1800"/>
                        <a:buFont typeface="Arial"/>
                        <a:buNone/>
                      </a:pPr>
                      <a:r>
                        <a:rPr lang="en-US" sz="1800" b="1" u="none" strike="noStrike" cap="none" dirty="0">
                          <a:solidFill>
                            <a:srgbClr val="C00000"/>
                          </a:solidFill>
                          <a:sym typeface="Arial"/>
                        </a:rPr>
                        <a:t>Relational Equality Operators</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0375">
                <a:tc gridSpan="3">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The equality operators, like the relational operators, compare two operands for the validity of a relationship.</a:t>
                      </a:r>
                      <a:endParaRPr dirty="0">
                        <a:solidFill>
                          <a:srgbClr val="00206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466975">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 </a:t>
                      </a:r>
                      <a:endParaRPr dirty="0">
                        <a:solidFill>
                          <a:srgbClr val="C00000"/>
                        </a:solidFill>
                      </a:endParaRPr>
                    </a:p>
                  </a:txBody>
                  <a:tcPr marL="68575" marR="68575" marT="0" marB="0" anchor="ct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Indicates whether the value of the left operand is equal to the value of the right operand. The type of the result is </a:t>
                      </a:r>
                      <a:r>
                        <a:rPr lang="en-US" sz="1600" b="0" u="none" strike="noStrike" cap="none" dirty="0">
                          <a:solidFill>
                            <a:srgbClr val="002060"/>
                          </a:solidFill>
                          <a:sym typeface="Courier New"/>
                        </a:rPr>
                        <a:t>int</a:t>
                      </a:r>
                      <a:r>
                        <a:rPr lang="en-US" sz="1600" b="0" u="none" strike="noStrike" cap="none" dirty="0">
                          <a:solidFill>
                            <a:srgbClr val="002060"/>
                          </a:solidFill>
                          <a:sym typeface="Arial"/>
                        </a:rPr>
                        <a:t> and has the value 1 if the specified relationship is true, and 0 if false. The equality operator (</a:t>
                      </a:r>
                      <a:r>
                        <a:rPr lang="en-US" sz="1600" b="0" u="none" strike="noStrike" cap="none" dirty="0">
                          <a:solidFill>
                            <a:srgbClr val="002060"/>
                          </a:solidFill>
                          <a:sym typeface="Courier New"/>
                        </a:rPr>
                        <a:t>==</a:t>
                      </a:r>
                      <a:r>
                        <a:rPr lang="en-US" sz="1600" b="0" u="none" strike="noStrike" cap="none" dirty="0">
                          <a:solidFill>
                            <a:srgbClr val="002060"/>
                          </a:solidFill>
                          <a:sym typeface="Arial"/>
                        </a:rPr>
                        <a:t>) should not be confused with the assignment (</a:t>
                      </a:r>
                      <a:r>
                        <a:rPr lang="en-US" sz="1600" b="0" u="none" strike="noStrike" cap="none" dirty="0">
                          <a:solidFill>
                            <a:srgbClr val="002060"/>
                          </a:solidFill>
                          <a:sym typeface="Courier New"/>
                        </a:rPr>
                        <a:t>=</a:t>
                      </a:r>
                      <a:r>
                        <a:rPr lang="en-US" sz="1600" b="0" u="none" strike="noStrike" cap="none" dirty="0">
                          <a:solidFill>
                            <a:srgbClr val="002060"/>
                          </a:solidFill>
                          <a:sym typeface="Arial"/>
                        </a:rPr>
                        <a:t>) operator. For example:</a:t>
                      </a:r>
                      <a:endParaRPr dirty="0">
                        <a:solidFill>
                          <a:srgbClr val="002060"/>
                        </a:solidFill>
                      </a:endParaRPr>
                    </a:p>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if (x == 4) evaluates to true (or 1) if x is equal to four.</a:t>
                      </a:r>
                      <a:endParaRPr sz="1600" b="0" u="none" strike="noStrike" cap="none" dirty="0">
                        <a:solidFill>
                          <a:srgbClr val="002060"/>
                        </a:solidFill>
                        <a:sym typeface="Arial"/>
                      </a:endParaRPr>
                    </a:p>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while</a:t>
                      </a:r>
                      <a:endParaRPr sz="1600" b="0" u="none" strike="noStrike" cap="none" dirty="0">
                        <a:solidFill>
                          <a:srgbClr val="002060"/>
                        </a:solidFill>
                        <a:sym typeface="Arial"/>
                      </a:endParaRPr>
                    </a:p>
                    <a:p>
                      <a:pPr marL="0" marR="0" lvl="0" indent="0" algn="l" rtl="0">
                        <a:lnSpc>
                          <a:spcPct val="115000"/>
                        </a:lnSpc>
                        <a:spcBef>
                          <a:spcPts val="1000"/>
                        </a:spcBef>
                        <a:spcAft>
                          <a:spcPts val="0"/>
                        </a:spcAft>
                        <a:buClr>
                          <a:schemeClr val="dk1"/>
                        </a:buClr>
                        <a:buSzPts val="1600"/>
                        <a:buFont typeface="Arial"/>
                        <a:buNone/>
                      </a:pPr>
                      <a:r>
                        <a:rPr lang="en-US" sz="1600" b="0" u="none" strike="noStrike" cap="none" dirty="0">
                          <a:solidFill>
                            <a:srgbClr val="002060"/>
                          </a:solidFill>
                          <a:sym typeface="Arial"/>
                        </a:rPr>
                        <a:t>if (x = 4) is taken to be true because (x = 4) evaluates to a nonzero value (4). The expression also assigns the value 4 to x.</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nChoice</a:t>
                      </a:r>
                      <a:r>
                        <a:rPr lang="en-US" sz="1600" b="0" u="none" strike="noStrike" cap="none" dirty="0">
                          <a:solidFill>
                            <a:srgbClr val="C00000"/>
                          </a:solidFill>
                          <a:sym typeface="Courier New"/>
                        </a:rPr>
                        <a:t> == 'Y'</a:t>
                      </a:r>
                      <a:endParaRPr dirty="0">
                        <a:solidFill>
                          <a:srgbClr val="C00000"/>
                        </a:solidFill>
                      </a:endParaRPr>
                    </a:p>
                  </a:txBody>
                  <a:tcPr marL="68575" marR="68575" marT="0" marB="0" anchor="ctr"/>
                </a:tc>
                <a:extLst>
                  <a:ext uri="{0D108BD9-81ED-4DB2-BD59-A6C34878D82A}">
                    <a16:rowId xmlns:a16="http://schemas.microsoft.com/office/drawing/2014/main" val="10002"/>
                  </a:ext>
                </a:extLst>
              </a:tr>
              <a:tr h="841375">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Indicates whether the value of the left operand is not equal to the value of the right operand. The type of the result is </a:t>
                      </a:r>
                      <a:r>
                        <a:rPr lang="en-US" sz="1600" b="0" u="none" strike="noStrike" cap="none" dirty="0">
                          <a:solidFill>
                            <a:srgbClr val="002060"/>
                          </a:solidFill>
                          <a:sym typeface="Courier New"/>
                        </a:rPr>
                        <a:t>int</a:t>
                      </a:r>
                      <a:r>
                        <a:rPr lang="en-US" sz="1600" b="0" u="none" strike="noStrike" cap="none" dirty="0">
                          <a:solidFill>
                            <a:srgbClr val="002060"/>
                          </a:solidFill>
                          <a:sym typeface="Arial"/>
                        </a:rPr>
                        <a:t> and has the value 1 if the specified relationship is true, and 0 if false.</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nChoice</a:t>
                      </a:r>
                      <a:r>
                        <a:rPr lang="en-US" sz="1600" b="0" u="none" strike="noStrike" cap="none" dirty="0">
                          <a:solidFill>
                            <a:srgbClr val="C00000"/>
                          </a:solidFill>
                          <a:sym typeface="Courier New"/>
                        </a:rPr>
                        <a:t> != 'Y'</a:t>
                      </a:r>
                      <a:endParaRPr dirty="0">
                        <a:solidFill>
                          <a:srgbClr val="C00000"/>
                        </a:solidFill>
                      </a:endParaRPr>
                    </a:p>
                  </a:txBody>
                  <a:tcPr marL="68575" marR="68575" marT="0" marB="0" anchor="ctr"/>
                </a:tc>
                <a:extLst>
                  <a:ext uri="{0D108BD9-81ED-4DB2-BD59-A6C34878D82A}">
                    <a16:rowId xmlns:a16="http://schemas.microsoft.com/office/drawing/2014/main" val="10003"/>
                  </a:ext>
                </a:extLst>
              </a:tr>
            </a:tbl>
          </a:graphicData>
        </a:graphic>
      </p:graphicFrame>
      <p:sp>
        <p:nvSpPr>
          <p:cNvPr id="328" name="Google Shape;328;p49"/>
          <p:cNvSpPr txBox="1">
            <a:spLocks noGrp="1"/>
          </p:cNvSpPr>
          <p:nvPr>
            <p:ph type="title"/>
          </p:nvPr>
        </p:nvSpPr>
        <p:spPr>
          <a:xfrm>
            <a:off x="457200" y="310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graphicFrame>
        <p:nvGraphicFramePr>
          <p:cNvPr id="333" name="Google Shape;333;p50"/>
          <p:cNvGraphicFramePr/>
          <p:nvPr>
            <p:extLst>
              <p:ext uri="{D42A27DB-BD31-4B8C-83A1-F6EECF244321}">
                <p14:modId xmlns:p14="http://schemas.microsoft.com/office/powerpoint/2010/main" val="361379500"/>
              </p:ext>
            </p:extLst>
          </p:nvPr>
        </p:nvGraphicFramePr>
        <p:xfrm>
          <a:off x="381000" y="1524000"/>
          <a:ext cx="8534400" cy="2803450"/>
        </p:xfrm>
        <a:graphic>
          <a:graphicData uri="http://schemas.openxmlformats.org/drawingml/2006/table">
            <a:tbl>
              <a:tblPr>
                <a:tableStyleId>{83C26A1F-9B4A-46C2-9A6D-FC636599AEBF}</a:tableStyleId>
              </a:tblPr>
              <a:tblGrid>
                <a:gridCol w="3733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50825">
                <a:tc>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Expressions</a:t>
                      </a:r>
                      <a:endParaRPr dirty="0">
                        <a:solidFill>
                          <a:srgbClr val="C00000"/>
                        </a:solidFill>
                      </a:endParaRPr>
                    </a:p>
                  </a:txBody>
                  <a:tcPr marL="68575" marR="68575" marT="0" marB="0" anchor="ctr"/>
                </a:tc>
                <a:tc>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Evaluates as</a:t>
                      </a:r>
                      <a:endParaRPr dirty="0">
                        <a:solidFill>
                          <a:srgbClr val="C00000"/>
                        </a:solidFill>
                      </a:endParaRPr>
                    </a:p>
                  </a:txBody>
                  <a:tcPr marL="68575" marR="68575" marT="0" marB="0" anchor="ctr"/>
                </a:tc>
                <a:extLst>
                  <a:ext uri="{0D108BD9-81ED-4DB2-BD59-A6C34878D82A}">
                    <a16:rowId xmlns:a16="http://schemas.microsoft.com/office/drawing/2014/main" val="10000"/>
                  </a:ext>
                </a:extLst>
              </a:tr>
              <a:tr h="350825">
                <a:tc>
                  <a:txBody>
                    <a:bodyPr/>
                    <a:lstStyle/>
                    <a:p>
                      <a:pPr marL="0" marR="0" lvl="0" indent="0" algn="l" rtl="0">
                        <a:lnSpc>
                          <a:spcPct val="115000"/>
                        </a:lnSpc>
                        <a:spcBef>
                          <a:spcPts val="0"/>
                        </a:spcBef>
                        <a:spcAft>
                          <a:spcPts val="0"/>
                        </a:spcAft>
                        <a:buClr>
                          <a:srgbClr val="800000"/>
                        </a:buClr>
                        <a:buSzPts val="2000"/>
                        <a:buFont typeface="Courier New"/>
                        <a:buNone/>
                      </a:pPr>
                      <a:r>
                        <a:rPr lang="en-US" sz="2000" b="0" u="none" strike="noStrike" cap="none" dirty="0">
                          <a:solidFill>
                            <a:srgbClr val="C00000"/>
                          </a:solidFill>
                          <a:sym typeface="Courier New"/>
                        </a:rPr>
                        <a:t>(3 == 3)  &amp;&amp; (4  !=  3)</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True (1) because both operands are true</a:t>
                      </a:r>
                      <a:endParaRPr dirty="0">
                        <a:solidFill>
                          <a:srgbClr val="002060"/>
                        </a:solidFill>
                      </a:endParaRPr>
                    </a:p>
                  </a:txBody>
                  <a:tcPr marL="68575" marR="68575" marT="0" marB="0" anchor="ctr"/>
                </a:tc>
                <a:extLst>
                  <a:ext uri="{0D108BD9-81ED-4DB2-BD59-A6C34878D82A}">
                    <a16:rowId xmlns:a16="http://schemas.microsoft.com/office/drawing/2014/main" val="10001"/>
                  </a:ext>
                </a:extLst>
              </a:tr>
              <a:tr h="700075">
                <a:tc>
                  <a:txBody>
                    <a:bodyPr/>
                    <a:lstStyle/>
                    <a:p>
                      <a:pPr marL="0" marR="0" lvl="0" indent="0" algn="l" rtl="0">
                        <a:lnSpc>
                          <a:spcPct val="115000"/>
                        </a:lnSpc>
                        <a:spcBef>
                          <a:spcPts val="0"/>
                        </a:spcBef>
                        <a:spcAft>
                          <a:spcPts val="0"/>
                        </a:spcAft>
                        <a:buClr>
                          <a:srgbClr val="800000"/>
                        </a:buClr>
                        <a:buSzPts val="2000"/>
                        <a:buFont typeface="Courier New"/>
                        <a:buNone/>
                      </a:pPr>
                      <a:r>
                        <a:rPr lang="en-US" sz="2000" b="0" u="none" strike="noStrike" cap="none" dirty="0">
                          <a:solidFill>
                            <a:srgbClr val="C00000"/>
                          </a:solidFill>
                          <a:sym typeface="Courier New"/>
                        </a:rPr>
                        <a:t>(4 &gt; 2) || (7 &lt; 11)</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True (1) because (either) one operand/expression is true</a:t>
                      </a:r>
                      <a:endParaRPr dirty="0">
                        <a:solidFill>
                          <a:srgbClr val="002060"/>
                        </a:solidFill>
                      </a:endParaRPr>
                    </a:p>
                  </a:txBody>
                  <a:tcPr marL="68575" marR="68575" marT="0" marB="0" anchor="ctr"/>
                </a:tc>
                <a:extLst>
                  <a:ext uri="{0D108BD9-81ED-4DB2-BD59-A6C34878D82A}">
                    <a16:rowId xmlns:a16="http://schemas.microsoft.com/office/drawing/2014/main" val="10002"/>
                  </a:ext>
                </a:extLst>
              </a:tr>
              <a:tr h="350825">
                <a:tc>
                  <a:txBody>
                    <a:bodyPr/>
                    <a:lstStyle/>
                    <a:p>
                      <a:pPr marL="0" marR="0" lvl="0" indent="0" algn="l" rtl="0">
                        <a:lnSpc>
                          <a:spcPct val="115000"/>
                        </a:lnSpc>
                        <a:spcBef>
                          <a:spcPts val="0"/>
                        </a:spcBef>
                        <a:spcAft>
                          <a:spcPts val="0"/>
                        </a:spcAft>
                        <a:buClr>
                          <a:srgbClr val="800000"/>
                        </a:buClr>
                        <a:buSzPts val="2000"/>
                        <a:buFont typeface="Courier New"/>
                        <a:buNone/>
                      </a:pPr>
                      <a:r>
                        <a:rPr lang="en-US" sz="2000" b="0" u="none" strike="noStrike" cap="none" dirty="0">
                          <a:solidFill>
                            <a:srgbClr val="C00000"/>
                          </a:solidFill>
                          <a:sym typeface="Courier New"/>
                        </a:rPr>
                        <a:t>(3 == 2)  &amp;&amp;  (7 == 7)</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False (0) because one operand is false</a:t>
                      </a:r>
                      <a:endParaRPr dirty="0">
                        <a:solidFill>
                          <a:srgbClr val="002060"/>
                        </a:solidFill>
                      </a:endParaRPr>
                    </a:p>
                  </a:txBody>
                  <a:tcPr marL="68575" marR="68575" marT="0" marB="0" anchor="ctr"/>
                </a:tc>
                <a:extLst>
                  <a:ext uri="{0D108BD9-81ED-4DB2-BD59-A6C34878D82A}">
                    <a16:rowId xmlns:a16="http://schemas.microsoft.com/office/drawing/2014/main" val="10003"/>
                  </a:ext>
                </a:extLst>
              </a:tr>
              <a:tr h="350825">
                <a:tc>
                  <a:txBody>
                    <a:bodyPr/>
                    <a:lstStyle/>
                    <a:p>
                      <a:pPr marL="0" marR="0" lvl="0" indent="0" algn="l" rtl="0">
                        <a:lnSpc>
                          <a:spcPct val="115000"/>
                        </a:lnSpc>
                        <a:spcBef>
                          <a:spcPts val="0"/>
                        </a:spcBef>
                        <a:spcAft>
                          <a:spcPts val="0"/>
                        </a:spcAft>
                        <a:buClr>
                          <a:srgbClr val="800000"/>
                        </a:buClr>
                        <a:buSzPts val="2000"/>
                        <a:buFont typeface="Courier New"/>
                        <a:buNone/>
                      </a:pPr>
                      <a:r>
                        <a:rPr lang="en-US" sz="2000" b="0" u="none" strike="noStrike" cap="none" dirty="0">
                          <a:solidFill>
                            <a:srgbClr val="C00000"/>
                          </a:solidFill>
                          <a:sym typeface="Courier New"/>
                        </a:rPr>
                        <a:t> ! (4 == 3)</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True (1) because the expression is false</a:t>
                      </a:r>
                      <a:endParaRPr dirty="0">
                        <a:solidFill>
                          <a:srgbClr val="002060"/>
                        </a:solidFill>
                      </a:endParaRPr>
                    </a:p>
                  </a:txBody>
                  <a:tcPr marL="68575" marR="68575" marT="0" marB="0" anchor="ctr"/>
                </a:tc>
                <a:extLst>
                  <a:ext uri="{0D108BD9-81ED-4DB2-BD59-A6C34878D82A}">
                    <a16:rowId xmlns:a16="http://schemas.microsoft.com/office/drawing/2014/main" val="10004"/>
                  </a:ext>
                </a:extLst>
              </a:tr>
              <a:tr h="349250">
                <a:tc gridSpan="2">
                  <a:txBody>
                    <a:bodyPr/>
                    <a:lstStyle/>
                    <a:p>
                      <a:pPr marL="0" marR="0" lvl="0" indent="0" algn="l" rtl="0">
                        <a:lnSpc>
                          <a:spcPct val="115000"/>
                        </a:lnSpc>
                        <a:spcBef>
                          <a:spcPts val="0"/>
                        </a:spcBef>
                        <a:spcAft>
                          <a:spcPts val="0"/>
                        </a:spcAft>
                        <a:buClr>
                          <a:srgbClr val="800000"/>
                        </a:buClr>
                        <a:buSzPts val="2000"/>
                        <a:buFont typeface="Courier New"/>
                        <a:buNone/>
                      </a:pPr>
                      <a:r>
                        <a:rPr lang="en-US" sz="2000" b="0" u="none" strike="noStrike" cap="none" dirty="0">
                          <a:solidFill>
                            <a:srgbClr val="C00000"/>
                          </a:solidFill>
                          <a:sym typeface="Courier New"/>
                        </a:rPr>
                        <a:t>NOT(FALSE) = TRUE</a:t>
                      </a:r>
                      <a:endParaRPr dirty="0">
                        <a:solidFill>
                          <a:srgbClr val="C00000"/>
                        </a:solidFill>
                      </a:endParaRPr>
                    </a:p>
                  </a:txBody>
                  <a:tcPr marL="68575" marR="68575" marT="0" marB="0" anchor="ctr"/>
                </a:tc>
                <a:tc hMerge="1">
                  <a:txBody>
                    <a:bodyPr/>
                    <a:lstStyle/>
                    <a:p>
                      <a:endParaRPr lang="en-US"/>
                    </a:p>
                  </a:txBody>
                  <a:tcPr/>
                </a:tc>
                <a:extLst>
                  <a:ext uri="{0D108BD9-81ED-4DB2-BD59-A6C34878D82A}">
                    <a16:rowId xmlns:a16="http://schemas.microsoft.com/office/drawing/2014/main" val="10005"/>
                  </a:ext>
                </a:extLst>
              </a:tr>
              <a:tr h="350825">
                <a:tc gridSpan="2">
                  <a:txBody>
                    <a:bodyPr/>
                    <a:lstStyle/>
                    <a:p>
                      <a:pPr marL="0" marR="0" lvl="0" indent="0" algn="l" rtl="0">
                        <a:lnSpc>
                          <a:spcPct val="115000"/>
                        </a:lnSpc>
                        <a:spcBef>
                          <a:spcPts val="0"/>
                        </a:spcBef>
                        <a:spcAft>
                          <a:spcPts val="0"/>
                        </a:spcAft>
                        <a:buClr>
                          <a:srgbClr val="800000"/>
                        </a:buClr>
                        <a:buSzPts val="2000"/>
                        <a:buFont typeface="Courier New"/>
                        <a:buNone/>
                      </a:pPr>
                      <a:r>
                        <a:rPr lang="en-US" sz="2000" b="0" u="none" strike="noStrike" cap="none" dirty="0">
                          <a:solidFill>
                            <a:srgbClr val="C00000"/>
                          </a:solidFill>
                          <a:sym typeface="Courier New"/>
                        </a:rPr>
                        <a:t>NOT(TRUE) = FALSE</a:t>
                      </a:r>
                      <a:endParaRPr dirty="0">
                        <a:solidFill>
                          <a:srgbClr val="C00000"/>
                        </a:solidFill>
                      </a:endParaRPr>
                    </a:p>
                  </a:txBody>
                  <a:tcPr marL="68575" marR="68575" marT="0" marB="0" anchor="ct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334" name="Google Shape;334;p50"/>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graphicFrame>
        <p:nvGraphicFramePr>
          <p:cNvPr id="339" name="Google Shape;339;p51"/>
          <p:cNvGraphicFramePr/>
          <p:nvPr>
            <p:extLst>
              <p:ext uri="{D42A27DB-BD31-4B8C-83A1-F6EECF244321}">
                <p14:modId xmlns:p14="http://schemas.microsoft.com/office/powerpoint/2010/main" val="2366429787"/>
              </p:ext>
            </p:extLst>
          </p:nvPr>
        </p:nvGraphicFramePr>
        <p:xfrm>
          <a:off x="457200" y="1676400"/>
          <a:ext cx="8153375" cy="2103425"/>
        </p:xfrm>
        <a:graphic>
          <a:graphicData uri="http://schemas.openxmlformats.org/drawingml/2006/table">
            <a:tbl>
              <a:tblPr>
                <a:tableStyleId>{83C26A1F-9B4A-46C2-9A6D-FC636599AEBF}</a:tableStyleId>
              </a:tblPr>
              <a:tblGrid>
                <a:gridCol w="609600">
                  <a:extLst>
                    <a:ext uri="{9D8B030D-6E8A-4147-A177-3AD203B41FA5}">
                      <a16:colId xmlns:a16="http://schemas.microsoft.com/office/drawing/2014/main" val="20000"/>
                    </a:ext>
                  </a:extLst>
                </a:gridCol>
                <a:gridCol w="5983275">
                  <a:extLst>
                    <a:ext uri="{9D8B030D-6E8A-4147-A177-3AD203B41FA5}">
                      <a16:colId xmlns:a16="http://schemas.microsoft.com/office/drawing/2014/main" val="20001"/>
                    </a:ext>
                  </a:extLst>
                </a:gridCol>
                <a:gridCol w="1560500">
                  <a:extLst>
                    <a:ext uri="{9D8B030D-6E8A-4147-A177-3AD203B41FA5}">
                      <a16:colId xmlns:a16="http://schemas.microsoft.com/office/drawing/2014/main" val="20002"/>
                    </a:ext>
                  </a:extLst>
                </a:gridCol>
              </a:tblGrid>
              <a:tr h="350825">
                <a:tc gridSpan="3">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Logical </a:t>
                      </a:r>
                      <a:r>
                        <a:rPr lang="en-US" sz="2000" b="1" u="none" strike="noStrike" cap="none" dirty="0">
                          <a:solidFill>
                            <a:srgbClr val="C00000"/>
                          </a:solidFill>
                          <a:sym typeface="Courier New"/>
                        </a:rPr>
                        <a:t>NOT</a:t>
                      </a:r>
                      <a:r>
                        <a:rPr lang="en-US" sz="2000" b="1" u="none" strike="noStrike" cap="none" dirty="0">
                          <a:solidFill>
                            <a:srgbClr val="C00000"/>
                          </a:solidFill>
                          <a:sym typeface="Arial"/>
                        </a:rPr>
                        <a:t> Operator (unary)</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5260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Logical not operator. Produces value 0 if its operand or expression is true (nonzero) and the value 1 if its operand or expression is false (0). The result has an </a:t>
                      </a:r>
                      <a:r>
                        <a:rPr lang="en-US" sz="2000" b="0" u="none" strike="noStrike" cap="none" dirty="0">
                          <a:solidFill>
                            <a:srgbClr val="002060"/>
                          </a:solidFill>
                          <a:sym typeface="Courier New"/>
                        </a:rPr>
                        <a:t>int</a:t>
                      </a:r>
                      <a:r>
                        <a:rPr lang="en-US" sz="2000" b="0" u="none" strike="noStrike" cap="none" dirty="0">
                          <a:solidFill>
                            <a:srgbClr val="002060"/>
                          </a:solidFill>
                          <a:sym typeface="Arial"/>
                        </a:rPr>
                        <a:t> type. The operand must be an integral, floating, or pointer value.</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!(4 == 2)</a:t>
                      </a:r>
                      <a:endParaRPr sz="2000" b="0" u="none" strike="noStrike" cap="none" dirty="0">
                        <a:solidFill>
                          <a:srgbClr val="C00000"/>
                        </a:solidFill>
                        <a:sym typeface="Times New Roman"/>
                      </a:endParaRPr>
                    </a:p>
                    <a:p>
                      <a:pPr marL="0" marR="0" lvl="0" indent="0" algn="l"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!x</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bl>
          </a:graphicData>
        </a:graphic>
      </p:graphicFrame>
      <p:graphicFrame>
        <p:nvGraphicFramePr>
          <p:cNvPr id="340" name="Google Shape;340;p51"/>
          <p:cNvGraphicFramePr/>
          <p:nvPr>
            <p:extLst>
              <p:ext uri="{D42A27DB-BD31-4B8C-83A1-F6EECF244321}">
                <p14:modId xmlns:p14="http://schemas.microsoft.com/office/powerpoint/2010/main" val="768725341"/>
              </p:ext>
            </p:extLst>
          </p:nvPr>
        </p:nvGraphicFramePr>
        <p:xfrm>
          <a:off x="1524000" y="4572000"/>
          <a:ext cx="6324575" cy="1262025"/>
        </p:xfrm>
        <a:graphic>
          <a:graphicData uri="http://schemas.openxmlformats.org/drawingml/2006/table">
            <a:tbl>
              <a:tblPr>
                <a:tableStyleId>{83C26A1F-9B4A-46C2-9A6D-FC636599AEBF}</a:tableStyleId>
              </a:tblPr>
              <a:tblGrid>
                <a:gridCol w="3719500">
                  <a:extLst>
                    <a:ext uri="{9D8B030D-6E8A-4147-A177-3AD203B41FA5}">
                      <a16:colId xmlns:a16="http://schemas.microsoft.com/office/drawing/2014/main" val="20000"/>
                    </a:ext>
                  </a:extLst>
                </a:gridCol>
                <a:gridCol w="2605075">
                  <a:extLst>
                    <a:ext uri="{9D8B030D-6E8A-4147-A177-3AD203B41FA5}">
                      <a16:colId xmlns:a16="http://schemas.microsoft.com/office/drawing/2014/main" val="20001"/>
                    </a:ext>
                  </a:extLst>
                </a:gridCol>
              </a:tblGrid>
              <a:tr h="420675">
                <a:tc>
                  <a:txBody>
                    <a:bodyPr/>
                    <a:lstStyle/>
                    <a:p>
                      <a:pPr marL="0" marR="0" lvl="0" indent="0" algn="ctr" rtl="0">
                        <a:lnSpc>
                          <a:spcPct val="115000"/>
                        </a:lnSpc>
                        <a:spcBef>
                          <a:spcPts val="0"/>
                        </a:spcBef>
                        <a:spcAft>
                          <a:spcPts val="0"/>
                        </a:spcAft>
                        <a:buClr>
                          <a:schemeClr val="dk1"/>
                        </a:buClr>
                        <a:buSzPts val="2400"/>
                        <a:buFont typeface="Arial"/>
                        <a:buNone/>
                      </a:pPr>
                      <a:r>
                        <a:rPr lang="en-US" sz="2400" b="1" u="none" strike="noStrike" cap="none" dirty="0">
                          <a:solidFill>
                            <a:srgbClr val="002060"/>
                          </a:solidFill>
                          <a:sym typeface="Arial"/>
                        </a:rPr>
                        <a:t>Operand (or expression)</a:t>
                      </a:r>
                      <a:endParaRPr dirty="0">
                        <a:solidFill>
                          <a:srgbClr val="002060"/>
                        </a:solidFill>
                      </a:endParaRPr>
                    </a:p>
                  </a:txBody>
                  <a:tcPr marL="0" marR="0" marT="0" marB="0" anchor="ctr"/>
                </a:tc>
                <a:tc>
                  <a:txBody>
                    <a:bodyPr/>
                    <a:lstStyle/>
                    <a:p>
                      <a:pPr marL="0" marR="0" lvl="0" indent="0" algn="ctr" rtl="0">
                        <a:lnSpc>
                          <a:spcPct val="115000"/>
                        </a:lnSpc>
                        <a:spcBef>
                          <a:spcPts val="0"/>
                        </a:spcBef>
                        <a:spcAft>
                          <a:spcPts val="0"/>
                        </a:spcAft>
                        <a:buClr>
                          <a:schemeClr val="dk1"/>
                        </a:buClr>
                        <a:buSzPts val="2400"/>
                        <a:buFont typeface="Arial"/>
                        <a:buNone/>
                      </a:pPr>
                      <a:r>
                        <a:rPr lang="en-US" sz="2400" b="1" u="none" strike="noStrike" cap="none" dirty="0">
                          <a:solidFill>
                            <a:srgbClr val="002060"/>
                          </a:solidFill>
                          <a:sym typeface="Arial"/>
                        </a:rPr>
                        <a:t>Output</a:t>
                      </a:r>
                      <a:endParaRPr dirty="0">
                        <a:solidFill>
                          <a:srgbClr val="002060"/>
                        </a:solidFill>
                      </a:endParaRPr>
                    </a:p>
                  </a:txBody>
                  <a:tcPr marL="0" marR="0" marT="0" marB="0" anchor="ctr"/>
                </a:tc>
                <a:extLst>
                  <a:ext uri="{0D108BD9-81ED-4DB2-BD59-A6C34878D82A}">
                    <a16:rowId xmlns:a16="http://schemas.microsoft.com/office/drawing/2014/main" val="10000"/>
                  </a:ext>
                </a:extLst>
              </a:tr>
              <a:tr h="420675">
                <a:tc>
                  <a:txBody>
                    <a:bodyPr/>
                    <a:lstStyle/>
                    <a:p>
                      <a:pPr marL="0" marR="0" lvl="0" indent="0" algn="ctr" rtl="0">
                        <a:lnSpc>
                          <a:spcPct val="115000"/>
                        </a:lnSpc>
                        <a:spcBef>
                          <a:spcPts val="0"/>
                        </a:spcBef>
                        <a:spcAft>
                          <a:spcPts val="0"/>
                        </a:spcAft>
                        <a:buClr>
                          <a:srgbClr val="800000"/>
                        </a:buClr>
                        <a:buSzPts val="2400"/>
                        <a:buFont typeface="Courier New"/>
                        <a:buNone/>
                      </a:pPr>
                      <a:r>
                        <a:rPr lang="en-US" sz="2400" b="0" u="none" strike="noStrike" cap="none" dirty="0">
                          <a:solidFill>
                            <a:srgbClr val="C00000"/>
                          </a:solidFill>
                          <a:sym typeface="Courier New"/>
                        </a:rPr>
                        <a:t>!0</a:t>
                      </a:r>
                      <a:endParaRPr dirty="0">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2400"/>
                        <a:buFont typeface="Courier New"/>
                        <a:buNone/>
                      </a:pPr>
                      <a:r>
                        <a:rPr lang="en-US" sz="2400" b="0" u="none" strike="noStrike" cap="none" dirty="0">
                          <a:solidFill>
                            <a:srgbClr val="C00000"/>
                          </a:solidFill>
                          <a:sym typeface="Courier New"/>
                        </a:rPr>
                        <a:t>1 ( T )</a:t>
                      </a:r>
                      <a:endParaRPr dirty="0">
                        <a:solidFill>
                          <a:srgbClr val="C00000"/>
                        </a:solidFill>
                      </a:endParaRPr>
                    </a:p>
                  </a:txBody>
                  <a:tcPr marL="0" marR="0" marT="0" marB="0" anchor="ctr"/>
                </a:tc>
                <a:extLst>
                  <a:ext uri="{0D108BD9-81ED-4DB2-BD59-A6C34878D82A}">
                    <a16:rowId xmlns:a16="http://schemas.microsoft.com/office/drawing/2014/main" val="10001"/>
                  </a:ext>
                </a:extLst>
              </a:tr>
              <a:tr h="420675">
                <a:tc>
                  <a:txBody>
                    <a:bodyPr/>
                    <a:lstStyle/>
                    <a:p>
                      <a:pPr marL="0" marR="0" lvl="0" indent="0" algn="ctr" rtl="0">
                        <a:lnSpc>
                          <a:spcPct val="115000"/>
                        </a:lnSpc>
                        <a:spcBef>
                          <a:spcPts val="0"/>
                        </a:spcBef>
                        <a:spcAft>
                          <a:spcPts val="0"/>
                        </a:spcAft>
                        <a:buClr>
                          <a:srgbClr val="800000"/>
                        </a:buClr>
                        <a:buSzPts val="2400"/>
                        <a:buFont typeface="Courier New"/>
                        <a:buNone/>
                      </a:pPr>
                      <a:r>
                        <a:rPr lang="en-US" sz="2400" b="0" u="none" strike="noStrike" cap="none">
                          <a:solidFill>
                            <a:srgbClr val="C00000"/>
                          </a:solidFill>
                          <a:sym typeface="Courier New"/>
                        </a:rPr>
                        <a:t>!1</a:t>
                      </a:r>
                      <a:endParaRPr>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2400"/>
                        <a:buFont typeface="Courier New"/>
                        <a:buNone/>
                      </a:pPr>
                      <a:r>
                        <a:rPr lang="en-US" sz="2400" b="0" u="none" strike="noStrike" cap="none" dirty="0">
                          <a:solidFill>
                            <a:srgbClr val="C00000"/>
                          </a:solidFill>
                          <a:sym typeface="Courier New"/>
                        </a:rPr>
                        <a:t>0 ( F )</a:t>
                      </a:r>
                      <a:endParaRPr dirty="0">
                        <a:solidFill>
                          <a:srgbClr val="C00000"/>
                        </a:solidFill>
                      </a:endParaRPr>
                    </a:p>
                  </a:txBody>
                  <a:tcPr marL="0" marR="0" marT="0" marB="0" anchor="ctr"/>
                </a:tc>
                <a:extLst>
                  <a:ext uri="{0D108BD9-81ED-4DB2-BD59-A6C34878D82A}">
                    <a16:rowId xmlns:a16="http://schemas.microsoft.com/office/drawing/2014/main" val="10002"/>
                  </a:ext>
                </a:extLst>
              </a:tr>
            </a:tbl>
          </a:graphicData>
        </a:graphic>
      </p:graphicFrame>
      <p:sp>
        <p:nvSpPr>
          <p:cNvPr id="341" name="Google Shape;341;p51"/>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chemeClr val="dk1"/>
                </a:solidFill>
                <a:latin typeface="+mj-lt"/>
                <a:ea typeface="Corbel"/>
                <a:cs typeface="Corbel"/>
                <a:sym typeface="Corbel"/>
              </a:rPr>
              <a:t>C OPERATORS</a:t>
            </a:r>
            <a:endParaRPr dirty="0">
              <a:latin typeface="+mj-lt"/>
            </a:endParaRPr>
          </a:p>
        </p:txBody>
      </p:sp>
      <p:sp>
        <p:nvSpPr>
          <p:cNvPr id="5" name="Google Shape;334;p50">
            <a:extLst>
              <a:ext uri="{FF2B5EF4-FFF2-40B4-BE49-F238E27FC236}">
                <a16:creationId xmlns:a16="http://schemas.microsoft.com/office/drawing/2014/main" id="{AFBD30A4-22D2-C743-9BA6-0F5DFC96D73E}"/>
              </a:ext>
            </a:extLst>
          </p:cNvPr>
          <p:cNvSpPr txBox="1">
            <a:spLocks/>
          </p:cNvSpPr>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pPr>
              <a:buClr>
                <a:schemeClr val="dk1"/>
              </a:buClr>
              <a:buSzPts val="4000"/>
              <a:buFont typeface="Corbel"/>
              <a:buNone/>
            </a:pPr>
            <a:r>
              <a:rPr lang="en-US" dirty="0">
                <a:solidFill>
                  <a:srgbClr val="C00000"/>
                </a:solidFill>
                <a:latin typeface="+mj-lt"/>
              </a:rPr>
              <a:t>C OPERATORS</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graphicFrame>
        <p:nvGraphicFramePr>
          <p:cNvPr id="346" name="Google Shape;346;p52"/>
          <p:cNvGraphicFramePr/>
          <p:nvPr>
            <p:extLst>
              <p:ext uri="{D42A27DB-BD31-4B8C-83A1-F6EECF244321}">
                <p14:modId xmlns:p14="http://schemas.microsoft.com/office/powerpoint/2010/main" val="4188339894"/>
              </p:ext>
            </p:extLst>
          </p:nvPr>
        </p:nvGraphicFramePr>
        <p:xfrm>
          <a:off x="228600" y="1143000"/>
          <a:ext cx="8534375" cy="3505200"/>
        </p:xfrm>
        <a:graphic>
          <a:graphicData uri="http://schemas.openxmlformats.org/drawingml/2006/table">
            <a:tbl>
              <a:tblPr>
                <a:tableStyleId>{83C26A1F-9B4A-46C2-9A6D-FC636599AEBF}</a:tableStyleId>
              </a:tblPr>
              <a:tblGrid>
                <a:gridCol w="685800">
                  <a:extLst>
                    <a:ext uri="{9D8B030D-6E8A-4147-A177-3AD203B41FA5}">
                      <a16:colId xmlns:a16="http://schemas.microsoft.com/office/drawing/2014/main" val="20000"/>
                    </a:ext>
                  </a:extLst>
                </a:gridCol>
                <a:gridCol w="6843700">
                  <a:extLst>
                    <a:ext uri="{9D8B030D-6E8A-4147-A177-3AD203B41FA5}">
                      <a16:colId xmlns:a16="http://schemas.microsoft.com/office/drawing/2014/main" val="20001"/>
                    </a:ext>
                  </a:extLst>
                </a:gridCol>
                <a:gridCol w="1004875">
                  <a:extLst>
                    <a:ext uri="{9D8B030D-6E8A-4147-A177-3AD203B41FA5}">
                      <a16:colId xmlns:a16="http://schemas.microsoft.com/office/drawing/2014/main" val="20002"/>
                    </a:ext>
                  </a:extLst>
                </a:gridCol>
              </a:tblGrid>
              <a:tr h="339725">
                <a:tc gridSpan="3">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Logical </a:t>
                      </a:r>
                      <a:r>
                        <a:rPr lang="en-US" sz="2000" b="1" u="none" strike="noStrike" cap="none" dirty="0">
                          <a:solidFill>
                            <a:srgbClr val="C00000"/>
                          </a:solidFill>
                          <a:sym typeface="Courier New"/>
                        </a:rPr>
                        <a:t>AND</a:t>
                      </a:r>
                      <a:r>
                        <a:rPr lang="en-US" sz="2000" b="1" u="none" strike="noStrike" cap="none" dirty="0">
                          <a:solidFill>
                            <a:srgbClr val="C00000"/>
                          </a:solidFill>
                          <a:sym typeface="Arial"/>
                        </a:rPr>
                        <a:t> Operator</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65475">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&amp;&amp;</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Indicates whether </a:t>
                      </a:r>
                      <a:r>
                        <a:rPr lang="en-US" sz="1800" b="0" u="sng" strike="noStrike" cap="none" dirty="0">
                          <a:solidFill>
                            <a:srgbClr val="002060"/>
                          </a:solidFill>
                          <a:sym typeface="Arial"/>
                        </a:rPr>
                        <a:t>both operands are true</a:t>
                      </a:r>
                      <a:r>
                        <a:rPr lang="en-US" sz="1800" b="0" u="none" strike="noStrike" cap="none" dirty="0">
                          <a:solidFill>
                            <a:srgbClr val="002060"/>
                          </a:solidFill>
                          <a:sym typeface="Arial"/>
                        </a:rPr>
                        <a:t>.</a:t>
                      </a:r>
                      <a:endParaRPr dirty="0">
                        <a:solidFill>
                          <a:srgbClr val="002060"/>
                        </a:solidFill>
                      </a:endParaRPr>
                    </a:p>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If both operands have nonzero values, the result has the value 1. Otherwise, the result has the value 0. The type of the result is </a:t>
                      </a:r>
                      <a:r>
                        <a:rPr lang="en-US" sz="1800" b="0" u="none" strike="noStrike" cap="none" dirty="0">
                          <a:solidFill>
                            <a:srgbClr val="002060"/>
                          </a:solidFill>
                          <a:sym typeface="Courier New"/>
                        </a:rPr>
                        <a:t>int</a:t>
                      </a:r>
                      <a:r>
                        <a:rPr lang="en-US" sz="1800" b="0" u="none" strike="noStrike" cap="none" dirty="0">
                          <a:solidFill>
                            <a:srgbClr val="002060"/>
                          </a:solidFill>
                          <a:sym typeface="Arial"/>
                        </a:rPr>
                        <a:t>. Both operands must have an arithmetic or pointer type. The usual arithmetic conversions on each operand are performed.</a:t>
                      </a:r>
                      <a:endParaRPr dirty="0">
                        <a:solidFill>
                          <a:srgbClr val="002060"/>
                        </a:solidFill>
                      </a:endParaRPr>
                    </a:p>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The logical </a:t>
                      </a:r>
                      <a:r>
                        <a:rPr lang="en-US" sz="1800" b="0" u="none" strike="noStrike" cap="none" dirty="0">
                          <a:solidFill>
                            <a:srgbClr val="002060"/>
                          </a:solidFill>
                          <a:sym typeface="Courier New"/>
                        </a:rPr>
                        <a:t>AND</a:t>
                      </a:r>
                      <a:r>
                        <a:rPr lang="en-US" sz="1800" b="0" u="none" strike="noStrike" cap="none" dirty="0">
                          <a:solidFill>
                            <a:srgbClr val="002060"/>
                          </a:solidFill>
                          <a:sym typeface="Arial"/>
                        </a:rPr>
                        <a:t> (</a:t>
                      </a:r>
                      <a:r>
                        <a:rPr lang="en-US" sz="1800" b="0" u="none" strike="noStrike" cap="none" dirty="0">
                          <a:solidFill>
                            <a:srgbClr val="002060"/>
                          </a:solidFill>
                          <a:sym typeface="Courier New"/>
                        </a:rPr>
                        <a:t>&amp;&amp;</a:t>
                      </a:r>
                      <a:r>
                        <a:rPr lang="en-US" sz="1800" b="0" u="none" strike="noStrike" cap="none" dirty="0">
                          <a:solidFill>
                            <a:srgbClr val="002060"/>
                          </a:solidFill>
                          <a:sym typeface="Arial"/>
                        </a:rPr>
                        <a:t>) should not be confused with the bitwise </a:t>
                      </a:r>
                      <a:r>
                        <a:rPr lang="en-US" sz="1800" b="0" u="none" strike="noStrike" cap="none" dirty="0">
                          <a:solidFill>
                            <a:srgbClr val="002060"/>
                          </a:solidFill>
                          <a:sym typeface="Courier New"/>
                        </a:rPr>
                        <a:t>AND</a:t>
                      </a:r>
                      <a:r>
                        <a:rPr lang="en-US" sz="1800" b="0" u="none" strike="noStrike" cap="none" dirty="0">
                          <a:solidFill>
                            <a:srgbClr val="002060"/>
                          </a:solidFill>
                          <a:sym typeface="Arial"/>
                        </a:rPr>
                        <a:t> (</a:t>
                      </a:r>
                      <a:r>
                        <a:rPr lang="en-US" sz="1800" b="0" u="none" strike="noStrike" cap="none" dirty="0">
                          <a:solidFill>
                            <a:srgbClr val="002060"/>
                          </a:solidFill>
                          <a:sym typeface="Courier New"/>
                        </a:rPr>
                        <a:t>&amp;</a:t>
                      </a:r>
                      <a:r>
                        <a:rPr lang="en-US" sz="1800" b="0" u="none" strike="noStrike" cap="none" dirty="0">
                          <a:solidFill>
                            <a:srgbClr val="002060"/>
                          </a:solidFill>
                          <a:sym typeface="Arial"/>
                        </a:rPr>
                        <a:t>) operator. For example:</a:t>
                      </a:r>
                      <a:endParaRPr sz="1800" b="0" u="none" strike="noStrike" cap="none" dirty="0">
                        <a:solidFill>
                          <a:srgbClr val="002060"/>
                        </a:solidFill>
                        <a:sym typeface="Arial"/>
                      </a:endParaRPr>
                    </a:p>
                    <a:p>
                      <a:pPr marL="0" marR="0" lvl="0"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   </a:t>
                      </a:r>
                      <a:r>
                        <a:rPr lang="en-US" sz="1800" b="0" u="none" strike="noStrike" cap="none" dirty="0">
                          <a:solidFill>
                            <a:srgbClr val="002060"/>
                          </a:solidFill>
                          <a:sym typeface="Courier New"/>
                        </a:rPr>
                        <a:t>1 &amp;&amp; 4</a:t>
                      </a:r>
                      <a:r>
                        <a:rPr lang="en-US" sz="1800" b="0" u="none" strike="noStrike" cap="none" dirty="0">
                          <a:solidFill>
                            <a:srgbClr val="002060"/>
                          </a:solidFill>
                          <a:sym typeface="Arial"/>
                        </a:rPr>
                        <a:t> evaluates to </a:t>
                      </a:r>
                      <a:r>
                        <a:rPr lang="en-US" sz="1800" b="0" u="none" strike="noStrike" cap="none" dirty="0">
                          <a:solidFill>
                            <a:srgbClr val="002060"/>
                          </a:solidFill>
                          <a:sym typeface="Courier New"/>
                        </a:rPr>
                        <a:t>1</a:t>
                      </a:r>
                      <a:r>
                        <a:rPr lang="en-US" sz="1800" b="0" u="none" strike="noStrike" cap="none" dirty="0">
                          <a:solidFill>
                            <a:srgbClr val="002060"/>
                          </a:solidFill>
                          <a:sym typeface="Arial"/>
                        </a:rPr>
                        <a:t> (</a:t>
                      </a:r>
                      <a:r>
                        <a:rPr lang="en-US" sz="1800" b="0" u="none" strike="noStrike" cap="none" dirty="0">
                          <a:solidFill>
                            <a:srgbClr val="002060"/>
                          </a:solidFill>
                          <a:sym typeface="Courier New"/>
                        </a:rPr>
                        <a:t>True &amp;&amp; True = True</a:t>
                      </a:r>
                      <a:r>
                        <a:rPr lang="en-US" sz="1800" b="0" u="none" strike="noStrike" cap="none" dirty="0">
                          <a:solidFill>
                            <a:srgbClr val="002060"/>
                          </a:solidFill>
                          <a:sym typeface="Arial"/>
                        </a:rPr>
                        <a:t>)</a:t>
                      </a:r>
                      <a:br>
                        <a:rPr lang="en-US" sz="1800" b="0" u="none" strike="noStrike" cap="none" dirty="0">
                          <a:solidFill>
                            <a:srgbClr val="002060"/>
                          </a:solidFill>
                          <a:sym typeface="Arial"/>
                        </a:rPr>
                      </a:br>
                      <a:r>
                        <a:rPr lang="en-US" sz="1800" b="0" u="none" strike="noStrike" cap="none" dirty="0">
                          <a:solidFill>
                            <a:srgbClr val="002060"/>
                          </a:solidFill>
                          <a:sym typeface="Arial"/>
                        </a:rPr>
                        <a:t>while</a:t>
                      </a:r>
                      <a:br>
                        <a:rPr lang="en-US" sz="1800" b="0" u="none" strike="noStrike" cap="none" dirty="0">
                          <a:solidFill>
                            <a:srgbClr val="002060"/>
                          </a:solidFill>
                          <a:sym typeface="Arial"/>
                        </a:rPr>
                      </a:br>
                      <a:r>
                        <a:rPr lang="en-US" sz="1800" b="0" u="none" strike="noStrike" cap="none" dirty="0">
                          <a:solidFill>
                            <a:srgbClr val="002060"/>
                          </a:solidFill>
                          <a:sym typeface="Arial"/>
                        </a:rPr>
                        <a:t>   </a:t>
                      </a:r>
                      <a:r>
                        <a:rPr lang="en-US" sz="1800" b="0" u="none" strike="noStrike" cap="none" dirty="0">
                          <a:solidFill>
                            <a:srgbClr val="002060"/>
                          </a:solidFill>
                          <a:sym typeface="Courier New"/>
                        </a:rPr>
                        <a:t>1 &amp; 4</a:t>
                      </a:r>
                      <a:r>
                        <a:rPr lang="en-US" sz="1800" b="0" u="none" strike="noStrike" cap="none" dirty="0">
                          <a:solidFill>
                            <a:srgbClr val="002060"/>
                          </a:solidFill>
                          <a:sym typeface="Arial"/>
                        </a:rPr>
                        <a:t> (</a:t>
                      </a:r>
                      <a:r>
                        <a:rPr lang="en-US" sz="1800" b="0" u="none" strike="noStrike" cap="none" dirty="0">
                          <a:solidFill>
                            <a:srgbClr val="002060"/>
                          </a:solidFill>
                          <a:sym typeface="Courier New"/>
                        </a:rPr>
                        <a:t>0001 &amp; 0100 = 0000</a:t>
                      </a:r>
                      <a:r>
                        <a:rPr lang="en-US" sz="1800" b="0" u="none" strike="noStrike" cap="none" dirty="0">
                          <a:solidFill>
                            <a:srgbClr val="002060"/>
                          </a:solidFill>
                          <a:sym typeface="Arial"/>
                        </a:rPr>
                        <a:t>) evaluates to </a:t>
                      </a:r>
                      <a:r>
                        <a:rPr lang="en-US" sz="1800" b="0" u="none" strike="noStrike" cap="none" dirty="0">
                          <a:solidFill>
                            <a:srgbClr val="002060"/>
                          </a:solidFill>
                          <a:sym typeface="Courier New"/>
                        </a:rPr>
                        <a:t>0</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x &amp;&amp; y</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bl>
          </a:graphicData>
        </a:graphic>
      </p:graphicFrame>
      <p:graphicFrame>
        <p:nvGraphicFramePr>
          <p:cNvPr id="347" name="Google Shape;347;p52"/>
          <p:cNvGraphicFramePr/>
          <p:nvPr>
            <p:extLst>
              <p:ext uri="{D42A27DB-BD31-4B8C-83A1-F6EECF244321}">
                <p14:modId xmlns:p14="http://schemas.microsoft.com/office/powerpoint/2010/main" val="3194374457"/>
              </p:ext>
            </p:extLst>
          </p:nvPr>
        </p:nvGraphicFramePr>
        <p:xfrm>
          <a:off x="2057400" y="4953000"/>
          <a:ext cx="3962400" cy="1401725"/>
        </p:xfrm>
        <a:graphic>
          <a:graphicData uri="http://schemas.openxmlformats.org/drawingml/2006/table">
            <a:tbl>
              <a:tblPr>
                <a:tableStyleId>{83C26A1F-9B4A-46C2-9A6D-FC636599AEBF}</a:tableStyleId>
              </a:tblPr>
              <a:tblGrid>
                <a:gridCol w="1120775">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597025">
                  <a:extLst>
                    <a:ext uri="{9D8B030D-6E8A-4147-A177-3AD203B41FA5}">
                      <a16:colId xmlns:a16="http://schemas.microsoft.com/office/drawing/2014/main" val="20002"/>
                    </a:ext>
                  </a:extLst>
                </a:gridCol>
              </a:tblGrid>
              <a:tr h="280975">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dirty="0">
                          <a:solidFill>
                            <a:srgbClr val="002060"/>
                          </a:solidFill>
                          <a:sym typeface="Arial"/>
                        </a:rPr>
                        <a:t>Operand1</a:t>
                      </a:r>
                      <a:endParaRPr dirty="0">
                        <a:solidFill>
                          <a:srgbClr val="002060"/>
                        </a:solidFill>
                      </a:endParaRPr>
                    </a:p>
                  </a:txBody>
                  <a:tcPr marL="0" marR="0" marT="0" marB="0" anchor="ctr"/>
                </a:tc>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a:solidFill>
                            <a:srgbClr val="002060"/>
                          </a:solidFill>
                          <a:sym typeface="Arial"/>
                        </a:rPr>
                        <a:t>Operand2</a:t>
                      </a:r>
                      <a:endParaRPr>
                        <a:solidFill>
                          <a:srgbClr val="002060"/>
                        </a:solidFill>
                      </a:endParaRPr>
                    </a:p>
                  </a:txBody>
                  <a:tcPr marL="0" marR="0" marT="0" marB="0" anchor="ctr"/>
                </a:tc>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dirty="0">
                          <a:solidFill>
                            <a:srgbClr val="002060"/>
                          </a:solidFill>
                          <a:sym typeface="Arial"/>
                        </a:rPr>
                        <a:t>Output</a:t>
                      </a:r>
                      <a:endParaRPr dirty="0">
                        <a:solidFill>
                          <a:srgbClr val="002060"/>
                        </a:solidFill>
                      </a:endParaRPr>
                    </a:p>
                  </a:txBody>
                  <a:tcPr marL="0" marR="0" marT="0" marB="0" anchor="ctr"/>
                </a:tc>
                <a:extLst>
                  <a:ext uri="{0D108BD9-81ED-4DB2-BD59-A6C34878D82A}">
                    <a16:rowId xmlns:a16="http://schemas.microsoft.com/office/drawing/2014/main" val="10000"/>
                  </a:ext>
                </a:extLst>
              </a:tr>
              <a:tr h="279400">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800000"/>
                          </a:solidFill>
                          <a:sym typeface="Courier New"/>
                        </a:rPr>
                        <a:t>0</a:t>
                      </a:r>
                      <a:endParaRPr dirty="0"/>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800000"/>
                          </a:solidFill>
                          <a:sym typeface="Courier New"/>
                        </a:rPr>
                        <a:t>0</a:t>
                      </a:r>
                      <a:endParaRPr dirty="0"/>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800000"/>
                          </a:solidFill>
                          <a:sym typeface="Courier New"/>
                        </a:rPr>
                        <a:t>0 ( F )</a:t>
                      </a:r>
                      <a:endParaRPr dirty="0"/>
                    </a:p>
                  </a:txBody>
                  <a:tcPr marL="0" marR="0" marT="0" marB="0" anchor="ctr"/>
                </a:tc>
                <a:extLst>
                  <a:ext uri="{0D108BD9-81ED-4DB2-BD59-A6C34878D82A}">
                    <a16:rowId xmlns:a16="http://schemas.microsoft.com/office/drawing/2014/main" val="10001"/>
                  </a:ext>
                </a:extLst>
              </a:tr>
              <a:tr h="280975">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0</a:t>
                      </a:r>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1</a:t>
                      </a:r>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0 ( F )</a:t>
                      </a:r>
                      <a:endParaRPr/>
                    </a:p>
                  </a:txBody>
                  <a:tcPr marL="0" marR="0" marT="0" marB="0" anchor="ctr"/>
                </a:tc>
                <a:extLst>
                  <a:ext uri="{0D108BD9-81ED-4DB2-BD59-A6C34878D82A}">
                    <a16:rowId xmlns:a16="http://schemas.microsoft.com/office/drawing/2014/main" val="10002"/>
                  </a:ext>
                </a:extLst>
              </a:tr>
              <a:tr h="279400">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1</a:t>
                      </a:r>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0</a:t>
                      </a:r>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0 ( F )</a:t>
                      </a:r>
                      <a:endParaRPr/>
                    </a:p>
                  </a:txBody>
                  <a:tcPr marL="0" marR="0" marT="0" marB="0" anchor="ctr"/>
                </a:tc>
                <a:extLst>
                  <a:ext uri="{0D108BD9-81ED-4DB2-BD59-A6C34878D82A}">
                    <a16:rowId xmlns:a16="http://schemas.microsoft.com/office/drawing/2014/main" val="10003"/>
                  </a:ext>
                </a:extLst>
              </a:tr>
              <a:tr h="280975">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1</a:t>
                      </a:r>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800000"/>
                          </a:solidFill>
                          <a:sym typeface="Courier New"/>
                        </a:rPr>
                        <a:t>1</a:t>
                      </a:r>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800000"/>
                          </a:solidFill>
                          <a:sym typeface="Courier New"/>
                        </a:rPr>
                        <a:t>1 ( T )</a:t>
                      </a:r>
                      <a:endParaRPr dirty="0"/>
                    </a:p>
                  </a:txBody>
                  <a:tcPr marL="0" marR="0" marT="0" marB="0" anchor="ctr"/>
                </a:tc>
                <a:extLst>
                  <a:ext uri="{0D108BD9-81ED-4DB2-BD59-A6C34878D82A}">
                    <a16:rowId xmlns:a16="http://schemas.microsoft.com/office/drawing/2014/main" val="10004"/>
                  </a:ext>
                </a:extLst>
              </a:tr>
            </a:tbl>
          </a:graphicData>
        </a:graphic>
      </p:graphicFrame>
      <p:sp>
        <p:nvSpPr>
          <p:cNvPr id="348" name="Google Shape;348;p52"/>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graphicFrame>
        <p:nvGraphicFramePr>
          <p:cNvPr id="353" name="Google Shape;353;p53"/>
          <p:cNvGraphicFramePr/>
          <p:nvPr>
            <p:extLst>
              <p:ext uri="{D42A27DB-BD31-4B8C-83A1-F6EECF244321}">
                <p14:modId xmlns:p14="http://schemas.microsoft.com/office/powerpoint/2010/main" val="2479224501"/>
              </p:ext>
            </p:extLst>
          </p:nvPr>
        </p:nvGraphicFramePr>
        <p:xfrm>
          <a:off x="152400" y="990600"/>
          <a:ext cx="8686800" cy="4100500"/>
        </p:xfrm>
        <a:graphic>
          <a:graphicData uri="http://schemas.openxmlformats.org/drawingml/2006/table">
            <a:tbl>
              <a:tblPr>
                <a:tableStyleId>{83C26A1F-9B4A-46C2-9A6D-FC636599AEBF}</a:tableStyleId>
              </a:tblPr>
              <a:tblGrid>
                <a:gridCol w="609600">
                  <a:extLst>
                    <a:ext uri="{9D8B030D-6E8A-4147-A177-3AD203B41FA5}">
                      <a16:colId xmlns:a16="http://schemas.microsoft.com/office/drawing/2014/main" val="20000"/>
                    </a:ext>
                  </a:extLst>
                </a:gridCol>
                <a:gridCol w="6521450">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tblGrid>
              <a:tr h="350825">
                <a:tc gridSpan="3">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Logical </a:t>
                      </a:r>
                      <a:r>
                        <a:rPr lang="en-US" sz="2000" b="1" u="none" strike="noStrike" cap="none" dirty="0">
                          <a:solidFill>
                            <a:srgbClr val="C00000"/>
                          </a:solidFill>
                          <a:sym typeface="Courier New"/>
                        </a:rPr>
                        <a:t>OR</a:t>
                      </a:r>
                      <a:r>
                        <a:rPr lang="en-US" sz="2000" b="1" u="none" strike="noStrike" cap="none" dirty="0">
                          <a:solidFill>
                            <a:srgbClr val="C00000"/>
                          </a:solidFill>
                          <a:sym typeface="Arial"/>
                        </a:rPr>
                        <a:t> Operator</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49675">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Indicates whether </a:t>
                      </a:r>
                      <a:r>
                        <a:rPr lang="en-US" sz="2000" b="0" u="sng" strike="noStrike" cap="none" dirty="0">
                          <a:solidFill>
                            <a:srgbClr val="002060"/>
                          </a:solidFill>
                          <a:sym typeface="Arial"/>
                        </a:rPr>
                        <a:t>either</a:t>
                      </a:r>
                      <a:r>
                        <a:rPr lang="en-US" sz="2000" b="0" u="none" strike="noStrike" cap="none" dirty="0">
                          <a:solidFill>
                            <a:srgbClr val="002060"/>
                          </a:solidFill>
                          <a:sym typeface="Arial"/>
                        </a:rPr>
                        <a:t> operand is true. If either of the operands has a nonzero value, the result has the value 1. Otherwise, the result has the value 0. The type of the result is </a:t>
                      </a:r>
                      <a:r>
                        <a:rPr lang="en-US" sz="2000" b="0" u="none" strike="noStrike" cap="none" dirty="0">
                          <a:solidFill>
                            <a:srgbClr val="002060"/>
                          </a:solidFill>
                          <a:sym typeface="Courier New"/>
                        </a:rPr>
                        <a:t>int</a:t>
                      </a:r>
                      <a:r>
                        <a:rPr lang="en-US" sz="2000" b="0" u="none" strike="noStrike" cap="none" dirty="0">
                          <a:solidFill>
                            <a:srgbClr val="002060"/>
                          </a:solidFill>
                          <a:sym typeface="Arial"/>
                        </a:rPr>
                        <a:t>. Both operands must have a arithmetic or pointer type. The usual arithmetic conversions on each operand are performed.</a:t>
                      </a:r>
                      <a:endParaRPr dirty="0">
                        <a:solidFill>
                          <a:srgbClr val="002060"/>
                        </a:solidFill>
                      </a:endParaRPr>
                    </a:p>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The logical </a:t>
                      </a:r>
                      <a:r>
                        <a:rPr lang="en-US" sz="2000" b="0" u="none" strike="noStrike" cap="none" dirty="0">
                          <a:solidFill>
                            <a:srgbClr val="002060"/>
                          </a:solidFill>
                          <a:sym typeface="Courier New"/>
                        </a:rPr>
                        <a:t>OR</a:t>
                      </a:r>
                      <a:r>
                        <a:rPr lang="en-US" sz="2000" b="0" u="none" strike="noStrike" cap="none" dirty="0">
                          <a:solidFill>
                            <a:srgbClr val="002060"/>
                          </a:solidFill>
                          <a:sym typeface="Arial"/>
                        </a:rPr>
                        <a:t> (</a:t>
                      </a:r>
                      <a:r>
                        <a:rPr lang="en-US" sz="2000" b="0" u="none" strike="noStrike" cap="none" dirty="0">
                          <a:solidFill>
                            <a:srgbClr val="002060"/>
                          </a:solidFill>
                          <a:sym typeface="Courier New"/>
                        </a:rPr>
                        <a:t>||</a:t>
                      </a:r>
                      <a:r>
                        <a:rPr lang="en-US" sz="2000" b="0" u="none" strike="noStrike" cap="none" dirty="0">
                          <a:solidFill>
                            <a:srgbClr val="002060"/>
                          </a:solidFill>
                          <a:sym typeface="Arial"/>
                        </a:rPr>
                        <a:t>) should not be confused with the bitwise </a:t>
                      </a:r>
                      <a:r>
                        <a:rPr lang="en-US" sz="2000" b="0" u="none" strike="noStrike" cap="none" dirty="0">
                          <a:solidFill>
                            <a:srgbClr val="002060"/>
                          </a:solidFill>
                          <a:sym typeface="Courier New"/>
                        </a:rPr>
                        <a:t>OR</a:t>
                      </a:r>
                      <a:r>
                        <a:rPr lang="en-US" sz="2000" b="0" u="none" strike="noStrike" cap="none" dirty="0">
                          <a:solidFill>
                            <a:srgbClr val="002060"/>
                          </a:solidFill>
                          <a:sym typeface="Arial"/>
                        </a:rPr>
                        <a:t> (</a:t>
                      </a:r>
                      <a:r>
                        <a:rPr lang="en-US" sz="2000" b="0" u="none" strike="noStrike" cap="none" dirty="0">
                          <a:solidFill>
                            <a:srgbClr val="002060"/>
                          </a:solidFill>
                          <a:sym typeface="Courier New"/>
                        </a:rPr>
                        <a:t>|</a:t>
                      </a:r>
                      <a:r>
                        <a:rPr lang="en-US" sz="2000" b="0" u="none" strike="noStrike" cap="none" dirty="0">
                          <a:solidFill>
                            <a:srgbClr val="002060"/>
                          </a:solidFill>
                          <a:sym typeface="Arial"/>
                        </a:rPr>
                        <a:t>) operator. For example:</a:t>
                      </a:r>
                      <a:endParaRPr dirty="0">
                        <a:solidFill>
                          <a:srgbClr val="002060"/>
                        </a:solidFill>
                      </a:endParaRPr>
                    </a:p>
                    <a:p>
                      <a:pPr marL="0" marR="0" lvl="0" indent="0" algn="l" rtl="0">
                        <a:lnSpc>
                          <a:spcPct val="115000"/>
                        </a:lnSpc>
                        <a:spcBef>
                          <a:spcPts val="0"/>
                        </a:spcBef>
                        <a:spcAft>
                          <a:spcPts val="0"/>
                        </a:spcAft>
                        <a:buClr>
                          <a:schemeClr val="dk1"/>
                        </a:buClr>
                        <a:buSzPts val="1400"/>
                        <a:buFont typeface="Corbel"/>
                        <a:buNone/>
                      </a:pPr>
                      <a:endParaRPr sz="1400" b="0" u="none" strike="noStrike" cap="none" dirty="0">
                        <a:solidFill>
                          <a:srgbClr val="002060"/>
                        </a:solidFill>
                        <a:sym typeface="Arial"/>
                      </a:endParaRPr>
                    </a:p>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   </a:t>
                      </a:r>
                      <a:r>
                        <a:rPr lang="en-US" sz="2000" b="0" u="none" strike="noStrike" cap="none" dirty="0">
                          <a:solidFill>
                            <a:srgbClr val="002060"/>
                          </a:solidFill>
                          <a:sym typeface="Courier New"/>
                        </a:rPr>
                        <a:t>1 || 4</a:t>
                      </a:r>
                      <a:r>
                        <a:rPr lang="en-US" sz="2000" b="0" u="none" strike="noStrike" cap="none" dirty="0">
                          <a:solidFill>
                            <a:srgbClr val="002060"/>
                          </a:solidFill>
                          <a:sym typeface="Arial"/>
                        </a:rPr>
                        <a:t> evaluates to </a:t>
                      </a:r>
                      <a:r>
                        <a:rPr lang="en-US" sz="2000" b="0" u="none" strike="noStrike" cap="none" dirty="0">
                          <a:solidFill>
                            <a:srgbClr val="002060"/>
                          </a:solidFill>
                          <a:sym typeface="Courier New"/>
                        </a:rPr>
                        <a:t>1</a:t>
                      </a:r>
                      <a:r>
                        <a:rPr lang="en-US" sz="2000" b="0" u="none" strike="noStrike" cap="none" dirty="0">
                          <a:solidFill>
                            <a:srgbClr val="002060"/>
                          </a:solidFill>
                          <a:sym typeface="Arial"/>
                        </a:rPr>
                        <a:t> (or </a:t>
                      </a:r>
                      <a:r>
                        <a:rPr lang="en-US" sz="2000" b="0" u="none" strike="noStrike" cap="none" dirty="0">
                          <a:solidFill>
                            <a:srgbClr val="002060"/>
                          </a:solidFill>
                          <a:sym typeface="Courier New"/>
                        </a:rPr>
                        <a:t>True || True = True</a:t>
                      </a:r>
                      <a:r>
                        <a:rPr lang="en-US" sz="2000" b="0" u="none" strike="noStrike" cap="none" dirty="0">
                          <a:solidFill>
                            <a:srgbClr val="002060"/>
                          </a:solidFill>
                          <a:sym typeface="Arial"/>
                        </a:rPr>
                        <a:t>)</a:t>
                      </a:r>
                      <a:br>
                        <a:rPr lang="en-US" sz="2000" b="0" u="none" strike="noStrike" cap="none" dirty="0">
                          <a:solidFill>
                            <a:srgbClr val="002060"/>
                          </a:solidFill>
                          <a:sym typeface="Arial"/>
                        </a:rPr>
                      </a:br>
                      <a:r>
                        <a:rPr lang="en-US" sz="2000" b="0" u="none" strike="noStrike" cap="none" dirty="0">
                          <a:solidFill>
                            <a:srgbClr val="002060"/>
                          </a:solidFill>
                          <a:sym typeface="Arial"/>
                        </a:rPr>
                        <a:t>while    </a:t>
                      </a:r>
                      <a:r>
                        <a:rPr lang="en-US" sz="2000" b="0" u="none" strike="noStrike" cap="none" dirty="0">
                          <a:solidFill>
                            <a:srgbClr val="002060"/>
                          </a:solidFill>
                          <a:sym typeface="Courier New"/>
                        </a:rPr>
                        <a:t>1 | 4</a:t>
                      </a:r>
                      <a:r>
                        <a:rPr lang="en-US" sz="2000" b="0" u="none" strike="noStrike" cap="none" dirty="0">
                          <a:solidFill>
                            <a:srgbClr val="002060"/>
                          </a:solidFill>
                          <a:sym typeface="Arial"/>
                        </a:rPr>
                        <a:t> (</a:t>
                      </a:r>
                      <a:r>
                        <a:rPr lang="en-US" sz="2000" b="0" u="none" strike="noStrike" cap="none" dirty="0">
                          <a:solidFill>
                            <a:srgbClr val="002060"/>
                          </a:solidFill>
                          <a:sym typeface="Courier New"/>
                        </a:rPr>
                        <a:t>0001 | 0100 = 0101</a:t>
                      </a:r>
                      <a:r>
                        <a:rPr lang="en-US" sz="2000" b="0" u="none" strike="noStrike" cap="none" dirty="0">
                          <a:solidFill>
                            <a:srgbClr val="002060"/>
                          </a:solidFill>
                          <a:sym typeface="Arial"/>
                        </a:rPr>
                        <a:t>) evaluates to </a:t>
                      </a:r>
                      <a:r>
                        <a:rPr lang="en-US" sz="2000" b="0" u="none" strike="noStrike" cap="none" dirty="0">
                          <a:solidFill>
                            <a:srgbClr val="002060"/>
                          </a:solidFill>
                          <a:sym typeface="Courier New"/>
                        </a:rPr>
                        <a:t>5</a:t>
                      </a:r>
                      <a:endParaRPr dirty="0">
                        <a:solidFill>
                          <a:srgbClr val="002060"/>
                        </a:solidFill>
                      </a:endParaRPr>
                    </a:p>
                  </a:txBody>
                  <a:tcPr marL="68575" marR="68575" marT="0" marB="0" anchor="ctr"/>
                </a:tc>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x || y</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bl>
          </a:graphicData>
        </a:graphic>
      </p:graphicFrame>
      <p:graphicFrame>
        <p:nvGraphicFramePr>
          <p:cNvPr id="354" name="Google Shape;354;p53"/>
          <p:cNvGraphicFramePr/>
          <p:nvPr>
            <p:extLst>
              <p:ext uri="{D42A27DB-BD31-4B8C-83A1-F6EECF244321}">
                <p14:modId xmlns:p14="http://schemas.microsoft.com/office/powerpoint/2010/main" val="3350340218"/>
              </p:ext>
            </p:extLst>
          </p:nvPr>
        </p:nvGraphicFramePr>
        <p:xfrm>
          <a:off x="1295400" y="5257800"/>
          <a:ext cx="3294025" cy="1401725"/>
        </p:xfrm>
        <a:graphic>
          <a:graphicData uri="http://schemas.openxmlformats.org/drawingml/2006/table">
            <a:tbl>
              <a:tblPr>
                <a:tableStyleId>{83C26A1F-9B4A-46C2-9A6D-FC636599AEBF}</a:tableStyleId>
              </a:tblPr>
              <a:tblGrid>
                <a:gridCol w="1119175">
                  <a:extLst>
                    <a:ext uri="{9D8B030D-6E8A-4147-A177-3AD203B41FA5}">
                      <a16:colId xmlns:a16="http://schemas.microsoft.com/office/drawing/2014/main" val="20000"/>
                    </a:ext>
                  </a:extLst>
                </a:gridCol>
                <a:gridCol w="1243000">
                  <a:extLst>
                    <a:ext uri="{9D8B030D-6E8A-4147-A177-3AD203B41FA5}">
                      <a16:colId xmlns:a16="http://schemas.microsoft.com/office/drawing/2014/main" val="20001"/>
                    </a:ext>
                  </a:extLst>
                </a:gridCol>
                <a:gridCol w="931850">
                  <a:extLst>
                    <a:ext uri="{9D8B030D-6E8A-4147-A177-3AD203B41FA5}">
                      <a16:colId xmlns:a16="http://schemas.microsoft.com/office/drawing/2014/main" val="20002"/>
                    </a:ext>
                  </a:extLst>
                </a:gridCol>
              </a:tblGrid>
              <a:tr h="280975">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a:solidFill>
                            <a:schemeClr val="dk1"/>
                          </a:solidFill>
                          <a:sym typeface="Arial"/>
                        </a:rPr>
                        <a:t>Operand1</a:t>
                      </a:r>
                      <a:endParaRPr/>
                    </a:p>
                  </a:txBody>
                  <a:tcPr marL="0" marR="0" marT="0" marB="0" anchor="ctr"/>
                </a:tc>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a:solidFill>
                            <a:schemeClr val="dk1"/>
                          </a:solidFill>
                          <a:sym typeface="Arial"/>
                        </a:rPr>
                        <a:t>Operand2</a:t>
                      </a:r>
                      <a:endParaRPr/>
                    </a:p>
                  </a:txBody>
                  <a:tcPr marL="0" marR="0" marT="0" marB="0" anchor="ctr"/>
                </a:tc>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a:solidFill>
                            <a:schemeClr val="dk1"/>
                          </a:solidFill>
                          <a:sym typeface="Arial"/>
                        </a:rPr>
                        <a:t>Output</a:t>
                      </a:r>
                      <a:endParaRPr/>
                    </a:p>
                  </a:txBody>
                  <a:tcPr marL="0" marR="0" marT="0" marB="0" anchor="ctr"/>
                </a:tc>
                <a:extLst>
                  <a:ext uri="{0D108BD9-81ED-4DB2-BD59-A6C34878D82A}">
                    <a16:rowId xmlns:a16="http://schemas.microsoft.com/office/drawing/2014/main" val="10000"/>
                  </a:ext>
                </a:extLst>
              </a:tr>
              <a:tr h="279400">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C00000"/>
                          </a:solidFill>
                          <a:sym typeface="Courier New"/>
                        </a:rPr>
                        <a:t>0</a:t>
                      </a:r>
                      <a:endParaRPr dirty="0">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C00000"/>
                          </a:solidFill>
                          <a:sym typeface="Courier New"/>
                        </a:rPr>
                        <a:t>0</a:t>
                      </a:r>
                      <a:endParaRPr dirty="0">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C00000"/>
                          </a:solidFill>
                          <a:sym typeface="Courier New"/>
                        </a:rPr>
                        <a:t>0 ( F )</a:t>
                      </a:r>
                      <a:endParaRPr dirty="0">
                        <a:solidFill>
                          <a:srgbClr val="C00000"/>
                        </a:solidFill>
                      </a:endParaRPr>
                    </a:p>
                  </a:txBody>
                  <a:tcPr marL="0" marR="0" marT="0" marB="0" anchor="ctr"/>
                </a:tc>
                <a:extLst>
                  <a:ext uri="{0D108BD9-81ED-4DB2-BD59-A6C34878D82A}">
                    <a16:rowId xmlns:a16="http://schemas.microsoft.com/office/drawing/2014/main" val="10001"/>
                  </a:ext>
                </a:extLst>
              </a:tr>
              <a:tr h="280975">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C00000"/>
                          </a:solidFill>
                          <a:sym typeface="Courier New"/>
                        </a:rPr>
                        <a:t>0</a:t>
                      </a:r>
                      <a:endParaRPr>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C00000"/>
                          </a:solidFill>
                          <a:sym typeface="Courier New"/>
                        </a:rPr>
                        <a:t>1</a:t>
                      </a:r>
                      <a:endParaRPr>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C00000"/>
                          </a:solidFill>
                          <a:sym typeface="Courier New"/>
                        </a:rPr>
                        <a:t>1 ( T )</a:t>
                      </a:r>
                      <a:endParaRPr dirty="0">
                        <a:solidFill>
                          <a:srgbClr val="C00000"/>
                        </a:solidFill>
                      </a:endParaRPr>
                    </a:p>
                  </a:txBody>
                  <a:tcPr marL="0" marR="0" marT="0" marB="0" anchor="ctr"/>
                </a:tc>
                <a:extLst>
                  <a:ext uri="{0D108BD9-81ED-4DB2-BD59-A6C34878D82A}">
                    <a16:rowId xmlns:a16="http://schemas.microsoft.com/office/drawing/2014/main" val="10002"/>
                  </a:ext>
                </a:extLst>
              </a:tr>
              <a:tr h="279400">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C00000"/>
                          </a:solidFill>
                          <a:sym typeface="Courier New"/>
                        </a:rPr>
                        <a:t>1</a:t>
                      </a:r>
                      <a:endParaRPr>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C00000"/>
                          </a:solidFill>
                          <a:sym typeface="Courier New"/>
                        </a:rPr>
                        <a:t>0</a:t>
                      </a:r>
                      <a:endParaRPr>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C00000"/>
                          </a:solidFill>
                          <a:sym typeface="Courier New"/>
                        </a:rPr>
                        <a:t>1 ( T )</a:t>
                      </a:r>
                      <a:endParaRPr dirty="0">
                        <a:solidFill>
                          <a:srgbClr val="C00000"/>
                        </a:solidFill>
                      </a:endParaRPr>
                    </a:p>
                  </a:txBody>
                  <a:tcPr marL="0" marR="0" marT="0" marB="0" anchor="ctr"/>
                </a:tc>
                <a:extLst>
                  <a:ext uri="{0D108BD9-81ED-4DB2-BD59-A6C34878D82A}">
                    <a16:rowId xmlns:a16="http://schemas.microsoft.com/office/drawing/2014/main" val="10003"/>
                  </a:ext>
                </a:extLst>
              </a:tr>
              <a:tr h="280975">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C00000"/>
                          </a:solidFill>
                          <a:sym typeface="Courier New"/>
                        </a:rPr>
                        <a:t>1</a:t>
                      </a:r>
                      <a:endParaRPr>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a:solidFill>
                            <a:srgbClr val="C00000"/>
                          </a:solidFill>
                          <a:sym typeface="Courier New"/>
                        </a:rPr>
                        <a:t>1</a:t>
                      </a:r>
                      <a:endParaRPr>
                        <a:solidFill>
                          <a:srgbClr val="C00000"/>
                        </a:solidFill>
                      </a:endParaRPr>
                    </a:p>
                  </a:txBody>
                  <a:tcPr marL="0" marR="0" marT="0" marB="0" anchor="ctr"/>
                </a:tc>
                <a:tc>
                  <a:txBody>
                    <a:bodyPr/>
                    <a:lstStyle/>
                    <a:p>
                      <a:pPr marL="0" marR="0" lvl="0" indent="0" algn="ctr" rtl="0">
                        <a:lnSpc>
                          <a:spcPct val="115000"/>
                        </a:lnSpc>
                        <a:spcBef>
                          <a:spcPts val="0"/>
                        </a:spcBef>
                        <a:spcAft>
                          <a:spcPts val="0"/>
                        </a:spcAft>
                        <a:buClr>
                          <a:srgbClr val="800000"/>
                        </a:buClr>
                        <a:buSzPts val="1600"/>
                        <a:buFont typeface="Courier New"/>
                        <a:buNone/>
                      </a:pPr>
                      <a:r>
                        <a:rPr lang="en-US" sz="1600" b="0" u="none" strike="noStrike" cap="none" dirty="0">
                          <a:solidFill>
                            <a:srgbClr val="C00000"/>
                          </a:solidFill>
                          <a:sym typeface="Courier New"/>
                        </a:rPr>
                        <a:t>1 ( T )</a:t>
                      </a:r>
                      <a:endParaRPr dirty="0">
                        <a:solidFill>
                          <a:srgbClr val="C00000"/>
                        </a:solidFill>
                      </a:endParaRPr>
                    </a:p>
                  </a:txBody>
                  <a:tcPr marL="0" marR="0" marT="0" marB="0" anchor="ctr"/>
                </a:tc>
                <a:extLst>
                  <a:ext uri="{0D108BD9-81ED-4DB2-BD59-A6C34878D82A}">
                    <a16:rowId xmlns:a16="http://schemas.microsoft.com/office/drawing/2014/main" val="10004"/>
                  </a:ext>
                </a:extLst>
              </a:tr>
            </a:tbl>
          </a:graphicData>
        </a:graphic>
      </p:graphicFrame>
      <p:sp>
        <p:nvSpPr>
          <p:cNvPr id="355" name="Google Shape;355;p53"/>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59"/>
        <p:cNvGrpSpPr/>
        <p:nvPr/>
      </p:nvGrpSpPr>
      <p:grpSpPr>
        <a:xfrm>
          <a:off x="0" y="0"/>
          <a:ext cx="0" cy="0"/>
          <a:chOff x="0" y="0"/>
          <a:chExt cx="0" cy="0"/>
        </a:xfrm>
      </p:grpSpPr>
      <p:graphicFrame>
        <p:nvGraphicFramePr>
          <p:cNvPr id="360" name="Google Shape;360;p54"/>
          <p:cNvGraphicFramePr/>
          <p:nvPr>
            <p:extLst>
              <p:ext uri="{D42A27DB-BD31-4B8C-83A1-F6EECF244321}">
                <p14:modId xmlns:p14="http://schemas.microsoft.com/office/powerpoint/2010/main" val="970522717"/>
              </p:ext>
            </p:extLst>
          </p:nvPr>
        </p:nvGraphicFramePr>
        <p:xfrm>
          <a:off x="381000" y="1524000"/>
          <a:ext cx="8534375" cy="4451325"/>
        </p:xfrm>
        <a:graphic>
          <a:graphicData uri="http://schemas.openxmlformats.org/drawingml/2006/table">
            <a:tbl>
              <a:tblPr>
                <a:tableStyleId>{83C26A1F-9B4A-46C2-9A6D-FC636599AEBF}</a:tableStyleId>
              </a:tblPr>
              <a:tblGrid>
                <a:gridCol w="609600">
                  <a:extLst>
                    <a:ext uri="{9D8B030D-6E8A-4147-A177-3AD203B41FA5}">
                      <a16:colId xmlns:a16="http://schemas.microsoft.com/office/drawing/2014/main" val="20000"/>
                    </a:ext>
                  </a:extLst>
                </a:gridCol>
                <a:gridCol w="5654040">
                  <a:extLst>
                    <a:ext uri="{9D8B030D-6E8A-4147-A177-3AD203B41FA5}">
                      <a16:colId xmlns:a16="http://schemas.microsoft.com/office/drawing/2014/main" val="20001"/>
                    </a:ext>
                  </a:extLst>
                </a:gridCol>
                <a:gridCol w="2270735">
                  <a:extLst>
                    <a:ext uri="{9D8B030D-6E8A-4147-A177-3AD203B41FA5}">
                      <a16:colId xmlns:a16="http://schemas.microsoft.com/office/drawing/2014/main" val="20002"/>
                    </a:ext>
                  </a:extLst>
                </a:gridCol>
              </a:tblGrid>
              <a:tr h="350825">
                <a:tc gridSpan="3">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Conditional Operator (ternary)</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0500">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The first operand/expression is evaluated, and its value determines whether the second or third operand/expression is evaluated:</a:t>
                      </a:r>
                      <a:endParaRPr sz="2000" b="0" u="none" strike="noStrike" cap="none" dirty="0">
                        <a:solidFill>
                          <a:srgbClr val="002060"/>
                        </a:solidFill>
                        <a:sym typeface="Arial"/>
                      </a:endParaRPr>
                    </a:p>
                    <a:p>
                      <a:pPr marL="0" marR="0" lvl="0" indent="-6350" algn="l" rtl="0">
                        <a:lnSpc>
                          <a:spcPct val="115000"/>
                        </a:lnSpc>
                        <a:spcBef>
                          <a:spcPts val="0"/>
                        </a:spcBef>
                        <a:spcAft>
                          <a:spcPts val="0"/>
                        </a:spcAft>
                        <a:buClr>
                          <a:schemeClr val="dk1"/>
                        </a:buClr>
                        <a:buSzPts val="100"/>
                        <a:buFont typeface="Times New Roman"/>
                        <a:buAutoNum type="arabicPeriod"/>
                      </a:pPr>
                      <a:r>
                        <a:rPr lang="en-US" sz="2000" b="0" u="none" strike="noStrike" cap="none" dirty="0">
                          <a:solidFill>
                            <a:srgbClr val="002060"/>
                          </a:solidFill>
                          <a:sym typeface="Arial"/>
                        </a:rPr>
                        <a:t>If the value is true, the second operand/expression is evaluated.</a:t>
                      </a:r>
                      <a:endParaRPr sz="2000" b="0" u="none" strike="noStrike" cap="none" dirty="0">
                        <a:solidFill>
                          <a:srgbClr val="002060"/>
                        </a:solidFill>
                        <a:sym typeface="Arial"/>
                      </a:endParaRPr>
                    </a:p>
                    <a:p>
                      <a:pPr marL="0" marR="0" lvl="0" indent="-6350" algn="l" rtl="0">
                        <a:lnSpc>
                          <a:spcPct val="115000"/>
                        </a:lnSpc>
                        <a:spcBef>
                          <a:spcPts val="0"/>
                        </a:spcBef>
                        <a:spcAft>
                          <a:spcPts val="0"/>
                        </a:spcAft>
                        <a:buClr>
                          <a:schemeClr val="dk1"/>
                        </a:buClr>
                        <a:buSzPts val="100"/>
                        <a:buFont typeface="Times New Roman"/>
                        <a:buAutoNum type="arabicPeriod"/>
                      </a:pPr>
                      <a:r>
                        <a:rPr lang="en-US" sz="2000" b="0" u="none" strike="noStrike" cap="none" dirty="0">
                          <a:solidFill>
                            <a:srgbClr val="002060"/>
                          </a:solidFill>
                          <a:sym typeface="Arial"/>
                        </a:rPr>
                        <a:t>If the value is false, the third operand/expression is evaluated.</a:t>
                      </a:r>
                      <a:endParaRPr sz="2000" b="0" u="none" strike="noStrike" cap="none" dirty="0">
                        <a:solidFill>
                          <a:srgbClr val="002060"/>
                        </a:solidFill>
                        <a:sym typeface="Arial"/>
                      </a:endParaRPr>
                    </a:p>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The result is the value of the second or third operand/expression. The syntax is:</a:t>
                      </a:r>
                      <a:endParaRPr dirty="0">
                        <a:solidFill>
                          <a:srgbClr val="002060"/>
                        </a:solidFill>
                      </a:endParaRPr>
                    </a:p>
                    <a:p>
                      <a:pPr marL="0" marR="0" lvl="0" indent="0" algn="l" rtl="0">
                        <a:lnSpc>
                          <a:spcPct val="115000"/>
                        </a:lnSpc>
                        <a:spcBef>
                          <a:spcPts val="0"/>
                        </a:spcBef>
                        <a:spcAft>
                          <a:spcPts val="0"/>
                        </a:spcAft>
                        <a:buClr>
                          <a:schemeClr val="dk1"/>
                        </a:buClr>
                        <a:buSzPts val="1400"/>
                        <a:buFont typeface="Corbel"/>
                        <a:buNone/>
                      </a:pPr>
                      <a:endParaRPr sz="1400" b="0" u="none" strike="noStrike" cap="none" dirty="0">
                        <a:solidFill>
                          <a:srgbClr val="002060"/>
                        </a:solidFill>
                        <a:sym typeface="Arial"/>
                      </a:endParaRPr>
                    </a:p>
                    <a:p>
                      <a:pPr marL="0" marR="0" lvl="0" indent="0" algn="l"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First operand ? second operand : third operand</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size != 0 ? size : 0</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bl>
          </a:graphicData>
        </a:graphic>
      </p:graphicFrame>
      <p:sp>
        <p:nvSpPr>
          <p:cNvPr id="361" name="Google Shape;361;p54"/>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37"/>
          <p:cNvSpPr txBox="1">
            <a:spLocks noGrp="1"/>
          </p:cNvSpPr>
          <p:nvPr>
            <p:ph type="ctrTitle"/>
          </p:nvPr>
        </p:nvSpPr>
        <p:spPr>
          <a:xfrm>
            <a:off x="838200" y="62488"/>
            <a:ext cx="8305800" cy="1323399"/>
          </a:xfrm>
          <a:prstGeom prst="rect">
            <a:avLst/>
          </a:prstGeom>
          <a:noFill/>
          <a:ln>
            <a:noFill/>
          </a:ln>
        </p:spPr>
        <p:txBody>
          <a:bodyPr spcFirstLastPara="1" wrap="square" lIns="91425" tIns="45700" rIns="91425" bIns="45700" anchor="b"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 OPERANDS, EXPRESSION &amp; STATEMENTS</a:t>
            </a:r>
            <a:endParaRPr dirty="0">
              <a:solidFill>
                <a:srgbClr val="C00000"/>
              </a:solidFill>
              <a:latin typeface="+mj-lt"/>
            </a:endParaRPr>
          </a:p>
        </p:txBody>
      </p:sp>
      <p:sp>
        <p:nvSpPr>
          <p:cNvPr id="256" name="Google Shape;256;p37"/>
          <p:cNvSpPr txBox="1">
            <a:spLocks noGrp="1"/>
          </p:cNvSpPr>
          <p:nvPr>
            <p:ph type="subTitle" idx="1"/>
          </p:nvPr>
        </p:nvSpPr>
        <p:spPr>
          <a:xfrm>
            <a:off x="228600" y="1600200"/>
            <a:ext cx="8673582" cy="4924385"/>
          </a:xfrm>
          <a:prstGeom prst="rect">
            <a:avLst/>
          </a:prstGeom>
          <a:noFill/>
          <a:ln>
            <a:noFill/>
          </a:ln>
        </p:spPr>
        <p:txBody>
          <a:bodyPr spcFirstLastPara="1" wrap="square" lIns="91425" tIns="45700" rIns="91425" bIns="45700" anchor="t" anchorCtr="0">
            <a:spAutoFit/>
          </a:bodyPr>
          <a:lstStyle/>
          <a:p>
            <a:pPr marL="342900" lvl="0" indent="-342900" algn="just" rtl="0">
              <a:lnSpc>
                <a:spcPct val="100000"/>
              </a:lnSpc>
              <a:spcBef>
                <a:spcPts val="0"/>
              </a:spcBef>
              <a:spcAft>
                <a:spcPts val="0"/>
              </a:spcAft>
              <a:buClr>
                <a:srgbClr val="C00000"/>
              </a:buClr>
              <a:buSzPts val="3190"/>
              <a:buFont typeface="Wingdings" pitchFamily="2" charset="2"/>
              <a:buChar char="Ø"/>
            </a:pPr>
            <a:r>
              <a:rPr lang="en-US" sz="2200" b="1" i="0" u="none" dirty="0">
                <a:solidFill>
                  <a:srgbClr val="002060"/>
                </a:solidFill>
                <a:latin typeface="+mj-lt"/>
                <a:ea typeface="Arial"/>
                <a:cs typeface="Arial"/>
                <a:sym typeface="Arial"/>
              </a:rPr>
              <a:t>Operators</a:t>
            </a:r>
            <a:r>
              <a:rPr lang="en-US" sz="2200" b="0" i="0" u="none" dirty="0">
                <a:solidFill>
                  <a:srgbClr val="002060"/>
                </a:solidFill>
                <a:latin typeface="+mj-lt"/>
                <a:ea typeface="Arial"/>
                <a:cs typeface="Arial"/>
                <a:sym typeface="Arial"/>
              </a:rPr>
              <a:t> are symbols which take one or more </a:t>
            </a:r>
            <a:r>
              <a:rPr lang="en-US" sz="2200" b="1" i="0" u="none" dirty="0">
                <a:solidFill>
                  <a:srgbClr val="002060"/>
                </a:solidFill>
                <a:latin typeface="+mj-lt"/>
                <a:ea typeface="Arial"/>
                <a:cs typeface="Arial"/>
                <a:sym typeface="Arial"/>
              </a:rPr>
              <a:t>operands</a:t>
            </a:r>
            <a:r>
              <a:rPr lang="en-US" sz="2200" b="0" i="0" u="none" dirty="0">
                <a:solidFill>
                  <a:srgbClr val="002060"/>
                </a:solidFill>
                <a:latin typeface="+mj-lt"/>
                <a:ea typeface="Arial"/>
                <a:cs typeface="Arial"/>
                <a:sym typeface="Arial"/>
              </a:rPr>
              <a:t> or </a:t>
            </a:r>
            <a:r>
              <a:rPr lang="en-US" sz="2200" b="1" i="0" u="none" dirty="0">
                <a:solidFill>
                  <a:srgbClr val="002060"/>
                </a:solidFill>
                <a:latin typeface="+mj-lt"/>
                <a:ea typeface="Arial"/>
                <a:cs typeface="Arial"/>
                <a:sym typeface="Arial"/>
              </a:rPr>
              <a:t>expressions</a:t>
            </a:r>
            <a:r>
              <a:rPr lang="en-US" sz="2200" b="0" i="0" u="none" dirty="0">
                <a:solidFill>
                  <a:srgbClr val="002060"/>
                </a:solidFill>
                <a:latin typeface="+mj-lt"/>
                <a:ea typeface="Arial"/>
                <a:cs typeface="Arial"/>
                <a:sym typeface="Arial"/>
              </a:rPr>
              <a:t> and perform arithmetic or logical computations. </a:t>
            </a:r>
            <a:endParaRPr dirty="0">
              <a:solidFill>
                <a:srgbClr val="002060"/>
              </a:solidFill>
              <a:latin typeface="+mj-lt"/>
            </a:endParaRPr>
          </a:p>
          <a:p>
            <a:pPr marL="342900" lvl="0" indent="-342900" algn="just" rtl="0">
              <a:lnSpc>
                <a:spcPct val="100000"/>
              </a:lnSpc>
              <a:spcBef>
                <a:spcPts val="1040"/>
              </a:spcBef>
              <a:spcAft>
                <a:spcPts val="0"/>
              </a:spcAft>
              <a:buClr>
                <a:srgbClr val="C00000"/>
              </a:buClr>
              <a:buSzPts val="3190"/>
              <a:buFont typeface="Wingdings" pitchFamily="2" charset="2"/>
              <a:buChar char="Ø"/>
            </a:pPr>
            <a:r>
              <a:rPr lang="en-US" sz="2200" b="1" i="0" u="none" dirty="0">
                <a:solidFill>
                  <a:srgbClr val="002060"/>
                </a:solidFill>
                <a:latin typeface="+mj-lt"/>
                <a:ea typeface="Arial"/>
                <a:cs typeface="Arial"/>
                <a:sym typeface="Arial"/>
              </a:rPr>
              <a:t>Operands</a:t>
            </a:r>
            <a:r>
              <a:rPr lang="en-US" sz="2200" b="0" i="0" u="none" dirty="0">
                <a:solidFill>
                  <a:srgbClr val="002060"/>
                </a:solidFill>
                <a:latin typeface="+mj-lt"/>
                <a:ea typeface="Arial"/>
                <a:cs typeface="Arial"/>
                <a:sym typeface="Arial"/>
              </a:rPr>
              <a:t> are </a:t>
            </a:r>
            <a:r>
              <a:rPr lang="en-US" sz="2200" b="1" i="0" u="none" dirty="0">
                <a:solidFill>
                  <a:srgbClr val="002060"/>
                </a:solidFill>
                <a:latin typeface="+mj-lt"/>
                <a:ea typeface="Arial"/>
                <a:cs typeface="Arial"/>
                <a:sym typeface="Arial"/>
              </a:rPr>
              <a:t>variables</a:t>
            </a:r>
            <a:r>
              <a:rPr lang="en-US" sz="2200" b="0" i="0" u="none" dirty="0">
                <a:solidFill>
                  <a:srgbClr val="002060"/>
                </a:solidFill>
                <a:latin typeface="+mj-lt"/>
                <a:ea typeface="Arial"/>
                <a:cs typeface="Arial"/>
                <a:sym typeface="Arial"/>
              </a:rPr>
              <a:t> or </a:t>
            </a:r>
            <a:r>
              <a:rPr lang="en-US" sz="2200" b="1" i="0" u="none" dirty="0">
                <a:solidFill>
                  <a:srgbClr val="002060"/>
                </a:solidFill>
                <a:latin typeface="+mj-lt"/>
                <a:ea typeface="Arial"/>
                <a:cs typeface="Arial"/>
                <a:sym typeface="Arial"/>
              </a:rPr>
              <a:t>expressions</a:t>
            </a:r>
            <a:r>
              <a:rPr lang="en-US" sz="2200" b="0" i="0" u="none" dirty="0">
                <a:solidFill>
                  <a:srgbClr val="002060"/>
                </a:solidFill>
                <a:latin typeface="+mj-lt"/>
                <a:ea typeface="Arial"/>
                <a:cs typeface="Arial"/>
                <a:sym typeface="Arial"/>
              </a:rPr>
              <a:t> which are used in conjunction with operators to evaluate the expression.</a:t>
            </a:r>
            <a:endParaRPr dirty="0">
              <a:solidFill>
                <a:srgbClr val="002060"/>
              </a:solidFill>
              <a:latin typeface="+mj-lt"/>
            </a:endParaRPr>
          </a:p>
          <a:p>
            <a:pPr marL="342900" lvl="0" indent="-342900" algn="just" rtl="0">
              <a:lnSpc>
                <a:spcPct val="100000"/>
              </a:lnSpc>
              <a:spcBef>
                <a:spcPts val="1040"/>
              </a:spcBef>
              <a:spcAft>
                <a:spcPts val="0"/>
              </a:spcAft>
              <a:buClr>
                <a:srgbClr val="C00000"/>
              </a:buClr>
              <a:buSzPts val="3190"/>
              <a:buFont typeface="Wingdings" pitchFamily="2" charset="2"/>
              <a:buChar char="Ø"/>
            </a:pPr>
            <a:r>
              <a:rPr lang="en-US" sz="2200" b="0" i="0" u="none" dirty="0">
                <a:solidFill>
                  <a:srgbClr val="002060"/>
                </a:solidFill>
                <a:latin typeface="+mj-lt"/>
                <a:ea typeface="Arial"/>
                <a:cs typeface="Arial"/>
                <a:sym typeface="Arial"/>
              </a:rPr>
              <a:t>Combination of operands and operators form an e</a:t>
            </a:r>
            <a:r>
              <a:rPr lang="en-US" sz="2200" b="1" i="0" u="none" dirty="0">
                <a:solidFill>
                  <a:srgbClr val="002060"/>
                </a:solidFill>
                <a:latin typeface="+mj-lt"/>
                <a:ea typeface="Arial"/>
                <a:cs typeface="Arial"/>
                <a:sym typeface="Arial"/>
              </a:rPr>
              <a:t>xpression</a:t>
            </a:r>
            <a:r>
              <a:rPr lang="en-US" sz="2200" b="0" i="0" u="none" dirty="0">
                <a:solidFill>
                  <a:srgbClr val="002060"/>
                </a:solidFill>
                <a:latin typeface="+mj-lt"/>
                <a:ea typeface="Arial"/>
                <a:cs typeface="Arial"/>
                <a:sym typeface="Arial"/>
              </a:rPr>
              <a:t>. </a:t>
            </a:r>
            <a:endParaRPr dirty="0">
              <a:solidFill>
                <a:srgbClr val="002060"/>
              </a:solidFill>
              <a:latin typeface="+mj-lt"/>
            </a:endParaRPr>
          </a:p>
          <a:p>
            <a:pPr marL="342900" lvl="0" indent="-342900" algn="just" rtl="0">
              <a:lnSpc>
                <a:spcPct val="100000"/>
              </a:lnSpc>
              <a:spcBef>
                <a:spcPts val="1040"/>
              </a:spcBef>
              <a:spcAft>
                <a:spcPts val="0"/>
              </a:spcAft>
              <a:buClr>
                <a:srgbClr val="C00000"/>
              </a:buClr>
              <a:buSzPts val="3190"/>
              <a:buFont typeface="Wingdings" pitchFamily="2" charset="2"/>
              <a:buChar char="Ø"/>
            </a:pPr>
            <a:r>
              <a:rPr lang="en-US" sz="2200" b="0" i="0" u="none" dirty="0">
                <a:solidFill>
                  <a:srgbClr val="002060"/>
                </a:solidFill>
                <a:latin typeface="+mj-lt"/>
                <a:ea typeface="Arial"/>
                <a:cs typeface="Arial"/>
                <a:sym typeface="Arial"/>
              </a:rPr>
              <a:t>Expressions are </a:t>
            </a:r>
            <a:r>
              <a:rPr lang="en-US" sz="2200" b="1" i="0" u="none" dirty="0">
                <a:solidFill>
                  <a:srgbClr val="002060"/>
                </a:solidFill>
                <a:latin typeface="+mj-lt"/>
                <a:ea typeface="Arial"/>
                <a:cs typeface="Arial"/>
                <a:sym typeface="Arial"/>
              </a:rPr>
              <a:t>sequences of operators, operands, and punctuators</a:t>
            </a:r>
            <a:r>
              <a:rPr lang="en-US" sz="2200" b="0" i="0" u="none" dirty="0">
                <a:solidFill>
                  <a:srgbClr val="002060"/>
                </a:solidFill>
                <a:latin typeface="+mj-lt"/>
                <a:ea typeface="Arial"/>
                <a:cs typeface="Arial"/>
                <a:sym typeface="Arial"/>
              </a:rPr>
              <a:t> that specify a computation.</a:t>
            </a:r>
            <a:endParaRPr dirty="0">
              <a:solidFill>
                <a:srgbClr val="002060"/>
              </a:solidFill>
              <a:latin typeface="+mj-lt"/>
            </a:endParaRPr>
          </a:p>
          <a:p>
            <a:pPr marL="342900" lvl="0" indent="-342900" algn="just" rtl="0">
              <a:lnSpc>
                <a:spcPct val="100000"/>
              </a:lnSpc>
              <a:spcBef>
                <a:spcPts val="1040"/>
              </a:spcBef>
              <a:spcAft>
                <a:spcPts val="0"/>
              </a:spcAft>
              <a:buClr>
                <a:srgbClr val="C00000"/>
              </a:buClr>
              <a:buSzPts val="3190"/>
              <a:buFont typeface="Wingdings" pitchFamily="2" charset="2"/>
              <a:buChar char="Ø"/>
            </a:pPr>
            <a:r>
              <a:rPr lang="en-US" sz="2200" b="0" i="0" u="none" dirty="0">
                <a:solidFill>
                  <a:srgbClr val="002060"/>
                </a:solidFill>
                <a:latin typeface="+mj-lt"/>
                <a:ea typeface="Arial"/>
                <a:cs typeface="Arial"/>
                <a:sym typeface="Arial"/>
              </a:rPr>
              <a:t>Evaluation of expressions is based on the operators that the expressions contain and the context in which they are used.</a:t>
            </a:r>
            <a:endParaRPr dirty="0">
              <a:solidFill>
                <a:srgbClr val="002060"/>
              </a:solidFill>
              <a:latin typeface="+mj-lt"/>
            </a:endParaRPr>
          </a:p>
          <a:p>
            <a:pPr marL="342900" lvl="0" indent="-342900" algn="just" rtl="0">
              <a:lnSpc>
                <a:spcPct val="100000"/>
              </a:lnSpc>
              <a:spcBef>
                <a:spcPts val="1040"/>
              </a:spcBef>
              <a:spcAft>
                <a:spcPts val="0"/>
              </a:spcAft>
              <a:buClr>
                <a:srgbClr val="C00000"/>
              </a:buClr>
              <a:buSzPts val="3190"/>
              <a:buFont typeface="Wingdings" pitchFamily="2" charset="2"/>
              <a:buChar char="Ø"/>
            </a:pPr>
            <a:r>
              <a:rPr lang="en-US" sz="2200" b="0" i="0" u="none" dirty="0">
                <a:solidFill>
                  <a:srgbClr val="002060"/>
                </a:solidFill>
                <a:latin typeface="+mj-lt"/>
                <a:ea typeface="Arial"/>
                <a:cs typeface="Arial"/>
                <a:sym typeface="Arial"/>
              </a:rPr>
              <a:t>Expression can result in </a:t>
            </a:r>
            <a:r>
              <a:rPr lang="en-US" sz="2200" b="1" i="0" u="none" dirty="0">
                <a:solidFill>
                  <a:srgbClr val="002060"/>
                </a:solidFill>
                <a:latin typeface="+mj-lt"/>
                <a:ea typeface="Arial"/>
                <a:cs typeface="Arial"/>
                <a:sym typeface="Arial"/>
              </a:rPr>
              <a:t>a value</a:t>
            </a:r>
            <a:r>
              <a:rPr lang="en-US" sz="2200" b="0" i="0" u="none" dirty="0">
                <a:solidFill>
                  <a:srgbClr val="002060"/>
                </a:solidFill>
                <a:latin typeface="+mj-lt"/>
                <a:ea typeface="Arial"/>
                <a:cs typeface="Arial"/>
                <a:sym typeface="Arial"/>
              </a:rPr>
              <a:t> and can produce </a:t>
            </a:r>
            <a:r>
              <a:rPr lang="en-US" sz="2200" b="1" i="0" u="none" dirty="0">
                <a:solidFill>
                  <a:srgbClr val="002060"/>
                </a:solidFill>
                <a:latin typeface="+mj-lt"/>
                <a:ea typeface="Arial"/>
                <a:cs typeface="Arial"/>
                <a:sym typeface="Arial"/>
              </a:rPr>
              <a:t>side effects</a:t>
            </a:r>
            <a:r>
              <a:rPr lang="en-US" sz="2200" b="0" i="0" u="none" dirty="0">
                <a:solidFill>
                  <a:srgbClr val="002060"/>
                </a:solidFill>
                <a:latin typeface="+mj-lt"/>
                <a:ea typeface="Arial"/>
                <a:cs typeface="Arial"/>
                <a:sym typeface="Arial"/>
              </a:rPr>
              <a:t>.</a:t>
            </a:r>
            <a:endParaRPr dirty="0">
              <a:solidFill>
                <a:srgbClr val="002060"/>
              </a:solidFill>
              <a:latin typeface="+mj-lt"/>
            </a:endParaRPr>
          </a:p>
          <a:p>
            <a:pPr marL="342900" lvl="0" indent="-342900" algn="just" rtl="0">
              <a:lnSpc>
                <a:spcPct val="100000"/>
              </a:lnSpc>
              <a:spcBef>
                <a:spcPts val="1040"/>
              </a:spcBef>
              <a:spcAft>
                <a:spcPts val="0"/>
              </a:spcAft>
              <a:buClr>
                <a:srgbClr val="C00000"/>
              </a:buClr>
              <a:buSzPts val="3190"/>
              <a:buFont typeface="Wingdings" pitchFamily="2" charset="2"/>
              <a:buChar char="Ø"/>
            </a:pPr>
            <a:r>
              <a:rPr lang="en-US" sz="2200" b="0" i="0" u="none" dirty="0">
                <a:solidFill>
                  <a:srgbClr val="002060"/>
                </a:solidFill>
                <a:latin typeface="+mj-lt"/>
                <a:ea typeface="Arial"/>
                <a:cs typeface="Arial"/>
                <a:sym typeface="Arial"/>
              </a:rPr>
              <a:t>A </a:t>
            </a:r>
            <a:r>
              <a:rPr lang="en-US" sz="2200" b="1" i="0" u="none" dirty="0">
                <a:solidFill>
                  <a:srgbClr val="002060"/>
                </a:solidFill>
                <a:latin typeface="+mj-lt"/>
                <a:ea typeface="Arial"/>
                <a:cs typeface="Arial"/>
                <a:sym typeface="Arial"/>
              </a:rPr>
              <a:t>side effect</a:t>
            </a:r>
            <a:r>
              <a:rPr lang="en-US" sz="2200" b="0" i="0" u="none" dirty="0">
                <a:solidFill>
                  <a:srgbClr val="002060"/>
                </a:solidFill>
                <a:latin typeface="+mj-lt"/>
                <a:ea typeface="Arial"/>
                <a:cs typeface="Arial"/>
                <a:sym typeface="Arial"/>
              </a:rPr>
              <a:t> is a change in the state of the execution environment. </a:t>
            </a:r>
            <a:endParaRPr dirty="0">
              <a:solidFill>
                <a:srgbClr val="002060"/>
              </a:solidFill>
              <a:latin typeface="+mj-lt"/>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65"/>
        <p:cNvGrpSpPr/>
        <p:nvPr/>
      </p:nvGrpSpPr>
      <p:grpSpPr>
        <a:xfrm>
          <a:off x="0" y="0"/>
          <a:ext cx="0" cy="0"/>
          <a:chOff x="0" y="0"/>
          <a:chExt cx="0" cy="0"/>
        </a:xfrm>
      </p:grpSpPr>
      <p:sp>
        <p:nvSpPr>
          <p:cNvPr id="366" name="Google Shape;366;p55"/>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
        <p:nvSpPr>
          <p:cNvPr id="367" name="Google Shape;367;p55"/>
          <p:cNvSpPr txBox="1">
            <a:spLocks noGrp="1"/>
          </p:cNvSpPr>
          <p:nvPr>
            <p:ph type="body" idx="1"/>
          </p:nvPr>
        </p:nvSpPr>
        <p:spPr>
          <a:xfrm>
            <a:off x="457200" y="1219200"/>
            <a:ext cx="8229600" cy="4525962"/>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rgbClr val="C00000"/>
              </a:buClr>
              <a:buSzPts val="3480"/>
              <a:buFont typeface="Wingdings" pitchFamily="2" charset="2"/>
              <a:buChar char="Ø"/>
            </a:pPr>
            <a:r>
              <a:rPr lang="en-US" sz="2400" b="0" i="0" u="none" strike="noStrike" cap="none" dirty="0">
                <a:solidFill>
                  <a:srgbClr val="002060"/>
                </a:solidFill>
                <a:latin typeface="+mj-lt"/>
                <a:ea typeface="Arial"/>
                <a:cs typeface="Arial"/>
                <a:sym typeface="Arial"/>
              </a:rPr>
              <a:t>The </a:t>
            </a:r>
            <a:r>
              <a:rPr lang="en-US" sz="2400" b="0" i="0" u="sng" strike="noStrike" cap="none" dirty="0">
                <a:solidFill>
                  <a:srgbClr val="002060"/>
                </a:solidFill>
                <a:latin typeface="+mj-lt"/>
                <a:ea typeface="Arial"/>
                <a:cs typeface="Arial"/>
                <a:sym typeface="Arial"/>
              </a:rPr>
              <a:t>compound assignment operators </a:t>
            </a:r>
            <a:r>
              <a:rPr lang="en-US" sz="2400" b="0" i="0" u="none" strike="noStrike" cap="none" dirty="0">
                <a:solidFill>
                  <a:srgbClr val="002060"/>
                </a:solidFill>
                <a:latin typeface="+mj-lt"/>
                <a:ea typeface="Arial"/>
                <a:cs typeface="Arial"/>
                <a:sym typeface="Arial"/>
              </a:rPr>
              <a:t>consist of </a:t>
            </a:r>
            <a:r>
              <a:rPr lang="en-US" sz="2400" b="0" i="0" u="sng" strike="noStrike" cap="none" dirty="0">
                <a:solidFill>
                  <a:srgbClr val="002060"/>
                </a:solidFill>
                <a:latin typeface="+mj-lt"/>
                <a:ea typeface="Arial"/>
                <a:cs typeface="Arial"/>
                <a:sym typeface="Arial"/>
              </a:rPr>
              <a:t>a binary operator and the simple assignment operator</a:t>
            </a:r>
            <a:r>
              <a:rPr lang="en-US" sz="2400" b="0" i="0" u="none" strike="noStrike" cap="none" dirty="0">
                <a:solidFill>
                  <a:srgbClr val="002060"/>
                </a:solidFill>
                <a:latin typeface="+mj-lt"/>
                <a:ea typeface="Arial"/>
                <a:cs typeface="Arial"/>
                <a:sym typeface="Arial"/>
              </a:rPr>
              <a:t>.</a:t>
            </a:r>
            <a:endParaRPr dirty="0">
              <a:solidFill>
                <a:srgbClr val="002060"/>
              </a:solidFill>
              <a:latin typeface="+mj-lt"/>
            </a:endParaRPr>
          </a:p>
          <a:p>
            <a:pPr marL="342900" marR="0" lvl="0" indent="-342900" algn="l" rtl="0">
              <a:lnSpc>
                <a:spcPct val="100000"/>
              </a:lnSpc>
              <a:spcBef>
                <a:spcPts val="1080"/>
              </a:spcBef>
              <a:spcAft>
                <a:spcPts val="0"/>
              </a:spcAft>
              <a:buClr>
                <a:srgbClr val="C00000"/>
              </a:buClr>
              <a:buSzPts val="3480"/>
              <a:buFont typeface="Wingdings" pitchFamily="2" charset="2"/>
              <a:buChar char="Ø"/>
            </a:pPr>
            <a:r>
              <a:rPr lang="en-US" sz="2400" b="0" i="0" u="none" strike="noStrike" cap="none" dirty="0">
                <a:solidFill>
                  <a:srgbClr val="002060"/>
                </a:solidFill>
                <a:latin typeface="+mj-lt"/>
                <a:ea typeface="Arial"/>
                <a:cs typeface="Arial"/>
                <a:sym typeface="Arial"/>
              </a:rPr>
              <a:t>They perform the operation of the binary operator on both operands and store the result of that operation into the left operand.</a:t>
            </a:r>
            <a:endParaRPr dirty="0">
              <a:solidFill>
                <a:srgbClr val="002060"/>
              </a:solidFill>
              <a:latin typeface="+mj-lt"/>
            </a:endParaRPr>
          </a:p>
          <a:p>
            <a:pPr marL="342900" marR="0" lvl="0" indent="-342900" algn="l" rtl="0">
              <a:lnSpc>
                <a:spcPct val="100000"/>
              </a:lnSpc>
              <a:spcBef>
                <a:spcPts val="1080"/>
              </a:spcBef>
              <a:spcAft>
                <a:spcPts val="0"/>
              </a:spcAft>
              <a:buClr>
                <a:srgbClr val="C00000"/>
              </a:buClr>
              <a:buSzPts val="3480"/>
              <a:buFont typeface="Wingdings" pitchFamily="2" charset="2"/>
              <a:buChar char="Ø"/>
            </a:pPr>
            <a:r>
              <a:rPr lang="en-US" sz="2400" b="0" i="0" u="none" strike="noStrike" cap="none" dirty="0">
                <a:solidFill>
                  <a:srgbClr val="002060"/>
                </a:solidFill>
                <a:latin typeface="+mj-lt"/>
                <a:ea typeface="Arial"/>
                <a:cs typeface="Arial"/>
                <a:sym typeface="Arial"/>
              </a:rPr>
              <a:t>The following table lists the </a:t>
            </a:r>
            <a:r>
              <a:rPr lang="en-US" sz="2400" b="0" i="0" u="sng" strike="noStrike" cap="none" dirty="0">
                <a:solidFill>
                  <a:srgbClr val="002060"/>
                </a:solidFill>
                <a:latin typeface="+mj-lt"/>
                <a:ea typeface="Arial"/>
                <a:cs typeface="Arial"/>
                <a:sym typeface="Arial"/>
              </a:rPr>
              <a:t>simple</a:t>
            </a:r>
            <a:r>
              <a:rPr lang="en-US" sz="2400" b="0" i="0" u="none" strike="noStrike" cap="none" dirty="0">
                <a:solidFill>
                  <a:srgbClr val="002060"/>
                </a:solidFill>
                <a:latin typeface="+mj-lt"/>
                <a:ea typeface="Arial"/>
                <a:cs typeface="Arial"/>
                <a:sym typeface="Arial"/>
              </a:rPr>
              <a:t> and </a:t>
            </a:r>
            <a:r>
              <a:rPr lang="en-US" sz="2400" b="0" i="0" u="sng" strike="noStrike" cap="none" dirty="0">
                <a:solidFill>
                  <a:srgbClr val="002060"/>
                </a:solidFill>
                <a:latin typeface="+mj-lt"/>
                <a:ea typeface="Arial"/>
                <a:cs typeface="Arial"/>
                <a:sym typeface="Arial"/>
              </a:rPr>
              <a:t>compound</a:t>
            </a:r>
            <a:r>
              <a:rPr lang="en-US" sz="2400" b="0" i="0" u="none" strike="noStrike" cap="none" dirty="0">
                <a:solidFill>
                  <a:srgbClr val="002060"/>
                </a:solidFill>
                <a:latin typeface="+mj-lt"/>
                <a:ea typeface="Arial"/>
                <a:cs typeface="Arial"/>
                <a:sym typeface="Arial"/>
              </a:rPr>
              <a:t> assignment operators and expression examples:</a:t>
            </a:r>
            <a:endParaRPr dirty="0">
              <a:solidFill>
                <a:srgbClr val="002060"/>
              </a:solidFill>
              <a:latin typeface="+mj-lt"/>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graphicFrame>
        <p:nvGraphicFramePr>
          <p:cNvPr id="372" name="Google Shape;372;p56"/>
          <p:cNvGraphicFramePr/>
          <p:nvPr>
            <p:extLst>
              <p:ext uri="{D42A27DB-BD31-4B8C-83A1-F6EECF244321}">
                <p14:modId xmlns:p14="http://schemas.microsoft.com/office/powerpoint/2010/main" val="1726509196"/>
              </p:ext>
            </p:extLst>
          </p:nvPr>
        </p:nvGraphicFramePr>
        <p:xfrm>
          <a:off x="381000" y="1600200"/>
          <a:ext cx="8534400" cy="4505300"/>
        </p:xfrm>
        <a:graphic>
          <a:graphicData uri="http://schemas.openxmlformats.org/drawingml/2006/table">
            <a:tbl>
              <a:tblPr>
                <a:tableStyleId>{83C26A1F-9B4A-46C2-9A6D-FC636599AEBF}</a:tableStyleId>
              </a:tblPr>
              <a:tblGrid>
                <a:gridCol w="5334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20675">
                <a:tc gridSpan="3">
                  <a:txBody>
                    <a:bodyPr/>
                    <a:lstStyle/>
                    <a:p>
                      <a:pPr marL="0" marR="0" lvl="0" indent="0" algn="ctr" rtl="0">
                        <a:lnSpc>
                          <a:spcPct val="115000"/>
                        </a:lnSpc>
                        <a:spcBef>
                          <a:spcPts val="0"/>
                        </a:spcBef>
                        <a:spcAft>
                          <a:spcPts val="0"/>
                        </a:spcAft>
                        <a:buClr>
                          <a:schemeClr val="dk1"/>
                        </a:buClr>
                        <a:buSzPts val="2400"/>
                        <a:buFont typeface="Arial"/>
                        <a:buNone/>
                      </a:pPr>
                      <a:r>
                        <a:rPr lang="en-US" sz="2400" b="1" u="none" strike="noStrike" cap="none" dirty="0">
                          <a:solidFill>
                            <a:srgbClr val="C00000"/>
                          </a:solidFill>
                          <a:sym typeface="Arial"/>
                        </a:rPr>
                        <a:t>Simple Assignment Operator</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84625">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457200" marR="0" lvl="0" indent="-457200" algn="l" rtl="0">
                        <a:lnSpc>
                          <a:spcPct val="100000"/>
                        </a:lnSpc>
                        <a:spcBef>
                          <a:spcPts val="0"/>
                        </a:spcBef>
                        <a:spcAft>
                          <a:spcPts val="0"/>
                        </a:spcAft>
                        <a:buClr>
                          <a:srgbClr val="C00000"/>
                        </a:buClr>
                        <a:buSzPts val="2400"/>
                        <a:buFont typeface="Wingdings" pitchFamily="2" charset="2"/>
                        <a:buChar char="Ø"/>
                      </a:pPr>
                      <a:r>
                        <a:rPr lang="en-US" sz="2400" b="0" u="none" strike="noStrike" cap="none" dirty="0">
                          <a:solidFill>
                            <a:srgbClr val="002060"/>
                          </a:solidFill>
                          <a:sym typeface="Arial"/>
                        </a:rPr>
                        <a:t>The simple assignment operator has the following form:</a:t>
                      </a:r>
                      <a:r>
                        <a:rPr lang="en-US" sz="1400" b="0" u="none" strike="noStrike" cap="none" dirty="0">
                          <a:solidFill>
                            <a:srgbClr val="002060"/>
                          </a:solidFill>
                          <a:sym typeface="Arial"/>
                        </a:rPr>
                        <a:t>   </a:t>
                      </a:r>
                      <a:r>
                        <a:rPr lang="en-US" sz="2400" b="1" u="none" strike="noStrike" cap="none" dirty="0" err="1">
                          <a:solidFill>
                            <a:srgbClr val="C00000"/>
                          </a:solidFill>
                          <a:sym typeface="Arial"/>
                        </a:rPr>
                        <a:t>lvalue</a:t>
                      </a:r>
                      <a:r>
                        <a:rPr lang="en-US" sz="2400" b="1" u="none" strike="noStrike" cap="none" dirty="0">
                          <a:solidFill>
                            <a:srgbClr val="C00000"/>
                          </a:solidFill>
                          <a:sym typeface="Arial"/>
                        </a:rPr>
                        <a:t> = expr</a:t>
                      </a:r>
                      <a:endParaRPr sz="2400" b="1" u="none" strike="noStrike" cap="none" dirty="0">
                        <a:solidFill>
                          <a:srgbClr val="C00000"/>
                        </a:solidFill>
                        <a:sym typeface="Arial"/>
                      </a:endParaRPr>
                    </a:p>
                    <a:p>
                      <a:pPr marL="457200" marR="0" lvl="0" indent="-457200" algn="l" rtl="0">
                        <a:lnSpc>
                          <a:spcPct val="100000"/>
                        </a:lnSpc>
                        <a:spcBef>
                          <a:spcPts val="0"/>
                        </a:spcBef>
                        <a:spcAft>
                          <a:spcPts val="0"/>
                        </a:spcAft>
                        <a:buClr>
                          <a:srgbClr val="C00000"/>
                        </a:buClr>
                        <a:buSzPts val="1400"/>
                        <a:buFont typeface="Wingdings" pitchFamily="2" charset="2"/>
                        <a:buChar char="Ø"/>
                      </a:pPr>
                      <a:endParaRPr sz="1400" b="0" u="none" strike="noStrike" cap="none" dirty="0">
                        <a:solidFill>
                          <a:srgbClr val="002060"/>
                        </a:solidFill>
                        <a:sym typeface="Arial"/>
                      </a:endParaRPr>
                    </a:p>
                    <a:p>
                      <a:pPr marL="457200" marR="0" lvl="0" indent="-457200" algn="l" rtl="0">
                        <a:lnSpc>
                          <a:spcPct val="100000"/>
                        </a:lnSpc>
                        <a:spcBef>
                          <a:spcPts val="0"/>
                        </a:spcBef>
                        <a:spcAft>
                          <a:spcPts val="0"/>
                        </a:spcAft>
                        <a:buClr>
                          <a:srgbClr val="C00000"/>
                        </a:buClr>
                        <a:buSzPts val="2400"/>
                        <a:buFont typeface="Wingdings" pitchFamily="2" charset="2"/>
                        <a:buChar char="Ø"/>
                      </a:pPr>
                      <a:r>
                        <a:rPr lang="en-US" sz="2400" b="0" u="none" strike="noStrike" cap="none" dirty="0">
                          <a:solidFill>
                            <a:srgbClr val="002060"/>
                          </a:solidFill>
                          <a:sym typeface="Arial"/>
                        </a:rPr>
                        <a:t>The operator stores the value of the right operand expr in the object designated by the left operand </a:t>
                      </a:r>
                      <a:r>
                        <a:rPr lang="en-US" sz="2400" b="0" u="none" strike="noStrike" cap="none" dirty="0" err="1">
                          <a:solidFill>
                            <a:srgbClr val="002060"/>
                          </a:solidFill>
                          <a:sym typeface="Arial"/>
                        </a:rPr>
                        <a:t>lvalue</a:t>
                      </a:r>
                      <a:r>
                        <a:rPr lang="en-US" sz="2400" b="0" u="none" strike="noStrike" cap="none" dirty="0">
                          <a:solidFill>
                            <a:srgbClr val="002060"/>
                          </a:solidFill>
                          <a:sym typeface="Arial"/>
                        </a:rPr>
                        <a:t>.</a:t>
                      </a:r>
                      <a:endParaRPr dirty="0">
                        <a:solidFill>
                          <a:srgbClr val="002060"/>
                        </a:solidFill>
                      </a:endParaRPr>
                    </a:p>
                    <a:p>
                      <a:pPr marL="457200" marR="0" lvl="0" indent="-457200" algn="l" rtl="0">
                        <a:lnSpc>
                          <a:spcPct val="100000"/>
                        </a:lnSpc>
                        <a:spcBef>
                          <a:spcPts val="0"/>
                        </a:spcBef>
                        <a:spcAft>
                          <a:spcPts val="0"/>
                        </a:spcAft>
                        <a:buClr>
                          <a:srgbClr val="C00000"/>
                        </a:buClr>
                        <a:buSzPts val="2400"/>
                        <a:buFont typeface="Wingdings" pitchFamily="2" charset="2"/>
                        <a:buChar char="Ø"/>
                      </a:pPr>
                      <a:r>
                        <a:rPr lang="en-US" sz="2400" b="0" u="none" strike="noStrike" cap="none" dirty="0">
                          <a:solidFill>
                            <a:srgbClr val="002060"/>
                          </a:solidFill>
                          <a:sym typeface="Arial"/>
                        </a:rPr>
                        <a:t>The left operand must be a modifiable </a:t>
                      </a:r>
                      <a:r>
                        <a:rPr lang="en-US" sz="2400" b="0" u="none" strike="noStrike" cap="none" dirty="0" err="1">
                          <a:solidFill>
                            <a:srgbClr val="002060"/>
                          </a:solidFill>
                          <a:sym typeface="Arial"/>
                        </a:rPr>
                        <a:t>lvalue</a:t>
                      </a:r>
                      <a:r>
                        <a:rPr lang="en-US" sz="2400" b="0" u="none" strike="noStrike" cap="none" dirty="0">
                          <a:solidFill>
                            <a:srgbClr val="002060"/>
                          </a:solidFill>
                          <a:sym typeface="Arial"/>
                        </a:rPr>
                        <a:t>.</a:t>
                      </a:r>
                      <a:endParaRPr dirty="0">
                        <a:solidFill>
                          <a:srgbClr val="002060"/>
                        </a:solidFill>
                      </a:endParaRPr>
                    </a:p>
                    <a:p>
                      <a:pPr marL="457200" marR="0" lvl="0" indent="-457200" algn="l" rtl="0">
                        <a:lnSpc>
                          <a:spcPct val="100000"/>
                        </a:lnSpc>
                        <a:spcBef>
                          <a:spcPts val="0"/>
                        </a:spcBef>
                        <a:spcAft>
                          <a:spcPts val="0"/>
                        </a:spcAft>
                        <a:buClr>
                          <a:srgbClr val="C00000"/>
                        </a:buClr>
                        <a:buSzPts val="2400"/>
                        <a:buFont typeface="Wingdings" pitchFamily="2" charset="2"/>
                        <a:buChar char="Ø"/>
                      </a:pPr>
                      <a:r>
                        <a:rPr lang="en-US" sz="2400" b="0" u="none" strike="noStrike" cap="none" dirty="0">
                          <a:solidFill>
                            <a:srgbClr val="002060"/>
                          </a:solidFill>
                          <a:sym typeface="Arial"/>
                        </a:rPr>
                        <a:t>The type of an assignment operation is the type of the left operand.</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400"/>
                        <a:buFont typeface="Courier New"/>
                        <a:buNone/>
                      </a:pPr>
                      <a:r>
                        <a:rPr lang="en-US" sz="2400" b="0" u="none" strike="noStrike" cap="none" dirty="0" err="1">
                          <a:solidFill>
                            <a:srgbClr val="C00000"/>
                          </a:solidFill>
                          <a:sym typeface="Courier New"/>
                        </a:rPr>
                        <a:t>i</a:t>
                      </a:r>
                      <a:r>
                        <a:rPr lang="en-US" sz="2400" b="0" u="none" strike="noStrike" cap="none" dirty="0">
                          <a:solidFill>
                            <a:srgbClr val="C00000"/>
                          </a:solidFill>
                          <a:sym typeface="Courier New"/>
                        </a:rPr>
                        <a:t> = 5 + x;</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bl>
          </a:graphicData>
        </a:graphic>
      </p:graphicFrame>
      <p:sp>
        <p:nvSpPr>
          <p:cNvPr id="373" name="Google Shape;373;p56"/>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77"/>
        <p:cNvGrpSpPr/>
        <p:nvPr/>
      </p:nvGrpSpPr>
      <p:grpSpPr>
        <a:xfrm>
          <a:off x="0" y="0"/>
          <a:ext cx="0" cy="0"/>
          <a:chOff x="0" y="0"/>
          <a:chExt cx="0" cy="0"/>
        </a:xfrm>
      </p:grpSpPr>
      <p:graphicFrame>
        <p:nvGraphicFramePr>
          <p:cNvPr id="378" name="Google Shape;378;p57"/>
          <p:cNvGraphicFramePr/>
          <p:nvPr>
            <p:extLst>
              <p:ext uri="{D42A27DB-BD31-4B8C-83A1-F6EECF244321}">
                <p14:modId xmlns:p14="http://schemas.microsoft.com/office/powerpoint/2010/main" val="2998986245"/>
              </p:ext>
            </p:extLst>
          </p:nvPr>
        </p:nvGraphicFramePr>
        <p:xfrm>
          <a:off x="533400" y="1295400"/>
          <a:ext cx="8077175" cy="4837025"/>
        </p:xfrm>
        <a:graphic>
          <a:graphicData uri="http://schemas.openxmlformats.org/drawingml/2006/table">
            <a:tbl>
              <a:tblPr>
                <a:tableStyleId>{83C26A1F-9B4A-46C2-9A6D-FC636599AEBF}</a:tableStyleId>
              </a:tblPr>
              <a:tblGrid>
                <a:gridCol w="785800">
                  <a:extLst>
                    <a:ext uri="{9D8B030D-6E8A-4147-A177-3AD203B41FA5}">
                      <a16:colId xmlns:a16="http://schemas.microsoft.com/office/drawing/2014/main" val="20000"/>
                    </a:ext>
                  </a:extLst>
                </a:gridCol>
                <a:gridCol w="1119175">
                  <a:extLst>
                    <a:ext uri="{9D8B030D-6E8A-4147-A177-3AD203B41FA5}">
                      <a16:colId xmlns:a16="http://schemas.microsoft.com/office/drawing/2014/main" val="20001"/>
                    </a:ext>
                  </a:extLst>
                </a:gridCol>
                <a:gridCol w="2241550">
                  <a:extLst>
                    <a:ext uri="{9D8B030D-6E8A-4147-A177-3AD203B41FA5}">
                      <a16:colId xmlns:a16="http://schemas.microsoft.com/office/drawing/2014/main" val="20002"/>
                    </a:ext>
                  </a:extLst>
                </a:gridCol>
                <a:gridCol w="3930650">
                  <a:extLst>
                    <a:ext uri="{9D8B030D-6E8A-4147-A177-3AD203B41FA5}">
                      <a16:colId xmlns:a16="http://schemas.microsoft.com/office/drawing/2014/main" val="20003"/>
                    </a:ext>
                  </a:extLst>
                </a:gridCol>
              </a:tblGrid>
              <a:tr h="1050925">
                <a:tc gridSpan="2">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Compound  Assignment Operator</a:t>
                      </a:r>
                      <a:endParaRPr dirty="0">
                        <a:solidFill>
                          <a:srgbClr val="C00000"/>
                        </a:solidFill>
                      </a:endParaRPr>
                    </a:p>
                  </a:txBody>
                  <a:tcPr marL="68575" marR="68575" marT="0" marB="0" anchor="ctr"/>
                </a:tc>
                <a:tc hMerge="1">
                  <a:txBody>
                    <a:bodyPr/>
                    <a:lstStyle/>
                    <a:p>
                      <a:endParaRPr lang="en-US"/>
                    </a:p>
                  </a:txBody>
                  <a:tcPr/>
                </a:tc>
                <a:tc>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Example</a:t>
                      </a:r>
                      <a:endParaRPr dirty="0">
                        <a:solidFill>
                          <a:srgbClr val="C00000"/>
                        </a:solidFill>
                      </a:endParaRPr>
                    </a:p>
                  </a:txBody>
                  <a:tcPr marL="68575" marR="68575" marT="0" marB="0" anchor="ctr"/>
                </a:tc>
                <a:tc>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Equivalent expression</a:t>
                      </a:r>
                      <a:endParaRPr dirty="0">
                        <a:solidFill>
                          <a:srgbClr val="C00000"/>
                        </a:solidFill>
                      </a:endParaRPr>
                    </a:p>
                  </a:txBody>
                  <a:tcPr marL="68575" marR="68575" marT="0" marB="0" anchor="ctr"/>
                </a:tc>
                <a:extLst>
                  <a:ext uri="{0D108BD9-81ED-4DB2-BD59-A6C34878D82A}">
                    <a16:rowId xmlns:a16="http://schemas.microsoft.com/office/drawing/2014/main" val="10000"/>
                  </a:ext>
                </a:extLst>
              </a:tr>
              <a:tr h="701675">
                <a:tc gridSpan="4">
                  <a:txBody>
                    <a:bodyPr/>
                    <a:lstStyle/>
                    <a:p>
                      <a:pPr marL="0" marR="0" lvl="0" indent="0" algn="l" rtl="0">
                        <a:lnSpc>
                          <a:spcPct val="115000"/>
                        </a:lnSpc>
                        <a:spcBef>
                          <a:spcPts val="0"/>
                        </a:spcBef>
                        <a:spcAft>
                          <a:spcPts val="0"/>
                        </a:spcAft>
                        <a:buClr>
                          <a:schemeClr val="dk1"/>
                        </a:buClr>
                        <a:buSzPts val="2000"/>
                        <a:buFont typeface="Courier New"/>
                        <a:buNone/>
                      </a:pPr>
                      <a:r>
                        <a:rPr lang="en-US" sz="2000" b="1" u="none" strike="noStrike" cap="none" dirty="0">
                          <a:solidFill>
                            <a:srgbClr val="002060"/>
                          </a:solidFill>
                          <a:sym typeface="Courier New"/>
                        </a:rPr>
                        <a:t>identifier operator=</a:t>
                      </a:r>
                      <a:r>
                        <a:rPr lang="en-US" sz="2000" b="1" u="none" strike="noStrike" cap="none" dirty="0">
                          <a:solidFill>
                            <a:srgbClr val="002060"/>
                          </a:solidFill>
                          <a:sym typeface="Arial"/>
                        </a:rPr>
                        <a:t> entity represents </a:t>
                      </a:r>
                      <a:r>
                        <a:rPr lang="en-US" sz="2000" b="1" u="none" strike="noStrike" cap="none" dirty="0">
                          <a:solidFill>
                            <a:srgbClr val="002060"/>
                          </a:solidFill>
                          <a:sym typeface="Courier New"/>
                        </a:rPr>
                        <a:t>identifier = identifier operator</a:t>
                      </a:r>
                      <a:r>
                        <a:rPr lang="en-US" sz="2000" b="1" u="none" strike="noStrike" cap="none" dirty="0">
                          <a:solidFill>
                            <a:srgbClr val="002060"/>
                          </a:solidFill>
                          <a:sym typeface="Arial"/>
                        </a:rPr>
                        <a:t> entity</a:t>
                      </a:r>
                      <a:endParaRPr dirty="0">
                        <a:solidFill>
                          <a:srgbClr val="002060"/>
                        </a:solidFill>
                      </a:endParaRPr>
                    </a:p>
                  </a:txBody>
                  <a:tcPr marL="68575" marR="6857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80975">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nindex</a:t>
                      </a:r>
                      <a:r>
                        <a:rPr lang="en-US" sz="1600" b="0" u="none" strike="noStrike" cap="none" dirty="0">
                          <a:solidFill>
                            <a:srgbClr val="002060"/>
                          </a:solidFill>
                          <a:sym typeface="Courier New"/>
                        </a:rPr>
                        <a:t> += 3</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index = </a:t>
                      </a:r>
                      <a:r>
                        <a:rPr lang="en-US" sz="1600" b="0" u="none" strike="noStrike" cap="none" dirty="0" err="1">
                          <a:solidFill>
                            <a:srgbClr val="C00000"/>
                          </a:solidFill>
                          <a:sym typeface="Courier New"/>
                        </a:rPr>
                        <a:t>nindex</a:t>
                      </a:r>
                      <a:r>
                        <a:rPr lang="en-US" sz="1600" b="0" u="none" strike="noStrike" cap="none" dirty="0">
                          <a:solidFill>
                            <a:srgbClr val="C00000"/>
                          </a:solidFill>
                          <a:sym typeface="Courier New"/>
                        </a:rPr>
                        <a:t> + 3</a:t>
                      </a:r>
                      <a:endParaRPr dirty="0">
                        <a:solidFill>
                          <a:srgbClr val="C00000"/>
                        </a:solidFill>
                      </a:endParaRPr>
                    </a:p>
                  </a:txBody>
                  <a:tcPr marL="68575" marR="68575" marT="0" marB="0" anchor="ctr"/>
                </a:tc>
                <a:extLst>
                  <a:ext uri="{0D108BD9-81ED-4DB2-BD59-A6C34878D82A}">
                    <a16:rowId xmlns:a16="http://schemas.microsoft.com/office/drawing/2014/main" val="10002"/>
                  </a:ext>
                </a:extLst>
              </a:tr>
              <a:tr h="279400">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a:solidFill>
                            <a:srgbClr val="002060"/>
                          </a:solidFill>
                          <a:sym typeface="Courier New"/>
                        </a:rPr>
                        <a:t>*(</a:t>
                      </a:r>
                      <a:r>
                        <a:rPr lang="en-US" sz="1600" b="0" u="none" strike="noStrike" cap="none" dirty="0" err="1">
                          <a:solidFill>
                            <a:srgbClr val="002060"/>
                          </a:solidFill>
                          <a:sym typeface="Courier New"/>
                        </a:rPr>
                        <a:t>paPter</a:t>
                      </a:r>
                      <a:r>
                        <a:rPr lang="en-US" sz="1600" b="0" u="none" strike="noStrike" cap="none" dirty="0">
                          <a:solidFill>
                            <a:srgbClr val="002060"/>
                          </a:solidFill>
                          <a:sym typeface="Courier New"/>
                        </a:rPr>
                        <a:t>++) -= 1</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 </a:t>
                      </a:r>
                      <a:r>
                        <a:rPr lang="en-US" sz="1600" b="0" u="none" strike="noStrike" cap="none" dirty="0" err="1">
                          <a:solidFill>
                            <a:srgbClr val="C00000"/>
                          </a:solidFill>
                          <a:sym typeface="Courier New"/>
                        </a:rPr>
                        <a:t>paPter</a:t>
                      </a:r>
                      <a:r>
                        <a:rPr lang="en-US" sz="1600" b="0" u="none" strike="noStrike" cap="none" dirty="0">
                          <a:solidFill>
                            <a:srgbClr val="C00000"/>
                          </a:solidFill>
                          <a:sym typeface="Courier New"/>
                        </a:rPr>
                        <a:t> = *( </a:t>
                      </a:r>
                      <a:r>
                        <a:rPr lang="en-US" sz="1600" b="0" u="none" strike="noStrike" cap="none" dirty="0" err="1">
                          <a:solidFill>
                            <a:srgbClr val="C00000"/>
                          </a:solidFill>
                          <a:sym typeface="Courier New"/>
                        </a:rPr>
                        <a:t>paPter</a:t>
                      </a:r>
                      <a:r>
                        <a:rPr lang="en-US" sz="1600" b="0" u="none" strike="noStrike" cap="none" dirty="0">
                          <a:solidFill>
                            <a:srgbClr val="C00000"/>
                          </a:solidFill>
                          <a:sym typeface="Courier New"/>
                        </a:rPr>
                        <a:t> ++) - 1</a:t>
                      </a:r>
                      <a:endParaRPr dirty="0">
                        <a:solidFill>
                          <a:srgbClr val="C00000"/>
                        </a:solidFill>
                      </a:endParaRPr>
                    </a:p>
                  </a:txBody>
                  <a:tcPr marL="68575" marR="68575" marT="0" marB="0" anchor="ctr"/>
                </a:tc>
                <a:extLst>
                  <a:ext uri="{0D108BD9-81ED-4DB2-BD59-A6C34878D82A}">
                    <a16:rowId xmlns:a16="http://schemas.microsoft.com/office/drawing/2014/main" val="10003"/>
                  </a:ext>
                </a:extLst>
              </a:tr>
              <a:tr h="280975">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fbonus</a:t>
                      </a:r>
                      <a:r>
                        <a:rPr lang="en-US" sz="1600" b="0" u="none" strike="noStrike" cap="none" dirty="0">
                          <a:solidFill>
                            <a:srgbClr val="002060"/>
                          </a:solidFill>
                          <a:sym typeface="Courier New"/>
                        </a:rPr>
                        <a:t> *= </a:t>
                      </a:r>
                      <a:r>
                        <a:rPr lang="en-US" sz="1600" b="0" u="none" strike="noStrike" cap="none" dirty="0" err="1">
                          <a:solidFill>
                            <a:srgbClr val="002060"/>
                          </a:solidFill>
                          <a:sym typeface="Courier New"/>
                        </a:rPr>
                        <a:t>fpercent</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fbonus</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fbonus</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fpercent</a:t>
                      </a:r>
                      <a:endParaRPr dirty="0">
                        <a:solidFill>
                          <a:srgbClr val="C00000"/>
                        </a:solidFill>
                      </a:endParaRPr>
                    </a:p>
                  </a:txBody>
                  <a:tcPr marL="68575" marR="68575" marT="0" marB="0" anchor="ctr"/>
                </a:tc>
                <a:extLst>
                  <a:ext uri="{0D108BD9-81ED-4DB2-BD59-A6C34878D82A}">
                    <a16:rowId xmlns:a16="http://schemas.microsoft.com/office/drawing/2014/main" val="10004"/>
                  </a:ext>
                </a:extLst>
              </a:tr>
              <a:tr h="560375">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ftimePeriod</a:t>
                      </a:r>
                      <a:r>
                        <a:rPr lang="en-US" sz="1600" b="0" u="none" strike="noStrike" cap="none" dirty="0">
                          <a:solidFill>
                            <a:srgbClr val="002060"/>
                          </a:solidFill>
                          <a:sym typeface="Courier New"/>
                        </a:rPr>
                        <a:t> /= </a:t>
                      </a:r>
                      <a:r>
                        <a:rPr lang="en-US" sz="1600" b="0" u="none" strike="noStrike" cap="none" dirty="0" err="1">
                          <a:solidFill>
                            <a:srgbClr val="002060"/>
                          </a:solidFill>
                          <a:sym typeface="Courier New"/>
                        </a:rPr>
                        <a:t>fhours</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ftimePeriod</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ftimePeriod</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fhours</a:t>
                      </a:r>
                      <a:endParaRPr dirty="0">
                        <a:solidFill>
                          <a:srgbClr val="C00000"/>
                        </a:solidFill>
                      </a:endParaRPr>
                    </a:p>
                  </a:txBody>
                  <a:tcPr marL="68575" marR="68575" marT="0" marB="0" anchor="ctr"/>
                </a:tc>
                <a:extLst>
                  <a:ext uri="{0D108BD9-81ED-4DB2-BD59-A6C34878D82A}">
                    <a16:rowId xmlns:a16="http://schemas.microsoft.com/office/drawing/2014/main" val="10005"/>
                  </a:ext>
                </a:extLst>
              </a:tr>
              <a:tr h="280975">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fallowance</a:t>
                      </a:r>
                      <a:r>
                        <a:rPr lang="en-US" sz="1600" b="0" u="none" strike="noStrike" cap="none" dirty="0">
                          <a:solidFill>
                            <a:srgbClr val="002060"/>
                          </a:solidFill>
                          <a:sym typeface="Courier New"/>
                        </a:rPr>
                        <a:t> %= 80</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fallowance</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fallowance</a:t>
                      </a:r>
                      <a:r>
                        <a:rPr lang="en-US" sz="1600" b="0" u="none" strike="noStrike" cap="none" dirty="0">
                          <a:solidFill>
                            <a:srgbClr val="C00000"/>
                          </a:solidFill>
                          <a:sym typeface="Courier New"/>
                        </a:rPr>
                        <a:t> % 80</a:t>
                      </a:r>
                      <a:endParaRPr dirty="0">
                        <a:solidFill>
                          <a:srgbClr val="C00000"/>
                        </a:solidFill>
                      </a:endParaRPr>
                    </a:p>
                  </a:txBody>
                  <a:tcPr marL="68575" marR="68575" marT="0" marB="0" anchor="ctr"/>
                </a:tc>
                <a:extLst>
                  <a:ext uri="{0D108BD9-81ED-4DB2-BD59-A6C34878D82A}">
                    <a16:rowId xmlns:a16="http://schemas.microsoft.com/office/drawing/2014/main" val="10006"/>
                  </a:ext>
                </a:extLst>
              </a:tr>
              <a:tr h="279400">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&lt;&lt;=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iresult</a:t>
                      </a:r>
                      <a:r>
                        <a:rPr lang="en-US" sz="1600" b="0" u="none" strike="noStrike" cap="none" dirty="0">
                          <a:solidFill>
                            <a:srgbClr val="002060"/>
                          </a:solidFill>
                          <a:sym typeface="Courier New"/>
                        </a:rPr>
                        <a:t> &lt;&lt;= </a:t>
                      </a:r>
                      <a:r>
                        <a:rPr lang="en-US" sz="1600" b="0" u="none" strike="noStrike" cap="none" dirty="0" err="1">
                          <a:solidFill>
                            <a:srgbClr val="002060"/>
                          </a:solidFill>
                          <a:sym typeface="Courier New"/>
                        </a:rPr>
                        <a:t>inum</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iresult</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iresult</a:t>
                      </a:r>
                      <a:r>
                        <a:rPr lang="en-US" sz="1600" b="0" u="none" strike="noStrike" cap="none" dirty="0">
                          <a:solidFill>
                            <a:srgbClr val="C00000"/>
                          </a:solidFill>
                          <a:sym typeface="Courier New"/>
                        </a:rPr>
                        <a:t> &lt;&lt; </a:t>
                      </a:r>
                      <a:r>
                        <a:rPr lang="en-US" sz="1600" b="0" u="none" strike="noStrike" cap="none" dirty="0" err="1">
                          <a:solidFill>
                            <a:srgbClr val="C00000"/>
                          </a:solidFill>
                          <a:sym typeface="Courier New"/>
                        </a:rPr>
                        <a:t>inum</a:t>
                      </a:r>
                      <a:endParaRPr dirty="0">
                        <a:solidFill>
                          <a:srgbClr val="C00000"/>
                        </a:solidFill>
                      </a:endParaRPr>
                    </a:p>
                  </a:txBody>
                  <a:tcPr marL="68575" marR="68575" marT="0" marB="0" anchor="ctr"/>
                </a:tc>
                <a:extLst>
                  <a:ext uri="{0D108BD9-81ED-4DB2-BD59-A6C34878D82A}">
                    <a16:rowId xmlns:a16="http://schemas.microsoft.com/office/drawing/2014/main" val="10007"/>
                  </a:ext>
                </a:extLst>
              </a:tr>
              <a:tr h="280975">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&gt;&gt;=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byleftForm</a:t>
                      </a:r>
                      <a:r>
                        <a:rPr lang="en-US" sz="1600" b="0" u="none" strike="noStrike" cap="none" dirty="0">
                          <a:solidFill>
                            <a:srgbClr val="002060"/>
                          </a:solidFill>
                          <a:sym typeface="Courier New"/>
                        </a:rPr>
                        <a:t> &gt;&gt;= 1</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byleftForm</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byleftForm</a:t>
                      </a:r>
                      <a:r>
                        <a:rPr lang="en-US" sz="1600" b="0" u="none" strike="noStrike" cap="none" dirty="0">
                          <a:solidFill>
                            <a:srgbClr val="C00000"/>
                          </a:solidFill>
                          <a:sym typeface="Courier New"/>
                        </a:rPr>
                        <a:t> &gt;&gt; 1</a:t>
                      </a:r>
                      <a:endParaRPr dirty="0">
                        <a:solidFill>
                          <a:srgbClr val="C00000"/>
                        </a:solidFill>
                      </a:endParaRPr>
                    </a:p>
                  </a:txBody>
                  <a:tcPr marL="68575" marR="68575" marT="0" marB="0" anchor="ctr"/>
                </a:tc>
                <a:extLst>
                  <a:ext uri="{0D108BD9-81ED-4DB2-BD59-A6C34878D82A}">
                    <a16:rowId xmlns:a16="http://schemas.microsoft.com/office/drawing/2014/main" val="10008"/>
                  </a:ext>
                </a:extLst>
              </a:tr>
              <a:tr h="280975">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&amp;=</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bybitMask</a:t>
                      </a:r>
                      <a:r>
                        <a:rPr lang="en-US" sz="1600" b="0" u="none" strike="noStrike" cap="none" dirty="0">
                          <a:solidFill>
                            <a:srgbClr val="002060"/>
                          </a:solidFill>
                          <a:sym typeface="Courier New"/>
                        </a:rPr>
                        <a:t> &amp;= 2</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bybitMask</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bybitMask</a:t>
                      </a:r>
                      <a:r>
                        <a:rPr lang="en-US" sz="1600" b="0" u="none" strike="noStrike" cap="none" dirty="0">
                          <a:solidFill>
                            <a:srgbClr val="C00000"/>
                          </a:solidFill>
                          <a:sym typeface="Courier New"/>
                        </a:rPr>
                        <a:t> &amp; 2</a:t>
                      </a:r>
                      <a:endParaRPr dirty="0">
                        <a:solidFill>
                          <a:srgbClr val="C00000"/>
                        </a:solidFill>
                      </a:endParaRPr>
                    </a:p>
                  </a:txBody>
                  <a:tcPr marL="68575" marR="68575" marT="0" marB="0" anchor="ctr"/>
                </a:tc>
                <a:extLst>
                  <a:ext uri="{0D108BD9-81ED-4DB2-BD59-A6C34878D82A}">
                    <a16:rowId xmlns:a16="http://schemas.microsoft.com/office/drawing/2014/main" val="10009"/>
                  </a:ext>
                </a:extLst>
              </a:tr>
              <a:tr h="279400">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itestSet</a:t>
                      </a:r>
                      <a:r>
                        <a:rPr lang="en-US" sz="1600" b="0" u="none" strike="noStrike" cap="none" dirty="0">
                          <a:solidFill>
                            <a:srgbClr val="002060"/>
                          </a:solidFill>
                          <a:sym typeface="Courier New"/>
                        </a:rPr>
                        <a:t> ^= </a:t>
                      </a:r>
                      <a:r>
                        <a:rPr lang="en-US" sz="1600" b="0" u="none" strike="noStrike" cap="none" dirty="0" err="1">
                          <a:solidFill>
                            <a:srgbClr val="002060"/>
                          </a:solidFill>
                          <a:sym typeface="Courier New"/>
                        </a:rPr>
                        <a:t>imainTest</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itestSet</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itestSet</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imainTest</a:t>
                      </a:r>
                      <a:endParaRPr dirty="0">
                        <a:solidFill>
                          <a:srgbClr val="C00000"/>
                        </a:solidFill>
                      </a:endParaRPr>
                    </a:p>
                  </a:txBody>
                  <a:tcPr marL="68575" marR="68575" marT="0" marB="0" anchor="ctr"/>
                </a:tc>
                <a:extLst>
                  <a:ext uri="{0D108BD9-81ED-4DB2-BD59-A6C34878D82A}">
                    <a16:rowId xmlns:a16="http://schemas.microsoft.com/office/drawing/2014/main" val="10010"/>
                  </a:ext>
                </a:extLst>
              </a:tr>
              <a:tr h="280975">
                <a:tc>
                  <a:txBody>
                    <a:bodyPr/>
                    <a:lstStyle/>
                    <a:p>
                      <a:pPr marL="0" marR="0" lvl="0" indent="0" algn="ctr" rtl="0">
                        <a:lnSpc>
                          <a:spcPct val="115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a:t>
                      </a:r>
                      <a:endParaRPr dirty="0">
                        <a:solidFill>
                          <a:srgbClr val="C00000"/>
                        </a:solidFill>
                      </a:endParaRPr>
                    </a:p>
                  </a:txBody>
                  <a:tcPr marL="68575" marR="68575" marT="0" marB="0" anchor="ctr"/>
                </a:tc>
                <a:tc gridSpan="2">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002060"/>
                          </a:solidFill>
                          <a:sym typeface="Courier New"/>
                        </a:rPr>
                        <a:t>bflag</a:t>
                      </a:r>
                      <a:r>
                        <a:rPr lang="en-US" sz="1600" b="0" u="none" strike="noStrike" cap="none" dirty="0">
                          <a:solidFill>
                            <a:srgbClr val="002060"/>
                          </a:solidFill>
                          <a:sym typeface="Courier New"/>
                        </a:rPr>
                        <a:t> |= </a:t>
                      </a:r>
                      <a:r>
                        <a:rPr lang="en-US" sz="1600" b="0" u="none" strike="noStrike" cap="none" dirty="0" err="1">
                          <a:solidFill>
                            <a:srgbClr val="002060"/>
                          </a:solidFill>
                          <a:sym typeface="Courier New"/>
                        </a:rPr>
                        <a:t>bonBit</a:t>
                      </a:r>
                      <a:endParaRPr dirty="0">
                        <a:solidFill>
                          <a:srgbClr val="002060"/>
                        </a:solidFill>
                      </a:endParaRPr>
                    </a:p>
                  </a:txBody>
                  <a:tcPr marL="68575" marR="68575" marT="0" marB="0" anchor="ct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dirty="0" err="1">
                          <a:solidFill>
                            <a:srgbClr val="C00000"/>
                          </a:solidFill>
                          <a:sym typeface="Courier New"/>
                        </a:rPr>
                        <a:t>bflag</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bflag</a:t>
                      </a:r>
                      <a:r>
                        <a:rPr lang="en-US" sz="1600" b="0" u="none" strike="noStrike" cap="none" dirty="0">
                          <a:solidFill>
                            <a:srgbClr val="C00000"/>
                          </a:solidFill>
                          <a:sym typeface="Courier New"/>
                        </a:rPr>
                        <a:t> | </a:t>
                      </a:r>
                      <a:r>
                        <a:rPr lang="en-US" sz="1600" b="0" u="none" strike="noStrike" cap="none" dirty="0" err="1">
                          <a:solidFill>
                            <a:srgbClr val="C00000"/>
                          </a:solidFill>
                          <a:sym typeface="Courier New"/>
                        </a:rPr>
                        <a:t>bonBit</a:t>
                      </a:r>
                      <a:endParaRPr dirty="0">
                        <a:solidFill>
                          <a:srgbClr val="C00000"/>
                        </a:solidFill>
                      </a:endParaRPr>
                    </a:p>
                  </a:txBody>
                  <a:tcPr marL="68575" marR="68575" marT="0" marB="0" anchor="ctr"/>
                </a:tc>
                <a:extLst>
                  <a:ext uri="{0D108BD9-81ED-4DB2-BD59-A6C34878D82A}">
                    <a16:rowId xmlns:a16="http://schemas.microsoft.com/office/drawing/2014/main" val="10011"/>
                  </a:ext>
                </a:extLst>
              </a:tr>
            </a:tbl>
          </a:graphicData>
        </a:graphic>
      </p:graphicFrame>
      <p:sp>
        <p:nvSpPr>
          <p:cNvPr id="379" name="Google Shape;379;p57"/>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graphicFrame>
        <p:nvGraphicFramePr>
          <p:cNvPr id="384" name="Google Shape;384;p58"/>
          <p:cNvGraphicFramePr/>
          <p:nvPr>
            <p:extLst>
              <p:ext uri="{D42A27DB-BD31-4B8C-83A1-F6EECF244321}">
                <p14:modId xmlns:p14="http://schemas.microsoft.com/office/powerpoint/2010/main" val="1211793704"/>
              </p:ext>
            </p:extLst>
          </p:nvPr>
        </p:nvGraphicFramePr>
        <p:xfrm>
          <a:off x="228600" y="1143000"/>
          <a:ext cx="8686800" cy="5397475"/>
        </p:xfrm>
        <a:graphic>
          <a:graphicData uri="http://schemas.openxmlformats.org/drawingml/2006/table">
            <a:tbl>
              <a:tblPr>
                <a:tableStyleId>{83C26A1F-9B4A-46C2-9A6D-FC636599AEBF}</a:tableStyleId>
              </a:tblPr>
              <a:tblGrid>
                <a:gridCol w="381000">
                  <a:extLst>
                    <a:ext uri="{9D8B030D-6E8A-4147-A177-3AD203B41FA5}">
                      <a16:colId xmlns:a16="http://schemas.microsoft.com/office/drawing/2014/main" val="20000"/>
                    </a:ext>
                  </a:extLst>
                </a:gridCol>
                <a:gridCol w="8305800">
                  <a:extLst>
                    <a:ext uri="{9D8B030D-6E8A-4147-A177-3AD203B41FA5}">
                      <a16:colId xmlns:a16="http://schemas.microsoft.com/office/drawing/2014/main" val="20001"/>
                    </a:ext>
                  </a:extLst>
                </a:gridCol>
              </a:tblGrid>
              <a:tr h="350825">
                <a:tc gridSpan="2">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Comma Operator</a:t>
                      </a:r>
                      <a:endParaRPr dirty="0">
                        <a:solidFill>
                          <a:srgbClr val="C00000"/>
                        </a:solidFill>
                      </a:endParaRPr>
                    </a:p>
                  </a:txBody>
                  <a:tcPr marL="42750" marR="42750" marT="0" marB="0"/>
                </a:tc>
                <a:tc hMerge="1">
                  <a:txBody>
                    <a:bodyPr/>
                    <a:lstStyle/>
                    <a:p>
                      <a:endParaRPr lang="en-US"/>
                    </a:p>
                  </a:txBody>
                  <a:tcPr/>
                </a:tc>
                <a:extLst>
                  <a:ext uri="{0D108BD9-81ED-4DB2-BD59-A6C34878D82A}">
                    <a16:rowId xmlns:a16="http://schemas.microsoft.com/office/drawing/2014/main" val="10000"/>
                  </a:ext>
                </a:extLst>
              </a:tr>
              <a:tr h="504665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42750" marR="42750"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A comma expression contains </a:t>
                      </a:r>
                      <a:r>
                        <a:rPr lang="en-US" sz="1600" b="0" u="sng" strike="noStrike" cap="none" dirty="0">
                          <a:solidFill>
                            <a:srgbClr val="002060"/>
                          </a:solidFill>
                          <a:sym typeface="Arial"/>
                        </a:rPr>
                        <a:t>two operands of any type</a:t>
                      </a:r>
                      <a:r>
                        <a:rPr lang="en-US" sz="1600" b="0" u="none" strike="noStrike" cap="none" dirty="0">
                          <a:solidFill>
                            <a:srgbClr val="002060"/>
                          </a:solidFill>
                          <a:sym typeface="Arial"/>
                        </a:rPr>
                        <a:t> separated by a comma and has left-to-right associativity. The left operand is fully evaluated, possibly producing side effects, and its value, if there is one, is discarded. The right operand is then evaluated. The type and value of the result of a comma expression are those of its right operand, after the usual unary conversions. In some contexts where the comma character is used, parentheses are required to avoid ambiguity. The primary use of the comma operator is to produce side effects in the following situations:</a:t>
                      </a:r>
                    </a:p>
                    <a:p>
                      <a:pPr marL="285750" marR="0" lvl="0" indent="-285750" algn="l" rtl="0">
                        <a:lnSpc>
                          <a:spcPct val="115000"/>
                        </a:lnSpc>
                        <a:spcBef>
                          <a:spcPts val="0"/>
                        </a:spcBef>
                        <a:spcAft>
                          <a:spcPts val="0"/>
                        </a:spcAft>
                        <a:buClr>
                          <a:srgbClr val="C00000"/>
                        </a:buClr>
                        <a:buSzPts val="1600"/>
                        <a:buFont typeface="Wingdings" pitchFamily="2" charset="2"/>
                        <a:buChar char="Ø"/>
                      </a:pPr>
                      <a:r>
                        <a:rPr lang="en-US" sz="1600" b="1" u="none" strike="noStrike" cap="none" dirty="0">
                          <a:solidFill>
                            <a:srgbClr val="002060"/>
                          </a:solidFill>
                          <a:sym typeface="Arial"/>
                        </a:rPr>
                        <a:t>Calling a function.</a:t>
                      </a:r>
                    </a:p>
                    <a:p>
                      <a:pPr marL="285750" marR="0" lvl="0" indent="-285750" algn="l" rtl="0">
                        <a:lnSpc>
                          <a:spcPct val="115000"/>
                        </a:lnSpc>
                        <a:spcBef>
                          <a:spcPts val="0"/>
                        </a:spcBef>
                        <a:spcAft>
                          <a:spcPts val="0"/>
                        </a:spcAft>
                        <a:buClr>
                          <a:srgbClr val="C00000"/>
                        </a:buClr>
                        <a:buSzPts val="1600"/>
                        <a:buFont typeface="Wingdings" pitchFamily="2" charset="2"/>
                        <a:buChar char="Ø"/>
                      </a:pPr>
                      <a:r>
                        <a:rPr lang="en-US" sz="1600" b="1" u="none" strike="noStrike" cap="none" dirty="0">
                          <a:solidFill>
                            <a:srgbClr val="002060"/>
                          </a:solidFill>
                          <a:sym typeface="Arial"/>
                        </a:rPr>
                        <a:t>Entering or repeating an iteration loop.</a:t>
                      </a:r>
                    </a:p>
                    <a:p>
                      <a:pPr marL="285750" marR="0" lvl="0" indent="-285750" algn="l" rtl="0">
                        <a:lnSpc>
                          <a:spcPct val="115000"/>
                        </a:lnSpc>
                        <a:spcBef>
                          <a:spcPts val="0"/>
                        </a:spcBef>
                        <a:spcAft>
                          <a:spcPts val="0"/>
                        </a:spcAft>
                        <a:buClr>
                          <a:srgbClr val="C00000"/>
                        </a:buClr>
                        <a:buSzPts val="1600"/>
                        <a:buFont typeface="Wingdings" pitchFamily="2" charset="2"/>
                        <a:buChar char="Ø"/>
                      </a:pPr>
                      <a:r>
                        <a:rPr lang="en-US" sz="1600" b="1" u="none" strike="noStrike" cap="none" dirty="0">
                          <a:solidFill>
                            <a:srgbClr val="002060"/>
                          </a:solidFill>
                          <a:sym typeface="Arial"/>
                        </a:rPr>
                        <a:t>Testing a condition.</a:t>
                      </a:r>
                    </a:p>
                    <a:p>
                      <a:pPr marL="285750" marR="0" lvl="0" indent="-285750" algn="l" rtl="0">
                        <a:lnSpc>
                          <a:spcPct val="115000"/>
                        </a:lnSpc>
                        <a:spcBef>
                          <a:spcPts val="0"/>
                        </a:spcBef>
                        <a:spcAft>
                          <a:spcPts val="0"/>
                        </a:spcAft>
                        <a:buClr>
                          <a:srgbClr val="C00000"/>
                        </a:buClr>
                        <a:buSzPts val="1600"/>
                        <a:buFont typeface="Wingdings" pitchFamily="2" charset="2"/>
                        <a:buChar char="Ø"/>
                      </a:pPr>
                      <a:r>
                        <a:rPr lang="en-US" sz="1600" b="1" u="none" strike="noStrike" cap="none" dirty="0">
                          <a:solidFill>
                            <a:srgbClr val="002060"/>
                          </a:solidFill>
                          <a:sym typeface="Arial"/>
                        </a:rPr>
                        <a:t>Other situations where a side effect is required but the result of the expression is not immediately needed.</a:t>
                      </a:r>
                      <a:endParaRPr sz="1600" b="1" u="none" strike="noStrike" cap="none" dirty="0">
                        <a:solidFill>
                          <a:srgbClr val="002060"/>
                        </a:solidFill>
                        <a:sym typeface="Arial"/>
                      </a:endParaRPr>
                    </a:p>
                    <a:p>
                      <a:pPr marL="285750" marR="0" lvl="0" indent="-285750" algn="l" rtl="0">
                        <a:lnSpc>
                          <a:spcPct val="115000"/>
                        </a:lnSpc>
                        <a:spcBef>
                          <a:spcPts val="0"/>
                        </a:spcBef>
                        <a:spcAft>
                          <a:spcPts val="0"/>
                        </a:spcAft>
                        <a:buClr>
                          <a:srgbClr val="C00000"/>
                        </a:buClr>
                        <a:buSzPts val="1600"/>
                        <a:buFont typeface="Wingdings" pitchFamily="2" charset="2"/>
                        <a:buChar char="Ø"/>
                      </a:pPr>
                      <a:r>
                        <a:rPr lang="en-US" sz="1600" b="0" u="none" strike="noStrike" cap="none" dirty="0">
                          <a:solidFill>
                            <a:srgbClr val="002060"/>
                          </a:solidFill>
                          <a:sym typeface="Arial"/>
                        </a:rPr>
                        <a:t>The use of the comma token as an operator is distinct from its use in function calls and definitions, variable declarations, </a:t>
                      </a:r>
                      <a:r>
                        <a:rPr lang="en-US" sz="1600" b="0" u="none" strike="noStrike" cap="none" dirty="0" err="1">
                          <a:solidFill>
                            <a:srgbClr val="002060"/>
                          </a:solidFill>
                          <a:sym typeface="Arial"/>
                        </a:rPr>
                        <a:t>enum</a:t>
                      </a:r>
                      <a:r>
                        <a:rPr lang="en-US" sz="1600" b="0" u="none" strike="noStrike" cap="none" dirty="0">
                          <a:solidFill>
                            <a:srgbClr val="002060"/>
                          </a:solidFill>
                          <a:sym typeface="Arial"/>
                        </a:rPr>
                        <a:t> declarations, and similar constructs, where it acts as a separator.</a:t>
                      </a:r>
                      <a:endParaRPr dirty="0">
                        <a:solidFill>
                          <a:srgbClr val="002060"/>
                        </a:solidFill>
                      </a:endParaRPr>
                    </a:p>
                    <a:p>
                      <a:pPr marL="285750" marR="0" lvl="0" indent="-285750" algn="l" rtl="0">
                        <a:lnSpc>
                          <a:spcPct val="115000"/>
                        </a:lnSpc>
                        <a:spcBef>
                          <a:spcPts val="0"/>
                        </a:spcBef>
                        <a:spcAft>
                          <a:spcPts val="0"/>
                        </a:spcAft>
                        <a:buClr>
                          <a:srgbClr val="C00000"/>
                        </a:buClr>
                        <a:buSzPts val="1600"/>
                        <a:buFont typeface="Wingdings" pitchFamily="2" charset="2"/>
                        <a:buChar char="Ø"/>
                      </a:pPr>
                      <a:r>
                        <a:rPr lang="en-US" sz="1600" b="0" u="none" strike="noStrike" cap="none" dirty="0">
                          <a:solidFill>
                            <a:srgbClr val="002060"/>
                          </a:solidFill>
                          <a:sym typeface="Arial"/>
                        </a:rPr>
                        <a:t>Because the comma operator discards its first operand, it is generally only useful where the first operand has desirable side effects, such as in the initializer or the counting expression of a for loop.</a:t>
                      </a:r>
                      <a:endParaRPr dirty="0">
                        <a:solidFill>
                          <a:srgbClr val="002060"/>
                        </a:solidFill>
                      </a:endParaRPr>
                    </a:p>
                  </a:txBody>
                  <a:tcPr marL="42750" marR="42750" marT="0" marB="0"/>
                </a:tc>
                <a:extLst>
                  <a:ext uri="{0D108BD9-81ED-4DB2-BD59-A6C34878D82A}">
                    <a16:rowId xmlns:a16="http://schemas.microsoft.com/office/drawing/2014/main" val="10001"/>
                  </a:ext>
                </a:extLst>
              </a:tr>
            </a:tbl>
          </a:graphicData>
        </a:graphic>
      </p:graphicFrame>
      <p:sp>
        <p:nvSpPr>
          <p:cNvPr id="385" name="Google Shape;385;p58"/>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89"/>
        <p:cNvGrpSpPr/>
        <p:nvPr/>
      </p:nvGrpSpPr>
      <p:grpSpPr>
        <a:xfrm>
          <a:off x="0" y="0"/>
          <a:ext cx="0" cy="0"/>
          <a:chOff x="0" y="0"/>
          <a:chExt cx="0" cy="0"/>
        </a:xfrm>
      </p:grpSpPr>
      <p:sp>
        <p:nvSpPr>
          <p:cNvPr id="390" name="Google Shape;390;p59"/>
          <p:cNvSpPr txBox="1"/>
          <p:nvPr/>
        </p:nvSpPr>
        <p:spPr>
          <a:xfrm>
            <a:off x="228600" y="762000"/>
            <a:ext cx="8458200" cy="368300"/>
          </a:xfrm>
          <a:prstGeom prst="rect">
            <a:avLst/>
          </a:prstGeom>
          <a:noFill/>
          <a:ln>
            <a:noFill/>
          </a:ln>
        </p:spPr>
        <p:txBody>
          <a:bodyPr spcFirstLastPara="1" wrap="square" lIns="91425" tIns="45700" rIns="91425" bIns="45700" anchor="ctr" anchorCtr="0">
            <a:spAutoFit/>
          </a:bodyPr>
          <a:lstStyle/>
          <a:p>
            <a:pPr marR="0" lvl="0" algn="l" rtl="0">
              <a:lnSpc>
                <a:spcPct val="100000"/>
              </a:lnSpc>
              <a:spcBef>
                <a:spcPts val="0"/>
              </a:spcBef>
              <a:spcAft>
                <a:spcPts val="0"/>
              </a:spcAft>
              <a:buClr>
                <a:schemeClr val="dk1"/>
              </a:buClr>
              <a:buSzPts val="1800"/>
            </a:pPr>
            <a:r>
              <a:rPr lang="en-US" sz="1800" b="0" i="0" u="none" dirty="0">
                <a:solidFill>
                  <a:srgbClr val="002060"/>
                </a:solidFill>
                <a:latin typeface="+mj-lt"/>
                <a:ea typeface="Arial"/>
                <a:cs typeface="Arial"/>
                <a:sym typeface="Arial"/>
              </a:rPr>
              <a:t>The following table gives some examples of the uses of the comma operator.</a:t>
            </a:r>
            <a:endParaRPr dirty="0">
              <a:solidFill>
                <a:srgbClr val="002060"/>
              </a:solidFill>
              <a:latin typeface="+mj-lt"/>
            </a:endParaRPr>
          </a:p>
        </p:txBody>
      </p:sp>
      <p:graphicFrame>
        <p:nvGraphicFramePr>
          <p:cNvPr id="391" name="Google Shape;391;p59"/>
          <p:cNvGraphicFramePr/>
          <p:nvPr>
            <p:extLst>
              <p:ext uri="{D42A27DB-BD31-4B8C-83A1-F6EECF244321}">
                <p14:modId xmlns:p14="http://schemas.microsoft.com/office/powerpoint/2010/main" val="883984681"/>
              </p:ext>
            </p:extLst>
          </p:nvPr>
        </p:nvGraphicFramePr>
        <p:xfrm>
          <a:off x="304800" y="1219200"/>
          <a:ext cx="8610600" cy="5029150"/>
        </p:xfrm>
        <a:graphic>
          <a:graphicData uri="http://schemas.openxmlformats.org/drawingml/2006/table">
            <a:tbl>
              <a:tblPr>
                <a:tableStyleId>{83C26A1F-9B4A-46C2-9A6D-FC636599AEBF}</a:tableStyleId>
              </a:tblPr>
              <a:tblGrid>
                <a:gridCol w="3565525">
                  <a:extLst>
                    <a:ext uri="{9D8B030D-6E8A-4147-A177-3AD203B41FA5}">
                      <a16:colId xmlns:a16="http://schemas.microsoft.com/office/drawing/2014/main" val="20000"/>
                    </a:ext>
                  </a:extLst>
                </a:gridCol>
                <a:gridCol w="5045075">
                  <a:extLst>
                    <a:ext uri="{9D8B030D-6E8A-4147-A177-3AD203B41FA5}">
                      <a16:colId xmlns:a16="http://schemas.microsoft.com/office/drawing/2014/main" val="20001"/>
                    </a:ext>
                  </a:extLst>
                </a:gridCol>
              </a:tblGrid>
              <a:tr h="280975">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dirty="0">
                          <a:solidFill>
                            <a:srgbClr val="C00000"/>
                          </a:solidFill>
                          <a:sym typeface="Arial"/>
                        </a:rPr>
                        <a:t>Statement</a:t>
                      </a:r>
                      <a:endParaRPr dirty="0">
                        <a:solidFill>
                          <a:srgbClr val="C00000"/>
                        </a:solidFill>
                      </a:endParaRPr>
                    </a:p>
                  </a:txBody>
                  <a:tcPr marL="68575" marR="68575" marT="0" marB="0"/>
                </a:tc>
                <a:tc>
                  <a:txBody>
                    <a:bodyPr/>
                    <a:lstStyle/>
                    <a:p>
                      <a:pPr marL="0" marR="0" lvl="0" indent="0" algn="ctr" rtl="0">
                        <a:lnSpc>
                          <a:spcPct val="115000"/>
                        </a:lnSpc>
                        <a:spcBef>
                          <a:spcPts val="0"/>
                        </a:spcBef>
                        <a:spcAft>
                          <a:spcPts val="0"/>
                        </a:spcAft>
                        <a:buClr>
                          <a:schemeClr val="dk1"/>
                        </a:buClr>
                        <a:buSzPts val="1600"/>
                        <a:buFont typeface="Arial"/>
                        <a:buNone/>
                      </a:pPr>
                      <a:r>
                        <a:rPr lang="en-US" sz="1600" b="1" u="none" strike="noStrike" cap="none">
                          <a:solidFill>
                            <a:srgbClr val="C00000"/>
                          </a:solidFill>
                          <a:sym typeface="Arial"/>
                        </a:rPr>
                        <a:t>Effects</a:t>
                      </a:r>
                      <a:endParaRPr>
                        <a:solidFill>
                          <a:srgbClr val="C00000"/>
                        </a:solidFill>
                      </a:endParaRPr>
                    </a:p>
                  </a:txBody>
                  <a:tcPr marL="68575" marR="68575" marT="0" marB="0"/>
                </a:tc>
                <a:extLst>
                  <a:ext uri="{0D108BD9-81ED-4DB2-BD59-A6C34878D82A}">
                    <a16:rowId xmlns:a16="http://schemas.microsoft.com/office/drawing/2014/main" val="10000"/>
                  </a:ext>
                </a:extLst>
              </a:tr>
              <a:tr h="5603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a:solidFill>
                            <a:srgbClr val="C00000"/>
                          </a:solidFill>
                          <a:sym typeface="Courier New"/>
                        </a:rPr>
                        <a:t>for (i=0; i&lt;4; ++i, func());</a:t>
                      </a:r>
                      <a:endParaRPr>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A </a:t>
                      </a:r>
                      <a:r>
                        <a:rPr lang="en-US" sz="1600" b="0" u="none" strike="noStrike" cap="none" dirty="0">
                          <a:solidFill>
                            <a:srgbClr val="002060"/>
                          </a:solidFill>
                          <a:sym typeface="Courier New"/>
                        </a:rPr>
                        <a:t>for</a:t>
                      </a:r>
                      <a:r>
                        <a:rPr lang="en-US" sz="1600" b="0" u="none" strike="noStrike" cap="none" dirty="0">
                          <a:solidFill>
                            <a:srgbClr val="002060"/>
                          </a:solidFill>
                          <a:sym typeface="Arial"/>
                        </a:rPr>
                        <a:t> statement in which </a:t>
                      </a:r>
                      <a:r>
                        <a:rPr lang="en-US" sz="1600" b="0" u="none" strike="noStrike" cap="none" dirty="0" err="1">
                          <a:solidFill>
                            <a:srgbClr val="002060"/>
                          </a:solidFill>
                          <a:sym typeface="Courier New"/>
                        </a:rPr>
                        <a:t>i</a:t>
                      </a:r>
                      <a:r>
                        <a:rPr lang="en-US" sz="1600" b="0" u="none" strike="noStrike" cap="none" dirty="0">
                          <a:solidFill>
                            <a:srgbClr val="002060"/>
                          </a:solidFill>
                          <a:sym typeface="Arial"/>
                        </a:rPr>
                        <a:t> is incremented and </a:t>
                      </a:r>
                      <a:r>
                        <a:rPr lang="en-US" sz="1600" b="0" u="none" strike="noStrike" cap="none" dirty="0" err="1">
                          <a:solidFill>
                            <a:srgbClr val="002060"/>
                          </a:solidFill>
                          <a:sym typeface="Courier New"/>
                        </a:rPr>
                        <a:t>func</a:t>
                      </a:r>
                      <a:r>
                        <a:rPr lang="en-US" sz="1600" b="0" u="none" strike="noStrike" cap="none" dirty="0">
                          <a:solidFill>
                            <a:srgbClr val="002060"/>
                          </a:solidFill>
                          <a:sym typeface="Courier New"/>
                        </a:rPr>
                        <a:t>() </a:t>
                      </a:r>
                      <a:r>
                        <a:rPr lang="en-US" sz="1600" b="0" u="none" strike="noStrike" cap="none" dirty="0">
                          <a:solidFill>
                            <a:srgbClr val="002060"/>
                          </a:solidFill>
                          <a:sym typeface="Arial"/>
                        </a:rPr>
                        <a:t>is called at each iteration.</a:t>
                      </a:r>
                      <a:endParaRPr dirty="0">
                        <a:solidFill>
                          <a:srgbClr val="002060"/>
                        </a:solidFill>
                      </a:endParaRPr>
                    </a:p>
                  </a:txBody>
                  <a:tcPr marL="68575" marR="68575" marT="0" marB="0" anchor="ctr"/>
                </a:tc>
                <a:extLst>
                  <a:ext uri="{0D108BD9-81ED-4DB2-BD59-A6C34878D82A}">
                    <a16:rowId xmlns:a16="http://schemas.microsoft.com/office/drawing/2014/main" val="10001"/>
                  </a:ext>
                </a:extLst>
              </a:tr>
              <a:tr h="1962150">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a:solidFill>
                            <a:srgbClr val="C00000"/>
                          </a:solidFill>
                          <a:sym typeface="Courier New"/>
                        </a:rPr>
                        <a:t>if (func(), ++i, i&gt;1 )</a:t>
                      </a:r>
                      <a:endParaRPr sz="1600" b="0" u="none" strike="noStrike" cap="none">
                        <a:solidFill>
                          <a:srgbClr val="C00000"/>
                        </a:solidFill>
                        <a:sym typeface="Times New Roman"/>
                      </a:endParaRPr>
                    </a:p>
                    <a:p>
                      <a:pPr marL="0" marR="0" lvl="0" indent="0" algn="l" rtl="0">
                        <a:lnSpc>
                          <a:spcPct val="115000"/>
                        </a:lnSpc>
                        <a:spcBef>
                          <a:spcPts val="0"/>
                        </a:spcBef>
                        <a:spcAft>
                          <a:spcPts val="0"/>
                        </a:spcAft>
                        <a:buClr>
                          <a:schemeClr val="dk1"/>
                        </a:buClr>
                        <a:buSzPts val="1600"/>
                        <a:buFont typeface="Courier New"/>
                        <a:buNone/>
                      </a:pPr>
                      <a:r>
                        <a:rPr lang="en-US" sz="1600" b="0" u="none" strike="noStrike" cap="none">
                          <a:solidFill>
                            <a:srgbClr val="C00000"/>
                          </a:solidFill>
                          <a:sym typeface="Courier New"/>
                        </a:rPr>
                        <a:t>{ /* ... */ }</a:t>
                      </a:r>
                      <a:endParaRPr>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An </a:t>
                      </a:r>
                      <a:r>
                        <a:rPr lang="en-US" sz="1600" b="0" u="none" strike="noStrike" cap="none" dirty="0">
                          <a:solidFill>
                            <a:srgbClr val="002060"/>
                          </a:solidFill>
                          <a:sym typeface="Courier New"/>
                        </a:rPr>
                        <a:t>if</a:t>
                      </a:r>
                      <a:r>
                        <a:rPr lang="en-US" sz="1600" b="0" u="none" strike="noStrike" cap="none" dirty="0">
                          <a:solidFill>
                            <a:srgbClr val="002060"/>
                          </a:solidFill>
                          <a:sym typeface="Arial"/>
                        </a:rPr>
                        <a:t> statement in which function </a:t>
                      </a:r>
                      <a:r>
                        <a:rPr lang="en-US" sz="1600" b="0" u="none" strike="noStrike" cap="none" dirty="0" err="1">
                          <a:solidFill>
                            <a:srgbClr val="002060"/>
                          </a:solidFill>
                          <a:sym typeface="Courier New"/>
                        </a:rPr>
                        <a:t>func</a:t>
                      </a:r>
                      <a:r>
                        <a:rPr lang="en-US" sz="1600" b="0" u="none" strike="noStrike" cap="none" dirty="0">
                          <a:solidFill>
                            <a:srgbClr val="002060"/>
                          </a:solidFill>
                          <a:sym typeface="Courier New"/>
                        </a:rPr>
                        <a:t>()</a:t>
                      </a:r>
                      <a:r>
                        <a:rPr lang="en-US" sz="1600" b="0" u="none" strike="noStrike" cap="none" dirty="0">
                          <a:solidFill>
                            <a:srgbClr val="002060"/>
                          </a:solidFill>
                          <a:sym typeface="Arial"/>
                        </a:rPr>
                        <a:t> is called, variable </a:t>
                      </a:r>
                      <a:r>
                        <a:rPr lang="en-US" sz="1600" b="0" u="none" strike="noStrike" cap="none" dirty="0" err="1">
                          <a:solidFill>
                            <a:srgbClr val="002060"/>
                          </a:solidFill>
                          <a:sym typeface="Courier New"/>
                        </a:rPr>
                        <a:t>i</a:t>
                      </a:r>
                      <a:r>
                        <a:rPr lang="en-US" sz="1600" b="0" u="none" strike="noStrike" cap="none" dirty="0">
                          <a:solidFill>
                            <a:srgbClr val="002060"/>
                          </a:solidFill>
                          <a:sym typeface="Arial"/>
                        </a:rPr>
                        <a:t> is incremented, and variable </a:t>
                      </a:r>
                      <a:r>
                        <a:rPr lang="en-US" sz="1600" b="0" u="none" strike="noStrike" cap="none" dirty="0" err="1">
                          <a:solidFill>
                            <a:srgbClr val="002060"/>
                          </a:solidFill>
                          <a:sym typeface="Courier New"/>
                        </a:rPr>
                        <a:t>i</a:t>
                      </a:r>
                      <a:r>
                        <a:rPr lang="en-US" sz="1600" b="0" u="none" strike="noStrike" cap="none" dirty="0">
                          <a:solidFill>
                            <a:srgbClr val="002060"/>
                          </a:solidFill>
                          <a:sym typeface="Arial"/>
                        </a:rPr>
                        <a:t> is tested against a value. The first two expressions within this comma expression are evaluated before the expression </a:t>
                      </a:r>
                      <a:r>
                        <a:rPr lang="en-US" sz="1600" b="0" u="none" strike="noStrike" cap="none" dirty="0" err="1">
                          <a:solidFill>
                            <a:srgbClr val="002060"/>
                          </a:solidFill>
                          <a:sym typeface="Courier New"/>
                        </a:rPr>
                        <a:t>i</a:t>
                      </a:r>
                      <a:r>
                        <a:rPr lang="en-US" sz="1600" b="0" u="none" strike="noStrike" cap="none" dirty="0">
                          <a:solidFill>
                            <a:srgbClr val="002060"/>
                          </a:solidFill>
                          <a:sym typeface="Courier New"/>
                        </a:rPr>
                        <a:t>&gt;1</a:t>
                      </a:r>
                      <a:r>
                        <a:rPr lang="en-US" sz="1600" b="0" u="none" strike="noStrike" cap="none" dirty="0">
                          <a:solidFill>
                            <a:srgbClr val="002060"/>
                          </a:solidFill>
                          <a:sym typeface="Arial"/>
                        </a:rPr>
                        <a:t>. Regardless of the results of the first two expressions, the third is evaluated and its result determines whether the </a:t>
                      </a:r>
                      <a:r>
                        <a:rPr lang="en-US" sz="1600" b="0" u="none" strike="noStrike" cap="none" dirty="0">
                          <a:solidFill>
                            <a:srgbClr val="002060"/>
                          </a:solidFill>
                          <a:sym typeface="Courier New"/>
                        </a:rPr>
                        <a:t>if</a:t>
                      </a:r>
                      <a:r>
                        <a:rPr lang="en-US" sz="1600" b="0" u="none" strike="noStrike" cap="none" dirty="0">
                          <a:solidFill>
                            <a:srgbClr val="002060"/>
                          </a:solidFill>
                          <a:sym typeface="Arial"/>
                        </a:rPr>
                        <a:t> statement is processed.</a:t>
                      </a:r>
                      <a:endParaRPr dirty="0">
                        <a:solidFill>
                          <a:srgbClr val="002060"/>
                        </a:solidFill>
                      </a:endParaRPr>
                    </a:p>
                  </a:txBody>
                  <a:tcPr marL="68575" marR="68575" marT="0" marB="0" anchor="ctr"/>
                </a:tc>
                <a:extLst>
                  <a:ext uri="{0D108BD9-81ED-4DB2-BD59-A6C34878D82A}">
                    <a16:rowId xmlns:a16="http://schemas.microsoft.com/office/drawing/2014/main" val="10002"/>
                  </a:ext>
                </a:extLst>
              </a:tr>
              <a:tr h="1963725">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0" u="none" strike="noStrike" cap="none">
                          <a:solidFill>
                            <a:srgbClr val="C00000"/>
                          </a:solidFill>
                          <a:sym typeface="Courier New"/>
                        </a:rPr>
                        <a:t>func1((++iaArg, func2(iaArg)));</a:t>
                      </a:r>
                      <a:endParaRPr>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A function call to </a:t>
                      </a:r>
                      <a:r>
                        <a:rPr lang="en-US" sz="1600" b="0" u="none" strike="noStrike" cap="none" dirty="0">
                          <a:solidFill>
                            <a:srgbClr val="002060"/>
                          </a:solidFill>
                          <a:sym typeface="Courier New"/>
                        </a:rPr>
                        <a:t>func1()</a:t>
                      </a:r>
                      <a:r>
                        <a:rPr lang="en-US" sz="1600" b="0" u="none" strike="noStrike" cap="none" dirty="0">
                          <a:solidFill>
                            <a:srgbClr val="002060"/>
                          </a:solidFill>
                          <a:sym typeface="Arial"/>
                        </a:rPr>
                        <a:t> in which </a:t>
                      </a:r>
                      <a:r>
                        <a:rPr lang="en-US" sz="1600" b="0" u="none" strike="noStrike" cap="none" dirty="0" err="1">
                          <a:solidFill>
                            <a:srgbClr val="002060"/>
                          </a:solidFill>
                          <a:sym typeface="Courier New"/>
                        </a:rPr>
                        <a:t>iaArg</a:t>
                      </a:r>
                      <a:r>
                        <a:rPr lang="en-US" sz="1600" b="0" u="none" strike="noStrike" cap="none" dirty="0">
                          <a:solidFill>
                            <a:srgbClr val="002060"/>
                          </a:solidFill>
                          <a:sym typeface="Arial"/>
                        </a:rPr>
                        <a:t> is incremented, the resulting value is passed to a function </a:t>
                      </a:r>
                      <a:r>
                        <a:rPr lang="en-US" sz="1600" b="0" u="none" strike="noStrike" cap="none" dirty="0">
                          <a:solidFill>
                            <a:srgbClr val="002060"/>
                          </a:solidFill>
                          <a:sym typeface="Courier New"/>
                        </a:rPr>
                        <a:t>func2()</a:t>
                      </a:r>
                      <a:r>
                        <a:rPr lang="en-US" sz="1600" b="0" u="none" strike="noStrike" cap="none" dirty="0">
                          <a:solidFill>
                            <a:srgbClr val="002060"/>
                          </a:solidFill>
                          <a:sym typeface="Arial"/>
                        </a:rPr>
                        <a:t>, and the return value of </a:t>
                      </a:r>
                      <a:r>
                        <a:rPr lang="en-US" sz="1600" b="0" u="none" strike="noStrike" cap="none" dirty="0">
                          <a:solidFill>
                            <a:srgbClr val="002060"/>
                          </a:solidFill>
                          <a:sym typeface="Courier New"/>
                        </a:rPr>
                        <a:t>func2()</a:t>
                      </a:r>
                      <a:r>
                        <a:rPr lang="en-US" sz="1600" b="0" u="none" strike="noStrike" cap="none" dirty="0">
                          <a:solidFill>
                            <a:srgbClr val="002060"/>
                          </a:solidFill>
                          <a:sym typeface="Arial"/>
                        </a:rPr>
                        <a:t> is passed to </a:t>
                      </a:r>
                      <a:r>
                        <a:rPr lang="en-US" sz="1600" b="0" u="none" strike="noStrike" cap="none" dirty="0">
                          <a:solidFill>
                            <a:srgbClr val="002060"/>
                          </a:solidFill>
                          <a:sym typeface="Courier New"/>
                        </a:rPr>
                        <a:t>func1()</a:t>
                      </a:r>
                      <a:r>
                        <a:rPr lang="en-US" sz="1600" b="0" u="none" strike="noStrike" cap="none" dirty="0">
                          <a:solidFill>
                            <a:srgbClr val="002060"/>
                          </a:solidFill>
                          <a:sym typeface="Arial"/>
                        </a:rPr>
                        <a:t>. The function </a:t>
                      </a:r>
                      <a:r>
                        <a:rPr lang="en-US" sz="1600" b="0" u="none" strike="noStrike" cap="none" dirty="0">
                          <a:solidFill>
                            <a:srgbClr val="002060"/>
                          </a:solidFill>
                          <a:sym typeface="Courier New"/>
                        </a:rPr>
                        <a:t>func1()</a:t>
                      </a:r>
                      <a:r>
                        <a:rPr lang="en-US" sz="1600" b="0" u="none" strike="noStrike" cap="none" dirty="0">
                          <a:solidFill>
                            <a:srgbClr val="002060"/>
                          </a:solidFill>
                          <a:sym typeface="Arial"/>
                        </a:rPr>
                        <a:t> is passed only a single argument, because the comma expression is enclosed in parentheses within the function argument list.</a:t>
                      </a:r>
                      <a:endParaRPr dirty="0">
                        <a:solidFill>
                          <a:srgbClr val="002060"/>
                        </a:solidFill>
                      </a:endParaRPr>
                    </a:p>
                  </a:txBody>
                  <a:tcPr marL="68575" marR="68575" marT="0" marB="0" anchor="ctr"/>
                </a:tc>
                <a:extLst>
                  <a:ext uri="{0D108BD9-81ED-4DB2-BD59-A6C34878D82A}">
                    <a16:rowId xmlns:a16="http://schemas.microsoft.com/office/drawing/2014/main" val="10003"/>
                  </a:ext>
                </a:extLst>
              </a:tr>
              <a:tr h="261925">
                <a:tc>
                  <a:txBody>
                    <a:bodyPr/>
                    <a:lstStyle/>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a:solidFill>
                            <a:srgbClr val="C00000"/>
                          </a:solidFill>
                          <a:sym typeface="Courier New"/>
                        </a:rPr>
                        <a:t>int inum=3, inum2=7, inum3 = 2;</a:t>
                      </a:r>
                      <a:endParaRPr>
                        <a:solidFill>
                          <a:srgbClr val="C00000"/>
                        </a:solidFill>
                      </a:endParaRPr>
                    </a:p>
                  </a:txBody>
                  <a:tcPr marL="68575" marR="68575" marT="0" marB="0" anchor="ct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Comma acts as separator, not as an operator.</a:t>
                      </a:r>
                      <a:endParaRPr dirty="0">
                        <a:solidFill>
                          <a:srgbClr val="002060"/>
                        </a:solidFill>
                      </a:endParaRPr>
                    </a:p>
                  </a:txBody>
                  <a:tcPr marL="68575" marR="68575" marT="0" marB="0" anchor="ctr"/>
                </a:tc>
                <a:extLst>
                  <a:ext uri="{0D108BD9-81ED-4DB2-BD59-A6C34878D82A}">
                    <a16:rowId xmlns:a16="http://schemas.microsoft.com/office/drawing/2014/main" val="10004"/>
                  </a:ext>
                </a:extLst>
              </a:tr>
            </a:tbl>
          </a:graphicData>
        </a:graphic>
      </p:graphicFrame>
      <p:sp>
        <p:nvSpPr>
          <p:cNvPr id="392" name="Google Shape;392;p59"/>
          <p:cNvSpPr txBox="1">
            <a:spLocks noGrp="1"/>
          </p:cNvSpPr>
          <p:nvPr>
            <p:ph type="title"/>
          </p:nvPr>
        </p:nvSpPr>
        <p:spPr>
          <a:xfrm>
            <a:off x="457200" y="310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graphicFrame>
        <p:nvGraphicFramePr>
          <p:cNvPr id="397" name="Google Shape;397;p60"/>
          <p:cNvGraphicFramePr/>
          <p:nvPr>
            <p:extLst>
              <p:ext uri="{D42A27DB-BD31-4B8C-83A1-F6EECF244321}">
                <p14:modId xmlns:p14="http://schemas.microsoft.com/office/powerpoint/2010/main" val="1537523256"/>
              </p:ext>
            </p:extLst>
          </p:nvPr>
        </p:nvGraphicFramePr>
        <p:xfrm>
          <a:off x="304800" y="782637"/>
          <a:ext cx="8458200" cy="5907050"/>
        </p:xfrm>
        <a:graphic>
          <a:graphicData uri="http://schemas.openxmlformats.org/drawingml/2006/table">
            <a:tbl>
              <a:tblPr>
                <a:tableStyleId>{83C26A1F-9B4A-46C2-9A6D-FC636599AEBF}</a:tableStyleId>
              </a:tblPr>
              <a:tblGrid>
                <a:gridCol w="609600">
                  <a:extLst>
                    <a:ext uri="{9D8B030D-6E8A-4147-A177-3AD203B41FA5}">
                      <a16:colId xmlns:a16="http://schemas.microsoft.com/office/drawing/2014/main" val="20000"/>
                    </a:ext>
                  </a:extLst>
                </a:gridCol>
                <a:gridCol w="7848600">
                  <a:extLst>
                    <a:ext uri="{9D8B030D-6E8A-4147-A177-3AD203B41FA5}">
                      <a16:colId xmlns:a16="http://schemas.microsoft.com/office/drawing/2014/main" val="20001"/>
                    </a:ext>
                  </a:extLst>
                </a:gridCol>
              </a:tblGrid>
              <a:tr h="420675">
                <a:tc gridSpan="2">
                  <a:txBody>
                    <a:bodyPr/>
                    <a:lstStyle/>
                    <a:p>
                      <a:pPr marL="0" marR="0" lvl="0" indent="0" algn="ctr" rtl="0">
                        <a:lnSpc>
                          <a:spcPct val="115000"/>
                        </a:lnSpc>
                        <a:spcBef>
                          <a:spcPts val="0"/>
                        </a:spcBef>
                        <a:spcAft>
                          <a:spcPts val="0"/>
                        </a:spcAft>
                        <a:buClr>
                          <a:schemeClr val="dk1"/>
                        </a:buClr>
                        <a:buSzPts val="2400"/>
                        <a:buFont typeface="Arial"/>
                        <a:buNone/>
                      </a:pPr>
                      <a:r>
                        <a:rPr lang="en-US" sz="2400" b="1" u="none" strike="noStrike" cap="none" dirty="0">
                          <a:solidFill>
                            <a:srgbClr val="C00000"/>
                          </a:solidFill>
                          <a:sym typeface="Arial"/>
                        </a:rPr>
                        <a:t>Bitwise (complement) </a:t>
                      </a:r>
                      <a:r>
                        <a:rPr lang="en-US" sz="2400" b="1" u="none" strike="noStrike" cap="none" dirty="0">
                          <a:solidFill>
                            <a:srgbClr val="C00000"/>
                          </a:solidFill>
                          <a:sym typeface="Courier New"/>
                        </a:rPr>
                        <a:t>NOT</a:t>
                      </a:r>
                      <a:r>
                        <a:rPr lang="en-US" sz="2400" b="1" u="none" strike="noStrike" cap="none" dirty="0">
                          <a:solidFill>
                            <a:srgbClr val="C00000"/>
                          </a:solidFill>
                          <a:sym typeface="Arial"/>
                        </a:rPr>
                        <a:t> Operators</a:t>
                      </a:r>
                      <a:endParaRPr dirty="0">
                        <a:solidFill>
                          <a:srgbClr val="C00000"/>
                        </a:solidFill>
                      </a:endParaRPr>
                    </a:p>
                  </a:txBody>
                  <a:tcPr marL="68575" marR="68575" marT="0" marB="0"/>
                </a:tc>
                <a:tc hMerge="1">
                  <a:txBody>
                    <a:bodyPr/>
                    <a:lstStyle/>
                    <a:p>
                      <a:endParaRPr lang="en-US"/>
                    </a:p>
                  </a:txBody>
                  <a:tcPr/>
                </a:tc>
                <a:extLst>
                  <a:ext uri="{0D108BD9-81ED-4DB2-BD59-A6C34878D82A}">
                    <a16:rowId xmlns:a16="http://schemas.microsoft.com/office/drawing/2014/main" val="10000"/>
                  </a:ext>
                </a:extLst>
              </a:tr>
              <a:tr h="2103425">
                <a:tc>
                  <a:txBody>
                    <a:bodyPr/>
                    <a:lstStyle/>
                    <a:p>
                      <a:pPr marL="0" marR="0" lvl="0" indent="0" algn="ctr" rtl="0">
                        <a:lnSpc>
                          <a:spcPct val="115000"/>
                        </a:lnSpc>
                        <a:spcBef>
                          <a:spcPts val="0"/>
                        </a:spcBef>
                        <a:spcAft>
                          <a:spcPts val="0"/>
                        </a:spcAft>
                        <a:buClr>
                          <a:schemeClr val="dk1"/>
                        </a:buClr>
                        <a:buSzPts val="2800"/>
                        <a:buFont typeface="Courier New"/>
                        <a:buNone/>
                      </a:pPr>
                      <a:r>
                        <a:rPr lang="en-US" sz="28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The </a:t>
                      </a:r>
                      <a:r>
                        <a:rPr lang="en-US" sz="2000" b="0" u="none" strike="noStrike" cap="none" dirty="0">
                          <a:solidFill>
                            <a:srgbClr val="002060"/>
                          </a:solidFill>
                          <a:sym typeface="Courier New"/>
                        </a:rPr>
                        <a:t>~</a:t>
                      </a:r>
                      <a:r>
                        <a:rPr lang="en-US" sz="2000" b="0" u="none" strike="noStrike" cap="none" dirty="0">
                          <a:solidFill>
                            <a:srgbClr val="002060"/>
                          </a:solidFill>
                          <a:sym typeface="Arial"/>
                        </a:rPr>
                        <a:t> (bitwise negation) operator yields the bitwise (one) complement of the operand. In the binary representation of the result, every bit has the opposite value of the same bit in the binary representation of the operand. The operand must have an integral type. The result has the same type as the operand but is not an </a:t>
                      </a:r>
                      <a:r>
                        <a:rPr lang="en-US" sz="2000" b="0" u="none" strike="noStrike" cap="none" dirty="0" err="1">
                          <a:solidFill>
                            <a:srgbClr val="002060"/>
                          </a:solidFill>
                          <a:sym typeface="Arial"/>
                        </a:rPr>
                        <a:t>lvalue</a:t>
                      </a:r>
                      <a:r>
                        <a:rPr lang="en-US" sz="2000" b="0" u="none" strike="noStrike" cap="none" dirty="0">
                          <a:solidFill>
                            <a:srgbClr val="002060"/>
                          </a:solidFill>
                          <a:sym typeface="Arial"/>
                        </a:rPr>
                        <a:t> (left value). The symbol used called tilde.</a:t>
                      </a:r>
                      <a:endParaRPr dirty="0">
                        <a:solidFill>
                          <a:srgbClr val="002060"/>
                        </a:solidFill>
                      </a:endParaRPr>
                    </a:p>
                  </a:txBody>
                  <a:tcPr marL="68575" marR="68575" marT="0" marB="0" anchor="ctr"/>
                </a:tc>
                <a:extLst>
                  <a:ext uri="{0D108BD9-81ED-4DB2-BD59-A6C34878D82A}">
                    <a16:rowId xmlns:a16="http://schemas.microsoft.com/office/drawing/2014/main" val="10001"/>
                  </a:ext>
                </a:extLst>
              </a:tr>
              <a:tr h="3382950">
                <a:tc gridSpan="2">
                  <a:txBody>
                    <a:bodyPr/>
                    <a:lstStyle/>
                    <a:p>
                      <a:pPr marL="0" marR="0" lvl="0" indent="0" algn="l" rtl="0">
                        <a:lnSpc>
                          <a:spcPct val="100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Suppose </a:t>
                      </a:r>
                      <a:r>
                        <a:rPr lang="en-US" sz="1600" b="0" u="none" strike="noStrike" cap="none" dirty="0" err="1">
                          <a:solidFill>
                            <a:srgbClr val="C00000"/>
                          </a:solidFill>
                          <a:sym typeface="Courier New"/>
                        </a:rPr>
                        <a:t>byNum</a:t>
                      </a:r>
                      <a:r>
                        <a:rPr lang="en-US" sz="1600" b="0" u="none" strike="noStrike" cap="none" dirty="0">
                          <a:solidFill>
                            <a:srgbClr val="002060"/>
                          </a:solidFill>
                          <a:sym typeface="Arial"/>
                        </a:rPr>
                        <a:t> variable represents the decimal value </a:t>
                      </a:r>
                      <a:r>
                        <a:rPr lang="en-US" sz="1600" b="0" u="none" strike="noStrike" cap="none" dirty="0">
                          <a:solidFill>
                            <a:srgbClr val="002060"/>
                          </a:solidFill>
                          <a:sym typeface="Courier New"/>
                        </a:rPr>
                        <a:t>8</a:t>
                      </a:r>
                      <a:r>
                        <a:rPr lang="en-US" sz="1600" b="0" u="none" strike="noStrike" cap="none" dirty="0">
                          <a:solidFill>
                            <a:srgbClr val="002060"/>
                          </a:solidFill>
                          <a:sym typeface="Arial"/>
                        </a:rPr>
                        <a:t>. The 16-bit binary representation of </a:t>
                      </a:r>
                      <a:r>
                        <a:rPr lang="en-US" sz="1600" b="0" u="none" strike="noStrike" cap="none" dirty="0" err="1">
                          <a:solidFill>
                            <a:srgbClr val="002060"/>
                          </a:solidFill>
                          <a:sym typeface="Courier New"/>
                        </a:rPr>
                        <a:t>byNum</a:t>
                      </a:r>
                      <a:r>
                        <a:rPr lang="en-US" sz="1600" b="0" u="none" strike="noStrike" cap="none" dirty="0">
                          <a:solidFill>
                            <a:srgbClr val="002060"/>
                          </a:solidFill>
                          <a:sym typeface="Arial"/>
                        </a:rPr>
                        <a:t> is:</a:t>
                      </a:r>
                      <a:endParaRPr dirty="0">
                        <a:solidFill>
                          <a:srgbClr val="002060"/>
                        </a:solidFill>
                      </a:endParaRPr>
                    </a:p>
                    <a:p>
                      <a:pPr marL="0" marR="0" lvl="0" indent="0" algn="l" rtl="0">
                        <a:lnSpc>
                          <a:spcPct val="100000"/>
                        </a:lnSpc>
                        <a:spcBef>
                          <a:spcPts val="0"/>
                        </a:spcBef>
                        <a:spcAft>
                          <a:spcPts val="0"/>
                        </a:spcAft>
                        <a:buClr>
                          <a:schemeClr val="dk1"/>
                        </a:buClr>
                        <a:buSzPts val="1600"/>
                        <a:buFont typeface="Corbel"/>
                        <a:buNone/>
                      </a:pPr>
                      <a:endParaRPr sz="1600" b="0" u="none" strike="noStrike" cap="none" dirty="0">
                        <a:solidFill>
                          <a:srgbClr val="002060"/>
                        </a:solidFill>
                        <a:sym typeface="Arial"/>
                      </a:endParaRPr>
                    </a:p>
                    <a:p>
                      <a:pPr marL="0" marR="0" lvl="0" indent="0" algn="l" rtl="0">
                        <a:lnSpc>
                          <a:spcPct val="100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00000000 00001000</a:t>
                      </a:r>
                      <a:endParaRPr dirty="0">
                        <a:solidFill>
                          <a:srgbClr val="C00000"/>
                        </a:solidFill>
                      </a:endParaRPr>
                    </a:p>
                    <a:p>
                      <a:pPr marL="0" marR="0" lvl="0" indent="0" algn="l" rtl="0">
                        <a:lnSpc>
                          <a:spcPct val="100000"/>
                        </a:lnSpc>
                        <a:spcBef>
                          <a:spcPts val="0"/>
                        </a:spcBef>
                        <a:spcAft>
                          <a:spcPts val="0"/>
                        </a:spcAft>
                        <a:buClr>
                          <a:schemeClr val="dk1"/>
                        </a:buClr>
                        <a:buSzPts val="1600"/>
                        <a:buFont typeface="Corbel"/>
                        <a:buNone/>
                      </a:pPr>
                      <a:endParaRPr sz="1600" b="0" u="none" strike="noStrike" cap="none" dirty="0">
                        <a:solidFill>
                          <a:srgbClr val="002060"/>
                        </a:solidFil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The expression </a:t>
                      </a:r>
                      <a:r>
                        <a:rPr lang="en-US" sz="1600" b="0" u="none" strike="noStrike" cap="none" dirty="0">
                          <a:solidFill>
                            <a:srgbClr val="C00000"/>
                          </a:solidFill>
                          <a:sym typeface="Courier New"/>
                        </a:rPr>
                        <a:t>~</a:t>
                      </a:r>
                      <a:r>
                        <a:rPr lang="en-US" sz="1600" b="0" u="none" strike="noStrike" cap="none" dirty="0" err="1">
                          <a:solidFill>
                            <a:srgbClr val="C00000"/>
                          </a:solidFill>
                          <a:sym typeface="Courier New"/>
                        </a:rPr>
                        <a:t>byNum</a:t>
                      </a:r>
                      <a:r>
                        <a:rPr lang="en-US" sz="1600" b="0" u="none" strike="noStrike" cap="none" dirty="0">
                          <a:solidFill>
                            <a:srgbClr val="002060"/>
                          </a:solidFill>
                          <a:sym typeface="Courier New"/>
                        </a:rPr>
                        <a:t> </a:t>
                      </a:r>
                      <a:r>
                        <a:rPr lang="en-US" sz="1600" b="0" u="none" strike="noStrike" cap="none" dirty="0">
                          <a:solidFill>
                            <a:srgbClr val="002060"/>
                          </a:solidFill>
                          <a:sym typeface="Arial"/>
                        </a:rPr>
                        <a:t>yields the following result (represented here as a 16-bit binary number):</a:t>
                      </a:r>
                      <a:endParaRPr dirty="0">
                        <a:solidFill>
                          <a:srgbClr val="002060"/>
                        </a:solidFill>
                      </a:endParaRPr>
                    </a:p>
                    <a:p>
                      <a:pPr marL="0" marR="0" lvl="0" indent="0" algn="l" rtl="0">
                        <a:lnSpc>
                          <a:spcPct val="100000"/>
                        </a:lnSpc>
                        <a:spcBef>
                          <a:spcPts val="0"/>
                        </a:spcBef>
                        <a:spcAft>
                          <a:spcPts val="0"/>
                        </a:spcAft>
                        <a:buClr>
                          <a:schemeClr val="dk1"/>
                        </a:buClr>
                        <a:buSzPts val="1600"/>
                        <a:buFont typeface="Corbel"/>
                        <a:buNone/>
                      </a:pPr>
                      <a:endParaRPr sz="1600" b="0" u="none" strike="noStrike" cap="none" dirty="0">
                        <a:solidFill>
                          <a:srgbClr val="002060"/>
                        </a:solidFill>
                        <a:sym typeface="Arial"/>
                      </a:endParaRPr>
                    </a:p>
                    <a:p>
                      <a:pPr marL="0" marR="0" lvl="0" indent="0" algn="l" rtl="0">
                        <a:lnSpc>
                          <a:spcPct val="100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11111111 11110111</a:t>
                      </a:r>
                      <a:endParaRPr dirty="0">
                        <a:solidFill>
                          <a:srgbClr val="C00000"/>
                        </a:solidFill>
                      </a:endParaRPr>
                    </a:p>
                    <a:p>
                      <a:pPr marL="0" marR="0" lvl="0" indent="0" algn="l" rtl="0">
                        <a:lnSpc>
                          <a:spcPct val="100000"/>
                        </a:lnSpc>
                        <a:spcBef>
                          <a:spcPts val="0"/>
                        </a:spcBef>
                        <a:spcAft>
                          <a:spcPts val="0"/>
                        </a:spcAft>
                        <a:buClr>
                          <a:schemeClr val="dk1"/>
                        </a:buClr>
                        <a:buSzPts val="1600"/>
                        <a:buFont typeface="Corbel"/>
                        <a:buNone/>
                      </a:pPr>
                      <a:endParaRPr sz="1600" b="0" u="none" strike="noStrike" cap="none" dirty="0">
                        <a:solidFill>
                          <a:srgbClr val="002060"/>
                        </a:solidFil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The 16-bit binary representation of </a:t>
                      </a:r>
                      <a:r>
                        <a:rPr lang="en-US" sz="1600" b="0" u="none" strike="noStrike" cap="none" dirty="0">
                          <a:solidFill>
                            <a:srgbClr val="002060"/>
                          </a:solidFill>
                          <a:sym typeface="Courier New"/>
                        </a:rPr>
                        <a:t>~0</a:t>
                      </a:r>
                      <a:r>
                        <a:rPr lang="en-US" sz="1600" b="0" u="none" strike="noStrike" cap="none" dirty="0">
                          <a:solidFill>
                            <a:srgbClr val="002060"/>
                          </a:solidFill>
                          <a:sym typeface="Arial"/>
                        </a:rPr>
                        <a:t> (which is </a:t>
                      </a:r>
                      <a:r>
                        <a:rPr lang="en-US" sz="1600" b="0" u="none" strike="noStrike" cap="none" dirty="0">
                          <a:solidFill>
                            <a:srgbClr val="002060"/>
                          </a:solidFill>
                          <a:sym typeface="Courier New"/>
                        </a:rPr>
                        <a:t>~00000000 00000000</a:t>
                      </a:r>
                      <a:r>
                        <a:rPr lang="en-US" sz="1600" b="0" u="none" strike="noStrike" cap="none" dirty="0">
                          <a:solidFill>
                            <a:srgbClr val="002060"/>
                          </a:solidFill>
                          <a:sym typeface="Arial"/>
                        </a:rPr>
                        <a:t>) is:</a:t>
                      </a:r>
                      <a:endParaRPr dirty="0">
                        <a:solidFill>
                          <a:srgbClr val="002060"/>
                        </a:solidFill>
                      </a:endParaRPr>
                    </a:p>
                    <a:p>
                      <a:pPr marL="0" marR="0" lvl="0" indent="0" algn="l" rtl="0">
                        <a:lnSpc>
                          <a:spcPct val="100000"/>
                        </a:lnSpc>
                        <a:spcBef>
                          <a:spcPts val="0"/>
                        </a:spcBef>
                        <a:spcAft>
                          <a:spcPts val="0"/>
                        </a:spcAft>
                        <a:buClr>
                          <a:schemeClr val="dk1"/>
                        </a:buClr>
                        <a:buSzPts val="1400"/>
                        <a:buFont typeface="Corbel"/>
                        <a:buNone/>
                      </a:pPr>
                      <a:endParaRPr sz="1400" b="0" u="none" strike="noStrike" cap="none" dirty="0">
                        <a:solidFill>
                          <a:srgbClr val="002060"/>
                        </a:solidFill>
                        <a:sym typeface="Arial"/>
                      </a:endParaRPr>
                    </a:p>
                    <a:p>
                      <a:pPr marL="0" marR="0" lvl="0" indent="0" algn="l" rtl="0">
                        <a:lnSpc>
                          <a:spcPct val="100000"/>
                        </a:lnSpc>
                        <a:spcBef>
                          <a:spcPts val="0"/>
                        </a:spcBef>
                        <a:spcAft>
                          <a:spcPts val="0"/>
                        </a:spcAft>
                        <a:buClr>
                          <a:schemeClr val="dk1"/>
                        </a:buClr>
                        <a:buSzPts val="1600"/>
                        <a:buFont typeface="Courier New"/>
                        <a:buNone/>
                      </a:pPr>
                      <a:r>
                        <a:rPr lang="en-US" sz="1600" b="0" u="none" strike="noStrike" cap="none" dirty="0">
                          <a:solidFill>
                            <a:srgbClr val="C00000"/>
                          </a:solidFill>
                          <a:sym typeface="Courier New"/>
                        </a:rPr>
                        <a:t>11111111 11111111</a:t>
                      </a:r>
                      <a:endParaRPr dirty="0">
                        <a:solidFill>
                          <a:srgbClr val="C00000"/>
                        </a:solidFill>
                      </a:endParaRPr>
                    </a:p>
                  </a:txBody>
                  <a:tcPr marL="68575" marR="68575" marT="0" marB="0" anchor="ct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98" name="Google Shape;398;p60"/>
          <p:cNvSpPr txBox="1">
            <a:spLocks noGrp="1"/>
          </p:cNvSpPr>
          <p:nvPr>
            <p:ph type="title"/>
          </p:nvPr>
        </p:nvSpPr>
        <p:spPr>
          <a:xfrm>
            <a:off x="457200" y="310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graphicFrame>
        <p:nvGraphicFramePr>
          <p:cNvPr id="403" name="Google Shape;403;p61"/>
          <p:cNvGraphicFramePr/>
          <p:nvPr>
            <p:extLst>
              <p:ext uri="{D42A27DB-BD31-4B8C-83A1-F6EECF244321}">
                <p14:modId xmlns:p14="http://schemas.microsoft.com/office/powerpoint/2010/main" val="1990977725"/>
              </p:ext>
            </p:extLst>
          </p:nvPr>
        </p:nvGraphicFramePr>
        <p:xfrm>
          <a:off x="381000" y="838200"/>
          <a:ext cx="8534375" cy="5843575"/>
        </p:xfrm>
        <a:graphic>
          <a:graphicData uri="http://schemas.openxmlformats.org/drawingml/2006/table">
            <a:tbl>
              <a:tblPr>
                <a:tableStyleId>{83C26A1F-9B4A-46C2-9A6D-FC636599AEBF}</a:tableStyleId>
              </a:tblPr>
              <a:tblGrid>
                <a:gridCol w="465125">
                  <a:extLst>
                    <a:ext uri="{9D8B030D-6E8A-4147-A177-3AD203B41FA5}">
                      <a16:colId xmlns:a16="http://schemas.microsoft.com/office/drawing/2014/main" val="20000"/>
                    </a:ext>
                  </a:extLst>
                </a:gridCol>
                <a:gridCol w="5664200">
                  <a:extLst>
                    <a:ext uri="{9D8B030D-6E8A-4147-A177-3AD203B41FA5}">
                      <a16:colId xmlns:a16="http://schemas.microsoft.com/office/drawing/2014/main" val="20001"/>
                    </a:ext>
                  </a:extLst>
                </a:gridCol>
                <a:gridCol w="2405050">
                  <a:extLst>
                    <a:ext uri="{9D8B030D-6E8A-4147-A177-3AD203B41FA5}">
                      <a16:colId xmlns:a16="http://schemas.microsoft.com/office/drawing/2014/main" val="20002"/>
                    </a:ext>
                  </a:extLst>
                </a:gridCol>
              </a:tblGrid>
              <a:tr h="315900">
                <a:tc gridSpan="3">
                  <a:txBody>
                    <a:bodyPr/>
                    <a:lstStyle/>
                    <a:p>
                      <a:pPr marL="0" marR="0" lvl="0" indent="0" algn="ctr" rtl="0">
                        <a:lnSpc>
                          <a:spcPct val="115000"/>
                        </a:lnSpc>
                        <a:spcBef>
                          <a:spcPts val="0"/>
                        </a:spcBef>
                        <a:spcAft>
                          <a:spcPts val="0"/>
                        </a:spcAft>
                        <a:buClr>
                          <a:schemeClr val="dk1"/>
                        </a:buClr>
                        <a:buSzPts val="1800"/>
                        <a:buFont typeface="Arial"/>
                        <a:buNone/>
                      </a:pPr>
                      <a:r>
                        <a:rPr lang="en-US" sz="1800" b="1" u="none" strike="noStrike" cap="none" dirty="0">
                          <a:solidFill>
                            <a:srgbClr val="C00000"/>
                          </a:solidFill>
                          <a:sym typeface="Arial"/>
                        </a:rPr>
                        <a:t>Bitwise Shift Operators</a:t>
                      </a:r>
                      <a:endParaRPr dirty="0">
                        <a:solidFill>
                          <a:srgbClr val="C00000"/>
                        </a:solidFill>
                      </a:endParaRPr>
                    </a:p>
                  </a:txBody>
                  <a:tcPr marL="60125" marR="6012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6600">
                <a:tc>
                  <a:txBody>
                    <a:bodyPr/>
                    <a:lstStyle/>
                    <a:p>
                      <a:pPr marL="0" marR="0" lvl="0" indent="0" algn="ctr"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&lt;&lt;</a:t>
                      </a:r>
                      <a:endParaRPr dirty="0">
                        <a:solidFill>
                          <a:srgbClr val="C00000"/>
                        </a:solidFill>
                      </a:endParaRPr>
                    </a:p>
                  </a:txBody>
                  <a:tcPr marL="60125" marR="6012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Left shift operator, shift their first operand left (</a:t>
                      </a:r>
                      <a:r>
                        <a:rPr lang="en-US" sz="1600" b="0" u="none" strike="noStrike" cap="none" dirty="0">
                          <a:solidFill>
                            <a:srgbClr val="002060"/>
                          </a:solidFill>
                          <a:sym typeface="Courier New"/>
                        </a:rPr>
                        <a:t>&lt;&lt;</a:t>
                      </a:r>
                      <a:r>
                        <a:rPr lang="en-US" sz="1600" b="0" u="none" strike="noStrike" cap="none" dirty="0">
                          <a:solidFill>
                            <a:srgbClr val="002060"/>
                          </a:solidFill>
                          <a:sym typeface="Arial"/>
                        </a:rPr>
                        <a:t>) by the number of positions specified by the second operand.</a:t>
                      </a:r>
                      <a:endParaRPr dirty="0">
                        <a:solidFill>
                          <a:srgbClr val="002060"/>
                        </a:solidFill>
                      </a:endParaRPr>
                    </a:p>
                  </a:txBody>
                  <a:tcPr marL="60125" marR="60125" marT="0" marB="0" anchor="ctr"/>
                </a:tc>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0" u="none" strike="noStrike" cap="none" dirty="0" err="1">
                          <a:solidFill>
                            <a:srgbClr val="C00000"/>
                          </a:solidFill>
                          <a:sym typeface="Courier New"/>
                        </a:rPr>
                        <a:t>nbits</a:t>
                      </a:r>
                      <a:r>
                        <a:rPr lang="en-US" sz="1400" b="0" u="none" strike="noStrike" cap="none" dirty="0">
                          <a:solidFill>
                            <a:srgbClr val="C00000"/>
                          </a:solidFill>
                          <a:sym typeface="Courier New"/>
                        </a:rPr>
                        <a:t> &lt;&lt; </a:t>
                      </a:r>
                      <a:r>
                        <a:rPr lang="en-US" sz="1400" b="0" u="none" strike="noStrike" cap="none" dirty="0" err="1">
                          <a:solidFill>
                            <a:srgbClr val="C00000"/>
                          </a:solidFill>
                          <a:sym typeface="Courier New"/>
                        </a:rPr>
                        <a:t>nshiftSize</a:t>
                      </a:r>
                      <a:endParaRPr dirty="0">
                        <a:solidFill>
                          <a:srgbClr val="C00000"/>
                        </a:solidFill>
                      </a:endParaRPr>
                    </a:p>
                  </a:txBody>
                  <a:tcPr marL="60125" marR="60125" marT="0" marB="0" anchor="ctr"/>
                </a:tc>
                <a:extLst>
                  <a:ext uri="{0D108BD9-81ED-4DB2-BD59-A6C34878D82A}">
                    <a16:rowId xmlns:a16="http://schemas.microsoft.com/office/drawing/2014/main" val="10001"/>
                  </a:ext>
                </a:extLst>
              </a:tr>
              <a:tr h="736600">
                <a:tc>
                  <a:txBody>
                    <a:bodyPr/>
                    <a:lstStyle/>
                    <a:p>
                      <a:pPr marL="0" marR="0" lvl="0" indent="0" algn="ctr"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&gt;&gt;</a:t>
                      </a:r>
                      <a:endParaRPr dirty="0">
                        <a:solidFill>
                          <a:srgbClr val="C00000"/>
                        </a:solidFill>
                      </a:endParaRPr>
                    </a:p>
                  </a:txBody>
                  <a:tcPr marL="60125" marR="60125" marT="0" marB="0" anchor="ct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u="none" strike="noStrike" cap="none" dirty="0">
                          <a:solidFill>
                            <a:srgbClr val="002060"/>
                          </a:solidFill>
                          <a:sym typeface="Arial"/>
                        </a:rPr>
                        <a:t>Right shift operator, shift their first operand right (</a:t>
                      </a:r>
                      <a:r>
                        <a:rPr lang="en-US" sz="1600" b="0" u="none" strike="noStrike" cap="none" dirty="0">
                          <a:solidFill>
                            <a:srgbClr val="002060"/>
                          </a:solidFill>
                          <a:sym typeface="Courier New"/>
                        </a:rPr>
                        <a:t>&gt;&gt;</a:t>
                      </a:r>
                      <a:r>
                        <a:rPr lang="en-US" sz="1600" b="0" u="none" strike="noStrike" cap="none" dirty="0">
                          <a:solidFill>
                            <a:srgbClr val="002060"/>
                          </a:solidFill>
                          <a:sym typeface="Arial"/>
                        </a:rPr>
                        <a:t>) by the number of positions specified by the second operand.</a:t>
                      </a:r>
                      <a:endParaRPr dirty="0">
                        <a:solidFill>
                          <a:srgbClr val="002060"/>
                        </a:solidFill>
                      </a:endParaRPr>
                    </a:p>
                  </a:txBody>
                  <a:tcPr marL="60125" marR="60125" marT="0" marB="0" anchor="ctr"/>
                </a:tc>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0" u="none" strike="noStrike" cap="none" dirty="0" err="1">
                          <a:solidFill>
                            <a:srgbClr val="C00000"/>
                          </a:solidFill>
                          <a:sym typeface="Courier New"/>
                        </a:rPr>
                        <a:t>nbits</a:t>
                      </a:r>
                      <a:r>
                        <a:rPr lang="en-US" sz="1400" b="0" u="none" strike="noStrike" cap="none" dirty="0">
                          <a:solidFill>
                            <a:srgbClr val="C00000"/>
                          </a:solidFill>
                          <a:sym typeface="Courier New"/>
                        </a:rPr>
                        <a:t> &gt;&gt; </a:t>
                      </a:r>
                      <a:r>
                        <a:rPr lang="en-US" sz="1400" b="0" u="none" strike="noStrike" cap="none" dirty="0" err="1">
                          <a:solidFill>
                            <a:srgbClr val="C00000"/>
                          </a:solidFill>
                          <a:sym typeface="Courier New"/>
                        </a:rPr>
                        <a:t>nshiftSize</a:t>
                      </a:r>
                      <a:endParaRPr dirty="0">
                        <a:solidFill>
                          <a:srgbClr val="C00000"/>
                        </a:solidFill>
                      </a:endParaRPr>
                    </a:p>
                  </a:txBody>
                  <a:tcPr marL="60125" marR="60125" marT="0" marB="0" anchor="ctr"/>
                </a:tc>
                <a:extLst>
                  <a:ext uri="{0D108BD9-81ED-4DB2-BD59-A6C34878D82A}">
                    <a16:rowId xmlns:a16="http://schemas.microsoft.com/office/drawing/2014/main" val="10002"/>
                  </a:ext>
                </a:extLst>
              </a:tr>
              <a:tr h="4054475">
                <a:tc gridSpan="3">
                  <a:txBody>
                    <a:bodyPr/>
                    <a:lstStyle/>
                    <a:p>
                      <a:pPr marL="342900" marR="0" lvl="0" indent="-342900" algn="l" rtl="0">
                        <a:lnSpc>
                          <a:spcPct val="100000"/>
                        </a:lnSpc>
                        <a:spcBef>
                          <a:spcPts val="0"/>
                        </a:spcBef>
                        <a:spcAft>
                          <a:spcPts val="0"/>
                        </a:spcAft>
                        <a:buClr>
                          <a:srgbClr val="C00000"/>
                        </a:buClr>
                        <a:buSzPts val="1400"/>
                        <a:buFont typeface="Wingdings" pitchFamily="2" charset="2"/>
                        <a:buChar char="Ø"/>
                      </a:pPr>
                      <a:r>
                        <a:rPr lang="en-US" sz="1400" b="0" u="none" strike="noStrike" cap="none" dirty="0">
                          <a:solidFill>
                            <a:srgbClr val="002060"/>
                          </a:solidFill>
                          <a:sym typeface="Arial"/>
                        </a:rPr>
                        <a:t>Both operands must be integral values. These operators perform the usual arithmetic conversions; the type of the result is the type of the left operand after conversion. </a:t>
                      </a:r>
                      <a:endParaRPr dirty="0">
                        <a:solidFill>
                          <a:srgbClr val="002060"/>
                        </a:solidFil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r>
                        <a:rPr lang="en-US" sz="1400" b="0" u="none" strike="noStrike" cap="none" dirty="0">
                          <a:solidFill>
                            <a:srgbClr val="002060"/>
                          </a:solidFill>
                          <a:sym typeface="Arial"/>
                        </a:rPr>
                        <a:t>For leftward shifts, the vacated right bits are set to 0. For rightward shifts, the vacated left bits are filled based on the type of the first operand after conversion. If the type is unsigned, they are set to 0. Otherwise, they are filled with copies of the sign bit. For left-shift operators without overflow, the statement:</a:t>
                      </a:r>
                      <a:endParaRPr dirty="0">
                        <a:solidFill>
                          <a:srgbClr val="002060"/>
                        </a:solidFil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endParaRPr sz="1400" b="0" u="none" strike="noStrike" cap="none" dirty="0">
                        <a:solidFill>
                          <a:srgbClr val="002060"/>
                        </a:solidFill>
                        <a:sym typeface="Arial"/>
                      </a:endParaRPr>
                    </a:p>
                    <a:p>
                      <a:pPr marL="457200" marR="0" lvl="1" indent="0" algn="l" rtl="0">
                        <a:lnSpc>
                          <a:spcPct val="100000"/>
                        </a:lnSpc>
                        <a:spcBef>
                          <a:spcPts val="0"/>
                        </a:spcBef>
                        <a:spcAft>
                          <a:spcPts val="0"/>
                        </a:spcAft>
                        <a:buClr>
                          <a:srgbClr val="C00000"/>
                        </a:buClr>
                        <a:buSzPts val="1400"/>
                        <a:buFont typeface="Wingdings" pitchFamily="2" charset="2"/>
                        <a:buNone/>
                      </a:pPr>
                      <a:r>
                        <a:rPr lang="en-US" sz="1400" b="1" u="none" strike="noStrike" cap="none" dirty="0">
                          <a:solidFill>
                            <a:srgbClr val="C00000"/>
                          </a:solidFill>
                          <a:sym typeface="Courier New"/>
                        </a:rPr>
                        <a:t>expression1 &lt;&lt; expression2</a:t>
                      </a:r>
                      <a:endParaRPr b="1" dirty="0">
                        <a:solidFill>
                          <a:srgbClr val="C00000"/>
                        </a:solidFil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endParaRPr sz="1400" b="0" u="none" strike="noStrike" cap="none" dirty="0">
                        <a:solidFill>
                          <a:srgbClr val="002060"/>
                        </a:solidFill>
                        <a:sym typeface="Aria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r>
                        <a:rPr lang="en-US" sz="1400" b="0" u="none" strike="noStrike" cap="none" dirty="0">
                          <a:solidFill>
                            <a:srgbClr val="002060"/>
                          </a:solidFill>
                          <a:sym typeface="Arial"/>
                        </a:rPr>
                        <a:t>is equivalent to multiplication by 2</a:t>
                      </a:r>
                      <a:r>
                        <a:rPr lang="en-US" sz="1400" b="0" u="none" strike="noStrike" cap="none" baseline="30000" dirty="0">
                          <a:solidFill>
                            <a:srgbClr val="002060"/>
                          </a:solidFill>
                          <a:sym typeface="Arial"/>
                        </a:rPr>
                        <a:t>expression2</a:t>
                      </a:r>
                      <a:r>
                        <a:rPr lang="en-US" sz="1400" b="0" u="none" strike="noStrike" cap="none" dirty="0">
                          <a:solidFill>
                            <a:srgbClr val="002060"/>
                          </a:solidFill>
                          <a:sym typeface="Arial"/>
                        </a:rPr>
                        <a:t>. For right-shift operators:</a:t>
                      </a:r>
                      <a:endParaRPr dirty="0">
                        <a:solidFill>
                          <a:srgbClr val="002060"/>
                        </a:solidFil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endParaRPr sz="1400" b="0" u="none" strike="noStrike" cap="none" dirty="0">
                        <a:solidFill>
                          <a:srgbClr val="002060"/>
                        </a:solidFill>
                        <a:sym typeface="Arial"/>
                      </a:endParaRPr>
                    </a:p>
                    <a:p>
                      <a:pPr marL="457200" marR="0" lvl="1" indent="0" algn="l" rtl="0">
                        <a:lnSpc>
                          <a:spcPct val="100000"/>
                        </a:lnSpc>
                        <a:spcBef>
                          <a:spcPts val="0"/>
                        </a:spcBef>
                        <a:spcAft>
                          <a:spcPts val="0"/>
                        </a:spcAft>
                        <a:buClr>
                          <a:srgbClr val="C00000"/>
                        </a:buClr>
                        <a:buSzPts val="1400"/>
                        <a:buFont typeface="Wingdings" pitchFamily="2" charset="2"/>
                        <a:buNone/>
                      </a:pPr>
                      <a:r>
                        <a:rPr lang="en-US" sz="1400" b="1" u="none" strike="noStrike" cap="none" dirty="0">
                          <a:solidFill>
                            <a:srgbClr val="C00000"/>
                          </a:solidFill>
                          <a:sym typeface="Courier New"/>
                        </a:rPr>
                        <a:t>expression1 &gt;&gt; expression2</a:t>
                      </a:r>
                      <a:endParaRPr b="1" dirty="0">
                        <a:solidFill>
                          <a:srgbClr val="C00000"/>
                        </a:solidFil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endParaRPr sz="1400" b="0" u="none" strike="noStrike" cap="none" dirty="0">
                        <a:solidFill>
                          <a:srgbClr val="002060"/>
                        </a:solidFill>
                        <a:sym typeface="Aria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r>
                        <a:rPr lang="en-US" sz="1400" b="0" u="none" strike="noStrike" cap="none" dirty="0">
                          <a:solidFill>
                            <a:srgbClr val="002060"/>
                          </a:solidFill>
                          <a:sym typeface="Arial"/>
                        </a:rPr>
                        <a:t>is equivalent to division by 2</a:t>
                      </a:r>
                      <a:r>
                        <a:rPr lang="en-US" sz="1400" b="0" u="none" strike="noStrike" cap="none" baseline="30000" dirty="0">
                          <a:solidFill>
                            <a:srgbClr val="002060"/>
                          </a:solidFill>
                          <a:sym typeface="Arial"/>
                        </a:rPr>
                        <a:t>expression2</a:t>
                      </a:r>
                      <a:r>
                        <a:rPr lang="en-US" sz="1400" b="0" u="none" strike="noStrike" cap="none" dirty="0">
                          <a:solidFill>
                            <a:srgbClr val="002060"/>
                          </a:solidFill>
                          <a:sym typeface="Arial"/>
                        </a:rPr>
                        <a:t> if expression1 is unsigned or has a nonnegative value.</a:t>
                      </a:r>
                      <a:endParaRPr dirty="0">
                        <a:solidFill>
                          <a:srgbClr val="002060"/>
                        </a:solidFil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r>
                        <a:rPr lang="en-US" sz="1400" b="0" u="none" strike="noStrike" cap="none" dirty="0">
                          <a:solidFill>
                            <a:srgbClr val="002060"/>
                          </a:solidFill>
                          <a:sym typeface="Arial"/>
                        </a:rPr>
                        <a:t>The result of a shift operation is undefined if the second operand is negative, or if the right operand is greater than or equal to the width in bits of the promoted left operand.</a:t>
                      </a:r>
                      <a:endParaRPr dirty="0">
                        <a:solidFill>
                          <a:srgbClr val="002060"/>
                        </a:solidFill>
                      </a:endParaRPr>
                    </a:p>
                    <a:p>
                      <a:pPr marL="342900" marR="0" lvl="0" indent="-342900" algn="l" rtl="0">
                        <a:lnSpc>
                          <a:spcPct val="100000"/>
                        </a:lnSpc>
                        <a:spcBef>
                          <a:spcPts val="0"/>
                        </a:spcBef>
                        <a:spcAft>
                          <a:spcPts val="0"/>
                        </a:spcAft>
                        <a:buClr>
                          <a:srgbClr val="C00000"/>
                        </a:buClr>
                        <a:buSzPts val="1400"/>
                        <a:buFont typeface="Wingdings" pitchFamily="2" charset="2"/>
                        <a:buChar char="Ø"/>
                      </a:pPr>
                      <a:r>
                        <a:rPr lang="en-US" sz="1400" b="0" u="none" strike="noStrike" cap="none" dirty="0">
                          <a:solidFill>
                            <a:srgbClr val="002060"/>
                          </a:solidFill>
                          <a:sym typeface="Arial"/>
                        </a:rPr>
                        <a:t>Since the conversions performed by the shift operators do not provide for overflow or underflow conditions, information may be lost if the result of a shift operation cannot be represented in the type of the first operand after conversion.</a:t>
                      </a:r>
                      <a:endParaRPr dirty="0">
                        <a:solidFill>
                          <a:srgbClr val="002060"/>
                        </a:solidFill>
                      </a:endParaRPr>
                    </a:p>
                  </a:txBody>
                  <a:tcPr marL="60125" marR="6012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04" name="Google Shape;404;p61"/>
          <p:cNvSpPr txBox="1">
            <a:spLocks noGrp="1"/>
          </p:cNvSpPr>
          <p:nvPr>
            <p:ph type="title"/>
          </p:nvPr>
        </p:nvSpPr>
        <p:spPr>
          <a:xfrm>
            <a:off x="457200" y="310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408"/>
        <p:cNvGrpSpPr/>
        <p:nvPr/>
      </p:nvGrpSpPr>
      <p:grpSpPr>
        <a:xfrm>
          <a:off x="0" y="0"/>
          <a:ext cx="0" cy="0"/>
          <a:chOff x="0" y="0"/>
          <a:chExt cx="0" cy="0"/>
        </a:xfrm>
      </p:grpSpPr>
      <p:pic>
        <p:nvPicPr>
          <p:cNvPr id="409" name="Google Shape;409;p62"/>
          <p:cNvPicPr preferRelativeResize="0"/>
          <p:nvPr/>
        </p:nvPicPr>
        <p:blipFill rotWithShape="1">
          <a:blip r:embed="rId3">
            <a:alphaModFix/>
          </a:blip>
          <a:srcRect/>
          <a:stretch/>
        </p:blipFill>
        <p:spPr>
          <a:xfrm>
            <a:off x="381000" y="1219200"/>
            <a:ext cx="8529637" cy="4648200"/>
          </a:xfrm>
          <a:prstGeom prst="rect">
            <a:avLst/>
          </a:prstGeom>
          <a:noFill/>
          <a:ln>
            <a:noFill/>
          </a:ln>
        </p:spPr>
      </p:pic>
      <p:sp>
        <p:nvSpPr>
          <p:cNvPr id="410" name="Google Shape;410;p62"/>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14"/>
        <p:cNvGrpSpPr/>
        <p:nvPr/>
      </p:nvGrpSpPr>
      <p:grpSpPr>
        <a:xfrm>
          <a:off x="0" y="0"/>
          <a:ext cx="0" cy="0"/>
          <a:chOff x="0" y="0"/>
          <a:chExt cx="0" cy="0"/>
        </a:xfrm>
      </p:grpSpPr>
      <p:graphicFrame>
        <p:nvGraphicFramePr>
          <p:cNvPr id="415" name="Google Shape;415;p63"/>
          <p:cNvGraphicFramePr/>
          <p:nvPr>
            <p:extLst>
              <p:ext uri="{D42A27DB-BD31-4B8C-83A1-F6EECF244321}">
                <p14:modId xmlns:p14="http://schemas.microsoft.com/office/powerpoint/2010/main" val="1310907867"/>
              </p:ext>
            </p:extLst>
          </p:nvPr>
        </p:nvGraphicFramePr>
        <p:xfrm>
          <a:off x="304800" y="1066800"/>
          <a:ext cx="8610600" cy="5314925"/>
        </p:xfrm>
        <a:graphic>
          <a:graphicData uri="http://schemas.openxmlformats.org/drawingml/2006/table">
            <a:tbl>
              <a:tblPr>
                <a:tableStyleId>{83C26A1F-9B4A-46C2-9A6D-FC636599AEBF}</a:tableStyleId>
              </a:tblPr>
              <a:tblGrid>
                <a:gridCol w="606425">
                  <a:extLst>
                    <a:ext uri="{9D8B030D-6E8A-4147-A177-3AD203B41FA5}">
                      <a16:colId xmlns:a16="http://schemas.microsoft.com/office/drawing/2014/main" val="20000"/>
                    </a:ext>
                  </a:extLst>
                </a:gridCol>
                <a:gridCol w="8004175">
                  <a:extLst>
                    <a:ext uri="{9D8B030D-6E8A-4147-A177-3AD203B41FA5}">
                      <a16:colId xmlns:a16="http://schemas.microsoft.com/office/drawing/2014/main" val="20001"/>
                    </a:ext>
                  </a:extLst>
                </a:gridCol>
              </a:tblGrid>
              <a:tr h="350825">
                <a:tc gridSpan="2">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Bitwise </a:t>
                      </a:r>
                      <a:r>
                        <a:rPr lang="en-US" sz="2000" b="1" u="none" strike="noStrike" cap="none" dirty="0">
                          <a:solidFill>
                            <a:srgbClr val="C00000"/>
                          </a:solidFill>
                          <a:sym typeface="Courier New"/>
                        </a:rPr>
                        <a:t>AND</a:t>
                      </a:r>
                      <a:r>
                        <a:rPr lang="en-US" sz="2000" b="1" u="none" strike="noStrike" cap="none" dirty="0">
                          <a:solidFill>
                            <a:srgbClr val="C00000"/>
                          </a:solidFill>
                          <a:sym typeface="Arial"/>
                        </a:rPr>
                        <a:t> Operator</a:t>
                      </a:r>
                      <a:endParaRPr dirty="0">
                        <a:solidFill>
                          <a:srgbClr val="C00000"/>
                        </a:solidFill>
                      </a:endParaRPr>
                    </a:p>
                  </a:txBody>
                  <a:tcPr marL="63850" marR="63850" marT="0" marB="0"/>
                </a:tc>
                <a:tc hMerge="1">
                  <a:txBody>
                    <a:bodyPr/>
                    <a:lstStyle/>
                    <a:p>
                      <a:endParaRPr lang="en-US"/>
                    </a:p>
                  </a:txBody>
                  <a:tcPr/>
                </a:tc>
                <a:extLst>
                  <a:ext uri="{0D108BD9-81ED-4DB2-BD59-A6C34878D82A}">
                    <a16:rowId xmlns:a16="http://schemas.microsoft.com/office/drawing/2014/main" val="10000"/>
                  </a:ext>
                </a:extLst>
              </a:tr>
              <a:tr h="496410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&amp;</a:t>
                      </a:r>
                      <a:endParaRPr dirty="0">
                        <a:solidFill>
                          <a:srgbClr val="C00000"/>
                        </a:solidFill>
                      </a:endParaRPr>
                    </a:p>
                  </a:txBody>
                  <a:tcPr marL="63850" marR="63850" marT="0" marB="0" anchor="ctr"/>
                </a:tc>
                <a:tc>
                  <a:txBody>
                    <a:bodyPr/>
                    <a:lstStyle/>
                    <a:p>
                      <a:pPr marL="457200" marR="0" lvl="0" indent="-457200" algn="l" rtl="0">
                        <a:lnSpc>
                          <a:spcPct val="100000"/>
                        </a:lnSpc>
                        <a:spcBef>
                          <a:spcPts val="0"/>
                        </a:spcBef>
                        <a:spcAft>
                          <a:spcPts val="0"/>
                        </a:spcAft>
                        <a:buClr>
                          <a:srgbClr val="C00000"/>
                        </a:buClr>
                        <a:buSzPts val="2000"/>
                        <a:buFont typeface="Wingdings" pitchFamily="2" charset="2"/>
                        <a:buChar char="Ø"/>
                      </a:pPr>
                      <a:r>
                        <a:rPr lang="en-US" sz="2000" b="0" u="none" strike="noStrike" cap="none" dirty="0">
                          <a:solidFill>
                            <a:srgbClr val="002060"/>
                          </a:solidFill>
                          <a:sym typeface="Arial"/>
                        </a:rPr>
                        <a:t>The </a:t>
                      </a:r>
                      <a:r>
                        <a:rPr lang="en-US" sz="2000" b="0" u="none" strike="noStrike" cap="none" dirty="0">
                          <a:solidFill>
                            <a:srgbClr val="002060"/>
                          </a:solidFill>
                          <a:sym typeface="Courier New"/>
                        </a:rPr>
                        <a:t>&amp;</a:t>
                      </a:r>
                      <a:r>
                        <a:rPr lang="en-US" sz="2000" b="0" u="none" strike="noStrike" cap="none" dirty="0">
                          <a:solidFill>
                            <a:srgbClr val="002060"/>
                          </a:solidFill>
                          <a:sym typeface="Arial"/>
                        </a:rPr>
                        <a:t> (bitwise </a:t>
                      </a:r>
                      <a:r>
                        <a:rPr lang="en-US" sz="2000" b="0" u="none" strike="noStrike" cap="none" dirty="0">
                          <a:solidFill>
                            <a:srgbClr val="002060"/>
                          </a:solidFill>
                          <a:sym typeface="Courier New"/>
                        </a:rPr>
                        <a:t>AND</a:t>
                      </a:r>
                      <a:r>
                        <a:rPr lang="en-US" sz="2000" b="0" u="none" strike="noStrike" cap="none" dirty="0">
                          <a:solidFill>
                            <a:srgbClr val="002060"/>
                          </a:solidFill>
                          <a:sym typeface="Arial"/>
                        </a:rPr>
                        <a:t>) operator compares each bit of its first operand to the corresponding bit of the second operand. If both bits are 1's, the corresponding bit of the result is set to 1. Otherwise, it sets the corresponding result bit to 0.</a:t>
                      </a:r>
                      <a:endParaRPr dirty="0">
                        <a:solidFill>
                          <a:srgbClr val="002060"/>
                        </a:solidFill>
                      </a:endParaRPr>
                    </a:p>
                    <a:p>
                      <a:pPr marL="457200" marR="0" lvl="0" indent="-457200" algn="l" rtl="0">
                        <a:lnSpc>
                          <a:spcPct val="100000"/>
                        </a:lnSpc>
                        <a:spcBef>
                          <a:spcPts val="0"/>
                        </a:spcBef>
                        <a:spcAft>
                          <a:spcPts val="0"/>
                        </a:spcAft>
                        <a:buClr>
                          <a:srgbClr val="C00000"/>
                        </a:buClr>
                        <a:buSzPts val="2000"/>
                        <a:buFont typeface="Wingdings" pitchFamily="2" charset="2"/>
                        <a:buChar char="Ø"/>
                      </a:pPr>
                      <a:r>
                        <a:rPr lang="en-US" sz="2000" b="0" u="none" strike="noStrike" cap="none" dirty="0">
                          <a:solidFill>
                            <a:srgbClr val="002060"/>
                          </a:solidFill>
                          <a:sym typeface="Arial"/>
                        </a:rPr>
                        <a:t>Both operands must have an integral or enumeration type. The usual </a:t>
                      </a:r>
                      <a:r>
                        <a:rPr lang="en-US" sz="2000" b="0" u="sng" strike="noStrike" cap="none" dirty="0">
                          <a:solidFill>
                            <a:srgbClr val="002060"/>
                          </a:solidFill>
                          <a:sym typeface="Arial"/>
                        </a:rPr>
                        <a:t>arithmetic conversions</a:t>
                      </a:r>
                      <a:r>
                        <a:rPr lang="en-US" sz="2000" b="0" u="none" strike="noStrike" cap="none" dirty="0">
                          <a:solidFill>
                            <a:srgbClr val="002060"/>
                          </a:solidFill>
                          <a:sym typeface="Arial"/>
                        </a:rPr>
                        <a:t> on each operand are performed. The result has the same type as the converted operands.</a:t>
                      </a:r>
                      <a:endParaRPr dirty="0">
                        <a:solidFill>
                          <a:srgbClr val="002060"/>
                        </a:solidFill>
                      </a:endParaRPr>
                    </a:p>
                    <a:p>
                      <a:pPr marL="457200" marR="0" lvl="0" indent="-457200" algn="l" rtl="0">
                        <a:lnSpc>
                          <a:spcPct val="100000"/>
                        </a:lnSpc>
                        <a:spcBef>
                          <a:spcPts val="0"/>
                        </a:spcBef>
                        <a:spcAft>
                          <a:spcPts val="0"/>
                        </a:spcAft>
                        <a:buClr>
                          <a:srgbClr val="C00000"/>
                        </a:buClr>
                        <a:buSzPts val="2000"/>
                        <a:buFont typeface="Wingdings" pitchFamily="2" charset="2"/>
                        <a:buChar char="Ø"/>
                      </a:pPr>
                      <a:r>
                        <a:rPr lang="en-US" sz="2000" b="0" u="none" strike="noStrike" cap="none" dirty="0">
                          <a:solidFill>
                            <a:srgbClr val="002060"/>
                          </a:solidFill>
                          <a:sym typeface="Arial"/>
                        </a:rPr>
                        <a:t>Because the bitwise </a:t>
                      </a:r>
                      <a:r>
                        <a:rPr lang="en-US" sz="2000" b="0" u="none" strike="noStrike" cap="none" dirty="0">
                          <a:solidFill>
                            <a:srgbClr val="002060"/>
                          </a:solidFill>
                          <a:sym typeface="Courier New"/>
                        </a:rPr>
                        <a:t>AND</a:t>
                      </a:r>
                      <a:r>
                        <a:rPr lang="en-US" sz="2000" b="0" u="none" strike="noStrike" cap="none" dirty="0">
                          <a:solidFill>
                            <a:srgbClr val="002060"/>
                          </a:solidFill>
                          <a:sym typeface="Arial"/>
                        </a:rPr>
                        <a:t> operator has both associative and commutative properties, the compiler can rearrange the operands in an expression that contains more than one bitwise </a:t>
                      </a:r>
                      <a:r>
                        <a:rPr lang="en-US" sz="2000" b="0" u="none" strike="noStrike" cap="none" dirty="0">
                          <a:solidFill>
                            <a:srgbClr val="002060"/>
                          </a:solidFill>
                          <a:sym typeface="Courier New"/>
                        </a:rPr>
                        <a:t>AND</a:t>
                      </a:r>
                      <a:r>
                        <a:rPr lang="en-US" sz="2000" b="0" u="none" strike="noStrike" cap="none" dirty="0">
                          <a:solidFill>
                            <a:srgbClr val="002060"/>
                          </a:solidFill>
                          <a:sym typeface="Arial"/>
                        </a:rPr>
                        <a:t> operator.</a:t>
                      </a:r>
                      <a:endParaRPr dirty="0">
                        <a:solidFill>
                          <a:srgbClr val="002060"/>
                        </a:solidFill>
                      </a:endParaRPr>
                    </a:p>
                    <a:p>
                      <a:pPr marL="457200" marR="0" lvl="0" indent="-457200" algn="l" rtl="0">
                        <a:lnSpc>
                          <a:spcPct val="115000"/>
                        </a:lnSpc>
                        <a:spcBef>
                          <a:spcPts val="0"/>
                        </a:spcBef>
                        <a:spcAft>
                          <a:spcPts val="0"/>
                        </a:spcAft>
                        <a:buClr>
                          <a:srgbClr val="C00000"/>
                        </a:buClr>
                        <a:buSzPts val="2000"/>
                        <a:buFont typeface="Wingdings" pitchFamily="2" charset="2"/>
                        <a:buChar char="Ø"/>
                      </a:pPr>
                      <a:r>
                        <a:rPr lang="en-US" sz="2000" b="0" u="none" strike="noStrike" cap="none" dirty="0">
                          <a:solidFill>
                            <a:srgbClr val="002060"/>
                          </a:solidFill>
                          <a:sym typeface="Arial"/>
                        </a:rPr>
                        <a:t>The bitwise </a:t>
                      </a:r>
                      <a:r>
                        <a:rPr lang="en-US" sz="2000" b="0" u="none" strike="noStrike" cap="none" dirty="0">
                          <a:solidFill>
                            <a:srgbClr val="002060"/>
                          </a:solidFill>
                          <a:sym typeface="Courier New"/>
                        </a:rPr>
                        <a:t>AND</a:t>
                      </a:r>
                      <a:r>
                        <a:rPr lang="en-US" sz="2000" b="0" u="none" strike="noStrike" cap="none" dirty="0">
                          <a:solidFill>
                            <a:srgbClr val="002060"/>
                          </a:solidFill>
                          <a:sym typeface="Arial"/>
                        </a:rPr>
                        <a:t> (</a:t>
                      </a:r>
                      <a:r>
                        <a:rPr lang="en-US" sz="2000" b="0" u="none" strike="noStrike" cap="none" dirty="0">
                          <a:solidFill>
                            <a:srgbClr val="002060"/>
                          </a:solidFill>
                          <a:sym typeface="Courier New"/>
                        </a:rPr>
                        <a:t>&amp;</a:t>
                      </a:r>
                      <a:r>
                        <a:rPr lang="en-US" sz="2000" b="0" u="none" strike="noStrike" cap="none" dirty="0">
                          <a:solidFill>
                            <a:srgbClr val="002060"/>
                          </a:solidFill>
                          <a:sym typeface="Arial"/>
                        </a:rPr>
                        <a:t>) should not be confused with the logical </a:t>
                      </a:r>
                      <a:r>
                        <a:rPr lang="en-US" sz="2000" b="0" u="none" strike="noStrike" cap="none" dirty="0">
                          <a:solidFill>
                            <a:srgbClr val="002060"/>
                          </a:solidFill>
                          <a:sym typeface="Courier New"/>
                        </a:rPr>
                        <a:t>AND</a:t>
                      </a:r>
                      <a:r>
                        <a:rPr lang="en-US" sz="2000" b="0" u="none" strike="noStrike" cap="none" dirty="0">
                          <a:solidFill>
                            <a:srgbClr val="002060"/>
                          </a:solidFill>
                          <a:sym typeface="Arial"/>
                        </a:rPr>
                        <a:t>. (</a:t>
                      </a:r>
                      <a:r>
                        <a:rPr lang="en-US" sz="2000" b="0" u="none" strike="noStrike" cap="none" dirty="0">
                          <a:solidFill>
                            <a:srgbClr val="002060"/>
                          </a:solidFill>
                          <a:sym typeface="Courier New"/>
                        </a:rPr>
                        <a:t>&amp;&amp;</a:t>
                      </a:r>
                      <a:r>
                        <a:rPr lang="en-US" sz="2000" b="0" u="none" strike="noStrike" cap="none" dirty="0">
                          <a:solidFill>
                            <a:srgbClr val="002060"/>
                          </a:solidFill>
                          <a:sym typeface="Arial"/>
                        </a:rPr>
                        <a:t>) operator. For example:</a:t>
                      </a:r>
                      <a:endParaRPr dirty="0">
                        <a:solidFill>
                          <a:srgbClr val="002060"/>
                        </a:solidFill>
                      </a:endParaRPr>
                    </a:p>
                    <a:p>
                      <a:pPr marL="457200" marR="0" lvl="0" indent="-457200" algn="l" rtl="0">
                        <a:lnSpc>
                          <a:spcPct val="115000"/>
                        </a:lnSpc>
                        <a:spcBef>
                          <a:spcPts val="0"/>
                        </a:spcBef>
                        <a:spcAft>
                          <a:spcPts val="0"/>
                        </a:spcAft>
                        <a:buClr>
                          <a:srgbClr val="C00000"/>
                        </a:buClr>
                        <a:buSzPts val="1200"/>
                        <a:buFont typeface="Wingdings" pitchFamily="2" charset="2"/>
                        <a:buChar char="Ø"/>
                      </a:pPr>
                      <a:endParaRPr sz="1200" b="0" u="none" strike="noStrike" cap="none" dirty="0">
                        <a:solidFill>
                          <a:srgbClr val="002060"/>
                        </a:solidFill>
                        <a:sym typeface="Arial"/>
                      </a:endParaRPr>
                    </a:p>
                    <a:p>
                      <a:pPr marL="457200" marR="0" lvl="1" indent="0" algn="l" rtl="0">
                        <a:lnSpc>
                          <a:spcPct val="115000"/>
                        </a:lnSpc>
                        <a:spcBef>
                          <a:spcPts val="0"/>
                        </a:spcBef>
                        <a:spcAft>
                          <a:spcPts val="0"/>
                        </a:spcAft>
                        <a:buClr>
                          <a:srgbClr val="C00000"/>
                        </a:buClr>
                        <a:buSzPts val="2000"/>
                        <a:buFont typeface="Wingdings" pitchFamily="2" charset="2"/>
                        <a:buNone/>
                      </a:pPr>
                      <a:r>
                        <a:rPr lang="en-US" sz="2000" b="0" u="none" strike="noStrike" cap="none" dirty="0">
                          <a:solidFill>
                            <a:srgbClr val="002060"/>
                          </a:solidFill>
                          <a:sym typeface="Arial"/>
                        </a:rPr>
                        <a:t>   </a:t>
                      </a:r>
                      <a:r>
                        <a:rPr lang="en-US" sz="2000" b="0" u="none" strike="noStrike" cap="none" dirty="0">
                          <a:solidFill>
                            <a:srgbClr val="C00000"/>
                          </a:solidFill>
                          <a:sym typeface="Courier New"/>
                        </a:rPr>
                        <a:t>1 &amp; 4</a:t>
                      </a:r>
                      <a:r>
                        <a:rPr lang="en-US" sz="2000" b="0" u="none" strike="noStrike" cap="none" dirty="0">
                          <a:solidFill>
                            <a:srgbClr val="C00000"/>
                          </a:solidFill>
                          <a:sym typeface="Arial"/>
                        </a:rPr>
                        <a:t> evaluates to </a:t>
                      </a:r>
                      <a:r>
                        <a:rPr lang="en-US" sz="2000" b="0" u="none" strike="noStrike" cap="none" dirty="0">
                          <a:solidFill>
                            <a:srgbClr val="C00000"/>
                          </a:solidFill>
                          <a:sym typeface="Courier New"/>
                        </a:rPr>
                        <a:t>0</a:t>
                      </a:r>
                      <a:r>
                        <a:rPr lang="en-US" sz="2000" b="0" u="none" strike="noStrike" cap="none" dirty="0">
                          <a:solidFill>
                            <a:srgbClr val="C00000"/>
                          </a:solidFill>
                          <a:sym typeface="Arial"/>
                        </a:rPr>
                        <a:t>  (</a:t>
                      </a:r>
                      <a:r>
                        <a:rPr lang="en-US" sz="2000" b="0" u="none" strike="noStrike" cap="none" dirty="0">
                          <a:solidFill>
                            <a:srgbClr val="C00000"/>
                          </a:solidFill>
                          <a:sym typeface="Courier New"/>
                        </a:rPr>
                        <a:t>0001 &amp; 0100 = 0000</a:t>
                      </a:r>
                      <a:r>
                        <a:rPr lang="en-US" sz="2000" b="0" u="none" strike="noStrike" cap="none" dirty="0">
                          <a:solidFill>
                            <a:srgbClr val="C00000"/>
                          </a:solidFill>
                          <a:sym typeface="Arial"/>
                        </a:rPr>
                        <a:t>)</a:t>
                      </a:r>
                      <a:r>
                        <a:rPr lang="en-US" sz="2000" b="0" u="none" strike="noStrike" cap="none" dirty="0">
                          <a:solidFill>
                            <a:srgbClr val="002060"/>
                          </a:solidFill>
                          <a:sym typeface="Arial"/>
                        </a:rPr>
                        <a:t> while</a:t>
                      </a:r>
                      <a:br>
                        <a:rPr lang="en-US" sz="2000" b="0" u="none" strike="noStrike" cap="none" dirty="0">
                          <a:solidFill>
                            <a:srgbClr val="002060"/>
                          </a:solidFill>
                          <a:sym typeface="Arial"/>
                        </a:rPr>
                      </a:br>
                      <a:r>
                        <a:rPr lang="en-US" sz="2000" b="0" u="none" strike="noStrike" cap="none" dirty="0">
                          <a:solidFill>
                            <a:srgbClr val="002060"/>
                          </a:solidFill>
                          <a:sym typeface="Arial"/>
                        </a:rPr>
                        <a:t>   </a:t>
                      </a:r>
                      <a:r>
                        <a:rPr lang="en-US" sz="2000" b="0" u="none" strike="noStrike" cap="none" dirty="0">
                          <a:solidFill>
                            <a:srgbClr val="C00000"/>
                          </a:solidFill>
                          <a:sym typeface="Courier New"/>
                        </a:rPr>
                        <a:t>1 &amp;&amp; 4</a:t>
                      </a:r>
                      <a:r>
                        <a:rPr lang="en-US" sz="2000" b="0" u="none" strike="noStrike" cap="none" dirty="0">
                          <a:solidFill>
                            <a:srgbClr val="C00000"/>
                          </a:solidFill>
                          <a:sym typeface="Arial"/>
                        </a:rPr>
                        <a:t> evaluates to true  [</a:t>
                      </a:r>
                      <a:r>
                        <a:rPr lang="en-US" sz="2000" b="0" u="none" strike="noStrike" cap="none" dirty="0">
                          <a:solidFill>
                            <a:srgbClr val="C00000"/>
                          </a:solidFill>
                          <a:sym typeface="Courier New"/>
                        </a:rPr>
                        <a:t>True &amp;&amp; True = True</a:t>
                      </a:r>
                      <a:r>
                        <a:rPr lang="en-US" sz="2000" b="0" u="none" strike="noStrike" cap="none" dirty="0">
                          <a:solidFill>
                            <a:srgbClr val="C00000"/>
                          </a:solidFill>
                          <a:sym typeface="Arial"/>
                        </a:rPr>
                        <a:t>]</a:t>
                      </a:r>
                      <a:endParaRPr dirty="0">
                        <a:solidFill>
                          <a:srgbClr val="C00000"/>
                        </a:solidFill>
                      </a:endParaRPr>
                    </a:p>
                  </a:txBody>
                  <a:tcPr marL="63850" marR="63850" marT="0" marB="0"/>
                </a:tc>
                <a:extLst>
                  <a:ext uri="{0D108BD9-81ED-4DB2-BD59-A6C34878D82A}">
                    <a16:rowId xmlns:a16="http://schemas.microsoft.com/office/drawing/2014/main" val="10001"/>
                  </a:ext>
                </a:extLst>
              </a:tr>
            </a:tbl>
          </a:graphicData>
        </a:graphic>
      </p:graphicFrame>
      <p:sp>
        <p:nvSpPr>
          <p:cNvPr id="416" name="Google Shape;416;p63"/>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20"/>
        <p:cNvGrpSpPr/>
        <p:nvPr/>
      </p:nvGrpSpPr>
      <p:grpSpPr>
        <a:xfrm>
          <a:off x="0" y="0"/>
          <a:ext cx="0" cy="0"/>
          <a:chOff x="0" y="0"/>
          <a:chExt cx="0" cy="0"/>
        </a:xfrm>
      </p:grpSpPr>
      <p:pic>
        <p:nvPicPr>
          <p:cNvPr id="421" name="Google Shape;421;p64"/>
          <p:cNvPicPr preferRelativeResize="0"/>
          <p:nvPr/>
        </p:nvPicPr>
        <p:blipFill rotWithShape="1">
          <a:blip r:embed="rId3">
            <a:alphaModFix/>
          </a:blip>
          <a:srcRect/>
          <a:stretch/>
        </p:blipFill>
        <p:spPr>
          <a:xfrm>
            <a:off x="228600" y="1219200"/>
            <a:ext cx="8686800" cy="4578350"/>
          </a:xfrm>
          <a:prstGeom prst="rect">
            <a:avLst/>
          </a:prstGeom>
          <a:noFill/>
          <a:ln>
            <a:noFill/>
          </a:ln>
        </p:spPr>
      </p:pic>
      <p:sp>
        <p:nvSpPr>
          <p:cNvPr id="422" name="Google Shape;422;p64"/>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6096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
        <p:nvSpPr>
          <p:cNvPr id="262" name="Google Shape;262;p38"/>
          <p:cNvSpPr txBox="1">
            <a:spLocks noGrp="1"/>
          </p:cNvSpPr>
          <p:nvPr>
            <p:ph type="body" idx="1"/>
          </p:nvPr>
        </p:nvSpPr>
        <p:spPr>
          <a:xfrm>
            <a:off x="609600" y="990600"/>
            <a:ext cx="8153400" cy="5105400"/>
          </a:xfrm>
          <a:prstGeom prst="rect">
            <a:avLst/>
          </a:prstGeom>
          <a:noFill/>
          <a:ln>
            <a:noFill/>
          </a:ln>
        </p:spPr>
        <p:txBody>
          <a:bodyPr spcFirstLastPara="1" wrap="square" lIns="91425" tIns="45700" rIns="91425" bIns="45700" anchor="ctr" anchorCtr="0">
            <a:normAutofit/>
          </a:bodyPr>
          <a:lstStyle/>
          <a:p>
            <a:pPr marL="457200" marR="0" lvl="0" indent="-457200" algn="just" rtl="0">
              <a:lnSpc>
                <a:spcPct val="90000"/>
              </a:lnSpc>
              <a:spcBef>
                <a:spcPts val="0"/>
              </a:spcBef>
              <a:spcAft>
                <a:spcPts val="0"/>
              </a:spcAft>
              <a:buClr>
                <a:srgbClr val="C00000"/>
              </a:buClr>
              <a:buSzPts val="3190"/>
              <a:buFont typeface="Wingdings" pitchFamily="2" charset="2"/>
              <a:buChar char="Ø"/>
            </a:pPr>
            <a:r>
              <a:rPr lang="en-US" sz="2200" b="0" i="0" u="none" strike="noStrike" cap="none" dirty="0">
                <a:solidFill>
                  <a:srgbClr val="002060"/>
                </a:solidFill>
                <a:latin typeface="+mj-lt"/>
                <a:ea typeface="Arial"/>
                <a:cs typeface="Arial"/>
                <a:sym typeface="Arial"/>
              </a:rPr>
              <a:t>An </a:t>
            </a:r>
            <a:r>
              <a:rPr lang="en-US" sz="2200" b="1" i="0" u="none" strike="noStrike" cap="none" dirty="0">
                <a:solidFill>
                  <a:srgbClr val="002060"/>
                </a:solidFill>
                <a:latin typeface="+mj-lt"/>
                <a:ea typeface="Arial"/>
                <a:cs typeface="Arial"/>
                <a:sym typeface="Arial"/>
              </a:rPr>
              <a:t>expression</a:t>
            </a:r>
            <a:r>
              <a:rPr lang="en-US" sz="2200" b="0" i="0" u="none" strike="noStrike" cap="none" dirty="0">
                <a:solidFill>
                  <a:srgbClr val="002060"/>
                </a:solidFill>
                <a:latin typeface="+mj-lt"/>
                <a:ea typeface="Arial"/>
                <a:cs typeface="Arial"/>
                <a:sym typeface="Arial"/>
              </a:rPr>
              <a:t> is any valid set of literals, variables, operators, operands and expressions that evaluates to a single value.</a:t>
            </a:r>
            <a:endParaRPr dirty="0">
              <a:solidFill>
                <a:srgbClr val="002060"/>
              </a:solidFill>
              <a:latin typeface="+mj-lt"/>
            </a:endParaRPr>
          </a:p>
          <a:p>
            <a:pPr marL="457200" marR="0" lvl="0" indent="-457200" algn="just" rtl="0">
              <a:lnSpc>
                <a:spcPct val="90000"/>
              </a:lnSpc>
              <a:spcBef>
                <a:spcPts val="1040"/>
              </a:spcBef>
              <a:spcAft>
                <a:spcPts val="0"/>
              </a:spcAft>
              <a:buClr>
                <a:srgbClr val="C00000"/>
              </a:buClr>
              <a:buSzPts val="3190"/>
              <a:buFont typeface="Wingdings" pitchFamily="2" charset="2"/>
              <a:buChar char="Ø"/>
            </a:pPr>
            <a:r>
              <a:rPr lang="en-US" sz="2200" b="0" i="0" u="none" strike="noStrike" cap="none" dirty="0">
                <a:solidFill>
                  <a:srgbClr val="002060"/>
                </a:solidFill>
                <a:latin typeface="+mj-lt"/>
                <a:ea typeface="Arial"/>
                <a:cs typeface="Arial"/>
                <a:sym typeface="Arial"/>
              </a:rPr>
              <a:t>This value can be a number, a string or a logical value.</a:t>
            </a:r>
            <a:endParaRPr dirty="0">
              <a:solidFill>
                <a:srgbClr val="002060"/>
              </a:solidFill>
              <a:latin typeface="+mj-lt"/>
            </a:endParaRPr>
          </a:p>
          <a:p>
            <a:pPr marL="457200" marR="0" lvl="0" indent="-457200" algn="just" rtl="0">
              <a:lnSpc>
                <a:spcPct val="90000"/>
              </a:lnSpc>
              <a:spcBef>
                <a:spcPts val="1040"/>
              </a:spcBef>
              <a:spcAft>
                <a:spcPts val="0"/>
              </a:spcAft>
              <a:buClr>
                <a:srgbClr val="C00000"/>
              </a:buClr>
              <a:buSzPts val="3190"/>
              <a:buFont typeface="Wingdings" pitchFamily="2" charset="2"/>
              <a:buChar char="Ø"/>
            </a:pPr>
            <a:r>
              <a:rPr lang="en-US" sz="2200" b="0" i="0" u="none" strike="noStrike" cap="none" dirty="0">
                <a:solidFill>
                  <a:srgbClr val="002060"/>
                </a:solidFill>
                <a:latin typeface="+mj-lt"/>
                <a:ea typeface="Arial"/>
                <a:cs typeface="Arial"/>
                <a:sym typeface="Arial"/>
              </a:rPr>
              <a:t>For instance </a:t>
            </a:r>
            <a:r>
              <a:rPr lang="en-US" sz="2200" b="0" i="0" u="sng" strike="noStrike" cap="none" dirty="0">
                <a:solidFill>
                  <a:srgbClr val="C00000"/>
                </a:solidFill>
                <a:latin typeface="+mj-lt"/>
                <a:ea typeface="Arial"/>
                <a:cs typeface="Arial"/>
                <a:sym typeface="Arial"/>
              </a:rPr>
              <a:t>a = b + c;</a:t>
            </a:r>
            <a:r>
              <a:rPr lang="en-US" sz="2200" b="0" i="0" u="sng" strike="noStrike" cap="none" dirty="0">
                <a:solidFill>
                  <a:srgbClr val="002060"/>
                </a:solidFill>
                <a:latin typeface="+mj-lt"/>
                <a:ea typeface="Arial"/>
                <a:cs typeface="Arial"/>
                <a:sym typeface="Arial"/>
              </a:rPr>
              <a:t> </a:t>
            </a:r>
            <a:r>
              <a:rPr lang="en-US" sz="2200" b="0" i="0" u="none" strike="noStrike" cap="none" dirty="0">
                <a:solidFill>
                  <a:srgbClr val="002060"/>
                </a:solidFill>
                <a:latin typeface="+mj-lt"/>
                <a:ea typeface="Arial"/>
                <a:cs typeface="Arial"/>
                <a:sym typeface="Arial"/>
              </a:rPr>
              <a:t>denotes an expression in which there are </a:t>
            </a:r>
            <a:r>
              <a:rPr lang="en-US" sz="2200" b="0" i="0" u="sng" strike="noStrike" cap="none" dirty="0">
                <a:solidFill>
                  <a:srgbClr val="002060"/>
                </a:solidFill>
                <a:latin typeface="+mj-lt"/>
                <a:ea typeface="Arial"/>
                <a:cs typeface="Arial"/>
                <a:sym typeface="Arial"/>
              </a:rPr>
              <a:t>3 operands a, b, c </a:t>
            </a:r>
            <a:r>
              <a:rPr lang="en-US" sz="2200" b="0" i="0" u="none" strike="noStrike" cap="none" dirty="0">
                <a:solidFill>
                  <a:srgbClr val="002060"/>
                </a:solidFill>
                <a:latin typeface="+mj-lt"/>
                <a:ea typeface="Arial"/>
                <a:cs typeface="Arial"/>
                <a:sym typeface="Arial"/>
              </a:rPr>
              <a:t>and </a:t>
            </a:r>
            <a:r>
              <a:rPr lang="en-US" sz="2200" b="0" i="0" u="sng" strike="noStrike" cap="none" dirty="0">
                <a:solidFill>
                  <a:srgbClr val="002060"/>
                </a:solidFill>
                <a:latin typeface="+mj-lt"/>
                <a:ea typeface="Arial"/>
                <a:cs typeface="Arial"/>
                <a:sym typeface="Arial"/>
              </a:rPr>
              <a:t>two operator + and =</a:t>
            </a:r>
            <a:r>
              <a:rPr lang="en-US" sz="2200" b="0" i="0" u="none" strike="noStrike" cap="none" dirty="0">
                <a:solidFill>
                  <a:srgbClr val="002060"/>
                </a:solidFill>
                <a:latin typeface="+mj-lt"/>
                <a:ea typeface="Arial"/>
                <a:cs typeface="Arial"/>
                <a:sym typeface="Arial"/>
              </a:rPr>
              <a:t>.</a:t>
            </a:r>
            <a:endParaRPr dirty="0">
              <a:solidFill>
                <a:srgbClr val="002060"/>
              </a:solidFill>
              <a:latin typeface="+mj-lt"/>
            </a:endParaRPr>
          </a:p>
          <a:p>
            <a:pPr marL="457200" marR="0" lvl="0" indent="-457200" algn="just" rtl="0">
              <a:lnSpc>
                <a:spcPct val="90000"/>
              </a:lnSpc>
              <a:spcBef>
                <a:spcPts val="1040"/>
              </a:spcBef>
              <a:spcAft>
                <a:spcPts val="0"/>
              </a:spcAft>
              <a:buClr>
                <a:srgbClr val="C00000"/>
              </a:buClr>
              <a:buSzPts val="3190"/>
              <a:buFont typeface="Wingdings" pitchFamily="2" charset="2"/>
              <a:buChar char="Ø"/>
            </a:pPr>
            <a:r>
              <a:rPr lang="en-US" sz="2200" b="0" i="0" u="none" strike="noStrike" cap="none" dirty="0">
                <a:solidFill>
                  <a:srgbClr val="002060"/>
                </a:solidFill>
                <a:latin typeface="+mj-lt"/>
                <a:ea typeface="Arial"/>
                <a:cs typeface="Arial"/>
                <a:sym typeface="Arial"/>
              </a:rPr>
              <a:t>A </a:t>
            </a:r>
            <a:r>
              <a:rPr lang="en-US" sz="2200" b="1" i="0" u="none" strike="noStrike" cap="none" dirty="0">
                <a:solidFill>
                  <a:srgbClr val="002060"/>
                </a:solidFill>
                <a:latin typeface="+mj-lt"/>
                <a:ea typeface="Arial"/>
                <a:cs typeface="Arial"/>
                <a:sym typeface="Arial"/>
              </a:rPr>
              <a:t>statement</a:t>
            </a:r>
            <a:r>
              <a:rPr lang="en-US" sz="2200" b="0" i="0" u="none" strike="noStrike" cap="none" dirty="0">
                <a:solidFill>
                  <a:srgbClr val="002060"/>
                </a:solidFill>
                <a:latin typeface="+mj-lt"/>
                <a:ea typeface="Arial"/>
                <a:cs typeface="Arial"/>
                <a:sym typeface="Arial"/>
              </a:rPr>
              <a:t>, the smallest independent computational unit, specifies an action to be performed.</a:t>
            </a:r>
            <a:endParaRPr dirty="0">
              <a:solidFill>
                <a:srgbClr val="002060"/>
              </a:solidFill>
              <a:latin typeface="+mj-lt"/>
            </a:endParaRPr>
          </a:p>
          <a:p>
            <a:pPr marL="457200" marR="0" lvl="0" indent="-457200" algn="just" rtl="0">
              <a:lnSpc>
                <a:spcPct val="90000"/>
              </a:lnSpc>
              <a:spcBef>
                <a:spcPts val="1040"/>
              </a:spcBef>
              <a:spcAft>
                <a:spcPts val="0"/>
              </a:spcAft>
              <a:buClr>
                <a:srgbClr val="C00000"/>
              </a:buClr>
              <a:buSzPts val="3190"/>
              <a:buFont typeface="Wingdings" pitchFamily="2" charset="2"/>
              <a:buChar char="Ø"/>
            </a:pPr>
            <a:r>
              <a:rPr lang="en-US" sz="2200" b="0" i="0" u="none" strike="noStrike" cap="none" dirty="0">
                <a:solidFill>
                  <a:srgbClr val="002060"/>
                </a:solidFill>
                <a:latin typeface="+mj-lt"/>
                <a:ea typeface="Arial"/>
                <a:cs typeface="Arial"/>
                <a:sym typeface="Arial"/>
              </a:rPr>
              <a:t>In most cases, statements are executed in sequence.</a:t>
            </a:r>
            <a:endParaRPr dirty="0">
              <a:solidFill>
                <a:srgbClr val="002060"/>
              </a:solidFill>
              <a:latin typeface="+mj-lt"/>
            </a:endParaRPr>
          </a:p>
          <a:p>
            <a:pPr marL="457200" marR="0" lvl="0" indent="-457200" algn="just" rtl="0">
              <a:lnSpc>
                <a:spcPct val="90000"/>
              </a:lnSpc>
              <a:spcBef>
                <a:spcPts val="1040"/>
              </a:spcBef>
              <a:spcAft>
                <a:spcPts val="0"/>
              </a:spcAft>
              <a:buClr>
                <a:srgbClr val="C00000"/>
              </a:buClr>
              <a:buSzPts val="3190"/>
              <a:buFont typeface="Wingdings" pitchFamily="2" charset="2"/>
              <a:buChar char="Ø"/>
            </a:pPr>
            <a:r>
              <a:rPr lang="en-US" sz="2200" b="0" i="0" u="none" strike="noStrike" cap="none" dirty="0">
                <a:solidFill>
                  <a:srgbClr val="002060"/>
                </a:solidFill>
                <a:latin typeface="+mj-lt"/>
                <a:ea typeface="Arial"/>
                <a:cs typeface="Arial"/>
                <a:sym typeface="Arial"/>
              </a:rPr>
              <a:t>The number of operands of an operator is called its </a:t>
            </a:r>
            <a:r>
              <a:rPr lang="en-US" sz="2200" b="1" i="0" u="none" strike="noStrike" cap="none" dirty="0">
                <a:solidFill>
                  <a:srgbClr val="002060"/>
                </a:solidFill>
                <a:latin typeface="+mj-lt"/>
                <a:ea typeface="Arial"/>
                <a:cs typeface="Arial"/>
                <a:sym typeface="Arial"/>
              </a:rPr>
              <a:t>arity</a:t>
            </a:r>
            <a:r>
              <a:rPr lang="en-US" sz="2200" b="0" i="0" u="none" strike="noStrike" cap="none" dirty="0">
                <a:solidFill>
                  <a:srgbClr val="002060"/>
                </a:solidFill>
                <a:latin typeface="+mj-lt"/>
                <a:ea typeface="Arial"/>
                <a:cs typeface="Arial"/>
                <a:sym typeface="Arial"/>
              </a:rPr>
              <a:t>.</a:t>
            </a:r>
            <a:endParaRPr dirty="0">
              <a:solidFill>
                <a:srgbClr val="002060"/>
              </a:solidFill>
              <a:latin typeface="+mj-lt"/>
            </a:endParaRPr>
          </a:p>
          <a:p>
            <a:pPr marL="457200" marR="0" lvl="0" indent="-457200" algn="just" rtl="0">
              <a:lnSpc>
                <a:spcPct val="90000"/>
              </a:lnSpc>
              <a:spcBef>
                <a:spcPts val="1040"/>
              </a:spcBef>
              <a:spcAft>
                <a:spcPts val="0"/>
              </a:spcAft>
              <a:buClr>
                <a:srgbClr val="C00000"/>
              </a:buClr>
              <a:buSzPts val="3190"/>
              <a:buFont typeface="Wingdings" pitchFamily="2" charset="2"/>
              <a:buChar char="Ø"/>
            </a:pPr>
            <a:r>
              <a:rPr lang="en-US" sz="2200" b="0" i="0" u="none" strike="noStrike" cap="none" dirty="0">
                <a:solidFill>
                  <a:srgbClr val="002060"/>
                </a:solidFill>
                <a:latin typeface="+mj-lt"/>
                <a:ea typeface="Arial"/>
                <a:cs typeface="Arial"/>
                <a:sym typeface="Arial"/>
              </a:rPr>
              <a:t>Based on arity, operators are classified as </a:t>
            </a:r>
            <a:r>
              <a:rPr lang="en-US" sz="2200" b="1" i="0" u="none" strike="noStrike" cap="none" dirty="0">
                <a:solidFill>
                  <a:srgbClr val="002060"/>
                </a:solidFill>
                <a:latin typeface="+mj-lt"/>
                <a:ea typeface="Arial"/>
                <a:cs typeface="Arial"/>
                <a:sym typeface="Arial"/>
              </a:rPr>
              <a:t>nullary</a:t>
            </a:r>
            <a:r>
              <a:rPr lang="en-US" sz="2200" b="0" i="0" u="none" strike="noStrike" cap="none" dirty="0">
                <a:solidFill>
                  <a:srgbClr val="002060"/>
                </a:solidFill>
                <a:latin typeface="+mj-lt"/>
                <a:ea typeface="Arial"/>
                <a:cs typeface="Arial"/>
                <a:sym typeface="Arial"/>
              </a:rPr>
              <a:t> (no operands), </a:t>
            </a:r>
            <a:r>
              <a:rPr lang="en-US" sz="2200" b="1" i="0" u="none" strike="noStrike" cap="none" dirty="0">
                <a:solidFill>
                  <a:srgbClr val="002060"/>
                </a:solidFill>
                <a:latin typeface="+mj-lt"/>
                <a:ea typeface="Arial"/>
                <a:cs typeface="Arial"/>
                <a:sym typeface="Arial"/>
              </a:rPr>
              <a:t>unary</a:t>
            </a:r>
            <a:r>
              <a:rPr lang="en-US" sz="2200" b="0" i="0" u="none" strike="noStrike" cap="none" dirty="0">
                <a:solidFill>
                  <a:srgbClr val="002060"/>
                </a:solidFill>
                <a:latin typeface="+mj-lt"/>
                <a:ea typeface="Arial"/>
                <a:cs typeface="Arial"/>
                <a:sym typeface="Arial"/>
              </a:rPr>
              <a:t> (1 operand), </a:t>
            </a:r>
            <a:r>
              <a:rPr lang="en-US" sz="2200" b="1" i="0" u="none" strike="noStrike" cap="none" dirty="0">
                <a:solidFill>
                  <a:srgbClr val="002060"/>
                </a:solidFill>
                <a:latin typeface="+mj-lt"/>
                <a:ea typeface="Arial"/>
                <a:cs typeface="Arial"/>
                <a:sym typeface="Arial"/>
              </a:rPr>
              <a:t>binary</a:t>
            </a:r>
            <a:r>
              <a:rPr lang="en-US" sz="2200" b="0" i="0" u="none" strike="noStrike" cap="none" dirty="0">
                <a:solidFill>
                  <a:srgbClr val="002060"/>
                </a:solidFill>
                <a:latin typeface="+mj-lt"/>
                <a:ea typeface="Arial"/>
                <a:cs typeface="Arial"/>
                <a:sym typeface="Arial"/>
              </a:rPr>
              <a:t> (2 operands), </a:t>
            </a:r>
            <a:r>
              <a:rPr lang="en-US" sz="2200" b="1" i="0" u="none" strike="noStrike" cap="none" dirty="0">
                <a:solidFill>
                  <a:srgbClr val="002060"/>
                </a:solidFill>
                <a:latin typeface="+mj-lt"/>
                <a:ea typeface="Arial"/>
                <a:cs typeface="Arial"/>
                <a:sym typeface="Arial"/>
              </a:rPr>
              <a:t>ternary</a:t>
            </a:r>
            <a:r>
              <a:rPr lang="en-US" sz="2200" b="0" i="0" u="none" strike="noStrike" cap="none" dirty="0">
                <a:solidFill>
                  <a:srgbClr val="002060"/>
                </a:solidFill>
                <a:latin typeface="+mj-lt"/>
                <a:ea typeface="Arial"/>
                <a:cs typeface="Arial"/>
                <a:sym typeface="Arial"/>
              </a:rPr>
              <a:t> (3 operands).</a:t>
            </a:r>
            <a:endParaRPr dirty="0">
              <a:solidFill>
                <a:srgbClr val="002060"/>
              </a:solidFill>
              <a:latin typeface="+mj-lt"/>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26"/>
        <p:cNvGrpSpPr/>
        <p:nvPr/>
      </p:nvGrpSpPr>
      <p:grpSpPr>
        <a:xfrm>
          <a:off x="0" y="0"/>
          <a:ext cx="0" cy="0"/>
          <a:chOff x="0" y="0"/>
          <a:chExt cx="0" cy="0"/>
        </a:xfrm>
      </p:grpSpPr>
      <p:graphicFrame>
        <p:nvGraphicFramePr>
          <p:cNvPr id="427" name="Google Shape;427;p65"/>
          <p:cNvGraphicFramePr/>
          <p:nvPr>
            <p:extLst>
              <p:ext uri="{D42A27DB-BD31-4B8C-83A1-F6EECF244321}">
                <p14:modId xmlns:p14="http://schemas.microsoft.com/office/powerpoint/2010/main" val="2182330566"/>
              </p:ext>
            </p:extLst>
          </p:nvPr>
        </p:nvGraphicFramePr>
        <p:xfrm>
          <a:off x="304800" y="1066800"/>
          <a:ext cx="8534375" cy="4687875"/>
        </p:xfrm>
        <a:graphic>
          <a:graphicData uri="http://schemas.openxmlformats.org/drawingml/2006/table">
            <a:tbl>
              <a:tblPr>
                <a:tableStyleId>{83C26A1F-9B4A-46C2-9A6D-FC636599AEBF}</a:tableStyleId>
              </a:tblPr>
              <a:tblGrid>
                <a:gridCol w="474650">
                  <a:extLst>
                    <a:ext uri="{9D8B030D-6E8A-4147-A177-3AD203B41FA5}">
                      <a16:colId xmlns:a16="http://schemas.microsoft.com/office/drawing/2014/main" val="20000"/>
                    </a:ext>
                  </a:extLst>
                </a:gridCol>
                <a:gridCol w="8059725">
                  <a:extLst>
                    <a:ext uri="{9D8B030D-6E8A-4147-A177-3AD203B41FA5}">
                      <a16:colId xmlns:a16="http://schemas.microsoft.com/office/drawing/2014/main" val="20001"/>
                    </a:ext>
                  </a:extLst>
                </a:gridCol>
              </a:tblGrid>
              <a:tr h="420675">
                <a:tc gridSpan="2">
                  <a:txBody>
                    <a:bodyPr/>
                    <a:lstStyle/>
                    <a:p>
                      <a:pPr marL="0" marR="0" lvl="0" indent="0" algn="ctr" rtl="0">
                        <a:lnSpc>
                          <a:spcPct val="115000"/>
                        </a:lnSpc>
                        <a:spcBef>
                          <a:spcPts val="0"/>
                        </a:spcBef>
                        <a:spcAft>
                          <a:spcPts val="0"/>
                        </a:spcAft>
                        <a:buClr>
                          <a:schemeClr val="dk1"/>
                        </a:buClr>
                        <a:buSzPts val="2400"/>
                        <a:buFont typeface="Arial"/>
                        <a:buNone/>
                      </a:pPr>
                      <a:r>
                        <a:rPr lang="en-US" sz="2400" b="1" u="none" strike="noStrike" cap="none" dirty="0">
                          <a:solidFill>
                            <a:srgbClr val="C00000"/>
                          </a:solidFill>
                          <a:sym typeface="Arial"/>
                        </a:rPr>
                        <a:t>Bitwise </a:t>
                      </a:r>
                      <a:r>
                        <a:rPr lang="en-US" sz="2400" b="1" u="none" strike="noStrike" cap="none" dirty="0">
                          <a:solidFill>
                            <a:srgbClr val="C00000"/>
                          </a:solidFill>
                          <a:sym typeface="Courier New"/>
                        </a:rPr>
                        <a:t>XOR</a:t>
                      </a:r>
                      <a:r>
                        <a:rPr lang="en-US" sz="2400" b="1" u="none" strike="noStrike" cap="none" dirty="0">
                          <a:solidFill>
                            <a:srgbClr val="C00000"/>
                          </a:solidFill>
                          <a:sym typeface="Arial"/>
                        </a:rPr>
                        <a:t> Operator</a:t>
                      </a:r>
                      <a:endParaRPr dirty="0">
                        <a:solidFill>
                          <a:srgbClr val="C00000"/>
                        </a:solidFill>
                      </a:endParaRPr>
                    </a:p>
                  </a:txBody>
                  <a:tcPr marL="67475" marR="67475" marT="0" marB="0"/>
                </a:tc>
                <a:tc hMerge="1">
                  <a:txBody>
                    <a:bodyPr/>
                    <a:lstStyle/>
                    <a:p>
                      <a:endParaRPr lang="en-US"/>
                    </a:p>
                  </a:txBody>
                  <a:tcPr/>
                </a:tc>
                <a:extLst>
                  <a:ext uri="{0D108BD9-81ED-4DB2-BD59-A6C34878D82A}">
                    <a16:rowId xmlns:a16="http://schemas.microsoft.com/office/drawing/2014/main" val="10000"/>
                  </a:ext>
                </a:extLst>
              </a:tr>
              <a:tr h="426720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67475" marR="67475" marT="0" marB="0" anchor="ctr"/>
                </a:tc>
                <a:tc>
                  <a:txBody>
                    <a:bodyPr/>
                    <a:lstStyle/>
                    <a:p>
                      <a:pPr marL="457200" marR="0" lvl="0" indent="-457200" algn="l" rtl="0">
                        <a:lnSpc>
                          <a:spcPct val="100000"/>
                        </a:lnSpc>
                        <a:spcBef>
                          <a:spcPts val="0"/>
                        </a:spcBef>
                        <a:spcAft>
                          <a:spcPts val="0"/>
                        </a:spcAft>
                        <a:buClr>
                          <a:srgbClr val="C00000"/>
                        </a:buClr>
                        <a:buSzPts val="2000"/>
                        <a:buFont typeface="Wingdings" pitchFamily="2" charset="2"/>
                        <a:buChar char="Ø"/>
                      </a:pPr>
                      <a:r>
                        <a:rPr lang="en-US" sz="2000" b="0" u="none" strike="noStrike" cap="none" dirty="0">
                          <a:solidFill>
                            <a:srgbClr val="002060"/>
                          </a:solidFill>
                          <a:sym typeface="Arial"/>
                        </a:rPr>
                        <a:t>The bitwise exclusive </a:t>
                      </a:r>
                      <a:r>
                        <a:rPr lang="en-US" sz="2000" b="0" u="none" strike="noStrike" cap="none" dirty="0">
                          <a:solidFill>
                            <a:srgbClr val="002060"/>
                          </a:solidFill>
                          <a:sym typeface="Courier New"/>
                        </a:rPr>
                        <a:t>OR</a:t>
                      </a:r>
                      <a:r>
                        <a:rPr lang="en-US" sz="2000" b="0" u="none" strike="noStrike" cap="none" dirty="0">
                          <a:solidFill>
                            <a:srgbClr val="002060"/>
                          </a:solidFill>
                          <a:sym typeface="Arial"/>
                        </a:rPr>
                        <a:t> operator compares each bit of its first operand to the corresponding bit of the second operand. If both bits are </a:t>
                      </a:r>
                      <a:r>
                        <a:rPr lang="en-US" sz="2000" b="0" u="none" strike="noStrike" cap="none" dirty="0">
                          <a:solidFill>
                            <a:srgbClr val="002060"/>
                          </a:solidFill>
                          <a:sym typeface="Courier New"/>
                        </a:rPr>
                        <a:t>1</a:t>
                      </a:r>
                      <a:r>
                        <a:rPr lang="en-US" sz="2000" b="0" u="none" strike="noStrike" cap="none" dirty="0">
                          <a:solidFill>
                            <a:srgbClr val="002060"/>
                          </a:solidFill>
                          <a:sym typeface="Arial"/>
                        </a:rPr>
                        <a:t>'s or both bits are </a:t>
                      </a:r>
                      <a:r>
                        <a:rPr lang="en-US" sz="2000" b="0" u="none" strike="noStrike" cap="none" dirty="0">
                          <a:solidFill>
                            <a:srgbClr val="002060"/>
                          </a:solidFill>
                          <a:sym typeface="Courier New"/>
                        </a:rPr>
                        <a:t>0</a:t>
                      </a:r>
                      <a:r>
                        <a:rPr lang="en-US" sz="2000" b="0" u="none" strike="noStrike" cap="none" dirty="0">
                          <a:solidFill>
                            <a:srgbClr val="002060"/>
                          </a:solidFill>
                          <a:sym typeface="Arial"/>
                        </a:rPr>
                        <a:t>'s, the corresponding bit of the result is set to </a:t>
                      </a:r>
                      <a:r>
                        <a:rPr lang="en-US" sz="2000" b="0" u="none" strike="noStrike" cap="none" dirty="0">
                          <a:solidFill>
                            <a:srgbClr val="002060"/>
                          </a:solidFill>
                          <a:sym typeface="Courier New"/>
                        </a:rPr>
                        <a:t>0</a:t>
                      </a:r>
                      <a:r>
                        <a:rPr lang="en-US" sz="2000" b="0" u="none" strike="noStrike" cap="none" dirty="0">
                          <a:solidFill>
                            <a:srgbClr val="002060"/>
                          </a:solidFill>
                          <a:sym typeface="Arial"/>
                        </a:rPr>
                        <a:t>. Otherwise, it sets the corresponding result bit to </a:t>
                      </a:r>
                      <a:r>
                        <a:rPr lang="en-US" sz="2000" b="0" u="none" strike="noStrike" cap="none" dirty="0">
                          <a:solidFill>
                            <a:srgbClr val="002060"/>
                          </a:solidFill>
                          <a:sym typeface="Courier New"/>
                        </a:rPr>
                        <a:t>1</a:t>
                      </a:r>
                      <a:r>
                        <a:rPr lang="en-US" sz="2000" b="0" u="none" strike="noStrike" cap="none" dirty="0">
                          <a:solidFill>
                            <a:srgbClr val="002060"/>
                          </a:solidFill>
                          <a:sym typeface="Arial"/>
                        </a:rPr>
                        <a:t>.</a:t>
                      </a:r>
                      <a:endParaRPr dirty="0">
                        <a:solidFill>
                          <a:srgbClr val="002060"/>
                        </a:solidFill>
                      </a:endParaRPr>
                    </a:p>
                    <a:p>
                      <a:pPr marL="457200" marR="0" lvl="0" indent="-457200" algn="l" rtl="0">
                        <a:lnSpc>
                          <a:spcPct val="100000"/>
                        </a:lnSpc>
                        <a:spcBef>
                          <a:spcPts val="0"/>
                        </a:spcBef>
                        <a:spcAft>
                          <a:spcPts val="0"/>
                        </a:spcAft>
                        <a:buClr>
                          <a:srgbClr val="C00000"/>
                        </a:buClr>
                        <a:buSzPts val="2000"/>
                        <a:buFont typeface="Wingdings" pitchFamily="2" charset="2"/>
                        <a:buChar char="Ø"/>
                      </a:pPr>
                      <a:r>
                        <a:rPr lang="en-US" sz="2000" b="0" u="none" strike="noStrike" cap="none" dirty="0">
                          <a:solidFill>
                            <a:srgbClr val="002060"/>
                          </a:solidFill>
                          <a:sym typeface="Arial"/>
                        </a:rPr>
                        <a:t>Both operands must have an integral or enumeration type. The usual arithmetic conversions on each operand are performed. The result has the same type as the converted operands and is not an </a:t>
                      </a:r>
                      <a:r>
                        <a:rPr lang="en-US" sz="2000" b="0" u="none" strike="noStrike" cap="none" dirty="0" err="1">
                          <a:solidFill>
                            <a:srgbClr val="002060"/>
                          </a:solidFill>
                          <a:sym typeface="Arial"/>
                        </a:rPr>
                        <a:t>lvalue</a:t>
                      </a:r>
                      <a:r>
                        <a:rPr lang="en-US" sz="2000" b="0" u="none" strike="noStrike" cap="none" dirty="0">
                          <a:solidFill>
                            <a:srgbClr val="002060"/>
                          </a:solidFill>
                          <a:sym typeface="Arial"/>
                        </a:rPr>
                        <a:t> (left value).</a:t>
                      </a:r>
                      <a:endParaRPr dirty="0">
                        <a:solidFill>
                          <a:srgbClr val="002060"/>
                        </a:solidFill>
                      </a:endParaRPr>
                    </a:p>
                    <a:p>
                      <a:pPr marL="457200" marR="0" lvl="0" indent="-457200" algn="l" rtl="0">
                        <a:lnSpc>
                          <a:spcPct val="100000"/>
                        </a:lnSpc>
                        <a:spcBef>
                          <a:spcPts val="0"/>
                        </a:spcBef>
                        <a:spcAft>
                          <a:spcPts val="0"/>
                        </a:spcAft>
                        <a:buClr>
                          <a:srgbClr val="C00000"/>
                        </a:buClr>
                        <a:buSzPts val="2000"/>
                        <a:buFont typeface="Wingdings" pitchFamily="2" charset="2"/>
                        <a:buChar char="Ø"/>
                      </a:pPr>
                      <a:r>
                        <a:rPr lang="en-US" sz="2000" b="0" u="none" strike="noStrike" cap="none" dirty="0">
                          <a:solidFill>
                            <a:srgbClr val="002060"/>
                          </a:solidFill>
                          <a:sym typeface="Arial"/>
                        </a:rPr>
                        <a:t>Because the bitwise exclusive </a:t>
                      </a:r>
                      <a:r>
                        <a:rPr lang="en-US" sz="2000" b="0" u="none" strike="noStrike" cap="none" dirty="0">
                          <a:solidFill>
                            <a:srgbClr val="002060"/>
                          </a:solidFill>
                          <a:sym typeface="Courier New"/>
                        </a:rPr>
                        <a:t>OR</a:t>
                      </a:r>
                      <a:r>
                        <a:rPr lang="en-US" sz="2000" b="0" u="none" strike="noStrike" cap="none" dirty="0">
                          <a:solidFill>
                            <a:srgbClr val="002060"/>
                          </a:solidFill>
                          <a:sym typeface="Arial"/>
                        </a:rPr>
                        <a:t> operator has both associative and commutative properties, the compiler can rearrange the operands in an expression that contains more than one bitwise exclusive </a:t>
                      </a:r>
                      <a:r>
                        <a:rPr lang="en-US" sz="2000" b="0" u="none" strike="noStrike" cap="none" dirty="0">
                          <a:solidFill>
                            <a:srgbClr val="002060"/>
                          </a:solidFill>
                          <a:sym typeface="Courier New"/>
                        </a:rPr>
                        <a:t>OR</a:t>
                      </a:r>
                      <a:r>
                        <a:rPr lang="en-US" sz="2000" b="0" u="none" strike="noStrike" cap="none" dirty="0">
                          <a:solidFill>
                            <a:srgbClr val="002060"/>
                          </a:solidFill>
                          <a:sym typeface="Arial"/>
                        </a:rPr>
                        <a:t> operator. </a:t>
                      </a:r>
                      <a:endParaRPr dirty="0">
                        <a:solidFill>
                          <a:srgbClr val="002060"/>
                        </a:solidFill>
                      </a:endParaRPr>
                    </a:p>
                  </a:txBody>
                  <a:tcPr marL="67475" marR="67475" marT="0" marB="0"/>
                </a:tc>
                <a:extLst>
                  <a:ext uri="{0D108BD9-81ED-4DB2-BD59-A6C34878D82A}">
                    <a16:rowId xmlns:a16="http://schemas.microsoft.com/office/drawing/2014/main" val="10001"/>
                  </a:ext>
                </a:extLst>
              </a:tr>
            </a:tbl>
          </a:graphicData>
        </a:graphic>
      </p:graphicFrame>
      <p:sp>
        <p:nvSpPr>
          <p:cNvPr id="428" name="Google Shape;428;p65"/>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432"/>
        <p:cNvGrpSpPr/>
        <p:nvPr/>
      </p:nvGrpSpPr>
      <p:grpSpPr>
        <a:xfrm>
          <a:off x="0" y="0"/>
          <a:ext cx="0" cy="0"/>
          <a:chOff x="0" y="0"/>
          <a:chExt cx="0" cy="0"/>
        </a:xfrm>
      </p:grpSpPr>
      <p:pic>
        <p:nvPicPr>
          <p:cNvPr id="433" name="Google Shape;433;p66"/>
          <p:cNvPicPr preferRelativeResize="0"/>
          <p:nvPr/>
        </p:nvPicPr>
        <p:blipFill rotWithShape="1">
          <a:blip r:embed="rId3">
            <a:alphaModFix/>
          </a:blip>
          <a:srcRect/>
          <a:stretch/>
        </p:blipFill>
        <p:spPr>
          <a:xfrm>
            <a:off x="304800" y="1600200"/>
            <a:ext cx="8620125" cy="4572000"/>
          </a:xfrm>
          <a:prstGeom prst="rect">
            <a:avLst/>
          </a:prstGeom>
          <a:noFill/>
          <a:ln>
            <a:noFill/>
          </a:ln>
        </p:spPr>
      </p:pic>
      <p:sp>
        <p:nvSpPr>
          <p:cNvPr id="434" name="Google Shape;434;p66"/>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438"/>
        <p:cNvGrpSpPr/>
        <p:nvPr/>
      </p:nvGrpSpPr>
      <p:grpSpPr>
        <a:xfrm>
          <a:off x="0" y="0"/>
          <a:ext cx="0" cy="0"/>
          <a:chOff x="0" y="0"/>
          <a:chExt cx="0" cy="0"/>
        </a:xfrm>
      </p:grpSpPr>
      <p:graphicFrame>
        <p:nvGraphicFramePr>
          <p:cNvPr id="439" name="Google Shape;439;p67"/>
          <p:cNvGraphicFramePr/>
          <p:nvPr>
            <p:extLst>
              <p:ext uri="{D42A27DB-BD31-4B8C-83A1-F6EECF244321}">
                <p14:modId xmlns:p14="http://schemas.microsoft.com/office/powerpoint/2010/main" val="3857334168"/>
              </p:ext>
            </p:extLst>
          </p:nvPr>
        </p:nvGraphicFramePr>
        <p:xfrm>
          <a:off x="228600" y="1295400"/>
          <a:ext cx="8458175" cy="4945050"/>
        </p:xfrm>
        <a:graphic>
          <a:graphicData uri="http://schemas.openxmlformats.org/drawingml/2006/table">
            <a:tbl>
              <a:tblPr>
                <a:tableStyleId>{83C26A1F-9B4A-46C2-9A6D-FC636599AEBF}</a:tableStyleId>
              </a:tblPr>
              <a:tblGrid>
                <a:gridCol w="560375">
                  <a:extLst>
                    <a:ext uri="{9D8B030D-6E8A-4147-A177-3AD203B41FA5}">
                      <a16:colId xmlns:a16="http://schemas.microsoft.com/office/drawing/2014/main" val="20000"/>
                    </a:ext>
                  </a:extLst>
                </a:gridCol>
                <a:gridCol w="7897800">
                  <a:extLst>
                    <a:ext uri="{9D8B030D-6E8A-4147-A177-3AD203B41FA5}">
                      <a16:colId xmlns:a16="http://schemas.microsoft.com/office/drawing/2014/main" val="20001"/>
                    </a:ext>
                  </a:extLst>
                </a:gridCol>
              </a:tblGrid>
              <a:tr h="350825">
                <a:tc gridSpan="2">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Bitwise (Inclusive) </a:t>
                      </a:r>
                      <a:r>
                        <a:rPr lang="en-US" sz="2000" b="1" u="none" strike="noStrike" cap="none" dirty="0">
                          <a:solidFill>
                            <a:srgbClr val="C00000"/>
                          </a:solidFill>
                          <a:sym typeface="Courier New"/>
                        </a:rPr>
                        <a:t>OR</a:t>
                      </a:r>
                      <a:r>
                        <a:rPr lang="en-US" sz="2000" b="1" u="none" strike="noStrike" cap="none" dirty="0">
                          <a:solidFill>
                            <a:srgbClr val="C00000"/>
                          </a:solidFill>
                          <a:sym typeface="Arial"/>
                        </a:rPr>
                        <a:t> Operator</a:t>
                      </a:r>
                      <a:endParaRPr dirty="0">
                        <a:solidFill>
                          <a:srgbClr val="C00000"/>
                        </a:solidFill>
                      </a:endParaRPr>
                    </a:p>
                  </a:txBody>
                  <a:tcPr marL="59300" marR="59300" marT="0" marB="0"/>
                </a:tc>
                <a:tc hMerge="1">
                  <a:txBody>
                    <a:bodyPr/>
                    <a:lstStyle/>
                    <a:p>
                      <a:endParaRPr lang="en-US"/>
                    </a:p>
                  </a:txBody>
                  <a:tcPr/>
                </a:tc>
                <a:extLst>
                  <a:ext uri="{0D108BD9-81ED-4DB2-BD59-A6C34878D82A}">
                    <a16:rowId xmlns:a16="http://schemas.microsoft.com/office/drawing/2014/main" val="10000"/>
                  </a:ext>
                </a:extLst>
              </a:tr>
              <a:tr h="4594225">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a:t>
                      </a:r>
                      <a:endParaRPr dirty="0">
                        <a:solidFill>
                          <a:srgbClr val="C00000"/>
                        </a:solidFill>
                      </a:endParaRPr>
                    </a:p>
                  </a:txBody>
                  <a:tcPr marL="59300" marR="59300" marT="0" marB="0" anchor="ctr"/>
                </a:tc>
                <a:tc>
                  <a:txBody>
                    <a:bodyPr/>
                    <a:lstStyle/>
                    <a:p>
                      <a:pPr marL="342900" marR="0" lvl="0" indent="-342900" algn="l" rtl="0">
                        <a:lnSpc>
                          <a:spcPct val="100000"/>
                        </a:lnSpc>
                        <a:spcBef>
                          <a:spcPts val="0"/>
                        </a:spcBef>
                        <a:spcAft>
                          <a:spcPts val="0"/>
                        </a:spcAft>
                        <a:buClr>
                          <a:srgbClr val="C00000"/>
                        </a:buClr>
                        <a:buSzPts val="1800"/>
                        <a:buFont typeface="Wingdings" pitchFamily="2" charset="2"/>
                        <a:buChar char="Ø"/>
                      </a:pPr>
                      <a:r>
                        <a:rPr lang="en-US" sz="1800" b="0" u="none" strike="noStrike" cap="none" dirty="0">
                          <a:solidFill>
                            <a:srgbClr val="002060"/>
                          </a:solidFill>
                          <a:sym typeface="Arial"/>
                        </a:rPr>
                        <a:t>The </a:t>
                      </a:r>
                      <a:r>
                        <a:rPr lang="en-US" sz="1800" b="0" u="none" strike="noStrike" cap="none" dirty="0">
                          <a:solidFill>
                            <a:srgbClr val="002060"/>
                          </a:solidFill>
                          <a:sym typeface="Courier New"/>
                        </a:rPr>
                        <a:t>|</a:t>
                      </a:r>
                      <a:r>
                        <a:rPr lang="en-US" sz="1800" b="0" u="none" strike="noStrike" cap="none" dirty="0">
                          <a:solidFill>
                            <a:srgbClr val="002060"/>
                          </a:solidFill>
                          <a:sym typeface="Arial"/>
                        </a:rPr>
                        <a:t> (bitwise inclusive </a:t>
                      </a:r>
                      <a:r>
                        <a:rPr lang="en-US" sz="1800" b="0" u="none" strike="noStrike" cap="none" dirty="0">
                          <a:solidFill>
                            <a:srgbClr val="002060"/>
                          </a:solidFill>
                          <a:sym typeface="Courier New"/>
                        </a:rPr>
                        <a:t>OR</a:t>
                      </a:r>
                      <a:r>
                        <a:rPr lang="en-US" sz="1800" b="0" u="none" strike="noStrike" cap="none" dirty="0">
                          <a:solidFill>
                            <a:srgbClr val="002060"/>
                          </a:solidFill>
                          <a:sym typeface="Arial"/>
                        </a:rPr>
                        <a:t>) operator compares the values (in binary format) of each operand and yields a value whose bit pattern shows which bits in </a:t>
                      </a:r>
                      <a:r>
                        <a:rPr lang="en-US" sz="1800" b="0" u="sng" strike="noStrike" cap="none" dirty="0">
                          <a:solidFill>
                            <a:srgbClr val="002060"/>
                          </a:solidFill>
                          <a:sym typeface="Arial"/>
                        </a:rPr>
                        <a:t>either</a:t>
                      </a:r>
                      <a:r>
                        <a:rPr lang="en-US" sz="1800" b="0" u="none" strike="noStrike" cap="none" dirty="0">
                          <a:solidFill>
                            <a:srgbClr val="002060"/>
                          </a:solidFill>
                          <a:sym typeface="Arial"/>
                        </a:rPr>
                        <a:t> of the operands has the value </a:t>
                      </a:r>
                      <a:r>
                        <a:rPr lang="en-US" sz="1800" b="0" u="none" strike="noStrike" cap="none" dirty="0">
                          <a:solidFill>
                            <a:srgbClr val="002060"/>
                          </a:solidFill>
                          <a:sym typeface="Courier New"/>
                        </a:rPr>
                        <a:t>1</a:t>
                      </a:r>
                      <a:r>
                        <a:rPr lang="en-US" sz="1800" b="0" u="none" strike="noStrike" cap="none" dirty="0">
                          <a:solidFill>
                            <a:srgbClr val="002060"/>
                          </a:solidFill>
                          <a:sym typeface="Arial"/>
                        </a:rPr>
                        <a:t>. If both of the bits are </a:t>
                      </a:r>
                      <a:r>
                        <a:rPr lang="en-US" sz="1800" b="0" u="none" strike="noStrike" cap="none" dirty="0">
                          <a:solidFill>
                            <a:srgbClr val="002060"/>
                          </a:solidFill>
                          <a:sym typeface="Courier New"/>
                        </a:rPr>
                        <a:t>0</a:t>
                      </a:r>
                      <a:r>
                        <a:rPr lang="en-US" sz="1800" b="0" u="none" strike="noStrike" cap="none" dirty="0">
                          <a:solidFill>
                            <a:srgbClr val="002060"/>
                          </a:solidFill>
                          <a:sym typeface="Arial"/>
                        </a:rPr>
                        <a:t>, the result of that bit is </a:t>
                      </a:r>
                      <a:r>
                        <a:rPr lang="en-US" sz="1800" b="0" u="none" strike="noStrike" cap="none" dirty="0">
                          <a:solidFill>
                            <a:srgbClr val="002060"/>
                          </a:solidFill>
                          <a:sym typeface="Courier New"/>
                        </a:rPr>
                        <a:t>0</a:t>
                      </a:r>
                      <a:r>
                        <a:rPr lang="en-US" sz="1800" b="0" u="none" strike="noStrike" cap="none" dirty="0">
                          <a:solidFill>
                            <a:srgbClr val="002060"/>
                          </a:solidFill>
                          <a:sym typeface="Arial"/>
                        </a:rPr>
                        <a:t>; otherwise, the result is </a:t>
                      </a:r>
                      <a:r>
                        <a:rPr lang="en-US" sz="1800" b="0" u="none" strike="noStrike" cap="none" dirty="0">
                          <a:solidFill>
                            <a:srgbClr val="002060"/>
                          </a:solidFill>
                          <a:sym typeface="Courier New"/>
                        </a:rPr>
                        <a:t>1</a:t>
                      </a:r>
                      <a:r>
                        <a:rPr lang="en-US" sz="1800" b="0" u="none" strike="noStrike" cap="none" dirty="0">
                          <a:solidFill>
                            <a:srgbClr val="002060"/>
                          </a:solidFill>
                          <a:sym typeface="Arial"/>
                        </a:rPr>
                        <a:t>.</a:t>
                      </a:r>
                      <a:endParaRPr dirty="0">
                        <a:solidFill>
                          <a:srgbClr val="002060"/>
                        </a:solidFill>
                      </a:endParaRPr>
                    </a:p>
                    <a:p>
                      <a:pPr marL="342900" marR="0" lvl="0" indent="-342900" algn="l" rtl="0">
                        <a:lnSpc>
                          <a:spcPct val="100000"/>
                        </a:lnSpc>
                        <a:spcBef>
                          <a:spcPts val="0"/>
                        </a:spcBef>
                        <a:spcAft>
                          <a:spcPts val="0"/>
                        </a:spcAft>
                        <a:buClr>
                          <a:srgbClr val="C00000"/>
                        </a:buClr>
                        <a:buSzPts val="1800"/>
                        <a:buFont typeface="Wingdings" pitchFamily="2" charset="2"/>
                        <a:buChar char="Ø"/>
                      </a:pPr>
                      <a:r>
                        <a:rPr lang="en-US" sz="1800" b="0" u="none" strike="noStrike" cap="none" dirty="0">
                          <a:solidFill>
                            <a:srgbClr val="002060"/>
                          </a:solidFill>
                          <a:sym typeface="Arial"/>
                        </a:rPr>
                        <a:t>Both operands must have an integral or enumeration type. The usual arithmetic conversions on each operand are performed. The result has the same type as the converted operands and is not an </a:t>
                      </a:r>
                      <a:r>
                        <a:rPr lang="en-US" sz="1800" b="0" u="none" strike="noStrike" cap="none" dirty="0" err="1">
                          <a:solidFill>
                            <a:srgbClr val="002060"/>
                          </a:solidFill>
                          <a:sym typeface="Arial"/>
                        </a:rPr>
                        <a:t>lvalue</a:t>
                      </a:r>
                      <a:r>
                        <a:rPr lang="en-US" sz="1800" b="0" u="none" strike="noStrike" cap="none" dirty="0">
                          <a:solidFill>
                            <a:srgbClr val="002060"/>
                          </a:solidFill>
                          <a:sym typeface="Arial"/>
                        </a:rPr>
                        <a:t>.</a:t>
                      </a:r>
                      <a:endParaRPr dirty="0">
                        <a:solidFill>
                          <a:srgbClr val="002060"/>
                        </a:solidFill>
                      </a:endParaRPr>
                    </a:p>
                    <a:p>
                      <a:pPr marL="342900" marR="0" lvl="0" indent="-342900" algn="l" rtl="0">
                        <a:lnSpc>
                          <a:spcPct val="100000"/>
                        </a:lnSpc>
                        <a:spcBef>
                          <a:spcPts val="0"/>
                        </a:spcBef>
                        <a:spcAft>
                          <a:spcPts val="0"/>
                        </a:spcAft>
                        <a:buClr>
                          <a:srgbClr val="C00000"/>
                        </a:buClr>
                        <a:buSzPts val="1800"/>
                        <a:buFont typeface="Wingdings" pitchFamily="2" charset="2"/>
                        <a:buChar char="Ø"/>
                      </a:pPr>
                      <a:r>
                        <a:rPr lang="en-US" sz="1800" b="0" u="none" strike="noStrike" cap="none" dirty="0">
                          <a:solidFill>
                            <a:srgbClr val="002060"/>
                          </a:solidFill>
                          <a:sym typeface="Arial"/>
                        </a:rPr>
                        <a:t>Because the bitwise inclusive </a:t>
                      </a:r>
                      <a:r>
                        <a:rPr lang="en-US" sz="1800" b="0" u="none" strike="noStrike" cap="none" dirty="0">
                          <a:solidFill>
                            <a:srgbClr val="002060"/>
                          </a:solidFill>
                          <a:sym typeface="Courier New"/>
                        </a:rPr>
                        <a:t>OR</a:t>
                      </a:r>
                      <a:r>
                        <a:rPr lang="en-US" sz="1800" b="0" u="none" strike="noStrike" cap="none" dirty="0">
                          <a:solidFill>
                            <a:srgbClr val="002060"/>
                          </a:solidFill>
                          <a:sym typeface="Arial"/>
                        </a:rPr>
                        <a:t> operator has both associative and commutative properties, the compiler can rearrange the operands in an expression that contains more than one bitwise inclusive </a:t>
                      </a:r>
                      <a:r>
                        <a:rPr lang="en-US" sz="1800" b="0" u="none" strike="noStrike" cap="none" dirty="0">
                          <a:solidFill>
                            <a:srgbClr val="002060"/>
                          </a:solidFill>
                          <a:sym typeface="Courier New"/>
                        </a:rPr>
                        <a:t>OR</a:t>
                      </a:r>
                      <a:r>
                        <a:rPr lang="en-US" sz="1800" b="0" u="none" strike="noStrike" cap="none" dirty="0">
                          <a:solidFill>
                            <a:srgbClr val="002060"/>
                          </a:solidFill>
                          <a:sym typeface="Arial"/>
                        </a:rPr>
                        <a:t> operator. </a:t>
                      </a:r>
                      <a:endParaRPr dirty="0">
                        <a:solidFill>
                          <a:srgbClr val="002060"/>
                        </a:solidFill>
                      </a:endParaRPr>
                    </a:p>
                    <a:p>
                      <a:pPr marL="342900" marR="0" lvl="0" indent="-342900" algn="l" rtl="0">
                        <a:lnSpc>
                          <a:spcPct val="100000"/>
                        </a:lnSpc>
                        <a:spcBef>
                          <a:spcPts val="0"/>
                        </a:spcBef>
                        <a:spcAft>
                          <a:spcPts val="0"/>
                        </a:spcAft>
                        <a:buClr>
                          <a:srgbClr val="C00000"/>
                        </a:buClr>
                        <a:buSzPts val="1800"/>
                        <a:buFont typeface="Wingdings" pitchFamily="2" charset="2"/>
                        <a:buChar char="Ø"/>
                      </a:pPr>
                      <a:r>
                        <a:rPr lang="en-US" sz="1800" b="0" u="none" strike="noStrike" cap="none" dirty="0">
                          <a:solidFill>
                            <a:srgbClr val="002060"/>
                          </a:solidFill>
                          <a:sym typeface="Arial"/>
                        </a:rPr>
                        <a:t>The bitwise </a:t>
                      </a:r>
                      <a:r>
                        <a:rPr lang="en-US" sz="1800" b="0" u="none" strike="noStrike" cap="none" dirty="0">
                          <a:solidFill>
                            <a:srgbClr val="002060"/>
                          </a:solidFill>
                          <a:sym typeface="Courier New"/>
                        </a:rPr>
                        <a:t>OR</a:t>
                      </a:r>
                      <a:r>
                        <a:rPr lang="en-US" sz="1800" b="0" u="none" strike="noStrike" cap="none" dirty="0">
                          <a:solidFill>
                            <a:srgbClr val="002060"/>
                          </a:solidFill>
                          <a:sym typeface="Arial"/>
                        </a:rPr>
                        <a:t> (</a:t>
                      </a:r>
                      <a:r>
                        <a:rPr lang="en-US" sz="1800" b="0" u="none" strike="noStrike" cap="none" dirty="0">
                          <a:solidFill>
                            <a:srgbClr val="002060"/>
                          </a:solidFill>
                          <a:sym typeface="Courier New"/>
                        </a:rPr>
                        <a:t>|</a:t>
                      </a:r>
                      <a:r>
                        <a:rPr lang="en-US" sz="1800" b="0" u="none" strike="noStrike" cap="none" dirty="0">
                          <a:solidFill>
                            <a:srgbClr val="002060"/>
                          </a:solidFill>
                          <a:sym typeface="Arial"/>
                        </a:rPr>
                        <a:t>) should not be confused with the logical </a:t>
                      </a:r>
                      <a:r>
                        <a:rPr lang="en-US" sz="1800" b="0" u="none" strike="noStrike" cap="none" dirty="0">
                          <a:solidFill>
                            <a:srgbClr val="002060"/>
                          </a:solidFill>
                          <a:sym typeface="Courier New"/>
                        </a:rPr>
                        <a:t>OR</a:t>
                      </a:r>
                      <a:r>
                        <a:rPr lang="en-US" sz="1800" b="0" u="none" strike="noStrike" cap="none" dirty="0">
                          <a:solidFill>
                            <a:srgbClr val="002060"/>
                          </a:solidFill>
                          <a:sym typeface="Arial"/>
                        </a:rPr>
                        <a:t> (</a:t>
                      </a:r>
                      <a:r>
                        <a:rPr lang="en-US" sz="1800" b="0" u="none" strike="noStrike" cap="none" dirty="0">
                          <a:solidFill>
                            <a:srgbClr val="002060"/>
                          </a:solidFill>
                          <a:sym typeface="Courier New"/>
                        </a:rPr>
                        <a:t>||</a:t>
                      </a:r>
                      <a:r>
                        <a:rPr lang="en-US" sz="1800" b="0" u="none" strike="noStrike" cap="none" dirty="0">
                          <a:solidFill>
                            <a:srgbClr val="002060"/>
                          </a:solidFill>
                          <a:sym typeface="Arial"/>
                        </a:rPr>
                        <a:t>) operator. For example:</a:t>
                      </a:r>
                      <a:endParaRPr sz="1800" b="0" u="none" strike="noStrike" cap="none" dirty="0">
                        <a:solidFill>
                          <a:srgbClr val="002060"/>
                        </a:solidFill>
                        <a:sym typeface="Arial"/>
                      </a:endParaRPr>
                    </a:p>
                    <a:p>
                      <a:pPr marL="342900" marR="0" lvl="0" indent="-342900" algn="l" rtl="0">
                        <a:lnSpc>
                          <a:spcPct val="115000"/>
                        </a:lnSpc>
                        <a:spcBef>
                          <a:spcPts val="0"/>
                        </a:spcBef>
                        <a:spcAft>
                          <a:spcPts val="0"/>
                        </a:spcAft>
                        <a:buClr>
                          <a:srgbClr val="C00000"/>
                        </a:buClr>
                        <a:buSzPts val="1800"/>
                        <a:buFont typeface="Wingdings" pitchFamily="2" charset="2"/>
                        <a:buChar char="Ø"/>
                      </a:pPr>
                      <a:r>
                        <a:rPr lang="en-US" sz="1800" b="0" u="none" strike="noStrike" cap="none" dirty="0">
                          <a:solidFill>
                            <a:srgbClr val="002060"/>
                          </a:solidFill>
                          <a:sym typeface="Arial"/>
                        </a:rPr>
                        <a:t> </a:t>
                      </a:r>
                      <a:endParaRPr sz="1800" b="0" u="none" strike="noStrike" cap="none" dirty="0">
                        <a:solidFill>
                          <a:srgbClr val="002060"/>
                        </a:solidFill>
                        <a:sym typeface="Arial"/>
                      </a:endParaRPr>
                    </a:p>
                    <a:p>
                      <a:pPr marL="457200" marR="0" lvl="1" indent="0" algn="l" rtl="0">
                        <a:lnSpc>
                          <a:spcPct val="115000"/>
                        </a:lnSpc>
                        <a:spcBef>
                          <a:spcPts val="0"/>
                        </a:spcBef>
                        <a:spcAft>
                          <a:spcPts val="0"/>
                        </a:spcAft>
                        <a:buClr>
                          <a:schemeClr val="dk1"/>
                        </a:buClr>
                        <a:buSzPts val="1800"/>
                        <a:buFont typeface="Arial"/>
                        <a:buNone/>
                      </a:pPr>
                      <a:r>
                        <a:rPr lang="en-US" sz="1800" b="0" u="none" strike="noStrike" cap="none" dirty="0">
                          <a:solidFill>
                            <a:schemeClr val="dk1"/>
                          </a:solidFill>
                          <a:sym typeface="Arial"/>
                        </a:rPr>
                        <a:t>   </a:t>
                      </a:r>
                      <a:r>
                        <a:rPr lang="en-US" sz="1800" b="0" u="none" strike="noStrike" cap="none" dirty="0">
                          <a:solidFill>
                            <a:srgbClr val="C00000"/>
                          </a:solidFill>
                          <a:sym typeface="Courier New"/>
                        </a:rPr>
                        <a:t>1 | 4</a:t>
                      </a:r>
                      <a:r>
                        <a:rPr lang="en-US" sz="1800" b="0" u="none" strike="noStrike" cap="none" dirty="0">
                          <a:solidFill>
                            <a:srgbClr val="C00000"/>
                          </a:solidFill>
                          <a:sym typeface="Arial"/>
                        </a:rPr>
                        <a:t> </a:t>
                      </a:r>
                      <a:r>
                        <a:rPr lang="en-US" sz="1800" b="0" u="none" strike="noStrike" cap="none" dirty="0">
                          <a:solidFill>
                            <a:srgbClr val="002060"/>
                          </a:solidFill>
                          <a:sym typeface="Arial"/>
                        </a:rPr>
                        <a:t>evaluates to</a:t>
                      </a:r>
                      <a:r>
                        <a:rPr lang="en-US" sz="1800" b="0" u="none" strike="noStrike" cap="none" dirty="0">
                          <a:solidFill>
                            <a:srgbClr val="C00000"/>
                          </a:solidFill>
                          <a:sym typeface="Arial"/>
                        </a:rPr>
                        <a:t> </a:t>
                      </a:r>
                      <a:r>
                        <a:rPr lang="en-US" sz="1800" b="0" u="none" strike="noStrike" cap="none" dirty="0">
                          <a:solidFill>
                            <a:srgbClr val="C00000"/>
                          </a:solidFill>
                          <a:sym typeface="Courier New"/>
                        </a:rPr>
                        <a:t>5</a:t>
                      </a:r>
                      <a:r>
                        <a:rPr lang="en-US" sz="1800" b="0" u="none" strike="noStrike" cap="none" dirty="0">
                          <a:solidFill>
                            <a:srgbClr val="C00000"/>
                          </a:solidFill>
                          <a:sym typeface="Arial"/>
                        </a:rPr>
                        <a:t> (</a:t>
                      </a:r>
                      <a:r>
                        <a:rPr lang="en-US" sz="1800" b="0" u="none" strike="noStrike" cap="none" dirty="0">
                          <a:solidFill>
                            <a:srgbClr val="C00000"/>
                          </a:solidFill>
                          <a:sym typeface="Courier New"/>
                        </a:rPr>
                        <a:t>0001 | 0100 = 0101</a:t>
                      </a:r>
                      <a:r>
                        <a:rPr lang="en-US" sz="1800" b="0" u="none" strike="noStrike" cap="none" dirty="0">
                          <a:solidFill>
                            <a:srgbClr val="C00000"/>
                          </a:solidFill>
                          <a:sym typeface="Arial"/>
                        </a:rPr>
                        <a:t>) </a:t>
                      </a:r>
                      <a:r>
                        <a:rPr lang="en-US" sz="1800" b="0" u="none" strike="noStrike" cap="none" dirty="0">
                          <a:solidFill>
                            <a:srgbClr val="002060"/>
                          </a:solidFill>
                          <a:sym typeface="Arial"/>
                        </a:rPr>
                        <a:t>while</a:t>
                      </a:r>
                      <a:r>
                        <a:rPr lang="en-US" sz="1800" b="0" u="none" strike="noStrike" cap="none" dirty="0">
                          <a:solidFill>
                            <a:srgbClr val="C00000"/>
                          </a:solidFill>
                          <a:sym typeface="Arial"/>
                        </a:rPr>
                        <a:t> </a:t>
                      </a:r>
                    </a:p>
                    <a:p>
                      <a:pPr marL="457200" marR="0" lvl="1" indent="0" algn="l" rtl="0">
                        <a:lnSpc>
                          <a:spcPct val="115000"/>
                        </a:lnSpc>
                        <a:spcBef>
                          <a:spcPts val="0"/>
                        </a:spcBef>
                        <a:spcAft>
                          <a:spcPts val="0"/>
                        </a:spcAft>
                        <a:buClr>
                          <a:schemeClr val="dk1"/>
                        </a:buClr>
                        <a:buSzPts val="1800"/>
                        <a:buFont typeface="Arial"/>
                        <a:buNone/>
                      </a:pPr>
                      <a:r>
                        <a:rPr lang="en-US" sz="1800" b="0" u="none" strike="noStrike" cap="none" dirty="0">
                          <a:solidFill>
                            <a:srgbClr val="C00000"/>
                          </a:solidFill>
                          <a:sym typeface="Courier New"/>
                        </a:rPr>
                        <a:t>1 || 4</a:t>
                      </a:r>
                      <a:r>
                        <a:rPr lang="en-US" sz="1800" b="0" u="none" strike="noStrike" cap="none" dirty="0">
                          <a:solidFill>
                            <a:srgbClr val="C00000"/>
                          </a:solidFill>
                          <a:sym typeface="Arial"/>
                        </a:rPr>
                        <a:t> (</a:t>
                      </a:r>
                      <a:r>
                        <a:rPr lang="en-US" sz="1800" b="0" u="none" strike="noStrike" cap="none" dirty="0">
                          <a:solidFill>
                            <a:srgbClr val="C00000"/>
                          </a:solidFill>
                          <a:sym typeface="Courier New"/>
                        </a:rPr>
                        <a:t>True|| True = True</a:t>
                      </a:r>
                      <a:r>
                        <a:rPr lang="en-US" sz="1800" b="0" u="none" strike="noStrike" cap="none" dirty="0">
                          <a:solidFill>
                            <a:srgbClr val="C00000"/>
                          </a:solidFill>
                          <a:sym typeface="Arial"/>
                        </a:rPr>
                        <a:t>) </a:t>
                      </a:r>
                      <a:r>
                        <a:rPr lang="en-US" sz="1800" b="0" u="none" strike="noStrike" cap="none" dirty="0">
                          <a:solidFill>
                            <a:srgbClr val="002060"/>
                          </a:solidFill>
                          <a:sym typeface="Arial"/>
                        </a:rPr>
                        <a:t>evaluates to true</a:t>
                      </a:r>
                      <a:endParaRPr dirty="0">
                        <a:solidFill>
                          <a:srgbClr val="002060"/>
                        </a:solidFill>
                      </a:endParaRPr>
                    </a:p>
                  </a:txBody>
                  <a:tcPr marL="59300" marR="59300" marT="0" marB="0"/>
                </a:tc>
                <a:extLst>
                  <a:ext uri="{0D108BD9-81ED-4DB2-BD59-A6C34878D82A}">
                    <a16:rowId xmlns:a16="http://schemas.microsoft.com/office/drawing/2014/main" val="10001"/>
                  </a:ext>
                </a:extLst>
              </a:tr>
            </a:tbl>
          </a:graphicData>
        </a:graphic>
      </p:graphicFrame>
      <p:sp>
        <p:nvSpPr>
          <p:cNvPr id="440" name="Google Shape;440;p67"/>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44"/>
        <p:cNvGrpSpPr/>
        <p:nvPr/>
      </p:nvGrpSpPr>
      <p:grpSpPr>
        <a:xfrm>
          <a:off x="0" y="0"/>
          <a:ext cx="0" cy="0"/>
          <a:chOff x="0" y="0"/>
          <a:chExt cx="0" cy="0"/>
        </a:xfrm>
      </p:grpSpPr>
      <p:pic>
        <p:nvPicPr>
          <p:cNvPr id="445" name="Google Shape;445;p68"/>
          <p:cNvPicPr preferRelativeResize="0"/>
          <p:nvPr/>
        </p:nvPicPr>
        <p:blipFill rotWithShape="1">
          <a:blip r:embed="rId3">
            <a:alphaModFix/>
          </a:blip>
          <a:srcRect/>
          <a:stretch/>
        </p:blipFill>
        <p:spPr>
          <a:xfrm>
            <a:off x="228600" y="1066800"/>
            <a:ext cx="8686800" cy="4464050"/>
          </a:xfrm>
          <a:prstGeom prst="rect">
            <a:avLst/>
          </a:prstGeom>
          <a:noFill/>
          <a:ln>
            <a:noFill/>
          </a:ln>
        </p:spPr>
      </p:pic>
      <p:sp>
        <p:nvSpPr>
          <p:cNvPr id="446" name="Google Shape;446;p68"/>
          <p:cNvSpPr txBox="1">
            <a:spLocks noGrp="1"/>
          </p:cNvSpPr>
          <p:nvPr>
            <p:ph type="title"/>
          </p:nvPr>
        </p:nvSpPr>
        <p:spPr>
          <a:xfrm>
            <a:off x="457200" y="259645"/>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50"/>
        <p:cNvGrpSpPr/>
        <p:nvPr/>
      </p:nvGrpSpPr>
      <p:grpSpPr>
        <a:xfrm>
          <a:off x="0" y="0"/>
          <a:ext cx="0" cy="0"/>
          <a:chOff x="0" y="0"/>
          <a:chExt cx="0" cy="0"/>
        </a:xfrm>
      </p:grpSpPr>
      <p:sp>
        <p:nvSpPr>
          <p:cNvPr id="451" name="Google Shape;451;p69"/>
          <p:cNvSpPr txBox="1">
            <a:spLocks noGrp="1"/>
          </p:cNvSpPr>
          <p:nvPr>
            <p:ph type="title"/>
          </p:nvPr>
        </p:nvSpPr>
        <p:spPr>
          <a:xfrm>
            <a:off x="457200" y="258852"/>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
        <p:nvSpPr>
          <p:cNvPr id="452" name="Google Shape;452;p69"/>
          <p:cNvSpPr txBox="1">
            <a:spLocks noGrp="1"/>
          </p:cNvSpPr>
          <p:nvPr>
            <p:ph type="body" idx="1"/>
          </p:nvPr>
        </p:nvSpPr>
        <p:spPr>
          <a:xfrm>
            <a:off x="0" y="1581150"/>
            <a:ext cx="9144000" cy="5029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D1515"/>
              </a:buClr>
              <a:buSzPts val="3480"/>
              <a:buNone/>
            </a:pPr>
            <a:r>
              <a:rPr lang="en-US" sz="2400" b="0" i="0" u="none" strike="noStrike" cap="none" dirty="0">
                <a:solidFill>
                  <a:srgbClr val="002060"/>
                </a:solidFill>
                <a:latin typeface="+mj-lt"/>
                <a:ea typeface="Arial"/>
                <a:cs typeface="Arial"/>
                <a:sym typeface="Arial"/>
              </a:rPr>
              <a:t>Consider the following arithmetic operation:</a:t>
            </a:r>
            <a:endParaRPr dirty="0">
              <a:solidFill>
                <a:srgbClr val="002060"/>
              </a:solidFill>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C00000"/>
                </a:solidFill>
                <a:latin typeface="+mj-lt"/>
                <a:ea typeface="Arial"/>
                <a:cs typeface="Arial"/>
                <a:sym typeface="Arial"/>
              </a:rPr>
              <a:t>- left to right</a:t>
            </a:r>
            <a:endParaRPr dirty="0">
              <a:solidFill>
                <a:srgbClr val="C00000"/>
              </a:solidFill>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002060"/>
                </a:solidFill>
                <a:latin typeface="+mj-lt"/>
                <a:ea typeface="Courier New"/>
                <a:cs typeface="Courier New"/>
                <a:sym typeface="Courier New"/>
              </a:rPr>
              <a:t>6 / 2 * 1 + 2 =</a:t>
            </a:r>
            <a:r>
              <a:rPr lang="en-US" sz="1800" b="0" i="0" u="none" strike="noStrike" cap="none" dirty="0">
                <a:solidFill>
                  <a:schemeClr val="dk1"/>
                </a:solidFill>
                <a:latin typeface="+mj-lt"/>
                <a:ea typeface="Courier New"/>
                <a:cs typeface="Courier New"/>
                <a:sym typeface="Courier New"/>
              </a:rPr>
              <a:t> </a:t>
            </a:r>
            <a:r>
              <a:rPr lang="en-US" sz="1800" b="0" i="0" u="none" strike="noStrike" cap="none" dirty="0">
                <a:solidFill>
                  <a:srgbClr val="FF0000"/>
                </a:solidFill>
                <a:latin typeface="+mj-lt"/>
                <a:ea typeface="Courier New"/>
                <a:cs typeface="Courier New"/>
                <a:sym typeface="Courier New"/>
              </a:rPr>
              <a:t>5</a:t>
            </a:r>
            <a:r>
              <a:rPr lang="en-US" sz="1800" b="0" i="0" u="none" strike="noStrike" cap="none" dirty="0">
                <a:solidFill>
                  <a:schemeClr val="dk1"/>
                </a:solidFill>
                <a:latin typeface="+mj-lt"/>
                <a:ea typeface="Arial"/>
                <a:cs typeface="Arial"/>
                <a:sym typeface="Arial"/>
              </a:rPr>
              <a:t> </a:t>
            </a:r>
            <a:endParaRPr dirty="0">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C00000"/>
                </a:solidFill>
                <a:latin typeface="+mj-lt"/>
                <a:ea typeface="Arial"/>
                <a:cs typeface="Arial"/>
                <a:sym typeface="Arial"/>
              </a:rPr>
              <a:t>- right to left</a:t>
            </a:r>
            <a:endParaRPr dirty="0">
              <a:solidFill>
                <a:srgbClr val="C00000"/>
              </a:solidFill>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002060"/>
                </a:solidFill>
                <a:latin typeface="+mj-lt"/>
                <a:ea typeface="Courier New"/>
                <a:cs typeface="Courier New"/>
                <a:sym typeface="Courier New"/>
              </a:rPr>
              <a:t>6/2 * 1 + 2 =</a:t>
            </a:r>
            <a:r>
              <a:rPr lang="en-US" sz="1800" b="0" i="0" u="none" strike="noStrike" cap="none" dirty="0">
                <a:solidFill>
                  <a:schemeClr val="dk1"/>
                </a:solidFill>
                <a:latin typeface="+mj-lt"/>
                <a:ea typeface="Courier New"/>
                <a:cs typeface="Courier New"/>
                <a:sym typeface="Courier New"/>
              </a:rPr>
              <a:t> </a:t>
            </a:r>
            <a:r>
              <a:rPr lang="en-US" sz="1800" b="0" i="0" u="none" strike="noStrike" cap="none" dirty="0">
                <a:solidFill>
                  <a:srgbClr val="FF0000"/>
                </a:solidFill>
                <a:latin typeface="+mj-lt"/>
                <a:ea typeface="Courier New"/>
                <a:cs typeface="Courier New"/>
                <a:sym typeface="Courier New"/>
              </a:rPr>
              <a:t>1</a:t>
            </a:r>
            <a:r>
              <a:rPr lang="en-US" sz="1800" b="0" i="0" u="none" strike="noStrike" cap="none" dirty="0">
                <a:solidFill>
                  <a:schemeClr val="dk1"/>
                </a:solidFill>
                <a:latin typeface="+mj-lt"/>
                <a:ea typeface="Arial"/>
                <a:cs typeface="Arial"/>
                <a:sym typeface="Arial"/>
              </a:rPr>
              <a:t> </a:t>
            </a:r>
            <a:endParaRPr dirty="0">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C00000"/>
                </a:solidFill>
                <a:latin typeface="+mj-lt"/>
                <a:ea typeface="Arial"/>
                <a:cs typeface="Arial"/>
                <a:sym typeface="Arial"/>
              </a:rPr>
              <a:t>- using parentheses</a:t>
            </a:r>
            <a:endParaRPr dirty="0">
              <a:solidFill>
                <a:srgbClr val="C00000"/>
              </a:solidFill>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002060"/>
                </a:solidFill>
                <a:latin typeface="+mj-lt"/>
                <a:ea typeface="Courier New"/>
                <a:cs typeface="Courier New"/>
                <a:sym typeface="Courier New"/>
              </a:rPr>
              <a:t>= 6 / (2 * 1) + 2</a:t>
            </a:r>
            <a:endParaRPr dirty="0">
              <a:solidFill>
                <a:srgbClr val="002060"/>
              </a:solidFill>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002060"/>
                </a:solidFill>
                <a:latin typeface="+mj-lt"/>
                <a:ea typeface="Courier New"/>
                <a:cs typeface="Courier New"/>
                <a:sym typeface="Courier New"/>
              </a:rPr>
              <a:t>= (6 / 2) + 2</a:t>
            </a:r>
            <a:endParaRPr dirty="0">
              <a:solidFill>
                <a:srgbClr val="002060"/>
              </a:solidFill>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rgbClr val="002060"/>
                </a:solidFill>
                <a:latin typeface="+mj-lt"/>
                <a:ea typeface="Courier New"/>
                <a:cs typeface="Courier New"/>
                <a:sym typeface="Courier New"/>
              </a:rPr>
              <a:t>= 3 + 2</a:t>
            </a:r>
            <a:endParaRPr dirty="0">
              <a:solidFill>
                <a:srgbClr val="002060"/>
              </a:solidFill>
              <a:latin typeface="+mj-lt"/>
            </a:endParaRPr>
          </a:p>
          <a:p>
            <a:pPr marL="1200150" marR="0" lvl="2" indent="-285750" algn="l" rtl="0">
              <a:lnSpc>
                <a:spcPct val="100000"/>
              </a:lnSpc>
              <a:spcBef>
                <a:spcPts val="960"/>
              </a:spcBef>
              <a:spcAft>
                <a:spcPts val="0"/>
              </a:spcAft>
              <a:buClr>
                <a:srgbClr val="8D1515"/>
              </a:buClr>
              <a:buSzPts val="2610"/>
              <a:buFont typeface="Arial"/>
              <a:buNone/>
            </a:pPr>
            <a:r>
              <a:rPr lang="en-US" sz="1800" b="0" i="0" u="none" strike="noStrike" cap="none" dirty="0">
                <a:solidFill>
                  <a:schemeClr val="dk1"/>
                </a:solidFill>
                <a:latin typeface="+mj-lt"/>
                <a:ea typeface="Courier New"/>
                <a:cs typeface="Courier New"/>
                <a:sym typeface="Courier New"/>
              </a:rPr>
              <a:t>= </a:t>
            </a:r>
            <a:r>
              <a:rPr lang="en-US" sz="1800" b="0" i="0" u="none" strike="noStrike" cap="none" dirty="0">
                <a:solidFill>
                  <a:srgbClr val="FF0000"/>
                </a:solidFill>
                <a:latin typeface="+mj-lt"/>
                <a:ea typeface="Courier New"/>
                <a:cs typeface="Courier New"/>
                <a:sym typeface="Courier New"/>
              </a:rPr>
              <a:t>5</a:t>
            </a:r>
            <a:endParaRPr dirty="0">
              <a:latin typeface="+mj-lt"/>
            </a:endParaRPr>
          </a:p>
        </p:txBody>
      </p:sp>
      <p:sp>
        <p:nvSpPr>
          <p:cNvPr id="453" name="Google Shape;453;p69"/>
          <p:cNvSpPr txBox="1"/>
          <p:nvPr/>
        </p:nvSpPr>
        <p:spPr>
          <a:xfrm>
            <a:off x="4191000" y="2895600"/>
            <a:ext cx="4724400" cy="646331"/>
          </a:xfrm>
          <a:prstGeom prst="rect">
            <a:avLst/>
          </a:prstGeom>
          <a:noFill/>
          <a:ln w="9525" cap="flat" cmpd="sng">
            <a:solidFill>
              <a:srgbClr val="E78B8B"/>
            </a:solidFill>
            <a:prstDash val="solid"/>
            <a:round/>
            <a:headEnd type="none" w="sm" len="sm"/>
            <a:tailEnd type="none" w="sm" len="sm"/>
          </a:ln>
          <a:effectLst>
            <a:outerShdw blurRad="152400" dist="317500" dir="5400000" sx="90000" sy="-19000" rotWithShape="0">
              <a:srgbClr val="000000">
                <a:alpha val="14901"/>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Arial"/>
              <a:buNone/>
            </a:pPr>
            <a:r>
              <a:rPr lang="en-US" sz="3600" b="0" i="0" u="none" strike="noStrike" cap="none">
                <a:solidFill>
                  <a:schemeClr val="dk1"/>
                </a:solidFill>
                <a:latin typeface="+mj-lt"/>
                <a:ea typeface="Arial"/>
                <a:cs typeface="Arial"/>
                <a:sym typeface="Arial"/>
              </a:rPr>
              <a:t>Inconsistent answers!</a:t>
            </a:r>
            <a:endParaRPr>
              <a:latin typeface="+mj-lt"/>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Google Shape;458;p70"/>
          <p:cNvSpPr txBox="1">
            <a:spLocks noGrp="1"/>
          </p:cNvSpPr>
          <p:nvPr>
            <p:ph type="title"/>
          </p:nvPr>
        </p:nvSpPr>
        <p:spPr>
          <a:xfrm>
            <a:off x="381000" y="182652"/>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
        <p:nvSpPr>
          <p:cNvPr id="459" name="Google Shape;459;p70"/>
          <p:cNvSpPr txBox="1">
            <a:spLocks noGrp="1"/>
          </p:cNvSpPr>
          <p:nvPr>
            <p:ph type="body" idx="1"/>
          </p:nvPr>
        </p:nvSpPr>
        <p:spPr>
          <a:xfrm>
            <a:off x="381000" y="1219200"/>
            <a:ext cx="8229600" cy="5334000"/>
          </a:xfrm>
          <a:prstGeom prst="rect">
            <a:avLst/>
          </a:prstGeom>
          <a:noFill/>
          <a:ln>
            <a:noFill/>
          </a:ln>
        </p:spPr>
        <p:txBody>
          <a:bodyPr spcFirstLastPara="1" wrap="square" lIns="91425" tIns="45700" rIns="91425" bIns="45700" anchor="ctr" anchorCtr="0">
            <a:noAutofit/>
          </a:bodyPr>
          <a:lstStyle/>
          <a:p>
            <a:pPr marL="448310" marR="0" lvl="0" indent="-457200" algn="just" rtl="0">
              <a:lnSpc>
                <a:spcPct val="100000"/>
              </a:lnSpc>
              <a:spcBef>
                <a:spcPts val="0"/>
              </a:spcBef>
              <a:spcAft>
                <a:spcPts val="0"/>
              </a:spcAft>
              <a:buClr>
                <a:srgbClr val="C00000"/>
              </a:buClr>
              <a:buSzPts val="4640"/>
              <a:buFont typeface="Wingdings" pitchFamily="2" charset="2"/>
              <a:buChar char="Ø"/>
            </a:pPr>
            <a:r>
              <a:rPr lang="en-US" b="1" i="0" u="sng" strike="noStrike" cap="none" dirty="0">
                <a:solidFill>
                  <a:srgbClr val="002060"/>
                </a:solidFill>
                <a:latin typeface="+mj-lt"/>
                <a:ea typeface="Arial"/>
                <a:cs typeface="Arial"/>
                <a:sym typeface="Arial"/>
              </a:rPr>
              <a:t>Operator precedence:</a:t>
            </a:r>
            <a:r>
              <a:rPr lang="en-US" b="0" i="0" u="none" strike="noStrike" cap="none" dirty="0">
                <a:solidFill>
                  <a:srgbClr val="002060"/>
                </a:solidFill>
                <a:latin typeface="+mj-lt"/>
                <a:ea typeface="Arial"/>
                <a:cs typeface="Arial"/>
                <a:sym typeface="Arial"/>
              </a:rPr>
              <a:t> a rule used to clarify unambiguously which operations (operator and operands) should be performed first in the given (mathematical) expression.</a:t>
            </a:r>
            <a:endParaRPr dirty="0">
              <a:solidFill>
                <a:srgbClr val="002060"/>
              </a:solidFill>
              <a:latin typeface="+mj-lt"/>
            </a:endParaRPr>
          </a:p>
          <a:p>
            <a:pPr marL="448310" marR="0" lvl="0" indent="-457200" algn="just" rtl="0">
              <a:lnSpc>
                <a:spcPct val="100000"/>
              </a:lnSpc>
              <a:spcBef>
                <a:spcPts val="1240"/>
              </a:spcBef>
              <a:spcAft>
                <a:spcPts val="0"/>
              </a:spcAft>
              <a:buClr>
                <a:srgbClr val="C00000"/>
              </a:buClr>
              <a:buSzPts val="4640"/>
              <a:buFont typeface="Wingdings" pitchFamily="2" charset="2"/>
              <a:buChar char="Ø"/>
            </a:pPr>
            <a:r>
              <a:rPr lang="en-US" b="0" i="0" u="none" strike="noStrike" cap="none" dirty="0">
                <a:solidFill>
                  <a:srgbClr val="002060"/>
                </a:solidFill>
                <a:latin typeface="+mj-lt"/>
                <a:ea typeface="Arial"/>
                <a:cs typeface="Arial"/>
                <a:sym typeface="Arial"/>
              </a:rPr>
              <a:t>Use precedence levels that conform to the order </a:t>
            </a:r>
            <a:r>
              <a:rPr lang="en-US" b="0" i="1" u="none" strike="noStrike" cap="none" dirty="0">
                <a:solidFill>
                  <a:srgbClr val="002060"/>
                </a:solidFill>
                <a:latin typeface="+mj-lt"/>
                <a:ea typeface="Arial"/>
                <a:cs typeface="Arial"/>
                <a:sym typeface="Arial"/>
              </a:rPr>
              <a:t>commonly</a:t>
            </a:r>
            <a:r>
              <a:rPr lang="en-US" b="0" i="0" u="none" strike="noStrike" cap="none" dirty="0">
                <a:solidFill>
                  <a:srgbClr val="002060"/>
                </a:solidFill>
                <a:latin typeface="+mj-lt"/>
                <a:ea typeface="Arial"/>
                <a:cs typeface="Arial"/>
                <a:sym typeface="Arial"/>
              </a:rPr>
              <a:t> used in mathematics.</a:t>
            </a:r>
            <a:endParaRPr dirty="0">
              <a:solidFill>
                <a:srgbClr val="002060"/>
              </a:solidFill>
              <a:latin typeface="+mj-lt"/>
            </a:endParaRPr>
          </a:p>
          <a:p>
            <a:pPr marL="448310" marR="0" lvl="0" indent="-457200" algn="just" rtl="0">
              <a:lnSpc>
                <a:spcPct val="100000"/>
              </a:lnSpc>
              <a:spcBef>
                <a:spcPts val="1240"/>
              </a:spcBef>
              <a:spcAft>
                <a:spcPts val="0"/>
              </a:spcAft>
              <a:buClr>
                <a:srgbClr val="C00000"/>
              </a:buClr>
              <a:buSzPts val="4640"/>
              <a:buFont typeface="Wingdings" pitchFamily="2" charset="2"/>
              <a:buChar char="Ø"/>
            </a:pPr>
            <a:r>
              <a:rPr lang="en-US" b="0" i="0" u="none" strike="noStrike" cap="none" dirty="0">
                <a:solidFill>
                  <a:srgbClr val="002060"/>
                </a:solidFill>
                <a:latin typeface="+mj-lt"/>
                <a:ea typeface="Arial"/>
                <a:cs typeface="Arial"/>
                <a:sym typeface="Arial"/>
              </a:rPr>
              <a:t>However, parentheses take the highest precedence and operation performed from the </a:t>
            </a:r>
            <a:r>
              <a:rPr lang="en-US" b="0" i="0" u="sng" strike="noStrike" cap="none" dirty="0">
                <a:solidFill>
                  <a:srgbClr val="002060"/>
                </a:solidFill>
                <a:latin typeface="+mj-lt"/>
                <a:ea typeface="Arial"/>
                <a:cs typeface="Arial"/>
                <a:sym typeface="Arial"/>
              </a:rPr>
              <a:t>innermost to the outermost parentheses</a:t>
            </a:r>
            <a:r>
              <a:rPr lang="en-US" b="0" i="0" u="none" strike="noStrike" cap="none" dirty="0">
                <a:solidFill>
                  <a:srgbClr val="002060"/>
                </a:solidFill>
                <a:latin typeface="+mj-lt"/>
                <a:ea typeface="Arial"/>
                <a:cs typeface="Arial"/>
                <a:sym typeface="Arial"/>
              </a:rPr>
              <a:t>.</a:t>
            </a:r>
            <a:endParaRPr dirty="0">
              <a:solidFill>
                <a:srgbClr val="002060"/>
              </a:solidFill>
              <a:latin typeface="+mj-lt"/>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63"/>
        <p:cNvGrpSpPr/>
        <p:nvPr/>
      </p:nvGrpSpPr>
      <p:grpSpPr>
        <a:xfrm>
          <a:off x="0" y="0"/>
          <a:ext cx="0" cy="0"/>
          <a:chOff x="0" y="0"/>
          <a:chExt cx="0" cy="0"/>
        </a:xfrm>
      </p:grpSpPr>
      <p:sp>
        <p:nvSpPr>
          <p:cNvPr id="464" name="Google Shape;464;p71"/>
          <p:cNvSpPr txBox="1">
            <a:spLocks noGrp="1"/>
          </p:cNvSpPr>
          <p:nvPr>
            <p:ph type="title"/>
          </p:nvPr>
        </p:nvSpPr>
        <p:spPr>
          <a:xfrm>
            <a:off x="457200" y="258852"/>
            <a:ext cx="8229600" cy="707846"/>
          </a:xfrm>
          <a:prstGeom prst="rect">
            <a:avLst/>
          </a:prstGeom>
          <a:noFill/>
          <a:ln>
            <a:noFill/>
          </a:ln>
        </p:spPr>
        <p:txBody>
          <a:bodyPr spcFirstLastPara="1" wrap="square" lIns="91425" tIns="45700" rIns="91425" bIns="45700" anchor="ctr" anchorCtr="0">
            <a:spAutoFit/>
          </a:bodyPr>
          <a:lstStyle/>
          <a:p>
            <a:pPr>
              <a:buClr>
                <a:schemeClr val="dk1"/>
              </a:buClr>
              <a:buSzPts val="4000"/>
            </a:pPr>
            <a:r>
              <a:rPr lang="en-US" dirty="0">
                <a:solidFill>
                  <a:srgbClr val="C00000"/>
                </a:solidFill>
                <a:latin typeface="+mj-lt"/>
              </a:rPr>
              <a:t>C OPERATORS</a:t>
            </a:r>
          </a:p>
        </p:txBody>
      </p:sp>
      <p:sp>
        <p:nvSpPr>
          <p:cNvPr id="465" name="Google Shape;465;p71"/>
          <p:cNvSpPr txBox="1">
            <a:spLocks noGrp="1"/>
          </p:cNvSpPr>
          <p:nvPr>
            <p:ph type="body" idx="1"/>
          </p:nvPr>
        </p:nvSpPr>
        <p:spPr>
          <a:xfrm>
            <a:off x="998537" y="1524000"/>
            <a:ext cx="7704137" cy="4267200"/>
          </a:xfrm>
          <a:prstGeom prst="rect">
            <a:avLst/>
          </a:prstGeom>
          <a:noFill/>
          <a:ln>
            <a:noFill/>
          </a:ln>
        </p:spPr>
        <p:txBody>
          <a:bodyPr spcFirstLastPara="1" wrap="square" lIns="91425" tIns="45700" rIns="91425" bIns="45700" anchor="ctr" anchorCtr="0">
            <a:normAutofit/>
          </a:bodyPr>
          <a:lstStyle/>
          <a:p>
            <a:pPr marL="448310" marR="0" lvl="0" indent="-457200" algn="just" rtl="0">
              <a:lnSpc>
                <a:spcPct val="90000"/>
              </a:lnSpc>
              <a:spcBef>
                <a:spcPts val="0"/>
              </a:spcBef>
              <a:spcAft>
                <a:spcPts val="0"/>
              </a:spcAft>
              <a:buClr>
                <a:srgbClr val="C00000"/>
              </a:buClr>
              <a:buSzPts val="4640"/>
              <a:buFont typeface="Wingdings" pitchFamily="2" charset="2"/>
              <a:buChar char="Ø"/>
            </a:pPr>
            <a:r>
              <a:rPr lang="en-US" sz="3200" b="0" i="0" u="sng" strike="noStrike" cap="none" dirty="0">
                <a:solidFill>
                  <a:srgbClr val="002060"/>
                </a:solidFill>
                <a:latin typeface="+mj-lt"/>
                <a:ea typeface="Arial"/>
                <a:cs typeface="Arial"/>
                <a:sym typeface="Arial"/>
              </a:rPr>
              <a:t>Precedence</a:t>
            </a:r>
            <a:r>
              <a:rPr lang="en-US" sz="3200" b="0" i="0" u="none" strike="noStrike" cap="none" dirty="0">
                <a:solidFill>
                  <a:srgbClr val="002060"/>
                </a:solidFill>
                <a:latin typeface="+mj-lt"/>
                <a:ea typeface="Arial"/>
                <a:cs typeface="Arial"/>
                <a:sym typeface="Arial"/>
              </a:rPr>
              <a:t> and </a:t>
            </a:r>
            <a:r>
              <a:rPr lang="en-US" sz="3200" b="0" i="0" u="sng" strike="noStrike" cap="none" dirty="0">
                <a:solidFill>
                  <a:srgbClr val="002060"/>
                </a:solidFill>
                <a:latin typeface="+mj-lt"/>
                <a:ea typeface="Arial"/>
                <a:cs typeface="Arial"/>
                <a:sym typeface="Arial"/>
              </a:rPr>
              <a:t>associativity</a:t>
            </a:r>
            <a:r>
              <a:rPr lang="en-US" sz="3200" b="0" i="0" u="none" strike="noStrike" cap="none" dirty="0">
                <a:solidFill>
                  <a:srgbClr val="002060"/>
                </a:solidFill>
                <a:latin typeface="+mj-lt"/>
                <a:ea typeface="Arial"/>
                <a:cs typeface="Arial"/>
                <a:sym typeface="Arial"/>
              </a:rPr>
              <a:t> of C operators affect the grouping and evaluation of operands in expressions.</a:t>
            </a:r>
            <a:endParaRPr dirty="0">
              <a:solidFill>
                <a:srgbClr val="002060"/>
              </a:solidFill>
              <a:latin typeface="+mj-lt"/>
            </a:endParaRPr>
          </a:p>
          <a:p>
            <a:pPr marL="448310" marR="0" lvl="0" indent="-457200" algn="just" rtl="0">
              <a:lnSpc>
                <a:spcPct val="9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Is meaningful only if other operators with higher or lower precedence are present.</a:t>
            </a:r>
            <a:endParaRPr dirty="0">
              <a:solidFill>
                <a:srgbClr val="002060"/>
              </a:solidFill>
              <a:latin typeface="+mj-lt"/>
            </a:endParaRPr>
          </a:p>
          <a:p>
            <a:pPr marL="448310" marR="0" lvl="0" indent="-457200" algn="just" rtl="0">
              <a:lnSpc>
                <a:spcPct val="9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Expressions with higher-precedence operators are evaluated first.</a:t>
            </a:r>
            <a:endParaRPr dirty="0">
              <a:solidFill>
                <a:srgbClr val="002060"/>
              </a:solidFill>
              <a:latin typeface="+mj-lt"/>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69"/>
        <p:cNvGrpSpPr/>
        <p:nvPr/>
      </p:nvGrpSpPr>
      <p:grpSpPr>
        <a:xfrm>
          <a:off x="0" y="0"/>
          <a:ext cx="0" cy="0"/>
          <a:chOff x="0" y="0"/>
          <a:chExt cx="0" cy="0"/>
        </a:xfrm>
      </p:grpSpPr>
      <p:graphicFrame>
        <p:nvGraphicFramePr>
          <p:cNvPr id="470" name="Google Shape;470;p72"/>
          <p:cNvGraphicFramePr/>
          <p:nvPr>
            <p:extLst>
              <p:ext uri="{D42A27DB-BD31-4B8C-83A1-F6EECF244321}">
                <p14:modId xmlns:p14="http://schemas.microsoft.com/office/powerpoint/2010/main" val="3988327637"/>
              </p:ext>
            </p:extLst>
          </p:nvPr>
        </p:nvGraphicFramePr>
        <p:xfrm>
          <a:off x="381000" y="762000"/>
          <a:ext cx="8458175" cy="5994250"/>
        </p:xfrm>
        <a:graphic>
          <a:graphicData uri="http://schemas.openxmlformats.org/drawingml/2006/table">
            <a:tbl>
              <a:tblPr>
                <a:noFill/>
                <a:tableStyleId>{83C26A1F-9B4A-46C2-9A6D-FC636599AEBF}</a:tableStyleId>
              </a:tblPr>
              <a:tblGrid>
                <a:gridCol w="3857625">
                  <a:extLst>
                    <a:ext uri="{9D8B030D-6E8A-4147-A177-3AD203B41FA5}">
                      <a16:colId xmlns:a16="http://schemas.microsoft.com/office/drawing/2014/main" val="20000"/>
                    </a:ext>
                  </a:extLst>
                </a:gridCol>
                <a:gridCol w="2449500">
                  <a:extLst>
                    <a:ext uri="{9D8B030D-6E8A-4147-A177-3AD203B41FA5}">
                      <a16:colId xmlns:a16="http://schemas.microsoft.com/office/drawing/2014/main" val="20001"/>
                    </a:ext>
                  </a:extLst>
                </a:gridCol>
                <a:gridCol w="2151050">
                  <a:extLst>
                    <a:ext uri="{9D8B030D-6E8A-4147-A177-3AD203B41FA5}">
                      <a16:colId xmlns:a16="http://schemas.microsoft.com/office/drawing/2014/main" val="20002"/>
                    </a:ext>
                  </a:extLst>
                </a:gridCol>
              </a:tblGrid>
              <a:tr h="280975">
                <a:tc gridSpan="3">
                  <a:txBody>
                    <a:bodyPr/>
                    <a:lstStyle/>
                    <a:p>
                      <a:pPr marL="0" marR="0" lvl="0" indent="0" algn="ctr" rtl="0">
                        <a:lnSpc>
                          <a:spcPct val="115000"/>
                        </a:lnSpc>
                        <a:spcBef>
                          <a:spcPts val="0"/>
                        </a:spcBef>
                        <a:spcAft>
                          <a:spcPts val="0"/>
                        </a:spcAft>
                        <a:buClr>
                          <a:schemeClr val="dk1"/>
                        </a:buClr>
                        <a:buSzPts val="1600"/>
                        <a:buFont typeface="Arial"/>
                        <a:buNone/>
                      </a:pPr>
                      <a:r>
                        <a:rPr lang="en-US" sz="1600" b="1" i="0" u="none" strike="noStrike" cap="none" dirty="0">
                          <a:solidFill>
                            <a:srgbClr val="002060"/>
                          </a:solidFill>
                          <a:latin typeface="Arial"/>
                          <a:ea typeface="Arial"/>
                          <a:cs typeface="Arial"/>
                          <a:sym typeface="Arial"/>
                        </a:rPr>
                        <a:t>Precedence and Associativity of C Operators</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DE3D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9400">
                <a:tc>
                  <a:txBody>
                    <a:bodyPr/>
                    <a:lstStyle/>
                    <a:p>
                      <a:pPr marL="0" marR="0" lvl="0" indent="0" algn="ctr" rtl="0">
                        <a:lnSpc>
                          <a:spcPct val="115000"/>
                        </a:lnSpc>
                        <a:spcBef>
                          <a:spcPts val="0"/>
                        </a:spcBef>
                        <a:spcAft>
                          <a:spcPts val="0"/>
                        </a:spcAft>
                        <a:buClr>
                          <a:schemeClr val="dk1"/>
                        </a:buClr>
                        <a:buSzPts val="1600"/>
                        <a:buFont typeface="Arial"/>
                        <a:buNone/>
                      </a:pPr>
                      <a:r>
                        <a:rPr lang="en-US" sz="1600" b="1" i="0" u="none" strike="noStrike" cap="none" dirty="0">
                          <a:solidFill>
                            <a:srgbClr val="C00000"/>
                          </a:solidFill>
                          <a:latin typeface="Arial"/>
                          <a:ea typeface="Arial"/>
                          <a:cs typeface="Arial"/>
                          <a:sym typeface="Arial"/>
                        </a:rPr>
                        <a:t>Symbol</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1F1ED"/>
                    </a:solidFill>
                  </a:tcPr>
                </a:tc>
                <a:tc>
                  <a:txBody>
                    <a:bodyPr/>
                    <a:lstStyle/>
                    <a:p>
                      <a:pPr marL="0" marR="0" lvl="0" indent="0" algn="ctr" rtl="0">
                        <a:lnSpc>
                          <a:spcPct val="115000"/>
                        </a:lnSpc>
                        <a:spcBef>
                          <a:spcPts val="0"/>
                        </a:spcBef>
                        <a:spcAft>
                          <a:spcPts val="0"/>
                        </a:spcAft>
                        <a:buClr>
                          <a:schemeClr val="dk1"/>
                        </a:buClr>
                        <a:buSzPts val="1600"/>
                        <a:buFont typeface="Arial"/>
                        <a:buNone/>
                      </a:pPr>
                      <a:r>
                        <a:rPr lang="en-US" sz="1600" b="1" i="0" u="none" strike="noStrike" cap="none" dirty="0">
                          <a:solidFill>
                            <a:srgbClr val="C00000"/>
                          </a:solidFill>
                          <a:latin typeface="Arial"/>
                          <a:ea typeface="Arial"/>
                          <a:cs typeface="Arial"/>
                          <a:sym typeface="Arial"/>
                        </a:rPr>
                        <a:t>Type of Operation</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1F1ED"/>
                    </a:solidFill>
                  </a:tcPr>
                </a:tc>
                <a:tc>
                  <a:txBody>
                    <a:bodyPr/>
                    <a:lstStyle/>
                    <a:p>
                      <a:pPr marL="0" marR="0" lvl="0" indent="0" algn="ctr" rtl="0">
                        <a:lnSpc>
                          <a:spcPct val="115000"/>
                        </a:lnSpc>
                        <a:spcBef>
                          <a:spcPts val="0"/>
                        </a:spcBef>
                        <a:spcAft>
                          <a:spcPts val="0"/>
                        </a:spcAft>
                        <a:buClr>
                          <a:schemeClr val="dk1"/>
                        </a:buClr>
                        <a:buSzPts val="1600"/>
                        <a:buFont typeface="Arial"/>
                        <a:buNone/>
                      </a:pPr>
                      <a:r>
                        <a:rPr lang="en-US" sz="1600" b="1" i="0" u="none" strike="noStrike" cap="none" dirty="0">
                          <a:solidFill>
                            <a:srgbClr val="C00000"/>
                          </a:solidFill>
                          <a:latin typeface="Arial"/>
                          <a:ea typeface="Arial"/>
                          <a:cs typeface="Arial"/>
                          <a:sym typeface="Arial"/>
                        </a:rPr>
                        <a:t>Associativity</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1F1ED"/>
                    </a:solidFill>
                  </a:tcPr>
                </a:tc>
                <a:extLst>
                  <a:ext uri="{0D108BD9-81ED-4DB2-BD59-A6C34878D82A}">
                    <a16:rowId xmlns:a16="http://schemas.microsoft.com/office/drawing/2014/main" val="10001"/>
                  </a:ext>
                </a:extLst>
              </a:tr>
              <a:tr h="280975">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1" i="0" u="none" strike="noStrike" cap="none" dirty="0">
                          <a:solidFill>
                            <a:srgbClr val="C00000"/>
                          </a:solidFill>
                          <a:latin typeface="Courier New"/>
                          <a:ea typeface="Courier New"/>
                          <a:cs typeface="Courier New"/>
                          <a:sym typeface="Courier New"/>
                        </a:rPr>
                        <a:t>[ ] ( ) . –&gt;</a:t>
                      </a:r>
                      <a:r>
                        <a:rPr lang="en-US" sz="1400" b="1" i="0" u="none" strike="noStrike" cap="none" dirty="0">
                          <a:solidFill>
                            <a:srgbClr val="C00000"/>
                          </a:solidFill>
                          <a:latin typeface="Times New Roman"/>
                          <a:ea typeface="Times New Roman"/>
                          <a:cs typeface="Times New Roman"/>
                          <a:sym typeface="Times New Roman"/>
                        </a:rPr>
                        <a:t> </a:t>
                      </a:r>
                      <a:r>
                        <a:rPr lang="en-US" sz="1400" b="0" i="0" u="none" strike="noStrike" cap="none" dirty="0">
                          <a:solidFill>
                            <a:srgbClr val="C00000"/>
                          </a:solidFill>
                          <a:latin typeface="Arial"/>
                          <a:ea typeface="Arial"/>
                          <a:cs typeface="Arial"/>
                          <a:sym typeface="Arial"/>
                        </a:rPr>
                        <a:t>postfix</a:t>
                      </a:r>
                      <a:r>
                        <a:rPr lang="en-US" sz="1400" b="1" i="0" u="none" strike="noStrike" cap="none" dirty="0">
                          <a:solidFill>
                            <a:srgbClr val="C00000"/>
                          </a:solidFill>
                          <a:latin typeface="Times New Roman"/>
                          <a:ea typeface="Times New Roman"/>
                          <a:cs typeface="Times New Roman"/>
                          <a:sym typeface="Times New Roman"/>
                        </a:rPr>
                        <a:t> </a:t>
                      </a:r>
                      <a:r>
                        <a:rPr lang="en-US" sz="1400" b="1" i="0" u="none" strike="noStrike" cap="none" dirty="0">
                          <a:solidFill>
                            <a:srgbClr val="C00000"/>
                          </a:solidFill>
                          <a:latin typeface="Courier New"/>
                          <a:ea typeface="Courier New"/>
                          <a:cs typeface="Courier New"/>
                          <a:sym typeface="Courier New"/>
                        </a:rPr>
                        <a:t>++</a:t>
                      </a:r>
                      <a:r>
                        <a:rPr lang="en-US" sz="1400" b="1" i="0" u="none" strike="noStrike" cap="none" dirty="0">
                          <a:solidFill>
                            <a:srgbClr val="C00000"/>
                          </a:solidFill>
                          <a:latin typeface="Times New Roman"/>
                          <a:ea typeface="Times New Roman"/>
                          <a:cs typeface="Times New Roman"/>
                          <a:sym typeface="Times New Roman"/>
                        </a:rPr>
                        <a:t> </a:t>
                      </a:r>
                      <a:r>
                        <a:rPr lang="en-US" sz="1400" b="0" i="0" u="none" strike="noStrike" cap="none" dirty="0">
                          <a:solidFill>
                            <a:srgbClr val="C00000"/>
                          </a:solidFill>
                          <a:latin typeface="Arial"/>
                          <a:ea typeface="Arial"/>
                          <a:cs typeface="Arial"/>
                          <a:sym typeface="Arial"/>
                        </a:rPr>
                        <a:t>and postfix</a:t>
                      </a:r>
                      <a:r>
                        <a:rPr lang="en-US" sz="1400" b="1" i="0" u="none" strike="noStrike" cap="none" dirty="0">
                          <a:solidFill>
                            <a:srgbClr val="C00000"/>
                          </a:solidFill>
                          <a:latin typeface="Arial"/>
                          <a:ea typeface="Arial"/>
                          <a:cs typeface="Arial"/>
                          <a:sym typeface="Arial"/>
                        </a:rPr>
                        <a:t> </a:t>
                      </a:r>
                      <a:r>
                        <a:rPr lang="en-US" sz="1400" b="1" i="0" u="none" strike="noStrike" cap="none" dirty="0">
                          <a:solidFill>
                            <a:srgbClr val="C00000"/>
                          </a:solidFill>
                          <a:latin typeface="Courier New"/>
                          <a:ea typeface="Courier New"/>
                          <a:cs typeface="Courier New"/>
                          <a:sym typeface="Courier New"/>
                        </a:rPr>
                        <a: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Expression</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0375">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prefix</a:t>
                      </a:r>
                      <a:r>
                        <a:rPr lang="en-US" sz="1600" b="1" i="0" u="none" strike="noStrike" cap="none" dirty="0">
                          <a:solidFill>
                            <a:srgbClr val="C00000"/>
                          </a:solidFill>
                          <a:latin typeface="Times New Roman"/>
                          <a:ea typeface="Times New Roman"/>
                          <a:cs typeface="Times New Roman"/>
                          <a:sym typeface="Times New Roman"/>
                        </a:rPr>
                        <a:t> </a:t>
                      </a:r>
                      <a:r>
                        <a:rPr lang="en-US" sz="1600" b="1" i="0" u="none" strike="noStrike" cap="none" dirty="0">
                          <a:solidFill>
                            <a:srgbClr val="C00000"/>
                          </a:solidFill>
                          <a:latin typeface="Courier New"/>
                          <a:ea typeface="Courier New"/>
                          <a:cs typeface="Courier New"/>
                          <a:sym typeface="Courier New"/>
                        </a:rPr>
                        <a:t>++</a:t>
                      </a:r>
                      <a:r>
                        <a:rPr lang="en-US" sz="1600" b="1" i="0" u="none" strike="noStrike" cap="none" dirty="0">
                          <a:solidFill>
                            <a:srgbClr val="C00000"/>
                          </a:solidFill>
                          <a:latin typeface="Times New Roman"/>
                          <a:ea typeface="Times New Roman"/>
                          <a:cs typeface="Times New Roman"/>
                          <a:sym typeface="Times New Roman"/>
                        </a:rPr>
                        <a:t> </a:t>
                      </a:r>
                      <a:r>
                        <a:rPr lang="en-US" sz="1600" b="0" i="0" u="none" strike="noStrike" cap="none" dirty="0">
                          <a:solidFill>
                            <a:srgbClr val="C00000"/>
                          </a:solidFill>
                          <a:latin typeface="Arial"/>
                          <a:ea typeface="Arial"/>
                          <a:cs typeface="Arial"/>
                          <a:sym typeface="Arial"/>
                        </a:rPr>
                        <a:t>and prefix</a:t>
                      </a:r>
                      <a:r>
                        <a:rPr lang="en-US" sz="1600" b="0" i="0" u="none" strike="noStrike" cap="none" dirty="0">
                          <a:solidFill>
                            <a:srgbClr val="C00000"/>
                          </a:solidFill>
                          <a:latin typeface="Times New Roman"/>
                          <a:ea typeface="Times New Roman"/>
                          <a:cs typeface="Times New Roman"/>
                          <a:sym typeface="Times New Roman"/>
                        </a:rPr>
                        <a:t> </a:t>
                      </a:r>
                      <a:r>
                        <a:rPr lang="en-US" sz="1600" b="1" i="0" u="none" strike="noStrike" cap="none" dirty="0">
                          <a:solidFill>
                            <a:srgbClr val="C00000"/>
                          </a:solidFill>
                          <a:latin typeface="Courier New"/>
                          <a:ea typeface="Courier New"/>
                          <a:cs typeface="Courier New"/>
                          <a:sym typeface="Courier New"/>
                        </a:rPr>
                        <a:t>––</a:t>
                      </a:r>
                      <a:r>
                        <a:rPr lang="en-US" sz="1600" b="1" i="0" u="none" strike="noStrike" cap="none" dirty="0">
                          <a:solidFill>
                            <a:srgbClr val="C00000"/>
                          </a:solidFill>
                          <a:latin typeface="Times New Roman"/>
                          <a:ea typeface="Times New Roman"/>
                          <a:cs typeface="Times New Roman"/>
                          <a:sym typeface="Times New Roman"/>
                        </a:rPr>
                        <a:t> </a:t>
                      </a:r>
                      <a:r>
                        <a:rPr lang="en-US" sz="1600" b="0" i="0" u="none" strike="noStrike" cap="none" dirty="0" err="1">
                          <a:solidFill>
                            <a:srgbClr val="C00000"/>
                          </a:solidFill>
                          <a:latin typeface="Courier New"/>
                          <a:ea typeface="Courier New"/>
                          <a:cs typeface="Courier New"/>
                          <a:sym typeface="Courier New"/>
                        </a:rPr>
                        <a:t>sizeof</a:t>
                      </a:r>
                      <a:r>
                        <a:rPr lang="en-US" sz="1600" b="0" i="0" u="none" strike="noStrike" cap="none" dirty="0">
                          <a:solidFill>
                            <a:srgbClr val="C00000"/>
                          </a:solidFill>
                          <a:latin typeface="Courier New"/>
                          <a:ea typeface="Courier New"/>
                          <a:cs typeface="Courier New"/>
                          <a:sym typeface="Courier New"/>
                        </a:rPr>
                        <a:t> </a:t>
                      </a:r>
                      <a:r>
                        <a:rPr lang="en-US" sz="1600" b="1" i="0" u="none" strike="noStrike" cap="none" dirty="0">
                          <a:solidFill>
                            <a:srgbClr val="C00000"/>
                          </a:solidFill>
                          <a:latin typeface="Courier New"/>
                          <a:ea typeface="Courier New"/>
                          <a:cs typeface="Courier New"/>
                          <a:sym typeface="Courier New"/>
                        </a:rPr>
                        <a:t>&amp;   *   + – ~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Unary</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Right to left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80975">
                <a:tc>
                  <a:txBody>
                    <a:bodyPr/>
                    <a:lstStyle/>
                    <a:p>
                      <a:pPr marL="0" marR="0" lvl="0" indent="0" algn="l" rtl="0">
                        <a:lnSpc>
                          <a:spcPct val="115000"/>
                        </a:lnSpc>
                        <a:spcBef>
                          <a:spcPts val="0"/>
                        </a:spcBef>
                        <a:spcAft>
                          <a:spcPts val="0"/>
                        </a:spcAft>
                        <a:buClr>
                          <a:schemeClr val="dk1"/>
                        </a:buClr>
                        <a:buSzPts val="1600"/>
                        <a:buFont typeface="Times New Roman"/>
                        <a:buNone/>
                      </a:pPr>
                      <a:r>
                        <a:rPr lang="en-US" sz="1600" b="0" i="1" u="none" strike="noStrike" cap="none" dirty="0">
                          <a:solidFill>
                            <a:srgbClr val="C00000"/>
                          </a:solidFill>
                          <a:latin typeface="Times New Roman"/>
                          <a:ea typeface="Times New Roman"/>
                          <a:cs typeface="Times New Roman"/>
                          <a:sym typeface="Times New Roman"/>
                        </a:rPr>
                        <a:t>typecasts</a:t>
                      </a:r>
                      <a:r>
                        <a:rPr lang="en-US" sz="1600" b="0" i="0" u="none" strike="noStrike" cap="none" dirty="0">
                          <a:solidFill>
                            <a:srgbClr val="C00000"/>
                          </a:solidFill>
                          <a:latin typeface="Times New Roman"/>
                          <a:ea typeface="Times New Roman"/>
                          <a:cs typeface="Times New Roman"/>
                          <a:sym typeface="Times New Roman"/>
                        </a:rPr>
                        <a:t>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Unary</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Right to left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809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 %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Multiplicative</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9400">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Additive</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809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&lt;&lt; &gt;&gt;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Bitwise shift</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79400">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&lt; &gt; &lt;= &gt;=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Relational</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809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Equality</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809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&amp;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Bitwise-AND</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79400">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Bitwise-exclusive-OR</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809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Bitwise-inclusive-OR</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809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&amp;&amp;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Logical-AND</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79400">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Logical-OR</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385750">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Conditional-expression</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Right to left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8413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 /= %= </a:t>
                      </a:r>
                      <a:endParaRPr sz="1600" b="0" i="0" u="none" strike="noStrike" cap="none" dirty="0">
                        <a:solidFill>
                          <a:srgbClr val="C00000"/>
                        </a:solidFill>
                        <a:latin typeface="Courier New"/>
                        <a:ea typeface="Courier New"/>
                        <a:cs typeface="Courier New"/>
                        <a:sym typeface="Courier New"/>
                      </a:endParaRPr>
                    </a:p>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  &lt;&lt;=  &gt;&gt;= &amp;= </a:t>
                      </a:r>
                      <a:endParaRPr sz="1600" b="0" i="0" u="none" strike="noStrike" cap="none" dirty="0">
                        <a:solidFill>
                          <a:srgbClr val="C00000"/>
                        </a:solidFill>
                        <a:latin typeface="Courier New"/>
                        <a:ea typeface="Courier New"/>
                        <a:cs typeface="Courier New"/>
                        <a:sym typeface="Courier New"/>
                      </a:endParaRPr>
                    </a:p>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Simple and compound assignment</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Right to left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280975">
                <a:tc>
                  <a:txBody>
                    <a:bodyPr/>
                    <a:lstStyle/>
                    <a:p>
                      <a:pPr marL="0" marR="0" lvl="0" indent="0" algn="l" rtl="0">
                        <a:lnSpc>
                          <a:spcPct val="115000"/>
                        </a:lnSpc>
                        <a:spcBef>
                          <a:spcPts val="0"/>
                        </a:spcBef>
                        <a:spcAft>
                          <a:spcPts val="0"/>
                        </a:spcAft>
                        <a:buClr>
                          <a:schemeClr val="dk1"/>
                        </a:buClr>
                        <a:buSzPts val="1600"/>
                        <a:buFont typeface="Courier New"/>
                        <a:buNone/>
                      </a:pPr>
                      <a:r>
                        <a:rPr lang="en-US" sz="1600" b="1" i="0" u="none" strike="noStrike" cap="none" dirty="0">
                          <a:solidFill>
                            <a:srgbClr val="C00000"/>
                          </a:solidFill>
                          <a:latin typeface="Courier New"/>
                          <a:ea typeface="Courier New"/>
                          <a:cs typeface="Courier New"/>
                          <a:sym typeface="Courier New"/>
                        </a:rPr>
                        <a:t>, </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002060"/>
                          </a:solidFill>
                          <a:latin typeface="Arial"/>
                          <a:ea typeface="Arial"/>
                          <a:cs typeface="Arial"/>
                          <a:sym typeface="Arial"/>
                        </a:rPr>
                        <a:t>Sequential evaluation</a:t>
                      </a:r>
                      <a:endParaRPr dirty="0">
                        <a:solidFill>
                          <a:srgbClr val="00206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600"/>
                        <a:buFont typeface="Arial"/>
                        <a:buNone/>
                      </a:pPr>
                      <a:r>
                        <a:rPr lang="en-US" sz="1600" b="0" i="0" u="none" strike="noStrike" cap="none" dirty="0">
                          <a:solidFill>
                            <a:srgbClr val="C00000"/>
                          </a:solidFill>
                          <a:latin typeface="Arial"/>
                          <a:ea typeface="Arial"/>
                          <a:cs typeface="Arial"/>
                          <a:sym typeface="Arial"/>
                        </a:rPr>
                        <a:t>Left to right</a:t>
                      </a:r>
                      <a:endParaRPr dirty="0">
                        <a:solidFill>
                          <a:srgbClr val="C00000"/>
                        </a:solidFill>
                      </a:endParaRPr>
                    </a:p>
                  </a:txBody>
                  <a:tcPr marL="62925" marR="629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bl>
          </a:graphicData>
        </a:graphic>
      </p:graphicFrame>
      <p:sp>
        <p:nvSpPr>
          <p:cNvPr id="471" name="Google Shape;471;p72"/>
          <p:cNvSpPr txBox="1">
            <a:spLocks noGrp="1"/>
          </p:cNvSpPr>
          <p:nvPr>
            <p:ph type="title"/>
          </p:nvPr>
        </p:nvSpPr>
        <p:spPr>
          <a:xfrm>
            <a:off x="457200" y="310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OPERATOR PRECEDENCE</a:t>
            </a:r>
            <a:endParaRPr dirty="0">
              <a:solidFill>
                <a:srgbClr val="C00000"/>
              </a:solidFill>
              <a:latin typeface="+mj-lt"/>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75"/>
        <p:cNvGrpSpPr/>
        <p:nvPr/>
      </p:nvGrpSpPr>
      <p:grpSpPr>
        <a:xfrm>
          <a:off x="0" y="0"/>
          <a:ext cx="0" cy="0"/>
          <a:chOff x="0" y="0"/>
          <a:chExt cx="0" cy="0"/>
        </a:xfrm>
      </p:grpSpPr>
      <p:sp>
        <p:nvSpPr>
          <p:cNvPr id="476" name="Google Shape;476;p73"/>
          <p:cNvSpPr txBox="1">
            <a:spLocks noGrp="1"/>
          </p:cNvSpPr>
          <p:nvPr>
            <p:ph type="title"/>
          </p:nvPr>
        </p:nvSpPr>
        <p:spPr>
          <a:xfrm>
            <a:off x="457200" y="258852"/>
            <a:ext cx="82296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
        <p:nvSpPr>
          <p:cNvPr id="477" name="Google Shape;477;p73"/>
          <p:cNvSpPr txBox="1">
            <a:spLocks noGrp="1"/>
          </p:cNvSpPr>
          <p:nvPr>
            <p:ph type="body" idx="1"/>
          </p:nvPr>
        </p:nvSpPr>
        <p:spPr>
          <a:xfrm>
            <a:off x="304800" y="1084262"/>
            <a:ext cx="8534400" cy="5410200"/>
          </a:xfrm>
          <a:prstGeom prst="rect">
            <a:avLst/>
          </a:prstGeom>
          <a:noFill/>
          <a:ln>
            <a:noFill/>
          </a:ln>
        </p:spPr>
        <p:txBody>
          <a:bodyPr spcFirstLastPara="1" wrap="square" lIns="91425" tIns="45700" rIns="91425" bIns="45700" anchor="ctr" anchorCtr="0">
            <a:normAutofit/>
          </a:bodyPr>
          <a:lstStyle/>
          <a:p>
            <a:pPr marL="448310" marR="0" lvl="0" indent="-457200" algn="just" rtl="0">
              <a:lnSpc>
                <a:spcPct val="90000"/>
              </a:lnSpc>
              <a:spcBef>
                <a:spcPts val="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The precedence and associativity (the order in which the operands are evaluated) of C operators.</a:t>
            </a:r>
            <a:endParaRPr dirty="0">
              <a:solidFill>
                <a:srgbClr val="002060"/>
              </a:solidFill>
              <a:latin typeface="+mj-lt"/>
            </a:endParaRPr>
          </a:p>
          <a:p>
            <a:pPr marL="448310" marR="0" lvl="0" indent="-457200" algn="just" rtl="0">
              <a:lnSpc>
                <a:spcPct val="9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In the order of precedence from highest to lowest.</a:t>
            </a:r>
            <a:endParaRPr dirty="0">
              <a:solidFill>
                <a:srgbClr val="002060"/>
              </a:solidFill>
              <a:latin typeface="+mj-lt"/>
            </a:endParaRPr>
          </a:p>
          <a:p>
            <a:pPr marL="448310" marR="0" lvl="0" indent="-457200" algn="just" rtl="0">
              <a:lnSpc>
                <a:spcPct val="9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If several operators appear together, they have equal precedence and are evaluated according to their associativity.</a:t>
            </a:r>
            <a:endParaRPr dirty="0">
              <a:solidFill>
                <a:srgbClr val="002060"/>
              </a:solidFill>
              <a:latin typeface="+mj-lt"/>
            </a:endParaRPr>
          </a:p>
          <a:p>
            <a:pPr marL="448310" marR="0" lvl="0" indent="-457200" algn="just" rtl="0">
              <a:lnSpc>
                <a:spcPct val="9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All simple and compound-assignment operators have equal precedence.</a:t>
            </a:r>
            <a:endParaRPr dirty="0">
              <a:solidFill>
                <a:srgbClr val="002060"/>
              </a:solidFill>
              <a:latin typeface="+mj-lt"/>
            </a:endParaRP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81"/>
        <p:cNvGrpSpPr/>
        <p:nvPr/>
      </p:nvGrpSpPr>
      <p:grpSpPr>
        <a:xfrm>
          <a:off x="0" y="0"/>
          <a:ext cx="0" cy="0"/>
          <a:chOff x="0" y="0"/>
          <a:chExt cx="0" cy="0"/>
        </a:xfrm>
      </p:grpSpPr>
      <p:sp>
        <p:nvSpPr>
          <p:cNvPr id="482" name="Google Shape;482;p74"/>
          <p:cNvSpPr txBox="1">
            <a:spLocks noGrp="1"/>
          </p:cNvSpPr>
          <p:nvPr>
            <p:ph type="title"/>
          </p:nvPr>
        </p:nvSpPr>
        <p:spPr>
          <a:xfrm>
            <a:off x="0" y="258852"/>
            <a:ext cx="86868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
        <p:nvSpPr>
          <p:cNvPr id="483" name="Google Shape;483;p74"/>
          <p:cNvSpPr txBox="1">
            <a:spLocks noGrp="1"/>
          </p:cNvSpPr>
          <p:nvPr>
            <p:ph type="body" idx="1"/>
          </p:nvPr>
        </p:nvSpPr>
        <p:spPr>
          <a:xfrm>
            <a:off x="353568" y="1185862"/>
            <a:ext cx="8333231" cy="5002212"/>
          </a:xfrm>
          <a:prstGeom prst="rect">
            <a:avLst/>
          </a:prstGeom>
          <a:noFill/>
          <a:ln>
            <a:noFill/>
          </a:ln>
        </p:spPr>
        <p:txBody>
          <a:bodyPr spcFirstLastPara="1" wrap="square" lIns="91425" tIns="45700" rIns="91425" bIns="45700" anchor="ctr" anchorCtr="0">
            <a:normAutofit/>
          </a:bodyPr>
          <a:lstStyle/>
          <a:p>
            <a:pPr marL="448310" marR="0" lvl="0" indent="-457200" algn="just" rtl="0">
              <a:lnSpc>
                <a:spcPct val="90000"/>
              </a:lnSpc>
              <a:spcBef>
                <a:spcPts val="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Operators with equal precedence such as </a:t>
            </a:r>
            <a:r>
              <a:rPr lang="en-US" sz="3200" b="0" i="0" u="none" strike="noStrike" cap="none" dirty="0">
                <a:solidFill>
                  <a:srgbClr val="002060"/>
                </a:solidFill>
                <a:latin typeface="+mj-lt"/>
                <a:ea typeface="Courier New"/>
                <a:cs typeface="Courier New"/>
                <a:sym typeface="Courier New"/>
              </a:rPr>
              <a:t>+</a:t>
            </a:r>
            <a:r>
              <a:rPr lang="en-US" sz="3200" b="0" i="0" u="none" strike="noStrike" cap="none" dirty="0">
                <a:solidFill>
                  <a:srgbClr val="002060"/>
                </a:solidFill>
                <a:latin typeface="+mj-lt"/>
                <a:ea typeface="Arial"/>
                <a:cs typeface="Arial"/>
                <a:sym typeface="Arial"/>
              </a:rPr>
              <a:t> and </a:t>
            </a:r>
            <a:r>
              <a:rPr lang="en-US" sz="3200" b="0" i="0" u="none" strike="noStrike" cap="none" dirty="0">
                <a:solidFill>
                  <a:srgbClr val="002060"/>
                </a:solidFill>
                <a:latin typeface="+mj-lt"/>
                <a:ea typeface="Courier New"/>
                <a:cs typeface="Courier New"/>
                <a:sym typeface="Courier New"/>
              </a:rPr>
              <a:t>-</a:t>
            </a:r>
            <a:r>
              <a:rPr lang="en-US" sz="3200" b="0" i="0" u="none" strike="noStrike" cap="none" dirty="0">
                <a:solidFill>
                  <a:srgbClr val="002060"/>
                </a:solidFill>
                <a:latin typeface="+mj-lt"/>
                <a:ea typeface="Arial"/>
                <a:cs typeface="Arial"/>
                <a:sym typeface="Arial"/>
              </a:rPr>
              <a:t>, evaluation proceeds according to the associativity of the operator, either from right to left or from left to right.</a:t>
            </a:r>
            <a:endParaRPr dirty="0">
              <a:solidFill>
                <a:srgbClr val="002060"/>
              </a:solidFill>
              <a:latin typeface="+mj-lt"/>
            </a:endParaRPr>
          </a:p>
          <a:p>
            <a:pPr marL="448310" marR="0" lvl="0" indent="-457200" algn="just" rtl="0">
              <a:lnSpc>
                <a:spcPct val="9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The direction of evaluation does not affect the results of expressions that include more than one multiplication (</a:t>
            </a:r>
            <a:r>
              <a:rPr lang="en-US" sz="3200" b="0" i="0" u="none" strike="noStrike" cap="none" dirty="0">
                <a:solidFill>
                  <a:srgbClr val="002060"/>
                </a:solidFill>
                <a:latin typeface="+mj-lt"/>
                <a:ea typeface="Courier New"/>
                <a:cs typeface="Courier New"/>
                <a:sym typeface="Courier New"/>
              </a:rPr>
              <a:t>*</a:t>
            </a:r>
            <a:r>
              <a:rPr lang="en-US" sz="3200" b="0" i="0" u="none" strike="noStrike" cap="none" dirty="0">
                <a:solidFill>
                  <a:srgbClr val="002060"/>
                </a:solidFill>
                <a:latin typeface="+mj-lt"/>
                <a:ea typeface="Arial"/>
                <a:cs typeface="Arial"/>
                <a:sym typeface="Arial"/>
              </a:rPr>
              <a:t>), addition (</a:t>
            </a:r>
            <a:r>
              <a:rPr lang="en-US" sz="3200" b="0" i="0" u="none" strike="noStrike" cap="none" dirty="0">
                <a:solidFill>
                  <a:srgbClr val="002060"/>
                </a:solidFill>
                <a:latin typeface="+mj-lt"/>
                <a:ea typeface="Courier New"/>
                <a:cs typeface="Courier New"/>
                <a:sym typeface="Courier New"/>
              </a:rPr>
              <a:t>+</a:t>
            </a:r>
            <a:r>
              <a:rPr lang="en-US" sz="3200" b="0" i="0" u="none" strike="noStrike" cap="none" dirty="0">
                <a:solidFill>
                  <a:srgbClr val="002060"/>
                </a:solidFill>
                <a:latin typeface="+mj-lt"/>
                <a:ea typeface="Arial"/>
                <a:cs typeface="Arial"/>
                <a:sym typeface="Arial"/>
              </a:rPr>
              <a:t>), or binary-bitwise (</a:t>
            </a:r>
            <a:r>
              <a:rPr lang="en-US" sz="3200" b="0" i="0" u="none" strike="noStrike" cap="none" dirty="0">
                <a:solidFill>
                  <a:srgbClr val="002060"/>
                </a:solidFill>
                <a:latin typeface="+mj-lt"/>
                <a:ea typeface="Courier New"/>
                <a:cs typeface="Courier New"/>
                <a:sym typeface="Courier New"/>
              </a:rPr>
              <a:t>&amp;</a:t>
            </a:r>
            <a:r>
              <a:rPr lang="en-US" sz="3200" b="1" i="0" u="none" strike="noStrike" cap="none" dirty="0">
                <a:solidFill>
                  <a:srgbClr val="002060"/>
                </a:solidFill>
                <a:latin typeface="+mj-lt"/>
                <a:ea typeface="Courier New"/>
                <a:cs typeface="Courier New"/>
                <a:sym typeface="Courier New"/>
              </a:rPr>
              <a:t> | ^</a:t>
            </a:r>
            <a:r>
              <a:rPr lang="en-US" sz="3200" b="0" i="0" u="none" strike="noStrike" cap="none" dirty="0">
                <a:solidFill>
                  <a:srgbClr val="002060"/>
                </a:solidFill>
                <a:latin typeface="+mj-lt"/>
                <a:ea typeface="Arial"/>
                <a:cs typeface="Arial"/>
                <a:sym typeface="Arial"/>
              </a:rPr>
              <a:t>) operator at the same level.</a:t>
            </a:r>
            <a:endParaRPr dirty="0">
              <a:solidFill>
                <a:srgbClr val="002060"/>
              </a:solidFill>
              <a:latin typeface="+mj-lt"/>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graphicFrame>
        <p:nvGraphicFramePr>
          <p:cNvPr id="267" name="Google Shape;267;p39"/>
          <p:cNvGraphicFramePr/>
          <p:nvPr>
            <p:extLst>
              <p:ext uri="{D42A27DB-BD31-4B8C-83A1-F6EECF244321}">
                <p14:modId xmlns:p14="http://schemas.microsoft.com/office/powerpoint/2010/main" val="539145491"/>
              </p:ext>
            </p:extLst>
          </p:nvPr>
        </p:nvGraphicFramePr>
        <p:xfrm>
          <a:off x="381000" y="1143000"/>
          <a:ext cx="8604504" cy="4906925"/>
        </p:xfrm>
        <a:graphic>
          <a:graphicData uri="http://schemas.openxmlformats.org/drawingml/2006/table">
            <a:tbl>
              <a:tblPr>
                <a:tableStyleId>{83C26A1F-9B4A-46C2-9A6D-FC636599AEBF}</a:tableStyleId>
              </a:tblPr>
              <a:tblGrid>
                <a:gridCol w="1260637">
                  <a:extLst>
                    <a:ext uri="{9D8B030D-6E8A-4147-A177-3AD203B41FA5}">
                      <a16:colId xmlns:a16="http://schemas.microsoft.com/office/drawing/2014/main" val="20000"/>
                    </a:ext>
                  </a:extLst>
                </a:gridCol>
                <a:gridCol w="236369">
                  <a:extLst>
                    <a:ext uri="{9D8B030D-6E8A-4147-A177-3AD203B41FA5}">
                      <a16:colId xmlns:a16="http://schemas.microsoft.com/office/drawing/2014/main" val="20001"/>
                    </a:ext>
                  </a:extLst>
                </a:gridCol>
                <a:gridCol w="3607917">
                  <a:extLst>
                    <a:ext uri="{9D8B030D-6E8A-4147-A177-3AD203B41FA5}">
                      <a16:colId xmlns:a16="http://schemas.microsoft.com/office/drawing/2014/main" val="20002"/>
                    </a:ext>
                  </a:extLst>
                </a:gridCol>
                <a:gridCol w="646733">
                  <a:extLst>
                    <a:ext uri="{9D8B030D-6E8A-4147-A177-3AD203B41FA5}">
                      <a16:colId xmlns:a16="http://schemas.microsoft.com/office/drawing/2014/main" val="20003"/>
                    </a:ext>
                  </a:extLst>
                </a:gridCol>
                <a:gridCol w="2852848">
                  <a:extLst>
                    <a:ext uri="{9D8B030D-6E8A-4147-A177-3AD203B41FA5}">
                      <a16:colId xmlns:a16="http://schemas.microsoft.com/office/drawing/2014/main" val="20004"/>
                    </a:ext>
                  </a:extLst>
                </a:gridCol>
              </a:tblGrid>
              <a:tr h="350825">
                <a:tc gridSpan="2">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Operators</a:t>
                      </a:r>
                      <a:endParaRPr dirty="0">
                        <a:solidFill>
                          <a:srgbClr val="C00000"/>
                        </a:solidFill>
                      </a:endParaRPr>
                    </a:p>
                  </a:txBody>
                  <a:tcPr marL="66575" marR="66575" marT="0" marB="0"/>
                </a:tc>
                <a:tc hMerge="1">
                  <a:txBody>
                    <a:bodyPr/>
                    <a:lstStyle/>
                    <a:p>
                      <a:endParaRPr lang="en-US"/>
                    </a:p>
                  </a:txBody>
                  <a:tcPr/>
                </a:tc>
                <a:tc>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Description</a:t>
                      </a:r>
                      <a:endParaRPr dirty="0">
                        <a:solidFill>
                          <a:srgbClr val="C00000"/>
                        </a:solidFill>
                      </a:endParaRPr>
                    </a:p>
                  </a:txBody>
                  <a:tcPr marL="66575" marR="66575" marT="0" marB="0"/>
                </a:tc>
                <a:tc gridSpan="2">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Example Usage</a:t>
                      </a:r>
                      <a:endParaRPr dirty="0">
                        <a:solidFill>
                          <a:srgbClr val="C00000"/>
                        </a:solidFill>
                      </a:endParaRPr>
                    </a:p>
                  </a:txBody>
                  <a:tcPr marL="66575" marR="66575" marT="0" marB="0"/>
                </a:tc>
                <a:tc hMerge="1">
                  <a:txBody>
                    <a:bodyPr/>
                    <a:lstStyle/>
                    <a:p>
                      <a:endParaRPr lang="en-US"/>
                    </a:p>
                  </a:txBody>
                  <a:tcPr/>
                </a:tc>
                <a:extLst>
                  <a:ext uri="{0D108BD9-81ED-4DB2-BD59-A6C34878D82A}">
                    <a16:rowId xmlns:a16="http://schemas.microsoft.com/office/drawing/2014/main" val="10000"/>
                  </a:ext>
                </a:extLst>
              </a:tr>
              <a:tr h="350825">
                <a:tc gridSpan="5">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Postfix operators</a:t>
                      </a:r>
                      <a:endParaRPr dirty="0">
                        <a:solidFill>
                          <a:srgbClr val="C00000"/>
                        </a:solidFill>
                      </a:endParaRPr>
                    </a:p>
                  </a:txBody>
                  <a:tcPr marL="66575" marR="6657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05275">
                <a:tc>
                  <a:txBody>
                    <a:bodyPr/>
                    <a:lstStyle/>
                    <a:p>
                      <a:pPr marL="0" marR="0" lvl="0" indent="0" algn="ctr" rtl="0">
                        <a:lnSpc>
                          <a:spcPct val="115000"/>
                        </a:lnSpc>
                        <a:spcBef>
                          <a:spcPts val="0"/>
                        </a:spcBef>
                        <a:spcAft>
                          <a:spcPts val="0"/>
                        </a:spcAft>
                        <a:buClr>
                          <a:schemeClr val="dk1"/>
                        </a:buClr>
                        <a:buSzPts val="3200"/>
                        <a:buFont typeface="Courier New"/>
                        <a:buNone/>
                      </a:pPr>
                      <a:r>
                        <a:rPr lang="en-US" sz="3200" b="0" u="none" strike="noStrike" cap="none" dirty="0">
                          <a:solidFill>
                            <a:srgbClr val="C00000"/>
                          </a:solidFill>
                          <a:sym typeface="Courier New"/>
                        </a:rPr>
                        <a:t>()</a:t>
                      </a:r>
                      <a:endParaRPr dirty="0">
                        <a:solidFill>
                          <a:srgbClr val="C00000"/>
                        </a:solidFill>
                      </a:endParaRPr>
                    </a:p>
                  </a:txBody>
                  <a:tcPr marL="66575" marR="66575" marT="0" marB="0" anchor="ctr"/>
                </a:tc>
                <a:tc gridSpan="3">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Function call operator. A function call is an expression containing the function name followed by the function call operator, (). If the function has been defined to receive parameters, the values that are to be sent into the function are </a:t>
                      </a:r>
                      <a:r>
                        <a:rPr lang="en-US" sz="2000" b="0" u="sng" strike="noStrike" cap="none" dirty="0">
                          <a:solidFill>
                            <a:srgbClr val="002060"/>
                          </a:solidFill>
                          <a:sym typeface="Arial"/>
                        </a:rPr>
                        <a:t>listed inside the parentheses</a:t>
                      </a:r>
                      <a:r>
                        <a:rPr lang="en-US" sz="2000" b="0" u="none" strike="noStrike" cap="none" dirty="0">
                          <a:solidFill>
                            <a:srgbClr val="002060"/>
                          </a:solidFill>
                          <a:sym typeface="Arial"/>
                        </a:rPr>
                        <a:t> of the function call operator. The argument list can contain any number of expressions separated by commas. It can also be empty.</a:t>
                      </a:r>
                      <a:endParaRPr dirty="0">
                        <a:solidFill>
                          <a:srgbClr val="002060"/>
                        </a:solidFill>
                      </a:endParaRPr>
                    </a:p>
                  </a:txBody>
                  <a:tcPr marL="66575" marR="66575" marT="0" marB="0" anchor="ctr"/>
                </a:tc>
                <a:tc hMerge="1">
                  <a:txBody>
                    <a:bodyPr/>
                    <a:lstStyle/>
                    <a:p>
                      <a:endParaRPr lang="en-US"/>
                    </a:p>
                  </a:txBody>
                  <a:tcPr/>
                </a:tc>
                <a:tc hMerge="1">
                  <a:txBody>
                    <a:bodyPr/>
                    <a:lstStyle/>
                    <a:p>
                      <a:endParaRPr lang="en-US"/>
                    </a:p>
                  </a:txBody>
                  <a:tcPr/>
                </a:tc>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0" u="none" strike="noStrike" cap="none" dirty="0" err="1">
                          <a:solidFill>
                            <a:srgbClr val="C00000"/>
                          </a:solidFill>
                          <a:sym typeface="Courier New"/>
                        </a:rPr>
                        <a:t>sumUp</a:t>
                      </a:r>
                      <a:r>
                        <a:rPr lang="en-US" sz="1400" b="0" u="none" strike="noStrike" cap="none" dirty="0">
                          <a:solidFill>
                            <a:srgbClr val="C00000"/>
                          </a:solidFill>
                          <a:sym typeface="Courier New"/>
                        </a:rPr>
                        <a:t>(inum1, inum2)</a:t>
                      </a:r>
                      <a:endParaRPr sz="1400" b="0" u="none" strike="noStrike" cap="none" dirty="0">
                        <a:solidFill>
                          <a:srgbClr val="C00000"/>
                        </a:solidFill>
                        <a:sym typeface="Courier New"/>
                      </a:endParaRPr>
                    </a:p>
                    <a:p>
                      <a:pPr marL="0" marR="0" lvl="0" indent="0" algn="l" rtl="0">
                        <a:lnSpc>
                          <a:spcPct val="100000"/>
                        </a:lnSpc>
                        <a:spcBef>
                          <a:spcPts val="0"/>
                        </a:spcBef>
                        <a:spcAft>
                          <a:spcPts val="0"/>
                        </a:spcAft>
                        <a:buClr>
                          <a:schemeClr val="dk1"/>
                        </a:buClr>
                        <a:buSzPts val="1400"/>
                        <a:buFont typeface="Corbel"/>
                        <a:buNone/>
                      </a:pPr>
                      <a:endParaRPr sz="1400" b="0" u="none" strike="noStrike" cap="none" dirty="0">
                        <a:solidFill>
                          <a:srgbClr val="C00000"/>
                        </a:solidFill>
                        <a:sym typeface="Courier New"/>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err="1">
                          <a:solidFill>
                            <a:srgbClr val="C00000"/>
                          </a:solidFill>
                          <a:sym typeface="Courier New"/>
                        </a:rPr>
                        <a:t>displayName</a:t>
                      </a:r>
                      <a:r>
                        <a:rPr lang="en-US" sz="1400" b="0" u="none" strike="noStrike" cap="none" dirty="0">
                          <a:solidFill>
                            <a:srgbClr val="C00000"/>
                          </a:solidFill>
                          <a:sym typeface="Courier New"/>
                        </a:rPr>
                        <a:t>()</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rbel"/>
                        <a:buNone/>
                      </a:pPr>
                      <a:endParaRPr sz="1400" b="0" u="none" strike="noStrike" cap="none" dirty="0">
                        <a:solidFill>
                          <a:srgbClr val="C00000"/>
                        </a:solidFill>
                        <a:sym typeface="Courier New"/>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student(</a:t>
                      </a:r>
                      <a:r>
                        <a:rPr lang="en-US" sz="1400" b="0" u="none" strike="noStrike" cap="none" dirty="0" err="1">
                          <a:solidFill>
                            <a:srgbClr val="C00000"/>
                          </a:solidFill>
                          <a:sym typeface="Courier New"/>
                        </a:rPr>
                        <a:t>cname</a:t>
                      </a:r>
                      <a:r>
                        <a:rPr lang="en-US" sz="1400" b="0" u="none" strike="noStrike" cap="none" dirty="0">
                          <a:solidFill>
                            <a:srgbClr val="C00000"/>
                          </a:solidFill>
                          <a:sym typeface="Courier New"/>
                        </a:rPr>
                        <a:t>, </a:t>
                      </a:r>
                      <a:r>
                        <a:rPr lang="en-US" sz="1400" b="0" u="none" strike="noStrike" cap="none" dirty="0" err="1">
                          <a:solidFill>
                            <a:srgbClr val="C00000"/>
                          </a:solidFill>
                          <a:sym typeface="Courier New"/>
                        </a:rPr>
                        <a:t>iage</a:t>
                      </a:r>
                      <a:r>
                        <a:rPr lang="en-US" sz="1400" b="0" u="none" strike="noStrike" cap="none" dirty="0">
                          <a:solidFill>
                            <a:srgbClr val="C00000"/>
                          </a:solidFill>
                          <a:sym typeface="Courier New"/>
                        </a:rPr>
                        <a:t>, </a:t>
                      </a:r>
                      <a:r>
                        <a:rPr lang="en-US" sz="1400" b="0" u="none" strike="noStrike" cap="none" dirty="0" err="1">
                          <a:solidFill>
                            <a:srgbClr val="C00000"/>
                          </a:solidFill>
                          <a:sym typeface="Courier New"/>
                        </a:rPr>
                        <a:t>caddress</a:t>
                      </a:r>
                      <a:r>
                        <a:rPr lang="en-US" sz="1400" b="0" u="none" strike="noStrike" cap="none" dirty="0">
                          <a:solidFill>
                            <a:srgbClr val="C00000"/>
                          </a:solidFill>
                          <a:sym typeface="Courier New"/>
                        </a:rPr>
                        <a:t>)</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rbel"/>
                        <a:buNone/>
                      </a:pPr>
                      <a:endParaRPr sz="1400" b="0" u="none" strike="noStrike" cap="none" dirty="0">
                        <a:solidFill>
                          <a:srgbClr val="C00000"/>
                        </a:solidFill>
                        <a:sym typeface="Courier New"/>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Calculate(length, wide + 7)</a:t>
                      </a:r>
                      <a:endParaRPr dirty="0">
                        <a:solidFill>
                          <a:srgbClr val="C00000"/>
                        </a:solidFill>
                      </a:endParaRPr>
                    </a:p>
                  </a:txBody>
                  <a:tcPr marL="66575" marR="66575" marT="0" marB="0" anchor="ctr"/>
                </a:tc>
                <a:extLst>
                  <a:ext uri="{0D108BD9-81ED-4DB2-BD59-A6C34878D82A}">
                    <a16:rowId xmlns:a16="http://schemas.microsoft.com/office/drawing/2014/main" val="10002"/>
                  </a:ext>
                </a:extLst>
              </a:tr>
            </a:tbl>
          </a:graphicData>
        </a:graphic>
      </p:graphicFrame>
      <p:sp>
        <p:nvSpPr>
          <p:cNvPr id="268" name="Google Shape;268;p39"/>
          <p:cNvSpPr txBox="1">
            <a:spLocks noGrp="1"/>
          </p:cNvSpPr>
          <p:nvPr>
            <p:ph type="title"/>
          </p:nvPr>
        </p:nvSpPr>
        <p:spPr>
          <a:xfrm>
            <a:off x="6096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87"/>
        <p:cNvGrpSpPr/>
        <p:nvPr/>
      </p:nvGrpSpPr>
      <p:grpSpPr>
        <a:xfrm>
          <a:off x="0" y="0"/>
          <a:ext cx="0" cy="0"/>
          <a:chOff x="0" y="0"/>
          <a:chExt cx="0" cy="0"/>
        </a:xfrm>
      </p:grpSpPr>
      <p:sp>
        <p:nvSpPr>
          <p:cNvPr id="488" name="Google Shape;488;p75"/>
          <p:cNvSpPr txBox="1">
            <a:spLocks noGrp="1"/>
          </p:cNvSpPr>
          <p:nvPr>
            <p:ph type="title"/>
          </p:nvPr>
        </p:nvSpPr>
        <p:spPr>
          <a:xfrm>
            <a:off x="457200" y="258852"/>
            <a:ext cx="82296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
        <p:nvSpPr>
          <p:cNvPr id="489" name="Google Shape;489;p75"/>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00000"/>
              </a:buClr>
              <a:buSzPts val="4060"/>
              <a:buNone/>
            </a:pPr>
            <a:r>
              <a:rPr lang="en-US" sz="2800" b="0" i="0" u="none" strike="noStrike" cap="none" dirty="0" err="1">
                <a:solidFill>
                  <a:srgbClr val="002060"/>
                </a:solidFill>
                <a:latin typeface="+mj-lt"/>
                <a:ea typeface="Arial"/>
                <a:cs typeface="Arial"/>
                <a:sym typeface="Arial"/>
              </a:rPr>
              <a:t>e.g</a:t>
            </a:r>
            <a:r>
              <a:rPr lang="en-US" sz="2800" b="0" i="0" u="none" strike="noStrike" cap="none" dirty="0">
                <a:solidFill>
                  <a:srgbClr val="002060"/>
                </a:solidFill>
                <a:latin typeface="+mj-lt"/>
                <a:ea typeface="Arial"/>
                <a:cs typeface="Arial"/>
                <a:sym typeface="Arial"/>
              </a:rPr>
              <a:t>:</a:t>
            </a:r>
            <a:endParaRPr dirty="0">
              <a:solidFill>
                <a:srgbClr val="002060"/>
              </a:solidFill>
              <a:latin typeface="+mj-lt"/>
            </a:endParaRPr>
          </a:p>
          <a:p>
            <a:pPr marL="563880" marR="0" lvl="0" indent="-342900" algn="l" rtl="0">
              <a:lnSpc>
                <a:spcPct val="100000"/>
              </a:lnSpc>
              <a:spcBef>
                <a:spcPts val="1080"/>
              </a:spcBef>
              <a:spcAft>
                <a:spcPts val="0"/>
              </a:spcAft>
              <a:buClr>
                <a:srgbClr val="C00000"/>
              </a:buClr>
              <a:buSzPts val="3480"/>
              <a:buFont typeface="Wingdings" pitchFamily="2" charset="2"/>
              <a:buChar char="Ø"/>
            </a:pPr>
            <a:endParaRPr sz="2400" b="0" i="0" u="none" strike="noStrike" cap="none" dirty="0">
              <a:solidFill>
                <a:srgbClr val="002060"/>
              </a:solidFill>
              <a:latin typeface="+mj-lt"/>
              <a:ea typeface="Arial"/>
              <a:cs typeface="Arial"/>
              <a:sym typeface="Arial"/>
            </a:endParaRPr>
          </a:p>
          <a:p>
            <a:pPr marL="563880" marR="0" lvl="0" indent="-342900" algn="l" rtl="0">
              <a:lnSpc>
                <a:spcPct val="100000"/>
              </a:lnSpc>
              <a:spcBef>
                <a:spcPts val="1080"/>
              </a:spcBef>
              <a:spcAft>
                <a:spcPts val="0"/>
              </a:spcAft>
              <a:buClr>
                <a:srgbClr val="C00000"/>
              </a:buClr>
              <a:buSzPts val="3480"/>
              <a:buFont typeface="Wingdings" pitchFamily="2" charset="2"/>
              <a:buChar char="Ø"/>
            </a:pPr>
            <a:endParaRPr sz="2400" b="0" i="0" u="none" strike="noStrike" cap="none" dirty="0">
              <a:solidFill>
                <a:srgbClr val="002060"/>
              </a:solidFill>
              <a:latin typeface="+mj-lt"/>
              <a:ea typeface="Arial"/>
              <a:cs typeface="Arial"/>
              <a:sym typeface="Arial"/>
            </a:endParaRPr>
          </a:p>
          <a:p>
            <a:pPr marR="0" lvl="0" indent="-457200" algn="l" rtl="0">
              <a:lnSpc>
                <a:spcPct val="100000"/>
              </a:lnSpc>
              <a:spcBef>
                <a:spcPts val="1160"/>
              </a:spcBef>
              <a:spcAft>
                <a:spcPts val="0"/>
              </a:spcAft>
              <a:buClr>
                <a:srgbClr val="C00000"/>
              </a:buClr>
              <a:buSzPts val="4060"/>
              <a:buFont typeface="Wingdings" pitchFamily="2" charset="2"/>
              <a:buChar char="Ø"/>
            </a:pPr>
            <a:r>
              <a:rPr lang="en-US" sz="2800" b="0" i="0" u="none" strike="noStrike" cap="none" dirty="0">
                <a:solidFill>
                  <a:srgbClr val="002060"/>
                </a:solidFill>
                <a:latin typeface="+mj-lt"/>
                <a:ea typeface="Arial"/>
                <a:cs typeface="Arial"/>
                <a:sym typeface="Arial"/>
              </a:rPr>
              <a:t>Order of operations is not defined by the language.</a:t>
            </a:r>
            <a:endParaRPr dirty="0">
              <a:solidFill>
                <a:srgbClr val="002060"/>
              </a:solidFill>
              <a:latin typeface="+mj-lt"/>
            </a:endParaRPr>
          </a:p>
          <a:p>
            <a:pPr marR="0" lvl="0" indent="-457200" algn="l" rtl="0">
              <a:lnSpc>
                <a:spcPct val="100000"/>
              </a:lnSpc>
              <a:spcBef>
                <a:spcPts val="1160"/>
              </a:spcBef>
              <a:spcAft>
                <a:spcPts val="0"/>
              </a:spcAft>
              <a:buClr>
                <a:srgbClr val="C00000"/>
              </a:buClr>
              <a:buSzPts val="4060"/>
              <a:buFont typeface="Wingdings" pitchFamily="2" charset="2"/>
              <a:buChar char="Ø"/>
            </a:pPr>
            <a:r>
              <a:rPr lang="en-US" sz="2800" b="0" i="0" u="none" strike="noStrike" cap="none" dirty="0">
                <a:solidFill>
                  <a:srgbClr val="002060"/>
                </a:solidFill>
                <a:latin typeface="+mj-lt"/>
                <a:ea typeface="Arial"/>
                <a:cs typeface="Arial"/>
                <a:sym typeface="Arial"/>
              </a:rPr>
              <a:t>The compiler is free to evaluate such expressions in any order, if the compiler can guarantee a consistent result.</a:t>
            </a:r>
            <a:endParaRPr dirty="0">
              <a:solidFill>
                <a:srgbClr val="002060"/>
              </a:solidFill>
              <a:latin typeface="+mj-lt"/>
            </a:endParaRPr>
          </a:p>
        </p:txBody>
      </p:sp>
      <p:sp>
        <p:nvSpPr>
          <p:cNvPr id="490" name="Google Shape;490;p75"/>
          <p:cNvSpPr txBox="1"/>
          <p:nvPr/>
        </p:nvSpPr>
        <p:spPr>
          <a:xfrm>
            <a:off x="1905000" y="1828800"/>
            <a:ext cx="5791200" cy="138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dirty="0">
                <a:solidFill>
                  <a:srgbClr val="C00000"/>
                </a:solidFill>
                <a:latin typeface="+mj-lt"/>
                <a:ea typeface="Arial"/>
                <a:cs typeface="Arial"/>
                <a:sym typeface="Arial"/>
              </a:rPr>
              <a:t>3 + 5 + (3 + 2) = 13 – right to left </a:t>
            </a:r>
            <a:endParaRPr dirty="0">
              <a:solidFill>
                <a:srgbClr val="C00000"/>
              </a:solidFill>
              <a:latin typeface="+mj-lt"/>
            </a:endParaRPr>
          </a:p>
          <a:p>
            <a:pPr marL="0" marR="0" lvl="0" indent="0" algn="l" rtl="0">
              <a:lnSpc>
                <a:spcPct val="100000"/>
              </a:lnSpc>
              <a:spcBef>
                <a:spcPts val="0"/>
              </a:spcBef>
              <a:spcAft>
                <a:spcPts val="0"/>
              </a:spcAft>
              <a:buClr>
                <a:schemeClr val="dk1"/>
              </a:buClr>
              <a:buSzPts val="2800"/>
              <a:buFont typeface="Arial"/>
              <a:buNone/>
            </a:pPr>
            <a:r>
              <a:rPr lang="en-US" sz="2800" b="0" i="0" u="none" dirty="0">
                <a:solidFill>
                  <a:srgbClr val="C00000"/>
                </a:solidFill>
                <a:latin typeface="+mj-lt"/>
                <a:ea typeface="Arial"/>
                <a:cs typeface="Arial"/>
                <a:sym typeface="Arial"/>
              </a:rPr>
              <a:t>(3 + 5) + 3 + 2 = 13 – left to right </a:t>
            </a:r>
            <a:endParaRPr dirty="0">
              <a:solidFill>
                <a:srgbClr val="C00000"/>
              </a:solidFill>
              <a:latin typeface="+mj-lt"/>
            </a:endParaRPr>
          </a:p>
          <a:p>
            <a:pPr marL="0" marR="0" lvl="0" indent="0" algn="l" rtl="0">
              <a:lnSpc>
                <a:spcPct val="100000"/>
              </a:lnSpc>
              <a:spcBef>
                <a:spcPts val="0"/>
              </a:spcBef>
              <a:spcAft>
                <a:spcPts val="0"/>
              </a:spcAft>
              <a:buClr>
                <a:schemeClr val="dk1"/>
              </a:buClr>
              <a:buSzPts val="2800"/>
              <a:buFont typeface="Arial"/>
              <a:buNone/>
            </a:pPr>
            <a:r>
              <a:rPr lang="en-US" sz="2800" b="0" i="0" u="none" dirty="0">
                <a:solidFill>
                  <a:srgbClr val="C00000"/>
                </a:solidFill>
                <a:latin typeface="+mj-lt"/>
                <a:ea typeface="Arial"/>
                <a:cs typeface="Arial"/>
                <a:sym typeface="Arial"/>
              </a:rPr>
              <a:t>3 + (5 + 3) + 2 = 13 – from middle</a:t>
            </a:r>
            <a:endParaRPr dirty="0">
              <a:solidFill>
                <a:srgbClr val="C00000"/>
              </a:solidFill>
              <a:latin typeface="+mj-lt"/>
            </a:endParaRP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494"/>
        <p:cNvGrpSpPr/>
        <p:nvPr/>
      </p:nvGrpSpPr>
      <p:grpSpPr>
        <a:xfrm>
          <a:off x="0" y="0"/>
          <a:ext cx="0" cy="0"/>
          <a:chOff x="0" y="0"/>
          <a:chExt cx="0" cy="0"/>
        </a:xfrm>
      </p:grpSpPr>
      <p:sp>
        <p:nvSpPr>
          <p:cNvPr id="495" name="Google Shape;495;p76"/>
          <p:cNvSpPr txBox="1">
            <a:spLocks noGrp="1"/>
          </p:cNvSpPr>
          <p:nvPr>
            <p:ph type="title"/>
          </p:nvPr>
        </p:nvSpPr>
        <p:spPr>
          <a:xfrm>
            <a:off x="457200" y="335052"/>
            <a:ext cx="82296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
        <p:nvSpPr>
          <p:cNvPr id="496" name="Google Shape;496;p76"/>
          <p:cNvSpPr txBox="1">
            <a:spLocks noGrp="1"/>
          </p:cNvSpPr>
          <p:nvPr>
            <p:ph type="body" idx="1"/>
          </p:nvPr>
        </p:nvSpPr>
        <p:spPr>
          <a:xfrm>
            <a:off x="0" y="1295400"/>
            <a:ext cx="9144000" cy="5105400"/>
          </a:xfrm>
          <a:prstGeom prst="rect">
            <a:avLst/>
          </a:prstGeom>
          <a:noFill/>
          <a:ln>
            <a:noFill/>
          </a:ln>
        </p:spPr>
        <p:txBody>
          <a:bodyPr spcFirstLastPara="1" wrap="square" lIns="91425" tIns="45700" rIns="91425" bIns="45700" anchor="ctr" anchorCtr="0">
            <a:normAutofit/>
          </a:bodyPr>
          <a:lstStyle/>
          <a:p>
            <a:pPr marR="0" lvl="0" indent="-457200" algn="just" rtl="0">
              <a:lnSpc>
                <a:spcPct val="90000"/>
              </a:lnSpc>
              <a:spcBef>
                <a:spcPts val="0"/>
              </a:spcBef>
              <a:spcAft>
                <a:spcPts val="0"/>
              </a:spcAft>
              <a:buClr>
                <a:srgbClr val="C00000"/>
              </a:buClr>
              <a:buSzPts val="4060"/>
              <a:buFont typeface="Wingdings" pitchFamily="2" charset="2"/>
              <a:buChar char="Ø"/>
            </a:pPr>
            <a:r>
              <a:rPr lang="en-US" sz="2800" b="0" i="0" u="none" strike="noStrike" cap="none" dirty="0">
                <a:solidFill>
                  <a:srgbClr val="002060"/>
                </a:solidFill>
                <a:latin typeface="+mj-lt"/>
                <a:ea typeface="Arial"/>
                <a:cs typeface="Arial"/>
                <a:sym typeface="Arial"/>
              </a:rPr>
              <a:t>Only the sequential-evaluation (</a:t>
            </a:r>
            <a:r>
              <a:rPr lang="en-US" sz="2800" b="0" i="0" u="none" strike="noStrike" cap="none" dirty="0">
                <a:solidFill>
                  <a:srgbClr val="002060"/>
                </a:solidFill>
                <a:latin typeface="+mj-lt"/>
                <a:ea typeface="Courier New"/>
                <a:cs typeface="Courier New"/>
                <a:sym typeface="Courier New"/>
              </a:rPr>
              <a:t>,</a:t>
            </a:r>
            <a:r>
              <a:rPr lang="en-US" sz="2800" b="0" i="0" u="none" strike="noStrike" cap="none" dirty="0">
                <a:solidFill>
                  <a:srgbClr val="002060"/>
                </a:solidFill>
                <a:latin typeface="+mj-lt"/>
                <a:ea typeface="Arial"/>
                <a:cs typeface="Arial"/>
                <a:sym typeface="Arial"/>
              </a:rPr>
              <a:t>), logical-</a:t>
            </a:r>
            <a:r>
              <a:rPr lang="en-US" sz="2800" b="0" i="0" u="none" strike="noStrike" cap="none" dirty="0">
                <a:solidFill>
                  <a:srgbClr val="002060"/>
                </a:solidFill>
                <a:latin typeface="+mj-lt"/>
                <a:ea typeface="Courier New"/>
                <a:cs typeface="Courier New"/>
                <a:sym typeface="Courier New"/>
              </a:rPr>
              <a:t>AND</a:t>
            </a:r>
            <a:r>
              <a:rPr lang="en-US" sz="2800" b="0" i="0" u="none" strike="noStrike" cap="none" dirty="0">
                <a:solidFill>
                  <a:srgbClr val="002060"/>
                </a:solidFill>
                <a:latin typeface="+mj-lt"/>
                <a:ea typeface="Arial"/>
                <a:cs typeface="Arial"/>
                <a:sym typeface="Arial"/>
              </a:rPr>
              <a:t> (</a:t>
            </a:r>
            <a:r>
              <a:rPr lang="en-US" sz="2800" b="0" i="0" u="none" strike="noStrike" cap="none" dirty="0">
                <a:solidFill>
                  <a:srgbClr val="002060"/>
                </a:solidFill>
                <a:latin typeface="+mj-lt"/>
                <a:ea typeface="Courier New"/>
                <a:cs typeface="Courier New"/>
                <a:sym typeface="Courier New"/>
              </a:rPr>
              <a:t>&amp;&amp;</a:t>
            </a:r>
            <a:r>
              <a:rPr lang="en-US" sz="2800" b="0" i="0" u="none" strike="noStrike" cap="none" dirty="0">
                <a:solidFill>
                  <a:srgbClr val="002060"/>
                </a:solidFill>
                <a:latin typeface="+mj-lt"/>
                <a:ea typeface="Arial"/>
                <a:cs typeface="Arial"/>
                <a:sym typeface="Arial"/>
              </a:rPr>
              <a:t>), logical-</a:t>
            </a:r>
            <a:r>
              <a:rPr lang="en-US" sz="2800" b="0" i="0" u="none" strike="noStrike" cap="none" dirty="0">
                <a:solidFill>
                  <a:srgbClr val="002060"/>
                </a:solidFill>
                <a:latin typeface="+mj-lt"/>
                <a:ea typeface="Courier New"/>
                <a:cs typeface="Courier New"/>
                <a:sym typeface="Courier New"/>
              </a:rPr>
              <a:t>OR</a:t>
            </a:r>
            <a:r>
              <a:rPr lang="en-US" sz="2800" b="0" i="0" u="none" strike="noStrike" cap="none" dirty="0">
                <a:solidFill>
                  <a:srgbClr val="002060"/>
                </a:solidFill>
                <a:latin typeface="+mj-lt"/>
                <a:ea typeface="Arial"/>
                <a:cs typeface="Arial"/>
                <a:sym typeface="Arial"/>
              </a:rPr>
              <a:t> (</a:t>
            </a:r>
            <a:r>
              <a:rPr lang="en-US" sz="2800" b="0" i="0" u="none" strike="noStrike" cap="none" dirty="0">
                <a:solidFill>
                  <a:srgbClr val="002060"/>
                </a:solidFill>
                <a:latin typeface="+mj-lt"/>
                <a:ea typeface="Courier New"/>
                <a:cs typeface="Courier New"/>
                <a:sym typeface="Courier New"/>
              </a:rPr>
              <a:t>||</a:t>
            </a:r>
            <a:r>
              <a:rPr lang="en-US" sz="2800" b="0" i="0" u="none" strike="noStrike" cap="none" dirty="0">
                <a:solidFill>
                  <a:srgbClr val="002060"/>
                </a:solidFill>
                <a:latin typeface="+mj-lt"/>
                <a:ea typeface="Arial"/>
                <a:cs typeface="Arial"/>
                <a:sym typeface="Arial"/>
              </a:rPr>
              <a:t>), conditional-expression (</a:t>
            </a:r>
            <a:r>
              <a:rPr lang="en-US" sz="2800" b="0" i="0" u="none" strike="noStrike" cap="none" dirty="0">
                <a:solidFill>
                  <a:srgbClr val="002060"/>
                </a:solidFill>
                <a:latin typeface="+mj-lt"/>
                <a:ea typeface="Courier New"/>
                <a:cs typeface="Courier New"/>
                <a:sym typeface="Courier New"/>
              </a:rPr>
              <a:t>? :</a:t>
            </a:r>
            <a:r>
              <a:rPr lang="en-US" sz="2800" b="0" i="0" u="none" strike="noStrike" cap="none" dirty="0">
                <a:solidFill>
                  <a:srgbClr val="002060"/>
                </a:solidFill>
                <a:latin typeface="+mj-lt"/>
                <a:ea typeface="Arial"/>
                <a:cs typeface="Arial"/>
                <a:sym typeface="Arial"/>
              </a:rPr>
              <a:t>), and function-call operators constitute sequence points and therefore guarantee a particular order of evaluation for their operands.</a:t>
            </a:r>
            <a:endParaRPr dirty="0">
              <a:solidFill>
                <a:srgbClr val="002060"/>
              </a:solidFill>
              <a:latin typeface="+mj-lt"/>
            </a:endParaRPr>
          </a:p>
          <a:p>
            <a:pPr marR="0" lvl="0" indent="-457200" algn="just" rtl="0">
              <a:lnSpc>
                <a:spcPct val="90000"/>
              </a:lnSpc>
              <a:spcBef>
                <a:spcPts val="1160"/>
              </a:spcBef>
              <a:spcAft>
                <a:spcPts val="0"/>
              </a:spcAft>
              <a:buClr>
                <a:srgbClr val="C00000"/>
              </a:buClr>
              <a:buSzPts val="4060"/>
              <a:buFont typeface="Wingdings" pitchFamily="2" charset="2"/>
              <a:buChar char="Ø"/>
            </a:pPr>
            <a:r>
              <a:rPr lang="en-US" sz="2800" b="0" i="0" u="none" strike="noStrike" cap="none" dirty="0">
                <a:solidFill>
                  <a:srgbClr val="002060"/>
                </a:solidFill>
                <a:latin typeface="+mj-lt"/>
                <a:ea typeface="Arial"/>
                <a:cs typeface="Arial"/>
                <a:sym typeface="Arial"/>
              </a:rPr>
              <a:t>The sequential-evaluation operator (</a:t>
            </a:r>
            <a:r>
              <a:rPr lang="en-US" sz="2800" b="0" i="0" u="none" strike="noStrike" cap="none" dirty="0">
                <a:solidFill>
                  <a:srgbClr val="002060"/>
                </a:solidFill>
                <a:latin typeface="+mj-lt"/>
                <a:ea typeface="Courier New"/>
                <a:cs typeface="Courier New"/>
                <a:sym typeface="Courier New"/>
              </a:rPr>
              <a:t>,</a:t>
            </a:r>
            <a:r>
              <a:rPr lang="en-US" sz="2800" b="0" i="0" u="none" strike="noStrike" cap="none" dirty="0">
                <a:solidFill>
                  <a:srgbClr val="002060"/>
                </a:solidFill>
                <a:latin typeface="+mj-lt"/>
                <a:ea typeface="Arial"/>
                <a:cs typeface="Arial"/>
                <a:sym typeface="Arial"/>
              </a:rPr>
              <a:t>) is guaranteed to evaluate its operands from left to right.</a:t>
            </a:r>
            <a:endParaRPr dirty="0">
              <a:solidFill>
                <a:srgbClr val="002060"/>
              </a:solidFill>
              <a:latin typeface="+mj-lt"/>
            </a:endParaRPr>
          </a:p>
          <a:p>
            <a:pPr marR="0" lvl="0" indent="-457200" algn="just" rtl="0">
              <a:lnSpc>
                <a:spcPct val="90000"/>
              </a:lnSpc>
              <a:spcBef>
                <a:spcPts val="1160"/>
              </a:spcBef>
              <a:spcAft>
                <a:spcPts val="0"/>
              </a:spcAft>
              <a:buClr>
                <a:srgbClr val="C00000"/>
              </a:buClr>
              <a:buSzPts val="4060"/>
              <a:buFont typeface="Wingdings" pitchFamily="2" charset="2"/>
              <a:buChar char="Ø"/>
            </a:pPr>
            <a:r>
              <a:rPr lang="en-US" sz="2800" b="0" i="0" u="none" strike="noStrike" cap="none" dirty="0">
                <a:solidFill>
                  <a:srgbClr val="002060"/>
                </a:solidFill>
                <a:latin typeface="+mj-lt"/>
                <a:ea typeface="Arial"/>
                <a:cs typeface="Arial"/>
                <a:sym typeface="Arial"/>
              </a:rPr>
              <a:t>The comma operator in a function call is not the same as the sequential-evaluation operator and does not provide any such guarantee.</a:t>
            </a:r>
            <a:endParaRPr dirty="0">
              <a:solidFill>
                <a:srgbClr val="002060"/>
              </a:solidFill>
              <a:latin typeface="+mj-lt"/>
            </a:endParaRP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500"/>
        <p:cNvGrpSpPr/>
        <p:nvPr/>
      </p:nvGrpSpPr>
      <p:grpSpPr>
        <a:xfrm>
          <a:off x="0" y="0"/>
          <a:ext cx="0" cy="0"/>
          <a:chOff x="0" y="0"/>
          <a:chExt cx="0" cy="0"/>
        </a:xfrm>
      </p:grpSpPr>
      <p:sp>
        <p:nvSpPr>
          <p:cNvPr id="501" name="Google Shape;501;p77"/>
          <p:cNvSpPr txBox="1">
            <a:spLocks noGrp="1"/>
          </p:cNvSpPr>
          <p:nvPr>
            <p:ph type="title"/>
          </p:nvPr>
        </p:nvSpPr>
        <p:spPr>
          <a:xfrm>
            <a:off x="533400" y="335052"/>
            <a:ext cx="82296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
        <p:nvSpPr>
          <p:cNvPr id="502" name="Google Shape;502;p77"/>
          <p:cNvSpPr txBox="1">
            <a:spLocks noGrp="1"/>
          </p:cNvSpPr>
          <p:nvPr>
            <p:ph type="body" idx="1"/>
          </p:nvPr>
        </p:nvSpPr>
        <p:spPr>
          <a:xfrm>
            <a:off x="304800" y="1371600"/>
            <a:ext cx="8534400" cy="4572000"/>
          </a:xfrm>
          <a:prstGeom prst="rect">
            <a:avLst/>
          </a:prstGeom>
          <a:noFill/>
          <a:ln>
            <a:noFill/>
          </a:ln>
        </p:spPr>
        <p:txBody>
          <a:bodyPr spcFirstLastPara="1" wrap="square" lIns="91425" tIns="45700" rIns="91425" bIns="45700" anchor="ctr" anchorCtr="0">
            <a:noAutofit/>
          </a:bodyPr>
          <a:lstStyle/>
          <a:p>
            <a:pPr marL="448310" marR="0" lvl="0" indent="-457200" algn="l" rtl="0">
              <a:lnSpc>
                <a:spcPct val="100000"/>
              </a:lnSpc>
              <a:spcBef>
                <a:spcPts val="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Logical operators also guarantee evaluation of their operands from left to right.</a:t>
            </a:r>
            <a:endParaRPr dirty="0">
              <a:solidFill>
                <a:srgbClr val="002060"/>
              </a:solidFill>
              <a:latin typeface="+mj-lt"/>
            </a:endParaRPr>
          </a:p>
          <a:p>
            <a:pPr marL="448310" marR="0" lvl="0" indent="-457200" algn="l" rtl="0">
              <a:lnSpc>
                <a:spcPct val="10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But, they evaluate the smallest number of operands needed to determine the result of the expression.</a:t>
            </a:r>
            <a:endParaRPr dirty="0">
              <a:solidFill>
                <a:srgbClr val="002060"/>
              </a:solidFill>
              <a:latin typeface="+mj-lt"/>
            </a:endParaRPr>
          </a:p>
          <a:p>
            <a:pPr marL="448310" marR="0" lvl="0" indent="-457200" algn="l" rtl="0">
              <a:lnSpc>
                <a:spcPct val="10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This is called "short-circuit" evaluation.</a:t>
            </a:r>
            <a:endParaRPr dirty="0">
              <a:solidFill>
                <a:srgbClr val="002060"/>
              </a:solidFill>
              <a:latin typeface="+mj-lt"/>
            </a:endParaRPr>
          </a:p>
          <a:p>
            <a:pPr marL="448310" marR="0" lvl="0" indent="-457200" algn="l" rtl="0">
              <a:lnSpc>
                <a:spcPct val="100000"/>
              </a:lnSpc>
              <a:spcBef>
                <a:spcPts val="1240"/>
              </a:spcBef>
              <a:spcAft>
                <a:spcPts val="0"/>
              </a:spcAft>
              <a:buClr>
                <a:srgbClr val="C00000"/>
              </a:buClr>
              <a:buSzPts val="4640"/>
              <a:buFont typeface="Wingdings" pitchFamily="2" charset="2"/>
              <a:buChar char="Ø"/>
            </a:pPr>
            <a:r>
              <a:rPr lang="en-US" sz="3200" b="0" i="0" u="none" strike="noStrike" cap="none" dirty="0">
                <a:solidFill>
                  <a:srgbClr val="002060"/>
                </a:solidFill>
                <a:latin typeface="+mj-lt"/>
                <a:ea typeface="Arial"/>
                <a:cs typeface="Arial"/>
                <a:sym typeface="Arial"/>
              </a:rPr>
              <a:t>Thus, some operands of the expression may not be evaluated.</a:t>
            </a:r>
            <a:endParaRPr dirty="0">
              <a:solidFill>
                <a:srgbClr val="002060"/>
              </a:solidFill>
              <a:latin typeface="+mj-lt"/>
            </a:endParaRP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506"/>
        <p:cNvGrpSpPr/>
        <p:nvPr/>
      </p:nvGrpSpPr>
      <p:grpSpPr>
        <a:xfrm>
          <a:off x="0" y="0"/>
          <a:ext cx="0" cy="0"/>
          <a:chOff x="0" y="0"/>
          <a:chExt cx="0" cy="0"/>
        </a:xfrm>
      </p:grpSpPr>
      <p:sp>
        <p:nvSpPr>
          <p:cNvPr id="507" name="Google Shape;507;p78"/>
          <p:cNvSpPr txBox="1">
            <a:spLocks noGrp="1"/>
          </p:cNvSpPr>
          <p:nvPr>
            <p:ph type="title"/>
          </p:nvPr>
        </p:nvSpPr>
        <p:spPr>
          <a:xfrm>
            <a:off x="457200" y="335052"/>
            <a:ext cx="82296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
        <p:nvSpPr>
          <p:cNvPr id="508" name="Google Shape;508;p78"/>
          <p:cNvSpPr txBox="1">
            <a:spLocks noGrp="1"/>
          </p:cNvSpPr>
          <p:nvPr>
            <p:ph type="body" idx="1"/>
          </p:nvPr>
        </p:nvSpPr>
        <p:spPr>
          <a:xfrm>
            <a:off x="457200" y="1600200"/>
            <a:ext cx="8229600" cy="4260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00000"/>
              </a:buClr>
              <a:buSzPts val="5220"/>
              <a:buNone/>
            </a:pPr>
            <a:r>
              <a:rPr lang="en-US" sz="3600" b="0" i="0" u="none" strike="noStrike" cap="none" dirty="0">
                <a:solidFill>
                  <a:srgbClr val="002060"/>
                </a:solidFill>
                <a:latin typeface="+mj-lt"/>
                <a:ea typeface="Arial"/>
                <a:cs typeface="Arial"/>
                <a:sym typeface="Arial"/>
              </a:rPr>
              <a:t>For example:</a:t>
            </a:r>
            <a:endParaRPr dirty="0">
              <a:solidFill>
                <a:srgbClr val="002060"/>
              </a:solidFill>
              <a:latin typeface="+mj-lt"/>
            </a:endParaRPr>
          </a:p>
          <a:p>
            <a:pPr marL="0" marR="0" lvl="0" indent="0" algn="l" rtl="0">
              <a:lnSpc>
                <a:spcPct val="100000"/>
              </a:lnSpc>
              <a:spcBef>
                <a:spcPts val="1080"/>
              </a:spcBef>
              <a:spcAft>
                <a:spcPts val="0"/>
              </a:spcAft>
              <a:buClr>
                <a:srgbClr val="C00000"/>
              </a:buClr>
              <a:buSzPts val="3480"/>
              <a:buNone/>
            </a:pPr>
            <a:endParaRPr dirty="0">
              <a:solidFill>
                <a:srgbClr val="002060"/>
              </a:solidFill>
              <a:latin typeface="+mj-lt"/>
            </a:endParaRPr>
          </a:p>
          <a:p>
            <a:pPr marL="0" marR="0" lvl="0" indent="0" algn="l" rtl="0">
              <a:lnSpc>
                <a:spcPct val="100000"/>
              </a:lnSpc>
              <a:spcBef>
                <a:spcPts val="1080"/>
              </a:spcBef>
              <a:spcAft>
                <a:spcPts val="0"/>
              </a:spcAft>
              <a:buClr>
                <a:srgbClr val="C00000"/>
              </a:buClr>
              <a:buSzPts val="3480"/>
              <a:buNone/>
            </a:pPr>
            <a:endParaRPr dirty="0">
              <a:solidFill>
                <a:srgbClr val="002060"/>
              </a:solidFill>
              <a:latin typeface="+mj-lt"/>
            </a:endParaRPr>
          </a:p>
          <a:p>
            <a:pPr marL="525780" marR="0" lvl="0" indent="-571500" algn="l" rtl="0">
              <a:lnSpc>
                <a:spcPct val="100000"/>
              </a:lnSpc>
              <a:spcBef>
                <a:spcPts val="1320"/>
              </a:spcBef>
              <a:spcAft>
                <a:spcPts val="0"/>
              </a:spcAft>
              <a:buClr>
                <a:srgbClr val="C00000"/>
              </a:buClr>
              <a:buSzPts val="5220"/>
              <a:buFont typeface="Wingdings" pitchFamily="2" charset="2"/>
              <a:buChar char="Ø"/>
            </a:pPr>
            <a:r>
              <a:rPr lang="en-US" sz="3600" b="0" i="0" u="none" strike="noStrike" cap="none" dirty="0">
                <a:solidFill>
                  <a:srgbClr val="002060"/>
                </a:solidFill>
                <a:latin typeface="+mj-lt"/>
                <a:ea typeface="Arial"/>
                <a:cs typeface="Arial"/>
                <a:sym typeface="Arial"/>
              </a:rPr>
              <a:t>The second operand, </a:t>
            </a:r>
            <a:r>
              <a:rPr lang="en-US" sz="3600" b="0" i="0" u="none" strike="noStrike" cap="none" dirty="0">
                <a:solidFill>
                  <a:srgbClr val="002060"/>
                </a:solidFill>
                <a:latin typeface="+mj-lt"/>
                <a:ea typeface="Courier New"/>
                <a:cs typeface="Courier New"/>
                <a:sym typeface="Courier New"/>
              </a:rPr>
              <a:t>y++</a:t>
            </a:r>
            <a:r>
              <a:rPr lang="en-US" sz="3600" b="0" i="0" u="none" strike="noStrike" cap="none" dirty="0">
                <a:solidFill>
                  <a:srgbClr val="002060"/>
                </a:solidFill>
                <a:latin typeface="+mj-lt"/>
                <a:ea typeface="Arial"/>
                <a:cs typeface="Arial"/>
                <a:sym typeface="Arial"/>
              </a:rPr>
              <a:t>, is evaluated only if </a:t>
            </a:r>
            <a:r>
              <a:rPr lang="en-US" sz="3600" b="0" i="0" u="none" strike="noStrike" cap="none" dirty="0">
                <a:solidFill>
                  <a:srgbClr val="002060"/>
                </a:solidFill>
                <a:latin typeface="+mj-lt"/>
                <a:ea typeface="Courier New"/>
                <a:cs typeface="Courier New"/>
                <a:sym typeface="Courier New"/>
              </a:rPr>
              <a:t>x</a:t>
            </a:r>
            <a:r>
              <a:rPr lang="en-US" sz="3600" b="0" i="0" u="none" strike="noStrike" cap="none" dirty="0">
                <a:solidFill>
                  <a:srgbClr val="002060"/>
                </a:solidFill>
                <a:latin typeface="+mj-lt"/>
                <a:ea typeface="Arial"/>
                <a:cs typeface="Arial"/>
                <a:sym typeface="Arial"/>
              </a:rPr>
              <a:t> is true (nonzero).</a:t>
            </a:r>
            <a:endParaRPr dirty="0">
              <a:solidFill>
                <a:srgbClr val="002060"/>
              </a:solidFill>
              <a:latin typeface="+mj-lt"/>
            </a:endParaRPr>
          </a:p>
          <a:p>
            <a:pPr marL="525780" marR="0" lvl="0" indent="-571500" algn="l" rtl="0">
              <a:lnSpc>
                <a:spcPct val="100000"/>
              </a:lnSpc>
              <a:spcBef>
                <a:spcPts val="1320"/>
              </a:spcBef>
              <a:spcAft>
                <a:spcPts val="0"/>
              </a:spcAft>
              <a:buClr>
                <a:srgbClr val="C00000"/>
              </a:buClr>
              <a:buSzPts val="5220"/>
              <a:buFont typeface="Wingdings" pitchFamily="2" charset="2"/>
              <a:buChar char="Ø"/>
            </a:pPr>
            <a:r>
              <a:rPr lang="en-US" sz="3600" b="0" i="0" u="none" strike="noStrike" cap="none" dirty="0">
                <a:solidFill>
                  <a:srgbClr val="002060"/>
                </a:solidFill>
                <a:latin typeface="+mj-lt"/>
                <a:ea typeface="Arial"/>
                <a:cs typeface="Arial"/>
                <a:sym typeface="Arial"/>
              </a:rPr>
              <a:t>Thus, </a:t>
            </a:r>
            <a:r>
              <a:rPr lang="en-US" sz="3600" b="0" i="0" u="none" strike="noStrike" cap="none" dirty="0">
                <a:solidFill>
                  <a:srgbClr val="002060"/>
                </a:solidFill>
                <a:latin typeface="+mj-lt"/>
                <a:ea typeface="Courier New"/>
                <a:cs typeface="Courier New"/>
                <a:sym typeface="Courier New"/>
              </a:rPr>
              <a:t>y</a:t>
            </a:r>
            <a:r>
              <a:rPr lang="en-US" sz="3600" b="0" i="0" u="none" strike="noStrike" cap="none" dirty="0">
                <a:solidFill>
                  <a:srgbClr val="002060"/>
                </a:solidFill>
                <a:latin typeface="+mj-lt"/>
                <a:ea typeface="Arial"/>
                <a:cs typeface="Arial"/>
                <a:sym typeface="Arial"/>
              </a:rPr>
              <a:t> is not incremented if </a:t>
            </a:r>
            <a:r>
              <a:rPr lang="en-US" sz="3600" b="0" i="0" u="none" strike="noStrike" cap="none" dirty="0">
                <a:solidFill>
                  <a:srgbClr val="002060"/>
                </a:solidFill>
                <a:latin typeface="+mj-lt"/>
                <a:ea typeface="Courier New"/>
                <a:cs typeface="Courier New"/>
                <a:sym typeface="Courier New"/>
              </a:rPr>
              <a:t>x</a:t>
            </a:r>
            <a:r>
              <a:rPr lang="en-US" sz="3600" b="0" i="0" u="none" strike="noStrike" cap="none" dirty="0">
                <a:solidFill>
                  <a:srgbClr val="002060"/>
                </a:solidFill>
                <a:latin typeface="+mj-lt"/>
                <a:ea typeface="Arial"/>
                <a:cs typeface="Arial"/>
                <a:sym typeface="Arial"/>
              </a:rPr>
              <a:t> is false (</a:t>
            </a:r>
            <a:r>
              <a:rPr lang="en-US" sz="3600" b="0" i="0" u="none" strike="noStrike" cap="none" dirty="0">
                <a:solidFill>
                  <a:srgbClr val="002060"/>
                </a:solidFill>
                <a:latin typeface="+mj-lt"/>
                <a:ea typeface="Courier New"/>
                <a:cs typeface="Courier New"/>
                <a:sym typeface="Courier New"/>
              </a:rPr>
              <a:t>0</a:t>
            </a:r>
            <a:r>
              <a:rPr lang="en-US" sz="3600" b="0" i="0" u="none" strike="noStrike" cap="none" dirty="0">
                <a:solidFill>
                  <a:srgbClr val="002060"/>
                </a:solidFill>
                <a:latin typeface="+mj-lt"/>
                <a:ea typeface="Arial"/>
                <a:cs typeface="Arial"/>
                <a:sym typeface="Arial"/>
              </a:rPr>
              <a:t>).</a:t>
            </a:r>
            <a:endParaRPr dirty="0">
              <a:solidFill>
                <a:srgbClr val="002060"/>
              </a:solidFill>
              <a:latin typeface="+mj-lt"/>
            </a:endParaRPr>
          </a:p>
        </p:txBody>
      </p:sp>
      <p:sp>
        <p:nvSpPr>
          <p:cNvPr id="509" name="Google Shape;509;p78"/>
          <p:cNvSpPr txBox="1"/>
          <p:nvPr/>
        </p:nvSpPr>
        <p:spPr>
          <a:xfrm>
            <a:off x="3352800" y="2209800"/>
            <a:ext cx="2895600"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Courier New"/>
              <a:buNone/>
            </a:pPr>
            <a:r>
              <a:rPr lang="en-US" sz="4400" b="0" i="0" u="none" dirty="0">
                <a:solidFill>
                  <a:srgbClr val="C00000"/>
                </a:solidFill>
                <a:latin typeface="+mj-lt"/>
                <a:ea typeface="Courier New"/>
                <a:cs typeface="Courier New"/>
                <a:sym typeface="Courier New"/>
              </a:rPr>
              <a:t>x &amp;&amp; y++</a:t>
            </a:r>
            <a:endParaRPr dirty="0">
              <a:solidFill>
                <a:srgbClr val="C00000"/>
              </a:solidFill>
              <a:latin typeface="+mj-lt"/>
            </a:endParaRP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513"/>
        <p:cNvGrpSpPr/>
        <p:nvPr/>
      </p:nvGrpSpPr>
      <p:grpSpPr>
        <a:xfrm>
          <a:off x="0" y="0"/>
          <a:ext cx="0" cy="0"/>
          <a:chOff x="0" y="0"/>
          <a:chExt cx="0" cy="0"/>
        </a:xfrm>
      </p:grpSpPr>
      <p:sp>
        <p:nvSpPr>
          <p:cNvPr id="514" name="Google Shape;514;p79"/>
          <p:cNvSpPr txBox="1"/>
          <p:nvPr/>
        </p:nvSpPr>
        <p:spPr>
          <a:xfrm>
            <a:off x="381000" y="1219200"/>
            <a:ext cx="8153400" cy="461962"/>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2400"/>
            </a:pPr>
            <a:r>
              <a:rPr lang="en-US" sz="2400" b="0" i="0" u="none" dirty="0">
                <a:solidFill>
                  <a:srgbClr val="002060"/>
                </a:solidFill>
                <a:latin typeface="+mj-lt"/>
                <a:ea typeface="Arial"/>
                <a:cs typeface="Arial"/>
                <a:sym typeface="Arial"/>
              </a:rPr>
              <a:t>Label the execution order for the following expressions</a:t>
            </a:r>
            <a:endParaRPr dirty="0">
              <a:solidFill>
                <a:srgbClr val="002060"/>
              </a:solidFill>
              <a:latin typeface="+mj-lt"/>
            </a:endParaRPr>
          </a:p>
        </p:txBody>
      </p:sp>
      <p:pic>
        <p:nvPicPr>
          <p:cNvPr id="515" name="Google Shape;515;p79" descr="C operators precedence and associativity"/>
          <p:cNvPicPr preferRelativeResize="0"/>
          <p:nvPr/>
        </p:nvPicPr>
        <p:blipFill rotWithShape="1">
          <a:blip r:embed="rId3">
            <a:alphaModFix/>
          </a:blip>
          <a:srcRect/>
          <a:stretch/>
        </p:blipFill>
        <p:spPr>
          <a:xfrm>
            <a:off x="609600" y="1905000"/>
            <a:ext cx="3657600" cy="3932237"/>
          </a:xfrm>
          <a:prstGeom prst="rect">
            <a:avLst/>
          </a:prstGeom>
          <a:noFill/>
          <a:ln>
            <a:noFill/>
          </a:ln>
        </p:spPr>
      </p:pic>
      <p:pic>
        <p:nvPicPr>
          <p:cNvPr id="516" name="Google Shape;516;p79" descr="C operators precedence and associativity"/>
          <p:cNvPicPr preferRelativeResize="0"/>
          <p:nvPr/>
        </p:nvPicPr>
        <p:blipFill rotWithShape="1">
          <a:blip r:embed="rId4">
            <a:alphaModFix/>
          </a:blip>
          <a:srcRect/>
          <a:stretch/>
        </p:blipFill>
        <p:spPr>
          <a:xfrm>
            <a:off x="4800600" y="1981200"/>
            <a:ext cx="3429000" cy="3686175"/>
          </a:xfrm>
          <a:prstGeom prst="rect">
            <a:avLst/>
          </a:prstGeom>
          <a:noFill/>
          <a:ln>
            <a:noFill/>
          </a:ln>
        </p:spPr>
      </p:pic>
      <p:sp>
        <p:nvSpPr>
          <p:cNvPr id="517" name="Google Shape;517;p79"/>
          <p:cNvSpPr txBox="1">
            <a:spLocks noGrp="1"/>
          </p:cNvSpPr>
          <p:nvPr>
            <p:ph type="title"/>
          </p:nvPr>
        </p:nvSpPr>
        <p:spPr>
          <a:xfrm>
            <a:off x="457200" y="258852"/>
            <a:ext cx="82296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fade">
                                      <p:cBhvr>
                                        <p:cTn id="7"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521"/>
        <p:cNvGrpSpPr/>
        <p:nvPr/>
      </p:nvGrpSpPr>
      <p:grpSpPr>
        <a:xfrm>
          <a:off x="0" y="0"/>
          <a:ext cx="0" cy="0"/>
          <a:chOff x="0" y="0"/>
          <a:chExt cx="0" cy="0"/>
        </a:xfrm>
      </p:grpSpPr>
      <p:pic>
        <p:nvPicPr>
          <p:cNvPr id="522" name="Google Shape;522;p80" descr="C operators precedence and associativity"/>
          <p:cNvPicPr preferRelativeResize="0"/>
          <p:nvPr/>
        </p:nvPicPr>
        <p:blipFill rotWithShape="1">
          <a:blip r:embed="rId3">
            <a:alphaModFix/>
          </a:blip>
          <a:srcRect/>
          <a:stretch/>
        </p:blipFill>
        <p:spPr>
          <a:xfrm>
            <a:off x="762000" y="2800350"/>
            <a:ext cx="3128962" cy="3276600"/>
          </a:xfrm>
          <a:prstGeom prst="rect">
            <a:avLst/>
          </a:prstGeom>
          <a:noFill/>
          <a:ln>
            <a:noFill/>
          </a:ln>
        </p:spPr>
      </p:pic>
      <p:sp>
        <p:nvSpPr>
          <p:cNvPr id="523" name="Google Shape;523;p80"/>
          <p:cNvSpPr txBox="1"/>
          <p:nvPr/>
        </p:nvSpPr>
        <p:spPr>
          <a:xfrm>
            <a:off x="4343400" y="3541712"/>
            <a:ext cx="4114800" cy="18161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C00000"/>
              </a:buClr>
              <a:buSzPts val="2800"/>
              <a:buFont typeface="Calibri"/>
              <a:buAutoNum type="alphaLcPeriod"/>
            </a:pPr>
            <a:r>
              <a:rPr lang="en-US" sz="2800" b="0" i="0" u="none" dirty="0">
                <a:solidFill>
                  <a:srgbClr val="002060"/>
                </a:solidFill>
                <a:latin typeface="+mj-lt"/>
                <a:sym typeface="Arial"/>
              </a:rPr>
              <a:t>(rate*rate) + delta</a:t>
            </a:r>
            <a:endParaRPr dirty="0">
              <a:solidFill>
                <a:srgbClr val="002060"/>
              </a:solidFill>
              <a:latin typeface="+mj-lt"/>
            </a:endParaRPr>
          </a:p>
          <a:p>
            <a:pPr marL="342900" marR="0" lvl="0" indent="-342900" algn="l" rtl="0">
              <a:lnSpc>
                <a:spcPct val="100000"/>
              </a:lnSpc>
              <a:spcBef>
                <a:spcPts val="0"/>
              </a:spcBef>
              <a:spcAft>
                <a:spcPts val="0"/>
              </a:spcAft>
              <a:buClr>
                <a:srgbClr val="C00000"/>
              </a:buClr>
              <a:buSzPts val="2800"/>
              <a:buFont typeface="Calibri"/>
              <a:buAutoNum type="alphaLcPeriod"/>
            </a:pPr>
            <a:r>
              <a:rPr lang="en-US" sz="2800" b="0" i="0" u="none" dirty="0">
                <a:solidFill>
                  <a:srgbClr val="002060"/>
                </a:solidFill>
                <a:latin typeface="+mj-lt"/>
                <a:sym typeface="Arial"/>
              </a:rPr>
              <a:t>2*(salary + bonus)</a:t>
            </a:r>
            <a:endParaRPr dirty="0">
              <a:solidFill>
                <a:srgbClr val="002060"/>
              </a:solidFill>
              <a:latin typeface="+mj-lt"/>
            </a:endParaRPr>
          </a:p>
          <a:p>
            <a:pPr marL="342900" marR="0" lvl="0" indent="-342900" algn="l" rtl="0">
              <a:lnSpc>
                <a:spcPct val="100000"/>
              </a:lnSpc>
              <a:spcBef>
                <a:spcPts val="0"/>
              </a:spcBef>
              <a:spcAft>
                <a:spcPts val="0"/>
              </a:spcAft>
              <a:buClr>
                <a:srgbClr val="C00000"/>
              </a:buClr>
              <a:buSzPts val="2800"/>
              <a:buFont typeface="Calibri"/>
              <a:buAutoNum type="alphaLcPeriod"/>
            </a:pPr>
            <a:r>
              <a:rPr lang="en-US" sz="2800" b="0" i="0" u="none" dirty="0">
                <a:solidFill>
                  <a:srgbClr val="002060"/>
                </a:solidFill>
                <a:latin typeface="+mj-lt"/>
                <a:sym typeface="Arial"/>
              </a:rPr>
              <a:t>1/(time + (3*mass))</a:t>
            </a:r>
            <a:endParaRPr dirty="0">
              <a:solidFill>
                <a:srgbClr val="002060"/>
              </a:solidFill>
              <a:latin typeface="+mj-lt"/>
            </a:endParaRPr>
          </a:p>
          <a:p>
            <a:pPr marL="342900" marR="0" lvl="0" indent="-342900" algn="l" rtl="0">
              <a:lnSpc>
                <a:spcPct val="100000"/>
              </a:lnSpc>
              <a:spcBef>
                <a:spcPts val="0"/>
              </a:spcBef>
              <a:spcAft>
                <a:spcPts val="0"/>
              </a:spcAft>
              <a:buClr>
                <a:srgbClr val="C00000"/>
              </a:buClr>
              <a:buSzPts val="2800"/>
              <a:buFont typeface="Calibri"/>
              <a:buAutoNum type="alphaLcPeriod"/>
            </a:pPr>
            <a:r>
              <a:rPr lang="en-US" sz="2800" b="0" i="0" u="none" dirty="0">
                <a:solidFill>
                  <a:srgbClr val="002060"/>
                </a:solidFill>
                <a:latin typeface="+mj-lt"/>
                <a:sym typeface="Arial"/>
              </a:rPr>
              <a:t>(a - 7) / (t + (9 * v))</a:t>
            </a:r>
            <a:endParaRPr dirty="0">
              <a:solidFill>
                <a:srgbClr val="002060"/>
              </a:solidFill>
              <a:latin typeface="+mj-lt"/>
            </a:endParaRPr>
          </a:p>
        </p:txBody>
      </p:sp>
      <p:sp>
        <p:nvSpPr>
          <p:cNvPr id="524" name="Google Shape;524;p80"/>
          <p:cNvSpPr txBox="1">
            <a:spLocks noGrp="1"/>
          </p:cNvSpPr>
          <p:nvPr>
            <p:ph type="title"/>
          </p:nvPr>
        </p:nvSpPr>
        <p:spPr>
          <a:xfrm>
            <a:off x="457200" y="258852"/>
            <a:ext cx="8229600" cy="707846"/>
          </a:xfrm>
          <a:prstGeom prst="rect">
            <a:avLst/>
          </a:prstGeom>
          <a:noFill/>
          <a:ln>
            <a:noFill/>
          </a:ln>
        </p:spPr>
        <p:txBody>
          <a:bodyPr spcFirstLastPara="1" wrap="square" lIns="91425" tIns="45700" rIns="91425" bIns="45700" anchor="ctr" anchorCtr="0">
            <a:spAutoFit/>
          </a:bodyPr>
          <a:lstStyle/>
          <a:p>
            <a:pPr lvl="0">
              <a:buClr>
                <a:schemeClr val="dk1"/>
              </a:buClr>
              <a:buSzPts val="4000"/>
            </a:pPr>
            <a:r>
              <a:rPr lang="en-US" dirty="0">
                <a:solidFill>
                  <a:srgbClr val="C00000"/>
                </a:solidFill>
                <a:latin typeface="+mj-lt"/>
              </a:rPr>
              <a:t>OPERATOR PRECEDENCE</a:t>
            </a:r>
            <a:endParaRPr dirty="0">
              <a:latin typeface="+mj-lt"/>
            </a:endParaRPr>
          </a:p>
        </p:txBody>
      </p:sp>
      <p:sp>
        <p:nvSpPr>
          <p:cNvPr id="525" name="Google Shape;525;p80"/>
          <p:cNvSpPr txBox="1"/>
          <p:nvPr/>
        </p:nvSpPr>
        <p:spPr>
          <a:xfrm>
            <a:off x="381000" y="1219200"/>
            <a:ext cx="7391400" cy="1077912"/>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3200"/>
            </a:pPr>
            <a:r>
              <a:rPr lang="en-US" sz="3200" b="0" i="0" u="none" dirty="0">
                <a:solidFill>
                  <a:srgbClr val="002060"/>
                </a:solidFill>
                <a:latin typeface="+mj-lt"/>
                <a:ea typeface="Arial"/>
                <a:cs typeface="Arial"/>
                <a:sym typeface="Arial"/>
              </a:rPr>
              <a:t>Convert the following operations to C expression</a:t>
            </a:r>
            <a:endParaRPr dirty="0">
              <a:solidFill>
                <a:srgbClr val="002060"/>
              </a:solidFill>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3">
                                            <p:txEl>
                                              <p:pRg st="0" end="0"/>
                                            </p:txEl>
                                          </p:spTgt>
                                        </p:tgtEl>
                                        <p:attrNameLst>
                                          <p:attrName>style.visibility</p:attrName>
                                        </p:attrNameLst>
                                      </p:cBhvr>
                                      <p:to>
                                        <p:strVal val="visible"/>
                                      </p:to>
                                    </p:set>
                                    <p:animEffect transition="in" filter="fade">
                                      <p:cBhvr>
                                        <p:cTn id="7" dur="2000"/>
                                        <p:tgtEl>
                                          <p:spTgt spid="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3">
                                            <p:txEl>
                                              <p:pRg st="1" end="1"/>
                                            </p:txEl>
                                          </p:spTgt>
                                        </p:tgtEl>
                                        <p:attrNameLst>
                                          <p:attrName>style.visibility</p:attrName>
                                        </p:attrNameLst>
                                      </p:cBhvr>
                                      <p:to>
                                        <p:strVal val="visible"/>
                                      </p:to>
                                    </p:set>
                                    <p:animEffect transition="in" filter="fade">
                                      <p:cBhvr>
                                        <p:cTn id="12" dur="2000"/>
                                        <p:tgtEl>
                                          <p:spTgt spid="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3">
                                            <p:txEl>
                                              <p:pRg st="2" end="2"/>
                                            </p:txEl>
                                          </p:spTgt>
                                        </p:tgtEl>
                                        <p:attrNameLst>
                                          <p:attrName>style.visibility</p:attrName>
                                        </p:attrNameLst>
                                      </p:cBhvr>
                                      <p:to>
                                        <p:strVal val="visible"/>
                                      </p:to>
                                    </p:set>
                                    <p:animEffect transition="in" filter="fade">
                                      <p:cBhvr>
                                        <p:cTn id="17" dur="2000"/>
                                        <p:tgtEl>
                                          <p:spTgt spid="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3">
                                            <p:txEl>
                                              <p:pRg st="3" end="3"/>
                                            </p:txEl>
                                          </p:spTgt>
                                        </p:tgtEl>
                                        <p:attrNameLst>
                                          <p:attrName>style.visibility</p:attrName>
                                        </p:attrNameLst>
                                      </p:cBhvr>
                                      <p:to>
                                        <p:strVal val="visible"/>
                                      </p:to>
                                    </p:set>
                                    <p:animEffect transition="in" filter="fade">
                                      <p:cBhvr>
                                        <p:cTn id="22" dur="2000"/>
                                        <p:tgtEl>
                                          <p:spTgt spid="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graphicFrame>
        <p:nvGraphicFramePr>
          <p:cNvPr id="273" name="Google Shape;273;p40"/>
          <p:cNvGraphicFramePr/>
          <p:nvPr>
            <p:extLst>
              <p:ext uri="{D42A27DB-BD31-4B8C-83A1-F6EECF244321}">
                <p14:modId xmlns:p14="http://schemas.microsoft.com/office/powerpoint/2010/main" val="3040176"/>
              </p:ext>
            </p:extLst>
          </p:nvPr>
        </p:nvGraphicFramePr>
        <p:xfrm>
          <a:off x="304800" y="1066800"/>
          <a:ext cx="8534375" cy="4556125"/>
        </p:xfrm>
        <a:graphic>
          <a:graphicData uri="http://schemas.openxmlformats.org/drawingml/2006/table">
            <a:tbl>
              <a:tblPr>
                <a:tableStyleId>{83C26A1F-9B4A-46C2-9A6D-FC636599AEBF}</a:tableStyleId>
              </a:tblPr>
              <a:tblGrid>
                <a:gridCol w="914400">
                  <a:extLst>
                    <a:ext uri="{9D8B030D-6E8A-4147-A177-3AD203B41FA5}">
                      <a16:colId xmlns:a16="http://schemas.microsoft.com/office/drawing/2014/main" val="20000"/>
                    </a:ext>
                  </a:extLst>
                </a:gridCol>
                <a:gridCol w="4141775">
                  <a:extLst>
                    <a:ext uri="{9D8B030D-6E8A-4147-A177-3AD203B41FA5}">
                      <a16:colId xmlns:a16="http://schemas.microsoft.com/office/drawing/2014/main" val="20001"/>
                    </a:ext>
                  </a:extLst>
                </a:gridCol>
                <a:gridCol w="3478200">
                  <a:extLst>
                    <a:ext uri="{9D8B030D-6E8A-4147-A177-3AD203B41FA5}">
                      <a16:colId xmlns:a16="http://schemas.microsoft.com/office/drawing/2014/main" val="20002"/>
                    </a:ext>
                  </a:extLst>
                </a:gridCol>
              </a:tblGrid>
              <a:tr h="2803525">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a:t>
                      </a:r>
                      <a:endParaRPr dirty="0">
                        <a:solidFill>
                          <a:srgbClr val="C00000"/>
                        </a:solidFill>
                      </a:endParaRPr>
                    </a:p>
                  </a:txBody>
                  <a:tcPr marL="66575" marR="66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dirty="0">
                          <a:solidFill>
                            <a:srgbClr val="002060"/>
                          </a:solidFill>
                          <a:sym typeface="Arial"/>
                        </a:rPr>
                        <a:t>Array subscripting operator. A postfix expression followed by an expression in [ ] (brackets) specifies an element of an array. The expression within the brackets is referred to as a </a:t>
                      </a:r>
                      <a:r>
                        <a:rPr lang="en-US" sz="2000" b="0" u="sng" strike="noStrike" cap="none" dirty="0">
                          <a:solidFill>
                            <a:srgbClr val="002060"/>
                          </a:solidFill>
                          <a:sym typeface="Arial"/>
                        </a:rPr>
                        <a:t>subscript</a:t>
                      </a:r>
                      <a:r>
                        <a:rPr lang="en-US" sz="2000" b="0" u="none" strike="noStrike" cap="none" dirty="0">
                          <a:solidFill>
                            <a:srgbClr val="002060"/>
                          </a:solidFill>
                          <a:sym typeface="Arial"/>
                        </a:rPr>
                        <a:t>. The </a:t>
                      </a:r>
                      <a:r>
                        <a:rPr lang="en-US" sz="2000" b="0" u="sng" strike="noStrike" cap="none" dirty="0">
                          <a:solidFill>
                            <a:srgbClr val="002060"/>
                          </a:solidFill>
                          <a:sym typeface="Arial"/>
                        </a:rPr>
                        <a:t>first element of an array has the subscript zero</a:t>
                      </a:r>
                      <a:r>
                        <a:rPr lang="en-US" sz="2000" b="0" u="none" strike="noStrike" cap="none" dirty="0">
                          <a:solidFill>
                            <a:srgbClr val="002060"/>
                          </a:solidFill>
                          <a:sym typeface="Arial"/>
                        </a:rPr>
                        <a:t>.</a:t>
                      </a:r>
                      <a:endParaRPr dirty="0">
                        <a:solidFill>
                          <a:srgbClr val="002060"/>
                        </a:solidFill>
                      </a:endParaRPr>
                    </a:p>
                  </a:txBody>
                  <a:tcPr marL="66575" marR="66575" marT="0" marB="0" anchor="ctr"/>
                </a:tc>
                <a:tc>
                  <a:txBody>
                    <a:bodyPr/>
                    <a:lstStyle/>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#include &lt;</a:t>
                      </a:r>
                      <a:r>
                        <a:rPr lang="en-US" sz="1400" b="0" u="none" strike="noStrike" cap="none" dirty="0" err="1">
                          <a:solidFill>
                            <a:srgbClr val="C00000"/>
                          </a:solidFill>
                          <a:sym typeface="Courier New"/>
                        </a:rPr>
                        <a:t>stdio.h</a:t>
                      </a:r>
                      <a:r>
                        <a:rPr lang="en-US" sz="1400" b="0" u="none" strike="noStrike" cap="none" dirty="0">
                          <a:solidFill>
                            <a:srgbClr val="C00000"/>
                          </a:solidFill>
                          <a:sym typeface="Courier New"/>
                        </a:rPr>
                        <a:t>&gt;</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rbel"/>
                        <a:buNone/>
                      </a:pPr>
                      <a:endParaRPr sz="1400" b="0" u="none" strike="noStrike" cap="none" dirty="0">
                        <a:solidFill>
                          <a:srgbClr val="C00000"/>
                        </a:solidFill>
                        <a:sym typeface="Courier New"/>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int main(void)</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  int a[3] = { 11, 12, 33 };    </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  </a:t>
                      </a:r>
                      <a:r>
                        <a:rPr lang="en-US" sz="1400" b="0" u="none" strike="noStrike" cap="none" dirty="0" err="1">
                          <a:solidFill>
                            <a:srgbClr val="C00000"/>
                          </a:solidFill>
                          <a:sym typeface="Courier New"/>
                        </a:rPr>
                        <a:t>printf</a:t>
                      </a:r>
                      <a:r>
                        <a:rPr lang="en-US" sz="1400" b="0" u="none" strike="noStrike" cap="none" dirty="0">
                          <a:solidFill>
                            <a:srgbClr val="C00000"/>
                          </a:solidFill>
                          <a:sym typeface="Courier New"/>
                        </a:rPr>
                        <a:t>("a[0] = %d\n", a[0]);    </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  return 0;</a:t>
                      </a:r>
                      <a:endParaRPr dirty="0">
                        <a:solidFill>
                          <a:srgbClr val="C00000"/>
                        </a:solidFill>
                      </a:endParaRPr>
                    </a:p>
                    <a:p>
                      <a:pPr marL="0" marR="0" lvl="0" indent="0" algn="l" rtl="0">
                        <a:lnSpc>
                          <a:spcPct val="100000"/>
                        </a:lnSpc>
                        <a:spcBef>
                          <a:spcPts val="0"/>
                        </a:spcBef>
                        <a:spcAft>
                          <a:spcPts val="0"/>
                        </a:spcAft>
                        <a:buClr>
                          <a:schemeClr val="dk1"/>
                        </a:buClr>
                        <a:buSzPts val="1400"/>
                        <a:buFont typeface="Courier New"/>
                        <a:buNone/>
                      </a:pPr>
                      <a:r>
                        <a:rPr lang="en-US" sz="1400" b="0" u="none" strike="noStrike" cap="none" dirty="0">
                          <a:solidFill>
                            <a:srgbClr val="C00000"/>
                          </a:solidFill>
                          <a:sym typeface="Courier New"/>
                        </a:rPr>
                        <a:t>}</a:t>
                      </a:r>
                      <a:endParaRPr dirty="0">
                        <a:solidFill>
                          <a:srgbClr val="C00000"/>
                        </a:solidFill>
                      </a:endParaRPr>
                    </a:p>
                  </a:txBody>
                  <a:tcPr marL="66575" marR="66575" marT="0" marB="0" anchor="ctr"/>
                </a:tc>
                <a:extLst>
                  <a:ext uri="{0D108BD9-81ED-4DB2-BD59-A6C34878D82A}">
                    <a16:rowId xmlns:a16="http://schemas.microsoft.com/office/drawing/2014/main" val="10000"/>
                  </a:ext>
                </a:extLst>
              </a:tr>
              <a:tr h="701675">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a:t>
                      </a:r>
                      <a:endParaRPr dirty="0">
                        <a:solidFill>
                          <a:srgbClr val="C00000"/>
                        </a:solidFill>
                      </a:endParaRPr>
                    </a:p>
                  </a:txBody>
                  <a:tcPr marL="66575" marR="66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a:solidFill>
                            <a:srgbClr val="002060"/>
                          </a:solidFill>
                          <a:sym typeface="Arial"/>
                        </a:rPr>
                        <a:t>Dot operator used to access class, structure, or union members type.</a:t>
                      </a:r>
                      <a:endParaRPr>
                        <a:solidFill>
                          <a:srgbClr val="002060"/>
                        </a:solidFill>
                      </a:endParaRPr>
                    </a:p>
                  </a:txBody>
                  <a:tcPr marL="66575" marR="66575" marT="0" marB="0" anchor="ctr"/>
                </a:tc>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0" u="none" strike="noStrike" cap="none" dirty="0" err="1">
                          <a:solidFill>
                            <a:srgbClr val="C00000"/>
                          </a:solidFill>
                          <a:sym typeface="Courier New"/>
                        </a:rPr>
                        <a:t>objectVar.memberOfStructUnion</a:t>
                      </a:r>
                      <a:endParaRPr dirty="0">
                        <a:solidFill>
                          <a:srgbClr val="C00000"/>
                        </a:solidFill>
                      </a:endParaRPr>
                    </a:p>
                  </a:txBody>
                  <a:tcPr marL="66575" marR="66575" marT="0" marB="0" anchor="ctr"/>
                </a:tc>
                <a:extLst>
                  <a:ext uri="{0D108BD9-81ED-4DB2-BD59-A6C34878D82A}">
                    <a16:rowId xmlns:a16="http://schemas.microsoft.com/office/drawing/2014/main" val="10001"/>
                  </a:ext>
                </a:extLst>
              </a:tr>
              <a:tr h="1050925">
                <a:tc>
                  <a:txBody>
                    <a:bodyPr/>
                    <a:lstStyle/>
                    <a:p>
                      <a:pPr marL="0" marR="0" lvl="0" indent="0" algn="ctr" rtl="0">
                        <a:lnSpc>
                          <a:spcPct val="115000"/>
                        </a:lnSpc>
                        <a:spcBef>
                          <a:spcPts val="0"/>
                        </a:spcBef>
                        <a:spcAft>
                          <a:spcPts val="0"/>
                        </a:spcAft>
                        <a:buClr>
                          <a:schemeClr val="dk1"/>
                        </a:buClr>
                        <a:buSzPts val="2000"/>
                        <a:buFont typeface="Courier New"/>
                        <a:buNone/>
                      </a:pPr>
                      <a:r>
                        <a:rPr lang="en-US" sz="2000" b="0" u="none" strike="noStrike" cap="none" dirty="0">
                          <a:solidFill>
                            <a:srgbClr val="C00000"/>
                          </a:solidFill>
                          <a:sym typeface="Courier New"/>
                        </a:rPr>
                        <a:t>-&gt;</a:t>
                      </a:r>
                      <a:endParaRPr dirty="0">
                        <a:solidFill>
                          <a:srgbClr val="C00000"/>
                        </a:solidFill>
                      </a:endParaRPr>
                    </a:p>
                  </a:txBody>
                  <a:tcPr marL="66575" marR="66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none" strike="noStrike" cap="none">
                          <a:solidFill>
                            <a:srgbClr val="002060"/>
                          </a:solidFill>
                          <a:sym typeface="Arial"/>
                        </a:rPr>
                        <a:t>Arrow operator used to access class, structure or union members </a:t>
                      </a:r>
                      <a:r>
                        <a:rPr lang="en-US" sz="2000" b="0" u="sng" strike="noStrike" cap="none">
                          <a:solidFill>
                            <a:srgbClr val="002060"/>
                          </a:solidFill>
                          <a:sym typeface="Arial"/>
                        </a:rPr>
                        <a:t>using a pointer</a:t>
                      </a:r>
                      <a:r>
                        <a:rPr lang="en-US" sz="2000" b="0" u="none" strike="noStrike" cap="none">
                          <a:solidFill>
                            <a:srgbClr val="002060"/>
                          </a:solidFill>
                          <a:sym typeface="Arial"/>
                        </a:rPr>
                        <a:t> type.</a:t>
                      </a:r>
                      <a:endParaRPr>
                        <a:solidFill>
                          <a:srgbClr val="002060"/>
                        </a:solidFill>
                      </a:endParaRPr>
                    </a:p>
                  </a:txBody>
                  <a:tcPr marL="66575" marR="66575" marT="0" marB="0" anchor="ctr"/>
                </a:tc>
                <a:tc>
                  <a:txBody>
                    <a:bodyPr/>
                    <a:lstStyle/>
                    <a:p>
                      <a:pPr marL="0" marR="0" lvl="0" indent="0" algn="l" rtl="0">
                        <a:lnSpc>
                          <a:spcPct val="115000"/>
                        </a:lnSpc>
                        <a:spcBef>
                          <a:spcPts val="0"/>
                        </a:spcBef>
                        <a:spcAft>
                          <a:spcPts val="0"/>
                        </a:spcAft>
                        <a:buClr>
                          <a:schemeClr val="dk1"/>
                        </a:buClr>
                        <a:buSzPts val="1400"/>
                        <a:buFont typeface="Courier New"/>
                        <a:buNone/>
                      </a:pPr>
                      <a:r>
                        <a:rPr lang="en-US" sz="1400" b="0" u="none" strike="noStrike" cap="none" dirty="0" err="1">
                          <a:solidFill>
                            <a:srgbClr val="C00000"/>
                          </a:solidFill>
                          <a:sym typeface="Courier New"/>
                        </a:rPr>
                        <a:t>aptrTo</a:t>
                      </a:r>
                      <a:r>
                        <a:rPr lang="en-US" sz="1400" b="0" u="none" strike="noStrike" cap="none" dirty="0">
                          <a:solidFill>
                            <a:srgbClr val="C00000"/>
                          </a:solidFill>
                          <a:sym typeface="Courier New"/>
                        </a:rPr>
                        <a:t>-&gt;</a:t>
                      </a:r>
                      <a:r>
                        <a:rPr lang="en-US" sz="1400" b="0" u="none" strike="noStrike" cap="none" dirty="0" err="1">
                          <a:solidFill>
                            <a:srgbClr val="C00000"/>
                          </a:solidFill>
                          <a:sym typeface="Courier New"/>
                        </a:rPr>
                        <a:t>memberOfStructUnion</a:t>
                      </a:r>
                      <a:endParaRPr dirty="0">
                        <a:solidFill>
                          <a:srgbClr val="C00000"/>
                        </a:solidFill>
                      </a:endParaRPr>
                    </a:p>
                  </a:txBody>
                  <a:tcPr marL="66575" marR="66575" marT="0" marB="0" anchor="ctr"/>
                </a:tc>
                <a:extLst>
                  <a:ext uri="{0D108BD9-81ED-4DB2-BD59-A6C34878D82A}">
                    <a16:rowId xmlns:a16="http://schemas.microsoft.com/office/drawing/2014/main" val="10002"/>
                  </a:ext>
                </a:extLst>
              </a:tr>
            </a:tbl>
          </a:graphicData>
        </a:graphic>
      </p:graphicFrame>
      <p:sp>
        <p:nvSpPr>
          <p:cNvPr id="274" name="Google Shape;274;p40"/>
          <p:cNvSpPr txBox="1">
            <a:spLocks noGrp="1"/>
          </p:cNvSpPr>
          <p:nvPr>
            <p:ph type="title"/>
          </p:nvPr>
        </p:nvSpPr>
        <p:spPr>
          <a:xfrm>
            <a:off x="609600" y="1834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graphicFrame>
        <p:nvGraphicFramePr>
          <p:cNvPr id="279" name="Google Shape;279;p41"/>
          <p:cNvGraphicFramePr/>
          <p:nvPr>
            <p:extLst>
              <p:ext uri="{D42A27DB-BD31-4B8C-83A1-F6EECF244321}">
                <p14:modId xmlns:p14="http://schemas.microsoft.com/office/powerpoint/2010/main" val="3022503031"/>
              </p:ext>
            </p:extLst>
          </p:nvPr>
        </p:nvGraphicFramePr>
        <p:xfrm>
          <a:off x="228600" y="1905000"/>
          <a:ext cx="8686775" cy="3154350"/>
        </p:xfrm>
        <a:graphic>
          <a:graphicData uri="http://schemas.openxmlformats.org/drawingml/2006/table">
            <a:tbl>
              <a:tblPr>
                <a:tableStyleId>{83C26A1F-9B4A-46C2-9A6D-FC636599AEBF}</a:tableStyleId>
              </a:tblPr>
              <a:tblGrid>
                <a:gridCol w="1066800">
                  <a:extLst>
                    <a:ext uri="{9D8B030D-6E8A-4147-A177-3AD203B41FA5}">
                      <a16:colId xmlns:a16="http://schemas.microsoft.com/office/drawing/2014/main" val="20000"/>
                    </a:ext>
                  </a:extLst>
                </a:gridCol>
                <a:gridCol w="5440350">
                  <a:extLst>
                    <a:ext uri="{9D8B030D-6E8A-4147-A177-3AD203B41FA5}">
                      <a16:colId xmlns:a16="http://schemas.microsoft.com/office/drawing/2014/main" val="20001"/>
                    </a:ext>
                  </a:extLst>
                </a:gridCol>
                <a:gridCol w="2179625">
                  <a:extLst>
                    <a:ext uri="{9D8B030D-6E8A-4147-A177-3AD203B41FA5}">
                      <a16:colId xmlns:a16="http://schemas.microsoft.com/office/drawing/2014/main" val="20002"/>
                    </a:ext>
                  </a:extLst>
                </a:gridCol>
              </a:tblGrid>
              <a:tr h="350825">
                <a:tc gridSpan="3">
                  <a:txBody>
                    <a:bodyPr/>
                    <a:lstStyle/>
                    <a:p>
                      <a:pPr marL="0" marR="0" lvl="0" indent="0" algn="ctr" rtl="0">
                        <a:lnSpc>
                          <a:spcPct val="115000"/>
                        </a:lnSpc>
                        <a:spcBef>
                          <a:spcPts val="0"/>
                        </a:spcBef>
                        <a:spcAft>
                          <a:spcPts val="0"/>
                        </a:spcAft>
                        <a:buClr>
                          <a:schemeClr val="dk1"/>
                        </a:buClr>
                        <a:buSzPts val="2000"/>
                        <a:buFont typeface="Arial"/>
                        <a:buNone/>
                      </a:pPr>
                      <a:r>
                        <a:rPr lang="en-US" sz="2000" b="1" u="none" strike="noStrike" cap="none" dirty="0">
                          <a:solidFill>
                            <a:srgbClr val="C00000"/>
                          </a:solidFill>
                          <a:sym typeface="Arial"/>
                        </a:rPr>
                        <a:t>Unary Operators</a:t>
                      </a:r>
                      <a:endParaRPr dirty="0">
                        <a:solidFill>
                          <a:srgbClr val="C00000"/>
                        </a:solidFill>
                      </a:endParaRPr>
                    </a:p>
                  </a:txBody>
                  <a:tcPr marL="68575" marR="68575"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050925">
                <a:tc>
                  <a:txBody>
                    <a:bodyPr/>
                    <a:lstStyle/>
                    <a:p>
                      <a:pPr marL="0" marR="0" lvl="0" indent="0" algn="ctr" rtl="0">
                        <a:lnSpc>
                          <a:spcPct val="115000"/>
                        </a:lnSpc>
                        <a:spcBef>
                          <a:spcPts val="0"/>
                        </a:spcBef>
                        <a:spcAft>
                          <a:spcPts val="0"/>
                        </a:spcAft>
                        <a:buClr>
                          <a:schemeClr val="dk1"/>
                        </a:buClr>
                        <a:buSzPts val="2800"/>
                        <a:buFont typeface="Courier New"/>
                        <a:buNone/>
                      </a:pPr>
                      <a:r>
                        <a:rPr lang="en-US" sz="28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sng" strike="noStrike" cap="none" dirty="0">
                          <a:solidFill>
                            <a:srgbClr val="002060"/>
                          </a:solidFill>
                          <a:sym typeface="Arial"/>
                        </a:rPr>
                        <a:t>Unary plus</a:t>
                      </a:r>
                      <a:r>
                        <a:rPr lang="en-US" sz="2000" b="0" u="none" strike="noStrike" cap="none" dirty="0">
                          <a:solidFill>
                            <a:srgbClr val="002060"/>
                          </a:solidFill>
                          <a:sym typeface="Arial"/>
                        </a:rPr>
                        <a:t> maintains the value of the operand. Any plus sign in front of a constant is not part of the constant.</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800"/>
                        <a:buFont typeface="Courier New"/>
                        <a:buNone/>
                      </a:pPr>
                      <a:r>
                        <a:rPr lang="en-US" sz="2800" b="0" u="none" strike="noStrike" cap="none" dirty="0">
                          <a:solidFill>
                            <a:srgbClr val="C00000"/>
                          </a:solidFill>
                          <a:sym typeface="Courier New"/>
                        </a:rPr>
                        <a:t>+</a:t>
                      </a:r>
                      <a:r>
                        <a:rPr lang="en-US" sz="2800" b="0" u="none" strike="noStrike" cap="none" dirty="0" err="1">
                          <a:solidFill>
                            <a:srgbClr val="C00000"/>
                          </a:solidFill>
                          <a:sym typeface="Courier New"/>
                        </a:rPr>
                        <a:t>aNumber</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r h="1752600">
                <a:tc>
                  <a:txBody>
                    <a:bodyPr/>
                    <a:lstStyle/>
                    <a:p>
                      <a:pPr marL="0" marR="0" lvl="0" indent="0" algn="ctr" rtl="0">
                        <a:lnSpc>
                          <a:spcPct val="115000"/>
                        </a:lnSpc>
                        <a:spcBef>
                          <a:spcPts val="0"/>
                        </a:spcBef>
                        <a:spcAft>
                          <a:spcPts val="0"/>
                        </a:spcAft>
                        <a:buClr>
                          <a:schemeClr val="dk1"/>
                        </a:buClr>
                        <a:buSzPts val="2800"/>
                        <a:buFont typeface="Courier New"/>
                        <a:buNone/>
                      </a:pPr>
                      <a:r>
                        <a:rPr lang="en-US" sz="28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000"/>
                        <a:buFont typeface="Arial"/>
                        <a:buNone/>
                      </a:pPr>
                      <a:r>
                        <a:rPr lang="en-US" sz="2000" b="0" u="sng" strike="noStrike" cap="none">
                          <a:solidFill>
                            <a:srgbClr val="002060"/>
                          </a:solidFill>
                          <a:sym typeface="Arial"/>
                        </a:rPr>
                        <a:t>Unary minus</a:t>
                      </a:r>
                      <a:r>
                        <a:rPr lang="en-US" sz="2000" b="0" u="none" strike="noStrike" cap="none">
                          <a:solidFill>
                            <a:srgbClr val="002060"/>
                          </a:solidFill>
                          <a:sym typeface="Arial"/>
                        </a:rPr>
                        <a:t> operator negates the value of the operand. For example, if </a:t>
                      </a:r>
                      <a:r>
                        <a:rPr lang="en-US" sz="2000" b="0" u="none" strike="noStrike" cap="none">
                          <a:solidFill>
                            <a:srgbClr val="002060"/>
                          </a:solidFill>
                          <a:sym typeface="Courier New"/>
                        </a:rPr>
                        <a:t>num</a:t>
                      </a:r>
                      <a:r>
                        <a:rPr lang="en-US" sz="2000" b="0" u="none" strike="noStrike" cap="none">
                          <a:solidFill>
                            <a:srgbClr val="002060"/>
                          </a:solidFill>
                          <a:sym typeface="Arial"/>
                        </a:rPr>
                        <a:t> variable has the value 200, </a:t>
                      </a:r>
                      <a:r>
                        <a:rPr lang="en-US" sz="2000" b="0" u="none" strike="noStrike" cap="none">
                          <a:solidFill>
                            <a:srgbClr val="002060"/>
                          </a:solidFill>
                          <a:sym typeface="Courier New"/>
                        </a:rPr>
                        <a:t>-num</a:t>
                      </a:r>
                      <a:r>
                        <a:rPr lang="en-US" sz="2000" b="0" u="none" strike="noStrike" cap="none">
                          <a:solidFill>
                            <a:srgbClr val="002060"/>
                          </a:solidFill>
                          <a:sym typeface="Arial"/>
                        </a:rPr>
                        <a:t> has the value -200. Any minus sign in front of a constant is not part of the constant.</a:t>
                      </a:r>
                      <a:endParaRPr>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800"/>
                        <a:buFont typeface="Courier New"/>
                        <a:buNone/>
                      </a:pPr>
                      <a:r>
                        <a:rPr lang="en-US" sz="2800" b="0" u="none" strike="noStrike" cap="none" dirty="0">
                          <a:solidFill>
                            <a:srgbClr val="C00000"/>
                          </a:solidFill>
                          <a:sym typeface="Courier New"/>
                        </a:rPr>
                        <a:t>-342</a:t>
                      </a:r>
                      <a:endParaRPr dirty="0">
                        <a:solidFill>
                          <a:srgbClr val="C00000"/>
                        </a:solidFill>
                      </a:endParaRPr>
                    </a:p>
                  </a:txBody>
                  <a:tcPr marL="68575" marR="68575" marT="0" marB="0" anchor="ctr"/>
                </a:tc>
                <a:extLst>
                  <a:ext uri="{0D108BD9-81ED-4DB2-BD59-A6C34878D82A}">
                    <a16:rowId xmlns:a16="http://schemas.microsoft.com/office/drawing/2014/main" val="10002"/>
                  </a:ext>
                </a:extLst>
              </a:tr>
            </a:tbl>
          </a:graphicData>
        </a:graphic>
      </p:graphicFrame>
      <p:sp>
        <p:nvSpPr>
          <p:cNvPr id="280" name="Google Shape;280;p41"/>
          <p:cNvSpPr txBox="1">
            <a:spLocks noGrp="1"/>
          </p:cNvSpPr>
          <p:nvPr>
            <p:ph type="title"/>
          </p:nvPr>
        </p:nvSpPr>
        <p:spPr>
          <a:xfrm>
            <a:off x="6096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graphicFrame>
        <p:nvGraphicFramePr>
          <p:cNvPr id="285" name="Google Shape;285;p42"/>
          <p:cNvGraphicFramePr/>
          <p:nvPr>
            <p:extLst>
              <p:ext uri="{D42A27DB-BD31-4B8C-83A1-F6EECF244321}">
                <p14:modId xmlns:p14="http://schemas.microsoft.com/office/powerpoint/2010/main" val="2329049416"/>
              </p:ext>
            </p:extLst>
          </p:nvPr>
        </p:nvGraphicFramePr>
        <p:xfrm>
          <a:off x="457200" y="1066800"/>
          <a:ext cx="8458175" cy="5733225"/>
        </p:xfrm>
        <a:graphic>
          <a:graphicData uri="http://schemas.openxmlformats.org/drawingml/2006/table">
            <a:tbl>
              <a:tblPr>
                <a:tableStyleId>{83C26A1F-9B4A-46C2-9A6D-FC636599AEBF}</a:tableStyleId>
              </a:tblPr>
              <a:tblGrid>
                <a:gridCol w="838200">
                  <a:extLst>
                    <a:ext uri="{9D8B030D-6E8A-4147-A177-3AD203B41FA5}">
                      <a16:colId xmlns:a16="http://schemas.microsoft.com/office/drawing/2014/main" val="20000"/>
                    </a:ext>
                  </a:extLst>
                </a:gridCol>
                <a:gridCol w="5497500">
                  <a:extLst>
                    <a:ext uri="{9D8B030D-6E8A-4147-A177-3AD203B41FA5}">
                      <a16:colId xmlns:a16="http://schemas.microsoft.com/office/drawing/2014/main" val="20001"/>
                    </a:ext>
                  </a:extLst>
                </a:gridCol>
                <a:gridCol w="2122475">
                  <a:extLst>
                    <a:ext uri="{9D8B030D-6E8A-4147-A177-3AD203B41FA5}">
                      <a16:colId xmlns:a16="http://schemas.microsoft.com/office/drawing/2014/main" val="20002"/>
                    </a:ext>
                  </a:extLst>
                </a:gridCol>
              </a:tblGrid>
              <a:tr h="1808150">
                <a:tc gridSpan="3">
                  <a:txBody>
                    <a:bodyPr/>
                    <a:lstStyle/>
                    <a:p>
                      <a:pPr marL="0" marR="0" lvl="0" indent="0" algn="l" rtl="0">
                        <a:lnSpc>
                          <a:spcPct val="115000"/>
                        </a:lnSpc>
                        <a:spcBef>
                          <a:spcPts val="0"/>
                        </a:spcBef>
                        <a:spcAft>
                          <a:spcPts val="0"/>
                        </a:spcAft>
                        <a:buClr>
                          <a:schemeClr val="dk1"/>
                        </a:buClr>
                        <a:buSzPts val="2100"/>
                        <a:buFont typeface="Arial"/>
                        <a:buNone/>
                      </a:pPr>
                      <a:r>
                        <a:rPr lang="en-US" sz="2100" b="0" u="none" strike="noStrike" cap="none" dirty="0">
                          <a:solidFill>
                            <a:srgbClr val="002060"/>
                          </a:solidFill>
                          <a:sym typeface="Arial"/>
                        </a:rPr>
                        <a:t>You can put the ++/-- </a:t>
                      </a:r>
                      <a:r>
                        <a:rPr lang="en-US" sz="2100" b="0" u="sng" strike="noStrike" cap="none" dirty="0">
                          <a:solidFill>
                            <a:srgbClr val="002060"/>
                          </a:solidFill>
                          <a:sym typeface="Arial"/>
                        </a:rPr>
                        <a:t>before or after the operand</a:t>
                      </a:r>
                      <a:r>
                        <a:rPr lang="en-US" sz="2100" b="0" u="none" strike="noStrike" cap="none" dirty="0">
                          <a:solidFill>
                            <a:srgbClr val="002060"/>
                          </a:solidFill>
                          <a:sym typeface="Arial"/>
                        </a:rPr>
                        <a:t>. If it appears </a:t>
                      </a:r>
                      <a:r>
                        <a:rPr lang="en-US" sz="2100" b="0" u="sng" strike="noStrike" cap="none" dirty="0">
                          <a:solidFill>
                            <a:srgbClr val="002060"/>
                          </a:solidFill>
                          <a:sym typeface="Arial"/>
                        </a:rPr>
                        <a:t>before the operand</a:t>
                      </a:r>
                      <a:r>
                        <a:rPr lang="en-US" sz="2100" b="0" u="none" strike="noStrike" cap="none" dirty="0">
                          <a:solidFill>
                            <a:srgbClr val="002060"/>
                          </a:solidFill>
                          <a:sym typeface="Arial"/>
                        </a:rPr>
                        <a:t>, </a:t>
                      </a:r>
                      <a:r>
                        <a:rPr lang="en-US" sz="2100" b="0" u="sng" strike="noStrike" cap="none" dirty="0">
                          <a:solidFill>
                            <a:srgbClr val="002060"/>
                          </a:solidFill>
                          <a:sym typeface="Arial"/>
                        </a:rPr>
                        <a:t>the operand</a:t>
                      </a:r>
                      <a:r>
                        <a:rPr lang="en-US" sz="2100" b="0" u="none" strike="noStrike" cap="none" dirty="0">
                          <a:solidFill>
                            <a:srgbClr val="002060"/>
                          </a:solidFill>
                          <a:sym typeface="Arial"/>
                        </a:rPr>
                        <a:t> is incremented/decremented. The incremented value is then used in the expression. If you put the ++/-- </a:t>
                      </a:r>
                      <a:r>
                        <a:rPr lang="en-US" sz="2100" b="0" u="sng" strike="noStrike" cap="none" dirty="0">
                          <a:solidFill>
                            <a:srgbClr val="002060"/>
                          </a:solidFill>
                          <a:sym typeface="Arial"/>
                        </a:rPr>
                        <a:t>after the operand</a:t>
                      </a:r>
                      <a:r>
                        <a:rPr lang="en-US" sz="2100" b="0" u="none" strike="noStrike" cap="none" dirty="0">
                          <a:solidFill>
                            <a:srgbClr val="002060"/>
                          </a:solidFill>
                          <a:sym typeface="Arial"/>
                        </a:rPr>
                        <a:t>, </a:t>
                      </a:r>
                      <a:r>
                        <a:rPr lang="en-US" sz="2100" b="0" u="sng" strike="noStrike" cap="none" dirty="0">
                          <a:solidFill>
                            <a:srgbClr val="002060"/>
                          </a:solidFill>
                          <a:sym typeface="Arial"/>
                        </a:rPr>
                        <a:t>the value of the operand</a:t>
                      </a:r>
                      <a:r>
                        <a:rPr lang="en-US" sz="2100" b="0" u="none" strike="noStrike" cap="none" dirty="0">
                          <a:solidFill>
                            <a:srgbClr val="002060"/>
                          </a:solidFill>
                          <a:sym typeface="Arial"/>
                        </a:rPr>
                        <a:t> is used in the expression </a:t>
                      </a:r>
                      <a:r>
                        <a:rPr lang="en-US" sz="2100" b="0" u="sng" strike="noStrike" cap="none" dirty="0">
                          <a:solidFill>
                            <a:srgbClr val="002060"/>
                          </a:solidFill>
                          <a:sym typeface="Arial"/>
                        </a:rPr>
                        <a:t>before the operand is incremented/decremented</a:t>
                      </a:r>
                      <a:r>
                        <a:rPr lang="en-US" sz="2100" b="0" u="none" strike="noStrike" cap="none" dirty="0">
                          <a:solidFill>
                            <a:srgbClr val="002060"/>
                          </a:solidFill>
                          <a:sym typeface="Arial"/>
                        </a:rPr>
                        <a:t>.</a:t>
                      </a:r>
                      <a:endParaRPr dirty="0">
                        <a:solidFill>
                          <a:srgbClr val="002060"/>
                        </a:solidFill>
                      </a:endParaRPr>
                    </a:p>
                  </a:txBody>
                  <a:tcPr marL="68575" marR="6857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04850">
                <a:tc>
                  <a:txBody>
                    <a:bodyPr/>
                    <a:lstStyle/>
                    <a:p>
                      <a:pPr marL="0" marR="0" lvl="0" indent="0" algn="ctr" rtl="0">
                        <a:lnSpc>
                          <a:spcPct val="115000"/>
                        </a:lnSpc>
                        <a:spcBef>
                          <a:spcPts val="0"/>
                        </a:spcBef>
                        <a:spcAft>
                          <a:spcPts val="0"/>
                        </a:spcAft>
                        <a:buClr>
                          <a:schemeClr val="dk1"/>
                        </a:buClr>
                        <a:buSzPts val="2500"/>
                        <a:buFont typeface="Courier New"/>
                        <a:buNone/>
                      </a:pPr>
                      <a:r>
                        <a:rPr lang="en-US" sz="25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Arial"/>
                        <a:buNone/>
                      </a:pPr>
                      <a:r>
                        <a:rPr lang="en-US" sz="2100" b="0" u="none" strike="noStrike" cap="none">
                          <a:solidFill>
                            <a:srgbClr val="002060"/>
                          </a:solidFill>
                          <a:sym typeface="Arial"/>
                        </a:rPr>
                        <a:t>Post-increment. After the result is obtained, the value of the operand is incremented by 1.</a:t>
                      </a:r>
                      <a:endParaRPr>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Courier New"/>
                        <a:buNone/>
                      </a:pPr>
                      <a:r>
                        <a:rPr lang="en-US" sz="2100" b="0" u="none" strike="noStrike" cap="none" dirty="0" err="1">
                          <a:solidFill>
                            <a:srgbClr val="C00000"/>
                          </a:solidFill>
                          <a:sym typeface="Courier New"/>
                        </a:rPr>
                        <a:t>aNumber</a:t>
                      </a:r>
                      <a:r>
                        <a:rPr lang="en-US" sz="2100" b="0" u="none" strike="noStrike" cap="none" dirty="0">
                          <a:solidFill>
                            <a:srgbClr val="C00000"/>
                          </a:solidFill>
                          <a:sym typeface="Courier New"/>
                        </a:rPr>
                        <a:t>++</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r h="1073150">
                <a:tc>
                  <a:txBody>
                    <a:bodyPr/>
                    <a:lstStyle/>
                    <a:p>
                      <a:pPr marL="0" marR="0" lvl="0" indent="0" algn="ctr" rtl="0">
                        <a:lnSpc>
                          <a:spcPct val="115000"/>
                        </a:lnSpc>
                        <a:spcBef>
                          <a:spcPts val="0"/>
                        </a:spcBef>
                        <a:spcAft>
                          <a:spcPts val="0"/>
                        </a:spcAft>
                        <a:buClr>
                          <a:schemeClr val="dk1"/>
                        </a:buClr>
                        <a:buSzPts val="2500"/>
                        <a:buFont typeface="Courier New"/>
                        <a:buNone/>
                      </a:pPr>
                      <a:r>
                        <a:rPr lang="en-US" sz="25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Arial"/>
                        <a:buNone/>
                      </a:pPr>
                      <a:r>
                        <a:rPr lang="en-US" sz="2100" b="0" u="none" strike="noStrike" cap="none">
                          <a:solidFill>
                            <a:srgbClr val="002060"/>
                          </a:solidFill>
                          <a:sym typeface="Arial"/>
                        </a:rPr>
                        <a:t>Post-decrement. After the result is obtained, the value of the operand is decremented by 1.</a:t>
                      </a:r>
                      <a:endParaRPr>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Courier New"/>
                        <a:buNone/>
                      </a:pPr>
                      <a:r>
                        <a:rPr lang="en-US" sz="2100" b="0" u="none" strike="noStrike" cap="none" dirty="0" err="1">
                          <a:solidFill>
                            <a:srgbClr val="C00000"/>
                          </a:solidFill>
                          <a:sym typeface="Courier New"/>
                        </a:rPr>
                        <a:t>aNumber</a:t>
                      </a:r>
                      <a:r>
                        <a:rPr lang="en-US" sz="2100" b="0" u="none" strike="noStrike" cap="none" dirty="0">
                          <a:solidFill>
                            <a:srgbClr val="C00000"/>
                          </a:solidFill>
                          <a:sym typeface="Courier New"/>
                        </a:rPr>
                        <a:t>--</a:t>
                      </a:r>
                      <a:endParaRPr dirty="0">
                        <a:solidFill>
                          <a:srgbClr val="C00000"/>
                        </a:solidFill>
                      </a:endParaRPr>
                    </a:p>
                  </a:txBody>
                  <a:tcPr marL="68575" marR="68575" marT="0" marB="0" anchor="ctr"/>
                </a:tc>
                <a:extLst>
                  <a:ext uri="{0D108BD9-81ED-4DB2-BD59-A6C34878D82A}">
                    <a16:rowId xmlns:a16="http://schemas.microsoft.com/office/drawing/2014/main" val="10002"/>
                  </a:ext>
                </a:extLst>
              </a:tr>
              <a:tr h="1073150">
                <a:tc>
                  <a:txBody>
                    <a:bodyPr/>
                    <a:lstStyle/>
                    <a:p>
                      <a:pPr marL="0" marR="0" lvl="0" indent="0" algn="ctr" rtl="0">
                        <a:lnSpc>
                          <a:spcPct val="115000"/>
                        </a:lnSpc>
                        <a:spcBef>
                          <a:spcPts val="0"/>
                        </a:spcBef>
                        <a:spcAft>
                          <a:spcPts val="0"/>
                        </a:spcAft>
                        <a:buClr>
                          <a:schemeClr val="dk1"/>
                        </a:buClr>
                        <a:buSzPts val="2500"/>
                        <a:buFont typeface="Courier New"/>
                        <a:buNone/>
                      </a:pPr>
                      <a:r>
                        <a:rPr lang="en-US" sz="25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Arial"/>
                        <a:buNone/>
                      </a:pPr>
                      <a:r>
                        <a:rPr lang="en-US" sz="2100" b="0" u="none" strike="noStrike" cap="none">
                          <a:solidFill>
                            <a:srgbClr val="002060"/>
                          </a:solidFill>
                          <a:sym typeface="Arial"/>
                        </a:rPr>
                        <a:t>Pre-increment. The operand is incremented by 1 and its new value is the result of the expression.</a:t>
                      </a:r>
                      <a:endParaRPr>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Courier New"/>
                        <a:buNone/>
                      </a:pPr>
                      <a:r>
                        <a:rPr lang="en-US" sz="2100" b="0" u="none" strike="noStrike" cap="none" dirty="0">
                          <a:solidFill>
                            <a:srgbClr val="C00000"/>
                          </a:solidFill>
                          <a:sym typeface="Courier New"/>
                        </a:rPr>
                        <a:t>++</a:t>
                      </a:r>
                      <a:r>
                        <a:rPr lang="en-US" sz="2100" b="0" u="none" strike="noStrike" cap="none" dirty="0" err="1">
                          <a:solidFill>
                            <a:srgbClr val="C00000"/>
                          </a:solidFill>
                          <a:sym typeface="Courier New"/>
                        </a:rPr>
                        <a:t>yourNumber</a:t>
                      </a:r>
                      <a:endParaRPr dirty="0">
                        <a:solidFill>
                          <a:srgbClr val="C00000"/>
                        </a:solidFill>
                      </a:endParaRPr>
                    </a:p>
                  </a:txBody>
                  <a:tcPr marL="68575" marR="68575" marT="0" marB="0" anchor="ctr"/>
                </a:tc>
                <a:extLst>
                  <a:ext uri="{0D108BD9-81ED-4DB2-BD59-A6C34878D82A}">
                    <a16:rowId xmlns:a16="http://schemas.microsoft.com/office/drawing/2014/main" val="10003"/>
                  </a:ext>
                </a:extLst>
              </a:tr>
              <a:tr h="1073150">
                <a:tc>
                  <a:txBody>
                    <a:bodyPr/>
                    <a:lstStyle/>
                    <a:p>
                      <a:pPr marL="0" marR="0" lvl="0" indent="0" algn="ctr" rtl="0">
                        <a:lnSpc>
                          <a:spcPct val="115000"/>
                        </a:lnSpc>
                        <a:spcBef>
                          <a:spcPts val="0"/>
                        </a:spcBef>
                        <a:spcAft>
                          <a:spcPts val="0"/>
                        </a:spcAft>
                        <a:buClr>
                          <a:schemeClr val="dk1"/>
                        </a:buClr>
                        <a:buSzPts val="2500"/>
                        <a:buFont typeface="Courier New"/>
                        <a:buNone/>
                      </a:pPr>
                      <a:r>
                        <a:rPr lang="en-US" sz="25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Arial"/>
                        <a:buNone/>
                      </a:pPr>
                      <a:r>
                        <a:rPr lang="en-US" sz="2100" b="0" u="none" strike="noStrike" cap="none">
                          <a:solidFill>
                            <a:srgbClr val="002060"/>
                          </a:solidFill>
                          <a:sym typeface="Arial"/>
                        </a:rPr>
                        <a:t>Pre-decrement. The operand is decremented by 1 and its new value is the result of the expression.</a:t>
                      </a:r>
                      <a:endParaRPr>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100"/>
                        <a:buFont typeface="Courier New"/>
                        <a:buNone/>
                      </a:pPr>
                      <a:r>
                        <a:rPr lang="en-US" sz="2100" b="0" u="none" strike="noStrike" cap="none" dirty="0">
                          <a:solidFill>
                            <a:srgbClr val="C00000"/>
                          </a:solidFill>
                          <a:sym typeface="Courier New"/>
                        </a:rPr>
                        <a:t>--</a:t>
                      </a:r>
                      <a:r>
                        <a:rPr lang="en-US" sz="2100" b="0" u="none" strike="noStrike" cap="none" dirty="0" err="1">
                          <a:solidFill>
                            <a:srgbClr val="C00000"/>
                          </a:solidFill>
                          <a:sym typeface="Courier New"/>
                        </a:rPr>
                        <a:t>yourNumber</a:t>
                      </a:r>
                      <a:endParaRPr dirty="0">
                        <a:solidFill>
                          <a:srgbClr val="C00000"/>
                        </a:solidFill>
                      </a:endParaRPr>
                    </a:p>
                  </a:txBody>
                  <a:tcPr marL="68575" marR="68575" marT="0" marB="0" anchor="ctr"/>
                </a:tc>
                <a:extLst>
                  <a:ext uri="{0D108BD9-81ED-4DB2-BD59-A6C34878D82A}">
                    <a16:rowId xmlns:a16="http://schemas.microsoft.com/office/drawing/2014/main" val="10004"/>
                  </a:ext>
                </a:extLst>
              </a:tr>
            </a:tbl>
          </a:graphicData>
        </a:graphic>
      </p:graphicFrame>
      <p:sp>
        <p:nvSpPr>
          <p:cNvPr id="286" name="Google Shape;286;p42"/>
          <p:cNvSpPr txBox="1">
            <a:spLocks noGrp="1"/>
          </p:cNvSpPr>
          <p:nvPr>
            <p:ph type="title"/>
          </p:nvPr>
        </p:nvSpPr>
        <p:spPr>
          <a:xfrm>
            <a:off x="609600" y="310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graphicFrame>
        <p:nvGraphicFramePr>
          <p:cNvPr id="291" name="Google Shape;291;p43"/>
          <p:cNvGraphicFramePr/>
          <p:nvPr>
            <p:extLst>
              <p:ext uri="{D42A27DB-BD31-4B8C-83A1-F6EECF244321}">
                <p14:modId xmlns:p14="http://schemas.microsoft.com/office/powerpoint/2010/main" val="3855048218"/>
              </p:ext>
            </p:extLst>
          </p:nvPr>
        </p:nvGraphicFramePr>
        <p:xfrm>
          <a:off x="304800" y="1371600"/>
          <a:ext cx="8458175" cy="4087800"/>
        </p:xfrm>
        <a:graphic>
          <a:graphicData uri="http://schemas.openxmlformats.org/drawingml/2006/table">
            <a:tbl>
              <a:tblPr>
                <a:tableStyleId>{83C26A1F-9B4A-46C2-9A6D-FC636599AEBF}</a:tableStyleId>
              </a:tblPr>
              <a:tblGrid>
                <a:gridCol w="609600">
                  <a:extLst>
                    <a:ext uri="{9D8B030D-6E8A-4147-A177-3AD203B41FA5}">
                      <a16:colId xmlns:a16="http://schemas.microsoft.com/office/drawing/2014/main" val="20000"/>
                    </a:ext>
                  </a:extLst>
                </a:gridCol>
                <a:gridCol w="5726100">
                  <a:extLst>
                    <a:ext uri="{9D8B030D-6E8A-4147-A177-3AD203B41FA5}">
                      <a16:colId xmlns:a16="http://schemas.microsoft.com/office/drawing/2014/main" val="20001"/>
                    </a:ext>
                  </a:extLst>
                </a:gridCol>
                <a:gridCol w="2122475">
                  <a:extLst>
                    <a:ext uri="{9D8B030D-6E8A-4147-A177-3AD203B41FA5}">
                      <a16:colId xmlns:a16="http://schemas.microsoft.com/office/drawing/2014/main" val="20002"/>
                    </a:ext>
                  </a:extLst>
                </a:gridCol>
              </a:tblGrid>
              <a:tr h="219550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&amp;</a:t>
                      </a:r>
                      <a:endParaRPr dirty="0">
                        <a:solidFill>
                          <a:srgbClr val="C00000"/>
                        </a:solidFill>
                      </a:endParaRPr>
                    </a:p>
                  </a:txBody>
                  <a:tcPr marL="68200" marR="68200" marT="0" marB="0"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The address-of operator (</a:t>
                      </a:r>
                      <a:r>
                        <a:rPr lang="en-US" sz="1800" b="0" u="none" strike="noStrike" cap="none" dirty="0">
                          <a:solidFill>
                            <a:srgbClr val="002060"/>
                          </a:solidFill>
                          <a:sym typeface="Courier New"/>
                        </a:rPr>
                        <a:t>&amp;</a:t>
                      </a:r>
                      <a:r>
                        <a:rPr lang="en-US" sz="1800" b="0" u="none" strike="noStrike" cap="none" dirty="0">
                          <a:solidFill>
                            <a:srgbClr val="002060"/>
                          </a:solidFill>
                          <a:sym typeface="Arial"/>
                        </a:rPr>
                        <a:t>) gives the address of its operand. The operand of the address-of operator can be either a function designator or an l-value that designates an object that is not a bit field and is not declared with the register storage-class specifier.</a:t>
                      </a:r>
                      <a:endParaRPr dirty="0">
                        <a:solidFill>
                          <a:srgbClr val="002060"/>
                        </a:solidFill>
                      </a:endParaRPr>
                    </a:p>
                    <a:p>
                      <a:pPr marL="0" marR="0" lvl="0" indent="0" algn="l" rtl="0">
                        <a:lnSpc>
                          <a:spcPct val="100000"/>
                        </a:lnSpc>
                        <a:spcBef>
                          <a:spcPts val="0"/>
                        </a:spcBef>
                        <a:spcAft>
                          <a:spcPts val="0"/>
                        </a:spcAft>
                        <a:buClr>
                          <a:schemeClr val="dk1"/>
                        </a:buClr>
                        <a:buSzPts val="1800"/>
                        <a:buFont typeface="Arial"/>
                        <a:buNone/>
                      </a:pPr>
                      <a:r>
                        <a:rPr lang="en-US" sz="1800" b="0" u="none" strike="noStrike" cap="none" dirty="0">
                          <a:solidFill>
                            <a:srgbClr val="002060"/>
                          </a:solidFill>
                          <a:sym typeface="Arial"/>
                        </a:rPr>
                        <a:t>The result of the address operation is a pointer to the operand. The type addressed by the pointer is the type of the operand.</a:t>
                      </a:r>
                      <a:endParaRPr dirty="0">
                        <a:solidFill>
                          <a:srgbClr val="002060"/>
                        </a:solidFill>
                      </a:endParaRPr>
                    </a:p>
                  </a:txBody>
                  <a:tcPr marL="68200" marR="68200" marT="0" marB="0" anchor="ctr"/>
                </a:tc>
                <a:tc>
                  <a:txBody>
                    <a:bodyPr/>
                    <a:lstStyle/>
                    <a:p>
                      <a:pPr marL="0" marR="0" lvl="0" indent="0" algn="l"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&amp;</a:t>
                      </a:r>
                      <a:r>
                        <a:rPr lang="en-US" sz="1800" b="0" u="none" strike="noStrike" cap="none" dirty="0" err="1">
                          <a:solidFill>
                            <a:srgbClr val="C00000"/>
                          </a:solidFill>
                          <a:sym typeface="Courier New"/>
                        </a:rPr>
                        <a:t>addressOfData</a:t>
                      </a:r>
                      <a:endParaRPr dirty="0">
                        <a:solidFill>
                          <a:srgbClr val="C00000"/>
                        </a:solidFill>
                      </a:endParaRPr>
                    </a:p>
                  </a:txBody>
                  <a:tcPr marL="68200" marR="68200" marT="0" marB="0" anchor="ctr"/>
                </a:tc>
                <a:extLst>
                  <a:ext uri="{0D108BD9-81ED-4DB2-BD59-A6C34878D82A}">
                    <a16:rowId xmlns:a16="http://schemas.microsoft.com/office/drawing/2014/main" val="10000"/>
                  </a:ext>
                </a:extLst>
              </a:tr>
              <a:tr h="1892300">
                <a:tc>
                  <a:txBody>
                    <a:bodyPr/>
                    <a:lstStyle/>
                    <a:p>
                      <a:pPr marL="0" marR="0" lvl="0" indent="0" algn="ctr"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endParaRPr dirty="0">
                        <a:solidFill>
                          <a:srgbClr val="C00000"/>
                        </a:solidFill>
                      </a:endParaRPr>
                    </a:p>
                  </a:txBody>
                  <a:tcPr marL="68200" marR="68200" marT="0" marB="0" anchor="ctr"/>
                </a:tc>
                <a:tc>
                  <a:txBody>
                    <a:bodyPr/>
                    <a:lstStyle/>
                    <a:p>
                      <a:pPr marL="0" marR="0" lvl="0" indent="0" algn="l" rtl="0">
                        <a:lnSpc>
                          <a:spcPct val="115000"/>
                        </a:lnSpc>
                        <a:spcBef>
                          <a:spcPts val="0"/>
                        </a:spcBef>
                        <a:spcAft>
                          <a:spcPts val="0"/>
                        </a:spcAft>
                        <a:buClr>
                          <a:schemeClr val="dk1"/>
                        </a:buClr>
                        <a:buSzPts val="1800"/>
                        <a:buFont typeface="Arial"/>
                        <a:buNone/>
                      </a:pPr>
                      <a:r>
                        <a:rPr lang="en-US" sz="1800" b="0" u="none" strike="noStrike" cap="none">
                          <a:solidFill>
                            <a:srgbClr val="002060"/>
                          </a:solidFill>
                          <a:sym typeface="Arial"/>
                        </a:rPr>
                        <a:t>The indirection operator (</a:t>
                      </a:r>
                      <a:r>
                        <a:rPr lang="en-US" sz="1800" b="1" u="none" strike="noStrike" cap="none">
                          <a:solidFill>
                            <a:srgbClr val="002060"/>
                          </a:solidFill>
                          <a:sym typeface="Courier New"/>
                        </a:rPr>
                        <a:t>*</a:t>
                      </a:r>
                      <a:r>
                        <a:rPr lang="en-US" sz="1800" b="0" u="none" strike="noStrike" cap="none">
                          <a:solidFill>
                            <a:srgbClr val="002060"/>
                          </a:solidFill>
                          <a:sym typeface="Arial"/>
                        </a:rPr>
                        <a:t>) accesses a value indirectly, through a pointer. The operand must be a pointer value. The result of the operation is the value addressed by the operand; that is, the value at the address to which its operand points. The type of the result is the type that the operand addresses.</a:t>
                      </a:r>
                      <a:endParaRPr>
                        <a:solidFill>
                          <a:srgbClr val="002060"/>
                        </a:solidFill>
                      </a:endParaRPr>
                    </a:p>
                  </a:txBody>
                  <a:tcPr marL="68200" marR="68200" marT="0" marB="0" anchor="ctr"/>
                </a:tc>
                <a:tc>
                  <a:txBody>
                    <a:bodyPr/>
                    <a:lstStyle/>
                    <a:p>
                      <a:pPr marL="0" marR="0" lvl="0" indent="0" algn="l" rtl="0">
                        <a:lnSpc>
                          <a:spcPct val="115000"/>
                        </a:lnSpc>
                        <a:spcBef>
                          <a:spcPts val="0"/>
                        </a:spcBef>
                        <a:spcAft>
                          <a:spcPts val="0"/>
                        </a:spcAft>
                        <a:buClr>
                          <a:schemeClr val="dk1"/>
                        </a:buClr>
                        <a:buSzPts val="1800"/>
                        <a:buFont typeface="Courier New"/>
                        <a:buNone/>
                      </a:pPr>
                      <a:r>
                        <a:rPr lang="en-US" sz="1800" b="0" u="none" strike="noStrike" cap="none" dirty="0">
                          <a:solidFill>
                            <a:srgbClr val="C00000"/>
                          </a:solidFill>
                          <a:sym typeface="Courier New"/>
                        </a:rPr>
                        <a:t>*</a:t>
                      </a:r>
                      <a:r>
                        <a:rPr lang="en-US" sz="1800" b="0" u="none" strike="noStrike" cap="none" dirty="0" err="1">
                          <a:solidFill>
                            <a:srgbClr val="C00000"/>
                          </a:solidFill>
                          <a:sym typeface="Courier New"/>
                        </a:rPr>
                        <a:t>aPointerTo</a:t>
                      </a:r>
                      <a:endParaRPr dirty="0">
                        <a:solidFill>
                          <a:srgbClr val="C00000"/>
                        </a:solidFill>
                      </a:endParaRPr>
                    </a:p>
                  </a:txBody>
                  <a:tcPr marL="68200" marR="68200" marT="0" marB="0" anchor="ctr"/>
                </a:tc>
                <a:extLst>
                  <a:ext uri="{0D108BD9-81ED-4DB2-BD59-A6C34878D82A}">
                    <a16:rowId xmlns:a16="http://schemas.microsoft.com/office/drawing/2014/main" val="10001"/>
                  </a:ext>
                </a:extLst>
              </a:tr>
            </a:tbl>
          </a:graphicData>
        </a:graphic>
      </p:graphicFrame>
      <p:sp>
        <p:nvSpPr>
          <p:cNvPr id="292" name="Google Shape;292;p43"/>
          <p:cNvSpPr txBox="1">
            <a:spLocks noGrp="1"/>
          </p:cNvSpPr>
          <p:nvPr>
            <p:ph type="title"/>
          </p:nvPr>
        </p:nvSpPr>
        <p:spPr>
          <a:xfrm>
            <a:off x="609600" y="310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graphicFrame>
        <p:nvGraphicFramePr>
          <p:cNvPr id="297" name="Google Shape;297;p44"/>
          <p:cNvGraphicFramePr/>
          <p:nvPr>
            <p:extLst>
              <p:ext uri="{D42A27DB-BD31-4B8C-83A1-F6EECF244321}">
                <p14:modId xmlns:p14="http://schemas.microsoft.com/office/powerpoint/2010/main" val="1937980507"/>
              </p:ext>
            </p:extLst>
          </p:nvPr>
        </p:nvGraphicFramePr>
        <p:xfrm>
          <a:off x="304800" y="1828800"/>
          <a:ext cx="8686800" cy="2944800"/>
        </p:xfrm>
        <a:graphic>
          <a:graphicData uri="http://schemas.openxmlformats.org/drawingml/2006/table">
            <a:tbl>
              <a:tblPr>
                <a:tableStyleId>{83C26A1F-9B4A-46C2-9A6D-FC636599AEBF}</a:tableStyleId>
              </a:tblPr>
              <a:tblGrid>
                <a:gridCol w="1981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841375">
                <a:tc>
                  <a:txBody>
                    <a:bodyPr/>
                    <a:lstStyle/>
                    <a:p>
                      <a:pPr marL="0" marR="0" lvl="0" indent="0" algn="l" rtl="0">
                        <a:lnSpc>
                          <a:spcPct val="115000"/>
                        </a:lnSpc>
                        <a:spcBef>
                          <a:spcPts val="0"/>
                        </a:spcBef>
                        <a:spcAft>
                          <a:spcPts val="0"/>
                        </a:spcAft>
                        <a:buClr>
                          <a:schemeClr val="dk1"/>
                        </a:buClr>
                        <a:buSzPts val="2400"/>
                        <a:buFont typeface="Courier New"/>
                        <a:buNone/>
                      </a:pPr>
                      <a:r>
                        <a:rPr lang="en-US" sz="2400" b="1" u="none" strike="noStrike" cap="none" dirty="0" err="1">
                          <a:solidFill>
                            <a:srgbClr val="C00000"/>
                          </a:solidFill>
                          <a:sym typeface="Courier New"/>
                        </a:rPr>
                        <a:t>sizeof</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400"/>
                        <a:buFont typeface="Arial"/>
                        <a:buNone/>
                      </a:pPr>
                      <a:r>
                        <a:rPr lang="en-US" sz="2400" b="0" u="none" strike="noStrike" cap="none" dirty="0" err="1">
                          <a:solidFill>
                            <a:srgbClr val="002060"/>
                          </a:solidFill>
                          <a:sym typeface="Arial"/>
                        </a:rPr>
                        <a:t>sizeof</a:t>
                      </a:r>
                      <a:r>
                        <a:rPr lang="en-US" sz="2400" b="0" u="none" strike="noStrike" cap="none" dirty="0">
                          <a:solidFill>
                            <a:srgbClr val="002060"/>
                          </a:solidFill>
                          <a:sym typeface="Arial"/>
                        </a:rPr>
                        <a:t> operator for </a:t>
                      </a:r>
                      <a:r>
                        <a:rPr lang="en-US" sz="2400" b="0" u="sng" strike="noStrike" cap="none" dirty="0">
                          <a:solidFill>
                            <a:srgbClr val="002060"/>
                          </a:solidFill>
                          <a:sym typeface="Arial"/>
                        </a:rPr>
                        <a:t>expressions</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400"/>
                        <a:buFont typeface="Courier New"/>
                        <a:buNone/>
                      </a:pPr>
                      <a:r>
                        <a:rPr lang="en-US" sz="2400" b="1" u="none" strike="noStrike" cap="none" dirty="0" err="1">
                          <a:solidFill>
                            <a:srgbClr val="C00000"/>
                          </a:solidFill>
                          <a:sym typeface="Courier New"/>
                        </a:rPr>
                        <a:t>sizeof</a:t>
                      </a:r>
                      <a:r>
                        <a:rPr lang="en-US" sz="2400" b="0" u="none" strike="noStrike" cap="none" dirty="0">
                          <a:solidFill>
                            <a:srgbClr val="C00000"/>
                          </a:solidFill>
                          <a:sym typeface="Courier New"/>
                        </a:rPr>
                        <a:t> 723</a:t>
                      </a:r>
                      <a:endParaRPr dirty="0">
                        <a:solidFill>
                          <a:srgbClr val="C00000"/>
                        </a:solidFill>
                      </a:endParaRPr>
                    </a:p>
                  </a:txBody>
                  <a:tcPr marL="68575" marR="68575" marT="0" marB="0" anchor="ctr"/>
                </a:tc>
                <a:extLst>
                  <a:ext uri="{0D108BD9-81ED-4DB2-BD59-A6C34878D82A}">
                    <a16:rowId xmlns:a16="http://schemas.microsoft.com/office/drawing/2014/main" val="10000"/>
                  </a:ext>
                </a:extLst>
              </a:tr>
              <a:tr h="420675">
                <a:tc>
                  <a:txBody>
                    <a:bodyPr/>
                    <a:lstStyle/>
                    <a:p>
                      <a:pPr marL="0" marR="0" lvl="0" indent="0" algn="l" rtl="0">
                        <a:lnSpc>
                          <a:spcPct val="115000"/>
                        </a:lnSpc>
                        <a:spcBef>
                          <a:spcPts val="0"/>
                        </a:spcBef>
                        <a:spcAft>
                          <a:spcPts val="0"/>
                        </a:spcAft>
                        <a:buClr>
                          <a:schemeClr val="dk1"/>
                        </a:buClr>
                        <a:buSzPts val="2400"/>
                        <a:buFont typeface="Courier New"/>
                        <a:buNone/>
                      </a:pPr>
                      <a:r>
                        <a:rPr lang="en-US" sz="2400" b="1" u="none" strike="noStrike" cap="none" dirty="0" err="1">
                          <a:solidFill>
                            <a:srgbClr val="C00000"/>
                          </a:solidFill>
                          <a:sym typeface="Courier New"/>
                        </a:rPr>
                        <a:t>sizeof</a:t>
                      </a:r>
                      <a:r>
                        <a:rPr lang="en-US" sz="2400" b="0" u="none" strike="noStrike" cap="none" dirty="0">
                          <a:solidFill>
                            <a:srgbClr val="C00000"/>
                          </a:solidFill>
                          <a:sym typeface="Courier New"/>
                        </a:rPr>
                        <a:t>()</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400"/>
                        <a:buFont typeface="Arial"/>
                        <a:buNone/>
                      </a:pPr>
                      <a:r>
                        <a:rPr lang="en-US" sz="2400" b="0" u="none" strike="noStrike" cap="none" dirty="0" err="1">
                          <a:solidFill>
                            <a:srgbClr val="002060"/>
                          </a:solidFill>
                          <a:sym typeface="Arial"/>
                        </a:rPr>
                        <a:t>sizeof</a:t>
                      </a:r>
                      <a:r>
                        <a:rPr lang="en-US" sz="2400" b="0" u="none" strike="noStrike" cap="none" dirty="0">
                          <a:solidFill>
                            <a:srgbClr val="002060"/>
                          </a:solidFill>
                          <a:sym typeface="Arial"/>
                        </a:rPr>
                        <a:t> operator for </a:t>
                      </a:r>
                      <a:r>
                        <a:rPr lang="en-US" sz="2400" b="0" u="sng" strike="noStrike" cap="none" dirty="0">
                          <a:solidFill>
                            <a:srgbClr val="002060"/>
                          </a:solidFill>
                          <a:sym typeface="Arial"/>
                        </a:rPr>
                        <a:t>types</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400"/>
                        <a:buFont typeface="Courier New"/>
                        <a:buNone/>
                      </a:pPr>
                      <a:r>
                        <a:rPr lang="en-US" sz="2400" b="1" u="none" strike="noStrike" cap="none" dirty="0" err="1">
                          <a:solidFill>
                            <a:srgbClr val="C00000"/>
                          </a:solidFill>
                          <a:sym typeface="Courier New"/>
                        </a:rPr>
                        <a:t>sizeof</a:t>
                      </a:r>
                      <a:r>
                        <a:rPr lang="en-US" sz="2400" b="0" u="none" strike="noStrike" cap="none" dirty="0">
                          <a:solidFill>
                            <a:srgbClr val="C00000"/>
                          </a:solidFill>
                          <a:sym typeface="Courier New"/>
                        </a:rPr>
                        <a:t>(char)</a:t>
                      </a:r>
                      <a:endParaRPr dirty="0">
                        <a:solidFill>
                          <a:srgbClr val="C00000"/>
                        </a:solidFill>
                      </a:endParaRPr>
                    </a:p>
                  </a:txBody>
                  <a:tcPr marL="68575" marR="68575" marT="0" marB="0" anchor="ctr"/>
                </a:tc>
                <a:extLst>
                  <a:ext uri="{0D108BD9-81ED-4DB2-BD59-A6C34878D82A}">
                    <a16:rowId xmlns:a16="http://schemas.microsoft.com/office/drawing/2014/main" val="10001"/>
                  </a:ext>
                </a:extLst>
              </a:tr>
              <a:tr h="1682750">
                <a:tc>
                  <a:txBody>
                    <a:bodyPr/>
                    <a:lstStyle/>
                    <a:p>
                      <a:pPr marL="0" marR="0" lvl="0" indent="0" algn="l" rtl="0">
                        <a:lnSpc>
                          <a:spcPct val="100000"/>
                        </a:lnSpc>
                        <a:spcBef>
                          <a:spcPts val="0"/>
                        </a:spcBef>
                        <a:spcAft>
                          <a:spcPts val="0"/>
                        </a:spcAft>
                        <a:buClr>
                          <a:schemeClr val="dk1"/>
                        </a:buClr>
                        <a:buSzPts val="2400"/>
                        <a:buFont typeface="Calibri"/>
                        <a:buNone/>
                      </a:pPr>
                      <a:r>
                        <a:rPr lang="en-US" sz="2400" b="0" u="none" strike="noStrike" cap="none" dirty="0">
                          <a:solidFill>
                            <a:srgbClr val="C00000"/>
                          </a:solidFill>
                          <a:sym typeface="Calibri"/>
                        </a:rPr>
                        <a:t>(type) </a:t>
                      </a:r>
                      <a:r>
                        <a:rPr lang="en-US" sz="2400" b="0" u="none" strike="noStrike" cap="none" dirty="0">
                          <a:solidFill>
                            <a:srgbClr val="C00000"/>
                          </a:solidFill>
                          <a:sym typeface="Arial"/>
                        </a:rPr>
                        <a:t>cast-expression</a:t>
                      </a:r>
                      <a:endParaRPr dirty="0">
                        <a:solidFill>
                          <a:srgbClr val="C0000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400"/>
                        <a:buFont typeface="Arial"/>
                        <a:buNone/>
                      </a:pPr>
                      <a:r>
                        <a:rPr lang="en-US" sz="2400" b="0" u="none" strike="noStrike" cap="none" dirty="0">
                          <a:solidFill>
                            <a:srgbClr val="002060"/>
                          </a:solidFill>
                          <a:sym typeface="Arial"/>
                        </a:rPr>
                        <a:t>Explicit conversion of the type of an object in a specific situation. This is also call automatic promotion.</a:t>
                      </a:r>
                      <a:endParaRPr dirty="0">
                        <a:solidFill>
                          <a:srgbClr val="002060"/>
                        </a:solidFill>
                      </a:endParaRPr>
                    </a:p>
                  </a:txBody>
                  <a:tcPr marL="68575" marR="68575" marT="0" marB="0" anchor="ctr"/>
                </a:tc>
                <a:tc>
                  <a:txBody>
                    <a:bodyPr/>
                    <a:lstStyle/>
                    <a:p>
                      <a:pPr marL="0" marR="0" lvl="0" indent="0" algn="l" rtl="0">
                        <a:lnSpc>
                          <a:spcPct val="115000"/>
                        </a:lnSpc>
                        <a:spcBef>
                          <a:spcPts val="0"/>
                        </a:spcBef>
                        <a:spcAft>
                          <a:spcPts val="0"/>
                        </a:spcAft>
                        <a:buClr>
                          <a:schemeClr val="dk1"/>
                        </a:buClr>
                        <a:buSzPts val="2400"/>
                        <a:buFont typeface="Courier New"/>
                        <a:buNone/>
                      </a:pPr>
                      <a:r>
                        <a:rPr lang="en-US" sz="2400" b="0" u="none" strike="noStrike" cap="none" dirty="0">
                          <a:solidFill>
                            <a:srgbClr val="C00000"/>
                          </a:solidFill>
                          <a:sym typeface="Courier New"/>
                        </a:rPr>
                        <a:t>(</a:t>
                      </a:r>
                      <a:r>
                        <a:rPr lang="en-US" sz="2400" b="1" u="none" strike="noStrike" cap="none" dirty="0">
                          <a:solidFill>
                            <a:srgbClr val="C00000"/>
                          </a:solidFill>
                          <a:sym typeface="Courier New"/>
                        </a:rPr>
                        <a:t>float</a:t>
                      </a:r>
                      <a:r>
                        <a:rPr lang="en-US" sz="2400" b="0" u="none" strike="noStrike" cap="none" dirty="0">
                          <a:solidFill>
                            <a:srgbClr val="C00000"/>
                          </a:solidFill>
                          <a:sym typeface="Courier New"/>
                        </a:rPr>
                        <a:t>)</a:t>
                      </a:r>
                      <a:r>
                        <a:rPr lang="en-US" sz="2400" b="0" u="none" strike="noStrike" cap="none" dirty="0" err="1">
                          <a:solidFill>
                            <a:srgbClr val="C00000"/>
                          </a:solidFill>
                          <a:sym typeface="Courier New"/>
                        </a:rPr>
                        <a:t>i</a:t>
                      </a:r>
                      <a:endParaRPr dirty="0">
                        <a:solidFill>
                          <a:srgbClr val="C00000"/>
                        </a:solidFill>
                      </a:endParaRPr>
                    </a:p>
                  </a:txBody>
                  <a:tcPr marL="68575" marR="68575" marT="0" marB="0" anchor="ctr"/>
                </a:tc>
                <a:extLst>
                  <a:ext uri="{0D108BD9-81ED-4DB2-BD59-A6C34878D82A}">
                    <a16:rowId xmlns:a16="http://schemas.microsoft.com/office/drawing/2014/main" val="10002"/>
                  </a:ext>
                </a:extLst>
              </a:tr>
            </a:tbl>
          </a:graphicData>
        </a:graphic>
      </p:graphicFrame>
      <p:sp>
        <p:nvSpPr>
          <p:cNvPr id="298" name="Google Shape;298;p44"/>
          <p:cNvSpPr txBox="1">
            <a:spLocks noGrp="1"/>
          </p:cNvSpPr>
          <p:nvPr>
            <p:ph type="title"/>
          </p:nvPr>
        </p:nvSpPr>
        <p:spPr>
          <a:xfrm>
            <a:off x="609600" y="259645"/>
            <a:ext cx="8229600" cy="70784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4000"/>
              <a:buFont typeface="Corbel"/>
              <a:buNone/>
            </a:pPr>
            <a:r>
              <a:rPr lang="en-US" sz="4000" b="0" i="0" u="none" dirty="0">
                <a:solidFill>
                  <a:srgbClr val="C00000"/>
                </a:solidFill>
                <a:latin typeface="+mj-lt"/>
                <a:ea typeface="Corbel"/>
                <a:cs typeface="Corbel"/>
                <a:sym typeface="Corbel"/>
              </a:rPr>
              <a:t>C OPERATORS</a:t>
            </a:r>
            <a:endParaRPr dirty="0">
              <a:solidFill>
                <a:srgbClr val="C00000"/>
              </a:solidFill>
              <a:latin typeface="+mj-lt"/>
            </a:endParaRPr>
          </a:p>
        </p:txBody>
      </p:sp>
    </p:spTree>
  </p:cSld>
  <p:clrMapOvr>
    <a:masterClrMapping/>
  </p:clrMapOvr>
  <p:transition spd="slow">
    <p:push dir="u"/>
  </p:transition>
</p:sld>
</file>

<file path=ppt/theme/theme1.xml><?xml version="1.0" encoding="utf-8"?>
<a:theme xmlns:a="http://schemas.openxmlformats.org/drawingml/2006/main" name="1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4595</Words>
  <Application>Microsoft Macintosh PowerPoint</Application>
  <PresentationFormat>On-screen Show (4:3)</PresentationFormat>
  <Paragraphs>483</Paragraphs>
  <Slides>45</Slides>
  <Notes>45</Notes>
  <HiddenSlides>0</HiddenSlides>
  <MMClips>0</MMClips>
  <ScaleCrop>false</ScaleCrop>
  <HeadingPairs>
    <vt:vector size="6" baseType="variant">
      <vt:variant>
        <vt:lpstr>Fonts Used</vt:lpstr>
      </vt:variant>
      <vt:variant>
        <vt:i4>6</vt:i4>
      </vt:variant>
      <vt:variant>
        <vt:lpstr>Theme</vt:lpstr>
      </vt:variant>
      <vt:variant>
        <vt:i4>18</vt:i4>
      </vt:variant>
      <vt:variant>
        <vt:lpstr>Slide Titles</vt:lpstr>
      </vt:variant>
      <vt:variant>
        <vt:i4>45</vt:i4>
      </vt:variant>
    </vt:vector>
  </HeadingPairs>
  <TitlesOfParts>
    <vt:vector size="69" baseType="lpstr">
      <vt:lpstr>Times New Roman</vt:lpstr>
      <vt:lpstr>Corbel</vt:lpstr>
      <vt:lpstr>Calibri</vt:lpstr>
      <vt:lpstr>Arial</vt:lpstr>
      <vt:lpstr>Wingdings</vt:lpstr>
      <vt:lpstr>Courier New</vt:lpstr>
      <vt:lpstr>1_Parallax</vt:lpstr>
      <vt:lpstr>2_Parallax</vt:lpstr>
      <vt:lpstr>Parallax</vt:lpstr>
      <vt:lpstr>3_Parallax</vt:lpstr>
      <vt:lpstr>4_Parallax</vt:lpstr>
      <vt:lpstr>5_Parallax</vt:lpstr>
      <vt:lpstr>6_Parallax</vt:lpstr>
      <vt:lpstr>7_Parallax</vt:lpstr>
      <vt:lpstr>8_Parallax</vt:lpstr>
      <vt:lpstr>9_Parallax</vt:lpstr>
      <vt:lpstr>10_Parallax</vt:lpstr>
      <vt:lpstr>11_Parallax</vt:lpstr>
      <vt:lpstr>12_Parallax</vt:lpstr>
      <vt:lpstr>13_Parallax</vt:lpstr>
      <vt:lpstr>14_Parallax</vt:lpstr>
      <vt:lpstr>15_Parallax</vt:lpstr>
      <vt:lpstr>16_Parallax</vt:lpstr>
      <vt:lpstr>17_Parallax</vt:lpstr>
      <vt:lpstr>C Operators, Operands, Expressions &amp; Statements</vt:lpstr>
      <vt:lpstr>C OPERATORS, OPERANDS, EXPRESSION &amp; STATEMENTS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C OPERATORS</vt:lpstr>
      <vt:lpstr>OPERATOR PRECEDENCE</vt:lpstr>
      <vt:lpstr>OPERATOR PRECEDENCE</vt:lpstr>
      <vt:lpstr>OPERATOR PRECEDENCE</vt:lpstr>
      <vt:lpstr>OPERATOR PRECEDENCE</vt:lpstr>
      <vt:lpstr>OPERATOR PRECEDENCE</vt:lpstr>
      <vt:lpstr>OPERATOR PRECEDENCE</vt:lpstr>
      <vt:lpstr>OPERATOR PRECEDENCE</vt:lpstr>
      <vt:lpstr>OPERATOR PRECEDENCE</vt:lpstr>
      <vt:lpstr>OPERATOR PRECEDENCE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Operators, Operands, Expressions &amp; Statements</dc:title>
  <cp:lastModifiedBy>Ifjaz Ahmed Mubarak Ali</cp:lastModifiedBy>
  <cp:revision>4</cp:revision>
  <dcterms:modified xsi:type="dcterms:W3CDTF">2021-11-05T08:10:11Z</dcterms:modified>
</cp:coreProperties>
</file>