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0" Type="http://schemas.openxmlformats.org/officeDocument/2006/relationships/slide" Target="slides/slide34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Assumptions: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Graduate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Operating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Making Choices about operation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Why a micro-century? …just about enough time for one concept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1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1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1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1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1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p2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2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1" name="Google Shape;411;p24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25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25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6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2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2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28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2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29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3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30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30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p3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3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8" name="Google Shape;488;p32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2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0" name="Google Shape;500;p3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1" name="Google Shape;501;p33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33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3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2857500" y="515937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914400" y="3257550"/>
            <a:ext cx="7315200" cy="308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 rot="5400000">
            <a:off x="2247900" y="-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 rot="5400000">
            <a:off x="4543425" y="22574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 rot="5400000">
            <a:off x="542925" y="3714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858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6482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019800"/>
            <a:ext cx="1319212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019800"/>
            <a:ext cx="1319212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685800" y="6172200"/>
            <a:ext cx="1828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  <a:defRPr b="0" i="0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subTitle"/>
          </p:nvPr>
        </p:nvSpPr>
        <p:spPr>
          <a:xfrm>
            <a:off x="1181100" y="3886200"/>
            <a:ext cx="678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4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Functions </a:t>
            </a:r>
            <a:r>
              <a:rPr b="0" i="0" lang="en-US" sz="28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f(double x, int a)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beginning of)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declaration of a function.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f(expr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expr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in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 where a value of type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– e.g.,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f(pi*pow(r,2), b+c) + d;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54" name="Google Shape;254;p33"/>
          <p:cNvGrpSpPr/>
          <p:nvPr/>
        </p:nvGrpSpPr>
        <p:grpSpPr>
          <a:xfrm>
            <a:off x="228600" y="990600"/>
            <a:ext cx="4419600" cy="644525"/>
            <a:chOff x="144" y="624"/>
            <a:chExt cx="2784" cy="406"/>
          </a:xfrm>
        </p:grpSpPr>
        <p:sp>
          <p:nvSpPr>
            <p:cNvPr id="255" name="Google Shape;255;p33"/>
            <p:cNvSpPr txBox="1"/>
            <p:nvPr/>
          </p:nvSpPr>
          <p:spPr>
            <a:xfrm>
              <a:off x="144" y="624"/>
              <a:ext cx="1536" cy="236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is a </a:t>
              </a: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parameter</a:t>
              </a:r>
              <a:endParaRPr/>
            </a:p>
          </p:txBody>
        </p:sp>
        <p:grpSp>
          <p:nvGrpSpPr>
            <p:cNvPr id="256" name="Google Shape;256;p33"/>
            <p:cNvGrpSpPr/>
            <p:nvPr/>
          </p:nvGrpSpPr>
          <p:grpSpPr>
            <a:xfrm>
              <a:off x="1680" y="742"/>
              <a:ext cx="1248" cy="288"/>
              <a:chOff x="1680" y="720"/>
              <a:chExt cx="1248" cy="288"/>
            </a:xfrm>
          </p:grpSpPr>
          <p:cxnSp>
            <p:nvCxnSpPr>
              <p:cNvPr id="257" name="Google Shape;257;p33"/>
              <p:cNvCxnSpPr/>
              <p:nvPr/>
            </p:nvCxnSpPr>
            <p:spPr>
              <a:xfrm>
                <a:off x="1680" y="720"/>
                <a:ext cx="124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33"/>
              <p:cNvCxnSpPr/>
              <p:nvPr/>
            </p:nvCxnSpPr>
            <p:spPr>
              <a:xfrm>
                <a:off x="2928" y="720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lg" w="lg" type="stealth"/>
              </a:ln>
            </p:spPr>
          </p:cxnSp>
        </p:grpSp>
      </p:grpSp>
      <p:grpSp>
        <p:nvGrpSpPr>
          <p:cNvPr id="259" name="Google Shape;259;p33"/>
          <p:cNvGrpSpPr/>
          <p:nvPr/>
        </p:nvGrpSpPr>
        <p:grpSpPr>
          <a:xfrm>
            <a:off x="4191000" y="5105400"/>
            <a:ext cx="3733800" cy="642937"/>
            <a:chOff x="2640" y="3216"/>
            <a:chExt cx="2352" cy="405"/>
          </a:xfrm>
        </p:grpSpPr>
        <p:sp>
          <p:nvSpPr>
            <p:cNvPr id="260" name="Google Shape;260;p33"/>
            <p:cNvSpPr txBox="1"/>
            <p:nvPr/>
          </p:nvSpPr>
          <p:spPr>
            <a:xfrm>
              <a:off x="3360" y="3385"/>
              <a:ext cx="1632" cy="236"/>
            </a:xfrm>
            <a:prstGeom prst="rect">
              <a:avLst/>
            </a:prstGeom>
            <a:solidFill>
              <a:srgbClr val="32946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is an  </a:t>
              </a: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argument</a:t>
              </a: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640" y="3216"/>
              <a:ext cx="720" cy="288"/>
              <a:chOff x="1968" y="3041"/>
              <a:chExt cx="720" cy="288"/>
            </a:xfrm>
          </p:grpSpPr>
          <p:cxnSp>
            <p:nvCxnSpPr>
              <p:cNvPr id="262" name="Google Shape;262;p33"/>
              <p:cNvCxnSpPr/>
              <p:nvPr/>
            </p:nvCxnSpPr>
            <p:spPr>
              <a:xfrm rot="10800000">
                <a:off x="1968" y="3329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33"/>
              <p:cNvCxnSpPr/>
              <p:nvPr/>
            </p:nvCxnSpPr>
            <p:spPr>
              <a:xfrm rot="10800000">
                <a:off x="1968" y="3041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lg" w="lg" type="stealth"/>
              </a:ln>
            </p:spPr>
          </p:cxnSp>
        </p:grpSp>
      </p:grpSp>
      <p:grpSp>
        <p:nvGrpSpPr>
          <p:cNvPr id="264" name="Google Shape;264;p33"/>
          <p:cNvGrpSpPr/>
          <p:nvPr/>
        </p:nvGrpSpPr>
        <p:grpSpPr>
          <a:xfrm>
            <a:off x="6019800" y="5118100"/>
            <a:ext cx="2667000" cy="825500"/>
            <a:chOff x="2928" y="3312"/>
            <a:chExt cx="1680" cy="520"/>
          </a:xfrm>
        </p:grpSpPr>
        <p:sp>
          <p:nvSpPr>
            <p:cNvPr id="265" name="Google Shape;265;p33"/>
            <p:cNvSpPr txBox="1"/>
            <p:nvPr/>
          </p:nvSpPr>
          <p:spPr>
            <a:xfrm>
              <a:off x="3456" y="3366"/>
              <a:ext cx="1152" cy="466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is also an  </a:t>
              </a: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argument</a:t>
              </a:r>
              <a:endParaRPr/>
            </a:p>
          </p:txBody>
        </p:sp>
        <p:grpSp>
          <p:nvGrpSpPr>
            <p:cNvPr id="266" name="Google Shape;266;p33"/>
            <p:cNvGrpSpPr/>
            <p:nvPr/>
          </p:nvGrpSpPr>
          <p:grpSpPr>
            <a:xfrm>
              <a:off x="2928" y="3312"/>
              <a:ext cx="508" cy="288"/>
              <a:chOff x="1968" y="3041"/>
              <a:chExt cx="720" cy="288"/>
            </a:xfrm>
          </p:grpSpPr>
          <p:cxnSp>
            <p:nvCxnSpPr>
              <p:cNvPr id="267" name="Google Shape;267;p33"/>
              <p:cNvCxnSpPr/>
              <p:nvPr/>
            </p:nvCxnSpPr>
            <p:spPr>
              <a:xfrm rot="10800000">
                <a:off x="1968" y="3329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33"/>
              <p:cNvCxnSpPr/>
              <p:nvPr/>
            </p:nvCxnSpPr>
            <p:spPr>
              <a:xfrm rot="10800000">
                <a:off x="1968" y="3041"/>
                <a:ext cx="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lg" w="lg" type="stealth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Char char="•"/>
            </a:pPr>
            <a:r>
              <a:rPr b="0" i="1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Parameter:–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declaration of an identifier within the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'()'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function declaration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within the body of the function as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that function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Initialized to the value of the corresponding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3200"/>
              <a:buFont typeface="Times New Roman"/>
              <a:buChar char="•"/>
            </a:pPr>
            <a:r>
              <a:rPr b="0" i="1" lang="en-US" sz="3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Argument:–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expression passed when a function is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becomes the initial value of the corresponding parameter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Functions </a:t>
            </a:r>
            <a:r>
              <a:rPr b="0" i="0" lang="en-US" sz="28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f(double x, int a)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beginning of)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declaration of a function.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f(expr</a:t>
            </a:r>
            <a:r>
              <a:rPr b="1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expr</a:t>
            </a:r>
            <a:r>
              <a:rPr b="1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 where a value of type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– e.g.,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f(pi*pow(r,2), b+c) + d;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3276600" y="4648200"/>
            <a:ext cx="2057400" cy="30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715000" y="4648200"/>
            <a:ext cx="609600" cy="30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35"/>
          <p:cNvGrpSpPr/>
          <p:nvPr/>
        </p:nvGrpSpPr>
        <p:grpSpPr>
          <a:xfrm rot="1560000">
            <a:off x="0" y="2971800"/>
            <a:ext cx="4800600" cy="1104900"/>
            <a:chOff x="0" y="1898"/>
            <a:chExt cx="3024" cy="696"/>
          </a:xfrm>
        </p:grpSpPr>
        <p:sp>
          <p:nvSpPr>
            <p:cNvPr id="290" name="Google Shape;290;p35"/>
            <p:cNvSpPr txBox="1"/>
            <p:nvPr/>
          </p:nvSpPr>
          <p:spPr>
            <a:xfrm>
              <a:off x="0" y="1898"/>
              <a:ext cx="2544" cy="696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first argument expression is evaluated, converted to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assigned to parameter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/>
            </a:p>
          </p:txBody>
        </p:sp>
        <p:cxnSp>
          <p:nvCxnSpPr>
            <p:cNvPr id="291" name="Google Shape;291;p35"/>
            <p:cNvCxnSpPr/>
            <p:nvPr/>
          </p:nvCxnSpPr>
          <p:spPr>
            <a:xfrm>
              <a:off x="2544" y="224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92" name="Google Shape;292;p35"/>
          <p:cNvGrpSpPr/>
          <p:nvPr/>
        </p:nvGrpSpPr>
        <p:grpSpPr>
          <a:xfrm rot="1560000">
            <a:off x="1295400" y="2894012"/>
            <a:ext cx="4800600" cy="1104900"/>
            <a:chOff x="0" y="1897"/>
            <a:chExt cx="3024" cy="696"/>
          </a:xfrm>
        </p:grpSpPr>
        <p:sp>
          <p:nvSpPr>
            <p:cNvPr id="293" name="Google Shape;293;p35"/>
            <p:cNvSpPr txBox="1"/>
            <p:nvPr/>
          </p:nvSpPr>
          <p:spPr>
            <a:xfrm>
              <a:off x="0" y="1897"/>
              <a:ext cx="2544" cy="696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second argument expression is evaluated, converted to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assigned to parameter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/>
            </a:p>
          </p:txBody>
        </p:sp>
        <p:cxnSp>
          <p:nvCxnSpPr>
            <p:cNvPr id="294" name="Google Shape;294;p35"/>
            <p:cNvCxnSpPr/>
            <p:nvPr/>
          </p:nvCxnSpPr>
          <p:spPr>
            <a:xfrm>
              <a:off x="2544" y="224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Functions </a:t>
            </a:r>
            <a:r>
              <a:rPr b="0" i="0" lang="en-US" sz="28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f(double x, int a)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beginning of)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declaration of a function.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f(expr</a:t>
            </a:r>
            <a:r>
              <a:rPr b="1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expr</a:t>
            </a:r>
            <a:r>
              <a:rPr b="1" baseline="-2500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 where a value of type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– e.g.,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f(pi*pow(r,2), b+c) + d;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304" name="Google Shape;304;p36"/>
          <p:cNvGrpSpPr/>
          <p:nvPr/>
        </p:nvGrpSpPr>
        <p:grpSpPr>
          <a:xfrm>
            <a:off x="1295400" y="4953000"/>
            <a:ext cx="3505200" cy="1289050"/>
            <a:chOff x="528" y="3120"/>
            <a:chExt cx="2208" cy="812"/>
          </a:xfrm>
        </p:grpSpPr>
        <p:sp>
          <p:nvSpPr>
            <p:cNvPr id="305" name="Google Shape;305;p36"/>
            <p:cNvSpPr txBox="1"/>
            <p:nvPr/>
          </p:nvSpPr>
          <p:spPr>
            <a:xfrm>
              <a:off x="528" y="3408"/>
              <a:ext cx="2208" cy="524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executed and returns a value of type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endParaRPr/>
            </a:p>
          </p:txBody>
        </p:sp>
        <p:cxnSp>
          <p:nvCxnSpPr>
            <p:cNvPr id="306" name="Google Shape;306;p36"/>
            <p:cNvCxnSpPr/>
            <p:nvPr/>
          </p:nvCxnSpPr>
          <p:spPr>
            <a:xfrm rot="10800000">
              <a:off x="1632" y="3120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307" name="Google Shape;307;p36"/>
          <p:cNvGrpSpPr/>
          <p:nvPr/>
        </p:nvGrpSpPr>
        <p:grpSpPr>
          <a:xfrm>
            <a:off x="4953000" y="4953000"/>
            <a:ext cx="3505200" cy="1106487"/>
            <a:chOff x="3120" y="3120"/>
            <a:chExt cx="2208" cy="697"/>
          </a:xfrm>
        </p:grpSpPr>
        <p:sp>
          <p:nvSpPr>
            <p:cNvPr id="308" name="Google Shape;308;p36"/>
            <p:cNvSpPr txBox="1"/>
            <p:nvPr/>
          </p:nvSpPr>
          <p:spPr>
            <a:xfrm>
              <a:off x="3120" y="3523"/>
              <a:ext cx="2208" cy="294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 of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added to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endParaRPr/>
            </a:p>
          </p:txBody>
        </p:sp>
        <p:cxnSp>
          <p:nvCxnSpPr>
            <p:cNvPr id="309" name="Google Shape;309;p36"/>
            <p:cNvCxnSpPr/>
            <p:nvPr/>
          </p:nvCxnSpPr>
          <p:spPr>
            <a:xfrm rot="10800000">
              <a:off x="4224" y="312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310" name="Google Shape;310;p36"/>
          <p:cNvGrpSpPr/>
          <p:nvPr/>
        </p:nvGrpSpPr>
        <p:grpSpPr>
          <a:xfrm>
            <a:off x="990600" y="4953000"/>
            <a:ext cx="2743200" cy="1106487"/>
            <a:chOff x="3216" y="3216"/>
            <a:chExt cx="1728" cy="697"/>
          </a:xfrm>
        </p:grpSpPr>
        <p:sp>
          <p:nvSpPr>
            <p:cNvPr id="311" name="Google Shape;311;p36"/>
            <p:cNvSpPr txBox="1"/>
            <p:nvPr/>
          </p:nvSpPr>
          <p:spPr>
            <a:xfrm>
              <a:off x="3216" y="3619"/>
              <a:ext cx="1728" cy="294"/>
            </a:xfrm>
            <a:prstGeom prst="rect">
              <a:avLst/>
            </a:prstGeom>
            <a:solidFill>
              <a:srgbClr val="85FF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 is assigned to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/>
            </a:p>
          </p:txBody>
        </p:sp>
        <p:cxnSp>
          <p:nvCxnSpPr>
            <p:cNvPr id="312" name="Google Shape;312;p36"/>
            <p:cNvCxnSpPr/>
            <p:nvPr/>
          </p:nvCxnSpPr>
          <p:spPr>
            <a:xfrm rot="10800000">
              <a:off x="4080" y="321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20" name="Google Shape;320;p37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37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Definition</a:t>
            </a:r>
            <a:endParaRPr/>
          </a:p>
        </p:txBody>
      </p:sp>
      <p:sp>
        <p:nvSpPr>
          <p:cNvPr id="322" name="Google Shape;322;p37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function definition has the form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return-type function-name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declarations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definitions and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top of page 70 in Kernighan &amp; Ritchie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practical purposes, code between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(inclusive)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statement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other functions to be declared within them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C++, Java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Algol, Pascal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functions defined at “top level”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(Usually) visible to linker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linked by any other program that knows the function prototype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p39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341" name="Google Shape;341;p39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sin(double radians) {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//	sin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strlen (char *s) {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//	strlen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40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on </a:t>
            </a:r>
            <a:r>
              <a:rPr b="1" i="0" lang="en-US" sz="3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/>
          </a:p>
        </p:txBody>
      </p:sp>
      <p:sp>
        <p:nvSpPr>
          <p:cNvPr id="351" name="Google Shape;351;p40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printf(char *s, ...) {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//	printf</a:t>
            </a:r>
            <a:endParaRPr/>
          </a:p>
          <a:p>
            <a: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function header, 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professor’s place-holder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 often used in these slides)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…but an actual sequence of three dots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spaces between)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Meaning:– the number and types of arguments is indeterminate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&lt;stdarg.h&gt;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extract the arguments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41"/>
          <p:cNvSpPr txBox="1"/>
          <p:nvPr>
            <p:ph idx="4294967295" type="ctrTitle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42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Prototypes</a:t>
            </a:r>
            <a:endParaRPr/>
          </a:p>
        </p:txBody>
      </p:sp>
      <p:sp>
        <p:nvSpPr>
          <p:cNvPr id="370" name="Google Shape;370;p42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many, many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situations in which a function must be used separate from where it is defined –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definition in the same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one or more completely separate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actually the normal case!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we need some way to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function separate from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body.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Prototype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– </a:t>
            </a:r>
            <a:r>
              <a:rPr b="0" i="1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/>
          </a:p>
        </p:txBody>
      </p:sp>
      <p:sp>
        <p:nvSpPr>
          <p:cNvPr id="170" name="Google Shape;170;p25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piece of code that accepts zero or more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 values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produces a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has zero or more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of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subset of a program or a system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hide details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invoked from multiple places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share with others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43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Prototypes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(continued)</a:t>
            </a:r>
            <a:endParaRPr/>
          </a:p>
        </p:txBody>
      </p:sp>
      <p:sp>
        <p:nvSpPr>
          <p:cNvPr id="380" name="Google Shape;380;p43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0" i="1" lang="en-US" sz="28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Prototype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language construct of the form:–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return-type function-name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declarations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;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exactly like a function definition, except with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curly brackets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88" name="Google Shape;388;p44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44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Purposes of Function Prototype</a:t>
            </a:r>
            <a:endParaRPr/>
          </a:p>
        </p:txBody>
      </p:sp>
      <p:sp>
        <p:nvSpPr>
          <p:cNvPr id="390" name="Google Shape;390;p44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compiler knows how to compile calls to that function, i.e.,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and types of arguments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result</a:t>
            </a:r>
            <a:endParaRPr/>
          </a:p>
          <a:p>
            <a:pPr indent="-114300" lvl="3" marL="1600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part of a “contract” between developer and programmer who uses the function</a:t>
            </a:r>
            <a:endParaRPr/>
          </a:p>
          <a:p>
            <a:pPr indent="-114300" lvl="3" marL="1600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part of hiding details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works and exposing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does.</a:t>
            </a:r>
            <a:endParaRPr/>
          </a:p>
          <a:p>
            <a:pPr indent="-101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serves as a “black box.”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</a:t>
            </a:r>
            <a:endParaRPr/>
          </a:p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applications with multiple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programs, function prototypes are typically provided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the ‘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files that programmers include in their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by related functions and features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it easier for developers to understand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it easier for team development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package that can be used by someone else</a:t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399" name="Google Shape;399;p45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endParaRPr/>
          </a:p>
        </p:txBody>
      </p:sp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&lt;foo.h&gt;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the system’s directories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file of the name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foo.h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Directories can be added with ‘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switch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–I myProject/include foo.c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Precedes system directories in search order</a:t>
            </a:r>
            <a:endParaRPr/>
          </a:p>
          <a:p>
            <a: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"foo.h"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the directory where the source program is found first,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system directories</a:t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08" name="Google Shape;408;p46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</a:t>
            </a:r>
            <a:r>
              <a:rPr b="0" i="1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Programming Style</a:t>
            </a:r>
            <a:endParaRPr/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lot of small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programs, rather than a few large ones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contains closely related functions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a small number of functions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files to tie them together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Makefiles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or rebuild them in an organized way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in the term</a:t>
            </a:r>
            <a:endParaRPr/>
          </a:p>
        </p:txBody>
      </p:sp>
      <p:sp>
        <p:nvSpPr>
          <p:cNvPr id="416" name="Google Shape;416;p47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– </a:t>
            </a:r>
            <a:r>
              <a:rPr b="0" i="1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</a:t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dummy implementation of a function with an empty body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placeholder while building (other parts of) a program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it compiles correctly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one-stub at a time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and test if possible</a:t>
            </a: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26" name="Google Shape;426;p48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  <p:sp>
        <p:nvSpPr>
          <p:cNvPr id="433" name="Google Shape;433;p49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34" name="Google Shape;434;p49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42" name="Google Shape;442;p50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3" name="Google Shape;443;p50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“Contract” between Developer and User of a Function</a:t>
            </a:r>
            <a:endParaRPr/>
          </a:p>
        </p:txBody>
      </p:sp>
      <p:sp>
        <p:nvSpPr>
          <p:cNvPr id="444" name="Google Shape;444;p50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Prototype</a:t>
            </a:r>
            <a:endParaRPr/>
          </a:p>
          <a:p>
            <a: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post-conditions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assertions about what is true before the function is called and what is true after it returns.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logical way of explaining what the function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52" name="Google Shape;452;p51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3" name="Google Shape;453;p51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</a:t>
            </a:r>
            <a:endParaRPr/>
          </a:p>
        </p:txBody>
      </p:sp>
      <p:sp>
        <p:nvSpPr>
          <p:cNvPr id="454" name="Google Shape;454;p51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Pre-condition:–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characterization or logical statement about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parameters, and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relevant variables outside the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prior to calling the function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Post-condition:–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logical statement or characterization about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function in relation to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parameters and pre-conditions, and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values of variables outside the function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after the function returns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62" name="Google Shape;462;p52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52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  <p:sp>
        <p:nvSpPr>
          <p:cNvPr id="464" name="Google Shape;464;p52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sin (double angle);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Pre:–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angle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expressed in radians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Post:–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is the familiar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angle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this function does not use or change any other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– a big Topic</a:t>
            </a:r>
            <a:endParaRPr/>
          </a:p>
        </p:txBody>
      </p:sp>
      <p:sp>
        <p:nvSpPr>
          <p:cNvPr id="180" name="Google Shape;180;p26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definition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prototypes &amp; Header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 and post-conditions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and storage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functions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functions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72" name="Google Shape;472;p53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3" name="Google Shape;473;p53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sp>
        <p:nvSpPr>
          <p:cNvPr id="474" name="Google Shape;474;p53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printf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Pre:–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terminated with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containing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specifiers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Pre:–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maintained by the file system contains zero or more unprinted characters from previous calls.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Post:– args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substituted for conversion codes in copy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resulting string is added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Post:–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anywhere in buffer, line is “printed” up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printed characters are cleared from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Post:–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number of characters added to buffer by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82" name="Google Shape;482;p54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3" name="Google Shape;483;p54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/>
          </a:p>
        </p:txBody>
      </p:sp>
      <p:sp>
        <p:nvSpPr>
          <p:cNvPr id="484" name="Google Shape;484;p54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total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GetNewItem(void)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input;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rc;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printf("Enter next item:- ");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((rc = scanf("%f", &amp;input)) != EOF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&amp;&amp; (rc &gt; 0))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total += input;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count++;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	// if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rc;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	// GetNewItem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492" name="Google Shape;492;p55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3" name="Google Shape;493;p55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/>
          </a:p>
        </p:txBody>
      </p:sp>
      <p:sp>
        <p:nvSpPr>
          <p:cNvPr id="494" name="Google Shape;494;p55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total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GetItem(void)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input;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rc;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((rc = scanf(“%f”, &amp;input)) != EOF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&amp;&amp; (rc &gt; 0)) {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total += input;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count++;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	// if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rc;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	// GetItem</a:t>
            </a:r>
            <a:endParaRPr/>
          </a:p>
        </p:txBody>
      </p:sp>
      <p:grpSp>
        <p:nvGrpSpPr>
          <p:cNvPr id="495" name="Google Shape;495;p55"/>
          <p:cNvGrpSpPr/>
          <p:nvPr/>
        </p:nvGrpSpPr>
        <p:grpSpPr>
          <a:xfrm>
            <a:off x="4267200" y="1377950"/>
            <a:ext cx="4648200" cy="2468562"/>
            <a:chOff x="2688" y="868"/>
            <a:chExt cx="2928" cy="1555"/>
          </a:xfrm>
        </p:grpSpPr>
        <p:cxnSp>
          <p:nvCxnSpPr>
            <p:cNvPr id="496" name="Google Shape;496;p55"/>
            <p:cNvCxnSpPr/>
            <p:nvPr/>
          </p:nvCxnSpPr>
          <p:spPr>
            <a:xfrm rot="10800000">
              <a:off x="2688" y="1643"/>
              <a:ext cx="564" cy="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97" name="Google Shape;497;p55"/>
            <p:cNvSpPr txBox="1"/>
            <p:nvPr/>
          </p:nvSpPr>
          <p:spPr>
            <a:xfrm>
              <a:off x="3242" y="868"/>
              <a:ext cx="2374" cy="155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:– 	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sum of all previous inputs, or zero if none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Pre:–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number of previous inputs, or zero if none </a:t>
              </a:r>
              <a:endParaRPr b="1" i="0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:– if valid input is received</a:t>
              </a:r>
              <a:b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total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prev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input, </a:t>
              </a:r>
              <a:b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</a:t>
              </a: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prev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505" name="Google Shape;505;p56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6" name="Google Shape;506;p56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endParaRPr/>
          </a:p>
        </p:txBody>
      </p:sp>
      <p:sp>
        <p:nvSpPr>
          <p:cNvPr id="507" name="Google Shape;507;p56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post-conditions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analogous to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invariants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I.e., they describe something about the data before and after a function is called and the relationship that the function preserves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are used together with loop invariants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to show that loop invariant is preserved from one iteration to the next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515" name="Google Shape;515;p57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6" name="Google Shape;516;p57"/>
          <p:cNvSpPr txBox="1"/>
          <p:nvPr>
            <p:ph idx="4294967295" type="ctrTitle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27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Functions</a:t>
            </a:r>
            <a:endParaRPr/>
          </a:p>
        </p:txBody>
      </p: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sin(x) // radians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cos(x) // radians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tan(x) // radians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atan(x)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atan2(y,x)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exp(x)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log(x)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log10(x)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sqrt(x)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pow(x, y)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53340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sscanf()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strcat()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Functions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201" name="Google Shape;201;p28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Kernighan &amp; Ritchie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&lt;assert.h&gt;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for diagnostics, loop invariants,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&lt;stdarg.h&gt;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for parsing arguments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&lt;time.h&gt;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time of day and elapsed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&lt;limits.h&gt;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implementation dependent numbers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&lt;float.h&gt;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implementation dependent numbers.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&lt;setjmp.h&gt;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beyond scope of this course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&lt;signal.h&gt;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beyond scope of this course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Functions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211" name="Google Shape;211;p29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also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pages of your system for things like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&lt;pthread.h&gt;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concurrent execution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&lt;socket.h&gt;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network communications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many, many other facilities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Rule: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there is a chance that someone else had same problem as you,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there is probably a package of functions to solve it!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0" name="Google Shape;220;p30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in </a:t>
            </a:r>
            <a:r>
              <a:rPr b="0" i="1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21" name="Google Shape;221;p30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resultType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param1,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param2, …)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result,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resultType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be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Warning if not!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parameters,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idx="4294967295" type="title"/>
          </p:nvPr>
        </p:nvSpPr>
        <p:spPr>
          <a:xfrm>
            <a:off x="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in </a:t>
            </a:r>
            <a:r>
              <a:rPr b="0" i="1" lang="en-US" sz="36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31" name="Google Shape;231;p31"/>
          <p:cNvSpPr txBox="1"/>
          <p:nvPr>
            <p:ph idx="4294967295" type="body"/>
          </p:nvPr>
        </p:nvSpPr>
        <p:spPr>
          <a:xfrm>
            <a:off x="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resultType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param1,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param2, …)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		// functionName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result,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resultType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be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Warning if not!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parameters, use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</p:txBody>
      </p:sp>
      <p:grpSp>
        <p:nvGrpSpPr>
          <p:cNvPr id="232" name="Google Shape;232;p31"/>
          <p:cNvGrpSpPr/>
          <p:nvPr/>
        </p:nvGrpSpPr>
        <p:grpSpPr>
          <a:xfrm>
            <a:off x="4354160" y="2506334"/>
            <a:ext cx="4502134" cy="1975507"/>
            <a:chOff x="2623" y="2309"/>
            <a:chExt cx="2836" cy="1244"/>
          </a:xfrm>
        </p:grpSpPr>
        <p:cxnSp>
          <p:nvCxnSpPr>
            <p:cNvPr id="233" name="Google Shape;233;p31"/>
            <p:cNvCxnSpPr/>
            <p:nvPr/>
          </p:nvCxnSpPr>
          <p:spPr>
            <a:xfrm rot="10020000">
              <a:off x="2616" y="3222"/>
              <a:ext cx="564" cy="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" name="Google Shape;234;p31"/>
            <p:cNvSpPr txBox="1"/>
            <p:nvPr/>
          </p:nvSpPr>
          <p:spPr>
            <a:xfrm rot="-780000">
              <a:off x="3137" y="2554"/>
              <a:ext cx="2266" cy="754"/>
            </a:xfrm>
            <a:prstGeom prst="rect">
              <a:avLst/>
            </a:prstGeom>
            <a:solidFill>
              <a:srgbClr val="8585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is good style to always end a function with a comment showing its name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6096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Functions</a:t>
            </a:r>
            <a:endParaRPr/>
          </a:p>
        </p:txBody>
      </p:sp>
      <p:sp>
        <p:nvSpPr>
          <p:cNvPr id="241" name="Google Shape;241;p32"/>
          <p:cNvSpPr txBox="1"/>
          <p:nvPr>
            <p:ph idx="4294967295" type="body"/>
          </p:nvPr>
        </p:nvSpPr>
        <p:spPr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f(double x, int a)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beginning of)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declaration of a function.</a:t>
            </a:r>
            <a:endParaRPr/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f(expr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expr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in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expression where a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type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– e.g.,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f(pi*pow(r,2), b+c)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d;</a:t>
            </a:r>
            <a:endParaRPr/>
          </a:p>
          <a:p>
            <a:pPr indent="-228600" lvl="2" marL="1143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3505200" y="61722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6096000" y="6172200"/>
            <a:ext cx="762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2971800" y="4648200"/>
            <a:ext cx="3429000" cy="304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1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