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81" r:id="rId2"/>
    <p:sldId id="352" r:id="rId3"/>
    <p:sldId id="381" r:id="rId4"/>
    <p:sldId id="377" r:id="rId5"/>
    <p:sldId id="353" r:id="rId6"/>
    <p:sldId id="386" r:id="rId7"/>
    <p:sldId id="380" r:id="rId8"/>
    <p:sldId id="359" r:id="rId9"/>
    <p:sldId id="363" r:id="rId10"/>
    <p:sldId id="365" r:id="rId11"/>
    <p:sldId id="382" r:id="rId12"/>
    <p:sldId id="366" r:id="rId13"/>
    <p:sldId id="383" r:id="rId14"/>
    <p:sldId id="367" r:id="rId15"/>
    <p:sldId id="368" r:id="rId16"/>
    <p:sldId id="369" r:id="rId17"/>
    <p:sldId id="370" r:id="rId18"/>
    <p:sldId id="378" r:id="rId19"/>
    <p:sldId id="384" r:id="rId20"/>
    <p:sldId id="282" r:id="rId21"/>
  </p:sldIdLst>
  <p:sldSz cx="10691813" cy="7561263"/>
  <p:notesSz cx="7315200" cy="9601200"/>
  <p:defaultTextStyle>
    <a:defPPr>
      <a:defRPr lang="en-US"/>
    </a:defPPr>
    <a:lvl1pPr marL="0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82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803" autoAdjust="0"/>
  </p:normalViewPr>
  <p:slideViewPr>
    <p:cSldViewPr>
      <p:cViewPr varScale="1">
        <p:scale>
          <a:sx n="65" d="100"/>
          <a:sy n="65" d="100"/>
        </p:scale>
        <p:origin x="-1603" y="-82"/>
      </p:cViewPr>
      <p:guideLst>
        <p:guide orient="horz" pos="2160"/>
        <p:guide orient="horz" pos="2382"/>
        <p:guide pos="2880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298"/>
    </p:cViewPr>
  </p:sorterViewPr>
  <p:notesViewPr>
    <p:cSldViewPr>
      <p:cViewPr varScale="1">
        <p:scale>
          <a:sx n="54" d="100"/>
          <a:sy n="54" d="100"/>
        </p:scale>
        <p:origin x="2784" y="4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5CBAC3D-EBEE-4820-8663-E793D90DB177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E38153-F5C3-43E9-B1B3-6820974F76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52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5B566A5-67C5-4E3E-9C6E-79469278F95F}" type="datetimeFigureOut">
              <a:rPr lang="en-IN" smtClean="0"/>
              <a:pPr/>
              <a:t>02-09-2022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FD433C-C65C-4D37-94B3-5A547A2C39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7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 userDrawn="1"/>
        </p:nvSpPr>
        <p:spPr bwMode="auto">
          <a:xfrm>
            <a:off x="0" y="6931158"/>
            <a:ext cx="10691813" cy="672112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356394" y="2211181"/>
            <a:ext cx="9979025" cy="29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Template for Preparing Presentation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Session 2</a:t>
            </a:r>
            <a:endParaRPr lang="en-US" sz="2700" b="0" i="0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700" b="0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SASTRA University</a:t>
            </a:r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2791751" y="7043177"/>
            <a:ext cx="5078611" cy="5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7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7987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7" y="1092183"/>
            <a:ext cx="10335419" cy="5838975"/>
          </a:xfrm>
        </p:spPr>
        <p:txBody>
          <a:bodyPr/>
          <a:lstStyle>
            <a:lvl1pPr>
              <a:lnSpc>
                <a:spcPts val="3600"/>
              </a:lnSpc>
              <a:spcBef>
                <a:spcPts val="0"/>
              </a:spcBef>
              <a:defRPr/>
            </a:lvl1pPr>
            <a:lvl2pPr>
              <a:lnSpc>
                <a:spcPts val="3600"/>
              </a:lnSpc>
              <a:spcBef>
                <a:spcPts val="0"/>
              </a:spcBef>
              <a:defRPr/>
            </a:lvl2pPr>
            <a:lvl3pPr>
              <a:lnSpc>
                <a:spcPts val="3600"/>
              </a:lnSpc>
              <a:spcBef>
                <a:spcPts val="0"/>
              </a:spcBef>
              <a:defRPr/>
            </a:lvl3pPr>
            <a:lvl4pPr>
              <a:lnSpc>
                <a:spcPts val="3600"/>
              </a:lnSpc>
              <a:spcBef>
                <a:spcPts val="0"/>
              </a:spcBef>
              <a:defRPr/>
            </a:lvl4pPr>
            <a:lvl5pPr>
              <a:lnSpc>
                <a:spcPts val="36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9412" y="7225205"/>
            <a:ext cx="1425575" cy="30405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2-Sep-22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887" y="130226"/>
            <a:ext cx="603641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3345" y="7225205"/>
            <a:ext cx="1521071" cy="273047"/>
          </a:xfrm>
        </p:spPr>
        <p:txBody>
          <a:bodyPr/>
          <a:lstStyle/>
          <a:p>
            <a:pPr>
              <a:defRPr/>
            </a:pPr>
            <a:fld id="{895465C8-0E71-406C-9EDF-6DC9EB482070}" type="datetime5">
              <a:rPr lang="en-IN" sz="1400" smtClean="0">
                <a:solidFill>
                  <a:srgbClr val="FFFFFF"/>
                </a:solidFill>
              </a:rPr>
              <a:pPr>
                <a:defRPr/>
              </a:pPr>
              <a:t>2-Sep-22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1748" y="1061161"/>
            <a:ext cx="5051250" cy="5996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435005" y="1054700"/>
            <a:ext cx="5051250" cy="6002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0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D79D7A-2472-4B4B-BE75-CFD15B45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2398C73-7D0C-4476-B072-27C5717E3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3–</a:t>
            </a:r>
            <a:fld id="{296C8657-E25D-4E55-A7D2-C882B7F40F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05743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9E63B-DABE-48A5-9638-6225A5D2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18193E-C2E7-4C1A-A7EE-A279F295F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886" y="1344225"/>
            <a:ext cx="4454922" cy="56289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3CA13C-0C2F-4E6E-A72B-48B2ECF5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5005" y="1344225"/>
            <a:ext cx="4454922" cy="56289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316CCB6-E042-4DB8-98B2-9CE087C73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3–</a:t>
            </a:r>
            <a:fld id="{A00A2604-57D4-41F8-8063-81248CA904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200305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7144692"/>
            <a:ext cx="10691813" cy="462077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197" y="1050176"/>
            <a:ext cx="10335419" cy="583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0" y="911213"/>
            <a:ext cx="10691813" cy="132386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550" y="7204203"/>
            <a:ext cx="1521071" cy="35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173934C-5A8E-4307-8577-739A068507F4}" type="datetime5">
              <a:rPr lang="en-IN" sz="1400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2-Sep-22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311" y="7225206"/>
            <a:ext cx="2494756" cy="31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A66A362-4403-4718-B072-B01303837876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8028"/>
          <a:stretch/>
        </p:blipFill>
        <p:spPr bwMode="auto">
          <a:xfrm>
            <a:off x="0" y="83297"/>
            <a:ext cx="2834179" cy="80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2791751" y="7130629"/>
            <a:ext cx="5078611" cy="5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482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1042965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564447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2085929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91112" indent="-391112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7409" indent="-325926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 sz="2700">
          <a:solidFill>
            <a:srgbClr val="000097"/>
          </a:solidFill>
          <a:latin typeface="+mn-lt"/>
        </a:defRPr>
      </a:lvl2pPr>
      <a:lvl3pPr marL="1303706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Wingdings" pitchFamily="2" charset="2"/>
        <a:buChar char="ü"/>
        <a:defRPr sz="2300">
          <a:solidFill>
            <a:schemeClr val="tx1"/>
          </a:solidFill>
          <a:latin typeface="+mn-lt"/>
        </a:defRPr>
      </a:lvl3pPr>
      <a:lvl4pPr marL="1825188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97"/>
          </a:solidFill>
          <a:latin typeface="+mn-lt"/>
        </a:defRPr>
      </a:lvl4pPr>
      <a:lvl5pPr marL="2346670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868153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3389635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911117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4432600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8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65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447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2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41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894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376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85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8D96D8-C2D3-4777-B48F-C78F8EAE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Topic: Attitudes &amp; Values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Dr. C. Vijaya Banu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Professor </a:t>
            </a:r>
            <a:r>
              <a:rPr lang="en-US" sz="2000" b="1" dirty="0">
                <a:solidFill>
                  <a:srgbClr val="002060"/>
                </a:solidFill>
              </a:rPr>
              <a:t>, School of Management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SASTRA Deemed University, Thanjavur – 613 401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vijayabanu@mba.sastra.edu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E78F1E-BCE3-4B91-B0B3-00747DFD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198" y="7225206"/>
            <a:ext cx="1446790" cy="304052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DE906A-E1B5-4D32-8332-A3EC40A0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BBC20E06-0FAD-46B3-B894-E620C35072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FC58CF51-B06E-4BE6-B001-A4BC0FCE7D4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0162" name="Rectangle 2">
            <a:extLst>
              <a:ext uri="{FF2B5EF4-FFF2-40B4-BE49-F238E27FC236}">
                <a16:creationId xmlns="" xmlns:a16="http://schemas.microsoft.com/office/drawing/2014/main" id="{514A6363-1B16-4F7F-BA37-E83030F74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											Attitudes</a:t>
            </a:r>
          </a:p>
        </p:txBody>
      </p:sp>
      <p:sp>
        <p:nvSpPr>
          <p:cNvPr id="220167" name="Line 7">
            <a:extLst>
              <a:ext uri="{FF2B5EF4-FFF2-40B4-BE49-F238E27FC236}">
                <a16:creationId xmlns="" xmlns:a16="http://schemas.microsoft.com/office/drawing/2014/main" id="{E38CAC73-E1D8-43C5-B608-157034480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794" y="3528589"/>
            <a:ext cx="3948659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315"/>
          </a:p>
        </p:txBody>
      </p:sp>
      <p:sp>
        <p:nvSpPr>
          <p:cNvPr id="220168" name="Line 8">
            <a:extLst>
              <a:ext uri="{FF2B5EF4-FFF2-40B4-BE49-F238E27FC236}">
                <a16:creationId xmlns="" xmlns:a16="http://schemas.microsoft.com/office/drawing/2014/main" id="{0B18C0CF-2DFD-41E1-BF96-A0F6CA3D9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794" y="5124855"/>
            <a:ext cx="3948659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315"/>
          </a:p>
        </p:txBody>
      </p:sp>
      <p:sp>
        <p:nvSpPr>
          <p:cNvPr id="220169" name="Text Box 9">
            <a:extLst>
              <a:ext uri="{FF2B5EF4-FFF2-40B4-BE49-F238E27FC236}">
                <a16:creationId xmlns="" xmlns:a16="http://schemas.microsoft.com/office/drawing/2014/main" id="{19294908-5B43-4ABE-9E5C-1C34C5DAD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247" y="2184365"/>
            <a:ext cx="2436407" cy="3621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087" dirty="0"/>
              <a:t>Attitudes</a:t>
            </a:r>
          </a:p>
          <a:p>
            <a:pPr algn="just">
              <a:spcBef>
                <a:spcPct val="50000"/>
              </a:spcBef>
            </a:pPr>
            <a:r>
              <a:rPr lang="en-US" altLang="en-US" sz="2646" dirty="0">
                <a:solidFill>
                  <a:srgbClr val="FF0000"/>
                </a:solidFill>
                <a:latin typeface="Tahoma" panose="020B0604030504040204" pitchFamily="34" charset="0"/>
              </a:rPr>
              <a:t>Evaluative statements </a:t>
            </a:r>
            <a:r>
              <a:rPr lang="en-US" altLang="en-US" sz="2646" dirty="0">
                <a:latin typeface="Tahoma" panose="020B0604030504040204" pitchFamily="34" charset="0"/>
              </a:rPr>
              <a:t>or </a:t>
            </a:r>
            <a:r>
              <a:rPr lang="en-US" altLang="en-US" sz="2646" dirty="0">
                <a:solidFill>
                  <a:srgbClr val="FF0000"/>
                </a:solidFill>
                <a:latin typeface="Tahoma" panose="020B0604030504040204" pitchFamily="34" charset="0"/>
              </a:rPr>
              <a:t>judgments </a:t>
            </a:r>
            <a:r>
              <a:rPr lang="en-US" altLang="en-US" sz="2646" dirty="0">
                <a:latin typeface="Tahoma" panose="020B0604030504040204" pitchFamily="34" charset="0"/>
              </a:rPr>
              <a:t>concerning objects, people, or events.</a:t>
            </a:r>
          </a:p>
        </p:txBody>
      </p:sp>
      <p:sp>
        <p:nvSpPr>
          <p:cNvPr id="220170" name="Text Box 10">
            <a:extLst>
              <a:ext uri="{FF2B5EF4-FFF2-40B4-BE49-F238E27FC236}">
                <a16:creationId xmlns="" xmlns:a16="http://schemas.microsoft.com/office/drawing/2014/main" id="{164D0BBC-0439-4004-B3A2-CB6336091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794" y="3696618"/>
            <a:ext cx="4620772" cy="1178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46" b="1" dirty="0">
                <a:solidFill>
                  <a:srgbClr val="FF0000"/>
                </a:solidFill>
              </a:rPr>
              <a:t>Affective </a:t>
            </a:r>
            <a:r>
              <a:rPr lang="en-US" altLang="en-US" sz="2646" dirty="0"/>
              <a:t>Component</a:t>
            </a:r>
            <a:br>
              <a:rPr lang="en-US" altLang="en-US" sz="2646" dirty="0"/>
            </a:br>
            <a:r>
              <a:rPr lang="en-US" altLang="en-US" sz="2205" dirty="0">
                <a:latin typeface="Tahoma" panose="020B0604030504040204" pitchFamily="34" charset="0"/>
              </a:rPr>
              <a:t>The </a:t>
            </a:r>
            <a:r>
              <a:rPr lang="en-US" altLang="en-US" sz="2205" b="1" dirty="0">
                <a:solidFill>
                  <a:srgbClr val="FF0000"/>
                </a:solidFill>
                <a:latin typeface="Tahoma" panose="020B0604030504040204" pitchFamily="34" charset="0"/>
              </a:rPr>
              <a:t>emotional or feeling </a:t>
            </a:r>
            <a:r>
              <a:rPr lang="en-US" altLang="en-US" sz="2205" dirty="0">
                <a:latin typeface="Tahoma" panose="020B0604030504040204" pitchFamily="34" charset="0"/>
              </a:rPr>
              <a:t>segment of an attitude.</a:t>
            </a:r>
          </a:p>
        </p:txBody>
      </p:sp>
      <p:sp>
        <p:nvSpPr>
          <p:cNvPr id="220171" name="Text Box 11">
            <a:extLst>
              <a:ext uri="{FF2B5EF4-FFF2-40B4-BE49-F238E27FC236}">
                <a16:creationId xmlns="" xmlns:a16="http://schemas.microsoft.com/office/drawing/2014/main" id="{2E5653A9-2C85-4FA5-B0BE-D27593B4E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794" y="2100351"/>
            <a:ext cx="4200701" cy="134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646" b="1" dirty="0">
                <a:solidFill>
                  <a:srgbClr val="FF0000"/>
                </a:solidFill>
              </a:rPr>
              <a:t>Cognitive</a:t>
            </a:r>
            <a:r>
              <a:rPr lang="en-US" altLang="en-US" sz="2646" dirty="0"/>
              <a:t> component</a:t>
            </a:r>
          </a:p>
          <a:p>
            <a:pPr algn="just">
              <a:spcBef>
                <a:spcPct val="50000"/>
              </a:spcBef>
            </a:pPr>
            <a:r>
              <a:rPr lang="en-US" altLang="en-US" sz="2205" dirty="0">
                <a:latin typeface="Tahoma" panose="020B0604030504040204" pitchFamily="34" charset="0"/>
              </a:rPr>
              <a:t>The opinion or belief segment of an attitude.</a:t>
            </a:r>
          </a:p>
        </p:txBody>
      </p:sp>
      <p:sp>
        <p:nvSpPr>
          <p:cNvPr id="220172" name="Text Box 12">
            <a:extLst>
              <a:ext uri="{FF2B5EF4-FFF2-40B4-BE49-F238E27FC236}">
                <a16:creationId xmlns="" xmlns:a16="http://schemas.microsoft.com/office/drawing/2014/main" id="{3CA9905C-E248-479B-AE9B-A0A5ED5E7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794" y="5208870"/>
            <a:ext cx="4788800" cy="1517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46" b="1" dirty="0">
                <a:solidFill>
                  <a:srgbClr val="FF0000"/>
                </a:solidFill>
              </a:rPr>
              <a:t>Behavioral</a:t>
            </a:r>
            <a:r>
              <a:rPr lang="en-US" altLang="en-US" sz="2646" dirty="0"/>
              <a:t> Component</a:t>
            </a:r>
            <a:br>
              <a:rPr lang="en-US" altLang="en-US" sz="2646" dirty="0"/>
            </a:br>
            <a:r>
              <a:rPr lang="en-US" altLang="en-US" sz="2205" dirty="0">
                <a:latin typeface="Tahoma" panose="020B0604030504040204" pitchFamily="34" charset="0"/>
              </a:rPr>
              <a:t>An </a:t>
            </a:r>
            <a:r>
              <a:rPr lang="en-US" altLang="en-US" sz="2205" b="1" dirty="0">
                <a:solidFill>
                  <a:srgbClr val="FF0000"/>
                </a:solidFill>
                <a:latin typeface="Tahoma" panose="020B0604030504040204" pitchFamily="34" charset="0"/>
              </a:rPr>
              <a:t>intention to behave </a:t>
            </a:r>
            <a:r>
              <a:rPr lang="en-US" altLang="en-US" sz="2205" dirty="0">
                <a:latin typeface="Tahoma" panose="020B0604030504040204" pitchFamily="34" charset="0"/>
              </a:rPr>
              <a:t>in a certain way toward someone or something.</a:t>
            </a:r>
          </a:p>
        </p:txBody>
      </p:sp>
      <p:sp>
        <p:nvSpPr>
          <p:cNvPr id="220173" name="AutoShape 13">
            <a:extLst>
              <a:ext uri="{FF2B5EF4-FFF2-40B4-BE49-F238E27FC236}">
                <a16:creationId xmlns="" xmlns:a16="http://schemas.microsoft.com/office/drawing/2014/main" id="{805D42C3-61F5-4BC7-9479-EA79D9FD2919}"/>
              </a:ext>
            </a:extLst>
          </p:cNvPr>
          <p:cNvSpPr>
            <a:spLocks/>
          </p:cNvSpPr>
          <p:nvPr/>
        </p:nvSpPr>
        <p:spPr bwMode="auto">
          <a:xfrm>
            <a:off x="3329569" y="1848308"/>
            <a:ext cx="1848309" cy="4788800"/>
          </a:xfrm>
          <a:prstGeom prst="leftBrace">
            <a:avLst>
              <a:gd name="adj1" fmla="val 0"/>
              <a:gd name="adj2" fmla="val 13972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2315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9" grpId="0"/>
      <p:bldP spid="220170" grpId="0"/>
      <p:bldP spid="220171" grpId="0"/>
      <p:bldP spid="2201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						ABC theory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3–</a:t>
            </a:r>
            <a:fld id="{296C8657-E25D-4E55-A7D2-C882B7F40FB7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" y="1037431"/>
            <a:ext cx="10375107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915232"/>
      </p:ext>
    </p:extLst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>
            <a:extLst>
              <a:ext uri="{FF2B5EF4-FFF2-40B4-BE49-F238E27FC236}">
                <a16:creationId xmlns="" xmlns:a16="http://schemas.microsoft.com/office/drawing/2014/main" id="{8291B5C5-2605-4373-834A-758DC3062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D2D0EA96-6B19-4CAF-B97B-4962630B18D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="" xmlns:a16="http://schemas.microsoft.com/office/drawing/2014/main" id="{5907FD4B-8859-4C08-8C94-F77CC8AC3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														Types of Attitudes</a:t>
            </a:r>
          </a:p>
        </p:txBody>
      </p:sp>
      <p:sp>
        <p:nvSpPr>
          <p:cNvPr id="221189" name="Line 5">
            <a:extLst>
              <a:ext uri="{FF2B5EF4-FFF2-40B4-BE49-F238E27FC236}">
                <a16:creationId xmlns="" xmlns:a16="http://schemas.microsoft.com/office/drawing/2014/main" id="{B975DFAD-5EC0-4552-9BA4-7FCCC9D64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3233" y="4844809"/>
            <a:ext cx="8149361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315"/>
          </a:p>
        </p:txBody>
      </p:sp>
      <p:sp>
        <p:nvSpPr>
          <p:cNvPr id="221192" name="Text Box 8">
            <a:extLst>
              <a:ext uri="{FF2B5EF4-FFF2-40B4-BE49-F238E27FC236}">
                <a16:creationId xmlns="" xmlns:a16="http://schemas.microsoft.com/office/drawing/2014/main" id="{CA6C5A54-3E71-4398-904D-386A76B3B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219" y="3287048"/>
            <a:ext cx="8485417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46" b="1" dirty="0">
                <a:solidFill>
                  <a:srgbClr val="FF0000"/>
                </a:solidFill>
                <a:latin typeface="Arial" panose="020B0604020202020204" pitchFamily="34" charset="0"/>
              </a:rPr>
              <a:t>Job Involvement</a:t>
            </a:r>
            <a:r>
              <a:rPr lang="en-US" altLang="en-US" sz="2646" dirty="0">
                <a:latin typeface="Arial" panose="020B0604020202020204" pitchFamily="34" charset="0"/>
              </a:rPr>
              <a:t/>
            </a:r>
            <a:br>
              <a:rPr lang="en-US" altLang="en-US" sz="2646" dirty="0">
                <a:latin typeface="Arial" panose="020B0604020202020204" pitchFamily="34" charset="0"/>
              </a:rPr>
            </a:br>
            <a:r>
              <a:rPr lang="en-US" altLang="en-US" sz="2646" dirty="0">
                <a:latin typeface="Tahoma" panose="020B0604030504040204" pitchFamily="34" charset="0"/>
              </a:rPr>
              <a:t>Identifying with the job, </a:t>
            </a:r>
            <a:r>
              <a:rPr lang="en-US" altLang="en-US" sz="2646" b="1" dirty="0">
                <a:solidFill>
                  <a:srgbClr val="FF0000"/>
                </a:solidFill>
                <a:latin typeface="Tahoma" panose="020B0604030504040204" pitchFamily="34" charset="0"/>
              </a:rPr>
              <a:t>actively participating </a:t>
            </a:r>
            <a:r>
              <a:rPr lang="en-US" altLang="en-US" sz="2646" dirty="0">
                <a:latin typeface="Tahoma" panose="020B0604030504040204" pitchFamily="34" charset="0"/>
              </a:rPr>
              <a:t>in it, and considering performance important to self-worth.</a:t>
            </a:r>
          </a:p>
        </p:txBody>
      </p:sp>
      <p:sp>
        <p:nvSpPr>
          <p:cNvPr id="221193" name="Text Box 9">
            <a:extLst>
              <a:ext uri="{FF2B5EF4-FFF2-40B4-BE49-F238E27FC236}">
                <a16:creationId xmlns="" xmlns:a16="http://schemas.microsoft.com/office/drawing/2014/main" id="{9B868C2F-219B-4D10-9ACE-80B27E39E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219" y="5093350"/>
            <a:ext cx="8317389" cy="172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46" b="1" dirty="0">
                <a:solidFill>
                  <a:srgbClr val="FF0000"/>
                </a:solidFill>
                <a:latin typeface="Arial" panose="020B0604020202020204" pitchFamily="34" charset="0"/>
              </a:rPr>
              <a:t>Organizational Commitment</a:t>
            </a:r>
            <a:r>
              <a:rPr lang="en-US" altLang="en-US" sz="2646" dirty="0">
                <a:latin typeface="Arial" panose="020B0604020202020204" pitchFamily="34" charset="0"/>
              </a:rPr>
              <a:t/>
            </a:r>
            <a:br>
              <a:rPr lang="en-US" altLang="en-US" sz="2646" dirty="0">
                <a:latin typeface="Arial" panose="020B0604020202020204" pitchFamily="34" charset="0"/>
              </a:rPr>
            </a:br>
            <a:r>
              <a:rPr lang="en-US" altLang="en-US" sz="2646" dirty="0">
                <a:latin typeface="Tahoma" panose="020B0604030504040204" pitchFamily="34" charset="0"/>
              </a:rPr>
              <a:t>Identifying with a particular organization and its goals, and wishing to </a:t>
            </a:r>
            <a:r>
              <a:rPr lang="en-US" altLang="en-US" sz="2646" b="1" dirty="0">
                <a:solidFill>
                  <a:srgbClr val="FF0000"/>
                </a:solidFill>
                <a:latin typeface="Tahoma" panose="020B0604030504040204" pitchFamily="34" charset="0"/>
              </a:rPr>
              <a:t>maintain membership </a:t>
            </a:r>
            <a:r>
              <a:rPr lang="en-US" altLang="en-US" sz="2646" dirty="0">
                <a:latin typeface="Tahoma" panose="020B0604030504040204" pitchFamily="34" charset="0"/>
              </a:rPr>
              <a:t>in the organization.</a:t>
            </a:r>
          </a:p>
        </p:txBody>
      </p:sp>
      <p:sp>
        <p:nvSpPr>
          <p:cNvPr id="221194" name="Text Box 10">
            <a:extLst>
              <a:ext uri="{FF2B5EF4-FFF2-40B4-BE49-F238E27FC236}">
                <a16:creationId xmlns="" xmlns:a16="http://schemas.microsoft.com/office/drawing/2014/main" id="{492B92E3-0457-426A-8BCE-5FBE1A250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219" y="1480748"/>
            <a:ext cx="8569431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46" b="1" dirty="0">
                <a:solidFill>
                  <a:srgbClr val="FF0000"/>
                </a:solidFill>
                <a:latin typeface="Arial" panose="020B0604020202020204" pitchFamily="34" charset="0"/>
              </a:rPr>
              <a:t>Job Satisfaction</a:t>
            </a:r>
            <a:r>
              <a:rPr lang="en-US" altLang="en-US" sz="2646" dirty="0">
                <a:latin typeface="Arial" panose="020B0604020202020204" pitchFamily="34" charset="0"/>
              </a:rPr>
              <a:t/>
            </a:r>
            <a:br>
              <a:rPr lang="en-US" altLang="en-US" sz="2646" dirty="0">
                <a:latin typeface="Arial" panose="020B0604020202020204" pitchFamily="34" charset="0"/>
              </a:rPr>
            </a:br>
            <a:r>
              <a:rPr lang="en-US" altLang="en-US" sz="2646" dirty="0">
                <a:latin typeface="Tahoma" panose="020B0604030504040204" pitchFamily="34" charset="0"/>
              </a:rPr>
              <a:t>A collection of </a:t>
            </a:r>
            <a:r>
              <a:rPr lang="en-US" altLang="en-US" sz="2646" b="1" dirty="0">
                <a:solidFill>
                  <a:srgbClr val="FF0000"/>
                </a:solidFill>
                <a:latin typeface="Tahoma" panose="020B0604030504040204" pitchFamily="34" charset="0"/>
              </a:rPr>
              <a:t>positive and/or negative feelings </a:t>
            </a:r>
            <a:r>
              <a:rPr lang="en-US" altLang="en-US" sz="2646" dirty="0">
                <a:latin typeface="Tahoma" panose="020B0604030504040204" pitchFamily="34" charset="0"/>
              </a:rPr>
              <a:t>that an individual holds toward his or her job. </a:t>
            </a:r>
          </a:p>
        </p:txBody>
      </p:sp>
      <p:sp>
        <p:nvSpPr>
          <p:cNvPr id="221195" name="Line 11">
            <a:extLst>
              <a:ext uri="{FF2B5EF4-FFF2-40B4-BE49-F238E27FC236}">
                <a16:creationId xmlns="" xmlns:a16="http://schemas.microsoft.com/office/drawing/2014/main" id="{DD2C89E3-66D1-45AE-9533-CAFE2552E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3233" y="3108519"/>
            <a:ext cx="8149361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315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2" grpId="0"/>
      <p:bldP spid="221193" grpId="0"/>
      <p:bldP spid="2211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Attitude -Factors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These are the factors influencing attitude;</a:t>
            </a:r>
          </a:p>
          <a:p>
            <a:r>
              <a:rPr lang="en-IN" dirty="0"/>
              <a:t>Social Factors.</a:t>
            </a:r>
          </a:p>
          <a:p>
            <a:r>
              <a:rPr lang="en-IN" dirty="0" smtClean="0"/>
              <a:t>Direct/guidance </a:t>
            </a:r>
            <a:r>
              <a:rPr lang="en-IN" dirty="0"/>
              <a:t>Instruction.</a:t>
            </a:r>
          </a:p>
          <a:p>
            <a:r>
              <a:rPr lang="en-IN" dirty="0" smtClean="0"/>
              <a:t>Family –role &amp; values .</a:t>
            </a:r>
            <a:endParaRPr lang="en-IN" dirty="0"/>
          </a:p>
          <a:p>
            <a:r>
              <a:rPr lang="en-IN" dirty="0"/>
              <a:t>Prejudices.</a:t>
            </a:r>
          </a:p>
          <a:p>
            <a:r>
              <a:rPr lang="en-IN" dirty="0"/>
              <a:t>Personal Experience.</a:t>
            </a:r>
          </a:p>
          <a:p>
            <a:r>
              <a:rPr lang="en-IN" dirty="0"/>
              <a:t>Media.</a:t>
            </a:r>
          </a:p>
          <a:p>
            <a:r>
              <a:rPr lang="en-IN" dirty="0"/>
              <a:t>Educational and Religious Institutions.</a:t>
            </a:r>
          </a:p>
          <a:p>
            <a:r>
              <a:rPr lang="en-IN" dirty="0"/>
              <a:t>Physical Factors.</a:t>
            </a:r>
          </a:p>
          <a:p>
            <a:r>
              <a:rPr lang="en-IN" dirty="0"/>
              <a:t>Economic Status and Occupations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3–</a:t>
            </a:r>
            <a:fld id="{296C8657-E25D-4E55-A7D2-C882B7F40FB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42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="" xmlns:a16="http://schemas.microsoft.com/office/drawing/2014/main" id="{813C60EA-16B1-48EA-84E7-5D2C5596A6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F2EC227E-8737-4247-9F13-A8530F1E6E3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22210" name="Rectangle 2">
            <a:extLst>
              <a:ext uri="{FF2B5EF4-FFF2-40B4-BE49-F238E27FC236}">
                <a16:creationId xmlns="" xmlns:a16="http://schemas.microsoft.com/office/drawing/2014/main" id="{45202C0B-4670-4DCC-BF3B-C449C5C4F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																</a:t>
            </a:r>
            <a:r>
              <a:rPr lang="en-US" altLang="en-US" sz="2000" dirty="0"/>
              <a:t>	The Theory of Cognitive Dissonance</a:t>
            </a:r>
          </a:p>
        </p:txBody>
      </p:sp>
      <p:sp>
        <p:nvSpPr>
          <p:cNvPr id="222213" name="Text Box 5">
            <a:extLst>
              <a:ext uri="{FF2B5EF4-FFF2-40B4-BE49-F238E27FC236}">
                <a16:creationId xmlns="" xmlns:a16="http://schemas.microsoft.com/office/drawing/2014/main" id="{DBD7CBA9-8D38-46F7-BD3B-FFD9EB1A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232" y="1464995"/>
            <a:ext cx="7897319" cy="1585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087" b="1" dirty="0">
                <a:solidFill>
                  <a:srgbClr val="FF0000"/>
                </a:solidFill>
              </a:rPr>
              <a:t>Cognitive Dissonance</a:t>
            </a:r>
          </a:p>
          <a:p>
            <a:pPr>
              <a:spcBef>
                <a:spcPct val="50000"/>
              </a:spcBef>
            </a:pPr>
            <a:r>
              <a:rPr lang="en-US" altLang="en-US" sz="2646" dirty="0">
                <a:latin typeface="Tahoma" panose="020B0604030504040204" pitchFamily="34" charset="0"/>
              </a:rPr>
              <a:t>Any </a:t>
            </a:r>
            <a:r>
              <a:rPr lang="en-US" altLang="en-US" sz="2646" b="1" dirty="0">
                <a:solidFill>
                  <a:srgbClr val="FF0000"/>
                </a:solidFill>
                <a:latin typeface="Tahoma" panose="020B0604030504040204" pitchFamily="34" charset="0"/>
              </a:rPr>
              <a:t>incompatibility</a:t>
            </a:r>
            <a:r>
              <a:rPr lang="en-US" altLang="en-US" sz="2646" dirty="0">
                <a:latin typeface="Tahoma" panose="020B0604030504040204" pitchFamily="34" charset="0"/>
              </a:rPr>
              <a:t> between two or more attitudes or between behavior and attitudes.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AD8BE289-CD29-41F7-B1EB-B7C67E524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A864DDA2-C400-407A-AC30-1F17A3004E7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3234" name="Rectangle 2">
            <a:extLst>
              <a:ext uri="{FF2B5EF4-FFF2-40B4-BE49-F238E27FC236}">
                <a16:creationId xmlns="" xmlns:a16="http://schemas.microsoft.com/office/drawing/2014/main" id="{2F3D821A-5C08-497F-86D5-CD5B42669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Measuring the </a:t>
            </a:r>
            <a:r>
              <a:rPr lang="en-US" altLang="en-US" b="0" dirty="0">
                <a:solidFill>
                  <a:srgbClr val="FF0000"/>
                </a:solidFill>
              </a:rPr>
              <a:t>A-B Relationship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="" xmlns:a16="http://schemas.microsoft.com/office/drawing/2014/main" id="{FC9A80D6-9A46-42B1-9AB4-C535EABE3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7" y="1344224"/>
            <a:ext cx="10603706" cy="1512253"/>
          </a:xfrm>
        </p:spPr>
        <p:txBody>
          <a:bodyPr/>
          <a:lstStyle/>
          <a:p>
            <a:r>
              <a:rPr lang="en-US" altLang="en-US" dirty="0"/>
              <a:t>Recent research indicates that attitudes (A) significantly </a:t>
            </a:r>
            <a:r>
              <a:rPr lang="en-US" altLang="en-US" b="1" dirty="0">
                <a:solidFill>
                  <a:srgbClr val="FF0000"/>
                </a:solidFill>
              </a:rPr>
              <a:t>predict behaviors </a:t>
            </a:r>
            <a:r>
              <a:rPr lang="en-US" altLang="en-US" dirty="0"/>
              <a:t>(B) when </a:t>
            </a:r>
            <a:r>
              <a:rPr lang="en-US" altLang="en-US" b="1" dirty="0">
                <a:solidFill>
                  <a:srgbClr val="FF0000"/>
                </a:solidFill>
              </a:rPr>
              <a:t>moderating variables </a:t>
            </a:r>
            <a:r>
              <a:rPr lang="en-US" altLang="en-US" dirty="0"/>
              <a:t>are taken into account.</a:t>
            </a:r>
          </a:p>
        </p:txBody>
      </p:sp>
      <p:sp>
        <p:nvSpPr>
          <p:cNvPr id="223236" name="Text Box 4">
            <a:extLst>
              <a:ext uri="{FF2B5EF4-FFF2-40B4-BE49-F238E27FC236}">
                <a16:creationId xmlns="" xmlns:a16="http://schemas.microsoft.com/office/drawing/2014/main" id="{610971D1-7A5E-45BF-9943-2A47EDC0E11C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2657457" y="3192533"/>
            <a:ext cx="5292884" cy="3360561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35003" dir="2471156" algn="ctr" rotWithShape="0">
              <a:schemeClr val="folHlink">
                <a:alpha val="50000"/>
              </a:schemeClr>
            </a:outerShdw>
          </a:effectLst>
        </p:spPr>
        <p:txBody>
          <a:bodyPr wrap="none" anchor="ctr"/>
          <a:lstStyle>
            <a:lvl1pPr marL="284163" indent="-173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646" dirty="0">
                <a:solidFill>
                  <a:srgbClr val="FFFFCC"/>
                </a:solidFill>
                <a:latin typeface="Arial" panose="020B0604020202020204" pitchFamily="34" charset="0"/>
              </a:rPr>
              <a:t>Moderating Variables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205" dirty="0">
                <a:solidFill>
                  <a:schemeClr val="bg1"/>
                </a:solidFill>
                <a:latin typeface="Arial" panose="020B0604020202020204" pitchFamily="34" charset="0"/>
              </a:rPr>
              <a:t>Importance of the attitude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205" dirty="0">
                <a:solidFill>
                  <a:schemeClr val="bg1"/>
                </a:solidFill>
                <a:latin typeface="Arial" panose="020B0604020202020204" pitchFamily="34" charset="0"/>
              </a:rPr>
              <a:t>Specificity of the attitude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205" dirty="0">
                <a:solidFill>
                  <a:schemeClr val="bg1"/>
                </a:solidFill>
                <a:latin typeface="Arial" panose="020B0604020202020204" pitchFamily="34" charset="0"/>
              </a:rPr>
              <a:t>Accessibility of the attitude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205" dirty="0">
                <a:solidFill>
                  <a:schemeClr val="bg1"/>
                </a:solidFill>
                <a:latin typeface="Arial" panose="020B0604020202020204" pitchFamily="34" charset="0"/>
              </a:rPr>
              <a:t>Social pressures on the individual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2205" dirty="0">
                <a:solidFill>
                  <a:schemeClr val="bg1"/>
                </a:solidFill>
                <a:latin typeface="Arial" panose="020B0604020202020204" pitchFamily="34" charset="0"/>
              </a:rPr>
              <a:t>Direct experience with the attitude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="" xmlns:a16="http://schemas.microsoft.com/office/drawing/2014/main" id="{0B4EF70B-767D-4563-988F-AD8AF57508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D065BC35-3425-4302-A5C5-3194BF7034F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24258" name="Rectangle 2">
            <a:extLst>
              <a:ext uri="{FF2B5EF4-FFF2-40B4-BE49-F238E27FC236}">
                <a16:creationId xmlns="" xmlns:a16="http://schemas.microsoft.com/office/drawing/2014/main" id="{BF51EE10-27F9-4469-A17F-EA886AB93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												</a:t>
            </a:r>
            <a:r>
              <a:rPr lang="en-US" altLang="en-US" dirty="0" smtClean="0"/>
              <a:t>    </a:t>
            </a:r>
            <a:r>
              <a:rPr lang="en-US" altLang="en-US" b="1" dirty="0" smtClean="0">
                <a:solidFill>
                  <a:srgbClr val="FF0000"/>
                </a:solidFill>
              </a:rPr>
              <a:t>Self-Perception </a:t>
            </a:r>
            <a:r>
              <a:rPr lang="en-US" altLang="en-US" b="1" dirty="0">
                <a:solidFill>
                  <a:srgbClr val="FF0000"/>
                </a:solidFill>
              </a:rPr>
              <a:t>Theory</a:t>
            </a:r>
          </a:p>
        </p:txBody>
      </p:sp>
      <p:sp>
        <p:nvSpPr>
          <p:cNvPr id="224261" name="Text Box 5">
            <a:extLst>
              <a:ext uri="{FF2B5EF4-FFF2-40B4-BE49-F238E27FC236}">
                <a16:creationId xmlns="" xmlns:a16="http://schemas.microsoft.com/office/drawing/2014/main" id="{D9414C57-10AC-45F3-BBA7-E286EFD1C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232" y="1697783"/>
            <a:ext cx="7897319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46" dirty="0"/>
              <a:t>Attitudes are used after the fact to make sense out of an action that has </a:t>
            </a:r>
            <a:r>
              <a:rPr lang="en-US" altLang="en-US" sz="2646" b="1" dirty="0">
                <a:solidFill>
                  <a:srgbClr val="FF0000"/>
                </a:solidFill>
              </a:rPr>
              <a:t>already occurred</a:t>
            </a:r>
            <a:r>
              <a:rPr lang="en-US" altLang="en-US" sz="2646" dirty="0"/>
              <a:t>.</a:t>
            </a:r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="" xmlns:a16="http://schemas.microsoft.com/office/drawing/2014/main" id="{4FF0366D-1672-4AE6-876D-5F47A6893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F5298F44-0E43-45DE-B26B-2C2BDA3EC5F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25283" name="Rectangle 3">
            <a:extLst>
              <a:ext uri="{FF2B5EF4-FFF2-40B4-BE49-F238E27FC236}">
                <a16:creationId xmlns="" xmlns:a16="http://schemas.microsoft.com/office/drawing/2014/main" id="{34A552BE-E2B2-4979-9C50-5B13E72BB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              </a:t>
            </a:r>
          </a:p>
        </p:txBody>
      </p:sp>
      <p:sp>
        <p:nvSpPr>
          <p:cNvPr id="225285" name="Text Box 5">
            <a:extLst>
              <a:ext uri="{FF2B5EF4-FFF2-40B4-BE49-F238E27FC236}">
                <a16:creationId xmlns="" xmlns:a16="http://schemas.microsoft.com/office/drawing/2014/main" id="{3C6D0724-8C96-4CF0-8A9B-D2ACD8ECB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" y="1418431"/>
            <a:ext cx="10439400" cy="192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46" b="1" dirty="0">
                <a:solidFill>
                  <a:srgbClr val="FF0000"/>
                </a:solidFill>
              </a:rPr>
              <a:t>Attitude Surveys</a:t>
            </a:r>
          </a:p>
          <a:p>
            <a:pPr>
              <a:spcBef>
                <a:spcPct val="50000"/>
              </a:spcBef>
            </a:pPr>
            <a:r>
              <a:rPr lang="en-US" altLang="en-US" sz="2646" dirty="0">
                <a:latin typeface="Tahoma" panose="020B0604030504040204" pitchFamily="34" charset="0"/>
              </a:rPr>
              <a:t>Eliciting responses from employees through </a:t>
            </a:r>
            <a:r>
              <a:rPr lang="en-US" altLang="en-US" sz="2646" b="1" dirty="0">
                <a:solidFill>
                  <a:srgbClr val="FF0000"/>
                </a:solidFill>
                <a:latin typeface="Tahoma" panose="020B0604030504040204" pitchFamily="34" charset="0"/>
              </a:rPr>
              <a:t>questionnaires</a:t>
            </a:r>
            <a:r>
              <a:rPr lang="en-US" altLang="en-US" sz="2646" dirty="0">
                <a:latin typeface="Tahoma" panose="020B0604030504040204" pitchFamily="34" charset="0"/>
              </a:rPr>
              <a:t> about how they </a:t>
            </a:r>
            <a:r>
              <a:rPr lang="en-US" altLang="en-US" sz="2646" b="1" dirty="0">
                <a:solidFill>
                  <a:srgbClr val="FF0000"/>
                </a:solidFill>
                <a:latin typeface="Tahoma" panose="020B0604030504040204" pitchFamily="34" charset="0"/>
              </a:rPr>
              <a:t>feel about their jobs</a:t>
            </a:r>
            <a:r>
              <a:rPr lang="en-US" altLang="en-US" sz="2646" dirty="0">
                <a:latin typeface="Tahoma" panose="020B0604030504040204" pitchFamily="34" charset="0"/>
              </a:rPr>
              <a:t>, </a:t>
            </a:r>
            <a:r>
              <a:rPr lang="en-US" altLang="en-US" sz="2646" b="1" dirty="0">
                <a:solidFill>
                  <a:srgbClr val="FF0000"/>
                </a:solidFill>
                <a:latin typeface="Tahoma" panose="020B0604030504040204" pitchFamily="34" charset="0"/>
              </a:rPr>
              <a:t>work groups, supervisors, and the organization</a:t>
            </a:r>
            <a:r>
              <a:rPr lang="en-US" altLang="en-US" sz="2646" dirty="0">
                <a:latin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CE0BAF1-A28B-4993-8DEF-DA7C1899F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D374B952-30D7-437E-87E0-F00507CDD0D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3474" name="Rectangle 2">
            <a:extLst>
              <a:ext uri="{FF2B5EF4-FFF2-40B4-BE49-F238E27FC236}">
                <a16:creationId xmlns="" xmlns:a16="http://schemas.microsoft.com/office/drawing/2014/main" id="{34C8261B-94F0-4941-8718-07BA2F987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5367" y="175391"/>
            <a:ext cx="6370539" cy="413091"/>
          </a:xfrm>
          <a:ln/>
        </p:spPr>
        <p:txBody>
          <a:bodyPr/>
          <a:lstStyle/>
          <a:p>
            <a:r>
              <a:rPr lang="en-US" altLang="en-US" sz="2000" dirty="0"/>
              <a:t>Attitudes and </a:t>
            </a:r>
            <a:r>
              <a:rPr lang="en-US" altLang="en-US" sz="2000" dirty="0">
                <a:solidFill>
                  <a:srgbClr val="FF0000"/>
                </a:solidFill>
              </a:rPr>
              <a:t>Workforce Diversity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="" xmlns:a16="http://schemas.microsoft.com/office/drawing/2014/main" id="{6584D527-121A-4BA0-8B14-09AE17A26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Training activities that can </a:t>
            </a:r>
            <a:r>
              <a:rPr lang="en-US" altLang="en-US" b="1" dirty="0">
                <a:solidFill>
                  <a:srgbClr val="FF0000"/>
                </a:solidFill>
              </a:rPr>
              <a:t>reshape employee attitudes</a:t>
            </a:r>
            <a:r>
              <a:rPr lang="en-US" altLang="en-US" dirty="0"/>
              <a:t> concerning diversity: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Participating in diversity training that provides for self-evaluation and group discussions.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Volunteer work in community and social serve centers with individuals of diverse backgrounds.</a:t>
            </a:r>
          </a:p>
          <a:p>
            <a:pPr lvl="1">
              <a:spcBef>
                <a:spcPct val="50000"/>
              </a:spcBef>
            </a:pPr>
            <a:r>
              <a:rPr lang="en-US" altLang="en-US" dirty="0"/>
              <a:t>Exploring print and visual media that recount and portray diversity issues.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2-Sep-22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" y="1268412"/>
            <a:ext cx="9753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60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="" xmlns:a16="http://schemas.microsoft.com/office/drawing/2014/main" id="{BB941909-06A9-4AE5-816A-028B9EEB7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91FFCCA7-255F-4199-94BB-1666FBF7DBC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6850" name="Rectangle 2">
            <a:extLst>
              <a:ext uri="{FF2B5EF4-FFF2-40B4-BE49-F238E27FC236}">
                <a16:creationId xmlns="" xmlns:a16="http://schemas.microsoft.com/office/drawing/2014/main" id="{1DCE7D00-E21F-4823-B3C4-E5F6EF701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											Values</a:t>
            </a:r>
          </a:p>
        </p:txBody>
      </p:sp>
      <p:sp>
        <p:nvSpPr>
          <p:cNvPr id="206854" name="Line 6">
            <a:extLst>
              <a:ext uri="{FF2B5EF4-FFF2-40B4-BE49-F238E27FC236}">
                <a16:creationId xmlns="" xmlns:a16="http://schemas.microsoft.com/office/drawing/2014/main" id="{98EEF695-7E74-4C30-9558-0BA27B5BE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3233" y="4788799"/>
            <a:ext cx="4200701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315"/>
          </a:p>
        </p:txBody>
      </p:sp>
      <p:sp>
        <p:nvSpPr>
          <p:cNvPr id="206855" name="Text Box 7">
            <a:extLst>
              <a:ext uri="{FF2B5EF4-FFF2-40B4-BE49-F238E27FC236}">
                <a16:creationId xmlns="" xmlns:a16="http://schemas.microsoft.com/office/drawing/2014/main" id="{698CE285-1DDF-4F2A-9009-F0CF3CB61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233" y="1344225"/>
            <a:ext cx="8065347" cy="233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46" b="1" dirty="0">
                <a:solidFill>
                  <a:srgbClr val="FF0000"/>
                </a:solidFill>
              </a:rPr>
              <a:t>Values</a:t>
            </a:r>
          </a:p>
          <a:p>
            <a:pPr algn="just">
              <a:spcBef>
                <a:spcPct val="50000"/>
              </a:spcBef>
            </a:pPr>
            <a:r>
              <a:rPr lang="en-US" altLang="en-US" sz="2646" b="1" dirty="0">
                <a:solidFill>
                  <a:srgbClr val="FF0000"/>
                </a:solidFill>
                <a:latin typeface="Tahoma" panose="020B0604030504040204" pitchFamily="34" charset="0"/>
              </a:rPr>
              <a:t>Basic convictions </a:t>
            </a:r>
            <a:r>
              <a:rPr lang="en-US" altLang="en-US" sz="2646" dirty="0">
                <a:latin typeface="Tahoma" panose="020B0604030504040204" pitchFamily="34" charset="0"/>
              </a:rPr>
              <a:t>that a specific </a:t>
            </a:r>
            <a:r>
              <a:rPr lang="en-US" altLang="en-US" sz="2646" b="1" dirty="0">
                <a:solidFill>
                  <a:srgbClr val="FF0000"/>
                </a:solidFill>
                <a:latin typeface="Tahoma" panose="020B0604030504040204" pitchFamily="34" charset="0"/>
              </a:rPr>
              <a:t>mode of conduct </a:t>
            </a:r>
            <a:r>
              <a:rPr lang="en-US" altLang="en-US" sz="2646" dirty="0">
                <a:latin typeface="Tahoma" panose="020B0604030504040204" pitchFamily="34" charset="0"/>
              </a:rPr>
              <a:t>or end-state of existence is personally or socially preferable to an opposite or converse mode of conduct or end-state of existence.</a:t>
            </a:r>
          </a:p>
        </p:txBody>
      </p:sp>
      <p:sp>
        <p:nvSpPr>
          <p:cNvPr id="206856" name="Text Box 8">
            <a:extLst>
              <a:ext uri="{FF2B5EF4-FFF2-40B4-BE49-F238E27FC236}">
                <a16:creationId xmlns="" xmlns:a16="http://schemas.microsoft.com/office/drawing/2014/main" id="{73A5F953-4F64-491E-8CE9-89AAEA68C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233" y="4956828"/>
            <a:ext cx="8065347" cy="151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46"/>
              <a:t>Value System</a:t>
            </a:r>
          </a:p>
          <a:p>
            <a:pPr algn="just">
              <a:spcBef>
                <a:spcPct val="50000"/>
              </a:spcBef>
            </a:pPr>
            <a:r>
              <a:rPr lang="en-US" altLang="en-US" sz="2646">
                <a:latin typeface="Tahoma" panose="020B0604030504040204" pitchFamily="34" charset="0"/>
              </a:rPr>
              <a:t>A hierarchy based on a ranking of an individual’s values in terms of their intensity.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5" grpId="0"/>
      <p:bldP spid="2068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D7512D-9881-4998-BD1A-B0C697B2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222BF5-EFC5-4119-80A9-FEFEE429A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302116-BF36-4F40-8C96-962B838E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2-Sep-22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38D943-BC48-48B5-AA53-4D3DFE2E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9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FB66D3D-AF66-45C3-8D07-0545E8CB0F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342E7FBB-002D-4667-BBDC-286A7C6F207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6786" name="Rectangle 2">
            <a:extLst>
              <a:ext uri="{FF2B5EF4-FFF2-40B4-BE49-F238E27FC236}">
                <a16:creationId xmlns="" xmlns:a16="http://schemas.microsoft.com/office/drawing/2014/main" id="{B2ABFB85-798C-4364-9DCD-132FDB0D7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6061" y="193376"/>
            <a:ext cx="7023814" cy="919640"/>
          </a:xfrm>
          <a:ln/>
        </p:spPr>
        <p:txBody>
          <a:bodyPr/>
          <a:lstStyle/>
          <a:p>
            <a:r>
              <a:rPr lang="en-US" altLang="en-US" sz="2646"/>
              <a:t>Sources of values.</a:t>
            </a:r>
            <a:br>
              <a:rPr lang="en-US" altLang="en-US" sz="2646"/>
            </a:br>
            <a:endParaRPr lang="en-US" altLang="en-US" sz="2646"/>
          </a:p>
        </p:txBody>
      </p:sp>
      <p:sp>
        <p:nvSpPr>
          <p:cNvPr id="246787" name="Rectangle 3">
            <a:extLst>
              <a:ext uri="{FF2B5EF4-FFF2-40B4-BE49-F238E27FC236}">
                <a16:creationId xmlns="" xmlns:a16="http://schemas.microsoft.com/office/drawing/2014/main" id="{689447C8-EAA9-4BAD-B489-93AC3DF30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30000"/>
              </a:lnSpc>
              <a:buSzPct val="90000"/>
            </a:pPr>
            <a:r>
              <a:rPr lang="en-US" altLang="en-US"/>
              <a:t>Parents.</a:t>
            </a:r>
          </a:p>
          <a:p>
            <a:pPr lvl="1">
              <a:lnSpc>
                <a:spcPct val="130000"/>
              </a:lnSpc>
              <a:buSzPct val="90000"/>
            </a:pPr>
            <a:r>
              <a:rPr lang="en-US" altLang="en-US"/>
              <a:t>Friends.</a:t>
            </a:r>
          </a:p>
          <a:p>
            <a:pPr lvl="1">
              <a:lnSpc>
                <a:spcPct val="130000"/>
              </a:lnSpc>
              <a:buSzPct val="90000"/>
            </a:pPr>
            <a:r>
              <a:rPr lang="en-US" altLang="en-US"/>
              <a:t>Teachers.</a:t>
            </a:r>
          </a:p>
          <a:p>
            <a:pPr lvl="1">
              <a:lnSpc>
                <a:spcPct val="130000"/>
              </a:lnSpc>
              <a:buSzPct val="90000"/>
            </a:pPr>
            <a:r>
              <a:rPr lang="en-US" altLang="en-US"/>
              <a:t>Role models.</a:t>
            </a:r>
          </a:p>
          <a:p>
            <a:pPr lvl="1">
              <a:lnSpc>
                <a:spcPct val="130000"/>
              </a:lnSpc>
              <a:buSzPct val="90000"/>
            </a:pPr>
            <a:r>
              <a:rPr lang="en-US" altLang="en-US"/>
              <a:t>External reference groups.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50D3A0-A005-4995-9B01-E787A9171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F2D47C76-F7EB-4DBB-823F-681534A3976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2450" name="Rectangle 2">
            <a:extLst>
              <a:ext uri="{FF2B5EF4-FFF2-40B4-BE49-F238E27FC236}">
                <a16:creationId xmlns="" xmlns:a16="http://schemas.microsoft.com/office/drawing/2014/main" id="{B4F36BD0-B080-413D-9AFF-9379C924C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Importance of Values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="" xmlns:a16="http://schemas.microsoft.com/office/drawing/2014/main" id="{EAC9885F-A157-4C4E-9F23-404A1867E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1191" y="1512252"/>
            <a:ext cx="8569431" cy="5460912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en-US" dirty="0"/>
              <a:t>Provide understanding of the </a:t>
            </a:r>
            <a:r>
              <a:rPr lang="en-US" altLang="en-US" b="1" dirty="0">
                <a:solidFill>
                  <a:srgbClr val="FF0000"/>
                </a:solidFill>
              </a:rPr>
              <a:t>attitudes, </a:t>
            </a:r>
            <a:r>
              <a:rPr lang="en-US" altLang="en-US" dirty="0"/>
              <a:t>motivation, and </a:t>
            </a:r>
            <a:r>
              <a:rPr lang="en-US" altLang="en-US" b="1" dirty="0">
                <a:solidFill>
                  <a:srgbClr val="FF0000"/>
                </a:solidFill>
              </a:rPr>
              <a:t>behaviors of individuals </a:t>
            </a:r>
            <a:r>
              <a:rPr lang="en-US" altLang="en-US" dirty="0"/>
              <a:t>and cultures.</a:t>
            </a:r>
          </a:p>
          <a:p>
            <a:pPr algn="just">
              <a:spcBef>
                <a:spcPct val="50000"/>
              </a:spcBef>
            </a:pPr>
            <a:r>
              <a:rPr lang="en-US" altLang="en-US" dirty="0"/>
              <a:t>Influence our perception of the world around us.</a:t>
            </a:r>
          </a:p>
          <a:p>
            <a:pPr algn="just">
              <a:spcBef>
                <a:spcPct val="50000"/>
              </a:spcBef>
            </a:pPr>
            <a:r>
              <a:rPr lang="en-US" altLang="en-US" dirty="0"/>
              <a:t>Represent interpretations of “</a:t>
            </a:r>
            <a:r>
              <a:rPr lang="en-US" altLang="en-US" b="1" dirty="0">
                <a:solidFill>
                  <a:srgbClr val="FF0000"/>
                </a:solidFill>
              </a:rPr>
              <a:t>right” and “wrong.”</a:t>
            </a:r>
          </a:p>
          <a:p>
            <a:pPr algn="just">
              <a:spcBef>
                <a:spcPct val="50000"/>
              </a:spcBef>
            </a:pPr>
            <a:r>
              <a:rPr lang="en-US" altLang="en-US" dirty="0"/>
              <a:t>Imply that some </a:t>
            </a:r>
            <a:r>
              <a:rPr lang="en-US" altLang="en-US" b="1" dirty="0">
                <a:solidFill>
                  <a:srgbClr val="FF0000"/>
                </a:solidFill>
              </a:rPr>
              <a:t>behaviors or outcomes</a:t>
            </a:r>
            <a:r>
              <a:rPr lang="en-US" altLang="en-US" dirty="0"/>
              <a:t> are preferred over others.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="" xmlns:a16="http://schemas.microsoft.com/office/drawing/2014/main" id="{BA1D5A43-E74E-4F7A-82F1-B042908718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757E3860-6802-4CEB-BFEB-3F8C028F922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7874" name="Rectangle 2">
            <a:extLst>
              <a:ext uri="{FF2B5EF4-FFF2-40B4-BE49-F238E27FC236}">
                <a16:creationId xmlns="" xmlns:a16="http://schemas.microsoft.com/office/drawing/2014/main" id="{323F1C90-991E-4B0E-AADC-0BE05519B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								                                             </a:t>
            </a:r>
            <a:r>
              <a:rPr lang="en-US" altLang="en-US" sz="2000" dirty="0"/>
              <a:t>Types of Values </a:t>
            </a:r>
            <a:r>
              <a:rPr lang="en-US" altLang="en-US" sz="2000" dirty="0">
                <a:cs typeface="Arial" panose="020B0604020202020204" pitchFamily="34" charset="0"/>
              </a:rPr>
              <a:t>–</a:t>
            </a:r>
            <a:r>
              <a:rPr lang="en-US" altLang="en-US" sz="2000" dirty="0"/>
              <a:t>- Rokeach Value Survey</a:t>
            </a:r>
          </a:p>
        </p:txBody>
      </p:sp>
      <p:sp>
        <p:nvSpPr>
          <p:cNvPr id="207878" name="Line 6">
            <a:extLst>
              <a:ext uri="{FF2B5EF4-FFF2-40B4-BE49-F238E27FC236}">
                <a16:creationId xmlns="" xmlns:a16="http://schemas.microsoft.com/office/drawing/2014/main" id="{60D3B1EF-7226-4018-B334-0AB6FC679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247" y="4116687"/>
            <a:ext cx="4200701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315"/>
          </a:p>
        </p:txBody>
      </p:sp>
      <p:sp>
        <p:nvSpPr>
          <p:cNvPr id="207879" name="Text Box 7">
            <a:extLst>
              <a:ext uri="{FF2B5EF4-FFF2-40B4-BE49-F238E27FC236}">
                <a16:creationId xmlns="" xmlns:a16="http://schemas.microsoft.com/office/drawing/2014/main" id="{E41CEE50-7315-4E10-A90F-7C9102FEF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247" y="1447492"/>
            <a:ext cx="7981333" cy="192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46" b="1" dirty="0">
                <a:solidFill>
                  <a:srgbClr val="FF0000"/>
                </a:solidFill>
              </a:rPr>
              <a:t>Terminal Values</a:t>
            </a:r>
          </a:p>
          <a:p>
            <a:pPr algn="just">
              <a:spcBef>
                <a:spcPct val="50000"/>
              </a:spcBef>
            </a:pPr>
            <a:r>
              <a:rPr lang="en-US" altLang="en-US" sz="2646" dirty="0">
                <a:latin typeface="Tahoma" panose="020B0604030504040204" pitchFamily="34" charset="0"/>
              </a:rPr>
              <a:t>Desirable end-states of existence; the goals that a person would like to achieve during his or her </a:t>
            </a:r>
            <a:r>
              <a:rPr lang="en-US" altLang="en-US" sz="2646" b="1" dirty="0">
                <a:latin typeface="Tahoma" panose="020B0604030504040204" pitchFamily="34" charset="0"/>
              </a:rPr>
              <a:t>lifetime.</a:t>
            </a:r>
          </a:p>
        </p:txBody>
      </p:sp>
      <p:sp>
        <p:nvSpPr>
          <p:cNvPr id="207880" name="Text Box 8">
            <a:extLst>
              <a:ext uri="{FF2B5EF4-FFF2-40B4-BE49-F238E27FC236}">
                <a16:creationId xmlns="" xmlns:a16="http://schemas.microsoft.com/office/drawing/2014/main" id="{1A8B2160-5DEA-442B-AFC2-BAD3F0E3C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233" y="4556012"/>
            <a:ext cx="8065347" cy="151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46" b="1" dirty="0">
                <a:solidFill>
                  <a:srgbClr val="FF0000"/>
                </a:solidFill>
              </a:rPr>
              <a:t>Instrumental Values</a:t>
            </a:r>
          </a:p>
          <a:p>
            <a:pPr algn="just">
              <a:spcBef>
                <a:spcPct val="50000"/>
              </a:spcBef>
            </a:pPr>
            <a:r>
              <a:rPr lang="en-US" altLang="en-US" sz="2646" dirty="0">
                <a:latin typeface="Tahoma" panose="020B0604030504040204" pitchFamily="34" charset="0"/>
              </a:rPr>
              <a:t>Preferable modes of behavior or means of achieving one’s terminal values.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9" grpId="0"/>
      <p:bldP spid="2078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9A9EB5-CB19-422D-A749-BFB603417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3A04801F-4B85-4FE0-B31B-9226B24ACE3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44740" name="Rectangle 4">
            <a:extLst>
              <a:ext uri="{FF2B5EF4-FFF2-40B4-BE49-F238E27FC236}">
                <a16:creationId xmlns:a16="http://schemas.microsoft.com/office/drawing/2014/main" xmlns="" id="{D3631FA8-C2D1-42A1-A7BE-21E334197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                       														</a:t>
            </a:r>
            <a:r>
              <a:rPr lang="en-US" altLang="en-US" sz="2000" dirty="0"/>
              <a:t>Types of Values </a:t>
            </a:r>
            <a:r>
              <a:rPr lang="en-US" altLang="en-US" sz="2000" dirty="0">
                <a:cs typeface="Arial" panose="020B0604020202020204" pitchFamily="34" charset="0"/>
              </a:rPr>
              <a:t>–</a:t>
            </a:r>
            <a:r>
              <a:rPr lang="en-US" altLang="en-US" sz="2000" dirty="0"/>
              <a:t>- Rokeach Value Survey</a:t>
            </a:r>
          </a:p>
        </p:txBody>
      </p:sp>
      <p:sp>
        <p:nvSpPr>
          <p:cNvPr id="244741" name="Rectangle 5">
            <a:extLst>
              <a:ext uri="{FF2B5EF4-FFF2-40B4-BE49-F238E27FC236}">
                <a16:creationId xmlns:a16="http://schemas.microsoft.com/office/drawing/2014/main" xmlns="" id="{9CEB8988-DB75-45D7-B01C-E20B51A5BC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01886" y="1344225"/>
            <a:ext cx="5229820" cy="5628940"/>
          </a:xfrm>
        </p:spPr>
        <p:txBody>
          <a:bodyPr/>
          <a:lstStyle/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None/>
            </a:pPr>
            <a:r>
              <a:rPr lang="en-US" altLang="en-US" sz="1323" dirty="0">
                <a:latin typeface="Times New Roman" panose="02020603050405020304" pitchFamily="18" charset="0"/>
              </a:rPr>
              <a:t>Terminal Values  - Preferred mode of </a:t>
            </a:r>
            <a:r>
              <a:rPr lang="en-US" altLang="en-US" sz="1323" dirty="0" err="1">
                <a:latin typeface="Times New Roman" panose="02020603050405020304" pitchFamily="18" charset="0"/>
              </a:rPr>
              <a:t>behaviour</a:t>
            </a:r>
            <a:endParaRPr lang="en-US" altLang="en-US" sz="1323" dirty="0">
              <a:latin typeface="Times New Roman" panose="02020603050405020304" pitchFamily="18" charset="0"/>
            </a:endParaRP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Ambitious (hard working , aspiring)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Broad minded (open minded)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Capable (Competent effective)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Cheerful (Light hearted and joyful)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Clean (neat and tidy)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Courageous (standing up for your beliefs)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Forgiving (willing to pardon others)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Helpful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Honest (trustful)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Imaginative (Daring and creative)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Independent (Self reliant and self sufficient)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Intellectual (Intelligent, Reflective)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Logical (Consistent and rational)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Loving (affectionate , tender)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Obedient (Dutiful, respectful)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Polite (Courteous, well mannered)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Responsible (Dependable, reliable)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Self controlled (Restrained, self disciplined)</a:t>
            </a: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endParaRPr lang="en-US" altLang="en-US" sz="1323" dirty="0">
              <a:latin typeface="Times New Roman" panose="02020603050405020304" pitchFamily="18" charset="0"/>
            </a:endParaRP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endParaRPr lang="en-US" altLang="en-US" sz="1323" dirty="0">
              <a:latin typeface="Times New Roman" panose="02020603050405020304" pitchFamily="18" charset="0"/>
            </a:endParaRP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None/>
            </a:pPr>
            <a:endParaRPr lang="en-US" altLang="en-US" sz="2205" dirty="0"/>
          </a:p>
          <a:p>
            <a:pPr marL="420053" indent="-420053">
              <a:lnSpc>
                <a:spcPct val="90000"/>
              </a:lnSpc>
            </a:pPr>
            <a:endParaRPr lang="en-US" altLang="en-US" sz="2205" dirty="0"/>
          </a:p>
        </p:txBody>
      </p:sp>
      <p:sp>
        <p:nvSpPr>
          <p:cNvPr id="244742" name="Rectangle 6">
            <a:extLst>
              <a:ext uri="{FF2B5EF4-FFF2-40B4-BE49-F238E27FC236}">
                <a16:creationId xmlns:a16="http://schemas.microsoft.com/office/drawing/2014/main" xmlns="" id="{BEB7C752-6450-4B4C-AE05-3A20A286892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31705" y="1344225"/>
            <a:ext cx="4660107" cy="5628940"/>
          </a:xfrm>
        </p:spPr>
        <p:txBody>
          <a:bodyPr/>
          <a:lstStyle/>
          <a:p>
            <a:pPr marL="420053" indent="-420053">
              <a:lnSpc>
                <a:spcPct val="90000"/>
              </a:lnSpc>
              <a:buNone/>
            </a:pPr>
            <a:r>
              <a:rPr lang="en-US" altLang="en-US" sz="1323" dirty="0">
                <a:latin typeface="Times New Roman" panose="02020603050405020304" pitchFamily="18" charset="0"/>
              </a:rPr>
              <a:t>Instrumental Values – Ultimate end states</a:t>
            </a:r>
          </a:p>
          <a:p>
            <a:pPr marL="420053" indent="-420053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A comfortable life</a:t>
            </a:r>
          </a:p>
          <a:p>
            <a:pPr marL="420053" indent="-420053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An exciting life</a:t>
            </a:r>
          </a:p>
          <a:p>
            <a:pPr marL="420053" indent="-420053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323" dirty="0">
                <a:latin typeface="Times New Roman" panose="02020603050405020304" pitchFamily="18" charset="0"/>
              </a:rPr>
              <a:t>A sense of accomplishment</a:t>
            </a:r>
          </a:p>
          <a:p>
            <a:pPr marL="420053" indent="-420053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US" sz="1323" dirty="0">
              <a:latin typeface="Times New Roman" panose="02020603050405020304" pitchFamily="18" charset="0"/>
            </a:endParaRPr>
          </a:p>
          <a:p>
            <a:pPr marL="420053" indent="-420053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US" sz="1323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83583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99A9EB5-CB19-422D-A749-BFB603417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3A04801F-4B85-4FE0-B31B-9226B24ACE3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44740" name="Rectangle 4">
            <a:extLst>
              <a:ext uri="{FF2B5EF4-FFF2-40B4-BE49-F238E27FC236}">
                <a16:creationId xmlns="" xmlns:a16="http://schemas.microsoft.com/office/drawing/2014/main" id="{D3631FA8-C2D1-42A1-A7BE-21E334197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                       														</a:t>
            </a:r>
            <a:r>
              <a:rPr lang="en-US" altLang="en-US" sz="2000" dirty="0"/>
              <a:t>Types of Values </a:t>
            </a:r>
            <a:r>
              <a:rPr lang="en-US" altLang="en-US" sz="2000" dirty="0">
                <a:cs typeface="Arial" panose="020B0604020202020204" pitchFamily="34" charset="0"/>
              </a:rPr>
              <a:t>–</a:t>
            </a:r>
            <a:r>
              <a:rPr lang="en-US" altLang="en-US" sz="2000" dirty="0"/>
              <a:t>- Rokeach Value Survey</a:t>
            </a:r>
          </a:p>
        </p:txBody>
      </p:sp>
      <p:sp>
        <p:nvSpPr>
          <p:cNvPr id="244741" name="Rectangle 5">
            <a:extLst>
              <a:ext uri="{FF2B5EF4-FFF2-40B4-BE49-F238E27FC236}">
                <a16:creationId xmlns="" xmlns:a16="http://schemas.microsoft.com/office/drawing/2014/main" id="{9CEB8988-DB75-45D7-B01C-E20B51A5BC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5306" y="1418431"/>
            <a:ext cx="5229820" cy="5935734"/>
          </a:xfrm>
        </p:spPr>
        <p:txBody>
          <a:bodyPr/>
          <a:lstStyle/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FontTx/>
              <a:buAutoNum type="arabicPeriod"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 marL="420053" indent="-420053">
              <a:lnSpc>
                <a:spcPct val="90000"/>
              </a:lnSpc>
              <a:spcBef>
                <a:spcPct val="50000"/>
              </a:spcBef>
              <a:buClrTx/>
              <a:buNone/>
            </a:pPr>
            <a:endParaRPr lang="en-US" altLang="en-US" sz="1400" dirty="0"/>
          </a:p>
          <a:p>
            <a:pPr marL="420053" indent="-420053">
              <a:lnSpc>
                <a:spcPct val="90000"/>
              </a:lnSpc>
            </a:pPr>
            <a:endParaRPr lang="en-US" altLang="en-US" sz="1400" dirty="0"/>
          </a:p>
        </p:txBody>
      </p:sp>
      <p:sp>
        <p:nvSpPr>
          <p:cNvPr id="244742" name="Rectangle 6">
            <a:extLst>
              <a:ext uri="{FF2B5EF4-FFF2-40B4-BE49-F238E27FC236}">
                <a16:creationId xmlns="" xmlns:a16="http://schemas.microsoft.com/office/drawing/2014/main" id="{BEB7C752-6450-4B4C-AE05-3A20A286892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078707" y="1344225"/>
            <a:ext cx="9613106" cy="5628940"/>
          </a:xfrm>
        </p:spPr>
        <p:txBody>
          <a:bodyPr/>
          <a:lstStyle/>
          <a:p>
            <a:pPr marL="420053" indent="-420053">
              <a:lnSpc>
                <a:spcPct val="90000"/>
              </a:lnSpc>
              <a:buNone/>
            </a:pPr>
            <a:r>
              <a:rPr lang="en-US" altLang="en-US" sz="4400" b="1" dirty="0">
                <a:latin typeface="Times New Roman" panose="02020603050405020304" pitchFamily="18" charset="0"/>
              </a:rPr>
              <a:t>Instrumental Values – Ultimate end states</a:t>
            </a:r>
          </a:p>
          <a:p>
            <a:pPr marL="420053" indent="-420053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4400" b="1" dirty="0">
                <a:latin typeface="Times New Roman" panose="02020603050405020304" pitchFamily="18" charset="0"/>
              </a:rPr>
              <a:t>A comfortable life</a:t>
            </a:r>
          </a:p>
          <a:p>
            <a:pPr marL="420053" indent="-420053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4400" b="1" dirty="0">
                <a:latin typeface="Times New Roman" panose="02020603050405020304" pitchFamily="18" charset="0"/>
              </a:rPr>
              <a:t>An exciting life</a:t>
            </a:r>
          </a:p>
          <a:p>
            <a:pPr marL="420053" indent="-420053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4400" b="1" dirty="0">
                <a:latin typeface="Times New Roman" panose="02020603050405020304" pitchFamily="18" charset="0"/>
              </a:rPr>
              <a:t>A sense of accomplishment</a:t>
            </a:r>
          </a:p>
          <a:p>
            <a:pPr marL="420053" indent="-420053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marL="420053" indent="-420053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US" sz="1323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="" xmlns:a16="http://schemas.microsoft.com/office/drawing/2014/main" id="{A9AB889C-8BBB-45CB-9DD7-21C4BBA94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A4B5BB1B-8893-474A-A2A2-25ADE140D57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4018" name="Rectangle 2">
            <a:extLst>
              <a:ext uri="{FF2B5EF4-FFF2-40B4-BE49-F238E27FC236}">
                <a16:creationId xmlns="" xmlns:a16="http://schemas.microsoft.com/office/drawing/2014/main" id="{22BF59EF-E48E-4613-9829-4D2425217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sz="2000" dirty="0"/>
              <a:t>                                                                                                                                                               </a:t>
            </a:r>
            <a:r>
              <a:rPr lang="en-US" altLang="en-US" sz="2000" b="1" dirty="0"/>
              <a:t>Hofstede’s Framework for Assessing Cultures</a:t>
            </a:r>
          </a:p>
        </p:txBody>
      </p:sp>
      <p:sp>
        <p:nvSpPr>
          <p:cNvPr id="214153" name="Text Box 137">
            <a:extLst>
              <a:ext uri="{FF2B5EF4-FFF2-40B4-BE49-F238E27FC236}">
                <a16:creationId xmlns="" xmlns:a16="http://schemas.microsoft.com/office/drawing/2014/main" id="{9F848499-60A7-40E7-AE1F-491D4C74E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" y="1037431"/>
            <a:ext cx="806534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/>
              <a:t>Power Distance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The extent to which a society accepts that power in institutions and organizations is distributed unequally</a:t>
            </a:r>
            <a:r>
              <a:rPr lang="en-US" altLang="en-US" sz="2000" dirty="0" smtClean="0">
                <a:latin typeface="Tahoma" panose="020B0604030504040204" pitchFamily="34" charset="0"/>
              </a:rPr>
              <a:t>.</a:t>
            </a:r>
            <a:endParaRPr lang="en-US" altLang="en-US" sz="2000" dirty="0">
              <a:latin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F0E4D8C-4A1A-4BF0-B0CA-A859FB284F54}"/>
              </a:ext>
            </a:extLst>
          </p:cNvPr>
          <p:cNvSpPr txBox="1"/>
          <p:nvPr/>
        </p:nvSpPr>
        <p:spPr>
          <a:xfrm>
            <a:off x="445052" y="2637631"/>
            <a:ext cx="99999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/>
              <a:t>Individualism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The degree to which people prefer to act as individuals rather than a member of groups.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DAC12BD-7F69-41BF-A995-A81F51049DE1}"/>
              </a:ext>
            </a:extLst>
          </p:cNvPr>
          <p:cNvSpPr txBox="1"/>
          <p:nvPr/>
        </p:nvSpPr>
        <p:spPr>
          <a:xfrm>
            <a:off x="445052" y="3933032"/>
            <a:ext cx="863465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/>
              <a:t>Collectivism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A tight social framework in which people expect others in groups of which they are a part to look after them and protect them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331C431-9A5F-43A8-A5C0-75E04552F923}"/>
              </a:ext>
            </a:extLst>
          </p:cNvPr>
          <p:cNvSpPr txBox="1"/>
          <p:nvPr/>
        </p:nvSpPr>
        <p:spPr>
          <a:xfrm>
            <a:off x="392906" y="5376049"/>
            <a:ext cx="97536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/>
              <a:t>Uncertainty Avoidance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 dirty="0">
                <a:latin typeface="Tahoma" panose="020B0604030504040204" pitchFamily="34" charset="0"/>
              </a:rPr>
              <a:t>The extent to which a society feels threatened by uncertain and ambiguous situations and tries to avoid them</a:t>
            </a:r>
            <a:r>
              <a:rPr lang="en-US" altLang="en-US" sz="2400" dirty="0">
                <a:latin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1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="" xmlns:a16="http://schemas.microsoft.com/office/drawing/2014/main" id="{128E006D-6946-42BC-8E40-C045300F50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3–</a:t>
            </a:r>
            <a:fld id="{3ED63B00-FFA0-4074-BF1E-2458DBAB72A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18114" name="Rectangle 2">
            <a:extLst>
              <a:ext uri="{FF2B5EF4-FFF2-40B4-BE49-F238E27FC236}">
                <a16:creationId xmlns="" xmlns:a16="http://schemas.microsoft.com/office/drawing/2014/main" id="{139C6621-F2C9-4C1A-8037-CFF2E441B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															</a:t>
            </a:r>
            <a:r>
              <a:rPr lang="en-US" altLang="en-US" sz="2000" dirty="0"/>
              <a:t>Hofstede’s Framework (cont’d)</a:t>
            </a:r>
          </a:p>
        </p:txBody>
      </p:sp>
      <p:sp>
        <p:nvSpPr>
          <p:cNvPr id="218118" name="Line 6">
            <a:extLst>
              <a:ext uri="{FF2B5EF4-FFF2-40B4-BE49-F238E27FC236}">
                <a16:creationId xmlns="" xmlns:a16="http://schemas.microsoft.com/office/drawing/2014/main" id="{7FE33968-5EF4-440F-9BB9-CF0037D35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7247" y="3696617"/>
            <a:ext cx="4872814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315"/>
          </a:p>
        </p:txBody>
      </p:sp>
      <p:sp>
        <p:nvSpPr>
          <p:cNvPr id="218119" name="Text Box 7">
            <a:extLst>
              <a:ext uri="{FF2B5EF4-FFF2-40B4-BE49-F238E27FC236}">
                <a16:creationId xmlns="" xmlns:a16="http://schemas.microsoft.com/office/drawing/2014/main" id="{5AA003CE-9D39-4001-9D4B-C471BB32C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247" y="1428239"/>
            <a:ext cx="7897319" cy="1517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46"/>
              <a:t>Long-term Orientation</a:t>
            </a:r>
          </a:p>
          <a:p>
            <a:pPr algn="just">
              <a:spcBef>
                <a:spcPct val="50000"/>
              </a:spcBef>
            </a:pPr>
            <a:r>
              <a:rPr lang="en-US" altLang="en-US" sz="2646">
                <a:latin typeface="Tahoma" panose="020B0604030504040204" pitchFamily="34" charset="0"/>
              </a:rPr>
              <a:t>A national culture attribute that emphasizes the future, thrift, and persistence.</a:t>
            </a:r>
          </a:p>
        </p:txBody>
      </p:sp>
      <p:sp>
        <p:nvSpPr>
          <p:cNvPr id="218120" name="Text Box 8">
            <a:extLst>
              <a:ext uri="{FF2B5EF4-FFF2-40B4-BE49-F238E27FC236}">
                <a16:creationId xmlns="" xmlns:a16="http://schemas.microsoft.com/office/drawing/2014/main" id="{03C5C7FB-AE9D-483F-8940-E8B3EB13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247" y="4116687"/>
            <a:ext cx="7981333" cy="1924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646"/>
              <a:t>Short-term Orientation</a:t>
            </a:r>
          </a:p>
          <a:p>
            <a:pPr algn="just">
              <a:spcBef>
                <a:spcPct val="50000"/>
              </a:spcBef>
            </a:pPr>
            <a:r>
              <a:rPr lang="en-US" altLang="en-US" sz="2646">
                <a:latin typeface="Tahoma" panose="020B0604030504040204" pitchFamily="34" charset="0"/>
              </a:rPr>
              <a:t>A national culture attribute that emphasizes the past and present, respect for tradition, and fulfilling social obligations.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9" grpId="0"/>
      <p:bldP spid="21812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714</Words>
  <Application>Microsoft Office PowerPoint</Application>
  <PresentationFormat>Custom</PresentationFormat>
  <Paragraphs>147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PowerPoint Presentation</vt:lpstr>
      <vt:lpstr>           Values</vt:lpstr>
      <vt:lpstr>Sources of values. </vt:lpstr>
      <vt:lpstr>Importance of Values</vt:lpstr>
      <vt:lpstr>                                                     Types of Values –- Rokeach Value Survey</vt:lpstr>
      <vt:lpstr>                                     Types of Values –- Rokeach Value Survey</vt:lpstr>
      <vt:lpstr>                                     Types of Values –- Rokeach Value Survey</vt:lpstr>
      <vt:lpstr>                                                                                                                                                               Hofstede’s Framework for Assessing Cultures</vt:lpstr>
      <vt:lpstr>               Hofstede’s Framework (cont’d)</vt:lpstr>
      <vt:lpstr>           Attitudes</vt:lpstr>
      <vt:lpstr>          ABC theory</vt:lpstr>
      <vt:lpstr>              Types of Attitudes</vt:lpstr>
      <vt:lpstr>Attitude -Factors</vt:lpstr>
      <vt:lpstr>                 The Theory of Cognitive Dissonance</vt:lpstr>
      <vt:lpstr>Measuring the A-B Relationship</vt:lpstr>
      <vt:lpstr>                Self-Perception Theory</vt:lpstr>
      <vt:lpstr>              </vt:lpstr>
      <vt:lpstr>Attitudes and Workforce Diversity</vt:lpstr>
      <vt:lpstr>Functions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Oxidation of Organic Compounds using Nanomaterial Based Technologies</dc:title>
  <dc:creator>Gautham Jegadeesan</dc:creator>
  <cp:lastModifiedBy>Windows User</cp:lastModifiedBy>
  <cp:revision>574</cp:revision>
  <dcterms:created xsi:type="dcterms:W3CDTF">2015-02-25T10:23:39Z</dcterms:created>
  <dcterms:modified xsi:type="dcterms:W3CDTF">2022-09-02T05:36:43Z</dcterms:modified>
</cp:coreProperties>
</file>