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282" r:id="rId2"/>
    <p:sldId id="283" r:id="rId3"/>
    <p:sldId id="284" r:id="rId4"/>
    <p:sldId id="297" r:id="rId5"/>
    <p:sldId id="285" r:id="rId6"/>
    <p:sldId id="286" r:id="rId7"/>
    <p:sldId id="287" r:id="rId8"/>
    <p:sldId id="288" r:id="rId9"/>
    <p:sldId id="289" r:id="rId10"/>
    <p:sldId id="298" r:id="rId11"/>
    <p:sldId id="290" r:id="rId12"/>
    <p:sldId id="291" r:id="rId13"/>
    <p:sldId id="292" r:id="rId14"/>
    <p:sldId id="322" r:id="rId15"/>
    <p:sldId id="323" r:id="rId16"/>
    <p:sldId id="293" r:id="rId17"/>
    <p:sldId id="294" r:id="rId18"/>
    <p:sldId id="295" r:id="rId19"/>
    <p:sldId id="305" r:id="rId20"/>
    <p:sldId id="306" r:id="rId21"/>
    <p:sldId id="324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25" r:id="rId32"/>
    <p:sldId id="316" r:id="rId33"/>
    <p:sldId id="320" r:id="rId34"/>
    <p:sldId id="317" r:id="rId35"/>
    <p:sldId id="318" r:id="rId36"/>
    <p:sldId id="319" r:id="rId37"/>
    <p:sldId id="296" r:id="rId38"/>
    <p:sldId id="326" r:id="rId39"/>
  </p:sldIdLst>
  <p:sldSz cx="10691813" cy="7561263"/>
  <p:notesSz cx="7315200" cy="9601200"/>
  <p:defaultTextStyle>
    <a:defPPr>
      <a:defRPr lang="en-US"/>
    </a:defPPr>
    <a:lvl1pPr marL="0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82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881" autoAdjust="0"/>
  </p:normalViewPr>
  <p:slideViewPr>
    <p:cSldViewPr>
      <p:cViewPr varScale="1">
        <p:scale>
          <a:sx n="58" d="100"/>
          <a:sy n="58" d="100"/>
        </p:scale>
        <p:origin x="1464" y="42"/>
      </p:cViewPr>
      <p:guideLst>
        <p:guide orient="horz" pos="2160"/>
        <p:guide pos="2880"/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784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CBAC3D-EBEE-4820-8663-E793D90DB177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E38153-F5C3-43E9-B1B3-6820974F76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2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5B566A5-67C5-4E3E-9C6E-79469278F95F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FD433C-C65C-4D37-94B3-5A547A2C39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9D7C6D8B-CB63-426E-B165-D5CF1D081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883" indent="-285725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2898" indent="-22858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057" indent="-22858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217" indent="-22858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536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8694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A100EB-6113-4456-B001-B713C102E82F}" type="slidenum">
              <a:rPr lang="en-US" altLang="en-US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CE867121-30CF-485A-B28F-D56872E06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D54887BF-04BE-4D33-8FFC-6D568040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1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 anchor="b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9029" name="Rectangle 4">
            <a:extLst>
              <a:ext uri="{FF2B5EF4-FFF2-40B4-BE49-F238E27FC236}">
                <a16:creationId xmlns:a16="http://schemas.microsoft.com/office/drawing/2014/main" id="{40230C73-C07B-490C-9734-64483497A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1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30" name="Rectangle 5">
            <a:extLst>
              <a:ext uri="{FF2B5EF4-FFF2-40B4-BE49-F238E27FC236}">
                <a16:creationId xmlns:a16="http://schemas.microsoft.com/office/drawing/2014/main" id="{1DC3FA41-316B-4240-AC1B-6044DF39B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6" rIns="91432" bIns="45716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9031" name="Rectangle 6">
            <a:extLst>
              <a:ext uri="{FF2B5EF4-FFF2-40B4-BE49-F238E27FC236}">
                <a16:creationId xmlns:a16="http://schemas.microsoft.com/office/drawing/2014/main" id="{B399A06A-DD8C-41A3-AC88-C5ED3DBE7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92150"/>
            <a:ext cx="4829175" cy="3416300"/>
          </a:xfrm>
          <a:ln w="12700" cap="flat"/>
        </p:spPr>
      </p:sp>
      <p:sp>
        <p:nvSpPr>
          <p:cNvPr id="129032" name="Rectangle 7">
            <a:extLst>
              <a:ext uri="{FF2B5EF4-FFF2-40B4-BE49-F238E27FC236}">
                <a16:creationId xmlns:a16="http://schemas.microsoft.com/office/drawing/2014/main" id="{8F0F6B83-A022-486A-95C0-6ED363046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0" y="6931158"/>
            <a:ext cx="10691813" cy="672112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356394" y="2211181"/>
            <a:ext cx="9979025" cy="29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Template for Preparing Presentation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 2</a:t>
            </a:r>
            <a:endParaRPr lang="en-US" sz="2700" b="0" i="0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700" b="0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SASTRA University</a:t>
            </a:r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2791751" y="7043177"/>
            <a:ext cx="5078611" cy="5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7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7987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7" y="1092183"/>
            <a:ext cx="10335419" cy="5838975"/>
          </a:xfrm>
        </p:spPr>
        <p:txBody>
          <a:bodyPr/>
          <a:lstStyle>
            <a:lvl1pPr>
              <a:lnSpc>
                <a:spcPts val="3600"/>
              </a:lnSpc>
              <a:spcBef>
                <a:spcPts val="0"/>
              </a:spcBef>
              <a:defRPr/>
            </a:lvl1pPr>
            <a:lvl2pPr>
              <a:lnSpc>
                <a:spcPts val="3600"/>
              </a:lnSpc>
              <a:spcBef>
                <a:spcPts val="0"/>
              </a:spcBef>
              <a:defRPr/>
            </a:lvl2pPr>
            <a:lvl3pPr>
              <a:lnSpc>
                <a:spcPts val="3600"/>
              </a:lnSpc>
              <a:spcBef>
                <a:spcPts val="0"/>
              </a:spcBef>
              <a:defRPr/>
            </a:lvl3pPr>
            <a:lvl4pPr>
              <a:lnSpc>
                <a:spcPts val="3600"/>
              </a:lnSpc>
              <a:spcBef>
                <a:spcPts val="0"/>
              </a:spcBef>
              <a:defRPr/>
            </a:lvl4pPr>
            <a:lvl5pPr>
              <a:lnSpc>
                <a:spcPts val="36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9412" y="7225205"/>
            <a:ext cx="1425575" cy="30405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9C2AFE7D-C575-40B8-8D59-B4154A48710E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887" y="130226"/>
            <a:ext cx="603641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3345" y="7225205"/>
            <a:ext cx="1521071" cy="273047"/>
          </a:xfrm>
        </p:spPr>
        <p:txBody>
          <a:bodyPr/>
          <a:lstStyle/>
          <a:p>
            <a:pPr>
              <a:defRPr/>
            </a:pPr>
            <a:fld id="{E23CAB99-2695-474C-81D6-4CFD5FB2F81C}" type="datetime1">
              <a:rPr lang="en-US" sz="1400" smtClean="0">
                <a:solidFill>
                  <a:srgbClr val="FFFFFF"/>
                </a:solidFill>
              </a:rPr>
              <a:t>8/17/2023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1748" y="1061161"/>
            <a:ext cx="5051250" cy="5996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435005" y="1054700"/>
            <a:ext cx="5051250" cy="6002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77405" y="1558782"/>
            <a:ext cx="245912" cy="231879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296" tIns="52148" rIns="104296" bIns="521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53183" y="1482499"/>
            <a:ext cx="74249" cy="71761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296" tIns="52148" rIns="104296" bIns="521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675050" y="396804"/>
            <a:ext cx="8660369" cy="1623151"/>
          </a:xfrm>
          <a:prstGeom prst="rect">
            <a:avLst/>
          </a:prstGeom>
        </p:spPr>
        <p:txBody>
          <a:bodyPr lIns="104296" tIns="52148" rIns="104296" bIns="52148"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675050" y="2039781"/>
            <a:ext cx="8660369" cy="1932323"/>
          </a:xfrm>
        </p:spPr>
        <p:txBody>
          <a:bodyPr tIns="0"/>
          <a:lstStyle>
            <a:lvl1pPr marL="31289" indent="0" algn="l">
              <a:buNone/>
              <a:defRPr sz="3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21482" indent="0" algn="ctr">
              <a:buNone/>
            </a:lvl2pPr>
            <a:lvl3pPr marL="1042965" indent="0" algn="ctr">
              <a:buNone/>
            </a:lvl3pPr>
            <a:lvl4pPr marL="1564447" indent="0" algn="ctr">
              <a:buNone/>
            </a:lvl4pPr>
            <a:lvl5pPr marL="2085929" indent="0" algn="ctr">
              <a:buNone/>
            </a:lvl5pPr>
            <a:lvl6pPr marL="2607412" indent="0" algn="ctr">
              <a:buNone/>
            </a:lvl6pPr>
            <a:lvl7pPr marL="3128894" indent="0" algn="ctr">
              <a:buNone/>
            </a:lvl7pPr>
            <a:lvl8pPr marL="3650376" indent="0" algn="ctr">
              <a:buNone/>
            </a:lvl8pPr>
            <a:lvl9pPr marL="4171859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6BA1E4-377A-4FEF-B2DD-0407DCC6F7AF}" type="datetime1">
              <a:rPr lang="en-US" smtClean="0"/>
              <a:t>8/17/2023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6682383" y="6952161"/>
            <a:ext cx="3385741" cy="525088"/>
          </a:xfrm>
          <a:prstGeom prst="rect">
            <a:avLst/>
          </a:prstGeom>
        </p:spPr>
        <p:txBody>
          <a:bodyPr lIns="104296" tIns="52148" rIns="104296" bIns="52148"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Dr.C.Vijaya Banu,ACP, SoM ,SASTRA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4373F0-6243-4270-B3E6-8DF7E4A26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7144692"/>
            <a:ext cx="10691813" cy="462077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7" y="1050176"/>
            <a:ext cx="10335419" cy="583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0" y="911213"/>
            <a:ext cx="10691813" cy="132386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550" y="7204203"/>
            <a:ext cx="1521071" cy="35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667B51B-799F-46AA-B31E-FAE3DFC35823}" type="datetime1">
              <a:rPr lang="en-US" sz="1400" smtClean="0">
                <a:solidFill>
                  <a:srgbClr val="FFFFFF"/>
                </a:solidFill>
              </a:rPr>
              <a:t>8/17/2023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311" y="7225206"/>
            <a:ext cx="2494756" cy="31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A66A362-4403-4718-B072-B01303837876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8028"/>
          <a:stretch/>
        </p:blipFill>
        <p:spPr bwMode="auto">
          <a:xfrm>
            <a:off x="0" y="83297"/>
            <a:ext cx="2834179" cy="8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2791751" y="7130629"/>
            <a:ext cx="5078611" cy="5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482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1042965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564447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2085929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91112" indent="-391112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409" indent="-325926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 sz="2700">
          <a:solidFill>
            <a:srgbClr val="000097"/>
          </a:solidFill>
          <a:latin typeface="+mn-lt"/>
        </a:defRPr>
      </a:lvl2pPr>
      <a:lvl3pPr marL="1303706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Wingdings" pitchFamily="2" charset="2"/>
        <a:buChar char="ü"/>
        <a:defRPr sz="2300">
          <a:solidFill>
            <a:schemeClr val="tx1"/>
          </a:solidFill>
          <a:latin typeface="+mn-lt"/>
        </a:defRPr>
      </a:lvl3pPr>
      <a:lvl4pPr marL="1825188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97"/>
          </a:solidFill>
          <a:latin typeface="+mn-lt"/>
        </a:defRPr>
      </a:lvl4pPr>
      <a:lvl5pPr marL="2346670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868153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3389635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911117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4432600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8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65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47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2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1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894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376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85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5507" y="2642717"/>
            <a:ext cx="8596182" cy="156273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500" b="1" dirty="0" smtClean="0">
                <a:solidFill>
                  <a:srgbClr val="C00000"/>
                </a:solidFill>
              </a:rPr>
              <a:t/>
            </a:r>
            <a:br>
              <a:rPr lang="en-US" sz="2500" b="1" dirty="0" smtClean="0">
                <a:solidFill>
                  <a:srgbClr val="C00000"/>
                </a:solidFill>
              </a:rPr>
            </a:br>
            <a:r>
              <a:rPr lang="en-US" sz="2500" b="1" dirty="0" smtClean="0">
                <a:solidFill>
                  <a:srgbClr val="C00000"/>
                </a:solidFill>
              </a:rPr>
              <a:t/>
            </a:r>
            <a:br>
              <a:rPr lang="en-US" sz="2500" b="1" dirty="0" smtClean="0">
                <a:solidFill>
                  <a:srgbClr val="C00000"/>
                </a:solidFill>
              </a:rPr>
            </a:br>
            <a:r>
              <a:rPr lang="en-US" sz="4000" b="1" dirty="0" smtClean="0">
                <a:solidFill>
                  <a:srgbClr val="C00000"/>
                </a:solidFill>
              </a:rPr>
              <a:t>Topic:  Introduction to OB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603773" y="5376899"/>
            <a:ext cx="8661111" cy="687981"/>
          </a:xfrm>
        </p:spPr>
        <p:txBody>
          <a:bodyPr/>
          <a:lstStyle/>
          <a:p>
            <a:pPr marL="30783" algn="ctr" eaLnBrk="1" hangingPunct="1">
              <a:defRPr/>
            </a:pPr>
            <a:r>
              <a:rPr lang="en-US" sz="1900" b="1" dirty="0">
                <a:solidFill>
                  <a:srgbClr val="002060"/>
                </a:solidFill>
              </a:rPr>
              <a:t>Dr. C. </a:t>
            </a:r>
            <a:r>
              <a:rPr lang="en-US" sz="1900" b="1" dirty="0" err="1">
                <a:solidFill>
                  <a:srgbClr val="002060"/>
                </a:solidFill>
              </a:rPr>
              <a:t>Vijaya</a:t>
            </a:r>
            <a:r>
              <a:rPr lang="en-US" sz="1900" b="1" dirty="0">
                <a:solidFill>
                  <a:srgbClr val="002060"/>
                </a:solidFill>
              </a:rPr>
              <a:t> Banu</a:t>
            </a:r>
          </a:p>
          <a:p>
            <a:pPr marL="30783" algn="ctr" eaLnBrk="1" hangingPunct="1">
              <a:defRPr/>
            </a:pPr>
            <a:r>
              <a:rPr lang="en-US" sz="1900" b="1" dirty="0" smtClean="0">
                <a:solidFill>
                  <a:srgbClr val="002060"/>
                </a:solidFill>
              </a:rPr>
              <a:t>Professor </a:t>
            </a:r>
            <a:r>
              <a:rPr lang="en-US" sz="1900" b="1" dirty="0">
                <a:solidFill>
                  <a:srgbClr val="002060"/>
                </a:solidFill>
              </a:rPr>
              <a:t>, School of Management</a:t>
            </a:r>
          </a:p>
          <a:p>
            <a:pPr marL="30783" algn="ctr" eaLnBrk="1" hangingPunct="1">
              <a:defRPr/>
            </a:pPr>
            <a:r>
              <a:rPr lang="en-US" sz="1900" b="1" dirty="0">
                <a:solidFill>
                  <a:srgbClr val="002060"/>
                </a:solidFill>
              </a:rPr>
              <a:t>SASTRA Deemed University, Thanjavur – 613 401</a:t>
            </a:r>
          </a:p>
        </p:txBody>
      </p:sp>
      <p:sp>
        <p:nvSpPr>
          <p:cNvPr id="8196" name="AutoShape 2" descr="Image result for sastra logo"/>
          <p:cNvSpPr>
            <a:spLocks noChangeAspect="1" noChangeArrowheads="1"/>
          </p:cNvSpPr>
          <p:nvPr/>
        </p:nvSpPr>
        <p:spPr bwMode="auto">
          <a:xfrm>
            <a:off x="181909" y="-159276"/>
            <a:ext cx="356394" cy="33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96" tIns="52148" rIns="104296" bIns="52148"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8197" name="AutoShape 4" descr="Image result for sastra logo"/>
          <p:cNvSpPr>
            <a:spLocks noChangeAspect="1" noChangeArrowheads="1"/>
          </p:cNvSpPr>
          <p:nvPr/>
        </p:nvSpPr>
        <p:spPr bwMode="auto">
          <a:xfrm>
            <a:off x="181909" y="-159276"/>
            <a:ext cx="356394" cy="33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96" tIns="52148" rIns="104296" bIns="52148"/>
          <a:lstStyle/>
          <a:p>
            <a:endParaRPr lang="en-US">
              <a:latin typeface="Gill Sans MT" pitchFamily="34" charset="0"/>
            </a:endParaRPr>
          </a:p>
        </p:txBody>
      </p:sp>
      <p:pic>
        <p:nvPicPr>
          <p:cNvPr id="8198" name="Picture 6" descr="Image result for sastra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1233" y="336056"/>
            <a:ext cx="3684592" cy="106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1425575" y="5040842"/>
            <a:ext cx="8998943" cy="175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9A9DA6-DECC-4505-95F8-AB84C5072889}" type="datetime1">
              <a:rPr lang="en-US" smtClean="0"/>
              <a:t>8/17/2023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75D75E-9569-4CF0-A331-D05DE999CBC6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1231"/>
            <a:ext cx="10590963" cy="5509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0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OB studies ……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0637" y="1092183"/>
            <a:ext cx="9762980" cy="58389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sz="2700" dirty="0">
                <a:solidFill>
                  <a:srgbClr val="002060"/>
                </a:solidFill>
              </a:rPr>
              <a:t>What people </a:t>
            </a:r>
            <a:r>
              <a:rPr lang="en-US" sz="2700" b="1" u="sng" dirty="0">
                <a:solidFill>
                  <a:srgbClr val="002060"/>
                </a:solidFill>
              </a:rPr>
              <a:t>do</a:t>
            </a:r>
            <a:r>
              <a:rPr lang="en-US" sz="2700" dirty="0">
                <a:solidFill>
                  <a:srgbClr val="002060"/>
                </a:solidFill>
              </a:rPr>
              <a:t> in an organization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700" dirty="0">
                <a:solidFill>
                  <a:srgbClr val="002060"/>
                </a:solidFill>
              </a:rPr>
              <a:t>How their </a:t>
            </a:r>
            <a:r>
              <a:rPr lang="en-US" sz="2700" b="1" u="sng" dirty="0">
                <a:solidFill>
                  <a:srgbClr val="002060"/>
                </a:solidFill>
              </a:rPr>
              <a:t>behavior</a:t>
            </a:r>
            <a:r>
              <a:rPr lang="en-US" sz="2700" dirty="0">
                <a:solidFill>
                  <a:srgbClr val="002060"/>
                </a:solidFill>
              </a:rPr>
              <a:t> effects the overall </a:t>
            </a:r>
            <a:r>
              <a:rPr lang="en-US" sz="2700" b="1" u="sng" dirty="0">
                <a:solidFill>
                  <a:srgbClr val="002060"/>
                </a:solidFill>
              </a:rPr>
              <a:t>performance</a:t>
            </a:r>
            <a:r>
              <a:rPr lang="en-US" sz="2700" dirty="0">
                <a:solidFill>
                  <a:srgbClr val="002060"/>
                </a:solidFill>
              </a:rPr>
              <a:t> of the organization.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700" dirty="0">
                <a:solidFill>
                  <a:srgbClr val="002060"/>
                </a:solidFill>
              </a:rPr>
              <a:t>Behavior related to </a:t>
            </a:r>
            <a:r>
              <a:rPr lang="en-US" sz="2700" b="1" u="sng" dirty="0">
                <a:solidFill>
                  <a:srgbClr val="002060"/>
                </a:solidFill>
              </a:rPr>
              <a:t>concerns</a:t>
            </a:r>
            <a:r>
              <a:rPr lang="en-US" sz="2700" dirty="0">
                <a:solidFill>
                  <a:srgbClr val="002060"/>
                </a:solidFill>
              </a:rPr>
              <a:t>: such as absenteeism, turnover, productivity etc.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z="2700" dirty="0">
                <a:solidFill>
                  <a:srgbClr val="002060"/>
                </a:solidFill>
              </a:rPr>
              <a:t>Includes the core </a:t>
            </a:r>
            <a:r>
              <a:rPr lang="en-US" sz="2700" b="1" u="sng" dirty="0">
                <a:solidFill>
                  <a:srgbClr val="002060"/>
                </a:solidFill>
              </a:rPr>
              <a:t>work determinants</a:t>
            </a:r>
            <a:r>
              <a:rPr lang="en-US" sz="2700" dirty="0">
                <a:solidFill>
                  <a:srgbClr val="002060"/>
                </a:solidFill>
              </a:rPr>
              <a:t> (motivation, leadership, power, politics, conflict etc..).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405FAF-51FB-4518-99AB-7354FF6BFE92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8046939" cy="597757"/>
          </a:xfrm>
        </p:spPr>
        <p:txBody>
          <a:bodyPr>
            <a:normAutofit fontScale="90000"/>
          </a:bodyPr>
          <a:lstStyle/>
          <a:p>
            <a:r>
              <a:rPr lang="en-IN" dirty="0"/>
              <a:t>Characteristics of Organisational </a:t>
            </a:r>
            <a:r>
              <a:rPr lang="en-IN" dirty="0" err="1"/>
              <a:t>Behavior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700" dirty="0">
                <a:solidFill>
                  <a:srgbClr val="002060"/>
                </a:solidFill>
              </a:rPr>
              <a:t>Behavioural Approach to Management:</a:t>
            </a:r>
          </a:p>
          <a:p>
            <a:r>
              <a:rPr lang="en-IN" sz="2700" dirty="0">
                <a:solidFill>
                  <a:srgbClr val="002060"/>
                </a:solidFill>
              </a:rPr>
              <a:t>Cause and Effect Relationship:</a:t>
            </a:r>
          </a:p>
          <a:p>
            <a:r>
              <a:rPr lang="en-IN" sz="2700" dirty="0">
                <a:solidFill>
                  <a:srgbClr val="002060"/>
                </a:solidFill>
              </a:rPr>
              <a:t>Three Levels of </a:t>
            </a:r>
            <a:r>
              <a:rPr lang="en-IN" sz="2700" dirty="0">
                <a:solidFill>
                  <a:srgbClr val="FF0000"/>
                </a:solidFill>
              </a:rPr>
              <a:t>Analysis-individual </a:t>
            </a:r>
            <a:r>
              <a:rPr lang="en-IN" sz="2700" dirty="0">
                <a:solidFill>
                  <a:srgbClr val="002060"/>
                </a:solidFill>
              </a:rPr>
              <a:t>behaviour, </a:t>
            </a:r>
            <a:r>
              <a:rPr lang="en-IN" sz="2700" dirty="0">
                <a:solidFill>
                  <a:srgbClr val="FF0000"/>
                </a:solidFill>
              </a:rPr>
              <a:t>inter-individual</a:t>
            </a:r>
            <a:r>
              <a:rPr lang="en-IN" sz="2700" dirty="0">
                <a:solidFill>
                  <a:srgbClr val="002060"/>
                </a:solidFill>
              </a:rPr>
              <a:t> behaviour and the behaviour of </a:t>
            </a:r>
            <a:r>
              <a:rPr lang="en-IN" sz="2700" dirty="0">
                <a:solidFill>
                  <a:srgbClr val="FF0000"/>
                </a:solidFill>
              </a:rPr>
              <a:t>organisations </a:t>
            </a:r>
          </a:p>
          <a:p>
            <a:r>
              <a:rPr lang="en-IN" sz="2700" dirty="0">
                <a:solidFill>
                  <a:srgbClr val="002060"/>
                </a:solidFill>
              </a:rPr>
              <a:t>A Science as well as an Art</a:t>
            </a:r>
          </a:p>
          <a:p>
            <a:r>
              <a:rPr lang="en-IN" sz="2700" dirty="0">
                <a:solidFill>
                  <a:srgbClr val="002060"/>
                </a:solidFill>
              </a:rPr>
              <a:t>A Body of Theory, Research and Application</a:t>
            </a:r>
          </a:p>
          <a:p>
            <a:r>
              <a:rPr lang="en-IN" sz="2700" dirty="0">
                <a:solidFill>
                  <a:srgbClr val="FF0000"/>
                </a:solidFill>
              </a:rPr>
              <a:t>Beneficial to both Organisation and Individual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830D7-66DE-46AB-9726-220439C07AEA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OB works at three levels</a:t>
            </a:r>
          </a:p>
        </p:txBody>
      </p:sp>
      <p:sp>
        <p:nvSpPr>
          <p:cNvPr id="9220" name="Oval 4"/>
          <p:cNvSpPr>
            <a:spLocks noGrp="1" noChangeArrowheads="1"/>
          </p:cNvSpPr>
          <p:nvPr>
            <p:ph type="body" idx="1"/>
          </p:nvPr>
        </p:nvSpPr>
        <p:spPr>
          <a:xfrm>
            <a:off x="5078611" y="2102102"/>
            <a:ext cx="3563938" cy="226837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AU" b="1">
              <a:solidFill>
                <a:srgbClr val="003300"/>
              </a:solidFill>
            </a:endParaRP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AU" b="1">
                <a:solidFill>
                  <a:srgbClr val="003300"/>
                </a:solidFill>
              </a:rPr>
              <a:t>OB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flipH="1">
            <a:off x="1871067" y="3108519"/>
            <a:ext cx="3207544" cy="1428239"/>
            <a:chOff x="4272" y="2640"/>
            <a:chExt cx="1344" cy="480"/>
          </a:xfrm>
          <a:solidFill>
            <a:srgbClr val="FFFF00"/>
          </a:solidFill>
        </p:grpSpPr>
        <p:sp>
          <p:nvSpPr>
            <p:cNvPr id="11275" name="Line 6"/>
            <p:cNvSpPr>
              <a:spLocks noChangeShapeType="1"/>
            </p:cNvSpPr>
            <p:nvPr/>
          </p:nvSpPr>
          <p:spPr bwMode="auto">
            <a:xfrm flipH="1">
              <a:off x="4272" y="2880"/>
              <a:ext cx="216" cy="0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4464" y="2640"/>
              <a:ext cx="1152" cy="48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Individual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 flipH="1">
            <a:off x="3207544" y="4368730"/>
            <a:ext cx="2940249" cy="1848309"/>
            <a:chOff x="3936" y="3216"/>
            <a:chExt cx="1200" cy="768"/>
          </a:xfrm>
        </p:grpSpPr>
        <p:sp>
          <p:nvSpPr>
            <p:cNvPr id="22541" name="Line 9"/>
            <p:cNvSpPr>
              <a:spLocks noChangeShapeType="1"/>
            </p:cNvSpPr>
            <p:nvPr/>
          </p:nvSpPr>
          <p:spPr bwMode="auto">
            <a:xfrm flipH="1" flipV="1">
              <a:off x="3936" y="3216"/>
              <a:ext cx="392" cy="2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3984" y="3504"/>
              <a:ext cx="1152" cy="48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Group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038777" y="4368730"/>
            <a:ext cx="3118445" cy="1932323"/>
            <a:chOff x="3936" y="3216"/>
            <a:chExt cx="1200" cy="768"/>
          </a:xfrm>
        </p:grpSpPr>
        <p:sp>
          <p:nvSpPr>
            <p:cNvPr id="22539" name="Line 15"/>
            <p:cNvSpPr>
              <a:spLocks noChangeShapeType="1"/>
            </p:cNvSpPr>
            <p:nvPr/>
          </p:nvSpPr>
          <p:spPr bwMode="auto">
            <a:xfrm flipH="1" flipV="1">
              <a:off x="3936" y="3216"/>
              <a:ext cx="392" cy="2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3984" y="3504"/>
              <a:ext cx="1152" cy="480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32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Organization</a:t>
              </a:r>
            </a:p>
          </p:txBody>
        </p:sp>
      </p:grpSp>
      <p:sp>
        <p:nvSpPr>
          <p:cNvPr id="22535" name="Rectangle 12"/>
          <p:cNvSpPr>
            <a:spLocks noChangeArrowheads="1"/>
          </p:cNvSpPr>
          <p:nvPr/>
        </p:nvSpPr>
        <p:spPr bwMode="auto">
          <a:xfrm>
            <a:off x="1514674" y="6805137"/>
            <a:ext cx="2227461" cy="259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96" tIns="52148" rIns="104296" bIns="52148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sz="1000" b="1" dirty="0"/>
              <a:t>Source : Stephen Robbins</a:t>
            </a:r>
            <a:endParaRPr lang="en-IN" sz="1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CC98D2-7A2A-400B-9FEA-A2F4A5374603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7696529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3970738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entr" presetSubtype="39682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entr" presetSubtype="7697158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basic assumptions distinct to the discipline are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There are differences between individuals. </a:t>
            </a:r>
          </a:p>
          <a:p>
            <a:pPr marL="0" indent="0">
              <a:buNone/>
            </a:pPr>
            <a:r>
              <a:rPr lang="en-US" dirty="0"/>
              <a:t>• A whole person.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Behaviour</a:t>
            </a:r>
            <a:r>
              <a:rPr lang="en-US" dirty="0"/>
              <a:t> of an individual is caused. </a:t>
            </a:r>
          </a:p>
          <a:p>
            <a:pPr marL="0" indent="0">
              <a:buNone/>
            </a:pPr>
            <a:r>
              <a:rPr lang="en-US" dirty="0"/>
              <a:t>• An individual has dignity. </a:t>
            </a:r>
          </a:p>
          <a:p>
            <a:pPr marL="0" indent="0">
              <a:buNone/>
            </a:pPr>
            <a:r>
              <a:rPr lang="en-US" dirty="0"/>
              <a:t>• Organizations are social systems. </a:t>
            </a:r>
          </a:p>
          <a:p>
            <a:pPr marL="0" indent="0">
              <a:buNone/>
            </a:pPr>
            <a:r>
              <a:rPr lang="en-US" dirty="0"/>
              <a:t>• Mutuality of interest among organizational members . . </a:t>
            </a:r>
          </a:p>
          <a:p>
            <a:pPr marL="0" indent="0">
              <a:buNone/>
            </a:pPr>
            <a:r>
              <a:rPr lang="en-US" dirty="0"/>
              <a:t>• Holistic organizational </a:t>
            </a:r>
            <a:r>
              <a:rPr lang="en-US" dirty="0" err="1"/>
              <a:t>behaviour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• Need for Management.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AFE7D-C575-40B8-8D59-B4154A48710E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FOUNDATIONS OF OB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306" y="1266031"/>
            <a:ext cx="8990549" cy="52577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AFE7D-C575-40B8-8D59-B4154A48710E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8046939" cy="597757"/>
          </a:xfrm>
        </p:spPr>
        <p:txBody>
          <a:bodyPr>
            <a:normAutofit fontScale="90000"/>
          </a:bodyPr>
          <a:lstStyle/>
          <a:p>
            <a:r>
              <a:rPr lang="en-IN" dirty="0"/>
              <a:t>Key forces affect Organizational 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People</a:t>
            </a:r>
          </a:p>
          <a:p>
            <a:r>
              <a:rPr lang="en-US" dirty="0">
                <a:solidFill>
                  <a:srgbClr val="002060"/>
                </a:solidFill>
              </a:rPr>
              <a:t>Structure</a:t>
            </a:r>
          </a:p>
          <a:p>
            <a:r>
              <a:rPr lang="en-US" dirty="0">
                <a:solidFill>
                  <a:srgbClr val="002060"/>
                </a:solidFill>
              </a:rPr>
              <a:t>Technology</a:t>
            </a:r>
          </a:p>
          <a:p>
            <a:r>
              <a:rPr lang="en-US" dirty="0">
                <a:solidFill>
                  <a:srgbClr val="002060"/>
                </a:solidFill>
              </a:rPr>
              <a:t>Job</a:t>
            </a:r>
          </a:p>
          <a:p>
            <a:r>
              <a:rPr lang="en-US" dirty="0">
                <a:solidFill>
                  <a:srgbClr val="002060"/>
                </a:solidFill>
              </a:rPr>
              <a:t>Process</a:t>
            </a:r>
          </a:p>
          <a:p>
            <a:r>
              <a:rPr lang="en-US" dirty="0">
                <a:solidFill>
                  <a:srgbClr val="002060"/>
                </a:solidFill>
              </a:rPr>
              <a:t>Environment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5CD85-8A2D-4044-AEEC-D1103BC57E9B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2785367" y="175391"/>
            <a:ext cx="7513539" cy="1090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Characteristics of the Field of OB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80" y="2145859"/>
            <a:ext cx="8998943" cy="4743292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dirty="0">
                <a:latin typeface="+mj-lt"/>
              </a:rPr>
              <a:t>OB applies the scientific method to </a:t>
            </a:r>
            <a:r>
              <a:rPr lang="en-US" sz="2700" b="1" u="sng" dirty="0">
                <a:solidFill>
                  <a:srgbClr val="C00000"/>
                </a:solidFill>
                <a:latin typeface="+mj-lt"/>
              </a:rPr>
              <a:t>practical managerial problem</a:t>
            </a:r>
            <a:r>
              <a:rPr lang="en-US" sz="2700" dirty="0">
                <a:solidFill>
                  <a:srgbClr val="C00000"/>
                </a:solidFill>
                <a:latin typeface="+mj-lt"/>
              </a:rPr>
              <a:t>s</a:t>
            </a:r>
          </a:p>
          <a:p>
            <a:pPr eaLnBrk="1" hangingPunct="1">
              <a:defRPr/>
            </a:pPr>
            <a:r>
              <a:rPr lang="en-US" sz="2700" dirty="0">
                <a:latin typeface="+mj-lt"/>
              </a:rPr>
              <a:t>OB focuses on three levels of analysis:  </a:t>
            </a:r>
            <a:r>
              <a:rPr lang="en-US" sz="2700" b="1" u="sng" dirty="0">
                <a:solidFill>
                  <a:srgbClr val="C00000"/>
                </a:solidFill>
                <a:latin typeface="+mj-lt"/>
              </a:rPr>
              <a:t>individuals, groups, and organizat</a:t>
            </a:r>
            <a:r>
              <a:rPr lang="en-US" sz="2700" b="1" dirty="0">
                <a:solidFill>
                  <a:srgbClr val="C00000"/>
                </a:solidFill>
                <a:latin typeface="+mj-lt"/>
              </a:rPr>
              <a:t>ions</a:t>
            </a:r>
          </a:p>
          <a:p>
            <a:pPr eaLnBrk="1" hangingPunct="1">
              <a:defRPr/>
            </a:pPr>
            <a:r>
              <a:rPr lang="en-US" sz="2700" dirty="0">
                <a:latin typeface="+mj-lt"/>
              </a:rPr>
              <a:t>OB is </a:t>
            </a:r>
            <a:r>
              <a:rPr lang="en-US" sz="2700" b="1" u="sng" dirty="0">
                <a:solidFill>
                  <a:srgbClr val="C00000"/>
                </a:solidFill>
                <a:latin typeface="+mj-lt"/>
              </a:rPr>
              <a:t>multidisciplinary in natur</a:t>
            </a:r>
            <a:r>
              <a:rPr lang="en-US" sz="2700" b="1" dirty="0">
                <a:solidFill>
                  <a:srgbClr val="C00000"/>
                </a:solidFill>
                <a:latin typeface="+mj-lt"/>
              </a:rPr>
              <a:t>e</a:t>
            </a:r>
          </a:p>
          <a:p>
            <a:pPr eaLnBrk="1" hangingPunct="1">
              <a:defRPr/>
            </a:pPr>
            <a:r>
              <a:rPr lang="en-US" sz="2700" dirty="0">
                <a:latin typeface="+mj-lt"/>
              </a:rPr>
              <a:t>OB seeks to </a:t>
            </a:r>
            <a:r>
              <a:rPr lang="en-US" sz="2700" b="1" dirty="0">
                <a:solidFill>
                  <a:srgbClr val="C00000"/>
                </a:solidFill>
                <a:latin typeface="+mj-lt"/>
              </a:rPr>
              <a:t>improve organizational effectiveness and the quality of life</a:t>
            </a:r>
            <a:r>
              <a:rPr lang="en-US" sz="27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700" dirty="0">
                <a:latin typeface="+mj-lt"/>
              </a:rPr>
              <a:t>at work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4D776E-9FC5-43A7-976F-E7485FB71B40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020" y="302801"/>
            <a:ext cx="8768772" cy="537339"/>
          </a:xfrm>
        </p:spPr>
        <p:txBody>
          <a:bodyPr>
            <a:noAutofit/>
          </a:bodyPr>
          <a:lstStyle/>
          <a:p>
            <a:r>
              <a:rPr lang="en-IN" dirty="0"/>
              <a:t>Organizational </a:t>
            </a:r>
            <a:r>
              <a:rPr lang="en-IN" dirty="0" err="1"/>
              <a:t>Behavior</a:t>
            </a:r>
            <a:r>
              <a:rPr lang="en-IN" dirty="0"/>
              <a:t> 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772" y="1512253"/>
            <a:ext cx="8768772" cy="5292884"/>
          </a:xfrm>
        </p:spPr>
        <p:txBody>
          <a:bodyPr/>
          <a:lstStyle/>
          <a:p>
            <a:r>
              <a:rPr lang="en-IN" sz="2700" dirty="0"/>
              <a:t>A Separate Field of Study and not a Discipline Only.</a:t>
            </a:r>
          </a:p>
          <a:p>
            <a:r>
              <a:rPr lang="en-IN" sz="2700" dirty="0"/>
              <a:t>An </a:t>
            </a:r>
            <a:r>
              <a:rPr lang="en-IN" sz="2700" dirty="0">
                <a:solidFill>
                  <a:srgbClr val="FF0000"/>
                </a:solidFill>
              </a:rPr>
              <a:t>Interdisciplinary </a:t>
            </a:r>
            <a:r>
              <a:rPr lang="en-IN" sz="2700" dirty="0"/>
              <a:t>Approach.</a:t>
            </a:r>
          </a:p>
          <a:p>
            <a:r>
              <a:rPr lang="en-IN" sz="2700" dirty="0">
                <a:solidFill>
                  <a:srgbClr val="FF0000"/>
                </a:solidFill>
              </a:rPr>
              <a:t>Applied</a:t>
            </a:r>
            <a:r>
              <a:rPr lang="en-IN" sz="2700" dirty="0"/>
              <a:t> Science.</a:t>
            </a:r>
          </a:p>
          <a:p>
            <a:r>
              <a:rPr lang="en-IN" sz="2700" i="1" dirty="0"/>
              <a:t>N</a:t>
            </a:r>
            <a:r>
              <a:rPr lang="en-IN" sz="2700" dirty="0">
                <a:solidFill>
                  <a:srgbClr val="FF0000"/>
                </a:solidFill>
              </a:rPr>
              <a:t>ormative</a:t>
            </a:r>
            <a:r>
              <a:rPr lang="en-IN" sz="2700" dirty="0"/>
              <a:t> Science.</a:t>
            </a:r>
          </a:p>
          <a:p>
            <a:r>
              <a:rPr lang="en-IN" sz="2700" dirty="0"/>
              <a:t>A Humanistic and </a:t>
            </a:r>
            <a:r>
              <a:rPr lang="en-IN" sz="2700" dirty="0" smtClean="0"/>
              <a:t>Optimistic </a:t>
            </a:r>
            <a:r>
              <a:rPr lang="en-IN" sz="2700" dirty="0"/>
              <a:t>Approach.</a:t>
            </a:r>
          </a:p>
          <a:p>
            <a:r>
              <a:rPr lang="en-IN" sz="2700" dirty="0"/>
              <a:t>A Total System Approach</a:t>
            </a:r>
          </a:p>
          <a:p>
            <a:endParaRPr lang="en-IN" sz="2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A0113B-B3C0-414E-A3BC-D992F612C04C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</p:spPr>
        <p:txBody>
          <a:bodyPr/>
          <a:lstStyle/>
          <a:p>
            <a:r>
              <a:rPr lang="en-US" dirty="0"/>
              <a:t>Why does OB Matter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1054" indent="-391054" eaLnBrk="1" hangingPunct="1">
              <a:buBlip>
                <a:blip r:embed="rId2"/>
              </a:buBlip>
              <a:defRPr/>
            </a:pPr>
            <a:r>
              <a:rPr lang="en-US" sz="2000" dirty="0"/>
              <a:t>Companies </a:t>
            </a:r>
            <a:r>
              <a:rPr lang="en-US" sz="2000" b="1" dirty="0">
                <a:solidFill>
                  <a:srgbClr val="FF0000"/>
                </a:solidFill>
              </a:rPr>
              <a:t>whose managers accurately appraise the work of their subordinates enjoy lower costs and higher productivity</a:t>
            </a:r>
          </a:p>
          <a:p>
            <a:pPr marL="391054" indent="-391054" eaLnBrk="1" hangingPunct="1">
              <a:buBlip>
                <a:blip r:embed="rId2"/>
              </a:buBlip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People who are satisfied with the way they are treated on their jobs are more pleasant to work with </a:t>
            </a:r>
            <a:r>
              <a:rPr lang="en-US" sz="2000" dirty="0"/>
              <a:t>and less likely to quit</a:t>
            </a:r>
          </a:p>
          <a:p>
            <a:pPr marL="391054" indent="-391054" eaLnBrk="1" hangingPunct="1">
              <a:buBlip>
                <a:blip r:embed="rId2"/>
              </a:buBlip>
              <a:defRPr/>
            </a:pPr>
            <a:r>
              <a:rPr lang="en-US" sz="2000" dirty="0"/>
              <a:t>People </a:t>
            </a:r>
            <a:r>
              <a:rPr lang="en-US" sz="2000" b="1" dirty="0">
                <a:solidFill>
                  <a:srgbClr val="FF0000"/>
                </a:solidFill>
              </a:rPr>
              <a:t>who are trained to work together tend to be happier and more productive</a:t>
            </a:r>
          </a:p>
          <a:p>
            <a:pPr marL="391054" indent="-391054" eaLnBrk="1" hangingPunct="1">
              <a:buBlip>
                <a:blip r:embed="rId2"/>
              </a:buBlip>
              <a:defRPr/>
            </a:pPr>
            <a:r>
              <a:rPr lang="en-US" sz="2000" dirty="0"/>
              <a:t>Employees who believe they have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been treated unfairly are more likely to steal and reject the policies of </a:t>
            </a:r>
            <a:r>
              <a:rPr lang="en-US" sz="2000" dirty="0"/>
              <a:t>their organizations</a:t>
            </a:r>
          </a:p>
          <a:p>
            <a:pPr marL="391054" indent="-391054" eaLnBrk="1" hangingPunct="1">
              <a:buBlip>
                <a:blip r:embed="rId2"/>
              </a:buBlip>
              <a:defRPr/>
            </a:pPr>
            <a:r>
              <a:rPr lang="en-US" sz="2000" dirty="0"/>
              <a:t>People who are </a:t>
            </a:r>
            <a:r>
              <a:rPr lang="en-US" sz="2000" b="1" dirty="0">
                <a:solidFill>
                  <a:srgbClr val="FF0000"/>
                </a:solidFill>
              </a:rPr>
              <a:t>mistreated by their supervisors have more mental and physical illnesse</a:t>
            </a:r>
            <a:r>
              <a:rPr lang="en-US" sz="2000" dirty="0">
                <a:solidFill>
                  <a:srgbClr val="FF0000"/>
                </a:solidFill>
              </a:rPr>
              <a:t>s </a:t>
            </a:r>
            <a:r>
              <a:rPr lang="en-US" sz="2000" dirty="0"/>
              <a:t>than those who are treated with kindness, dignity, and respect</a:t>
            </a:r>
          </a:p>
          <a:p>
            <a:pPr marL="391054" indent="-391054" eaLnBrk="1" hangingPunct="1">
              <a:buBlip>
                <a:blip r:embed="rId2"/>
              </a:buBlip>
              <a:defRPr/>
            </a:pPr>
            <a:r>
              <a:rPr lang="en-US" sz="2000" dirty="0"/>
              <a:t>Organizations that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offer good employee benefits and have friendly conditions are more profitable </a:t>
            </a:r>
            <a:r>
              <a:rPr lang="en-US" sz="2000" dirty="0"/>
              <a:t>than those that are less people oriented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AFE7D-C575-40B8-8D59-B4154A48710E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Learning Objectives</a:t>
            </a:r>
            <a:endParaRPr lang="en-IN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158280" y="1596267"/>
            <a:ext cx="9533533" cy="5964996"/>
          </a:xfrm>
        </p:spPr>
        <p:txBody>
          <a:bodyPr/>
          <a:lstStyle/>
          <a:p>
            <a:pPr eaLnBrk="1" hangingPunct="1">
              <a:spcBef>
                <a:spcPts val="570"/>
              </a:spcBef>
              <a:spcAft>
                <a:spcPts val="570"/>
              </a:spcAft>
              <a:buNone/>
            </a:pPr>
            <a:r>
              <a:rPr lang="en-US" b="1" dirty="0">
                <a:solidFill>
                  <a:srgbClr val="002060"/>
                </a:solidFill>
                <a:ea typeface="MS PGothic" pitchFamily="34" charset="-128"/>
              </a:rPr>
              <a:t>Learners  can understand </a:t>
            </a:r>
          </a:p>
          <a:p>
            <a:pPr eaLnBrk="1" hangingPunct="1">
              <a:spcBef>
                <a:spcPts val="570"/>
              </a:spcBef>
              <a:spcAft>
                <a:spcPts val="570"/>
              </a:spcAft>
            </a:pPr>
            <a:r>
              <a:rPr lang="en-US" b="1" dirty="0">
                <a:solidFill>
                  <a:srgbClr val="002060"/>
                </a:solidFill>
                <a:ea typeface="MS PGothic" pitchFamily="34" charset="-128"/>
              </a:rPr>
              <a:t>Meaning of organizational behavior (OB)</a:t>
            </a:r>
          </a:p>
          <a:p>
            <a:pPr eaLnBrk="1" hangingPunct="1">
              <a:spcBef>
                <a:spcPts val="570"/>
              </a:spcBef>
              <a:spcAft>
                <a:spcPts val="570"/>
              </a:spcAft>
            </a:pPr>
            <a:r>
              <a:rPr lang="en-US" b="1" dirty="0">
                <a:solidFill>
                  <a:srgbClr val="002060"/>
                </a:solidFill>
                <a:ea typeface="MS PGothic" pitchFamily="34" charset="-128"/>
              </a:rPr>
              <a:t>The major characteristics of the organizational behavior </a:t>
            </a:r>
          </a:p>
          <a:p>
            <a:pPr eaLnBrk="1" hangingPunct="1">
              <a:lnSpc>
                <a:spcPct val="90000"/>
              </a:lnSpc>
              <a:spcBef>
                <a:spcPts val="570"/>
              </a:spcBef>
              <a:spcAft>
                <a:spcPts val="570"/>
              </a:spcAft>
            </a:pPr>
            <a:endParaRPr lang="en-US" b="1" dirty="0">
              <a:solidFill>
                <a:srgbClr val="002060"/>
              </a:solidFill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Blip>
                <a:blip r:embed="rId2"/>
              </a:buBlip>
            </a:pPr>
            <a:endParaRPr lang="en-US" sz="2700" b="1" dirty="0"/>
          </a:p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58709A-E935-4ADE-9756-A0CF3E133BC0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7589739" cy="1090200"/>
          </a:xfrm>
        </p:spPr>
        <p:txBody>
          <a:bodyPr/>
          <a:lstStyle/>
          <a:p>
            <a:r>
              <a:rPr lang="en-US" dirty="0">
                <a:latin typeface="Souvenir Lt BT" pitchFamily="18" charset="0"/>
              </a:rPr>
              <a:t>Five Reasons Why </a:t>
            </a:r>
            <a:r>
              <a:rPr lang="en-US" dirty="0" smtClean="0">
                <a:latin typeface="Souvenir Lt BT" pitchFamily="18" charset="0"/>
              </a:rPr>
              <a:t>Organizations </a:t>
            </a:r>
            <a:r>
              <a:rPr lang="en-US" dirty="0">
                <a:latin typeface="Souvenir Lt BT" pitchFamily="18" charset="0"/>
              </a:rPr>
              <a:t>Exist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AFE7D-C575-40B8-8D59-B4154A48710E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06" y="885031"/>
            <a:ext cx="10603707" cy="6172200"/>
          </a:xfrm>
          <a:noFill/>
        </p:spPr>
      </p:pic>
    </p:spTree>
    <p:extLst>
      <p:ext uri="{BB962C8B-B14F-4D97-AF65-F5344CB8AC3E}">
        <p14:creationId xmlns:p14="http://schemas.microsoft.com/office/powerpoint/2010/main" val="23288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6507" y="175391"/>
            <a:ext cx="8305800" cy="1090200"/>
          </a:xfrm>
        </p:spPr>
        <p:txBody>
          <a:bodyPr/>
          <a:lstStyle/>
          <a:p>
            <a:r>
              <a:rPr lang="en-US" dirty="0"/>
              <a:t>Contributing Disciplines to the OB Field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AFE7D-C575-40B8-8D59-B4154A48710E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https://slideplayer.com/slide/8011103/25/images/17/Contributing+Disciplines+to+the+OB+Fiel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356" y="1092200"/>
            <a:ext cx="7785100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2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</p:spPr>
        <p:txBody>
          <a:bodyPr/>
          <a:lstStyle/>
          <a:p>
            <a:r>
              <a:rPr lang="en-US" dirty="0">
                <a:latin typeface="Souvenir Lt BT" pitchFamily="18" charset="0"/>
              </a:rPr>
              <a:t>Importance of OB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Souvenir Lt BT" pitchFamily="18" charset="0"/>
              </a:rPr>
              <a:t>Road map to our lives in </a:t>
            </a:r>
            <a:r>
              <a:rPr lang="en-US" b="1" dirty="0" err="1">
                <a:latin typeface="Souvenir Lt BT" pitchFamily="18" charset="0"/>
              </a:rPr>
              <a:t>organisations</a:t>
            </a:r>
            <a:endParaRPr lang="en-US" b="1" dirty="0">
              <a:latin typeface="Souvenir Lt BT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Souvenir Lt BT" pitchFamily="18" charset="0"/>
              </a:rPr>
              <a:t>Helps us understand and predict </a:t>
            </a:r>
            <a:r>
              <a:rPr lang="en-US" b="1" dirty="0" err="1">
                <a:latin typeface="Souvenir Lt BT" pitchFamily="18" charset="0"/>
              </a:rPr>
              <a:t>organisational</a:t>
            </a:r>
            <a:r>
              <a:rPr lang="en-US" b="1" dirty="0">
                <a:latin typeface="Souvenir Lt BT" pitchFamily="18" charset="0"/>
              </a:rPr>
              <a:t> life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Souvenir Lt BT" pitchFamily="18" charset="0"/>
              </a:rPr>
              <a:t>Influences events in </a:t>
            </a:r>
            <a:r>
              <a:rPr lang="en-US" b="1" dirty="0" err="1">
                <a:latin typeface="Souvenir Lt BT" pitchFamily="18" charset="0"/>
              </a:rPr>
              <a:t>organisations</a:t>
            </a:r>
            <a:endParaRPr lang="en-US" b="1" dirty="0">
              <a:latin typeface="Souvenir Lt BT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Souvenir Lt BT" pitchFamily="18" charset="0"/>
              </a:rPr>
              <a:t>Helps understand self and others better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Souvenir Lt BT" pitchFamily="18" charset="0"/>
              </a:rPr>
              <a:t>Helps a manager get things done better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Souvenir Lt BT" pitchFamily="18" charset="0"/>
              </a:rPr>
              <a:t>Helps maintain cordial relations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Souvenir Lt BT" pitchFamily="18" charset="0"/>
              </a:rPr>
              <a:t>Highly useful in the field of marketing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Souvenir Lt BT" pitchFamily="18" charset="0"/>
              </a:rPr>
              <a:t>Helps in career planning and development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Souvenir Lt BT" pitchFamily="18" charset="0"/>
              </a:rPr>
              <a:t>Helps sustain the temp of economic growth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AFE7D-C575-40B8-8D59-B4154A48710E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90FF-12D8-49FA-B6EC-CF182BF1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OB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4A296-0351-4A99-9D59-6D046287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765BF9-1A11-41A9-9987-87C6638F8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6" y="1418432"/>
            <a:ext cx="8154179" cy="397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F39-629E-447C-BC78-5FAB178D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Autocratic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CCC776-C7C6-43B1-B593-BE4C2F3A5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12" y="1189538"/>
            <a:ext cx="10492401" cy="54104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99534-9AF9-41C5-BABF-66BC2615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3B5E-2B22-4F52-B065-22838220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Custodian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FCF52B-3396-4BC7-A712-E8497EDAD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9561"/>
            <a:ext cx="10603706" cy="52980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8FF8D-948A-4255-93D7-99B9605D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6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F3A00-E427-4131-B456-1FAB24D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Supportive 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D41437-C7C7-4963-8D8D-424D3C13F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14" y="1346345"/>
            <a:ext cx="10492400" cy="54060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435D-47C6-4DF6-95E3-D282D6B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2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6FD0-A6BB-4168-95D0-71027B3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Collegial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2EC52-7B2B-400A-A381-5F90653F2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41" y="1324930"/>
            <a:ext cx="10269655" cy="5334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68B18-9BF2-40B8-BC4A-B0F1D8A2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0330-677C-490A-A967-11014701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367" y="175391"/>
            <a:ext cx="7742139" cy="413091"/>
          </a:xfrm>
        </p:spPr>
        <p:txBody>
          <a:bodyPr/>
          <a:lstStyle/>
          <a:p>
            <a:r>
              <a:rPr lang="en-US" sz="2000" dirty="0"/>
              <a:t>SOBC </a:t>
            </a:r>
            <a:r>
              <a:rPr lang="en-US" sz="2000" dirty="0" smtClean="0"/>
              <a:t>Model</a:t>
            </a:r>
            <a:r>
              <a:rPr lang="en-IN" sz="2000" dirty="0"/>
              <a:t> </a:t>
            </a:r>
            <a:r>
              <a:rPr lang="en-IN" sz="2000" dirty="0" smtClean="0"/>
              <a:t>Stimulus  Organism-Behaviour-Consequences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6392E9-187D-429E-990A-486530673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7" y="1436525"/>
            <a:ext cx="10451307" cy="53159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A3790-CC67-42A8-AFC1-44910F53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879B-E398-4FE8-A689-8ED13321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SOBC Model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9ED98-5509-422E-8678-A569B4DE6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9831"/>
            <a:ext cx="10691813" cy="5867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5DA1C-C7E7-4EF1-80C3-1A26A041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Study of Organizational Behaviour (OB) is very interesting and challenging</a:t>
            </a:r>
          </a:p>
          <a:p>
            <a:r>
              <a:rPr lang="en-IN" dirty="0">
                <a:solidFill>
                  <a:srgbClr val="002060"/>
                </a:solidFill>
              </a:rPr>
              <a:t>No two individuals are likely to behave same </a:t>
            </a:r>
          </a:p>
          <a:p>
            <a:r>
              <a:rPr lang="en-IN" dirty="0">
                <a:solidFill>
                  <a:srgbClr val="002060"/>
                </a:solidFill>
              </a:rPr>
              <a:t>Human factor that is contributory to the productivity</a:t>
            </a:r>
          </a:p>
          <a:p>
            <a:r>
              <a:rPr lang="en-IN" dirty="0">
                <a:solidFill>
                  <a:srgbClr val="002060"/>
                </a:solidFill>
              </a:rPr>
              <a:t>Situational factors interact</a:t>
            </a:r>
          </a:p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25EF17-E821-4728-8D9E-0FC2DBC83ABF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9F24-E6F4-48B3-AAE1-7FC99911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 Models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8173-C5B0-4C75-8E91-3EC3D6BF2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A130-C891-40F6-884A-BF6D770A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Autocratic Custodial Supportive Collegial Model depends on Power Economic resources Leadership Partnership Managerial orie...">
            <a:extLst>
              <a:ext uri="{FF2B5EF4-FFF2-40B4-BE49-F238E27FC236}">
                <a16:creationId xmlns:a16="http://schemas.microsoft.com/office/drawing/2014/main" id="{5299F690-261A-4859-9782-F9D96A159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" y="808633"/>
            <a:ext cx="10152361" cy="55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of the study of OB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Resource </a:t>
            </a:r>
            <a:r>
              <a:rPr lang="en-US" dirty="0" smtClean="0"/>
              <a:t>Approach</a:t>
            </a:r>
          </a:p>
          <a:p>
            <a:r>
              <a:rPr lang="en-US" dirty="0" smtClean="0"/>
              <a:t>Contingency Approach</a:t>
            </a:r>
          </a:p>
          <a:p>
            <a:r>
              <a:rPr lang="en-US" dirty="0" smtClean="0"/>
              <a:t>System Approach</a:t>
            </a:r>
          </a:p>
          <a:p>
            <a:r>
              <a:rPr lang="en-US" dirty="0" smtClean="0"/>
              <a:t>Productivity Approach</a:t>
            </a:r>
          </a:p>
          <a:p>
            <a:r>
              <a:rPr lang="en-US" dirty="0" smtClean="0"/>
              <a:t>Internationalism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AFE7D-C575-40B8-8D59-B4154A48710E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4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5B0B4461-25D2-4A3E-8E91-6266A50B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18979" indent="-31499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59969" indent="-251994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63956" indent="-251994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67944" indent="-251994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71931" indent="-2519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75918" indent="-2519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79906" indent="-2519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283893" indent="-2519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 sz="900">
              <a:latin typeface="Arial" panose="020B0604020202020204" pitchFamily="34" charset="0"/>
            </a:endParaRPr>
          </a:p>
          <a:p>
            <a:pPr eaLnBrk="1" hangingPunct="1"/>
            <a:fld id="{E6294B00-A5EB-4720-8EFE-87B601752E39}" type="slidenum">
              <a:rPr lang="en-US" altLang="en-US" sz="9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900">
              <a:latin typeface="Arial" panose="020B0604020202020204" pitchFamily="34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4D022419-2CFB-4104-BC4C-113F06529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6062" y="150261"/>
            <a:ext cx="7023814" cy="745288"/>
          </a:xfrm>
        </p:spPr>
        <p:txBody>
          <a:bodyPr lIns="99752" tIns="49000" rIns="99752" bIns="49000" anchor="ctr">
            <a:spAutoFit/>
          </a:bodyPr>
          <a:lstStyle/>
          <a:p>
            <a:pPr eaLnBrk="1" hangingPunct="1">
              <a:defRPr/>
            </a:pPr>
            <a:r>
              <a:rPr lang="en-US" sz="2100" dirty="0"/>
              <a:t>Three Good Reasons Why You Should Care About . . . </a:t>
            </a:r>
            <a:r>
              <a:rPr lang="en-US" sz="21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Organizational Behavior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3D0A4B1D-A1CA-4713-8217-F387342C4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506" y="1218204"/>
            <a:ext cx="9179031" cy="5124856"/>
          </a:xfrm>
          <a:noFill/>
        </p:spPr>
        <p:txBody>
          <a:bodyPr vert="horz" wrap="square" lIns="99752" tIns="49000" rIns="99752" bIns="49000" numCol="1" anchor="t" anchorCtr="0" compatLnSpc="1">
            <a:prstTxWarp prst="textNoShape">
              <a:avLst/>
            </a:prstTxWarp>
          </a:bodyPr>
          <a:lstStyle/>
          <a:p>
            <a:pPr marL="503988" indent="-503988">
              <a:buClr>
                <a:srgbClr val="000099"/>
              </a:buClr>
              <a:buFontTx/>
              <a:buAutoNum type="arabicPeriod"/>
            </a:pPr>
            <a:r>
              <a:rPr lang="en-US" altLang="en-US" sz="2100" dirty="0"/>
              <a:t>Understanding the dynamics of behavior in organizations is essential to achieving </a:t>
            </a:r>
            <a:r>
              <a:rPr lang="en-US" altLang="en-US" sz="2100" b="1" u="sng" dirty="0">
                <a:solidFill>
                  <a:srgbClr val="FF0000"/>
                </a:solidFill>
              </a:rPr>
              <a:t>personal success as a manag</a:t>
            </a:r>
            <a:r>
              <a:rPr lang="en-US" altLang="en-US" sz="2100" dirty="0">
                <a:solidFill>
                  <a:srgbClr val="FF0000"/>
                </a:solidFill>
              </a:rPr>
              <a:t>er</a:t>
            </a:r>
            <a:r>
              <a:rPr lang="en-US" altLang="en-US" sz="2100" dirty="0"/>
              <a:t>, regardless of your area of specialization</a:t>
            </a:r>
          </a:p>
          <a:p>
            <a:pPr marL="503988" indent="-503988">
              <a:buClr>
                <a:srgbClr val="000099"/>
              </a:buClr>
              <a:buFontTx/>
              <a:buAutoNum type="arabicPeriod"/>
            </a:pPr>
            <a:r>
              <a:rPr lang="en-US" altLang="en-US" sz="2100" dirty="0"/>
              <a:t>Principles of organizational behavior are involved in </a:t>
            </a:r>
            <a:r>
              <a:rPr lang="en-US" altLang="en-US" sz="2100" b="1" u="sng" dirty="0">
                <a:solidFill>
                  <a:srgbClr val="FF0000"/>
                </a:solidFill>
              </a:rPr>
              <a:t>making people both productive and happy on their jobs</a:t>
            </a:r>
          </a:p>
          <a:p>
            <a:pPr marL="503988" indent="-503988">
              <a:buClr>
                <a:srgbClr val="000099"/>
              </a:buClr>
              <a:buFontTx/>
              <a:buAutoNum type="arabicPeriod"/>
            </a:pPr>
            <a:r>
              <a:rPr lang="en-US" altLang="en-US" sz="2100" dirty="0"/>
              <a:t>To achieve success in today’s rapidly </a:t>
            </a:r>
            <a:r>
              <a:rPr lang="en-US" altLang="en-US" sz="2100" b="1" u="sng" dirty="0">
                <a:solidFill>
                  <a:srgbClr val="FF0000"/>
                </a:solidFill>
              </a:rPr>
              <a:t>changing environment, organizations </a:t>
            </a:r>
            <a:r>
              <a:rPr lang="en-US" altLang="en-US" sz="2100" dirty="0"/>
              <a:t>must successfully address a wide variety of OB issues</a:t>
            </a:r>
          </a:p>
        </p:txBody>
      </p:sp>
    </p:spTree>
    <p:extLst>
      <p:ext uri="{BB962C8B-B14F-4D97-AF65-F5344CB8AC3E}">
        <p14:creationId xmlns:p14="http://schemas.microsoft.com/office/powerpoint/2010/main" val="40768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6">
            <a:extLst>
              <a:ext uri="{FF2B5EF4-FFF2-40B4-BE49-F238E27FC236}">
                <a16:creationId xmlns:a16="http://schemas.microsoft.com/office/drawing/2014/main" id="{9E2ACB31-40CE-49E9-9447-1FF07BC51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                                                                                                 </a:t>
            </a:r>
            <a:endParaRPr lang="en-US" altLang="en-US" sz="20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1017CD-4150-4666-9517-12AD1541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b="1" dirty="0"/>
              <a:t>Allocation of Activities by Time</a:t>
            </a:r>
            <a:endParaRPr lang="en-IN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6A6AF104-2E39-4C2B-8B33-D71B011A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19102" indent="-315039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0158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64221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68284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72347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76410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80473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284536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latin typeface="Arial" panose="020B0604020202020204" pitchFamily="34" charset="0"/>
              </a:rPr>
              <a:t>1–</a:t>
            </a:r>
          </a:p>
        </p:txBody>
      </p:sp>
      <p:sp>
        <p:nvSpPr>
          <p:cNvPr id="22530" name="Footer Placeholder 2">
            <a:extLst>
              <a:ext uri="{FF2B5EF4-FFF2-40B4-BE49-F238E27FC236}">
                <a16:creationId xmlns:a16="http://schemas.microsoft.com/office/drawing/2014/main" id="{AA77BF9D-BA8D-4805-B387-4BCA3DA3A5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889750"/>
            <a:ext cx="1847850" cy="503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19102" indent="-315039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60158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764221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68284" indent="-252032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72347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76410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780473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284536" indent="-2520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Arial" panose="020B0604020202020204" pitchFamily="34" charset="0"/>
              </a:rPr>
              <a:t>© 2003 Prentice Hall Inc. All rights reserved.</a:t>
            </a:r>
          </a:p>
        </p:txBody>
      </p:sp>
      <p:pic>
        <p:nvPicPr>
          <p:cNvPr id="109573" name="Picture 5">
            <a:extLst>
              <a:ext uri="{FF2B5EF4-FFF2-40B4-BE49-F238E27FC236}">
                <a16:creationId xmlns:a16="http://schemas.microsoft.com/office/drawing/2014/main" id="{2607EED5-9DB8-4A1D-8589-E4ED4A9A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82" y="1706835"/>
            <a:ext cx="8674448" cy="456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9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3036" y="6889151"/>
            <a:ext cx="3385741" cy="50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47282" indent="-325877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303511" indent="-260702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824914" indent="-260702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346318" indent="-260702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867723" indent="-260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389126" indent="-260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910530" indent="-260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431935" indent="-260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mtClean="0">
                <a:latin typeface="Arial" charset="0"/>
              </a:rPr>
              <a:t>1–</a:t>
            </a:r>
            <a:fld id="{49A0D691-D7E4-4DD0-92B7-DA8AF0F3706A}" type="slidenum">
              <a:rPr lang="en-US" smtClean="0">
                <a:latin typeface="Arial" charset="0"/>
              </a:rPr>
              <a:pPr algn="ctr" eaLnBrk="1" hangingPunct="1"/>
              <a:t>34</a:t>
            </a:fld>
            <a:endParaRPr lang="en-US" smtClean="0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591" y="-84014"/>
            <a:ext cx="10157222" cy="474646"/>
          </a:xfrm>
        </p:spPr>
        <p:txBody>
          <a:bodyPr/>
          <a:lstStyle/>
          <a:p>
            <a:pPr eaLnBrk="1" hangingPunct="1"/>
            <a:r>
              <a:rPr lang="en-US" sz="2400" dirty="0"/>
              <a:t>Challenges and Opportunities for OB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7295" y="1092182"/>
            <a:ext cx="10068124" cy="6469081"/>
          </a:xfrm>
        </p:spPr>
        <p:txBody>
          <a:bodyPr/>
          <a:lstStyle/>
          <a:p>
            <a:pPr eaLnBrk="1" hangingPunct="1">
              <a:defRPr/>
            </a:pPr>
            <a:r>
              <a:rPr lang="en-US" sz="2100" b="1" dirty="0">
                <a:solidFill>
                  <a:schemeClr val="accent5">
                    <a:lumMod val="50000"/>
                  </a:schemeClr>
                </a:solidFill>
              </a:rPr>
              <a:t>Responding to Globalization</a:t>
            </a:r>
          </a:p>
          <a:p>
            <a:pPr lvl="1" eaLnBrk="1" hangingPunct="1">
              <a:defRPr/>
            </a:pPr>
            <a:r>
              <a:rPr lang="en-US" sz="2100" dirty="0"/>
              <a:t>Increased </a:t>
            </a:r>
            <a:r>
              <a:rPr lang="en-US" sz="2100" b="1" dirty="0">
                <a:solidFill>
                  <a:srgbClr val="FF0000"/>
                </a:solidFill>
              </a:rPr>
              <a:t>foreign assignments</a:t>
            </a:r>
          </a:p>
          <a:p>
            <a:pPr lvl="1" eaLnBrk="1" hangingPunct="1">
              <a:defRPr/>
            </a:pPr>
            <a:r>
              <a:rPr lang="en-US" sz="2100" dirty="0"/>
              <a:t>Working with people from </a:t>
            </a:r>
            <a:r>
              <a:rPr lang="en-US" sz="2100" b="1" dirty="0">
                <a:solidFill>
                  <a:srgbClr val="FF0000"/>
                </a:solidFill>
              </a:rPr>
              <a:t>different cultures</a:t>
            </a:r>
          </a:p>
          <a:p>
            <a:pPr lvl="1" eaLnBrk="1" hangingPunct="1">
              <a:defRPr/>
            </a:pPr>
            <a:r>
              <a:rPr lang="en-US" sz="2100" dirty="0"/>
              <a:t>Coping with </a:t>
            </a:r>
            <a:r>
              <a:rPr lang="en-US" sz="2100" b="1" dirty="0">
                <a:solidFill>
                  <a:srgbClr val="FF0000"/>
                </a:solidFill>
              </a:rPr>
              <a:t>anti-capitalism backlash</a:t>
            </a:r>
          </a:p>
          <a:p>
            <a:pPr lvl="1" eaLnBrk="1" hangingPunct="1">
              <a:defRPr/>
            </a:pPr>
            <a:r>
              <a:rPr lang="en-US" sz="2100" b="1" dirty="0">
                <a:solidFill>
                  <a:srgbClr val="FF0000"/>
                </a:solidFill>
              </a:rPr>
              <a:t>Overseeing movement of jobs to countries with low-cost labor</a:t>
            </a:r>
          </a:p>
          <a:p>
            <a:pPr lvl="1" eaLnBrk="1" hangingPunct="1">
              <a:defRPr/>
            </a:pPr>
            <a:r>
              <a:rPr lang="en-US" sz="2100" b="1" dirty="0">
                <a:solidFill>
                  <a:srgbClr val="FF0000"/>
                </a:solidFill>
              </a:rPr>
              <a:t>Outsourcing/ in-sourcing, off-shoring, multi-sourcing, open-sourcing, BPO, Call centers</a:t>
            </a:r>
          </a:p>
          <a:p>
            <a:pPr eaLnBrk="1" hangingPunct="1">
              <a:defRPr/>
            </a:pPr>
            <a:r>
              <a:rPr lang="en-US" sz="2100" b="1" dirty="0">
                <a:solidFill>
                  <a:schemeClr val="accent5">
                    <a:lumMod val="50000"/>
                  </a:schemeClr>
                </a:solidFill>
              </a:rPr>
              <a:t>Managing Workforce Diversity</a:t>
            </a:r>
          </a:p>
          <a:p>
            <a:pPr lvl="1" eaLnBrk="1" hangingPunct="1">
              <a:defRPr/>
            </a:pPr>
            <a:r>
              <a:rPr lang="en-US" sz="2100" dirty="0"/>
              <a:t>Embracing diversity</a:t>
            </a:r>
          </a:p>
          <a:p>
            <a:pPr lvl="1" eaLnBrk="1" hangingPunct="1">
              <a:defRPr/>
            </a:pPr>
            <a:r>
              <a:rPr lang="en-US" sz="2100" dirty="0"/>
              <a:t>Changing  demographics of countries</a:t>
            </a:r>
          </a:p>
          <a:p>
            <a:pPr lvl="1" eaLnBrk="1" hangingPunct="1">
              <a:defRPr/>
            </a:pPr>
            <a:r>
              <a:rPr lang="en-US" sz="2100" dirty="0"/>
              <a:t>Implications for managers</a:t>
            </a:r>
          </a:p>
          <a:p>
            <a:pPr lvl="2" eaLnBrk="1" hangingPunct="1">
              <a:defRPr/>
            </a:pPr>
            <a:r>
              <a:rPr lang="en-US" sz="1800" dirty="0"/>
              <a:t>Recognizing and responding to differences</a:t>
            </a:r>
          </a:p>
        </p:txBody>
      </p:sp>
    </p:spTree>
    <p:extLst>
      <p:ext uri="{BB962C8B-B14F-4D97-AF65-F5344CB8AC3E}">
        <p14:creationId xmlns:p14="http://schemas.microsoft.com/office/powerpoint/2010/main" val="168341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785368" y="175392"/>
            <a:ext cx="6370539" cy="428480"/>
          </a:xfrm>
        </p:spPr>
        <p:txBody>
          <a:bodyPr/>
          <a:lstStyle/>
          <a:p>
            <a:pPr eaLnBrk="1" hangingPunct="1"/>
            <a:r>
              <a:rPr lang="en-US" sz="2100" dirty="0"/>
              <a:t>Challenges and Opportunities for OB (cont’d)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100" b="1" dirty="0">
                <a:solidFill>
                  <a:schemeClr val="accent5">
                    <a:lumMod val="50000"/>
                  </a:schemeClr>
                </a:solidFill>
              </a:rPr>
              <a:t>Improving Quality and Productivity</a:t>
            </a:r>
          </a:p>
          <a:p>
            <a:pPr lvl="1" eaLnBrk="1" hangingPunct="1">
              <a:defRPr/>
            </a:pPr>
            <a:r>
              <a:rPr lang="en-US" sz="2100" dirty="0"/>
              <a:t>Quality management (QM)</a:t>
            </a:r>
          </a:p>
          <a:p>
            <a:pPr lvl="1" eaLnBrk="1" hangingPunct="1">
              <a:defRPr/>
            </a:pPr>
            <a:r>
              <a:rPr lang="en-US" sz="2100" dirty="0"/>
              <a:t>Process reengineering</a:t>
            </a:r>
          </a:p>
          <a:p>
            <a:pPr eaLnBrk="1" hangingPunct="1">
              <a:defRPr/>
            </a:pPr>
            <a:r>
              <a:rPr lang="en-US" sz="2100" b="1" dirty="0">
                <a:solidFill>
                  <a:schemeClr val="accent5">
                    <a:lumMod val="50000"/>
                  </a:schemeClr>
                </a:solidFill>
              </a:rPr>
              <a:t>Responding to the Labor Shortage</a:t>
            </a:r>
          </a:p>
          <a:p>
            <a:pPr lvl="1" eaLnBrk="1" hangingPunct="1">
              <a:defRPr/>
            </a:pPr>
            <a:r>
              <a:rPr lang="en-US" sz="2100" dirty="0"/>
              <a:t>Changing work force demographics</a:t>
            </a:r>
          </a:p>
          <a:p>
            <a:pPr lvl="1" eaLnBrk="1" hangingPunct="1">
              <a:defRPr/>
            </a:pPr>
            <a:r>
              <a:rPr lang="en-US" sz="2100" dirty="0"/>
              <a:t>Fewer skilled laborers</a:t>
            </a:r>
          </a:p>
          <a:p>
            <a:pPr lvl="1" eaLnBrk="1" hangingPunct="1">
              <a:defRPr/>
            </a:pPr>
            <a:r>
              <a:rPr lang="en-US" sz="2100" dirty="0"/>
              <a:t>Early retirements and older workers</a:t>
            </a:r>
          </a:p>
          <a:p>
            <a:pPr eaLnBrk="1" hangingPunct="1">
              <a:defRPr/>
            </a:pPr>
            <a:r>
              <a:rPr lang="en-US" sz="2100" b="1" dirty="0">
                <a:solidFill>
                  <a:schemeClr val="accent5">
                    <a:lumMod val="50000"/>
                  </a:schemeClr>
                </a:solidFill>
              </a:rPr>
              <a:t>Improving Customer Service</a:t>
            </a:r>
          </a:p>
          <a:p>
            <a:pPr lvl="1" eaLnBrk="1" hangingPunct="1">
              <a:defRPr/>
            </a:pPr>
            <a:r>
              <a:rPr lang="en-US" sz="2100" dirty="0"/>
              <a:t>Increased expectation of service quality</a:t>
            </a:r>
          </a:p>
          <a:p>
            <a:pPr lvl="1" eaLnBrk="1" hangingPunct="1">
              <a:defRPr/>
            </a:pPr>
            <a:r>
              <a:rPr lang="en-US" sz="2100" dirty="0"/>
              <a:t>Customer-responsive cultures</a:t>
            </a:r>
          </a:p>
        </p:txBody>
      </p:sp>
      <p:pic>
        <p:nvPicPr>
          <p:cNvPr id="48133" name="Picture 4" descr="pe0238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9" y="1647033"/>
            <a:ext cx="2583855" cy="239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574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3036" y="6889151"/>
            <a:ext cx="3385741" cy="50408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847282" indent="-325877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303511" indent="-260702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824914" indent="-260702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346318" indent="-260702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867723" indent="-260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3389126" indent="-260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910530" indent="-260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4431935" indent="-260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mtClean="0">
                <a:latin typeface="Arial" charset="0"/>
              </a:rPr>
              <a:t>1–</a:t>
            </a:r>
            <a:fld id="{B4CC680D-9172-4767-9B3D-0A79484077BC}" type="slidenum">
              <a:rPr lang="en-US" smtClean="0">
                <a:latin typeface="Arial" charset="0"/>
              </a:rPr>
              <a:pPr algn="ctr" eaLnBrk="1" hangingPunct="1"/>
              <a:t>36</a:t>
            </a:fld>
            <a:endParaRPr 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785368" y="175392"/>
            <a:ext cx="6370539" cy="551591"/>
          </a:xfrm>
        </p:spPr>
        <p:txBody>
          <a:bodyPr/>
          <a:lstStyle/>
          <a:p>
            <a:pPr eaLnBrk="1" hangingPunct="1"/>
            <a:r>
              <a:rPr lang="en-US" sz="2900" dirty="0"/>
              <a:t>Improving Quality and Productivity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906" y="1189831"/>
            <a:ext cx="9622632" cy="5712954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Quality management (QM)</a:t>
            </a:r>
          </a:p>
          <a:p>
            <a:pPr lvl="1" eaLnBrk="1" hangingPunct="1">
              <a:defRPr/>
            </a:pPr>
            <a:r>
              <a:rPr lang="en-US" sz="1800" dirty="0"/>
              <a:t>The constant </a:t>
            </a:r>
            <a:r>
              <a:rPr lang="en-US" sz="1800" dirty="0">
                <a:solidFill>
                  <a:srgbClr val="FF0000"/>
                </a:solidFill>
              </a:rPr>
              <a:t>attainment of customer satisfaction through the continuous improvement </a:t>
            </a:r>
            <a:r>
              <a:rPr lang="en-US" sz="1800" dirty="0"/>
              <a:t>of all organizational </a:t>
            </a:r>
            <a:r>
              <a:rPr lang="en-US" sz="1800" dirty="0" err="1"/>
              <a:t>processes.Requires</a:t>
            </a:r>
            <a:r>
              <a:rPr lang="en-US" sz="1800" dirty="0"/>
              <a:t> employees to rethink what they do and become more involved in workplace decisions.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Process reengineering</a:t>
            </a:r>
          </a:p>
          <a:p>
            <a:pPr lvl="1" eaLnBrk="1" hangingPunct="1">
              <a:defRPr/>
            </a:pPr>
            <a:r>
              <a:rPr lang="en-US" sz="1800" dirty="0"/>
              <a:t>Asks managers to reconsider how work would be done and their organization structured if they were starting </a:t>
            </a:r>
            <a:r>
              <a:rPr lang="en-US" sz="1800" dirty="0" err="1"/>
              <a:t>over.Instead</a:t>
            </a:r>
            <a:r>
              <a:rPr lang="en-US" sz="1800" dirty="0"/>
              <a:t> of making incremental changes in processes, reengineering involves </a:t>
            </a:r>
            <a:r>
              <a:rPr lang="en-US" sz="1800" b="1" dirty="0">
                <a:solidFill>
                  <a:srgbClr val="FF0000"/>
                </a:solidFill>
              </a:rPr>
              <a:t>evaluating every process in terms of its contribution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215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Thank YOU</a:t>
            </a:r>
            <a:endParaRPr lang="en-IN" sz="8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C73418-933D-459D-8336-93F7E48FEC37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https://slideplayer.com/slide/8011103/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AFE7D-C575-40B8-8D59-B4154A48710E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0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16946-1AC3-4AA0-9908-0E1E4C25A16F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53" y="1129614"/>
            <a:ext cx="8320035" cy="470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2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7728249" cy="1090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ea typeface="MS PGothic" pitchFamily="34" charset="-128"/>
              </a:rPr>
              <a:t>Organizational  behavior- </a:t>
            </a:r>
            <a:r>
              <a:rPr lang="en-IN" dirty="0">
                <a:solidFill>
                  <a:srgbClr val="C00000"/>
                </a:solidFill>
                <a:ea typeface="MS PGothic" pitchFamily="34" charset="-128"/>
              </a:rPr>
              <a:t>Meaning</a:t>
            </a:r>
            <a:endParaRPr lang="en-IN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IN" sz="2300" dirty="0">
                <a:solidFill>
                  <a:srgbClr val="002060"/>
                </a:solidFill>
              </a:rPr>
              <a:t>The definitions on OB are many. However, three features need to be emphasized in any definition:</a:t>
            </a:r>
          </a:p>
          <a:p>
            <a:pPr>
              <a:buFont typeface="Wingdings 2" pitchFamily="18" charset="2"/>
              <a:buNone/>
            </a:pPr>
            <a:r>
              <a:rPr lang="en-IN" sz="2300" b="1" dirty="0">
                <a:solidFill>
                  <a:srgbClr val="FF0000"/>
                </a:solidFill>
              </a:rPr>
              <a:t>• OB is the study of human behaviour;</a:t>
            </a:r>
          </a:p>
          <a:p>
            <a:pPr>
              <a:buFont typeface="Wingdings 2" pitchFamily="18" charset="2"/>
              <a:buNone/>
            </a:pPr>
            <a:r>
              <a:rPr lang="en-IN" sz="2300" dirty="0">
                <a:solidFill>
                  <a:srgbClr val="002060"/>
                </a:solidFill>
              </a:rPr>
              <a:t>• The study is about </a:t>
            </a:r>
            <a:r>
              <a:rPr lang="en-IN" sz="2300" b="1" dirty="0">
                <a:solidFill>
                  <a:srgbClr val="FF0000"/>
                </a:solidFill>
              </a:rPr>
              <a:t>behaviour</a:t>
            </a:r>
            <a:r>
              <a:rPr lang="en-IN" sz="2300" dirty="0">
                <a:solidFill>
                  <a:srgbClr val="FF0000"/>
                </a:solidFill>
              </a:rPr>
              <a:t> </a:t>
            </a:r>
            <a:r>
              <a:rPr lang="en-IN" sz="2300" dirty="0">
                <a:solidFill>
                  <a:srgbClr val="002060"/>
                </a:solidFill>
              </a:rPr>
              <a:t>in organizations; and</a:t>
            </a:r>
          </a:p>
          <a:p>
            <a:pPr>
              <a:buFont typeface="Wingdings 2" pitchFamily="18" charset="2"/>
              <a:buNone/>
            </a:pPr>
            <a:r>
              <a:rPr lang="en-IN" sz="2300" dirty="0">
                <a:solidFill>
                  <a:srgbClr val="002060"/>
                </a:solidFill>
              </a:rPr>
              <a:t>• Knowledge about human behaviour would be useful in improving an </a:t>
            </a:r>
            <a:r>
              <a:rPr lang="en-IN" sz="2300" dirty="0">
                <a:solidFill>
                  <a:srgbClr val="FF0000"/>
                </a:solidFill>
              </a:rPr>
              <a:t>organization‘s</a:t>
            </a:r>
            <a:r>
              <a:rPr lang="en-IN" sz="2300" dirty="0">
                <a:solidFill>
                  <a:srgbClr val="002060"/>
                </a:solidFill>
              </a:rPr>
              <a:t> </a:t>
            </a:r>
            <a:r>
              <a:rPr lang="en-IN" sz="2300" dirty="0">
                <a:solidFill>
                  <a:srgbClr val="FF0000"/>
                </a:solidFill>
              </a:rPr>
              <a:t>effectiveness</a:t>
            </a:r>
            <a:r>
              <a:rPr lang="en-IN" dirty="0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en-IN" sz="2300" dirty="0">
                <a:solidFill>
                  <a:srgbClr val="002060"/>
                </a:solidFill>
              </a:rPr>
              <a:t>OB –Human side of Management</a:t>
            </a:r>
          </a:p>
          <a:p>
            <a:pPr>
              <a:buFont typeface="Wingdings 2" pitchFamily="18" charset="2"/>
              <a:buNone/>
            </a:pPr>
            <a:endParaRPr lang="en-IN" sz="2300" dirty="0">
              <a:solidFill>
                <a:srgbClr val="00206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C28B87-39FE-48D5-9A53-3A4571D9DB6D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</a:t>
            </a:r>
            <a:r>
              <a:rPr lang="en-US" dirty="0">
                <a:solidFill>
                  <a:srgbClr val="C00000"/>
                </a:solidFill>
              </a:rPr>
              <a:t>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700" dirty="0"/>
              <a:t>The value system, emotional intelligence, organizational culture, job design and the work environment are important </a:t>
            </a:r>
            <a:r>
              <a:rPr lang="en-IN" sz="2700" dirty="0">
                <a:solidFill>
                  <a:srgbClr val="FF0000"/>
                </a:solidFill>
              </a:rPr>
              <a:t>causal</a:t>
            </a:r>
            <a:r>
              <a:rPr lang="en-IN" sz="2700" dirty="0"/>
              <a:t> </a:t>
            </a:r>
            <a:r>
              <a:rPr lang="en-IN" sz="2700" dirty="0">
                <a:solidFill>
                  <a:srgbClr val="FF0000"/>
                </a:solidFill>
              </a:rPr>
              <a:t>agents</a:t>
            </a:r>
            <a:r>
              <a:rPr lang="en-IN" sz="2700" dirty="0"/>
              <a:t> in determining human behaviour.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33BECA-5C89-4679-9494-10484920503E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020" y="302801"/>
            <a:ext cx="8768772" cy="597757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ea typeface="MS PGothic" pitchFamily="34" charset="-128"/>
              </a:rPr>
              <a:t>Organisational  </a:t>
            </a:r>
            <a:r>
              <a:rPr lang="en-US" dirty="0" err="1">
                <a:solidFill>
                  <a:srgbClr val="C00000"/>
                </a:solidFill>
                <a:ea typeface="MS PGothic" pitchFamily="34" charset="-128"/>
              </a:rPr>
              <a:t>behaviour</a:t>
            </a:r>
            <a:r>
              <a:rPr lang="en-US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endParaRPr lang="en-IN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50106" y="1189831"/>
            <a:ext cx="9596687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‘Organizational Behaviour’ – It has two words ‘organisation’ and ‘Behaviour’.</a:t>
            </a:r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en-IN" sz="2000" b="1" dirty="0">
                <a:solidFill>
                  <a:srgbClr val="C00000"/>
                </a:solidFill>
              </a:rPr>
              <a:t>What is an organization?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</a:rPr>
              <a:t>The term </a:t>
            </a:r>
            <a:r>
              <a:rPr lang="en-IN" sz="2000" b="1" dirty="0">
                <a:solidFill>
                  <a:srgbClr val="002060"/>
                </a:solidFill>
              </a:rPr>
              <a:t>organization  i</a:t>
            </a:r>
            <a:r>
              <a:rPr lang="en-IN" sz="2000" dirty="0">
                <a:solidFill>
                  <a:srgbClr val="002060"/>
                </a:solidFill>
              </a:rPr>
              <a:t>s defined as two or more </a:t>
            </a:r>
            <a:r>
              <a:rPr lang="en-IN" sz="2000" b="1" dirty="0">
                <a:solidFill>
                  <a:srgbClr val="002060"/>
                </a:solidFill>
              </a:rPr>
              <a:t>individuals </a:t>
            </a:r>
            <a:r>
              <a:rPr lang="en-IN" sz="2000" dirty="0">
                <a:solidFill>
                  <a:srgbClr val="002060"/>
                </a:solidFill>
              </a:rPr>
              <a:t>who are interacting with each other within a deliberately structured set up and working in an interdependent way to achieve some common objective/s.</a:t>
            </a:r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en-IN" sz="2000" b="1" dirty="0">
                <a:solidFill>
                  <a:srgbClr val="C00000"/>
                </a:solidFill>
              </a:rPr>
              <a:t>What is Behaviour?</a:t>
            </a:r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r>
              <a:rPr lang="en-IN" sz="2000" dirty="0">
                <a:solidFill>
                  <a:srgbClr val="002060"/>
                </a:solidFill>
              </a:rPr>
              <a:t>“the way in which an individual or person behaves &amp; response to a particular situation or stimulus.</a:t>
            </a:r>
            <a:r>
              <a:rPr lang="en-IN" sz="2700" dirty="0">
                <a:solidFill>
                  <a:srgbClr val="002060"/>
                </a:solidFill>
              </a:rPr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C2C33D-8761-4E2D-8432-30C0FB0AAE1D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020" y="302801"/>
            <a:ext cx="8768772" cy="621353"/>
          </a:xfrm>
        </p:spPr>
        <p:txBody>
          <a:bodyPr>
            <a:normAutofit/>
          </a:bodyPr>
          <a:lstStyle/>
          <a:p>
            <a:r>
              <a:rPr lang="en-US" dirty="0"/>
              <a:t>Definitions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886" y="924154"/>
            <a:ext cx="9889927" cy="6637109"/>
          </a:xfrm>
        </p:spPr>
        <p:txBody>
          <a:bodyPr/>
          <a:lstStyle/>
          <a:p>
            <a:r>
              <a:rPr lang="en-IN" sz="2700" dirty="0"/>
              <a:t>―Organisational behaviour is a subset of management activities concerned with </a:t>
            </a:r>
            <a:r>
              <a:rPr lang="en-IN" sz="2700" b="1" dirty="0">
                <a:solidFill>
                  <a:srgbClr val="C00000"/>
                </a:solidFill>
              </a:rPr>
              <a:t>understanding, predicting and influencing individual behaviour in organisational setting</a:t>
            </a:r>
            <a:r>
              <a:rPr lang="en-IN" sz="2700" dirty="0"/>
              <a:t>.</a:t>
            </a:r>
          </a:p>
          <a:p>
            <a:pPr algn="r">
              <a:buNone/>
            </a:pPr>
            <a:r>
              <a:rPr lang="en-IN" sz="2700" dirty="0"/>
              <a:t>— Callahan, </a:t>
            </a:r>
            <a:r>
              <a:rPr lang="en-IN" sz="2700" dirty="0" err="1"/>
              <a:t>Fleenor</a:t>
            </a:r>
            <a:r>
              <a:rPr lang="en-IN" sz="2700" dirty="0"/>
              <a:t> and </a:t>
            </a:r>
            <a:r>
              <a:rPr lang="en-IN" sz="2700" dirty="0" err="1"/>
              <a:t>Kudson</a:t>
            </a:r>
            <a:endParaRPr lang="en-IN" sz="2700" dirty="0"/>
          </a:p>
          <a:p>
            <a:r>
              <a:rPr lang="en-IN" sz="2700" dirty="0"/>
              <a:t>Organizational </a:t>
            </a:r>
            <a:r>
              <a:rPr lang="en-IN" sz="2700" dirty="0" err="1"/>
              <a:t>behavior</a:t>
            </a:r>
            <a:r>
              <a:rPr lang="en-IN" sz="2700" dirty="0"/>
              <a:t> is directly concerned with the understanding, prediction, and control of human </a:t>
            </a:r>
            <a:r>
              <a:rPr lang="en-IN" sz="2700" dirty="0" err="1"/>
              <a:t>behavior</a:t>
            </a:r>
            <a:r>
              <a:rPr lang="en-IN" sz="2700" dirty="0"/>
              <a:t> in organizations.” — Fred </a:t>
            </a:r>
            <a:r>
              <a:rPr lang="en-IN" sz="2700" dirty="0" err="1"/>
              <a:t>Luthans</a:t>
            </a:r>
            <a:r>
              <a:rPr lang="en-IN" sz="2700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6875F7-4695-4A76-BDE4-48F371D98007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020" y="302801"/>
            <a:ext cx="8768772" cy="453325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78" y="1418431"/>
            <a:ext cx="9177139" cy="6142832"/>
          </a:xfrm>
        </p:spPr>
        <p:txBody>
          <a:bodyPr/>
          <a:lstStyle/>
          <a:p>
            <a:r>
              <a:rPr lang="en-IN" dirty="0"/>
              <a:t>―</a:t>
            </a:r>
            <a:r>
              <a:rPr lang="en-IN" sz="2700" dirty="0"/>
              <a:t>Organisational behaviour is a field of study that investigates the impact that </a:t>
            </a:r>
            <a:r>
              <a:rPr lang="en-IN" sz="2700" b="1" dirty="0">
                <a:solidFill>
                  <a:srgbClr val="C00000"/>
                </a:solidFill>
              </a:rPr>
              <a:t>individuals, groups and structure </a:t>
            </a:r>
            <a:r>
              <a:rPr lang="en-IN" sz="2700" dirty="0"/>
              <a:t>have on behaviour within the organisations for the purpose of applying such knowledge toward </a:t>
            </a:r>
            <a:r>
              <a:rPr lang="en-IN" sz="2700" b="1" dirty="0">
                <a:solidFill>
                  <a:srgbClr val="C00000"/>
                </a:solidFill>
              </a:rPr>
              <a:t>improving an organization‘s effectiveness.</a:t>
            </a:r>
          </a:p>
          <a:p>
            <a:pPr algn="r">
              <a:buNone/>
            </a:pPr>
            <a:r>
              <a:rPr lang="en-IN" sz="2700" dirty="0"/>
              <a:t>—Stephens P. Robbins.</a:t>
            </a:r>
          </a:p>
          <a:p>
            <a:pPr>
              <a:buNone/>
            </a:pPr>
            <a:r>
              <a:rPr lang="en-IN" sz="2700" dirty="0"/>
              <a:t>In short, organisational behaviour revolves around two fundamental components: </a:t>
            </a:r>
          </a:p>
          <a:p>
            <a:pPr>
              <a:buNone/>
            </a:pPr>
            <a:r>
              <a:rPr lang="en-IN" sz="2700" b="1" dirty="0">
                <a:solidFill>
                  <a:srgbClr val="C00000"/>
                </a:solidFill>
              </a:rPr>
              <a:t>  1. The nature of the Human being/man. 2. The nature of the organisation</a:t>
            </a:r>
          </a:p>
          <a:p>
            <a:pPr algn="r">
              <a:buNone/>
            </a:pP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5940CA-D121-4A28-A737-BD950DF57F9D}" type="datetime1">
              <a:rPr lang="en-US" smtClean="0">
                <a:solidFill>
                  <a:srgbClr val="FFFFFF"/>
                </a:solidFill>
              </a:rPr>
              <a:t>8/17/2023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17197</TotalTime>
  <Words>1167</Words>
  <Application>Microsoft Office PowerPoint</Application>
  <PresentationFormat>Custom</PresentationFormat>
  <Paragraphs>200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MS PGothic</vt:lpstr>
      <vt:lpstr>Arial</vt:lpstr>
      <vt:lpstr>Calibri</vt:lpstr>
      <vt:lpstr>French Script MT</vt:lpstr>
      <vt:lpstr>Gill Sans MT</vt:lpstr>
      <vt:lpstr>Souvenir Lt BT</vt:lpstr>
      <vt:lpstr>Times New Roman</vt:lpstr>
      <vt:lpstr>Wingdings</vt:lpstr>
      <vt:lpstr>Wingdings 2</vt:lpstr>
      <vt:lpstr>Default Design</vt:lpstr>
      <vt:lpstr>  Topic:  Introduction to OB</vt:lpstr>
      <vt:lpstr>Learning Objectives</vt:lpstr>
      <vt:lpstr>Introduction</vt:lpstr>
      <vt:lpstr>PowerPoint Presentation</vt:lpstr>
      <vt:lpstr>Organizational  behavior- Meaning</vt:lpstr>
      <vt:lpstr>Introduction</vt:lpstr>
      <vt:lpstr>Organisational  behaviour </vt:lpstr>
      <vt:lpstr>Definitions </vt:lpstr>
      <vt:lpstr>Definition</vt:lpstr>
      <vt:lpstr>PowerPoint Presentation</vt:lpstr>
      <vt:lpstr>OB studies ……</vt:lpstr>
      <vt:lpstr>Characteristics of Organisational Behavior</vt:lpstr>
      <vt:lpstr>OB works at three levels</vt:lpstr>
      <vt:lpstr>Assumptions</vt:lpstr>
      <vt:lpstr>FOUNDATIONS OF OB</vt:lpstr>
      <vt:lpstr>Key forces affect Organizational Behaviour</vt:lpstr>
      <vt:lpstr>Characteristics of the Field of OB</vt:lpstr>
      <vt:lpstr>Organizational Behavior is </vt:lpstr>
      <vt:lpstr>Why does OB Matter</vt:lpstr>
      <vt:lpstr>Five Reasons Why Organizations Exist</vt:lpstr>
      <vt:lpstr>Contributing Disciplines to the OB Field</vt:lpstr>
      <vt:lpstr>Importance of OB</vt:lpstr>
      <vt:lpstr>Models of OB</vt:lpstr>
      <vt:lpstr>Autocratic Model</vt:lpstr>
      <vt:lpstr>Custodian Model</vt:lpstr>
      <vt:lpstr>Supportive  Model</vt:lpstr>
      <vt:lpstr>Collegial Model</vt:lpstr>
      <vt:lpstr>SOBC Model Stimulus  Organism-Behaviour-Consequences</vt:lpstr>
      <vt:lpstr>SOBC Model</vt:lpstr>
      <vt:lpstr>OB Models </vt:lpstr>
      <vt:lpstr>Approaches of the study of OB</vt:lpstr>
      <vt:lpstr>Three Good Reasons Why You Should Care About . . . Organizational Behavior</vt:lpstr>
      <vt:lpstr>                                                                                                  </vt:lpstr>
      <vt:lpstr>Challenges and Opportunities for OB</vt:lpstr>
      <vt:lpstr>Challenges and Opportunities for OB (cont’d)</vt:lpstr>
      <vt:lpstr>Improving Quality and Productivity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Oxidation of Organic Compounds using Nanomaterial Based Technologies</dc:title>
  <dc:creator>Gautham Jegadeesan</dc:creator>
  <cp:lastModifiedBy>SASTRA</cp:lastModifiedBy>
  <cp:revision>569</cp:revision>
  <dcterms:created xsi:type="dcterms:W3CDTF">2015-02-25T10:23:39Z</dcterms:created>
  <dcterms:modified xsi:type="dcterms:W3CDTF">2023-08-17T09:42:59Z</dcterms:modified>
</cp:coreProperties>
</file>