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691813" cy="7561263"/>
  <p:notesSz cx="7315200" cy="96012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Pinyon Script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000000"/>
          </p15:clr>
        </p15:guide>
        <p15:guide id="4" pos="3368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zEOchzHa1tJT1zgMQAYTSmQAM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65" autoAdjust="0"/>
  </p:normalViewPr>
  <p:slideViewPr>
    <p:cSldViewPr snapToGrid="0">
      <p:cViewPr varScale="1">
        <p:scale>
          <a:sx n="61" d="100"/>
          <a:sy n="61" d="100"/>
        </p:scale>
        <p:origin x="1362" y="12"/>
      </p:cViewPr>
      <p:guideLst>
        <p:guide orient="horz" pos="2160"/>
        <p:guide pos="2880"/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758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262f2814e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9262f281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43180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/>
            </a:lvl1pPr>
            <a:lvl2pPr marL="914400" lvl="1" indent="-40005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371600" lvl="2" indent="-37465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828800" lvl="3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199412" y="7225205"/>
            <a:ext cx="1425575" cy="30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534591" y="302801"/>
            <a:ext cx="9622632" cy="12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4550" y="7204203"/>
            <a:ext cx="1521071" cy="35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653036" y="7008171"/>
            <a:ext cx="338574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44550" y="7204203"/>
            <a:ext cx="1521071" cy="35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653036" y="7008171"/>
            <a:ext cx="338574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/>
          <p:nvPr/>
        </p:nvSpPr>
        <p:spPr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1"/>
          <p:cNvSpPr txBox="1"/>
          <p:nvPr/>
        </p:nvSpPr>
        <p:spPr>
          <a:xfrm>
            <a:off x="356394" y="2211181"/>
            <a:ext cx="9979025" cy="293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2050"/>
              </a:spcBef>
              <a:spcAft>
                <a:spcPts val="0"/>
              </a:spcAft>
              <a:buNone/>
            </a:pPr>
            <a:r>
              <a:rPr lang="en-US" sz="4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2</a:t>
            </a:r>
            <a:endParaRPr sz="27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None/>
            </a:pPr>
            <a:r>
              <a:rPr lang="en-US" sz="27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/>
          </a:p>
        </p:txBody>
      </p:sp>
      <p:sp>
        <p:nvSpPr>
          <p:cNvPr id="34" name="Google Shape;34;p31"/>
          <p:cNvSpPr txBox="1"/>
          <p:nvPr/>
        </p:nvSpPr>
        <p:spPr>
          <a:xfrm>
            <a:off x="2791751" y="7043177"/>
            <a:ext cx="5078611" cy="52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163345" y="7225205"/>
            <a:ext cx="1521071" cy="27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161748" y="1061161"/>
            <a:ext cx="5051250" cy="59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435005" y="1054700"/>
            <a:ext cx="5051250" cy="6002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/>
          <p:nvPr/>
        </p:nvSpPr>
        <p:spPr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marR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44550" y="7204203"/>
            <a:ext cx="1521071" cy="35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7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7"/>
          <p:cNvSpPr txBox="1"/>
          <p:nvPr/>
        </p:nvSpPr>
        <p:spPr>
          <a:xfrm>
            <a:off x="2791751" y="7130629"/>
            <a:ext cx="5078611" cy="5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c/c7/A_bandura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3/3f/B.F._Skinner_at_Harvard_circa_1950.jp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Organizational Behaviour</a:t>
            </a:r>
            <a:br>
              <a:rPr lang="en-US">
                <a:solidFill>
                  <a:srgbClr val="C00000"/>
                </a:solidFill>
              </a:rPr>
            </a:br>
            <a:endParaRPr>
              <a:solidFill>
                <a:srgbClr val="C00000"/>
              </a:solidFill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>
              <a:solidFill>
                <a:srgbClr val="C00000"/>
              </a:solidFill>
            </a:endParaRPr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Topic 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>
                <a:solidFill>
                  <a:srgbClr val="C00000"/>
                </a:solidFill>
              </a:rPr>
              <a:t>Learning</a:t>
            </a:r>
            <a:endParaRPr b="1" dirty="0">
              <a:solidFill>
                <a:srgbClr val="C00000"/>
              </a:solidFill>
            </a:endParaRPr>
          </a:p>
          <a:p>
            <a:pPr marL="391112" lvl="0" indent="-1879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b="1" dirty="0"/>
          </a:p>
          <a:p>
            <a:pPr marL="391112" lvl="0" indent="-1879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b="1" dirty="0"/>
          </a:p>
          <a:p>
            <a:pPr marL="391112" lvl="0" indent="-391112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b="1" dirty="0"/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C.Vijaya</a:t>
            </a:r>
            <a:r>
              <a:rPr lang="en-US" sz="2000" b="1" dirty="0">
                <a:solidFill>
                  <a:srgbClr val="002060"/>
                </a:solidFill>
              </a:rPr>
              <a:t> Banu, </a:t>
            </a:r>
            <a:r>
              <a:rPr lang="en-US" sz="2000" b="1" dirty="0" err="1">
                <a:solidFill>
                  <a:srgbClr val="002060"/>
                </a:solidFill>
              </a:rPr>
              <a:t>Ph.D</a:t>
            </a:r>
            <a:endParaRPr sz="2000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Professor</a:t>
            </a:r>
            <a:endParaRPr sz="2000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</a:rPr>
              <a:t>School of Management</a:t>
            </a:r>
            <a:endParaRPr dirty="0"/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</a:rPr>
              <a:t>SASTRA Deemed University</a:t>
            </a:r>
            <a:endParaRPr dirty="0"/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 b="1" dirty="0">
                <a:solidFill>
                  <a:srgbClr val="002060"/>
                </a:solidFill>
              </a:rPr>
              <a:t>Thanjavur</a:t>
            </a:r>
            <a:endParaRPr sz="2000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  <a:p>
            <a:pPr marL="391112" lvl="0" indent="-39111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solidFill>
                <a:srgbClr val="002060"/>
              </a:solidFill>
            </a:endParaRPr>
          </a:p>
          <a:p>
            <a:pPr marL="391112" lvl="0" indent="-2641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1" dirty="0">
              <a:solidFill>
                <a:srgbClr val="002060"/>
              </a:solidFill>
            </a:endParaRPr>
          </a:p>
        </p:txBody>
      </p:sp>
      <p:sp>
        <p:nvSpPr>
          <p:cNvPr id="47" name="Google Shape;47;p1"/>
          <p:cNvSpPr txBox="1">
            <a:spLocks noGrp="1"/>
          </p:cNvSpPr>
          <p:nvPr>
            <p:ph type="dt" idx="10"/>
          </p:nvPr>
        </p:nvSpPr>
        <p:spPr>
          <a:xfrm>
            <a:off x="199412" y="7225205"/>
            <a:ext cx="1425575" cy="30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</a:rPr>
              <a:t>26-11-2021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3228417" y="204941"/>
            <a:ext cx="63705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Operant Conditioning</a:t>
            </a:r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Operant conditioning, also called </a:t>
            </a:r>
            <a:r>
              <a:rPr lang="en-US" b="1" dirty="0">
                <a:solidFill>
                  <a:srgbClr val="00B050"/>
                </a:solidFill>
              </a:rPr>
              <a:t>instrumental conditioning, </a:t>
            </a:r>
            <a:r>
              <a:rPr lang="en-US" dirty="0"/>
              <a:t>refers to the process that  our </a:t>
            </a:r>
            <a:r>
              <a:rPr lang="en-US" b="1" dirty="0" err="1"/>
              <a:t>behaviour</a:t>
            </a:r>
            <a:r>
              <a:rPr lang="en-US" b="1" dirty="0"/>
              <a:t> produces certain consequences and how we behave in the future </a:t>
            </a:r>
            <a:r>
              <a:rPr lang="en-US" dirty="0"/>
              <a:t>will depend on what those consequences are.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 If our actions have pleasant effects, then we will be </a:t>
            </a:r>
            <a:r>
              <a:rPr lang="en-US" b="1" dirty="0">
                <a:solidFill>
                  <a:srgbClr val="FF0000"/>
                </a:solidFill>
              </a:rPr>
              <a:t>more likely to repeat the</a:t>
            </a:r>
            <a:r>
              <a:rPr lang="en-US" b="1" dirty="0"/>
              <a:t>m </a:t>
            </a:r>
            <a:r>
              <a:rPr lang="en-US" dirty="0"/>
              <a:t>in the future. If, however, our actions have </a:t>
            </a:r>
            <a:r>
              <a:rPr lang="en-US" b="1" dirty="0">
                <a:solidFill>
                  <a:srgbClr val="FF0000"/>
                </a:solidFill>
              </a:rPr>
              <a:t>unpleasant effects</a:t>
            </a:r>
            <a:r>
              <a:rPr lang="en-US" dirty="0"/>
              <a:t>, we are </a:t>
            </a:r>
            <a:r>
              <a:rPr lang="en-US" b="1" dirty="0"/>
              <a:t>less likely to repeat them </a:t>
            </a:r>
            <a:r>
              <a:rPr lang="en-US" dirty="0"/>
              <a:t>in the future</a:t>
            </a:r>
            <a:endParaRPr dirty="0"/>
          </a:p>
        </p:txBody>
      </p:sp>
      <p:sp>
        <p:nvSpPr>
          <p:cNvPr id="116" name="Google Shape;116;p10"/>
          <p:cNvSpPr/>
          <p:nvPr/>
        </p:nvSpPr>
        <p:spPr>
          <a:xfrm>
            <a:off x="267296" y="1897306"/>
            <a:ext cx="10157222" cy="42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Operant Conditioning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1506" y="1075174"/>
            <a:ext cx="9296400" cy="588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ftr" idx="11"/>
          </p:nvPr>
        </p:nvSpPr>
        <p:spPr>
          <a:xfrm>
            <a:off x="3653036" y="7008171"/>
            <a:ext cx="338574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2005 Prentice Hall Inc. All rights reserved.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9" name="Google Shape;129;p12" descr="Chap01Bkgd03"/>
          <p:cNvSpPr txBox="1"/>
          <p:nvPr/>
        </p:nvSpPr>
        <p:spPr>
          <a:xfrm>
            <a:off x="2450306" y="3856831"/>
            <a:ext cx="6236891" cy="26884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35003" dir="2471156" algn="ctr" rotWithShape="0">
              <a:srgbClr val="DDDDDD"/>
            </a:outerShdw>
          </a:effectLst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324116" marR="0" lvl="0" indent="-19736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  <a:endParaRPr dirty="0"/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Reflexive (unlearned) behavior</a:t>
            </a:r>
            <a:endParaRPr dirty="0"/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Conditioned (learned) behavior</a:t>
            </a:r>
            <a:endParaRPr dirty="0"/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Reinforcement</a:t>
            </a:r>
            <a:endParaRPr dirty="0"/>
          </a:p>
        </p:txBody>
      </p:sp>
      <p:sp>
        <p:nvSpPr>
          <p:cNvPr id="130" name="Google Shape;130;p12"/>
          <p:cNvSpPr txBox="1"/>
          <p:nvPr/>
        </p:nvSpPr>
        <p:spPr>
          <a:xfrm>
            <a:off x="697706" y="1342231"/>
            <a:ext cx="8998943" cy="2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Operant (or Instrumental) Conditioning</a:t>
            </a:r>
            <a:endParaRPr dirty="0"/>
          </a:p>
          <a:p>
            <a:pPr marL="0" marR="0" lvl="0" indent="0" algn="l" rtl="0">
              <a:spcBef>
                <a:spcPts val="135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of </a:t>
            </a:r>
            <a:r>
              <a:rPr lang="en-US" sz="2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 that occurs through rewards and punishments for behavior</a:t>
            </a: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Through operant conditioning, an association is made </a:t>
            </a:r>
            <a:r>
              <a:rPr lang="en-US" sz="2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between a behavior and a consequence for that behavior</a:t>
            </a: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7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534591" y="302801"/>
            <a:ext cx="9622632" cy="12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Shaping Behavior</a:t>
            </a:r>
            <a:endParaRPr dirty="0"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3653036" y="7008171"/>
            <a:ext cx="338574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2005 Prentice Hall Inc. All rights reserved.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8" name="Google Shape;138;p13" descr="Chap01Bkgd03"/>
          <p:cNvSpPr txBox="1"/>
          <p:nvPr/>
        </p:nvSpPr>
        <p:spPr>
          <a:xfrm>
            <a:off x="980083" y="3444575"/>
            <a:ext cx="8731647" cy="29404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35003" dir="2471156" algn="ctr" rotWithShape="0">
              <a:srgbClr val="DDDDDD"/>
            </a:outerShdw>
          </a:effectLst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324116" marR="0" lvl="0" indent="-19736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Concepts</a:t>
            </a:r>
            <a:endParaRPr dirty="0"/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is </a:t>
            </a:r>
            <a:r>
              <a:rPr lang="en-US" sz="2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required to </a:t>
            </a:r>
            <a:r>
              <a:rPr lang="en-US" sz="27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change behavior</a:t>
            </a:r>
            <a:r>
              <a:rPr lang="en-US" sz="2700" dirty="0">
                <a:solidFill>
                  <a:srgbClr val="00B050"/>
                </a:solidFill>
                <a:sym typeface="Arial"/>
              </a:rPr>
              <a:t>.</a:t>
            </a:r>
            <a:endParaRPr dirty="0">
              <a:solidFill>
                <a:srgbClr val="00B050"/>
              </a:solidFill>
            </a:endParaRPr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US" sz="27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rewards</a:t>
            </a:r>
            <a:r>
              <a:rPr lang="en-US" sz="2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are more </a:t>
            </a:r>
            <a:r>
              <a:rPr lang="en-US" sz="27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effective</a:t>
            </a:r>
            <a:r>
              <a:rPr lang="en-US" sz="2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than others.</a:t>
            </a:r>
            <a:endParaRPr dirty="0"/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7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r>
              <a:rPr lang="en-US" sz="2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of reinforcement affects learning </a:t>
            </a:r>
            <a:r>
              <a:rPr lang="en-US" sz="27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speed and permanence</a:t>
            </a:r>
            <a:r>
              <a:rPr lang="en-US" sz="2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39" name="Google Shape;139;p13"/>
          <p:cNvSpPr txBox="1"/>
          <p:nvPr/>
        </p:nvSpPr>
        <p:spPr>
          <a:xfrm>
            <a:off x="1158280" y="1445742"/>
            <a:ext cx="8820746" cy="16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35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Systematically reinforcing each successive step that moves an individual closer to the desired response.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2746850" y="0"/>
            <a:ext cx="74994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28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Types of learning processes in Operant Conditioning</a:t>
            </a:r>
            <a:endParaRPr sz="2400"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1158275" y="3948654"/>
            <a:ext cx="87318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521481" lvl="0" indent="-43893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800"/>
              <a:buFont typeface="Noto Sans Symbols"/>
              <a:buAutoNum type="arabicPeriod"/>
            </a:pPr>
            <a:r>
              <a:rPr lang="en-US" sz="2800" b="1" dirty="0"/>
              <a:t>Positive reinforcement </a:t>
            </a:r>
            <a:endParaRPr sz="1900" b="1" dirty="0"/>
          </a:p>
          <a:p>
            <a:pPr marL="521481" lvl="0" indent="-43893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800"/>
              <a:buFont typeface="Noto Sans Symbols"/>
              <a:buAutoNum type="arabicPeriod"/>
            </a:pPr>
            <a:r>
              <a:rPr lang="en-US" sz="2800" b="1" dirty="0"/>
              <a:t>Negative reinforcement </a:t>
            </a:r>
            <a:endParaRPr sz="1900" b="1"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1069181" y="2205368"/>
            <a:ext cx="8731647" cy="135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a learning process that involves an increase or decrease in the likelihood of some behavior as a result of the consequences.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534591" y="302802"/>
            <a:ext cx="9622632" cy="50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Negative Reinforcement vs. Punishment</a:t>
            </a:r>
            <a:endParaRPr sz="2200"/>
          </a:p>
        </p:txBody>
      </p:sp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534591" y="2016337"/>
            <a:ext cx="9711730" cy="529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521481" marR="0" lvl="0" indent="-52148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3600"/>
              <a:buFont typeface="Noto Sans Symbols"/>
              <a:buChar char="🡺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important to not confuse negative reinforcement and negative punishment.  </a:t>
            </a:r>
            <a:endParaRPr/>
          </a:p>
          <a:p>
            <a:pPr marL="521481" marR="0" lvl="0" indent="-521481" algn="l" rtl="0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rgbClr val="CC6600"/>
              </a:buClr>
              <a:buSzPts val="3600"/>
              <a:buFont typeface="Noto Sans Symbols"/>
              <a:buChar char="🡺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different.  </a:t>
            </a:r>
            <a:endParaRPr/>
          </a:p>
          <a:p>
            <a:pPr marL="521481" marR="0" lvl="0" indent="-521481" algn="l" rtl="0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rgbClr val="CC6600"/>
              </a:buClr>
              <a:buSzPts val="3600"/>
              <a:buFont typeface="Noto Sans Symbols"/>
              <a:buChar char="🡺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reinforcement involves </a:t>
            </a: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increase in a behavior.   </a:t>
            </a:r>
            <a:endParaRPr/>
          </a:p>
          <a:p>
            <a:pPr marL="521481" marR="0" lvl="0" indent="-521481" algn="l" rtl="0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rgbClr val="CC6600"/>
              </a:buClr>
              <a:buSzPts val="3600"/>
              <a:buFont typeface="Noto Sans Symbols"/>
              <a:buChar char="🡺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contrast, punishment involves a </a:t>
            </a: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decrease in a behavior.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Methods of Shaping Behavior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534591" y="1764295"/>
            <a:ext cx="9622632" cy="54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 fontScale="92500" lnSpcReduction="10000"/>
          </a:bodyPr>
          <a:lstStyle/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Positive reinforcement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–"/>
            </a:pPr>
            <a:r>
              <a:rPr lang="en-US" b="1" dirty="0">
                <a:solidFill>
                  <a:srgbClr val="FF0000"/>
                </a:solidFill>
              </a:rPr>
              <a:t>Providing a reward </a:t>
            </a:r>
            <a:r>
              <a:rPr lang="en-US" dirty="0"/>
              <a:t>for a desired behavior.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Negative reinforcement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–"/>
            </a:pPr>
            <a:r>
              <a:rPr lang="en-US" b="1" dirty="0">
                <a:solidFill>
                  <a:srgbClr val="FF0000"/>
                </a:solidFill>
              </a:rPr>
              <a:t>Removing an unpleasant consequence </a:t>
            </a:r>
            <a:r>
              <a:rPr lang="en-US" dirty="0"/>
              <a:t>when the desired behavior occurs.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Punishment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–"/>
            </a:pPr>
            <a:r>
              <a:rPr lang="en-US" b="1" dirty="0">
                <a:solidFill>
                  <a:srgbClr val="FF0000"/>
                </a:solidFill>
              </a:rPr>
              <a:t>Applying an undesirable condition to eliminate </a:t>
            </a:r>
            <a:r>
              <a:rPr lang="en-US" dirty="0"/>
              <a:t>an undesirable behavior.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dirty="0"/>
              <a:t>Extinction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–"/>
            </a:pPr>
            <a:r>
              <a:rPr lang="en-US" b="1" dirty="0">
                <a:solidFill>
                  <a:srgbClr val="FF0000"/>
                </a:solidFill>
              </a:rPr>
              <a:t>Withholding reinforcement of a behavior </a:t>
            </a:r>
            <a:r>
              <a:rPr lang="en-US" dirty="0"/>
              <a:t>to cause its cessation.</a:t>
            </a:r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2785375" y="175393"/>
            <a:ext cx="63705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12167"/>
                </a:solidFill>
              </a:rPr>
              <a:t>Two Types of Reinforcement Schedules</a:t>
            </a:r>
            <a:endParaRPr sz="2400">
              <a:solidFill>
                <a:srgbClr val="212167"/>
              </a:solidFill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b="1" dirty="0"/>
              <a:t>1. Continuous Reinforcement 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b="1"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b="1" dirty="0"/>
              <a:t>2. Partial Reinforcement 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rPr lang="en-US" b="1" dirty="0"/>
              <a:t>2.1 Fixed-ratio schedules</a:t>
            </a:r>
            <a:r>
              <a:rPr lang="en-US" dirty="0"/>
              <a:t> 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rPr lang="en-US" b="1" dirty="0"/>
              <a:t>2.2 Variable-ratio schedules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rPr lang="en-US" b="1" dirty="0"/>
              <a:t>2.3 Fixed-interval schedules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rPr lang="en-US" b="1" dirty="0"/>
              <a:t>2.4 Variable-interval schedules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17"/>
          <p:cNvSpPr txBox="1">
            <a:spLocks noGrp="1"/>
          </p:cNvSpPr>
          <p:nvPr>
            <p:ph type="ftr" idx="11"/>
          </p:nvPr>
        </p:nvSpPr>
        <p:spPr>
          <a:xfrm>
            <a:off x="3653036" y="7008171"/>
            <a:ext cx="338574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2005 Prentice Hall Inc. All rights reserved.</a:t>
            </a:r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91112" lvl="0" indent="-3911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/>
              <a:t>Ratio </a:t>
            </a:r>
            <a:endParaRPr dirty="0"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dirty="0"/>
              <a:t>Depends on the </a:t>
            </a:r>
            <a:r>
              <a:rPr lang="en-US" b="1" dirty="0">
                <a:solidFill>
                  <a:srgbClr val="FF0000"/>
                </a:solidFill>
              </a:rPr>
              <a:t>number of responses made</a:t>
            </a:r>
            <a:r>
              <a:rPr lang="en-US" dirty="0"/>
              <a:t>.</a:t>
            </a:r>
            <a:endParaRPr dirty="0"/>
          </a:p>
          <a:p>
            <a:pPr marL="391112" lvl="0" indent="-3911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/>
              <a:t>Interval</a:t>
            </a:r>
            <a:endParaRPr dirty="0"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dirty="0"/>
              <a:t>Depends on the </a:t>
            </a:r>
            <a:r>
              <a:rPr lang="en-US" b="1" dirty="0">
                <a:solidFill>
                  <a:srgbClr val="FF0000"/>
                </a:solidFill>
              </a:rPr>
              <a:t>time between reinforcements</a:t>
            </a:r>
            <a:r>
              <a:rPr lang="en-US" dirty="0"/>
              <a:t>.</a:t>
            </a:r>
            <a:endParaRPr dirty="0"/>
          </a:p>
          <a:p>
            <a:pPr marL="391112" lvl="0" indent="-3911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/>
              <a:t>Fixed </a:t>
            </a:r>
            <a:endParaRPr dirty="0"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b="1" dirty="0">
                <a:solidFill>
                  <a:srgbClr val="FF0000"/>
                </a:solidFill>
              </a:rPr>
              <a:t>Rewards are spaced at uniform time intervals </a:t>
            </a:r>
            <a:r>
              <a:rPr lang="en-US" dirty="0"/>
              <a:t>or after a set number of responses.</a:t>
            </a:r>
            <a:endParaRPr dirty="0"/>
          </a:p>
          <a:p>
            <a:pPr marL="391112" lvl="0" indent="-3911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/>
              <a:t>Variable</a:t>
            </a:r>
            <a:r>
              <a:rPr lang="en-US" dirty="0"/>
              <a:t> </a:t>
            </a:r>
            <a:endParaRPr dirty="0"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b="1" dirty="0">
                <a:solidFill>
                  <a:srgbClr val="FF0000"/>
                </a:solidFill>
              </a:rPr>
              <a:t>Rewards that are unpredictable </a:t>
            </a:r>
            <a:r>
              <a:rPr lang="en-US" dirty="0"/>
              <a:t>or that vary relative to the behavior.  </a:t>
            </a:r>
            <a:endParaRPr dirty="0"/>
          </a:p>
          <a:p>
            <a:pPr marL="847409" lvl="1" indent="-1544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endParaRPr dirty="0"/>
          </a:p>
          <a:p>
            <a:pPr marL="391112" lvl="0" indent="-1879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2-</a:t>
            </a:r>
            <a:fld id="{00000000-1234-1234-1234-123412341234}" type="slidenum">
              <a:rPr lang="en-US" sz="1000"/>
              <a:t>18</a:t>
            </a:fld>
            <a:endParaRPr sz="1000"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2820700" y="302800"/>
            <a:ext cx="73365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Intermittent Reinforcement</a:t>
            </a:r>
            <a:endParaRPr/>
          </a:p>
        </p:txBody>
      </p:sp>
      <p:pic>
        <p:nvPicPr>
          <p:cNvPr id="177" name="Google Shape;177;p18" descr="C:\Documents and Settings\faiza\Local Settings\Temporary Internet Files\Content.IE5\2F29C7OT\MC900078737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057" y="5161613"/>
            <a:ext cx="2143932" cy="213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ftr" idx="11"/>
          </p:nvPr>
        </p:nvSpPr>
        <p:spPr>
          <a:xfrm>
            <a:off x="801886" y="4956828"/>
            <a:ext cx="9266238" cy="235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Dr. Albert Bandura (a.k.a. ‘greatest living psychologist’)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(Born in 1925)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Currently: Professor Emeritus of Social Science in Psychology at Stanford University, USA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.</a:t>
            </a:r>
            <a:endParaRPr b="1" dirty="0"/>
          </a:p>
        </p:txBody>
      </p:sp>
      <p:pic>
        <p:nvPicPr>
          <p:cNvPr id="183" name="Google Shape;183;p19" descr="File:A bandura.jp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2706" y="1342231"/>
            <a:ext cx="3555483" cy="360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534591" y="302801"/>
            <a:ext cx="9622632" cy="12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</a:t>
            </a: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ftr" idx="11"/>
          </p:nvPr>
        </p:nvSpPr>
        <p:spPr>
          <a:xfrm>
            <a:off x="3653036" y="7008171"/>
            <a:ext cx="338574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2005 Prentice Hall Inc. All rights reserved.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6" name="Google Shape;56;p2" descr="Chap01Bkgd03"/>
          <p:cNvSpPr txBox="1"/>
          <p:nvPr/>
        </p:nvSpPr>
        <p:spPr>
          <a:xfrm>
            <a:off x="2272010" y="3528589"/>
            <a:ext cx="6192342" cy="26884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35003" dir="2471156" algn="ctr" rotWithShape="0">
              <a:srgbClr val="DDDDDD"/>
            </a:outerShdw>
          </a:effectLst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324116" marR="0" lvl="0" indent="-19736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Involves change</a:t>
            </a:r>
            <a:endParaRPr/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relatively permanent</a:t>
            </a:r>
            <a:endParaRPr/>
          </a:p>
          <a:p>
            <a:pPr marL="324116" marR="0" lvl="0" indent="-197367" algn="l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acquired through experience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1158280" y="1428239"/>
            <a:ext cx="7484269" cy="16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35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Any relatively permanent change in behavior that occurs as a result of experience.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91112" lvl="0" indent="-3911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lang="en-US" sz="2900" dirty="0">
                <a:solidFill>
                  <a:srgbClr val="3366CC"/>
                </a:solidFill>
              </a:rPr>
              <a:t>Based on the idea that people can also learn </a:t>
            </a:r>
            <a:r>
              <a:rPr lang="en-US" sz="2900" b="1" i="1" dirty="0">
                <a:solidFill>
                  <a:srgbClr val="3366CC"/>
                </a:solidFill>
              </a:rPr>
              <a:t>indirectly</a:t>
            </a:r>
            <a:r>
              <a:rPr lang="en-US" sz="2900" b="1" dirty="0">
                <a:solidFill>
                  <a:srgbClr val="3366CC"/>
                </a:solidFill>
              </a:rPr>
              <a:t>:</a:t>
            </a:r>
            <a:r>
              <a:rPr lang="en-US" sz="2900" dirty="0">
                <a:solidFill>
                  <a:srgbClr val="3366CC"/>
                </a:solidFill>
              </a:rPr>
              <a:t> by </a:t>
            </a:r>
            <a:r>
              <a:rPr lang="en-US" sz="2900" b="1" dirty="0">
                <a:solidFill>
                  <a:srgbClr val="3366CC"/>
                </a:solidFill>
              </a:rPr>
              <a:t>observation, reading, or just hearing </a:t>
            </a:r>
            <a:r>
              <a:rPr lang="en-US" sz="2900" dirty="0">
                <a:solidFill>
                  <a:srgbClr val="3366CC"/>
                </a:solidFill>
              </a:rPr>
              <a:t>about someone else’s – a model’s – experiences.</a:t>
            </a:r>
            <a:endParaRPr sz="2900" dirty="0"/>
          </a:p>
          <a:p>
            <a:pPr marL="391112" lvl="0" indent="-3911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lang="en-US" sz="2900" b="1" dirty="0"/>
              <a:t>Key Concepts:</a:t>
            </a:r>
            <a:endParaRPr dirty="0"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 b="1" dirty="0" smtClean="0">
                <a:solidFill>
                  <a:srgbClr val="3366CC"/>
                </a:solidFill>
              </a:rPr>
              <a:t>Attention </a:t>
            </a:r>
            <a:r>
              <a:rPr lang="en-US" sz="2500" b="1" dirty="0">
                <a:solidFill>
                  <a:srgbClr val="3366CC"/>
                </a:solidFill>
              </a:rPr>
              <a:t>processes</a:t>
            </a:r>
            <a:endParaRPr dirty="0"/>
          </a:p>
          <a:p>
            <a:pPr marL="1303706" lvl="2" indent="-2607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✔"/>
            </a:pPr>
            <a:r>
              <a:rPr lang="en-US" sz="2200" dirty="0"/>
              <a:t>Must </a:t>
            </a:r>
            <a:r>
              <a:rPr lang="en-US" sz="2200" b="1" dirty="0">
                <a:solidFill>
                  <a:srgbClr val="FF0000"/>
                </a:solidFill>
              </a:rPr>
              <a:t>recognize and pay attention to </a:t>
            </a:r>
            <a:r>
              <a:rPr lang="en-US" sz="2200" dirty="0"/>
              <a:t>critical features to learn.</a:t>
            </a:r>
            <a:endParaRPr dirty="0"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 b="1" dirty="0">
                <a:solidFill>
                  <a:srgbClr val="3366CC"/>
                </a:solidFill>
              </a:rPr>
              <a:t>Retention processes</a:t>
            </a:r>
            <a:endParaRPr dirty="0"/>
          </a:p>
          <a:p>
            <a:pPr marL="1303706" lvl="2" indent="-2607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✔"/>
            </a:pPr>
            <a:r>
              <a:rPr lang="en-US" sz="2200" dirty="0"/>
              <a:t>Model’s actions must be </a:t>
            </a:r>
            <a:r>
              <a:rPr lang="en-US" sz="2200" b="1" dirty="0">
                <a:solidFill>
                  <a:srgbClr val="FF0000"/>
                </a:solidFill>
              </a:rPr>
              <a:t>remembered to be learned.</a:t>
            </a:r>
            <a:endParaRPr dirty="0"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 b="1" dirty="0">
                <a:solidFill>
                  <a:srgbClr val="3366CC"/>
                </a:solidFill>
              </a:rPr>
              <a:t>Motor reproduction processes</a:t>
            </a:r>
            <a:endParaRPr dirty="0"/>
          </a:p>
          <a:p>
            <a:pPr marL="1303706" lvl="2" indent="-2607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✔"/>
            </a:pPr>
            <a:r>
              <a:rPr lang="en-US" sz="2200" b="1" dirty="0">
                <a:solidFill>
                  <a:srgbClr val="FF0000"/>
                </a:solidFill>
              </a:rPr>
              <a:t>Watching the model’s behavior </a:t>
            </a:r>
            <a:r>
              <a:rPr lang="en-US" sz="2200" dirty="0"/>
              <a:t>must be converted to doing.</a:t>
            </a:r>
            <a:endParaRPr dirty="0"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 b="1" dirty="0">
                <a:solidFill>
                  <a:srgbClr val="3366CC"/>
                </a:solidFill>
              </a:rPr>
              <a:t>Reinforcement processes</a:t>
            </a:r>
            <a:endParaRPr dirty="0"/>
          </a:p>
          <a:p>
            <a:pPr marL="1303706" lvl="2" indent="-2607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✔"/>
            </a:pPr>
            <a:r>
              <a:rPr lang="en-US" sz="2200" dirty="0">
                <a:solidFill>
                  <a:srgbClr val="FF0000"/>
                </a:solidFill>
              </a:rPr>
              <a:t>Positive incentives motivate  </a:t>
            </a:r>
            <a:r>
              <a:rPr lang="en-US" sz="2200" dirty="0"/>
              <a:t>learners.</a:t>
            </a:r>
            <a:endParaRPr dirty="0"/>
          </a:p>
        </p:txBody>
      </p:sp>
      <p:sp>
        <p:nvSpPr>
          <p:cNvPr id="189" name="Google Shape;189;p20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2-</a:t>
            </a:r>
            <a:fld id="{00000000-1234-1234-1234-123412341234}" type="slidenum">
              <a:rPr lang="en-US" sz="1000"/>
              <a:t>20</a:t>
            </a:fld>
            <a:endParaRPr sz="1000"/>
          </a:p>
        </p:txBody>
      </p:sp>
      <p:sp>
        <p:nvSpPr>
          <p:cNvPr id="190" name="Google Shape;190;p20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Social-Learning Theory</a:t>
            </a:r>
            <a:endParaRPr/>
          </a:p>
        </p:txBody>
      </p:sp>
      <p:pic>
        <p:nvPicPr>
          <p:cNvPr id="191" name="Google Shape;191;p20" descr="C:\Documents and Settings\faiza\Local Settings\Temporary Internet Files\Content.IE5\2JER0ZS7\MC900295572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1906" y="4771231"/>
            <a:ext cx="2156925" cy="208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Social-Learning Theory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ftr" idx="11"/>
          </p:nvPr>
        </p:nvSpPr>
        <p:spPr>
          <a:xfrm>
            <a:off x="3653036" y="7008171"/>
            <a:ext cx="338574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Copyright Prentice-Hall 2004</a:t>
            </a: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199" name="Google Shape;19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6032" y="1111656"/>
            <a:ext cx="8357175" cy="497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23689" y="0"/>
            <a:ext cx="9622632" cy="88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0">
                <a:latin typeface="Arial"/>
                <a:ea typeface="Arial"/>
                <a:cs typeface="Arial"/>
                <a:sym typeface="Arial"/>
              </a:rPr>
              <a:t>Learning Principles</a:t>
            </a:r>
            <a:br>
              <a:rPr lang="en-US" sz="3690">
                <a:latin typeface="Arial"/>
                <a:ea typeface="Arial"/>
                <a:cs typeface="Arial"/>
                <a:sym typeface="Arial"/>
              </a:rPr>
            </a:br>
            <a:endParaRPr sz="369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56394" y="2016337"/>
            <a:ext cx="9622632" cy="336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91112" lvl="0" indent="-391112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  <a:p>
            <a:pPr marL="391112" lvl="0" indent="-391112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Reinforcement, punishment and extinction</a:t>
            </a:r>
            <a:endParaRPr/>
          </a:p>
          <a:p>
            <a:pPr marL="391112" lvl="0" indent="-391112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Whole versus part learning</a:t>
            </a:r>
            <a:endParaRPr/>
          </a:p>
          <a:p>
            <a:pPr marL="391112" lvl="0" indent="-391112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Learning curves</a:t>
            </a:r>
            <a:endParaRPr/>
          </a:p>
          <a:p>
            <a:pPr marL="391112" lvl="0" indent="-391112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Meaningfulness of material</a:t>
            </a:r>
            <a:endParaRPr/>
          </a:p>
          <a:p>
            <a:pPr marL="391112" lvl="0" indent="-391112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 b="1">
                <a:latin typeface="Arial"/>
                <a:ea typeface="Arial"/>
                <a:cs typeface="Arial"/>
                <a:sym typeface="Arial"/>
              </a:rPr>
              <a:t>Learning styl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851150" y="252042"/>
            <a:ext cx="5256808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Learning Styles</a:t>
            </a:r>
            <a:endParaRPr/>
          </a:p>
        </p:txBody>
      </p:sp>
      <p:pic>
        <p:nvPicPr>
          <p:cNvPr id="211" name="Google Shape;21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7774" y="1069219"/>
            <a:ext cx="10068124" cy="546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Learning Styles</a:t>
            </a: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/>
              <a:t>Accommodator: An accommodator learns by </a:t>
            </a:r>
            <a:r>
              <a:rPr lang="en-US" b="1" dirty="0">
                <a:solidFill>
                  <a:srgbClr val="FF0000"/>
                </a:solidFill>
              </a:rPr>
              <a:t>doing and feeling</a:t>
            </a:r>
            <a:r>
              <a:rPr lang="en-US" b="1" dirty="0"/>
              <a:t>. He/she tends to learn primarily </a:t>
            </a:r>
            <a:r>
              <a:rPr lang="en-US" dirty="0"/>
              <a:t>from hands-on experience. He or she tends to act on gut feeling rather than on logical analysis.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 err="1"/>
              <a:t>Diverger</a:t>
            </a:r>
            <a:r>
              <a:rPr lang="en-US" dirty="0"/>
              <a:t>: A </a:t>
            </a:r>
            <a:r>
              <a:rPr lang="en-US" dirty="0" err="1"/>
              <a:t>diverger</a:t>
            </a:r>
            <a:r>
              <a:rPr lang="en-US" dirty="0"/>
              <a:t> learns by </a:t>
            </a:r>
            <a:r>
              <a:rPr lang="en-US" b="1" dirty="0">
                <a:solidFill>
                  <a:srgbClr val="FF0000"/>
                </a:solidFill>
              </a:rPr>
              <a:t>observing and feeling</a:t>
            </a:r>
            <a:r>
              <a:rPr lang="en-US" dirty="0"/>
              <a:t>. The </a:t>
            </a:r>
            <a:r>
              <a:rPr lang="en-US" dirty="0" err="1"/>
              <a:t>diverger</a:t>
            </a:r>
            <a:r>
              <a:rPr lang="en-US" dirty="0"/>
              <a:t> has the ability to view concrete situations from different angles. When solving problems, </a:t>
            </a:r>
            <a:r>
              <a:rPr lang="en-US" dirty="0" err="1"/>
              <a:t>diverger</a:t>
            </a:r>
            <a:r>
              <a:rPr lang="en-US" dirty="0"/>
              <a:t> enjoys brainstorming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Learning Styles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 err="1"/>
              <a:t>Converger</a:t>
            </a:r>
            <a:r>
              <a:rPr lang="en-US" b="1" dirty="0"/>
              <a:t>: </a:t>
            </a:r>
            <a:r>
              <a:rPr lang="en-US" dirty="0"/>
              <a:t>A </a:t>
            </a:r>
            <a:r>
              <a:rPr lang="en-US" dirty="0" err="1"/>
              <a:t>converger</a:t>
            </a:r>
            <a:r>
              <a:rPr lang="en-US" dirty="0"/>
              <a:t> learns by </a:t>
            </a:r>
            <a:r>
              <a:rPr lang="en-US" b="1" dirty="0">
                <a:solidFill>
                  <a:srgbClr val="FF0000"/>
                </a:solidFill>
              </a:rPr>
              <a:t>doing and thinking</a:t>
            </a:r>
            <a:r>
              <a:rPr lang="en-US" dirty="0"/>
              <a:t>. The </a:t>
            </a:r>
            <a:r>
              <a:rPr lang="en-US" dirty="0" err="1" smtClean="0"/>
              <a:t>converger</a:t>
            </a:r>
            <a:r>
              <a:rPr lang="en-US" dirty="0" smtClean="0"/>
              <a:t> </a:t>
            </a:r>
            <a:r>
              <a:rPr lang="en-US" dirty="0"/>
              <a:t>seeks practical use for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dirty="0"/>
              <a:t>information. When presented with problems and making decisions, the </a:t>
            </a:r>
            <a:r>
              <a:rPr lang="en-US" dirty="0" err="1"/>
              <a:t>converger</a:t>
            </a:r>
            <a:r>
              <a:rPr lang="en-US" dirty="0"/>
              <a:t> tends to focus on solutions.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/>
              <a:t>Assimilator: </a:t>
            </a:r>
            <a:r>
              <a:rPr lang="en-US" dirty="0"/>
              <a:t>An assimilator learns by </a:t>
            </a:r>
            <a:r>
              <a:rPr lang="en-US" b="1" dirty="0">
                <a:solidFill>
                  <a:srgbClr val="FF0000"/>
                </a:solidFill>
              </a:rPr>
              <a:t>observing and thinking. </a:t>
            </a:r>
            <a:r>
              <a:rPr lang="en-US" dirty="0"/>
              <a:t>The assimilator is effective </a:t>
            </a:r>
            <a:r>
              <a:rPr lang="en-US" dirty="0" smtClean="0"/>
              <a:t>at understanding </a:t>
            </a:r>
            <a:r>
              <a:rPr lang="en-US" dirty="0"/>
              <a:t>a wide range of information and putting in to concise and logical form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91111" lvl="0" indent="-187911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5000"/>
          </a:p>
          <a:p>
            <a:pPr marL="391111" lvl="0" indent="-187911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sz="5000"/>
          </a:p>
          <a:p>
            <a:pPr marL="391112" lvl="0" indent="-187912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US" sz="5000"/>
              <a:t>Thank You</a:t>
            </a:r>
            <a:endParaRPr sz="5000"/>
          </a:p>
        </p:txBody>
      </p:sp>
      <p:sp>
        <p:nvSpPr>
          <p:cNvPr id="229" name="Google Shape;229;p26"/>
          <p:cNvSpPr txBox="1">
            <a:spLocks noGrp="1"/>
          </p:cNvSpPr>
          <p:nvPr>
            <p:ph type="dt" idx="10"/>
          </p:nvPr>
        </p:nvSpPr>
        <p:spPr>
          <a:xfrm>
            <a:off x="199412" y="7225205"/>
            <a:ext cx="1425575" cy="30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15-Aug-20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26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57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6" y="1014884"/>
            <a:ext cx="9998110" cy="511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52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>
            <a:off x="267296" y="1260210"/>
            <a:ext cx="10157222" cy="511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 fontScale="92500"/>
          </a:bodyPr>
          <a:lstStyle/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>
                <a:solidFill>
                  <a:srgbClr val="3366CC"/>
                </a:solidFill>
              </a:rPr>
              <a:t>Classical Conditioning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dirty="0"/>
              <a:t>A type of </a:t>
            </a:r>
            <a:r>
              <a:rPr lang="en-US" dirty="0">
                <a:solidFill>
                  <a:srgbClr val="FF0000"/>
                </a:solidFill>
              </a:rPr>
              <a:t>conditioning in which an </a:t>
            </a:r>
            <a:r>
              <a:rPr lang="en-US" b="1" dirty="0">
                <a:solidFill>
                  <a:srgbClr val="00B050"/>
                </a:solidFill>
              </a:rPr>
              <a:t>individual responds</a:t>
            </a:r>
            <a:r>
              <a:rPr lang="en-US" dirty="0">
                <a:solidFill>
                  <a:srgbClr val="FF0000"/>
                </a:solidFill>
              </a:rPr>
              <a:t> to some </a:t>
            </a:r>
            <a:r>
              <a:rPr lang="en-US" b="1" dirty="0">
                <a:solidFill>
                  <a:srgbClr val="00B050"/>
                </a:solidFill>
              </a:rPr>
              <a:t>stimulus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would </a:t>
            </a:r>
            <a:r>
              <a:rPr lang="en-US" dirty="0">
                <a:solidFill>
                  <a:srgbClr val="FF0000"/>
                </a:solidFill>
              </a:rPr>
              <a:t>not ordinarily produce such a response.</a:t>
            </a:r>
            <a:endParaRPr dirty="0"/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>
                <a:solidFill>
                  <a:srgbClr val="3366CC"/>
                </a:solidFill>
              </a:rPr>
              <a:t>Operant Conditioning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dirty="0"/>
              <a:t>A type of </a:t>
            </a:r>
            <a:r>
              <a:rPr lang="en-US" b="1" dirty="0">
                <a:solidFill>
                  <a:srgbClr val="00B050"/>
                </a:solidFill>
              </a:rPr>
              <a:t>conditioning</a:t>
            </a:r>
            <a:r>
              <a:rPr lang="en-US" dirty="0"/>
              <a:t> in which </a:t>
            </a:r>
            <a:r>
              <a:rPr lang="en-US" dirty="0">
                <a:solidFill>
                  <a:srgbClr val="FF0000"/>
                </a:solidFill>
              </a:rPr>
              <a:t>desired voluntary </a:t>
            </a:r>
            <a:r>
              <a:rPr lang="en-US" b="1" dirty="0">
                <a:solidFill>
                  <a:srgbClr val="00B050"/>
                </a:solidFill>
              </a:rPr>
              <a:t>behavior </a:t>
            </a:r>
            <a:r>
              <a:rPr lang="en-US" dirty="0">
                <a:solidFill>
                  <a:srgbClr val="FF0000"/>
                </a:solidFill>
              </a:rPr>
              <a:t>leads to a </a:t>
            </a:r>
            <a:r>
              <a:rPr lang="en-US" b="1" dirty="0">
                <a:solidFill>
                  <a:srgbClr val="FF0000"/>
                </a:solidFill>
              </a:rPr>
              <a:t>reward</a:t>
            </a:r>
            <a:r>
              <a:rPr lang="en-US" b="1" dirty="0">
                <a:solidFill>
                  <a:srgbClr val="00B050"/>
                </a:solidFill>
              </a:rPr>
              <a:t> or prevents a </a:t>
            </a:r>
            <a:r>
              <a:rPr lang="en-US" b="1" dirty="0">
                <a:solidFill>
                  <a:srgbClr val="FF0000"/>
                </a:solidFill>
              </a:rPr>
              <a:t>punishment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 marL="391112" lvl="0" indent="-39111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b="1" dirty="0">
                <a:solidFill>
                  <a:srgbClr val="3366CC"/>
                </a:solidFill>
              </a:rPr>
              <a:t>Social-Learning Theory</a:t>
            </a:r>
            <a:endParaRPr dirty="0"/>
          </a:p>
          <a:p>
            <a:pPr marL="847409" lvl="1" indent="-325926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en-US" dirty="0"/>
              <a:t>People can learn through </a:t>
            </a:r>
            <a:r>
              <a:rPr lang="en-US" dirty="0">
                <a:solidFill>
                  <a:srgbClr val="FF0000"/>
                </a:solidFill>
              </a:rPr>
              <a:t>observation and direct experience.</a:t>
            </a:r>
            <a:endParaRPr dirty="0"/>
          </a:p>
        </p:txBody>
      </p:sp>
      <p:sp>
        <p:nvSpPr>
          <p:cNvPr id="63" name="Google Shape;63;p3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534591" y="0"/>
            <a:ext cx="9622632" cy="134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Theories of Learning</a:t>
            </a:r>
            <a:endParaRPr/>
          </a:p>
        </p:txBody>
      </p:sp>
      <p:pic>
        <p:nvPicPr>
          <p:cNvPr id="65" name="Google Shape;65;p3" descr="C:\Documents and Settings\faiza\Local Settings\Temporary Internet Files\Content.IE5\6781YLW9\MC900200279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7163" y="5187866"/>
            <a:ext cx="1911904" cy="203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262f2814e_0_0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8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71" name="Google Shape;71;g9262f2814e_0_0" descr="http://upload.wikimedia.org/wikipedia/commons/5/56/Ivan_Pavlov_(Nobel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741" y="1764294"/>
            <a:ext cx="3742135" cy="37806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9262f2814e_0_0"/>
          <p:cNvSpPr txBox="1"/>
          <p:nvPr/>
        </p:nvSpPr>
        <p:spPr>
          <a:xfrm>
            <a:off x="3563938" y="5712954"/>
            <a:ext cx="31248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Ivan Petrovich Pavlov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(1849 - 1936)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Russian physiologist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178197" y="1092183"/>
            <a:ext cx="10335419" cy="583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91112" lvl="0" indent="-3911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lang="en-US" sz="2900" b="1">
                <a:solidFill>
                  <a:srgbClr val="3366CC"/>
                </a:solidFill>
              </a:rPr>
              <a:t>Pavlov’s Dog Drool</a:t>
            </a:r>
            <a:endParaRPr/>
          </a:p>
          <a:p>
            <a:pPr marL="391112" lvl="0" indent="-3911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lang="en-US" sz="2900" b="1" i="1"/>
              <a:t>Key Concepts:</a:t>
            </a:r>
            <a:endParaRPr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 b="1">
                <a:solidFill>
                  <a:srgbClr val="3366CC"/>
                </a:solidFill>
              </a:rPr>
              <a:t>Unconditioned stimulus</a:t>
            </a:r>
            <a:endParaRPr/>
          </a:p>
          <a:p>
            <a:pPr marL="1303706" lvl="2" indent="-2607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✔"/>
            </a:pPr>
            <a:r>
              <a:rPr lang="en-US" sz="2200"/>
              <a:t>A naturally occurring phenomenon.</a:t>
            </a:r>
            <a:endParaRPr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 b="1">
                <a:solidFill>
                  <a:srgbClr val="3366CC"/>
                </a:solidFill>
              </a:rPr>
              <a:t>Unconditioned response</a:t>
            </a:r>
            <a:endParaRPr/>
          </a:p>
          <a:p>
            <a:pPr marL="1303706" lvl="2" indent="-2607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✔"/>
            </a:pPr>
            <a:r>
              <a:rPr lang="en-US" sz="2200"/>
              <a:t>The naturally occurring response to a natural stimulus.</a:t>
            </a:r>
            <a:endParaRPr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 b="1">
                <a:solidFill>
                  <a:srgbClr val="3366CC"/>
                </a:solidFill>
              </a:rPr>
              <a:t>Conditioned stimulus</a:t>
            </a:r>
            <a:endParaRPr/>
          </a:p>
          <a:p>
            <a:pPr marL="1303706" lvl="2" indent="-2607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✔"/>
            </a:pPr>
            <a:r>
              <a:rPr lang="en-US" sz="2200"/>
              <a:t>An artificial stimulus introduced into the situation.</a:t>
            </a:r>
            <a:endParaRPr/>
          </a:p>
          <a:p>
            <a:pPr marL="847409" lvl="1" indent="-32592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en-US" sz="2500" b="1">
                <a:solidFill>
                  <a:srgbClr val="3366CC"/>
                </a:solidFill>
              </a:rPr>
              <a:t>Conditioned response</a:t>
            </a:r>
            <a:endParaRPr/>
          </a:p>
          <a:p>
            <a:pPr marL="1303706" lvl="2" indent="-2607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✔"/>
            </a:pPr>
            <a:r>
              <a:rPr lang="en-US" sz="2200"/>
              <a:t>The response to the artificial stimulus.</a:t>
            </a:r>
            <a:endParaRPr/>
          </a:p>
          <a:p>
            <a:pPr marL="1303706" lvl="2" indent="-1210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391112" lvl="0" indent="-39111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00"/>
              <a:buFont typeface="Noto Sans Symbols"/>
              <a:buNone/>
            </a:pPr>
            <a:r>
              <a:rPr lang="en-US" sz="2900" i="1"/>
              <a:t>This is a passive form of learning.  It is </a:t>
            </a:r>
            <a:r>
              <a:rPr lang="en-US" sz="2900" b="1" i="1">
                <a:solidFill>
                  <a:srgbClr val="FF0000"/>
                </a:solidFill>
              </a:rPr>
              <a:t>reflexive and not voluntary </a:t>
            </a:r>
            <a:r>
              <a:rPr lang="en-US" sz="2900" i="1"/>
              <a:t>– not the best theory for OB learning.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2-</a:t>
            </a:r>
            <a:fld id="{00000000-1234-1234-1234-123412341234}" type="slidenum">
              <a:rPr lang="en-US" sz="1000"/>
              <a:t>5</a:t>
            </a:fld>
            <a:endParaRPr sz="1000"/>
          </a:p>
        </p:txBody>
      </p: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I. Classical Conditioning</a:t>
            </a:r>
            <a:endParaRPr/>
          </a:p>
        </p:txBody>
      </p:sp>
      <p:pic>
        <p:nvPicPr>
          <p:cNvPr id="80" name="Google Shape;80;p4" descr="C:\Documents and Settings\faiza\Local Settings\Temporary Internet Files\Content.IE5\KPQJ45MN\MC900153560[1].wm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3906" y="1723231"/>
            <a:ext cx="2123513" cy="160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ftr" idx="11"/>
          </p:nvPr>
        </p:nvSpPr>
        <p:spPr>
          <a:xfrm>
            <a:off x="534600" y="6671725"/>
            <a:ext cx="33858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2005 Prentice Hall Inc. All rights reserved</a:t>
            </a:r>
            <a:r>
              <a:rPr lang="en-US"/>
              <a:t>.</a:t>
            </a:r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3653036" y="6889151"/>
            <a:ext cx="3385741" cy="504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225" y="885025"/>
            <a:ext cx="8108925" cy="52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8286155" y="5796968"/>
            <a:ext cx="1781969" cy="87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Far Side ® by Gary Larson © 1993 Far Works, Inc. All rights reserved. Used with permission.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534591" y="302801"/>
            <a:ext cx="9622632" cy="40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latin typeface="Arial"/>
                <a:ea typeface="Arial"/>
                <a:cs typeface="Arial"/>
                <a:sym typeface="Arial"/>
              </a:rPr>
              <a:t>Classical Conditioning</a:t>
            </a:r>
            <a:endParaRPr/>
          </a:p>
        </p:txBody>
      </p:sp>
      <p:pic>
        <p:nvPicPr>
          <p:cNvPr id="94" name="Google Shape;94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037425"/>
            <a:ext cx="10470600" cy="5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534591" y="1570831"/>
            <a:ext cx="9622632" cy="473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II. Operant Conditioning</a:t>
            </a:r>
            <a:br>
              <a:rPr lang="en-US" b="1"/>
            </a:br>
            <a:r>
              <a:rPr lang="en-US" b="1"/>
              <a:t>or</a:t>
            </a:r>
            <a:br>
              <a:rPr lang="en-US" b="1"/>
            </a:br>
            <a:r>
              <a:rPr lang="en-US" b="1"/>
              <a:t> Instrumental Conditioning</a:t>
            </a:r>
            <a:br>
              <a:rPr lang="en-US" b="1"/>
            </a:br>
            <a:r>
              <a:rPr lang="en-US" b="1"/>
              <a:t>or</a:t>
            </a:r>
            <a:br>
              <a:rPr lang="en-US" b="1"/>
            </a:br>
            <a:r>
              <a:rPr lang="en-US" b="1"/>
              <a:t>Skinnerian Conditioning </a:t>
            </a:r>
            <a:r>
              <a:rPr lang="en-US" b="1" u="sng"/>
              <a:t/>
            </a:r>
            <a:br>
              <a:rPr lang="en-US" b="1" u="sng"/>
            </a:br>
            <a:endParaRPr b="1"/>
          </a:p>
        </p:txBody>
      </p:sp>
      <p:sp>
        <p:nvSpPr>
          <p:cNvPr id="100" name="Google Shape;100;p8"/>
          <p:cNvSpPr txBox="1">
            <a:spLocks noGrp="1"/>
          </p:cNvSpPr>
          <p:nvPr>
            <p:ph type="ftr" idx="11"/>
          </p:nvPr>
        </p:nvSpPr>
        <p:spPr>
          <a:xfrm>
            <a:off x="3653036" y="7008171"/>
            <a:ext cx="338574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2005 Prentice Hall Inc. All rights reserved.</a:t>
            </a:r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7974311" y="7225206"/>
            <a:ext cx="2494756" cy="31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ftr" idx="11"/>
          </p:nvPr>
        </p:nvSpPr>
        <p:spPr>
          <a:xfrm>
            <a:off x="240507" y="5796968"/>
            <a:ext cx="10210800" cy="12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Burrhus Frederic Skinner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(1904 – 1990)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/>
              <a:t>PhD from Harvard University in 1931,</a:t>
            </a:r>
            <a:endParaRPr sz="1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American behaviorist, author, inventor, social philosopher and poet.</a:t>
            </a:r>
            <a:endParaRPr dirty="0"/>
          </a:p>
        </p:txBody>
      </p:sp>
      <p:sp>
        <p:nvSpPr>
          <p:cNvPr id="108" name="Google Shape;108;p9"/>
          <p:cNvSpPr txBox="1">
            <a:spLocks noGrp="1"/>
          </p:cNvSpPr>
          <p:nvPr>
            <p:ph type="sldNum" idx="12"/>
          </p:nvPr>
        </p:nvSpPr>
        <p:spPr>
          <a:xfrm>
            <a:off x="9088041" y="7008171"/>
            <a:ext cx="1069181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2–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9" name="Google Shape;109;p9" descr="File:B.F. Skinner at Harvard circa 1950.jp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5505" y="1342231"/>
            <a:ext cx="6480771" cy="409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930</Words>
  <Application>Microsoft Office PowerPoint</Application>
  <PresentationFormat>Custom</PresentationFormat>
  <Paragraphs>174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Noto Sans Symbols</vt:lpstr>
      <vt:lpstr>Calibri</vt:lpstr>
      <vt:lpstr>Tahoma</vt:lpstr>
      <vt:lpstr>Arial</vt:lpstr>
      <vt:lpstr>Pinyon Script</vt:lpstr>
      <vt:lpstr>Default Design</vt:lpstr>
      <vt:lpstr>Organizational Behaviour </vt:lpstr>
      <vt:lpstr>Learning</vt:lpstr>
      <vt:lpstr>Theories of Learning</vt:lpstr>
      <vt:lpstr>PowerPoint Presentation</vt:lpstr>
      <vt:lpstr>I. Classical Conditioning</vt:lpstr>
      <vt:lpstr>PowerPoint Presentation</vt:lpstr>
      <vt:lpstr>Classical Conditioning</vt:lpstr>
      <vt:lpstr>II. Operant Conditioning or  Instrumental Conditioning or Skinnerian Conditioning  </vt:lpstr>
      <vt:lpstr>PowerPoint Presentation</vt:lpstr>
      <vt:lpstr>Operant Conditioning</vt:lpstr>
      <vt:lpstr>Operant Conditioning </vt:lpstr>
      <vt:lpstr>PowerPoint Presentation</vt:lpstr>
      <vt:lpstr>Shaping Behavior</vt:lpstr>
      <vt:lpstr>Types of learning processes in Operant Conditioning</vt:lpstr>
      <vt:lpstr>Negative Reinforcement vs. Punishment</vt:lpstr>
      <vt:lpstr>Methods of Shaping Behavior</vt:lpstr>
      <vt:lpstr>Two Types of Reinforcement Schedules</vt:lpstr>
      <vt:lpstr>Types of Intermittent Reinforcement</vt:lpstr>
      <vt:lpstr>PowerPoint Presentation</vt:lpstr>
      <vt:lpstr>Social-Learning Theory</vt:lpstr>
      <vt:lpstr>Social-Learning Theory </vt:lpstr>
      <vt:lpstr>Learning Principles </vt:lpstr>
      <vt:lpstr>Learning Styles</vt:lpstr>
      <vt:lpstr>Learning Styles</vt:lpstr>
      <vt:lpstr>Learning Styles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Behaviour </dc:title>
  <dc:creator>Gautham Jegadeesan</dc:creator>
  <cp:lastModifiedBy>SASTRA</cp:lastModifiedBy>
  <cp:revision>18</cp:revision>
  <dcterms:created xsi:type="dcterms:W3CDTF">2015-02-25T10:23:39Z</dcterms:created>
  <dcterms:modified xsi:type="dcterms:W3CDTF">2023-09-27T04:19:04Z</dcterms:modified>
</cp:coreProperties>
</file>