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39"/>
  </p:notesMasterIdLst>
  <p:handoutMasterIdLst>
    <p:handoutMasterId r:id="rId40"/>
  </p:handoutMasterIdLst>
  <p:sldIdLst>
    <p:sldId id="281" r:id="rId2"/>
    <p:sldId id="299" r:id="rId3"/>
    <p:sldId id="318" r:id="rId4"/>
    <p:sldId id="328" r:id="rId5"/>
    <p:sldId id="320" r:id="rId6"/>
    <p:sldId id="338" r:id="rId7"/>
    <p:sldId id="327" r:id="rId8"/>
    <p:sldId id="333" r:id="rId9"/>
    <p:sldId id="326" r:id="rId10"/>
    <p:sldId id="347" r:id="rId11"/>
    <p:sldId id="339" r:id="rId12"/>
    <p:sldId id="340" r:id="rId13"/>
    <p:sldId id="341" r:id="rId14"/>
    <p:sldId id="342" r:id="rId15"/>
    <p:sldId id="413" r:id="rId16"/>
    <p:sldId id="345" r:id="rId17"/>
    <p:sldId id="344" r:id="rId18"/>
    <p:sldId id="332" r:id="rId19"/>
    <p:sldId id="301" r:id="rId20"/>
    <p:sldId id="309" r:id="rId21"/>
    <p:sldId id="334" r:id="rId22"/>
    <p:sldId id="349" r:id="rId23"/>
    <p:sldId id="425" r:id="rId24"/>
    <p:sldId id="428" r:id="rId25"/>
    <p:sldId id="426" r:id="rId26"/>
    <p:sldId id="427" r:id="rId27"/>
    <p:sldId id="329" r:id="rId28"/>
    <p:sldId id="335" r:id="rId29"/>
    <p:sldId id="408" r:id="rId30"/>
    <p:sldId id="409" r:id="rId31"/>
    <p:sldId id="411" r:id="rId32"/>
    <p:sldId id="414" r:id="rId33"/>
    <p:sldId id="415" r:id="rId34"/>
    <p:sldId id="423" r:id="rId35"/>
    <p:sldId id="417" r:id="rId36"/>
    <p:sldId id="418" r:id="rId37"/>
    <p:sldId id="419" r:id="rId38"/>
  </p:sldIdLst>
  <p:sldSz cx="10691813" cy="7561263"/>
  <p:notesSz cx="7315200" cy="9601200"/>
  <p:defaultTextStyle>
    <a:defPPr>
      <a:defRPr lang="en-US"/>
    </a:defPPr>
    <a:lvl1pPr marL="0" algn="l" defTabSz="1042965" rtl="0" eaLnBrk="1" latinLnBrk="0" hangingPunct="1">
      <a:defRPr sz="2100" kern="1200">
        <a:solidFill>
          <a:schemeClr val="tx1"/>
        </a:solidFill>
        <a:latin typeface="+mn-lt"/>
        <a:ea typeface="+mn-ea"/>
        <a:cs typeface="+mn-cs"/>
      </a:defRPr>
    </a:lvl1pPr>
    <a:lvl2pPr marL="521482" algn="l" defTabSz="1042965" rtl="0" eaLnBrk="1" latinLnBrk="0" hangingPunct="1">
      <a:defRPr sz="2100" kern="1200">
        <a:solidFill>
          <a:schemeClr val="tx1"/>
        </a:solidFill>
        <a:latin typeface="+mn-lt"/>
        <a:ea typeface="+mn-ea"/>
        <a:cs typeface="+mn-cs"/>
      </a:defRPr>
    </a:lvl2pPr>
    <a:lvl3pPr marL="1042965" algn="l" defTabSz="1042965" rtl="0" eaLnBrk="1" latinLnBrk="0" hangingPunct="1">
      <a:defRPr sz="2100" kern="1200">
        <a:solidFill>
          <a:schemeClr val="tx1"/>
        </a:solidFill>
        <a:latin typeface="+mn-lt"/>
        <a:ea typeface="+mn-ea"/>
        <a:cs typeface="+mn-cs"/>
      </a:defRPr>
    </a:lvl3pPr>
    <a:lvl4pPr marL="1564447" algn="l" defTabSz="1042965" rtl="0" eaLnBrk="1" latinLnBrk="0" hangingPunct="1">
      <a:defRPr sz="2100" kern="1200">
        <a:solidFill>
          <a:schemeClr val="tx1"/>
        </a:solidFill>
        <a:latin typeface="+mn-lt"/>
        <a:ea typeface="+mn-ea"/>
        <a:cs typeface="+mn-cs"/>
      </a:defRPr>
    </a:lvl4pPr>
    <a:lvl5pPr marL="2085929" algn="l" defTabSz="1042965" rtl="0" eaLnBrk="1" latinLnBrk="0" hangingPunct="1">
      <a:defRPr sz="2100" kern="1200">
        <a:solidFill>
          <a:schemeClr val="tx1"/>
        </a:solidFill>
        <a:latin typeface="+mn-lt"/>
        <a:ea typeface="+mn-ea"/>
        <a:cs typeface="+mn-cs"/>
      </a:defRPr>
    </a:lvl5pPr>
    <a:lvl6pPr marL="2607412" algn="l" defTabSz="1042965" rtl="0" eaLnBrk="1" latinLnBrk="0" hangingPunct="1">
      <a:defRPr sz="2100" kern="1200">
        <a:solidFill>
          <a:schemeClr val="tx1"/>
        </a:solidFill>
        <a:latin typeface="+mn-lt"/>
        <a:ea typeface="+mn-ea"/>
        <a:cs typeface="+mn-cs"/>
      </a:defRPr>
    </a:lvl6pPr>
    <a:lvl7pPr marL="3128894" algn="l" defTabSz="1042965" rtl="0" eaLnBrk="1" latinLnBrk="0" hangingPunct="1">
      <a:defRPr sz="2100" kern="1200">
        <a:solidFill>
          <a:schemeClr val="tx1"/>
        </a:solidFill>
        <a:latin typeface="+mn-lt"/>
        <a:ea typeface="+mn-ea"/>
        <a:cs typeface="+mn-cs"/>
      </a:defRPr>
    </a:lvl7pPr>
    <a:lvl8pPr marL="3650376" algn="l" defTabSz="1042965" rtl="0" eaLnBrk="1" latinLnBrk="0" hangingPunct="1">
      <a:defRPr sz="2100" kern="1200">
        <a:solidFill>
          <a:schemeClr val="tx1"/>
        </a:solidFill>
        <a:latin typeface="+mn-lt"/>
        <a:ea typeface="+mn-ea"/>
        <a:cs typeface="+mn-cs"/>
      </a:defRPr>
    </a:lvl8pPr>
    <a:lvl9pPr marL="4171859" algn="l" defTabSz="1042965"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382">
          <p15:clr>
            <a:srgbClr val="A4A3A4"/>
          </p15:clr>
        </p15:guide>
        <p15:guide id="4" pos="3368">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3" autoAdjust="0"/>
    <p:restoredTop sz="94803" autoAdjust="0"/>
  </p:normalViewPr>
  <p:slideViewPr>
    <p:cSldViewPr>
      <p:cViewPr varScale="1">
        <p:scale>
          <a:sx n="59" d="100"/>
          <a:sy n="59" d="100"/>
        </p:scale>
        <p:origin x="1428" y="42"/>
      </p:cViewPr>
      <p:guideLst>
        <p:guide orient="horz" pos="2160"/>
        <p:guide pos="2880"/>
        <p:guide orient="horz" pos="2382"/>
        <p:guide pos="336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5782"/>
    </p:cViewPr>
  </p:sorterViewPr>
  <p:notesViewPr>
    <p:cSldViewPr>
      <p:cViewPr varScale="1">
        <p:scale>
          <a:sx n="54" d="100"/>
          <a:sy n="54" d="100"/>
        </p:scale>
        <p:origin x="2784" y="4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35CBAC3D-EBEE-4820-8663-E793D90DB177}" type="datetimeFigureOut">
              <a:rPr lang="en-IN" smtClean="0"/>
              <a:pPr/>
              <a:t>29-08-2024</a:t>
            </a:fld>
            <a:endParaRPr lang="en-IN"/>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IN"/>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5BE38153-F5C3-43E9-B1B3-6820974F76F3}" type="slidenum">
              <a:rPr lang="en-IN" smtClean="0"/>
              <a:pPr/>
              <a:t>‹#›</a:t>
            </a:fld>
            <a:endParaRPr lang="en-IN"/>
          </a:p>
        </p:txBody>
      </p:sp>
    </p:spTree>
    <p:extLst>
      <p:ext uri="{BB962C8B-B14F-4D97-AF65-F5344CB8AC3E}">
        <p14:creationId xmlns:p14="http://schemas.microsoft.com/office/powerpoint/2010/main" val="3198752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65B566A5-67C5-4E3E-9C6E-79469278F95F}" type="datetimeFigureOut">
              <a:rPr lang="en-IN" smtClean="0"/>
              <a:pPr/>
              <a:t>29-08-2024</a:t>
            </a:fld>
            <a:endParaRPr lang="en-IN"/>
          </a:p>
        </p:txBody>
      </p:sp>
      <p:sp>
        <p:nvSpPr>
          <p:cNvPr id="4" name="Slide Image Placeholder 3"/>
          <p:cNvSpPr>
            <a:spLocks noGrp="1" noRot="1" noChangeAspect="1"/>
          </p:cNvSpPr>
          <p:nvPr>
            <p:ph type="sldImg" idx="2"/>
          </p:nvPr>
        </p:nvSpPr>
        <p:spPr>
          <a:xfrm>
            <a:off x="1112838" y="720725"/>
            <a:ext cx="5089525" cy="3600450"/>
          </a:xfrm>
          <a:prstGeom prst="rect">
            <a:avLst/>
          </a:prstGeom>
          <a:noFill/>
          <a:ln w="12700">
            <a:solidFill>
              <a:prstClr val="black"/>
            </a:solidFill>
          </a:ln>
        </p:spPr>
        <p:txBody>
          <a:bodyPr vert="horz" lIns="96661" tIns="48331" rIns="96661" bIns="48331" rtlCol="0" anchor="ctr"/>
          <a:lstStyle/>
          <a:p>
            <a:endParaRPr lang="en-IN"/>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IN"/>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9FD433C-C65C-4D37-94B3-5A547A2C3906}" type="slidenum">
              <a:rPr lang="en-IN" smtClean="0"/>
              <a:pPr/>
              <a:t>‹#›</a:t>
            </a:fld>
            <a:endParaRPr lang="en-IN"/>
          </a:p>
        </p:txBody>
      </p:sp>
    </p:spTree>
    <p:extLst>
      <p:ext uri="{BB962C8B-B14F-4D97-AF65-F5344CB8AC3E}">
        <p14:creationId xmlns:p14="http://schemas.microsoft.com/office/powerpoint/2010/main" val="1607978342"/>
      </p:ext>
    </p:extLst>
  </p:cSld>
  <p:clrMap bg1="lt1" tx1="dk1" bg2="lt2" tx2="dk2" accent1="accent1" accent2="accent2" accent3="accent3" accent4="accent4" accent5="accent5" accent6="accent6" hlink="hlink" folHlink="folHlink"/>
  <p:notesStyle>
    <a:lvl1pPr marL="0" algn="l" defTabSz="1042965" rtl="0" eaLnBrk="1" latinLnBrk="0" hangingPunct="1">
      <a:defRPr sz="1400" kern="1200">
        <a:solidFill>
          <a:schemeClr val="tx1"/>
        </a:solidFill>
        <a:latin typeface="+mn-lt"/>
        <a:ea typeface="+mn-ea"/>
        <a:cs typeface="+mn-cs"/>
      </a:defRPr>
    </a:lvl1pPr>
    <a:lvl2pPr marL="521482" algn="l" defTabSz="1042965" rtl="0" eaLnBrk="1" latinLnBrk="0" hangingPunct="1">
      <a:defRPr sz="1400" kern="1200">
        <a:solidFill>
          <a:schemeClr val="tx1"/>
        </a:solidFill>
        <a:latin typeface="+mn-lt"/>
        <a:ea typeface="+mn-ea"/>
        <a:cs typeface="+mn-cs"/>
      </a:defRPr>
    </a:lvl2pPr>
    <a:lvl3pPr marL="1042965" algn="l" defTabSz="1042965" rtl="0" eaLnBrk="1" latinLnBrk="0" hangingPunct="1">
      <a:defRPr sz="1400" kern="1200">
        <a:solidFill>
          <a:schemeClr val="tx1"/>
        </a:solidFill>
        <a:latin typeface="+mn-lt"/>
        <a:ea typeface="+mn-ea"/>
        <a:cs typeface="+mn-cs"/>
      </a:defRPr>
    </a:lvl3pPr>
    <a:lvl4pPr marL="1564447" algn="l" defTabSz="1042965" rtl="0" eaLnBrk="1" latinLnBrk="0" hangingPunct="1">
      <a:defRPr sz="1400" kern="1200">
        <a:solidFill>
          <a:schemeClr val="tx1"/>
        </a:solidFill>
        <a:latin typeface="+mn-lt"/>
        <a:ea typeface="+mn-ea"/>
        <a:cs typeface="+mn-cs"/>
      </a:defRPr>
    </a:lvl4pPr>
    <a:lvl5pPr marL="2085929" algn="l" defTabSz="1042965" rtl="0" eaLnBrk="1" latinLnBrk="0" hangingPunct="1">
      <a:defRPr sz="1400" kern="1200">
        <a:solidFill>
          <a:schemeClr val="tx1"/>
        </a:solidFill>
        <a:latin typeface="+mn-lt"/>
        <a:ea typeface="+mn-ea"/>
        <a:cs typeface="+mn-cs"/>
      </a:defRPr>
    </a:lvl5pPr>
    <a:lvl6pPr marL="2607412" algn="l" defTabSz="1042965" rtl="0" eaLnBrk="1" latinLnBrk="0" hangingPunct="1">
      <a:defRPr sz="1400" kern="1200">
        <a:solidFill>
          <a:schemeClr val="tx1"/>
        </a:solidFill>
        <a:latin typeface="+mn-lt"/>
        <a:ea typeface="+mn-ea"/>
        <a:cs typeface="+mn-cs"/>
      </a:defRPr>
    </a:lvl6pPr>
    <a:lvl7pPr marL="3128894" algn="l" defTabSz="1042965" rtl="0" eaLnBrk="1" latinLnBrk="0" hangingPunct="1">
      <a:defRPr sz="1400" kern="1200">
        <a:solidFill>
          <a:schemeClr val="tx1"/>
        </a:solidFill>
        <a:latin typeface="+mn-lt"/>
        <a:ea typeface="+mn-ea"/>
        <a:cs typeface="+mn-cs"/>
      </a:defRPr>
    </a:lvl7pPr>
    <a:lvl8pPr marL="3650376" algn="l" defTabSz="1042965" rtl="0" eaLnBrk="1" latinLnBrk="0" hangingPunct="1">
      <a:defRPr sz="1400" kern="1200">
        <a:solidFill>
          <a:schemeClr val="tx1"/>
        </a:solidFill>
        <a:latin typeface="+mn-lt"/>
        <a:ea typeface="+mn-ea"/>
        <a:cs typeface="+mn-cs"/>
      </a:defRPr>
    </a:lvl8pPr>
    <a:lvl9pPr marL="4171859" algn="l" defTabSz="1042965"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0CEAA58A-C749-4E08-B6F9-5017A58B22E4}" type="slidenum">
              <a:rPr lang="en-US"/>
              <a:pPr/>
              <a:t>4</a:t>
            </a:fld>
            <a:endParaRPr lang="en-US"/>
          </a:p>
        </p:txBody>
      </p:sp>
      <p:sp>
        <p:nvSpPr>
          <p:cNvPr id="29699" name="Rectangle 2"/>
          <p:cNvSpPr>
            <a:spLocks noGrp="1" noRot="1" noChangeAspect="1" noChangeArrowheads="1" noTextEdit="1"/>
          </p:cNvSpPr>
          <p:nvPr>
            <p:ph type="sldImg"/>
          </p:nvPr>
        </p:nvSpPr>
        <p:spPr>
          <a:xfrm>
            <a:off x="865188" y="369888"/>
            <a:ext cx="5151437" cy="3644900"/>
          </a:xfrm>
          <a:ln w="12700"/>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4F3CCD-A8F1-47F5-A0A4-53B5C360F234}" type="slidenum">
              <a:rPr lang="en-US" smtClean="0"/>
              <a:pPr/>
              <a:t>28</a:t>
            </a:fld>
            <a:endParaRPr lang="en-US"/>
          </a:p>
        </p:txBody>
      </p:sp>
    </p:spTree>
    <p:extLst>
      <p:ext uri="{BB962C8B-B14F-4D97-AF65-F5344CB8AC3E}">
        <p14:creationId xmlns:p14="http://schemas.microsoft.com/office/powerpoint/2010/main" val="2656072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Rectangle 19"/>
          <p:cNvSpPr>
            <a:spLocks noChangeArrowheads="1"/>
          </p:cNvSpPr>
          <p:nvPr userDrawn="1"/>
        </p:nvSpPr>
        <p:spPr bwMode="auto">
          <a:xfrm>
            <a:off x="0" y="6931158"/>
            <a:ext cx="10691813" cy="672112"/>
          </a:xfrm>
          <a:prstGeom prst="rect">
            <a:avLst/>
          </a:prstGeom>
          <a:solidFill>
            <a:srgbClr val="262673"/>
          </a:solidFill>
          <a:ln w="9525">
            <a:solidFill>
              <a:schemeClr val="tx1"/>
            </a:solidFill>
            <a:miter lim="800000"/>
            <a:headEnd/>
            <a:tailEnd/>
          </a:ln>
          <a:effectLst/>
        </p:spPr>
        <p:txBody>
          <a:bodyPr wrap="none" lIns="104296" tIns="52148" rIns="104296" bIns="52148" anchor="ctr"/>
          <a:lstStyle/>
          <a:p>
            <a:pPr eaLnBrk="0" fontAlgn="base" hangingPunct="0">
              <a:spcBef>
                <a:spcPct val="0"/>
              </a:spcBef>
              <a:spcAft>
                <a:spcPct val="0"/>
              </a:spcAft>
              <a:defRPr/>
            </a:pPr>
            <a:endParaRPr lang="en-US">
              <a:solidFill>
                <a:srgbClr val="000000"/>
              </a:solidFill>
            </a:endParaRPr>
          </a:p>
        </p:txBody>
      </p:sp>
      <p:sp>
        <p:nvSpPr>
          <p:cNvPr id="6" name="Text Box 16"/>
          <p:cNvSpPr txBox="1">
            <a:spLocks noChangeArrowheads="1"/>
          </p:cNvSpPr>
          <p:nvPr userDrawn="1"/>
        </p:nvSpPr>
        <p:spPr bwMode="auto">
          <a:xfrm>
            <a:off x="356394" y="2211181"/>
            <a:ext cx="9979025" cy="2936859"/>
          </a:xfrm>
          <a:prstGeom prst="rect">
            <a:avLst/>
          </a:prstGeom>
          <a:noFill/>
          <a:ln w="9525">
            <a:noFill/>
            <a:miter lim="800000"/>
            <a:headEnd/>
            <a:tailEnd/>
          </a:ln>
          <a:effectLst/>
        </p:spPr>
        <p:txBody>
          <a:bodyPr wrap="square" lIns="104296" tIns="52148" rIns="104296" bIns="5214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0" fontAlgn="base" hangingPunct="0">
              <a:lnSpc>
                <a:spcPct val="150000"/>
              </a:lnSpc>
              <a:spcBef>
                <a:spcPct val="50000"/>
              </a:spcBef>
              <a:spcAft>
                <a:spcPct val="0"/>
              </a:spcAft>
            </a:pPr>
            <a:r>
              <a:rPr lang="en-US" sz="4100" b="1" i="0" kern="1200" baseline="0" dirty="0">
                <a:solidFill>
                  <a:schemeClr val="tx1"/>
                </a:solidFill>
                <a:latin typeface="Arial" charset="0"/>
                <a:ea typeface="+mn-ea"/>
                <a:cs typeface="+mn-cs"/>
              </a:rPr>
              <a:t>Template for Preparing Presentation</a:t>
            </a:r>
          </a:p>
          <a:p>
            <a:pPr algn="ctr" eaLnBrk="0" fontAlgn="base" hangingPunct="0">
              <a:lnSpc>
                <a:spcPct val="150000"/>
              </a:lnSpc>
              <a:spcBef>
                <a:spcPct val="50000"/>
              </a:spcBef>
              <a:spcAft>
                <a:spcPct val="0"/>
              </a:spcAft>
            </a:pPr>
            <a:r>
              <a:rPr lang="en-US" sz="4100" b="1" i="0" kern="1200" baseline="0" dirty="0">
                <a:solidFill>
                  <a:schemeClr val="tx1"/>
                </a:solidFill>
                <a:latin typeface="Arial" charset="0"/>
                <a:ea typeface="+mn-ea"/>
                <a:cs typeface="+mn-cs"/>
              </a:rPr>
              <a:t>Session 2</a:t>
            </a:r>
            <a:endParaRPr lang="en-US" sz="2700" b="0" i="0" kern="1200" baseline="0" dirty="0">
              <a:solidFill>
                <a:schemeClr val="tx1"/>
              </a:solidFill>
              <a:latin typeface="Arial" charset="0"/>
              <a:ea typeface="+mn-ea"/>
              <a:cs typeface="+mn-cs"/>
            </a:endParaRPr>
          </a:p>
          <a:p>
            <a:pPr algn="ctr" eaLnBrk="0" fontAlgn="base" hangingPunct="0">
              <a:lnSpc>
                <a:spcPct val="100000"/>
              </a:lnSpc>
              <a:spcBef>
                <a:spcPct val="50000"/>
              </a:spcBef>
              <a:spcAft>
                <a:spcPct val="0"/>
              </a:spcAft>
            </a:pPr>
            <a:r>
              <a:rPr lang="en-US" sz="2700" b="0" i="0" kern="1200" baseline="0" dirty="0">
                <a:solidFill>
                  <a:schemeClr val="tx1"/>
                </a:solidFill>
                <a:latin typeface="Arial" charset="0"/>
                <a:ea typeface="+mn-ea"/>
                <a:cs typeface="+mn-cs"/>
              </a:rPr>
              <a:t>SASTRA University</a:t>
            </a:r>
          </a:p>
        </p:txBody>
      </p:sp>
      <p:sp>
        <p:nvSpPr>
          <p:cNvPr id="7" name="Text Box 18"/>
          <p:cNvSpPr txBox="1">
            <a:spLocks noChangeArrowheads="1"/>
          </p:cNvSpPr>
          <p:nvPr userDrawn="1"/>
        </p:nvSpPr>
        <p:spPr bwMode="auto">
          <a:xfrm>
            <a:off x="2791751" y="7043177"/>
            <a:ext cx="5078611" cy="520813"/>
          </a:xfrm>
          <a:prstGeom prst="rect">
            <a:avLst/>
          </a:prstGeom>
          <a:noFill/>
          <a:ln w="9525">
            <a:noFill/>
            <a:miter lim="800000"/>
            <a:headEnd/>
            <a:tailEnd/>
          </a:ln>
          <a:effectLst/>
        </p:spPr>
        <p:txBody>
          <a:bodyPr lIns="104296" tIns="52148" rIns="104296" bIns="52148">
            <a:spAutoFit/>
          </a:bodyPr>
          <a:lstStyle/>
          <a:p>
            <a:pPr algn="ctr" eaLnBrk="0" fontAlgn="base" hangingPunct="0">
              <a:spcBef>
                <a:spcPct val="50000"/>
              </a:spcBef>
              <a:spcAft>
                <a:spcPct val="0"/>
              </a:spcAft>
              <a:defRPr/>
            </a:pPr>
            <a:r>
              <a:rPr lang="en-US" sz="2700" dirty="0">
                <a:solidFill>
                  <a:srgbClr val="FFFFFF"/>
                </a:solidFill>
                <a:latin typeface="French Script MT" pitchFamily="66" charset="0"/>
              </a:rPr>
              <a:t>Progress Through Quality Education</a:t>
            </a:r>
          </a:p>
        </p:txBody>
      </p:sp>
    </p:spTree>
    <p:extLst>
      <p:ext uri="{BB962C8B-B14F-4D97-AF65-F5344CB8AC3E}">
        <p14:creationId xmlns:p14="http://schemas.microsoft.com/office/powerpoint/2010/main" val="798757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85367" y="175391"/>
            <a:ext cx="6370539" cy="597757"/>
          </a:xfrm>
          <a:prstGeom prst="rect">
            <a:avLst/>
          </a:prstGeom>
        </p:spPr>
        <p:txBody>
          <a:bodyPr lIns="104296" tIns="52148" rIns="104296" bIns="52148">
            <a:spAutoFit/>
          </a:bodyPr>
          <a:lstStyle>
            <a:lvl1pPr>
              <a:defRPr sz="3200" b="1"/>
            </a:lvl1pPr>
          </a:lstStyle>
          <a:p>
            <a:r>
              <a:rPr lang="en-US"/>
              <a:t>Click to edit Master title style</a:t>
            </a:r>
          </a:p>
        </p:txBody>
      </p:sp>
      <p:sp>
        <p:nvSpPr>
          <p:cNvPr id="3" name="Content Placeholder 2"/>
          <p:cNvSpPr>
            <a:spLocks noGrp="1"/>
          </p:cNvSpPr>
          <p:nvPr>
            <p:ph idx="1"/>
          </p:nvPr>
        </p:nvSpPr>
        <p:spPr>
          <a:xfrm>
            <a:off x="178197" y="1092183"/>
            <a:ext cx="10335419" cy="5838975"/>
          </a:xfrm>
        </p:spPr>
        <p:txBody>
          <a:bodyPr/>
          <a:lstStyle>
            <a:lvl1pPr>
              <a:lnSpc>
                <a:spcPts val="3600"/>
              </a:lnSpc>
              <a:spcBef>
                <a:spcPts val="0"/>
              </a:spcBef>
              <a:defRPr/>
            </a:lvl1pPr>
            <a:lvl2pPr>
              <a:lnSpc>
                <a:spcPts val="3600"/>
              </a:lnSpc>
              <a:spcBef>
                <a:spcPts val="0"/>
              </a:spcBef>
              <a:defRPr/>
            </a:lvl2pPr>
            <a:lvl3pPr>
              <a:lnSpc>
                <a:spcPts val="3600"/>
              </a:lnSpc>
              <a:spcBef>
                <a:spcPts val="0"/>
              </a:spcBef>
              <a:defRPr/>
            </a:lvl3pPr>
            <a:lvl4pPr>
              <a:lnSpc>
                <a:spcPts val="3600"/>
              </a:lnSpc>
              <a:spcBef>
                <a:spcPts val="0"/>
              </a:spcBef>
              <a:defRPr/>
            </a:lvl4pPr>
            <a:lvl5pPr>
              <a:lnSpc>
                <a:spcPts val="3600"/>
              </a:lnSpc>
              <a:spcBef>
                <a:spcPts val="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a:xfrm>
            <a:off x="199412" y="7225205"/>
            <a:ext cx="1425575" cy="304053"/>
          </a:xfrm>
        </p:spPr>
        <p:txBody>
          <a:bodyPr/>
          <a:lstStyle>
            <a:lvl1pPr>
              <a:defRPr sz="1400"/>
            </a:lvl1pPr>
          </a:lstStyle>
          <a:p>
            <a:pPr>
              <a:defRPr/>
            </a:pPr>
            <a:fld id="{003EA05B-E69A-410F-A277-FAA99C591CCA}" type="datetime5">
              <a:rPr lang="en-IN" smtClean="0">
                <a:solidFill>
                  <a:srgbClr val="FFFFFF"/>
                </a:solidFill>
              </a:rPr>
              <a:t>29-Aug-24</a:t>
            </a:fld>
            <a:endParaRPr lang="en-US" dirty="0">
              <a:solidFill>
                <a:srgbClr val="FFFFFF"/>
              </a:solidFill>
            </a:endParaRPr>
          </a:p>
        </p:txBody>
      </p:sp>
      <p:sp>
        <p:nvSpPr>
          <p:cNvPr id="10" name="Slide Number Placeholder 9"/>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686904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890887" y="130226"/>
            <a:ext cx="6036419" cy="597757"/>
          </a:xfrm>
          <a:prstGeom prst="rect">
            <a:avLst/>
          </a:prstGeom>
        </p:spPr>
        <p:txBody>
          <a:bodyPr lIns="104296" tIns="52148" rIns="104296" bIns="52148">
            <a:spAutoFit/>
          </a:bodyPr>
          <a:lstStyle>
            <a:lvl1pPr>
              <a:defRPr sz="3200" b="1"/>
            </a:lvl1pPr>
          </a:lstStyle>
          <a:p>
            <a:r>
              <a:rPr lang="en-US"/>
              <a:t>Click to edit Master title style</a:t>
            </a:r>
            <a:endParaRPr lang="en-IN"/>
          </a:p>
        </p:txBody>
      </p:sp>
      <p:sp>
        <p:nvSpPr>
          <p:cNvPr id="3" name="Date Placeholder 2"/>
          <p:cNvSpPr>
            <a:spLocks noGrp="1"/>
          </p:cNvSpPr>
          <p:nvPr>
            <p:ph type="dt" sz="half" idx="10"/>
          </p:nvPr>
        </p:nvSpPr>
        <p:spPr>
          <a:xfrm>
            <a:off x="163345" y="7225205"/>
            <a:ext cx="1521071" cy="273047"/>
          </a:xfrm>
        </p:spPr>
        <p:txBody>
          <a:bodyPr/>
          <a:lstStyle/>
          <a:p>
            <a:pPr>
              <a:defRPr/>
            </a:pPr>
            <a:fld id="{E4CFE3F5-AB55-4D79-BE6D-9B27A5EBBE59}" type="datetime5">
              <a:rPr lang="en-IN" sz="1400" smtClean="0">
                <a:solidFill>
                  <a:srgbClr val="FFFFFF"/>
                </a:solidFill>
              </a:rPr>
              <a:t>29-Aug-24</a:t>
            </a:fld>
            <a:endParaRPr lang="en-US" sz="1400"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a:t>
            </a:fld>
            <a:endParaRPr lang="en-US">
              <a:solidFill>
                <a:srgbClr val="FFFFFF"/>
              </a:solidFill>
            </a:endParaRPr>
          </a:p>
        </p:txBody>
      </p:sp>
      <p:sp>
        <p:nvSpPr>
          <p:cNvPr id="8" name="Content Placeholder 2"/>
          <p:cNvSpPr>
            <a:spLocks noGrp="1"/>
          </p:cNvSpPr>
          <p:nvPr>
            <p:ph idx="1"/>
          </p:nvPr>
        </p:nvSpPr>
        <p:spPr>
          <a:xfrm>
            <a:off x="161748" y="1061161"/>
            <a:ext cx="5051250" cy="59960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3"/>
          </p:nvPr>
        </p:nvSpPr>
        <p:spPr>
          <a:xfrm>
            <a:off x="5435005" y="1054700"/>
            <a:ext cx="5051250" cy="6002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56022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00FA2B-5851-430F-8B14-AA6642BCFFD0}" type="datetime5">
              <a:rPr lang="en-IN" smtClean="0"/>
              <a:t>29-Aug-24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8D73F4-8A99-455F-9614-FAB1384A30DF}" type="slidenum">
              <a:rPr lang="en-US" smtClean="0"/>
              <a:pPr/>
              <a:t>‹#›</a:t>
            </a:fld>
            <a:endParaRPr lang="en-US"/>
          </a:p>
        </p:txBody>
      </p:sp>
    </p:spTree>
    <p:extLst>
      <p:ext uri="{BB962C8B-B14F-4D97-AF65-F5344CB8AC3E}">
        <p14:creationId xmlns:p14="http://schemas.microsoft.com/office/powerpoint/2010/main" val="1384831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BA2709-5326-4EBD-8B49-F2721F8F75F1}" type="datetime5">
              <a:rPr lang="en-IN" smtClean="0"/>
              <a:t>29-Aug-24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8D73F4-8A99-455F-9614-FAB1384A30DF}" type="slidenum">
              <a:rPr lang="en-US" smtClean="0"/>
              <a:pPr/>
              <a:t>‹#›</a:t>
            </a:fld>
            <a:endParaRPr lang="en-US"/>
          </a:p>
        </p:txBody>
      </p:sp>
    </p:spTree>
    <p:extLst>
      <p:ext uri="{BB962C8B-B14F-4D97-AF65-F5344CB8AC3E}">
        <p14:creationId xmlns:p14="http://schemas.microsoft.com/office/powerpoint/2010/main" val="36024717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3" name="Rectangle 19"/>
          <p:cNvSpPr>
            <a:spLocks noChangeArrowheads="1"/>
          </p:cNvSpPr>
          <p:nvPr userDrawn="1"/>
        </p:nvSpPr>
        <p:spPr bwMode="auto">
          <a:xfrm>
            <a:off x="0" y="7144692"/>
            <a:ext cx="10691813" cy="462077"/>
          </a:xfrm>
          <a:prstGeom prst="rect">
            <a:avLst/>
          </a:prstGeom>
          <a:solidFill>
            <a:srgbClr val="262673"/>
          </a:solidFill>
          <a:ln w="9525">
            <a:solidFill>
              <a:schemeClr val="tx1"/>
            </a:solidFill>
            <a:miter lim="800000"/>
            <a:headEnd/>
            <a:tailEnd/>
          </a:ln>
          <a:effectLst/>
        </p:spPr>
        <p:txBody>
          <a:bodyPr wrap="none" lIns="104296" tIns="52148" rIns="104296" bIns="52148" anchor="ctr"/>
          <a:lstStyle/>
          <a:p>
            <a:pPr eaLnBrk="0" fontAlgn="base" hangingPunct="0">
              <a:spcBef>
                <a:spcPct val="0"/>
              </a:spcBef>
              <a:spcAft>
                <a:spcPct val="0"/>
              </a:spcAft>
              <a:defRPr/>
            </a:pPr>
            <a:endParaRPr lang="en-US">
              <a:solidFill>
                <a:srgbClr val="000000"/>
              </a:solidFill>
            </a:endParaRPr>
          </a:p>
        </p:txBody>
      </p:sp>
      <p:sp>
        <p:nvSpPr>
          <p:cNvPr id="1030" name="Rectangle 3"/>
          <p:cNvSpPr>
            <a:spLocks noGrp="1" noChangeArrowheads="1"/>
          </p:cNvSpPr>
          <p:nvPr>
            <p:ph type="body" idx="1"/>
          </p:nvPr>
        </p:nvSpPr>
        <p:spPr bwMode="auto">
          <a:xfrm>
            <a:off x="178197" y="1050176"/>
            <a:ext cx="10335419" cy="583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vert="horz" wrap="square" lIns="104296" tIns="52148" rIns="104296" bIns="5214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52" name="Rectangle 28"/>
          <p:cNvSpPr>
            <a:spLocks noChangeArrowheads="1"/>
          </p:cNvSpPr>
          <p:nvPr userDrawn="1"/>
        </p:nvSpPr>
        <p:spPr bwMode="auto">
          <a:xfrm>
            <a:off x="0" y="911213"/>
            <a:ext cx="10691813" cy="132386"/>
          </a:xfrm>
          <a:prstGeom prst="rect">
            <a:avLst/>
          </a:prstGeom>
          <a:solidFill>
            <a:srgbClr val="262673"/>
          </a:solidFill>
          <a:ln w="9525">
            <a:solidFill>
              <a:schemeClr val="tx1"/>
            </a:solidFill>
            <a:miter lim="800000"/>
            <a:headEnd/>
            <a:tailEnd/>
          </a:ln>
          <a:effectLst/>
        </p:spPr>
        <p:txBody>
          <a:bodyPr wrap="none" lIns="104296" tIns="52148" rIns="104296" bIns="52148" anchor="ctr"/>
          <a:lstStyle/>
          <a:p>
            <a:pPr eaLnBrk="0" fontAlgn="base" hangingPunct="0">
              <a:lnSpc>
                <a:spcPts val="3600"/>
              </a:lnSpc>
              <a:spcBef>
                <a:spcPct val="0"/>
              </a:spcBef>
              <a:spcAft>
                <a:spcPct val="0"/>
              </a:spcAft>
              <a:defRPr/>
            </a:pPr>
            <a:endParaRPr lang="en-US" dirty="0">
              <a:solidFill>
                <a:srgbClr val="000000"/>
              </a:solidFill>
            </a:endParaRPr>
          </a:p>
        </p:txBody>
      </p:sp>
      <p:sp>
        <p:nvSpPr>
          <p:cNvPr id="1038" name="Rectangle 14"/>
          <p:cNvSpPr>
            <a:spLocks noGrp="1" noChangeArrowheads="1"/>
          </p:cNvSpPr>
          <p:nvPr>
            <p:ph type="dt" sz="half" idx="2"/>
          </p:nvPr>
        </p:nvSpPr>
        <p:spPr bwMode="auto">
          <a:xfrm>
            <a:off x="44550" y="7204203"/>
            <a:ext cx="1521071" cy="357060"/>
          </a:xfrm>
          <a:prstGeom prst="rect">
            <a:avLst/>
          </a:prstGeom>
          <a:noFill/>
          <a:ln w="9525">
            <a:noFill/>
            <a:miter lim="800000"/>
            <a:headEnd/>
            <a:tailEnd/>
          </a:ln>
          <a:effectLst/>
        </p:spPr>
        <p:txBody>
          <a:bodyPr vert="horz" wrap="square" lIns="104296" tIns="52148" rIns="104296" bIns="52148" numCol="1" anchor="t" anchorCtr="0" compatLnSpc="1">
            <a:prstTxWarp prst="textNoShape">
              <a:avLst/>
            </a:prstTxWarp>
          </a:bodyPr>
          <a:lstStyle>
            <a:lvl1pPr>
              <a:defRPr sz="1600">
                <a:solidFill>
                  <a:schemeClr val="bg1"/>
                </a:solidFill>
              </a:defRPr>
            </a:lvl1pPr>
          </a:lstStyle>
          <a:p>
            <a:pPr eaLnBrk="0" fontAlgn="base" hangingPunct="0">
              <a:spcBef>
                <a:spcPct val="0"/>
              </a:spcBef>
              <a:spcAft>
                <a:spcPct val="0"/>
              </a:spcAft>
              <a:defRPr/>
            </a:pPr>
            <a:fld id="{F7F86235-18D0-4C5C-B54D-E53221AFE3A9}" type="datetime5">
              <a:rPr lang="en-IN" sz="1400" smtClean="0">
                <a:solidFill>
                  <a:srgbClr val="FFFFFF"/>
                </a:solidFill>
              </a:rPr>
              <a:t>29-Aug-24</a:t>
            </a:fld>
            <a:endParaRPr lang="en-US" sz="1400" dirty="0">
              <a:solidFill>
                <a:srgbClr val="FFFFFF"/>
              </a:solidFill>
            </a:endParaRPr>
          </a:p>
        </p:txBody>
      </p:sp>
      <p:sp>
        <p:nvSpPr>
          <p:cNvPr id="1040" name="Rectangle 16"/>
          <p:cNvSpPr>
            <a:spLocks noGrp="1" noChangeArrowheads="1"/>
          </p:cNvSpPr>
          <p:nvPr>
            <p:ph type="sldNum" sz="quarter" idx="4"/>
          </p:nvPr>
        </p:nvSpPr>
        <p:spPr bwMode="auto">
          <a:xfrm>
            <a:off x="7974311" y="7225206"/>
            <a:ext cx="2494756" cy="311552"/>
          </a:xfrm>
          <a:prstGeom prst="rect">
            <a:avLst/>
          </a:prstGeom>
          <a:noFill/>
          <a:ln w="9525">
            <a:noFill/>
            <a:miter lim="800000"/>
            <a:headEnd/>
            <a:tailEnd/>
          </a:ln>
          <a:effectLst/>
        </p:spPr>
        <p:txBody>
          <a:bodyPr vert="horz" wrap="square" lIns="104296" tIns="52148" rIns="104296" bIns="52148" numCol="1" anchor="t" anchorCtr="0" compatLnSpc="1">
            <a:prstTxWarp prst="textNoShape">
              <a:avLst/>
            </a:prstTxWarp>
          </a:bodyPr>
          <a:lstStyle>
            <a:lvl1pPr algn="r">
              <a:defRPr sz="1600">
                <a:solidFill>
                  <a:schemeClr val="bg1"/>
                </a:solidFill>
              </a:defRPr>
            </a:lvl1pPr>
          </a:lstStyle>
          <a:p>
            <a:pPr eaLnBrk="0" fontAlgn="base" hangingPunct="0">
              <a:spcBef>
                <a:spcPct val="0"/>
              </a:spcBef>
              <a:spcAft>
                <a:spcPct val="0"/>
              </a:spcAft>
              <a:defRPr/>
            </a:pPr>
            <a:fld id="{2A66A362-4403-4718-B072-B01303837876}" type="slidenum">
              <a:rPr lang="en-US">
                <a:solidFill>
                  <a:srgbClr val="FFFFFF"/>
                </a:solidFill>
              </a:rPr>
              <a:pPr eaLnBrk="0" fontAlgn="base" hangingPunct="0">
                <a:spcBef>
                  <a:spcPct val="0"/>
                </a:spcBef>
                <a:spcAft>
                  <a:spcPct val="0"/>
                </a:spcAft>
                <a:defRPr/>
              </a:pPr>
              <a:t>‹#›</a:t>
            </a:fld>
            <a:endParaRPr lang="en-US">
              <a:solidFill>
                <a:srgbClr val="FFFFFF"/>
              </a:solidFill>
            </a:endParaRPr>
          </a:p>
        </p:txBody>
      </p:sp>
      <p:pic>
        <p:nvPicPr>
          <p:cNvPr id="8" name="Picture 2"/>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t="8147" b="8028"/>
          <a:stretch/>
        </p:blipFill>
        <p:spPr bwMode="auto">
          <a:xfrm>
            <a:off x="0" y="83297"/>
            <a:ext cx="2834179" cy="801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 Box 18"/>
          <p:cNvSpPr txBox="1">
            <a:spLocks noChangeArrowheads="1"/>
          </p:cNvSpPr>
          <p:nvPr userDrawn="1"/>
        </p:nvSpPr>
        <p:spPr bwMode="auto">
          <a:xfrm>
            <a:off x="2791751" y="7130629"/>
            <a:ext cx="5078611" cy="536202"/>
          </a:xfrm>
          <a:prstGeom prst="rect">
            <a:avLst/>
          </a:prstGeom>
          <a:noFill/>
          <a:ln w="9525">
            <a:noFill/>
            <a:miter lim="800000"/>
            <a:headEnd/>
            <a:tailEnd/>
          </a:ln>
          <a:effectLst/>
        </p:spPr>
        <p:txBody>
          <a:bodyPr lIns="104296" tIns="52148" rIns="104296" bIns="52148">
            <a:spAutoFit/>
          </a:bodyPr>
          <a:lstStyle/>
          <a:p>
            <a:pPr algn="ctr" eaLnBrk="0" fontAlgn="base" hangingPunct="0">
              <a:spcBef>
                <a:spcPct val="50000"/>
              </a:spcBef>
              <a:spcAft>
                <a:spcPct val="0"/>
              </a:spcAft>
              <a:defRPr/>
            </a:pPr>
            <a:r>
              <a:rPr lang="en-US" sz="2800" dirty="0">
                <a:solidFill>
                  <a:srgbClr val="FFFFFF"/>
                </a:solidFill>
                <a:latin typeface="French Script MT" pitchFamily="66" charset="0"/>
              </a:rPr>
              <a:t>Progress Through Quality Education</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Arial" charset="0"/>
        </a:defRPr>
      </a:lvl2pPr>
      <a:lvl3pPr algn="ctr" rtl="0" eaLnBrk="0" fontAlgn="base" hangingPunct="0">
        <a:spcBef>
          <a:spcPct val="0"/>
        </a:spcBef>
        <a:spcAft>
          <a:spcPct val="0"/>
        </a:spcAft>
        <a:defRPr sz="3600">
          <a:solidFill>
            <a:schemeClr val="tx1"/>
          </a:solidFill>
          <a:latin typeface="Arial" charset="0"/>
        </a:defRPr>
      </a:lvl3pPr>
      <a:lvl4pPr algn="ctr" rtl="0" eaLnBrk="0" fontAlgn="base" hangingPunct="0">
        <a:spcBef>
          <a:spcPct val="0"/>
        </a:spcBef>
        <a:spcAft>
          <a:spcPct val="0"/>
        </a:spcAft>
        <a:defRPr sz="3600">
          <a:solidFill>
            <a:schemeClr val="tx1"/>
          </a:solidFill>
          <a:latin typeface="Arial" charset="0"/>
        </a:defRPr>
      </a:lvl4pPr>
      <a:lvl5pPr algn="ctr" rtl="0" eaLnBrk="0" fontAlgn="base" hangingPunct="0">
        <a:spcBef>
          <a:spcPct val="0"/>
        </a:spcBef>
        <a:spcAft>
          <a:spcPct val="0"/>
        </a:spcAft>
        <a:defRPr sz="3600">
          <a:solidFill>
            <a:schemeClr val="tx1"/>
          </a:solidFill>
          <a:latin typeface="Arial" charset="0"/>
        </a:defRPr>
      </a:lvl5pPr>
      <a:lvl6pPr marL="521482" algn="ctr" rtl="0" fontAlgn="base">
        <a:spcBef>
          <a:spcPct val="0"/>
        </a:spcBef>
        <a:spcAft>
          <a:spcPct val="0"/>
        </a:spcAft>
        <a:defRPr sz="3600">
          <a:solidFill>
            <a:schemeClr val="bg1"/>
          </a:solidFill>
          <a:latin typeface="Arial" charset="0"/>
        </a:defRPr>
      </a:lvl6pPr>
      <a:lvl7pPr marL="1042965" algn="ctr" rtl="0" fontAlgn="base">
        <a:spcBef>
          <a:spcPct val="0"/>
        </a:spcBef>
        <a:spcAft>
          <a:spcPct val="0"/>
        </a:spcAft>
        <a:defRPr sz="3600">
          <a:solidFill>
            <a:schemeClr val="bg1"/>
          </a:solidFill>
          <a:latin typeface="Arial" charset="0"/>
        </a:defRPr>
      </a:lvl7pPr>
      <a:lvl8pPr marL="1564447" algn="ctr" rtl="0" fontAlgn="base">
        <a:spcBef>
          <a:spcPct val="0"/>
        </a:spcBef>
        <a:spcAft>
          <a:spcPct val="0"/>
        </a:spcAft>
        <a:defRPr sz="3600">
          <a:solidFill>
            <a:schemeClr val="bg1"/>
          </a:solidFill>
          <a:latin typeface="Arial" charset="0"/>
        </a:defRPr>
      </a:lvl8pPr>
      <a:lvl9pPr marL="2085929" algn="ctr" rtl="0" fontAlgn="base">
        <a:spcBef>
          <a:spcPct val="0"/>
        </a:spcBef>
        <a:spcAft>
          <a:spcPct val="0"/>
        </a:spcAft>
        <a:defRPr sz="3600">
          <a:solidFill>
            <a:schemeClr val="bg1"/>
          </a:solidFill>
          <a:latin typeface="Arial" charset="0"/>
        </a:defRPr>
      </a:lvl9pPr>
    </p:titleStyle>
    <p:bodyStyle>
      <a:lvl1pPr marL="391112" indent="-391112" algn="l" rtl="0" eaLnBrk="0" fontAlgn="base" hangingPunct="0">
        <a:lnSpc>
          <a:spcPts val="4400"/>
        </a:lnSpc>
        <a:spcBef>
          <a:spcPts val="0"/>
        </a:spcBef>
        <a:spcAft>
          <a:spcPct val="0"/>
        </a:spcAft>
        <a:buClr>
          <a:srgbClr val="000097"/>
        </a:buClr>
        <a:buChar char="•"/>
        <a:defRPr sz="3200">
          <a:solidFill>
            <a:schemeClr val="tx1"/>
          </a:solidFill>
          <a:latin typeface="+mn-lt"/>
          <a:ea typeface="+mn-ea"/>
          <a:cs typeface="+mn-cs"/>
        </a:defRPr>
      </a:lvl1pPr>
      <a:lvl2pPr marL="847409" indent="-325926" algn="l" rtl="0" eaLnBrk="0" fontAlgn="base" hangingPunct="0">
        <a:lnSpc>
          <a:spcPts val="4400"/>
        </a:lnSpc>
        <a:spcBef>
          <a:spcPts val="0"/>
        </a:spcBef>
        <a:spcAft>
          <a:spcPct val="0"/>
        </a:spcAft>
        <a:buClr>
          <a:schemeClr val="tx1"/>
        </a:buClr>
        <a:buFont typeface="Arial" charset="0"/>
        <a:buChar char="–"/>
        <a:defRPr sz="2700">
          <a:solidFill>
            <a:srgbClr val="000097"/>
          </a:solidFill>
          <a:latin typeface="+mn-lt"/>
        </a:defRPr>
      </a:lvl2pPr>
      <a:lvl3pPr marL="1303706" indent="-260741" algn="l" rtl="0" eaLnBrk="0" fontAlgn="base" hangingPunct="0">
        <a:lnSpc>
          <a:spcPts val="4400"/>
        </a:lnSpc>
        <a:spcBef>
          <a:spcPts val="0"/>
        </a:spcBef>
        <a:spcAft>
          <a:spcPct val="0"/>
        </a:spcAft>
        <a:buClr>
          <a:srgbClr val="000097"/>
        </a:buClr>
        <a:buFont typeface="Wingdings" pitchFamily="2" charset="2"/>
        <a:buChar char="ü"/>
        <a:defRPr sz="2300">
          <a:solidFill>
            <a:schemeClr val="tx1"/>
          </a:solidFill>
          <a:latin typeface="+mn-lt"/>
        </a:defRPr>
      </a:lvl3pPr>
      <a:lvl4pPr marL="1825188" indent="-260741" algn="l" rtl="0" eaLnBrk="0" fontAlgn="base" hangingPunct="0">
        <a:lnSpc>
          <a:spcPts val="4400"/>
        </a:lnSpc>
        <a:spcBef>
          <a:spcPts val="0"/>
        </a:spcBef>
        <a:spcAft>
          <a:spcPct val="0"/>
        </a:spcAft>
        <a:buClr>
          <a:schemeClr val="tx1"/>
        </a:buClr>
        <a:buFont typeface="Arial" charset="0"/>
        <a:buChar char="–"/>
        <a:defRPr>
          <a:solidFill>
            <a:srgbClr val="000097"/>
          </a:solidFill>
          <a:latin typeface="+mn-lt"/>
        </a:defRPr>
      </a:lvl4pPr>
      <a:lvl5pPr marL="2346670" indent="-260741" algn="l" rtl="0" eaLnBrk="0" fontAlgn="base" hangingPunct="0">
        <a:lnSpc>
          <a:spcPts val="4400"/>
        </a:lnSpc>
        <a:spcBef>
          <a:spcPts val="0"/>
        </a:spcBef>
        <a:spcAft>
          <a:spcPct val="0"/>
        </a:spcAft>
        <a:buClr>
          <a:srgbClr val="000097"/>
        </a:buClr>
        <a:buFont typeface="Arial" charset="0"/>
        <a:buChar char="»"/>
        <a:defRPr>
          <a:solidFill>
            <a:schemeClr val="tx1"/>
          </a:solidFill>
          <a:latin typeface="+mn-lt"/>
        </a:defRPr>
      </a:lvl5pPr>
      <a:lvl6pPr marL="2868153" indent="-260741" algn="l" rtl="0" fontAlgn="base">
        <a:spcBef>
          <a:spcPct val="20000"/>
        </a:spcBef>
        <a:spcAft>
          <a:spcPct val="0"/>
        </a:spcAft>
        <a:buClr>
          <a:srgbClr val="000097"/>
        </a:buClr>
        <a:buFont typeface="Arial" charset="0"/>
        <a:buChar char="»"/>
        <a:defRPr>
          <a:solidFill>
            <a:schemeClr val="tx1"/>
          </a:solidFill>
          <a:latin typeface="+mn-lt"/>
        </a:defRPr>
      </a:lvl6pPr>
      <a:lvl7pPr marL="3389635" indent="-260741" algn="l" rtl="0" fontAlgn="base">
        <a:spcBef>
          <a:spcPct val="20000"/>
        </a:spcBef>
        <a:spcAft>
          <a:spcPct val="0"/>
        </a:spcAft>
        <a:buClr>
          <a:srgbClr val="000097"/>
        </a:buClr>
        <a:buFont typeface="Arial" charset="0"/>
        <a:buChar char="»"/>
        <a:defRPr>
          <a:solidFill>
            <a:schemeClr val="tx1"/>
          </a:solidFill>
          <a:latin typeface="+mn-lt"/>
        </a:defRPr>
      </a:lvl7pPr>
      <a:lvl8pPr marL="3911117" indent="-260741" algn="l" rtl="0" fontAlgn="base">
        <a:spcBef>
          <a:spcPct val="20000"/>
        </a:spcBef>
        <a:spcAft>
          <a:spcPct val="0"/>
        </a:spcAft>
        <a:buClr>
          <a:srgbClr val="000097"/>
        </a:buClr>
        <a:buFont typeface="Arial" charset="0"/>
        <a:buChar char="»"/>
        <a:defRPr>
          <a:solidFill>
            <a:schemeClr val="tx1"/>
          </a:solidFill>
          <a:latin typeface="+mn-lt"/>
        </a:defRPr>
      </a:lvl8pPr>
      <a:lvl9pPr marL="4432600" indent="-260741" algn="l" rtl="0" fontAlgn="base">
        <a:spcBef>
          <a:spcPct val="20000"/>
        </a:spcBef>
        <a:spcAft>
          <a:spcPct val="0"/>
        </a:spcAft>
        <a:buClr>
          <a:srgbClr val="000097"/>
        </a:buClr>
        <a:buFont typeface="Arial" charset="0"/>
        <a:buChar char="»"/>
        <a:defRPr>
          <a:solidFill>
            <a:schemeClr val="tx1"/>
          </a:solidFill>
          <a:latin typeface="+mn-lt"/>
        </a:defRPr>
      </a:lvl9pPr>
    </p:bodyStyle>
    <p:otherStyle>
      <a:defPPr>
        <a:defRPr lang="en-US"/>
      </a:defPPr>
      <a:lvl1pPr marL="0" algn="l" defTabSz="1042965" rtl="0" eaLnBrk="1" latinLnBrk="0" hangingPunct="1">
        <a:defRPr sz="2100" kern="1200">
          <a:solidFill>
            <a:schemeClr val="tx1"/>
          </a:solidFill>
          <a:latin typeface="+mn-lt"/>
          <a:ea typeface="+mn-ea"/>
          <a:cs typeface="+mn-cs"/>
        </a:defRPr>
      </a:lvl1pPr>
      <a:lvl2pPr marL="521482" algn="l" defTabSz="1042965" rtl="0" eaLnBrk="1" latinLnBrk="0" hangingPunct="1">
        <a:defRPr sz="2100" kern="1200">
          <a:solidFill>
            <a:schemeClr val="tx1"/>
          </a:solidFill>
          <a:latin typeface="+mn-lt"/>
          <a:ea typeface="+mn-ea"/>
          <a:cs typeface="+mn-cs"/>
        </a:defRPr>
      </a:lvl2pPr>
      <a:lvl3pPr marL="1042965" algn="l" defTabSz="1042965" rtl="0" eaLnBrk="1" latinLnBrk="0" hangingPunct="1">
        <a:defRPr sz="2100" kern="1200">
          <a:solidFill>
            <a:schemeClr val="tx1"/>
          </a:solidFill>
          <a:latin typeface="+mn-lt"/>
          <a:ea typeface="+mn-ea"/>
          <a:cs typeface="+mn-cs"/>
        </a:defRPr>
      </a:lvl3pPr>
      <a:lvl4pPr marL="1564447" algn="l" defTabSz="1042965" rtl="0" eaLnBrk="1" latinLnBrk="0" hangingPunct="1">
        <a:defRPr sz="2100" kern="1200">
          <a:solidFill>
            <a:schemeClr val="tx1"/>
          </a:solidFill>
          <a:latin typeface="+mn-lt"/>
          <a:ea typeface="+mn-ea"/>
          <a:cs typeface="+mn-cs"/>
        </a:defRPr>
      </a:lvl4pPr>
      <a:lvl5pPr marL="2085929" algn="l" defTabSz="1042965" rtl="0" eaLnBrk="1" latinLnBrk="0" hangingPunct="1">
        <a:defRPr sz="2100" kern="1200">
          <a:solidFill>
            <a:schemeClr val="tx1"/>
          </a:solidFill>
          <a:latin typeface="+mn-lt"/>
          <a:ea typeface="+mn-ea"/>
          <a:cs typeface="+mn-cs"/>
        </a:defRPr>
      </a:lvl5pPr>
      <a:lvl6pPr marL="2607412" algn="l" defTabSz="1042965" rtl="0" eaLnBrk="1" latinLnBrk="0" hangingPunct="1">
        <a:defRPr sz="2100" kern="1200">
          <a:solidFill>
            <a:schemeClr val="tx1"/>
          </a:solidFill>
          <a:latin typeface="+mn-lt"/>
          <a:ea typeface="+mn-ea"/>
          <a:cs typeface="+mn-cs"/>
        </a:defRPr>
      </a:lvl6pPr>
      <a:lvl7pPr marL="3128894" algn="l" defTabSz="1042965" rtl="0" eaLnBrk="1" latinLnBrk="0" hangingPunct="1">
        <a:defRPr sz="2100" kern="1200">
          <a:solidFill>
            <a:schemeClr val="tx1"/>
          </a:solidFill>
          <a:latin typeface="+mn-lt"/>
          <a:ea typeface="+mn-ea"/>
          <a:cs typeface="+mn-cs"/>
        </a:defRPr>
      </a:lvl7pPr>
      <a:lvl8pPr marL="3650376" algn="l" defTabSz="1042965" rtl="0" eaLnBrk="1" latinLnBrk="0" hangingPunct="1">
        <a:defRPr sz="2100" kern="1200">
          <a:solidFill>
            <a:schemeClr val="tx1"/>
          </a:solidFill>
          <a:latin typeface="+mn-lt"/>
          <a:ea typeface="+mn-ea"/>
          <a:cs typeface="+mn-cs"/>
        </a:defRPr>
      </a:lvl8pPr>
      <a:lvl9pPr marL="4171859" algn="l" defTabSz="1042965"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8D96D8-C2D3-4777-B48F-C78F8EAE2771}"/>
              </a:ext>
            </a:extLst>
          </p:cNvPr>
          <p:cNvSpPr>
            <a:spLocks noGrp="1"/>
          </p:cNvSpPr>
          <p:nvPr>
            <p:ph idx="1"/>
          </p:nvPr>
        </p:nvSpPr>
        <p:spPr/>
        <p:txBody>
          <a:bodyPr/>
          <a:lstStyle/>
          <a:p>
            <a:pPr marL="0" indent="0">
              <a:buNone/>
            </a:pPr>
            <a:endParaRPr lang="en-US" sz="3200" b="1" dirty="0">
              <a:solidFill>
                <a:srgbClr val="002060"/>
              </a:solidFill>
            </a:endParaRPr>
          </a:p>
          <a:p>
            <a:pPr marL="0" indent="0">
              <a:buNone/>
            </a:pPr>
            <a:endParaRPr lang="en-US" b="1" dirty="0">
              <a:solidFill>
                <a:srgbClr val="002060"/>
              </a:solidFill>
            </a:endParaRPr>
          </a:p>
          <a:p>
            <a:pPr marL="0" indent="0">
              <a:buNone/>
            </a:pPr>
            <a:endParaRPr lang="en-US" b="1" dirty="0">
              <a:solidFill>
                <a:srgbClr val="002060"/>
              </a:solidFill>
            </a:endParaRPr>
          </a:p>
          <a:p>
            <a:pPr marL="0" indent="0">
              <a:buNone/>
            </a:pPr>
            <a:endParaRPr lang="en-US" b="1" dirty="0">
              <a:solidFill>
                <a:srgbClr val="C00000"/>
              </a:solidFill>
            </a:endParaRPr>
          </a:p>
          <a:p>
            <a:pPr marL="0" indent="0">
              <a:buNone/>
            </a:pPr>
            <a:r>
              <a:rPr lang="en-US" b="1" dirty="0">
                <a:solidFill>
                  <a:srgbClr val="C00000"/>
                </a:solidFill>
              </a:rPr>
              <a:t>Topic: Perception</a:t>
            </a:r>
          </a:p>
          <a:p>
            <a:pPr marL="0" indent="0">
              <a:buNone/>
            </a:pPr>
            <a:endParaRPr lang="en-US" b="1" dirty="0">
              <a:solidFill>
                <a:srgbClr val="002060"/>
              </a:solidFill>
            </a:endParaRPr>
          </a:p>
          <a:p>
            <a:pPr marL="0" indent="0">
              <a:buNone/>
            </a:pPr>
            <a:endParaRPr lang="en-US" b="1" dirty="0">
              <a:solidFill>
                <a:srgbClr val="002060"/>
              </a:solidFill>
            </a:endParaRPr>
          </a:p>
          <a:p>
            <a:pPr marL="0" indent="0" algn="ctr" eaLnBrk="1" hangingPunct="1">
              <a:buNone/>
              <a:defRPr/>
            </a:pPr>
            <a:r>
              <a:rPr lang="en-US" sz="2000" b="1" dirty="0">
                <a:solidFill>
                  <a:srgbClr val="002060"/>
                </a:solidFill>
              </a:rPr>
              <a:t>Dr. C. Vijaya Banu</a:t>
            </a:r>
          </a:p>
          <a:p>
            <a:pPr marL="0" indent="0" algn="ctr" eaLnBrk="1" hangingPunct="1">
              <a:buNone/>
              <a:defRPr/>
            </a:pPr>
            <a:r>
              <a:rPr lang="en-US" sz="2000" b="1">
                <a:solidFill>
                  <a:srgbClr val="002060"/>
                </a:solidFill>
              </a:rPr>
              <a:t> </a:t>
            </a:r>
            <a:r>
              <a:rPr lang="en-US" sz="2000" b="1" dirty="0">
                <a:solidFill>
                  <a:srgbClr val="002060"/>
                </a:solidFill>
              </a:rPr>
              <a:t>Professor , School of Management</a:t>
            </a:r>
          </a:p>
          <a:p>
            <a:pPr marL="0" indent="0" algn="ctr" eaLnBrk="1" hangingPunct="1">
              <a:buNone/>
              <a:defRPr/>
            </a:pPr>
            <a:r>
              <a:rPr lang="en-US" sz="2000" b="1" dirty="0">
                <a:solidFill>
                  <a:srgbClr val="002060"/>
                </a:solidFill>
              </a:rPr>
              <a:t>SASTRA Deemed University, Thanjavur – 613 401</a:t>
            </a:r>
          </a:p>
          <a:p>
            <a:pPr marL="0" indent="0" algn="ctr" eaLnBrk="1" hangingPunct="1">
              <a:buNone/>
              <a:defRPr/>
            </a:pPr>
            <a:r>
              <a:rPr lang="en-US" sz="2000" b="1" dirty="0">
                <a:solidFill>
                  <a:srgbClr val="C00000"/>
                </a:solidFill>
              </a:rPr>
              <a:t>vijayabanu@mba.sastra.edu</a:t>
            </a:r>
          </a:p>
          <a:p>
            <a:pPr marL="0" indent="0">
              <a:buNone/>
            </a:pPr>
            <a:endParaRPr lang="en-IN" dirty="0"/>
          </a:p>
        </p:txBody>
      </p:sp>
      <p:sp>
        <p:nvSpPr>
          <p:cNvPr id="4" name="Date Placeholder 3">
            <a:extLst>
              <a:ext uri="{FF2B5EF4-FFF2-40B4-BE49-F238E27FC236}">
                <a16:creationId xmlns:a16="http://schemas.microsoft.com/office/drawing/2014/main" id="{76E78F1E-BCE3-4B91-B0B3-00747DFD291A}"/>
              </a:ext>
            </a:extLst>
          </p:cNvPr>
          <p:cNvSpPr>
            <a:spLocks noGrp="1"/>
          </p:cNvSpPr>
          <p:nvPr>
            <p:ph type="dt" sz="half" idx="10"/>
          </p:nvPr>
        </p:nvSpPr>
        <p:spPr>
          <a:xfrm>
            <a:off x="178198" y="7225206"/>
            <a:ext cx="1446790" cy="304052"/>
          </a:xfrm>
        </p:spPr>
        <p:txBody>
          <a:bodyPr/>
          <a:lstStyle/>
          <a:p>
            <a:pPr>
              <a:defRPr/>
            </a:pPr>
            <a:fld id="{0CE85521-85A8-4017-BF0D-6EA85A8B53AD}" type="datetime5">
              <a:rPr lang="en-IN" smtClean="0">
                <a:solidFill>
                  <a:srgbClr val="FFFFFF"/>
                </a:solidFill>
              </a:rPr>
              <a:t>29-Aug-24</a:t>
            </a:fld>
            <a:endParaRPr lang="en-US" dirty="0">
              <a:solidFill>
                <a:srgbClr val="FFFFFF"/>
              </a:solidFill>
            </a:endParaRPr>
          </a:p>
        </p:txBody>
      </p:sp>
      <p:sp>
        <p:nvSpPr>
          <p:cNvPr id="5" name="Slide Number Placeholder 4">
            <a:extLst>
              <a:ext uri="{FF2B5EF4-FFF2-40B4-BE49-F238E27FC236}">
                <a16:creationId xmlns:a16="http://schemas.microsoft.com/office/drawing/2014/main" id="{E3DE906A-E1B5-4D32-8332-A3EC40A052EF}"/>
              </a:ext>
            </a:extLst>
          </p:cNvPr>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a:t>
            </a:fld>
            <a:endParaRPr lang="en-US">
              <a:solidFill>
                <a:srgbClr val="FFFFFF"/>
              </a:solidFill>
            </a:endParaRPr>
          </a:p>
        </p:txBody>
      </p:sp>
    </p:spTree>
    <p:extLst>
      <p:ext uri="{BB962C8B-B14F-4D97-AF65-F5344CB8AC3E}">
        <p14:creationId xmlns:p14="http://schemas.microsoft.com/office/powerpoint/2010/main" val="2860261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4-</a:t>
            </a:r>
            <a:fld id="{A051FDEC-B339-407E-963B-C8C867CAEE5B}" type="slidenum">
              <a:rPr lang="en-US"/>
              <a:pPr>
                <a:defRPr/>
              </a:pPr>
              <a:t>10</a:t>
            </a:fld>
            <a:endParaRPr lang="en-US"/>
          </a:p>
        </p:txBody>
      </p:sp>
      <p:sp>
        <p:nvSpPr>
          <p:cNvPr id="68611" name="Rectangle 2"/>
          <p:cNvSpPr>
            <a:spLocks noGrp="1" noChangeArrowheads="1"/>
          </p:cNvSpPr>
          <p:nvPr>
            <p:ph type="title"/>
          </p:nvPr>
        </p:nvSpPr>
        <p:spPr/>
        <p:txBody>
          <a:bodyPr/>
          <a:lstStyle/>
          <a:p>
            <a:r>
              <a:rPr lang="en-US">
                <a:cs typeface="Tahoma" pitchFamily="34" charset="0"/>
              </a:rPr>
              <a:t>Attribution Errors</a:t>
            </a:r>
          </a:p>
        </p:txBody>
      </p:sp>
      <p:sp>
        <p:nvSpPr>
          <p:cNvPr id="68612" name="Rectangle 3"/>
          <p:cNvSpPr>
            <a:spLocks noGrp="1" noChangeArrowheads="1"/>
          </p:cNvSpPr>
          <p:nvPr>
            <p:ph type="body" idx="1"/>
          </p:nvPr>
        </p:nvSpPr>
        <p:spPr/>
        <p:txBody>
          <a:bodyPr/>
          <a:lstStyle/>
          <a:p>
            <a:r>
              <a:rPr lang="en-US" sz="2400" b="1" dirty="0">
                <a:solidFill>
                  <a:srgbClr val="FF0000"/>
                </a:solidFill>
                <a:cs typeface="Calibri" pitchFamily="34" charset="0"/>
              </a:rPr>
              <a:t>Fundamental Attribution Error </a:t>
            </a:r>
            <a:r>
              <a:rPr lang="en-US" sz="2400" dirty="0">
                <a:cs typeface="Calibri" pitchFamily="34" charset="0"/>
              </a:rPr>
              <a:t>– when we make </a:t>
            </a:r>
            <a:r>
              <a:rPr lang="en-US" sz="2400" b="1" dirty="0">
                <a:solidFill>
                  <a:srgbClr val="FF0000"/>
                </a:solidFill>
                <a:cs typeface="Calibri" pitchFamily="34" charset="0"/>
              </a:rPr>
              <a:t>judgments about the behavior of others</a:t>
            </a:r>
            <a:r>
              <a:rPr lang="en-US" sz="2400" dirty="0">
                <a:cs typeface="Calibri" pitchFamily="34" charset="0"/>
              </a:rPr>
              <a:t>, we tend to </a:t>
            </a:r>
            <a:r>
              <a:rPr lang="en-US" sz="2400" dirty="0">
                <a:solidFill>
                  <a:srgbClr val="00B050"/>
                </a:solidFill>
                <a:cs typeface="Calibri" pitchFamily="34" charset="0"/>
              </a:rPr>
              <a:t>underestimate external influence and overestimate internal influence</a:t>
            </a:r>
          </a:p>
          <a:p>
            <a:endParaRPr lang="en-US" sz="2400" dirty="0">
              <a:solidFill>
                <a:srgbClr val="00B050"/>
              </a:solidFill>
              <a:cs typeface="Calibri" pitchFamily="34" charset="0"/>
            </a:endParaRPr>
          </a:p>
          <a:p>
            <a:r>
              <a:rPr lang="en-US" sz="2400" b="1" dirty="0">
                <a:solidFill>
                  <a:srgbClr val="FF0000"/>
                </a:solidFill>
                <a:cs typeface="Calibri" pitchFamily="34" charset="0"/>
              </a:rPr>
              <a:t>Self-serving Bias </a:t>
            </a:r>
            <a:r>
              <a:rPr lang="en-US" sz="2400" dirty="0">
                <a:cs typeface="Calibri" pitchFamily="34" charset="0"/>
              </a:rPr>
              <a:t>– we tend to attribute our own success to internal factors and put the blame for failure on external factors</a:t>
            </a:r>
            <a:endParaRPr lang="en-US" dirty="0">
              <a:cs typeface="Calibri" pitchFamily="34" charset="0"/>
            </a:endParaRPr>
          </a:p>
        </p:txBody>
      </p:sp>
      <p:sp>
        <p:nvSpPr>
          <p:cNvPr id="2" name="Date Placeholder 1"/>
          <p:cNvSpPr>
            <a:spLocks noGrp="1"/>
          </p:cNvSpPr>
          <p:nvPr>
            <p:ph type="dt" sz="half" idx="10"/>
          </p:nvPr>
        </p:nvSpPr>
        <p:spPr/>
        <p:txBody>
          <a:bodyPr/>
          <a:lstStyle/>
          <a:p>
            <a:pPr>
              <a:defRPr/>
            </a:pPr>
            <a:fld id="{5D33FCDA-642D-4844-BECE-4468A0919BCB}" type="datetime5">
              <a:rPr lang="en-IN" smtClean="0">
                <a:solidFill>
                  <a:srgbClr val="FFFFFF"/>
                </a:solidFill>
              </a:rPr>
              <a:t>29-Aug-24</a:t>
            </a:fld>
            <a:endParaRPr lang="en-US" dirty="0">
              <a:solidFill>
                <a:srgbClr val="FFFFFF"/>
              </a:solidFill>
            </a:endParaRPr>
          </a:p>
        </p:txBody>
      </p:sp>
    </p:spTree>
    <p:extLst>
      <p:ext uri="{BB962C8B-B14F-4D97-AF65-F5344CB8AC3E}">
        <p14:creationId xmlns:p14="http://schemas.microsoft.com/office/powerpoint/2010/main" val="2041461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2"/>
          </p:nvPr>
        </p:nvSpPr>
        <p:spPr>
          <a:xfrm>
            <a:off x="809148" y="7209454"/>
            <a:ext cx="2352393" cy="323804"/>
          </a:xfrm>
        </p:spPr>
        <p:txBody>
          <a:bodyPr vert="horz" wrap="square" lIns="100817" tIns="50408" rIns="100817" bIns="52148" numCol="1" anchor="t" anchorCtr="0" compatLnSpc="1">
            <a:prstTxWarp prst="textNoShape">
              <a:avLst/>
            </a:prstTxWarp>
          </a:bodyPr>
          <a:lstStyle/>
          <a:p>
            <a:pPr algn="l" fontAlgn="base">
              <a:spcBef>
                <a:spcPct val="0"/>
              </a:spcBef>
              <a:spcAft>
                <a:spcPct val="0"/>
              </a:spcAft>
              <a:defRPr/>
            </a:pPr>
            <a:fld id="{E9E3A02A-6803-4DA9-A47C-E6F1BD59BF60}" type="slidenum">
              <a:rPr lang="en-US">
                <a:ea typeface="ヒラギノ角ゴ Pro W3" charset="-128"/>
                <a:cs typeface="ヒラギノ角ゴ Pro W3" charset="-128"/>
              </a:rPr>
              <a:pPr algn="l" fontAlgn="base">
                <a:spcBef>
                  <a:spcPct val="0"/>
                </a:spcBef>
                <a:spcAft>
                  <a:spcPct val="0"/>
                </a:spcAft>
                <a:defRPr/>
              </a:pPr>
              <a:t>11</a:t>
            </a:fld>
            <a:endParaRPr lang="en-US">
              <a:ea typeface="ヒラギノ角ゴ Pro W3" charset="-128"/>
              <a:cs typeface="ヒラギノ角ゴ Pro W3" charset="-128"/>
            </a:endParaRPr>
          </a:p>
        </p:txBody>
      </p:sp>
      <p:sp>
        <p:nvSpPr>
          <p:cNvPr id="69635" name="AutoShape 2"/>
          <p:cNvSpPr>
            <a:spLocks noGrp="1" noChangeArrowheads="1"/>
          </p:cNvSpPr>
          <p:nvPr>
            <p:ph type="title"/>
          </p:nvPr>
        </p:nvSpPr>
        <p:spPr>
          <a:xfrm>
            <a:off x="3364705" y="123031"/>
            <a:ext cx="6549463" cy="474646"/>
          </a:xfrm>
        </p:spPr>
        <p:txBody>
          <a:bodyPr/>
          <a:lstStyle/>
          <a:p>
            <a:pPr eaLnBrk="1" hangingPunct="1"/>
            <a:r>
              <a:rPr lang="en-US" sz="2400" dirty="0">
                <a:cs typeface="Tahoma" pitchFamily="34" charset="0"/>
              </a:rPr>
              <a:t>Common Perceptual Distortions</a:t>
            </a:r>
          </a:p>
        </p:txBody>
      </p:sp>
      <p:sp>
        <p:nvSpPr>
          <p:cNvPr id="69636" name="Rectangle 3"/>
          <p:cNvSpPr>
            <a:spLocks noGrp="1" noChangeArrowheads="1"/>
          </p:cNvSpPr>
          <p:nvPr>
            <p:ph type="body" idx="1"/>
          </p:nvPr>
        </p:nvSpPr>
        <p:spPr>
          <a:xfrm>
            <a:off x="-64294" y="2713831"/>
            <a:ext cx="10439399" cy="3996790"/>
          </a:xfrm>
        </p:spPr>
        <p:txBody>
          <a:bodyPr/>
          <a:lstStyle/>
          <a:p>
            <a:pPr eaLnBrk="1" hangingPunct="1">
              <a:buClr>
                <a:schemeClr val="bg1"/>
              </a:buClr>
            </a:pPr>
            <a:r>
              <a:rPr lang="en-US" dirty="0">
                <a:solidFill>
                  <a:schemeClr val="hlink"/>
                </a:solidFill>
                <a:cs typeface="Calibri" pitchFamily="34" charset="0"/>
              </a:rPr>
              <a:t>Tendency to assign an </a:t>
            </a:r>
            <a:r>
              <a:rPr lang="en-US" b="1" dirty="0">
                <a:solidFill>
                  <a:srgbClr val="FF0000"/>
                </a:solidFill>
                <a:cs typeface="Calibri" pitchFamily="34" charset="0"/>
              </a:rPr>
              <a:t>individual to a group or broad category </a:t>
            </a:r>
            <a:r>
              <a:rPr lang="en-US" dirty="0">
                <a:solidFill>
                  <a:schemeClr val="hlink"/>
                </a:solidFill>
                <a:cs typeface="Calibri" pitchFamily="34" charset="0"/>
              </a:rPr>
              <a:t>and then attribute generalizations about the group to the individual</a:t>
            </a:r>
          </a:p>
        </p:txBody>
      </p:sp>
      <p:sp>
        <p:nvSpPr>
          <p:cNvPr id="69637" name="Text Box 5"/>
          <p:cNvSpPr txBox="1">
            <a:spLocks noChangeArrowheads="1"/>
          </p:cNvSpPr>
          <p:nvPr/>
        </p:nvSpPr>
        <p:spPr bwMode="auto">
          <a:xfrm>
            <a:off x="2195380" y="1948076"/>
            <a:ext cx="3544342" cy="567399"/>
          </a:xfrm>
          <a:prstGeom prst="rect">
            <a:avLst/>
          </a:prstGeom>
          <a:noFill/>
          <a:ln w="9525">
            <a:noFill/>
            <a:miter lim="800000"/>
            <a:headEnd/>
            <a:tailEnd/>
          </a:ln>
        </p:spPr>
        <p:txBody>
          <a:bodyPr>
            <a:spAutoFit/>
          </a:bodyPr>
          <a:lstStyle/>
          <a:p>
            <a:pPr>
              <a:spcBef>
                <a:spcPct val="50000"/>
              </a:spcBef>
            </a:pPr>
            <a:r>
              <a:rPr lang="en-US" sz="3087" b="1" dirty="0">
                <a:solidFill>
                  <a:schemeClr val="hlink"/>
                </a:solidFill>
              </a:rPr>
              <a:t>1. Stereotyping</a:t>
            </a:r>
          </a:p>
        </p:txBody>
      </p:sp>
      <p:pic>
        <p:nvPicPr>
          <p:cNvPr id="69638" name="Picture 7" descr="MCj03243860000[1]"/>
          <p:cNvPicPr>
            <a:picLocks noChangeAspect="1" noChangeArrowheads="1"/>
          </p:cNvPicPr>
          <p:nvPr/>
        </p:nvPicPr>
        <p:blipFill>
          <a:blip r:embed="rId2"/>
          <a:srcRect/>
          <a:stretch>
            <a:fillRect/>
          </a:stretch>
        </p:blipFill>
        <p:spPr bwMode="auto">
          <a:xfrm>
            <a:off x="6219302" y="5011088"/>
            <a:ext cx="2569429" cy="1550759"/>
          </a:xfrm>
          <a:prstGeom prst="rect">
            <a:avLst/>
          </a:prstGeom>
          <a:noFill/>
          <a:ln w="9525">
            <a:noFill/>
            <a:miter lim="800000"/>
            <a:headEnd/>
            <a:tailEnd/>
          </a:ln>
        </p:spPr>
      </p:pic>
      <p:sp>
        <p:nvSpPr>
          <p:cNvPr id="2" name="Date Placeholder 1"/>
          <p:cNvSpPr>
            <a:spLocks noGrp="1"/>
          </p:cNvSpPr>
          <p:nvPr>
            <p:ph type="dt" sz="half" idx="10"/>
          </p:nvPr>
        </p:nvSpPr>
        <p:spPr/>
        <p:txBody>
          <a:bodyPr/>
          <a:lstStyle/>
          <a:p>
            <a:pPr>
              <a:defRPr/>
            </a:pPr>
            <a:fld id="{18B42419-C1D9-41B1-83A1-CB1E8A24F957}" type="datetime5">
              <a:rPr lang="en-IN" smtClean="0">
                <a:solidFill>
                  <a:srgbClr val="FFFFFF"/>
                </a:solidFill>
              </a:rPr>
              <a:t>29-Aug-24</a:t>
            </a:fld>
            <a:endParaRPr lang="en-US" dirty="0">
              <a:solidFill>
                <a:srgbClr val="FFFFFF"/>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2"/>
          </p:nvPr>
        </p:nvSpPr>
        <p:spPr>
          <a:xfrm>
            <a:off x="809148" y="7209454"/>
            <a:ext cx="2352393" cy="323804"/>
          </a:xfrm>
        </p:spPr>
        <p:txBody>
          <a:bodyPr vert="horz" wrap="square" lIns="100817" tIns="50408" rIns="100817" bIns="52148" numCol="1" anchor="t" anchorCtr="0" compatLnSpc="1">
            <a:prstTxWarp prst="textNoShape">
              <a:avLst/>
            </a:prstTxWarp>
          </a:bodyPr>
          <a:lstStyle/>
          <a:p>
            <a:pPr algn="l" fontAlgn="base">
              <a:spcBef>
                <a:spcPct val="0"/>
              </a:spcBef>
              <a:spcAft>
                <a:spcPct val="0"/>
              </a:spcAft>
              <a:defRPr/>
            </a:pPr>
            <a:fld id="{C4973B26-6C2E-48A1-A51E-ECAE5F9D732B}" type="slidenum">
              <a:rPr lang="en-US">
                <a:ea typeface="ヒラギノ角ゴ Pro W3" charset="-128"/>
                <a:cs typeface="ヒラギノ角ゴ Pro W3" charset="-128"/>
              </a:rPr>
              <a:pPr algn="l" fontAlgn="base">
                <a:spcBef>
                  <a:spcPct val="0"/>
                </a:spcBef>
                <a:spcAft>
                  <a:spcPct val="0"/>
                </a:spcAft>
                <a:defRPr/>
              </a:pPr>
              <a:t>12</a:t>
            </a:fld>
            <a:endParaRPr lang="en-US">
              <a:ea typeface="ヒラギノ角ゴ Pro W3" charset="-128"/>
              <a:cs typeface="ヒラギノ角ゴ Pro W3" charset="-128"/>
            </a:endParaRPr>
          </a:p>
        </p:txBody>
      </p:sp>
      <p:sp>
        <p:nvSpPr>
          <p:cNvPr id="70659" name="AutoShape 2"/>
          <p:cNvSpPr>
            <a:spLocks noGrp="1" noChangeArrowheads="1"/>
          </p:cNvSpPr>
          <p:nvPr>
            <p:ph type="title"/>
          </p:nvPr>
        </p:nvSpPr>
        <p:spPr>
          <a:xfrm>
            <a:off x="3161541" y="123031"/>
            <a:ext cx="5098602" cy="474646"/>
          </a:xfrm>
        </p:spPr>
        <p:txBody>
          <a:bodyPr/>
          <a:lstStyle/>
          <a:p>
            <a:pPr eaLnBrk="1" hangingPunct="1"/>
            <a:r>
              <a:rPr lang="en-US" sz="2400" dirty="0">
                <a:cs typeface="Tahoma" pitchFamily="34" charset="0"/>
              </a:rPr>
              <a:t>Common Perceptual Distortions</a:t>
            </a:r>
          </a:p>
        </p:txBody>
      </p:sp>
      <p:sp>
        <p:nvSpPr>
          <p:cNvPr id="70660" name="Rectangle 3"/>
          <p:cNvSpPr>
            <a:spLocks noGrp="1" noChangeArrowheads="1"/>
          </p:cNvSpPr>
          <p:nvPr>
            <p:ph type="body" idx="1"/>
          </p:nvPr>
        </p:nvSpPr>
        <p:spPr>
          <a:xfrm>
            <a:off x="-64293" y="2604435"/>
            <a:ext cx="8823270" cy="4106186"/>
          </a:xfrm>
        </p:spPr>
        <p:txBody>
          <a:bodyPr/>
          <a:lstStyle/>
          <a:p>
            <a:pPr eaLnBrk="1" hangingPunct="1">
              <a:buClr>
                <a:schemeClr val="bg1"/>
              </a:buClr>
            </a:pPr>
            <a:r>
              <a:rPr lang="en-US" dirty="0">
                <a:cs typeface="Calibri" pitchFamily="34" charset="0"/>
              </a:rPr>
              <a:t>Halo Effect – drawing a general impression based on a </a:t>
            </a:r>
            <a:r>
              <a:rPr lang="en-US" b="1" dirty="0">
                <a:solidFill>
                  <a:srgbClr val="FF0000"/>
                </a:solidFill>
                <a:cs typeface="Calibri" pitchFamily="34" charset="0"/>
              </a:rPr>
              <a:t>single characteristic </a:t>
            </a:r>
          </a:p>
          <a:p>
            <a:pPr eaLnBrk="1" hangingPunct="1">
              <a:buClr>
                <a:schemeClr val="bg1"/>
              </a:buClr>
            </a:pPr>
            <a:r>
              <a:rPr lang="en-US" b="1" dirty="0">
                <a:solidFill>
                  <a:srgbClr val="FF0000"/>
                </a:solidFill>
                <a:cs typeface="Calibri" pitchFamily="34" charset="0"/>
              </a:rPr>
              <a:t>Overall impression </a:t>
            </a:r>
            <a:r>
              <a:rPr lang="en-US" dirty="0">
                <a:solidFill>
                  <a:schemeClr val="hlink"/>
                </a:solidFill>
                <a:cs typeface="Calibri" pitchFamily="34" charset="0"/>
              </a:rPr>
              <a:t>of a person or situation based on one characteristic, either favorable or unfavorable</a:t>
            </a:r>
          </a:p>
        </p:txBody>
      </p:sp>
      <p:pic>
        <p:nvPicPr>
          <p:cNvPr id="70661" name="Picture 4" descr="MCj03346380000[1]"/>
          <p:cNvPicPr>
            <a:picLocks noChangeAspect="1" noChangeArrowheads="1"/>
          </p:cNvPicPr>
          <p:nvPr/>
        </p:nvPicPr>
        <p:blipFill>
          <a:blip r:embed="rId2"/>
          <a:srcRect/>
          <a:stretch>
            <a:fillRect/>
          </a:stretch>
        </p:blipFill>
        <p:spPr bwMode="auto">
          <a:xfrm>
            <a:off x="7777063" y="5137108"/>
            <a:ext cx="2137106" cy="1872813"/>
          </a:xfrm>
          <a:prstGeom prst="rect">
            <a:avLst/>
          </a:prstGeom>
          <a:noFill/>
          <a:ln w="9525">
            <a:noFill/>
            <a:miter lim="800000"/>
            <a:headEnd/>
            <a:tailEnd/>
          </a:ln>
        </p:spPr>
      </p:pic>
      <p:sp>
        <p:nvSpPr>
          <p:cNvPr id="70662" name="Text Box 5"/>
          <p:cNvSpPr txBox="1">
            <a:spLocks noChangeArrowheads="1"/>
          </p:cNvSpPr>
          <p:nvPr/>
        </p:nvSpPr>
        <p:spPr bwMode="auto">
          <a:xfrm>
            <a:off x="1250222" y="1240958"/>
            <a:ext cx="3465579" cy="567399"/>
          </a:xfrm>
          <a:prstGeom prst="rect">
            <a:avLst/>
          </a:prstGeom>
          <a:noFill/>
          <a:ln w="9525">
            <a:noFill/>
            <a:miter lim="800000"/>
            <a:headEnd/>
            <a:tailEnd/>
          </a:ln>
        </p:spPr>
        <p:txBody>
          <a:bodyPr>
            <a:spAutoFit/>
          </a:bodyPr>
          <a:lstStyle/>
          <a:p>
            <a:pPr>
              <a:spcBef>
                <a:spcPct val="50000"/>
              </a:spcBef>
            </a:pPr>
            <a:r>
              <a:rPr lang="en-US" sz="3087" b="1" dirty="0">
                <a:solidFill>
                  <a:schemeClr val="hlink"/>
                </a:solidFill>
              </a:rPr>
              <a:t>2. </a:t>
            </a:r>
            <a:r>
              <a:rPr lang="en-US" sz="3087" b="1" dirty="0">
                <a:solidFill>
                  <a:srgbClr val="002060"/>
                </a:solidFill>
              </a:rPr>
              <a:t>Halo Effect</a:t>
            </a:r>
          </a:p>
        </p:txBody>
      </p:sp>
      <p:sp>
        <p:nvSpPr>
          <p:cNvPr id="2" name="Date Placeholder 1"/>
          <p:cNvSpPr>
            <a:spLocks noGrp="1"/>
          </p:cNvSpPr>
          <p:nvPr>
            <p:ph type="dt" sz="half" idx="10"/>
          </p:nvPr>
        </p:nvSpPr>
        <p:spPr/>
        <p:txBody>
          <a:bodyPr/>
          <a:lstStyle/>
          <a:p>
            <a:pPr>
              <a:defRPr/>
            </a:pPr>
            <a:fld id="{45342105-0644-41B9-B3C8-95323F7FD04D}" type="datetime5">
              <a:rPr lang="en-IN" smtClean="0">
                <a:solidFill>
                  <a:srgbClr val="FFFFFF"/>
                </a:solidFill>
              </a:rPr>
              <a:t>29-Aug-24</a:t>
            </a:fld>
            <a:endParaRPr lang="en-US" dirty="0">
              <a:solidFill>
                <a:srgbClr val="FFFFFF"/>
              </a:solidFill>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2"/>
          </p:nvPr>
        </p:nvSpPr>
        <p:spPr>
          <a:xfrm>
            <a:off x="809148" y="7209454"/>
            <a:ext cx="2352393" cy="323804"/>
          </a:xfrm>
        </p:spPr>
        <p:txBody>
          <a:bodyPr vert="horz" wrap="square" lIns="100817" tIns="50408" rIns="100817" bIns="52148" numCol="1" anchor="t" anchorCtr="0" compatLnSpc="1">
            <a:prstTxWarp prst="textNoShape">
              <a:avLst/>
            </a:prstTxWarp>
          </a:bodyPr>
          <a:lstStyle/>
          <a:p>
            <a:pPr algn="l" fontAlgn="base">
              <a:spcBef>
                <a:spcPct val="0"/>
              </a:spcBef>
              <a:spcAft>
                <a:spcPct val="0"/>
              </a:spcAft>
              <a:defRPr/>
            </a:pPr>
            <a:fld id="{0B639B68-C8D4-4A69-944A-EB0EDBD373E6}" type="slidenum">
              <a:rPr lang="en-US">
                <a:ea typeface="ヒラギノ角ゴ Pro W3" charset="-128"/>
                <a:cs typeface="ヒラギノ角ゴ Pro W3" charset="-128"/>
              </a:rPr>
              <a:pPr algn="l" fontAlgn="base">
                <a:spcBef>
                  <a:spcPct val="0"/>
                </a:spcBef>
                <a:spcAft>
                  <a:spcPct val="0"/>
                </a:spcAft>
                <a:defRPr/>
              </a:pPr>
              <a:t>13</a:t>
            </a:fld>
            <a:endParaRPr lang="en-US">
              <a:ea typeface="ヒラギノ角ゴ Pro W3" charset="-128"/>
              <a:cs typeface="ヒラギノ角ゴ Pro W3" charset="-128"/>
            </a:endParaRPr>
          </a:p>
        </p:txBody>
      </p:sp>
      <p:sp>
        <p:nvSpPr>
          <p:cNvPr id="71683" name="AutoShape 2"/>
          <p:cNvSpPr>
            <a:spLocks noGrp="1" noChangeArrowheads="1"/>
          </p:cNvSpPr>
          <p:nvPr>
            <p:ph type="title"/>
          </p:nvPr>
        </p:nvSpPr>
        <p:spPr>
          <a:xfrm>
            <a:off x="1145204" y="393816"/>
            <a:ext cx="8690202" cy="474646"/>
          </a:xfrm>
        </p:spPr>
        <p:txBody>
          <a:bodyPr/>
          <a:lstStyle/>
          <a:p>
            <a:pPr eaLnBrk="1" hangingPunct="1"/>
            <a:r>
              <a:rPr lang="en-US" sz="2400" dirty="0">
                <a:cs typeface="Tahoma" pitchFamily="34" charset="0"/>
              </a:rPr>
              <a:t>Common Perceptual Distortions</a:t>
            </a:r>
          </a:p>
        </p:txBody>
      </p:sp>
      <p:sp>
        <p:nvSpPr>
          <p:cNvPr id="71684" name="Rectangle 3"/>
          <p:cNvSpPr>
            <a:spLocks noGrp="1" noChangeArrowheads="1"/>
          </p:cNvSpPr>
          <p:nvPr>
            <p:ph type="body" idx="1"/>
          </p:nvPr>
        </p:nvSpPr>
        <p:spPr>
          <a:xfrm>
            <a:off x="88106" y="2828472"/>
            <a:ext cx="6281722" cy="1028359"/>
          </a:xfrm>
        </p:spPr>
        <p:txBody>
          <a:bodyPr>
            <a:normAutofit/>
          </a:bodyPr>
          <a:lstStyle/>
          <a:p>
            <a:pPr eaLnBrk="1" hangingPunct="1">
              <a:buClr>
                <a:schemeClr val="bg1"/>
              </a:buClr>
            </a:pPr>
            <a:r>
              <a:rPr lang="en-US" dirty="0">
                <a:solidFill>
                  <a:schemeClr val="hlink"/>
                </a:solidFill>
                <a:cs typeface="Calibri" pitchFamily="34" charset="0"/>
              </a:rPr>
              <a:t>Tendency to see </a:t>
            </a:r>
            <a:r>
              <a:rPr lang="en-US" b="1" dirty="0">
                <a:solidFill>
                  <a:srgbClr val="FF0000"/>
                </a:solidFill>
                <a:cs typeface="Calibri" pitchFamily="34" charset="0"/>
              </a:rPr>
              <a:t>one’s own personal traits</a:t>
            </a:r>
            <a:r>
              <a:rPr lang="en-US" dirty="0">
                <a:solidFill>
                  <a:schemeClr val="hlink"/>
                </a:solidFill>
                <a:cs typeface="Calibri" pitchFamily="34" charset="0"/>
              </a:rPr>
              <a:t> in other people</a:t>
            </a:r>
          </a:p>
          <a:p>
            <a:pPr eaLnBrk="1" hangingPunct="1">
              <a:buClr>
                <a:schemeClr val="bg1"/>
              </a:buClr>
            </a:pPr>
            <a:endParaRPr lang="en-US" dirty="0">
              <a:solidFill>
                <a:schemeClr val="hlink"/>
              </a:solidFill>
              <a:cs typeface="Calibri" pitchFamily="34" charset="0"/>
            </a:endParaRPr>
          </a:p>
        </p:txBody>
      </p:sp>
      <p:sp>
        <p:nvSpPr>
          <p:cNvPr id="462852" name="Text Box 4"/>
          <p:cNvSpPr txBox="1">
            <a:spLocks noChangeArrowheads="1"/>
          </p:cNvSpPr>
          <p:nvPr/>
        </p:nvSpPr>
        <p:spPr bwMode="auto">
          <a:xfrm>
            <a:off x="1486512" y="1438740"/>
            <a:ext cx="3071762" cy="567399"/>
          </a:xfrm>
          <a:prstGeom prst="rect">
            <a:avLst/>
          </a:prstGeom>
          <a:noFill/>
          <a:ln w="9525">
            <a:noFill/>
            <a:miter lim="800000"/>
            <a:headEnd/>
            <a:tailEnd/>
          </a:ln>
          <a:effectLst/>
        </p:spPr>
        <p:txBody>
          <a:bodyPr>
            <a:spAutoFit/>
          </a:bodyPr>
          <a:lstStyle/>
          <a:p>
            <a:pPr>
              <a:spcBef>
                <a:spcPct val="50000"/>
              </a:spcBef>
              <a:defRPr/>
            </a:pPr>
            <a:r>
              <a:rPr lang="en-US" sz="3087" dirty="0">
                <a:solidFill>
                  <a:schemeClr val="hlink"/>
                </a:solidFill>
                <a:effectLst>
                  <a:outerShdw blurRad="38100" dist="38100" dir="2700000" algn="tl">
                    <a:srgbClr val="000000"/>
                  </a:outerShdw>
                </a:effectLst>
                <a:latin typeface="Arial" charset="0"/>
              </a:rPr>
              <a:t>3. </a:t>
            </a:r>
            <a:r>
              <a:rPr lang="en-US" sz="3087" dirty="0">
                <a:solidFill>
                  <a:srgbClr val="002060"/>
                </a:solidFill>
                <a:effectLst>
                  <a:outerShdw blurRad="38100" dist="38100" dir="2700000" algn="tl">
                    <a:srgbClr val="000000"/>
                  </a:outerShdw>
                </a:effectLst>
                <a:latin typeface="Arial" charset="0"/>
              </a:rPr>
              <a:t>Projection</a:t>
            </a:r>
          </a:p>
        </p:txBody>
      </p:sp>
      <p:pic>
        <p:nvPicPr>
          <p:cNvPr id="71686" name="Picture 5" descr="MCPE01503_0000[1]"/>
          <p:cNvPicPr>
            <a:picLocks noChangeAspect="1" noChangeArrowheads="1"/>
          </p:cNvPicPr>
          <p:nvPr/>
        </p:nvPicPr>
        <p:blipFill>
          <a:blip r:embed="rId2"/>
          <a:srcRect/>
          <a:stretch>
            <a:fillRect/>
          </a:stretch>
        </p:blipFill>
        <p:spPr bwMode="auto">
          <a:xfrm>
            <a:off x="6464344" y="2907236"/>
            <a:ext cx="2977247" cy="3824388"/>
          </a:xfrm>
          <a:prstGeom prst="rect">
            <a:avLst/>
          </a:prstGeom>
          <a:noFill/>
          <a:ln w="9525">
            <a:noFill/>
            <a:miter lim="800000"/>
            <a:headEnd/>
            <a:tailEnd/>
          </a:ln>
        </p:spPr>
      </p:pic>
      <p:pic>
        <p:nvPicPr>
          <p:cNvPr id="71687" name="Picture 7" descr="MCPE01503_0000[1]"/>
          <p:cNvPicPr>
            <a:picLocks noChangeAspect="1" noChangeArrowheads="1"/>
          </p:cNvPicPr>
          <p:nvPr/>
        </p:nvPicPr>
        <p:blipFill>
          <a:blip r:embed="rId2"/>
          <a:srcRect/>
          <a:stretch>
            <a:fillRect/>
          </a:stretch>
        </p:blipFill>
        <p:spPr bwMode="auto">
          <a:xfrm rot="-10495647">
            <a:off x="7565277" y="3740375"/>
            <a:ext cx="2415403" cy="2161610"/>
          </a:xfrm>
          <a:prstGeom prst="rect">
            <a:avLst/>
          </a:prstGeom>
          <a:noFill/>
          <a:ln w="9525">
            <a:noFill/>
            <a:miter lim="800000"/>
            <a:headEnd/>
            <a:tailEnd/>
          </a:ln>
        </p:spPr>
      </p:pic>
      <p:sp>
        <p:nvSpPr>
          <p:cNvPr id="71688" name="Rectangle 7"/>
          <p:cNvSpPr>
            <a:spLocks noChangeArrowheads="1"/>
          </p:cNvSpPr>
          <p:nvPr/>
        </p:nvSpPr>
        <p:spPr bwMode="auto">
          <a:xfrm>
            <a:off x="164306" y="5056594"/>
            <a:ext cx="6205522" cy="1313821"/>
          </a:xfrm>
          <a:prstGeom prst="rect">
            <a:avLst/>
          </a:prstGeom>
          <a:noFill/>
          <a:ln w="9525">
            <a:noFill/>
            <a:miter lim="800000"/>
            <a:headEnd/>
            <a:tailEnd/>
          </a:ln>
        </p:spPr>
        <p:txBody>
          <a:bodyPr wrap="square">
            <a:spAutoFit/>
          </a:bodyPr>
          <a:lstStyle/>
          <a:p>
            <a:r>
              <a:rPr lang="en-US" sz="2646" b="1" dirty="0">
                <a:solidFill>
                  <a:srgbClr val="FF0000"/>
                </a:solidFill>
              </a:rPr>
              <a:t>Contrast Effects </a:t>
            </a:r>
            <a:r>
              <a:rPr lang="en-US" sz="2646" b="1" dirty="0"/>
              <a:t>– our reaction is influenced by others we have recently encountered</a:t>
            </a:r>
          </a:p>
        </p:txBody>
      </p:sp>
      <p:sp>
        <p:nvSpPr>
          <p:cNvPr id="2" name="Date Placeholder 1"/>
          <p:cNvSpPr>
            <a:spLocks noGrp="1"/>
          </p:cNvSpPr>
          <p:nvPr>
            <p:ph type="dt" sz="half" idx="10"/>
          </p:nvPr>
        </p:nvSpPr>
        <p:spPr/>
        <p:txBody>
          <a:bodyPr/>
          <a:lstStyle/>
          <a:p>
            <a:pPr>
              <a:defRPr/>
            </a:pPr>
            <a:fld id="{8E376715-4FBA-4FE4-A039-D62AC1EBB73E}" type="datetime5">
              <a:rPr lang="en-IN" smtClean="0">
                <a:solidFill>
                  <a:srgbClr val="FFFFFF"/>
                </a:solidFill>
              </a:rPr>
              <a:t>29-Aug-24</a:t>
            </a:fld>
            <a:endParaRPr lang="en-US" dirty="0">
              <a:solidFill>
                <a:srgbClr val="FFFFFF"/>
              </a:solidFill>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a:xfrm>
            <a:off x="809148" y="7209454"/>
            <a:ext cx="2352393" cy="323804"/>
          </a:xfrm>
        </p:spPr>
        <p:txBody>
          <a:bodyPr vert="horz" wrap="square" lIns="100817" tIns="50408" rIns="100817" bIns="52148" numCol="1" anchor="t" anchorCtr="0" compatLnSpc="1">
            <a:prstTxWarp prst="textNoShape">
              <a:avLst/>
            </a:prstTxWarp>
          </a:bodyPr>
          <a:lstStyle/>
          <a:p>
            <a:pPr algn="l" fontAlgn="base">
              <a:spcBef>
                <a:spcPct val="0"/>
              </a:spcBef>
              <a:spcAft>
                <a:spcPct val="0"/>
              </a:spcAft>
              <a:defRPr/>
            </a:pPr>
            <a:fld id="{73497396-CF0D-4D0C-95F0-78A647972D65}" type="slidenum">
              <a:rPr lang="en-US">
                <a:ea typeface="ヒラギノ角ゴ Pro W3" charset="-128"/>
                <a:cs typeface="ヒラギノ角ゴ Pro W3" charset="-128"/>
              </a:rPr>
              <a:pPr algn="l" fontAlgn="base">
                <a:spcBef>
                  <a:spcPct val="0"/>
                </a:spcBef>
                <a:spcAft>
                  <a:spcPct val="0"/>
                </a:spcAft>
                <a:defRPr/>
              </a:pPr>
              <a:t>14</a:t>
            </a:fld>
            <a:endParaRPr lang="en-US">
              <a:ea typeface="ヒラギノ角ゴ Pro W3" charset="-128"/>
              <a:cs typeface="ヒラギノ角ゴ Pro W3" charset="-128"/>
            </a:endParaRPr>
          </a:p>
        </p:txBody>
      </p:sp>
      <p:sp>
        <p:nvSpPr>
          <p:cNvPr id="72707" name="AutoShape 2"/>
          <p:cNvSpPr>
            <a:spLocks noGrp="1" noChangeArrowheads="1"/>
          </p:cNvSpPr>
          <p:nvPr>
            <p:ph type="title"/>
          </p:nvPr>
        </p:nvSpPr>
        <p:spPr>
          <a:xfrm>
            <a:off x="1145204" y="236289"/>
            <a:ext cx="8690202" cy="474646"/>
          </a:xfrm>
        </p:spPr>
        <p:txBody>
          <a:bodyPr/>
          <a:lstStyle/>
          <a:p>
            <a:pPr eaLnBrk="1" hangingPunct="1"/>
            <a:r>
              <a:rPr lang="en-US" sz="2400" dirty="0">
                <a:cs typeface="Tahoma" pitchFamily="34" charset="0"/>
              </a:rPr>
              <a:t>Common Perceptual Distortions</a:t>
            </a:r>
          </a:p>
        </p:txBody>
      </p:sp>
      <p:sp>
        <p:nvSpPr>
          <p:cNvPr id="72708" name="Rectangle 3"/>
          <p:cNvSpPr>
            <a:spLocks noGrp="1" noChangeArrowheads="1"/>
          </p:cNvSpPr>
          <p:nvPr>
            <p:ph type="body" idx="1"/>
          </p:nvPr>
        </p:nvSpPr>
        <p:spPr>
          <a:xfrm>
            <a:off x="316706" y="2050361"/>
            <a:ext cx="8444211" cy="4778269"/>
          </a:xfrm>
        </p:spPr>
        <p:txBody>
          <a:bodyPr/>
          <a:lstStyle/>
          <a:p>
            <a:pPr eaLnBrk="1" hangingPunct="1">
              <a:lnSpc>
                <a:spcPct val="100000"/>
              </a:lnSpc>
              <a:buClr>
                <a:schemeClr val="bg1"/>
              </a:buClr>
              <a:buFont typeface="Wingdings" pitchFamily="2" charset="2"/>
              <a:buNone/>
            </a:pPr>
            <a:r>
              <a:rPr lang="en-US" b="1" dirty="0">
                <a:cs typeface="Calibri" pitchFamily="34" charset="0"/>
              </a:rPr>
              <a:t>5</a:t>
            </a:r>
            <a:r>
              <a:rPr lang="en-US" sz="2400" b="1" dirty="0">
                <a:solidFill>
                  <a:srgbClr val="002060"/>
                </a:solidFill>
                <a:cs typeface="Calibri" pitchFamily="34" charset="0"/>
              </a:rPr>
              <a:t>. </a:t>
            </a:r>
            <a:r>
              <a:rPr lang="en-US" sz="2000" b="1" dirty="0">
                <a:solidFill>
                  <a:srgbClr val="002060"/>
                </a:solidFill>
                <a:cs typeface="Calibri" pitchFamily="34" charset="0"/>
              </a:rPr>
              <a:t>Selective Perception </a:t>
            </a:r>
            <a:r>
              <a:rPr lang="en-US" sz="2000" dirty="0">
                <a:solidFill>
                  <a:srgbClr val="002060"/>
                </a:solidFill>
                <a:cs typeface="Calibri" pitchFamily="34" charset="0"/>
              </a:rPr>
              <a:t>– a characteristic that makes someone stand out in our mind will increase the probability that it will be perceived</a:t>
            </a:r>
          </a:p>
          <a:p>
            <a:pPr eaLnBrk="1" hangingPunct="1">
              <a:lnSpc>
                <a:spcPct val="100000"/>
              </a:lnSpc>
              <a:buClr>
                <a:schemeClr val="bg1"/>
              </a:buClr>
              <a:buFont typeface="Wingdings" pitchFamily="2" charset="2"/>
              <a:buNone/>
            </a:pPr>
            <a:r>
              <a:rPr lang="en-US" sz="2000" b="1" dirty="0">
                <a:solidFill>
                  <a:srgbClr val="002060"/>
                </a:solidFill>
                <a:cs typeface="Calibri" pitchFamily="34" charset="0"/>
              </a:rPr>
              <a:t>6.Central tendency error</a:t>
            </a:r>
          </a:p>
          <a:p>
            <a:pPr eaLnBrk="1" hangingPunct="1">
              <a:lnSpc>
                <a:spcPct val="100000"/>
              </a:lnSpc>
              <a:buClr>
                <a:schemeClr val="bg1"/>
              </a:buClr>
              <a:buFont typeface="Wingdings" pitchFamily="2" charset="2"/>
              <a:buNone/>
            </a:pPr>
            <a:r>
              <a:rPr lang="en-US" sz="2000" b="1" dirty="0">
                <a:solidFill>
                  <a:srgbClr val="002060"/>
                </a:solidFill>
                <a:cs typeface="Calibri" pitchFamily="34" charset="0"/>
              </a:rPr>
              <a:t>7. Leniency error</a:t>
            </a:r>
          </a:p>
          <a:p>
            <a:pPr eaLnBrk="1" hangingPunct="1">
              <a:lnSpc>
                <a:spcPct val="100000"/>
              </a:lnSpc>
              <a:buClr>
                <a:schemeClr val="bg1"/>
              </a:buClr>
              <a:buFont typeface="Wingdings" pitchFamily="2" charset="2"/>
              <a:buNone/>
            </a:pPr>
            <a:r>
              <a:rPr lang="en-US" sz="2000" b="1" dirty="0">
                <a:solidFill>
                  <a:srgbClr val="002060"/>
                </a:solidFill>
                <a:cs typeface="Calibri" pitchFamily="34" charset="0"/>
              </a:rPr>
              <a:t>8.</a:t>
            </a:r>
            <a:r>
              <a:rPr lang="en-IN" sz="2000" b="1" dirty="0"/>
              <a:t>  </a:t>
            </a:r>
            <a:r>
              <a:rPr lang="en-IN" sz="2000" b="1" dirty="0">
                <a:solidFill>
                  <a:srgbClr val="002060"/>
                </a:solidFill>
              </a:rPr>
              <a:t>Primacy Effect</a:t>
            </a:r>
          </a:p>
          <a:p>
            <a:pPr eaLnBrk="1" hangingPunct="1">
              <a:lnSpc>
                <a:spcPct val="100000"/>
              </a:lnSpc>
              <a:buClr>
                <a:schemeClr val="bg1"/>
              </a:buClr>
              <a:buFont typeface="Wingdings" pitchFamily="2" charset="2"/>
              <a:buNone/>
            </a:pPr>
            <a:r>
              <a:rPr lang="en-IN" sz="2000" b="1" dirty="0">
                <a:solidFill>
                  <a:srgbClr val="002060"/>
                </a:solidFill>
                <a:cs typeface="Calibri" pitchFamily="34" charset="0"/>
              </a:rPr>
              <a:t>9.Similar to me effect</a:t>
            </a:r>
          </a:p>
          <a:p>
            <a:pPr eaLnBrk="1" hangingPunct="1">
              <a:lnSpc>
                <a:spcPct val="100000"/>
              </a:lnSpc>
              <a:buClr>
                <a:schemeClr val="bg1"/>
              </a:buClr>
              <a:buFont typeface="Wingdings" pitchFamily="2" charset="2"/>
              <a:buNone/>
            </a:pPr>
            <a:r>
              <a:rPr lang="en-IN" sz="2000" dirty="0">
                <a:solidFill>
                  <a:srgbClr val="002060"/>
                </a:solidFill>
                <a:cs typeface="Calibri" pitchFamily="34" charset="0"/>
              </a:rPr>
              <a:t>10.</a:t>
            </a:r>
            <a:r>
              <a:rPr lang="en-IN" sz="2000" dirty="0">
                <a:solidFill>
                  <a:srgbClr val="002060"/>
                </a:solidFill>
              </a:rPr>
              <a:t> A </a:t>
            </a:r>
            <a:r>
              <a:rPr lang="en-IN" sz="2000" b="1" dirty="0">
                <a:solidFill>
                  <a:srgbClr val="002060"/>
                </a:solidFill>
              </a:rPr>
              <a:t>self</a:t>
            </a:r>
            <a:r>
              <a:rPr lang="en-IN" sz="2000" dirty="0">
                <a:solidFill>
                  <a:srgbClr val="002060"/>
                </a:solidFill>
              </a:rPr>
              <a:t>-</a:t>
            </a:r>
            <a:r>
              <a:rPr lang="en-IN" sz="2000" b="1" dirty="0">
                <a:solidFill>
                  <a:srgbClr val="002060"/>
                </a:solidFill>
              </a:rPr>
              <a:t>fulfilling prophecy-</a:t>
            </a:r>
            <a:r>
              <a:rPr lang="en-IN" sz="2000" dirty="0">
                <a:solidFill>
                  <a:srgbClr val="002060"/>
                </a:solidFill>
              </a:rPr>
              <a:t>A self-fulfilling prophecy is the socio psychological phenomenon of someone "predicting" or expecting something, and this "prediction" or expectation coming true simply because the person believes it will and the person's resulting </a:t>
            </a:r>
            <a:r>
              <a:rPr lang="en-IN" sz="2000" dirty="0" err="1">
                <a:solidFill>
                  <a:srgbClr val="002060"/>
                </a:solidFill>
              </a:rPr>
              <a:t>behaviors</a:t>
            </a:r>
            <a:r>
              <a:rPr lang="en-IN" sz="2000" dirty="0">
                <a:solidFill>
                  <a:srgbClr val="002060"/>
                </a:solidFill>
              </a:rPr>
              <a:t> aligning to </a:t>
            </a:r>
            <a:r>
              <a:rPr lang="en-IN" sz="2000" dirty="0" err="1">
                <a:solidFill>
                  <a:srgbClr val="002060"/>
                </a:solidFill>
              </a:rPr>
              <a:t>fulfill</a:t>
            </a:r>
            <a:r>
              <a:rPr lang="en-IN" sz="2000" dirty="0">
                <a:solidFill>
                  <a:srgbClr val="002060"/>
                </a:solidFill>
              </a:rPr>
              <a:t> the belief</a:t>
            </a:r>
            <a:endParaRPr lang="en-US" sz="2000" dirty="0">
              <a:solidFill>
                <a:srgbClr val="002060"/>
              </a:solidFill>
              <a:cs typeface="Calibri" pitchFamily="34" charset="0"/>
            </a:endParaRPr>
          </a:p>
          <a:p>
            <a:pPr eaLnBrk="1" hangingPunct="1">
              <a:buClr>
                <a:schemeClr val="bg1"/>
              </a:buClr>
              <a:buFont typeface="Wingdings" pitchFamily="2" charset="2"/>
              <a:buNone/>
            </a:pPr>
            <a:endParaRPr lang="en-US" sz="1600" dirty="0">
              <a:solidFill>
                <a:srgbClr val="002060"/>
              </a:solidFill>
              <a:cs typeface="Calibri" pitchFamily="34" charset="0"/>
            </a:endParaRPr>
          </a:p>
        </p:txBody>
      </p:sp>
      <p:sp>
        <p:nvSpPr>
          <p:cNvPr id="463876" name="Text Box 4"/>
          <p:cNvSpPr txBox="1">
            <a:spLocks noChangeArrowheads="1"/>
          </p:cNvSpPr>
          <p:nvPr/>
        </p:nvSpPr>
        <p:spPr bwMode="auto">
          <a:xfrm>
            <a:off x="469105" y="1113631"/>
            <a:ext cx="9366301" cy="936731"/>
          </a:xfrm>
          <a:prstGeom prst="rect">
            <a:avLst/>
          </a:prstGeom>
          <a:noFill/>
          <a:ln w="9525">
            <a:noFill/>
            <a:miter lim="800000"/>
            <a:headEnd/>
            <a:tailEnd/>
          </a:ln>
          <a:effectLst/>
        </p:spPr>
        <p:txBody>
          <a:bodyPr wrap="square">
            <a:spAutoFit/>
          </a:bodyPr>
          <a:lstStyle/>
          <a:p>
            <a:pPr>
              <a:spcBef>
                <a:spcPct val="50000"/>
              </a:spcBef>
              <a:defRPr/>
            </a:pPr>
            <a:r>
              <a:rPr lang="en-US" sz="3087" dirty="0">
                <a:solidFill>
                  <a:schemeClr val="hlink"/>
                </a:solidFill>
                <a:effectLst>
                  <a:outerShdw blurRad="38100" dist="38100" dir="2700000" algn="tl">
                    <a:srgbClr val="000000"/>
                  </a:outerShdw>
                </a:effectLst>
                <a:latin typeface="Arial" charset="0"/>
              </a:rPr>
              <a:t>4</a:t>
            </a:r>
            <a:r>
              <a:rPr lang="en-US" sz="2000" dirty="0">
                <a:solidFill>
                  <a:schemeClr val="hlink"/>
                </a:solidFill>
                <a:effectLst>
                  <a:outerShdw blurRad="38100" dist="38100" dir="2700000" algn="tl">
                    <a:srgbClr val="000000"/>
                  </a:outerShdw>
                </a:effectLst>
                <a:latin typeface="Arial" charset="0"/>
              </a:rPr>
              <a:t>. </a:t>
            </a:r>
            <a:r>
              <a:rPr lang="en-US" sz="2000" b="1" dirty="0">
                <a:solidFill>
                  <a:srgbClr val="002060"/>
                </a:solidFill>
                <a:latin typeface="Arial" charset="0"/>
              </a:rPr>
              <a:t>Perceptual Defense </a:t>
            </a:r>
            <a:r>
              <a:rPr lang="en-US" sz="2000" dirty="0">
                <a:solidFill>
                  <a:srgbClr val="002060"/>
                </a:solidFill>
                <a:effectLst>
                  <a:outerShdw blurRad="38100" dist="38100" dir="2700000" algn="tl">
                    <a:srgbClr val="000000"/>
                  </a:outerShdw>
                </a:effectLst>
                <a:latin typeface="Arial" charset="0"/>
              </a:rPr>
              <a:t>- T</a:t>
            </a:r>
            <a:r>
              <a:rPr lang="en-US" sz="2000" dirty="0">
                <a:solidFill>
                  <a:srgbClr val="002060"/>
                </a:solidFill>
              </a:rPr>
              <a:t>endency of perceivers to protect themselves by disregarding ideas objects, or people that are threatening to the</a:t>
            </a:r>
            <a:r>
              <a:rPr lang="en-US" sz="2400" dirty="0">
                <a:solidFill>
                  <a:srgbClr val="002060"/>
                </a:solidFill>
              </a:rPr>
              <a:t>m</a:t>
            </a:r>
            <a:endParaRPr lang="en-US" sz="2400" dirty="0">
              <a:solidFill>
                <a:srgbClr val="002060"/>
              </a:solidFill>
              <a:effectLst>
                <a:outerShdw blurRad="38100" dist="38100" dir="2700000" algn="tl">
                  <a:srgbClr val="000000"/>
                </a:outerShdw>
              </a:effectLst>
              <a:latin typeface="Arial" charset="0"/>
            </a:endParaRPr>
          </a:p>
        </p:txBody>
      </p:sp>
      <p:sp>
        <p:nvSpPr>
          <p:cNvPr id="2" name="Date Placeholder 1"/>
          <p:cNvSpPr>
            <a:spLocks noGrp="1"/>
          </p:cNvSpPr>
          <p:nvPr>
            <p:ph type="dt" sz="half" idx="10"/>
          </p:nvPr>
        </p:nvSpPr>
        <p:spPr/>
        <p:txBody>
          <a:bodyPr/>
          <a:lstStyle/>
          <a:p>
            <a:pPr>
              <a:defRPr/>
            </a:pPr>
            <a:fld id="{F24370AE-F1B2-4EDF-A08B-DE4CAD3C249D}" type="datetime5">
              <a:rPr lang="en-IN" smtClean="0">
                <a:solidFill>
                  <a:srgbClr val="FFFFFF"/>
                </a:solidFill>
              </a:rPr>
              <a:t>29-Aug-24</a:t>
            </a:fld>
            <a:endParaRPr lang="en-US" dirty="0">
              <a:solidFill>
                <a:srgbClr val="FFFFFF"/>
              </a:solidFill>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B966288-1615-43FD-8973-9DC207538ADD}"/>
              </a:ext>
            </a:extLst>
          </p:cNvPr>
          <p:cNvSpPr>
            <a:spLocks noGrp="1"/>
          </p:cNvSpPr>
          <p:nvPr>
            <p:ph type="sldNum" sz="quarter" idx="11"/>
          </p:nvPr>
        </p:nvSpPr>
        <p:spPr bwMode="auto">
          <a:xfrm>
            <a:off x="7848600" y="6461125"/>
            <a:ext cx="609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b" anchorCtr="0" compatLnSpc="1">
            <a:prstTxWarp prst="textNoShape">
              <a:avLst/>
            </a:prstTxWarp>
            <a:spAutoFit/>
          </a:bodyPr>
          <a:lstStyle>
            <a:defPPr>
              <a:defRPr lang="en-US"/>
            </a:defPPr>
            <a:lvl1pPr algn="r" rtl="0" fontAlgn="base">
              <a:spcBef>
                <a:spcPct val="0"/>
              </a:spcBef>
              <a:spcAft>
                <a:spcPct val="0"/>
              </a:spcAft>
              <a:defRPr sz="1000" b="1"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10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0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0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000" b="1" kern="1200">
                <a:solidFill>
                  <a:schemeClr val="tx1"/>
                </a:solidFill>
                <a:latin typeface="Arial" panose="020B0604020202020204" pitchFamily="34" charset="0"/>
                <a:ea typeface="+mn-ea"/>
                <a:cs typeface="+mn-cs"/>
              </a:defRPr>
            </a:lvl5pPr>
            <a:lvl6pPr marL="2286000" algn="l" defTabSz="914400" rtl="0" eaLnBrk="1" latinLnBrk="0" hangingPunct="1">
              <a:defRPr sz="1000" b="1" kern="1200">
                <a:solidFill>
                  <a:schemeClr val="tx1"/>
                </a:solidFill>
                <a:latin typeface="Arial" panose="020B0604020202020204" pitchFamily="34" charset="0"/>
                <a:ea typeface="+mn-ea"/>
                <a:cs typeface="+mn-cs"/>
              </a:defRPr>
            </a:lvl6pPr>
            <a:lvl7pPr marL="2743200" algn="l" defTabSz="914400" rtl="0" eaLnBrk="1" latinLnBrk="0" hangingPunct="1">
              <a:defRPr sz="1000" b="1" kern="1200">
                <a:solidFill>
                  <a:schemeClr val="tx1"/>
                </a:solidFill>
                <a:latin typeface="Arial" panose="020B0604020202020204" pitchFamily="34" charset="0"/>
                <a:ea typeface="+mn-ea"/>
                <a:cs typeface="+mn-cs"/>
              </a:defRPr>
            </a:lvl7pPr>
            <a:lvl8pPr marL="3200400" algn="l" defTabSz="914400" rtl="0" eaLnBrk="1" latinLnBrk="0" hangingPunct="1">
              <a:defRPr sz="1000" b="1" kern="1200">
                <a:solidFill>
                  <a:schemeClr val="tx1"/>
                </a:solidFill>
                <a:latin typeface="Arial" panose="020B0604020202020204" pitchFamily="34" charset="0"/>
                <a:ea typeface="+mn-ea"/>
                <a:cs typeface="+mn-cs"/>
              </a:defRPr>
            </a:lvl8pPr>
            <a:lvl9pPr marL="3657600" algn="l" defTabSz="914400" rtl="0" eaLnBrk="1" latinLnBrk="0" hangingPunct="1">
              <a:defRPr sz="1000" b="1" kern="1200">
                <a:solidFill>
                  <a:schemeClr val="tx1"/>
                </a:solidFill>
                <a:latin typeface="Arial" panose="020B0604020202020204" pitchFamily="34" charset="0"/>
                <a:ea typeface="+mn-ea"/>
                <a:cs typeface="+mn-cs"/>
              </a:defRPr>
            </a:lvl9pPr>
          </a:lstStyle>
          <a:p>
            <a:r>
              <a:rPr lang="en-US" altLang="en-US"/>
              <a:t>5–</a:t>
            </a:r>
            <a:fld id="{8BDCE7A0-AD1A-44DB-8255-CF50801E0CB9}" type="slidenum">
              <a:rPr lang="en-US" altLang="en-US" smtClean="0"/>
              <a:pPr/>
              <a:t>15</a:t>
            </a:fld>
            <a:endParaRPr lang="en-US" altLang="en-US"/>
          </a:p>
        </p:txBody>
      </p:sp>
      <p:sp>
        <p:nvSpPr>
          <p:cNvPr id="277506" name="Rectangle 2">
            <a:extLst>
              <a:ext uri="{FF2B5EF4-FFF2-40B4-BE49-F238E27FC236}">
                <a16:creationId xmlns:a16="http://schemas.microsoft.com/office/drawing/2014/main" id="{AEEB8839-1BFA-4088-96F7-BAD827BE21E4}"/>
              </a:ext>
            </a:extLst>
          </p:cNvPr>
          <p:cNvSpPr>
            <a:spLocks noGrp="1" noChangeArrowheads="1"/>
          </p:cNvSpPr>
          <p:nvPr>
            <p:ph type="title"/>
          </p:nvPr>
        </p:nvSpPr>
        <p:spPr>
          <a:ln/>
        </p:spPr>
        <p:txBody>
          <a:bodyPr/>
          <a:lstStyle/>
          <a:p>
            <a:r>
              <a:rPr lang="en-US" altLang="en-US"/>
              <a:t>Common Biases and Errors</a:t>
            </a:r>
          </a:p>
        </p:txBody>
      </p:sp>
      <p:sp>
        <p:nvSpPr>
          <p:cNvPr id="277507" name="Rectangle 3">
            <a:extLst>
              <a:ext uri="{FF2B5EF4-FFF2-40B4-BE49-F238E27FC236}">
                <a16:creationId xmlns:a16="http://schemas.microsoft.com/office/drawing/2014/main" id="{463C8EEF-2BEC-4FCF-8664-7811F5CEA8A2}"/>
              </a:ext>
            </a:extLst>
          </p:cNvPr>
          <p:cNvSpPr>
            <a:spLocks noGrp="1" noChangeArrowheads="1"/>
          </p:cNvSpPr>
          <p:nvPr>
            <p:ph type="body" idx="1"/>
          </p:nvPr>
        </p:nvSpPr>
        <p:spPr/>
        <p:txBody>
          <a:bodyPr/>
          <a:lstStyle/>
          <a:p>
            <a:r>
              <a:rPr lang="en-US" altLang="en-US"/>
              <a:t>Overconfidence Bias</a:t>
            </a:r>
          </a:p>
          <a:p>
            <a:pPr lvl="1"/>
            <a:r>
              <a:rPr lang="en-US" altLang="en-US"/>
              <a:t>Believing too much in our own decision competencies.</a:t>
            </a:r>
          </a:p>
          <a:p>
            <a:r>
              <a:rPr lang="en-US" altLang="en-US"/>
              <a:t>Anchoring Bias</a:t>
            </a:r>
          </a:p>
          <a:p>
            <a:pPr lvl="1"/>
            <a:r>
              <a:rPr lang="en-US" altLang="en-US"/>
              <a:t>Fixating on early, first received information.</a:t>
            </a:r>
          </a:p>
          <a:p>
            <a:r>
              <a:rPr lang="en-US" altLang="en-US"/>
              <a:t>Confirmation Bias</a:t>
            </a:r>
          </a:p>
          <a:p>
            <a:pPr lvl="1"/>
            <a:r>
              <a:rPr lang="en-US" altLang="en-US"/>
              <a:t>Using only the facts that support our decision.</a:t>
            </a:r>
          </a:p>
          <a:p>
            <a:r>
              <a:rPr lang="en-US" altLang="en-US"/>
              <a:t>Availability Bias</a:t>
            </a:r>
          </a:p>
          <a:p>
            <a:pPr lvl="1"/>
            <a:r>
              <a:rPr lang="en-US" altLang="en-US"/>
              <a:t>Using information that is most readily at hand.</a:t>
            </a:r>
          </a:p>
          <a:p>
            <a:r>
              <a:rPr lang="en-US" altLang="en-US"/>
              <a:t>Representative Bias</a:t>
            </a:r>
          </a:p>
          <a:p>
            <a:pPr lvl="1"/>
            <a:r>
              <a:rPr lang="en-US" altLang="en-US"/>
              <a:t>Assessing the likelihood of an occurrence by trying to match it with a preexisting category.</a:t>
            </a:r>
          </a:p>
          <a:p>
            <a:pPr lvl="1"/>
            <a:endParaRPr lang="en-US" altLang="en-US"/>
          </a:p>
        </p:txBody>
      </p:sp>
      <p:sp>
        <p:nvSpPr>
          <p:cNvPr id="2" name="Date Placeholder 1"/>
          <p:cNvSpPr>
            <a:spLocks noGrp="1"/>
          </p:cNvSpPr>
          <p:nvPr>
            <p:ph type="dt" sz="half" idx="10"/>
          </p:nvPr>
        </p:nvSpPr>
        <p:spPr/>
        <p:txBody>
          <a:bodyPr/>
          <a:lstStyle/>
          <a:p>
            <a:pPr>
              <a:defRPr/>
            </a:pPr>
            <a:fld id="{943F046E-020A-4EBC-8340-6D5FE16CB595}" type="datetime5">
              <a:rPr lang="en-IN" smtClean="0">
                <a:solidFill>
                  <a:srgbClr val="FFFFFF"/>
                </a:solidFill>
              </a:rPr>
              <a:t>29-Aug-24</a:t>
            </a:fld>
            <a:endParaRPr lang="en-US" dirty="0">
              <a:solidFill>
                <a:srgbClr val="FFFFFF"/>
              </a:solidFill>
            </a:endParaRPr>
          </a:p>
        </p:txBody>
      </p:sp>
    </p:spTree>
    <p:extLst>
      <p:ext uri="{BB962C8B-B14F-4D97-AF65-F5344CB8AC3E}">
        <p14:creationId xmlns:p14="http://schemas.microsoft.com/office/powerpoint/2010/main" val="199573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5" name="Content Placeholder 3" descr="illusion"/>
          <p:cNvPicPr>
            <a:picLocks noGrp="1"/>
          </p:cNvPicPr>
          <p:nvPr>
            <p:ph idx="4294967295"/>
          </p:nvPr>
        </p:nvPicPr>
        <p:blipFill>
          <a:blip r:embed="rId2"/>
          <a:srcRect/>
          <a:stretch>
            <a:fillRect/>
          </a:stretch>
        </p:blipFill>
        <p:spPr>
          <a:xfrm>
            <a:off x="240507" y="885031"/>
            <a:ext cx="10228560" cy="6006006"/>
          </a:xfrm>
        </p:spPr>
      </p:pic>
      <p:sp>
        <p:nvSpPr>
          <p:cNvPr id="2" name="Date Placeholder 1"/>
          <p:cNvSpPr>
            <a:spLocks noGrp="1"/>
          </p:cNvSpPr>
          <p:nvPr>
            <p:ph type="dt" sz="half" idx="10"/>
          </p:nvPr>
        </p:nvSpPr>
        <p:spPr/>
        <p:txBody>
          <a:bodyPr/>
          <a:lstStyle/>
          <a:p>
            <a:fld id="{6CE4E0B5-9881-4BD2-AA32-4745B01A74D1}" type="datetime5">
              <a:rPr lang="en-IN" smtClean="0"/>
              <a:t>29-Aug-24</a:t>
            </a:fld>
            <a:endParaRPr lang="en-US"/>
          </a:p>
        </p:txBody>
      </p:sp>
      <p:sp>
        <p:nvSpPr>
          <p:cNvPr id="3" name="Slide Number Placeholder 2"/>
          <p:cNvSpPr>
            <a:spLocks noGrp="1"/>
          </p:cNvSpPr>
          <p:nvPr>
            <p:ph type="sldNum" sz="quarter" idx="12"/>
          </p:nvPr>
        </p:nvSpPr>
        <p:spPr/>
        <p:txBody>
          <a:bodyPr/>
          <a:lstStyle/>
          <a:p>
            <a:fld id="{968D73F4-8A99-455F-9614-FAB1384A30DF}" type="slidenum">
              <a:rPr lang="en-US" smtClean="0"/>
              <a:pPr/>
              <a:t>16</a:t>
            </a:fld>
            <a:endParaRPr lang="en-US"/>
          </a:p>
        </p:txBody>
      </p:sp>
    </p:spTree>
    <p:extLst>
      <p:ext uri="{BB962C8B-B14F-4D97-AF65-F5344CB8AC3E}">
        <p14:creationId xmlns:p14="http://schemas.microsoft.com/office/powerpoint/2010/main" val="4142941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3" descr="http://3.bp.blogspot.com/-pgGX14XxE7U/UMCLDAzwAzI/AAAAAAAAMak/oG1fayNfyCI/s200/perception.gif"/>
          <p:cNvPicPr>
            <a:picLocks noChangeAspect="1" noChangeArrowheads="1"/>
          </p:cNvPicPr>
          <p:nvPr/>
        </p:nvPicPr>
        <p:blipFill>
          <a:blip r:embed="rId2"/>
          <a:srcRect/>
          <a:stretch>
            <a:fillRect/>
          </a:stretch>
        </p:blipFill>
        <p:spPr bwMode="auto">
          <a:xfrm>
            <a:off x="469106" y="1037431"/>
            <a:ext cx="9493585" cy="5649636"/>
          </a:xfrm>
          <a:prstGeom prst="rect">
            <a:avLst/>
          </a:prstGeom>
          <a:noFill/>
          <a:ln w="9525">
            <a:noFill/>
            <a:miter lim="800000"/>
            <a:headEnd/>
            <a:tailEnd/>
          </a:ln>
        </p:spPr>
      </p:pic>
      <p:sp>
        <p:nvSpPr>
          <p:cNvPr id="2" name="Date Placeholder 1"/>
          <p:cNvSpPr>
            <a:spLocks noGrp="1"/>
          </p:cNvSpPr>
          <p:nvPr>
            <p:ph type="dt" sz="half" idx="10"/>
          </p:nvPr>
        </p:nvSpPr>
        <p:spPr/>
        <p:txBody>
          <a:bodyPr/>
          <a:lstStyle/>
          <a:p>
            <a:fld id="{F98096DC-907E-491C-9B1C-F47BB399802B}" type="datetime5">
              <a:rPr lang="en-IN" smtClean="0"/>
              <a:t>29-Aug-24</a:t>
            </a:fld>
            <a:endParaRPr lang="en-US"/>
          </a:p>
        </p:txBody>
      </p:sp>
      <p:sp>
        <p:nvSpPr>
          <p:cNvPr id="3" name="Slide Number Placeholder 2"/>
          <p:cNvSpPr>
            <a:spLocks noGrp="1"/>
          </p:cNvSpPr>
          <p:nvPr>
            <p:ph type="sldNum" sz="quarter" idx="12"/>
          </p:nvPr>
        </p:nvSpPr>
        <p:spPr/>
        <p:txBody>
          <a:bodyPr/>
          <a:lstStyle/>
          <a:p>
            <a:fld id="{968D73F4-8A99-455F-9614-FAB1384A30DF}" type="slidenum">
              <a:rPr lang="en-US" smtClean="0"/>
              <a:pPr/>
              <a:t>17</a:t>
            </a:fld>
            <a:endParaRPr lang="en-US"/>
          </a:p>
        </p:txBody>
      </p:sp>
    </p:spTree>
    <p:extLst>
      <p:ext uri="{BB962C8B-B14F-4D97-AF65-F5344CB8AC3E}">
        <p14:creationId xmlns:p14="http://schemas.microsoft.com/office/powerpoint/2010/main" val="1559319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s-media-cache-ak0.pinimg.com/236x/eb/db/14/ebdb143c6a9b5b8b37453fe4196de70e.jpg"/>
          <p:cNvPicPr>
            <a:picLocks noChangeAspect="1" noChangeArrowheads="1"/>
          </p:cNvPicPr>
          <p:nvPr/>
        </p:nvPicPr>
        <p:blipFill>
          <a:blip r:embed="rId2"/>
          <a:srcRect/>
          <a:stretch>
            <a:fillRect/>
          </a:stretch>
        </p:blipFill>
        <p:spPr bwMode="auto">
          <a:xfrm>
            <a:off x="725135" y="1418430"/>
            <a:ext cx="9325557" cy="5722761"/>
          </a:xfrm>
          <a:prstGeom prst="rect">
            <a:avLst/>
          </a:prstGeom>
          <a:noFill/>
        </p:spPr>
      </p:pic>
      <p:sp>
        <p:nvSpPr>
          <p:cNvPr id="2" name="Date Placeholder 1"/>
          <p:cNvSpPr>
            <a:spLocks noGrp="1"/>
          </p:cNvSpPr>
          <p:nvPr>
            <p:ph type="dt" sz="half" idx="10"/>
          </p:nvPr>
        </p:nvSpPr>
        <p:spPr/>
        <p:txBody>
          <a:bodyPr/>
          <a:lstStyle/>
          <a:p>
            <a:fld id="{78317053-0EFE-4A42-B50D-1F8550C455B0}" type="datetime5">
              <a:rPr lang="en-IN" smtClean="0"/>
              <a:t>29-Aug-24</a:t>
            </a:fld>
            <a:endParaRPr lang="en-US"/>
          </a:p>
        </p:txBody>
      </p:sp>
      <p:sp>
        <p:nvSpPr>
          <p:cNvPr id="3" name="Slide Number Placeholder 2"/>
          <p:cNvSpPr>
            <a:spLocks noGrp="1"/>
          </p:cNvSpPr>
          <p:nvPr>
            <p:ph type="sldNum" sz="quarter" idx="12"/>
          </p:nvPr>
        </p:nvSpPr>
        <p:spPr/>
        <p:txBody>
          <a:bodyPr/>
          <a:lstStyle/>
          <a:p>
            <a:fld id="{968D73F4-8A99-455F-9614-FAB1384A30DF}" type="slidenum">
              <a:rPr lang="en-US" smtClean="0"/>
              <a:pPr/>
              <a:t>18</a:t>
            </a:fld>
            <a:endParaRPr lang="en-US"/>
          </a:p>
        </p:txBody>
      </p:sp>
    </p:spTree>
    <p:extLst>
      <p:ext uri="{BB962C8B-B14F-4D97-AF65-F5344CB8AC3E}">
        <p14:creationId xmlns:p14="http://schemas.microsoft.com/office/powerpoint/2010/main" val="3021771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60418" name="Picture 2" descr="https://encrypted-tbn0.gstatic.com/images?q=tbn:ANd9GcSNVuss93nNHC1-uP2jSortTodY3lxAYZ2Y_JtfRs2HbkinyxaUqQ"/>
          <p:cNvPicPr>
            <a:picLocks noChangeAspect="1" noChangeArrowheads="1"/>
          </p:cNvPicPr>
          <p:nvPr/>
        </p:nvPicPr>
        <p:blipFill>
          <a:blip r:embed="rId2"/>
          <a:srcRect/>
          <a:stretch>
            <a:fillRect/>
          </a:stretch>
        </p:blipFill>
        <p:spPr bwMode="auto">
          <a:xfrm>
            <a:off x="178197" y="1092183"/>
            <a:ext cx="10425509" cy="6059512"/>
          </a:xfrm>
          <a:prstGeom prst="rect">
            <a:avLst/>
          </a:prstGeom>
          <a:noFill/>
        </p:spPr>
      </p:pic>
      <p:sp>
        <p:nvSpPr>
          <p:cNvPr id="4" name="Date Placeholder 3"/>
          <p:cNvSpPr>
            <a:spLocks noGrp="1"/>
          </p:cNvSpPr>
          <p:nvPr>
            <p:ph type="dt" sz="half" idx="10"/>
          </p:nvPr>
        </p:nvSpPr>
        <p:spPr/>
        <p:txBody>
          <a:bodyPr/>
          <a:lstStyle/>
          <a:p>
            <a:pPr>
              <a:defRPr/>
            </a:pPr>
            <a:fld id="{2465D08A-FE16-4AE4-9FA1-BCA99C983A9D}" type="datetime5">
              <a:rPr lang="en-IN" smtClean="0">
                <a:solidFill>
                  <a:srgbClr val="FFFFFF"/>
                </a:solidFill>
              </a:rPr>
              <a:t>29-Aug-24</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19</a:t>
            </a:fld>
            <a:endParaRPr lang="en-US">
              <a:solidFill>
                <a:srgbClr val="FFFFFF"/>
              </a:solidFill>
            </a:endParaRPr>
          </a:p>
        </p:txBody>
      </p:sp>
    </p:spTree>
    <p:extLst>
      <p:ext uri="{BB962C8B-B14F-4D97-AF65-F5344CB8AC3E}">
        <p14:creationId xmlns:p14="http://schemas.microsoft.com/office/powerpoint/2010/main" val="962888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r>
              <a:rPr lang="en-US"/>
              <a:t>4-</a:t>
            </a:r>
            <a:fld id="{4E914EDC-2B78-43D0-B7CD-C969FCDB8E7B}" type="slidenum">
              <a:rPr lang="en-US"/>
              <a:pPr>
                <a:defRPr/>
              </a:pPr>
              <a:t>2</a:t>
            </a:fld>
            <a:endParaRPr lang="en-US"/>
          </a:p>
        </p:txBody>
      </p:sp>
      <p:sp>
        <p:nvSpPr>
          <p:cNvPr id="61443" name="Rectangle 2"/>
          <p:cNvSpPr>
            <a:spLocks noGrp="1" noChangeArrowheads="1"/>
          </p:cNvSpPr>
          <p:nvPr>
            <p:ph type="title"/>
          </p:nvPr>
        </p:nvSpPr>
        <p:spPr/>
        <p:txBody>
          <a:bodyPr/>
          <a:lstStyle/>
          <a:p>
            <a:r>
              <a:rPr lang="en-US">
                <a:cs typeface="Tahoma" pitchFamily="34" charset="0"/>
              </a:rPr>
              <a:t>Perception</a:t>
            </a:r>
          </a:p>
        </p:txBody>
      </p:sp>
      <p:sp>
        <p:nvSpPr>
          <p:cNvPr id="61444" name="Rectangle 3"/>
          <p:cNvSpPr>
            <a:spLocks noGrp="1" noChangeArrowheads="1"/>
          </p:cNvSpPr>
          <p:nvPr>
            <p:ph type="body" idx="1"/>
          </p:nvPr>
        </p:nvSpPr>
        <p:spPr>
          <a:xfrm>
            <a:off x="744389" y="2184364"/>
            <a:ext cx="6526839" cy="4536758"/>
          </a:xfrm>
        </p:spPr>
        <p:txBody>
          <a:bodyPr/>
          <a:lstStyle/>
          <a:p>
            <a:r>
              <a:rPr lang="en-US" dirty="0">
                <a:cs typeface="Calibri" pitchFamily="34" charset="0"/>
              </a:rPr>
              <a:t>A process by which individuals </a:t>
            </a:r>
            <a:r>
              <a:rPr lang="en-US" b="1" dirty="0">
                <a:solidFill>
                  <a:srgbClr val="FF0000"/>
                </a:solidFill>
                <a:cs typeface="Calibri" pitchFamily="34" charset="0"/>
              </a:rPr>
              <a:t>organize and interpret their sensory impressions in order to give meaning to their environment.</a:t>
            </a:r>
          </a:p>
          <a:p>
            <a:r>
              <a:rPr lang="en-US" dirty="0">
                <a:cs typeface="Calibri" pitchFamily="34" charset="0"/>
              </a:rPr>
              <a:t>The world as it is perceived is the world that is behaviorally important.</a:t>
            </a:r>
          </a:p>
        </p:txBody>
      </p:sp>
      <p:pic>
        <p:nvPicPr>
          <p:cNvPr id="61445" name="Picture 4" descr="MPPH01645J0000[1]"/>
          <p:cNvPicPr>
            <a:picLocks noChangeAspect="1" noChangeArrowheads="1"/>
          </p:cNvPicPr>
          <p:nvPr/>
        </p:nvPicPr>
        <p:blipFill>
          <a:blip r:embed="rId2"/>
          <a:srcRect/>
          <a:stretch>
            <a:fillRect/>
          </a:stretch>
        </p:blipFill>
        <p:spPr bwMode="auto">
          <a:xfrm>
            <a:off x="7360493" y="2357644"/>
            <a:ext cx="2658693" cy="4029173"/>
          </a:xfrm>
          <a:prstGeom prst="rect">
            <a:avLst/>
          </a:prstGeom>
          <a:noFill/>
          <a:ln w="9525">
            <a:noFill/>
            <a:miter lim="800000"/>
            <a:headEnd/>
            <a:tailEnd/>
          </a:ln>
        </p:spPr>
      </p:pic>
      <p:sp>
        <p:nvSpPr>
          <p:cNvPr id="2" name="Date Placeholder 1"/>
          <p:cNvSpPr>
            <a:spLocks noGrp="1"/>
          </p:cNvSpPr>
          <p:nvPr>
            <p:ph type="dt" sz="half" idx="10"/>
          </p:nvPr>
        </p:nvSpPr>
        <p:spPr/>
        <p:txBody>
          <a:bodyPr/>
          <a:lstStyle/>
          <a:p>
            <a:pPr>
              <a:defRPr/>
            </a:pPr>
            <a:fld id="{EFD10279-2488-438B-B7E5-6A864B132047}" type="datetime5">
              <a:rPr lang="en-IN" smtClean="0">
                <a:solidFill>
                  <a:srgbClr val="FFFFFF"/>
                </a:solidFill>
              </a:rPr>
              <a:t>29-Aug-24</a:t>
            </a:fld>
            <a:endParaRPr lang="en-US"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descr="https://encrypted-tbn3.gstatic.com/images?q=tbn:ANd9GcQmABuNW3fCObfRpjFIIhELsKlQZJ7Cdp_tqyTA_BNSmXG9l4RMnQ"/>
          <p:cNvPicPr>
            <a:picLocks noChangeAspect="1" noChangeArrowheads="1"/>
          </p:cNvPicPr>
          <p:nvPr/>
        </p:nvPicPr>
        <p:blipFill>
          <a:blip r:embed="rId2"/>
          <a:srcRect/>
          <a:stretch>
            <a:fillRect/>
          </a:stretch>
        </p:blipFill>
        <p:spPr bwMode="auto">
          <a:xfrm>
            <a:off x="1916907" y="1418431"/>
            <a:ext cx="6705600" cy="5029200"/>
          </a:xfrm>
          <a:prstGeom prst="rect">
            <a:avLst/>
          </a:prstGeom>
          <a:noFill/>
        </p:spPr>
      </p:pic>
      <p:sp>
        <p:nvSpPr>
          <p:cNvPr id="2" name="Date Placeholder 1"/>
          <p:cNvSpPr>
            <a:spLocks noGrp="1"/>
          </p:cNvSpPr>
          <p:nvPr>
            <p:ph type="dt" sz="half" idx="10"/>
          </p:nvPr>
        </p:nvSpPr>
        <p:spPr/>
        <p:txBody>
          <a:bodyPr/>
          <a:lstStyle/>
          <a:p>
            <a:fld id="{5D3DCE3C-7FDD-49EE-8319-B4DEB8F71006}" type="datetime5">
              <a:rPr lang="en-IN" smtClean="0"/>
              <a:t>29-Aug-24</a:t>
            </a:fld>
            <a:endParaRPr lang="en-US"/>
          </a:p>
        </p:txBody>
      </p:sp>
      <p:sp>
        <p:nvSpPr>
          <p:cNvPr id="3" name="Slide Number Placeholder 2"/>
          <p:cNvSpPr>
            <a:spLocks noGrp="1"/>
          </p:cNvSpPr>
          <p:nvPr>
            <p:ph type="sldNum" sz="quarter" idx="12"/>
          </p:nvPr>
        </p:nvSpPr>
        <p:spPr/>
        <p:txBody>
          <a:bodyPr/>
          <a:lstStyle/>
          <a:p>
            <a:fld id="{968D73F4-8A99-455F-9614-FAB1384A30DF}" type="slidenum">
              <a:rPr lang="en-US" smtClean="0"/>
              <a:pPr/>
              <a:t>20</a:t>
            </a:fld>
            <a:endParaRPr lang="en-US"/>
          </a:p>
        </p:txBody>
      </p:sp>
    </p:spTree>
    <p:extLst>
      <p:ext uri="{BB962C8B-B14F-4D97-AF65-F5344CB8AC3E}">
        <p14:creationId xmlns:p14="http://schemas.microsoft.com/office/powerpoint/2010/main" val="2411070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1002506" y="961232"/>
            <a:ext cx="9577599" cy="5791200"/>
          </a:xfrm>
          <a:prstGeom prst="rect">
            <a:avLst/>
          </a:prstGeom>
          <a:noFill/>
          <a:ln w="9525">
            <a:noFill/>
            <a:miter lim="800000"/>
            <a:headEnd/>
            <a:tailEnd/>
          </a:ln>
        </p:spPr>
      </p:pic>
      <p:sp>
        <p:nvSpPr>
          <p:cNvPr id="2" name="Date Placeholder 1"/>
          <p:cNvSpPr>
            <a:spLocks noGrp="1"/>
          </p:cNvSpPr>
          <p:nvPr>
            <p:ph type="dt" sz="half" idx="10"/>
          </p:nvPr>
        </p:nvSpPr>
        <p:spPr/>
        <p:txBody>
          <a:bodyPr/>
          <a:lstStyle/>
          <a:p>
            <a:pPr>
              <a:defRPr/>
            </a:pPr>
            <a:fld id="{356E314B-4D4A-4D32-83D0-EB3CE16C7F4E}" type="datetime5">
              <a:rPr lang="en-IN" smtClean="0">
                <a:solidFill>
                  <a:srgbClr val="FFFFFF"/>
                </a:solidFill>
              </a:rPr>
              <a:t>29-Aug-24</a:t>
            </a:fld>
            <a:endParaRPr lang="en-US" dirty="0">
              <a:solidFill>
                <a:srgbClr val="FFFFFF"/>
              </a:solidFill>
            </a:endParaRPr>
          </a:p>
        </p:txBody>
      </p:sp>
      <p:sp>
        <p:nvSpPr>
          <p:cNvPr id="3" name="Slide Number Placeholder 2"/>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21</a:t>
            </a:fld>
            <a:endParaRPr lang="en-US">
              <a:solidFill>
                <a:srgbClr val="FFFFFF"/>
              </a:solidFill>
            </a:endParaRPr>
          </a:p>
        </p:txBody>
      </p:sp>
    </p:spTree>
    <p:extLst>
      <p:ext uri="{BB962C8B-B14F-4D97-AF65-F5344CB8AC3E}">
        <p14:creationId xmlns:p14="http://schemas.microsoft.com/office/powerpoint/2010/main" val="2036394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6D7DB-DC2D-49E5-9E83-B190347A647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186C969-D475-49A3-BB0D-EEFE0DF81F44}"/>
              </a:ext>
            </a:extLst>
          </p:cNvPr>
          <p:cNvSpPr>
            <a:spLocks noGrp="1"/>
          </p:cNvSpPr>
          <p:nvPr>
            <p:ph idx="1"/>
          </p:nvPr>
        </p:nvSpPr>
        <p:spPr/>
        <p:txBody>
          <a:bodyPr/>
          <a:lstStyle/>
          <a:p>
            <a:r>
              <a:rPr lang="en-IN" dirty="0"/>
              <a:t>Thank You</a:t>
            </a:r>
          </a:p>
        </p:txBody>
      </p:sp>
      <p:sp>
        <p:nvSpPr>
          <p:cNvPr id="4" name="Date Placeholder 3">
            <a:extLst>
              <a:ext uri="{FF2B5EF4-FFF2-40B4-BE49-F238E27FC236}">
                <a16:creationId xmlns:a16="http://schemas.microsoft.com/office/drawing/2014/main" id="{607AF28D-E2DF-401A-8DDD-43C4DF2F9190}"/>
              </a:ext>
            </a:extLst>
          </p:cNvPr>
          <p:cNvSpPr>
            <a:spLocks noGrp="1"/>
          </p:cNvSpPr>
          <p:nvPr>
            <p:ph type="dt" sz="half" idx="10"/>
          </p:nvPr>
        </p:nvSpPr>
        <p:spPr/>
        <p:txBody>
          <a:bodyPr/>
          <a:lstStyle/>
          <a:p>
            <a:pPr>
              <a:defRPr/>
            </a:pPr>
            <a:fld id="{19F8C312-CCC2-4123-BDCA-7BAE300588EC}" type="datetime5">
              <a:rPr lang="en-IN" smtClean="0">
                <a:solidFill>
                  <a:srgbClr val="FFFFFF"/>
                </a:solidFill>
              </a:rPr>
              <a:t>29-Aug-24</a:t>
            </a:fld>
            <a:endParaRPr lang="en-US" dirty="0">
              <a:solidFill>
                <a:srgbClr val="FFFFFF"/>
              </a:solidFill>
            </a:endParaRPr>
          </a:p>
        </p:txBody>
      </p:sp>
      <p:sp>
        <p:nvSpPr>
          <p:cNvPr id="5" name="Slide Number Placeholder 4">
            <a:extLst>
              <a:ext uri="{FF2B5EF4-FFF2-40B4-BE49-F238E27FC236}">
                <a16:creationId xmlns:a16="http://schemas.microsoft.com/office/drawing/2014/main" id="{D315B716-D249-43C8-BB72-85C58A8FE964}"/>
              </a:ext>
            </a:extLst>
          </p:cNvPr>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22</a:t>
            </a:fld>
            <a:endParaRPr lang="en-US">
              <a:solidFill>
                <a:srgbClr val="FFFFFF"/>
              </a:solidFill>
            </a:endParaRPr>
          </a:p>
        </p:txBody>
      </p:sp>
    </p:spTree>
    <p:extLst>
      <p:ext uri="{BB962C8B-B14F-4D97-AF65-F5344CB8AC3E}">
        <p14:creationId xmlns:p14="http://schemas.microsoft.com/office/powerpoint/2010/main" val="81662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A497E-DC41-791A-772F-5F38FAB15E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A75627-7B7D-06A7-F7B5-EFF9D96E0C0A}"/>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75800A0B-4F44-642A-313D-4C01AFC3F467}"/>
              </a:ext>
            </a:extLst>
          </p:cNvPr>
          <p:cNvSpPr>
            <a:spLocks noGrp="1"/>
          </p:cNvSpPr>
          <p:nvPr>
            <p:ph type="dt" sz="half" idx="10"/>
          </p:nvPr>
        </p:nvSpPr>
        <p:spPr/>
        <p:txBody>
          <a:bodyPr/>
          <a:lstStyle/>
          <a:p>
            <a:pPr>
              <a:defRPr/>
            </a:pPr>
            <a:fld id="{003EA05B-E69A-410F-A277-FAA99C591CCA}" type="datetime5">
              <a:rPr lang="en-IN" smtClean="0">
                <a:solidFill>
                  <a:srgbClr val="FFFFFF"/>
                </a:solidFill>
              </a:rPr>
              <a:t>29-Aug-24</a:t>
            </a:fld>
            <a:endParaRPr lang="en-US" dirty="0">
              <a:solidFill>
                <a:srgbClr val="FFFFFF"/>
              </a:solidFill>
            </a:endParaRPr>
          </a:p>
        </p:txBody>
      </p:sp>
      <p:sp>
        <p:nvSpPr>
          <p:cNvPr id="5" name="Slide Number Placeholder 4">
            <a:extLst>
              <a:ext uri="{FF2B5EF4-FFF2-40B4-BE49-F238E27FC236}">
                <a16:creationId xmlns:a16="http://schemas.microsoft.com/office/drawing/2014/main" id="{4DA16FD7-3213-9030-B114-E2FD52E66C8B}"/>
              </a:ext>
            </a:extLst>
          </p:cNvPr>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23</a:t>
            </a:fld>
            <a:endParaRPr lang="en-US">
              <a:solidFill>
                <a:srgbClr val="FFFFFF"/>
              </a:solidFill>
            </a:endParaRPr>
          </a:p>
        </p:txBody>
      </p:sp>
    </p:spTree>
    <p:extLst>
      <p:ext uri="{BB962C8B-B14F-4D97-AF65-F5344CB8AC3E}">
        <p14:creationId xmlns:p14="http://schemas.microsoft.com/office/powerpoint/2010/main" val="3119316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DE3A6-9F39-1942-0788-F180BEA388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3439ADC-6A0B-D885-2B79-0FB399DDD483}"/>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691972C5-8C33-A9BE-5C13-2F0EE9A3D661}"/>
              </a:ext>
            </a:extLst>
          </p:cNvPr>
          <p:cNvSpPr>
            <a:spLocks noGrp="1"/>
          </p:cNvSpPr>
          <p:nvPr>
            <p:ph type="dt" sz="half" idx="10"/>
          </p:nvPr>
        </p:nvSpPr>
        <p:spPr/>
        <p:txBody>
          <a:bodyPr/>
          <a:lstStyle/>
          <a:p>
            <a:pPr>
              <a:defRPr/>
            </a:pPr>
            <a:fld id="{003EA05B-E69A-410F-A277-FAA99C591CCA}" type="datetime5">
              <a:rPr lang="en-IN" smtClean="0">
                <a:solidFill>
                  <a:srgbClr val="FFFFFF"/>
                </a:solidFill>
              </a:rPr>
              <a:t>29-Aug-24</a:t>
            </a:fld>
            <a:endParaRPr lang="en-US" dirty="0">
              <a:solidFill>
                <a:srgbClr val="FFFFFF"/>
              </a:solidFill>
            </a:endParaRPr>
          </a:p>
        </p:txBody>
      </p:sp>
      <p:sp>
        <p:nvSpPr>
          <p:cNvPr id="5" name="Slide Number Placeholder 4">
            <a:extLst>
              <a:ext uri="{FF2B5EF4-FFF2-40B4-BE49-F238E27FC236}">
                <a16:creationId xmlns:a16="http://schemas.microsoft.com/office/drawing/2014/main" id="{F1E430EF-654A-DF18-8949-E3405DEF38A9}"/>
              </a:ext>
            </a:extLst>
          </p:cNvPr>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24</a:t>
            </a:fld>
            <a:endParaRPr lang="en-US">
              <a:solidFill>
                <a:srgbClr val="FFFFFF"/>
              </a:solidFill>
            </a:endParaRPr>
          </a:p>
        </p:txBody>
      </p:sp>
    </p:spTree>
    <p:extLst>
      <p:ext uri="{BB962C8B-B14F-4D97-AF65-F5344CB8AC3E}">
        <p14:creationId xmlns:p14="http://schemas.microsoft.com/office/powerpoint/2010/main" val="2525270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AF5DD-91DB-945C-E912-78C4DFF1F0C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7B6E7F6-36E3-11EF-F76D-F278AA2BA86B}"/>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ED1C2469-FB07-1F8B-F85E-102BC1DBE994}"/>
              </a:ext>
            </a:extLst>
          </p:cNvPr>
          <p:cNvSpPr>
            <a:spLocks noGrp="1"/>
          </p:cNvSpPr>
          <p:nvPr>
            <p:ph type="dt" sz="half" idx="10"/>
          </p:nvPr>
        </p:nvSpPr>
        <p:spPr/>
        <p:txBody>
          <a:bodyPr/>
          <a:lstStyle/>
          <a:p>
            <a:pPr>
              <a:defRPr/>
            </a:pPr>
            <a:fld id="{003EA05B-E69A-410F-A277-FAA99C591CCA}" type="datetime5">
              <a:rPr lang="en-IN" smtClean="0">
                <a:solidFill>
                  <a:srgbClr val="FFFFFF"/>
                </a:solidFill>
              </a:rPr>
              <a:t>29-Aug-24</a:t>
            </a:fld>
            <a:endParaRPr lang="en-US" dirty="0">
              <a:solidFill>
                <a:srgbClr val="FFFFFF"/>
              </a:solidFill>
            </a:endParaRPr>
          </a:p>
        </p:txBody>
      </p:sp>
      <p:sp>
        <p:nvSpPr>
          <p:cNvPr id="5" name="Slide Number Placeholder 4">
            <a:extLst>
              <a:ext uri="{FF2B5EF4-FFF2-40B4-BE49-F238E27FC236}">
                <a16:creationId xmlns:a16="http://schemas.microsoft.com/office/drawing/2014/main" id="{A1C1AC51-4708-5EF0-191F-6957FBD3DA89}"/>
              </a:ext>
            </a:extLst>
          </p:cNvPr>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25</a:t>
            </a:fld>
            <a:endParaRPr lang="en-US">
              <a:solidFill>
                <a:srgbClr val="FFFFFF"/>
              </a:solidFill>
            </a:endParaRPr>
          </a:p>
        </p:txBody>
      </p:sp>
    </p:spTree>
    <p:extLst>
      <p:ext uri="{BB962C8B-B14F-4D97-AF65-F5344CB8AC3E}">
        <p14:creationId xmlns:p14="http://schemas.microsoft.com/office/powerpoint/2010/main" val="2115578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00BDC-9E56-2839-4DA9-4DD3271A80F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1E0EAC-C974-0112-F2ED-4EA5B3227AD4}"/>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C347765F-1E22-3D47-F371-4228C93E1FBE}"/>
              </a:ext>
            </a:extLst>
          </p:cNvPr>
          <p:cNvSpPr>
            <a:spLocks noGrp="1"/>
          </p:cNvSpPr>
          <p:nvPr>
            <p:ph type="dt" sz="half" idx="10"/>
          </p:nvPr>
        </p:nvSpPr>
        <p:spPr/>
        <p:txBody>
          <a:bodyPr/>
          <a:lstStyle/>
          <a:p>
            <a:pPr>
              <a:defRPr/>
            </a:pPr>
            <a:fld id="{003EA05B-E69A-410F-A277-FAA99C591CCA}" type="datetime5">
              <a:rPr lang="en-IN" smtClean="0">
                <a:solidFill>
                  <a:srgbClr val="FFFFFF"/>
                </a:solidFill>
              </a:rPr>
              <a:t>29-Aug-24</a:t>
            </a:fld>
            <a:endParaRPr lang="en-US" dirty="0">
              <a:solidFill>
                <a:srgbClr val="FFFFFF"/>
              </a:solidFill>
            </a:endParaRPr>
          </a:p>
        </p:txBody>
      </p:sp>
      <p:sp>
        <p:nvSpPr>
          <p:cNvPr id="5" name="Slide Number Placeholder 4">
            <a:extLst>
              <a:ext uri="{FF2B5EF4-FFF2-40B4-BE49-F238E27FC236}">
                <a16:creationId xmlns:a16="http://schemas.microsoft.com/office/drawing/2014/main" id="{26D68700-03CE-1759-74EC-EE5ADB11D179}"/>
              </a:ext>
            </a:extLst>
          </p:cNvPr>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26</a:t>
            </a:fld>
            <a:endParaRPr lang="en-US">
              <a:solidFill>
                <a:srgbClr val="FFFFFF"/>
              </a:solidFill>
            </a:endParaRPr>
          </a:p>
        </p:txBody>
      </p:sp>
    </p:spTree>
    <p:extLst>
      <p:ext uri="{BB962C8B-B14F-4D97-AF65-F5344CB8AC3E}">
        <p14:creationId xmlns:p14="http://schemas.microsoft.com/office/powerpoint/2010/main" val="1635225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xfrm>
            <a:off x="1061191" y="227538"/>
            <a:ext cx="8653445" cy="717620"/>
          </a:xfrm>
        </p:spPr>
        <p:txBody>
          <a:bodyPr>
            <a:normAutofit/>
          </a:bodyPr>
          <a:lstStyle/>
          <a:p>
            <a:r>
              <a:rPr lang="en-US" dirty="0">
                <a:cs typeface="Tahoma" pitchFamily="34" charset="0"/>
              </a:rPr>
              <a:t>             Factors Influencing Perception</a:t>
            </a:r>
          </a:p>
        </p:txBody>
      </p:sp>
      <p:pic>
        <p:nvPicPr>
          <p:cNvPr id="62468" name="Picture 4"/>
          <p:cNvPicPr>
            <a:picLocks noChangeAspect="1" noChangeArrowheads="1"/>
          </p:cNvPicPr>
          <p:nvPr/>
        </p:nvPicPr>
        <p:blipFill>
          <a:blip r:embed="rId2"/>
          <a:srcRect/>
          <a:stretch>
            <a:fillRect/>
          </a:stretch>
        </p:blipFill>
        <p:spPr bwMode="auto">
          <a:xfrm>
            <a:off x="392906" y="1266032"/>
            <a:ext cx="9324355" cy="5715000"/>
          </a:xfrm>
          <a:prstGeom prst="rect">
            <a:avLst/>
          </a:prstGeom>
          <a:noFill/>
          <a:ln w="9525">
            <a:noFill/>
            <a:miter lim="800000"/>
            <a:headEnd/>
            <a:tailEnd/>
          </a:ln>
        </p:spPr>
      </p:pic>
      <p:sp>
        <p:nvSpPr>
          <p:cNvPr id="2" name="Date Placeholder 1"/>
          <p:cNvSpPr>
            <a:spLocks noGrp="1"/>
          </p:cNvSpPr>
          <p:nvPr>
            <p:ph type="dt" sz="half" idx="10"/>
          </p:nvPr>
        </p:nvSpPr>
        <p:spPr/>
        <p:txBody>
          <a:bodyPr/>
          <a:lstStyle/>
          <a:p>
            <a:fld id="{9151AC79-176D-45D9-BE6E-22A4F1873BED}" type="datetime5">
              <a:rPr lang="en-IN" smtClean="0"/>
              <a:t>29-Aug-24</a:t>
            </a:fld>
            <a:endParaRPr lang="en-US"/>
          </a:p>
        </p:txBody>
      </p:sp>
      <p:sp>
        <p:nvSpPr>
          <p:cNvPr id="3" name="Slide Number Placeholder 2"/>
          <p:cNvSpPr>
            <a:spLocks noGrp="1"/>
          </p:cNvSpPr>
          <p:nvPr>
            <p:ph type="sldNum" sz="quarter" idx="12"/>
          </p:nvPr>
        </p:nvSpPr>
        <p:spPr/>
        <p:txBody>
          <a:bodyPr/>
          <a:lstStyle/>
          <a:p>
            <a:fld id="{968D73F4-8A99-455F-9614-FAB1384A30DF}" type="slidenum">
              <a:rPr lang="en-US" smtClean="0"/>
              <a:pPr/>
              <a:t>27</a:t>
            </a:fld>
            <a:endParaRPr lang="en-US"/>
          </a:p>
        </p:txBody>
      </p:sp>
    </p:spTree>
    <p:extLst>
      <p:ext uri="{BB962C8B-B14F-4D97-AF65-F5344CB8AC3E}">
        <p14:creationId xmlns:p14="http://schemas.microsoft.com/office/powerpoint/2010/main" val="1443470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2"/>
          <p:cNvSpPr>
            <a:spLocks noGrp="1"/>
          </p:cNvSpPr>
          <p:nvPr>
            <p:ph type="sldNum" sz="quarter" idx="12"/>
          </p:nvPr>
        </p:nvSpPr>
        <p:spPr>
          <a:xfrm>
            <a:off x="809148" y="7209454"/>
            <a:ext cx="2352393" cy="323804"/>
          </a:xfrm>
        </p:spPr>
        <p:txBody>
          <a:bodyPr vert="horz" wrap="square" lIns="100817" tIns="50408" rIns="100817" bIns="52148" numCol="1" anchor="t" anchorCtr="0" compatLnSpc="1">
            <a:prstTxWarp prst="textNoShape">
              <a:avLst/>
            </a:prstTxWarp>
          </a:bodyPr>
          <a:lstStyle/>
          <a:p>
            <a:pPr algn="l" fontAlgn="base">
              <a:spcBef>
                <a:spcPct val="0"/>
              </a:spcBef>
              <a:spcAft>
                <a:spcPct val="0"/>
              </a:spcAft>
              <a:defRPr/>
            </a:pPr>
            <a:fld id="{274C2ACB-89D7-430D-AC0D-02CB35C24042}" type="slidenum">
              <a:rPr lang="en-US">
                <a:ea typeface="ヒラギノ角ゴ Pro W3" charset="-128"/>
                <a:cs typeface="ヒラギノ角ゴ Pro W3" charset="-128"/>
              </a:rPr>
              <a:pPr algn="l" fontAlgn="base">
                <a:spcBef>
                  <a:spcPct val="0"/>
                </a:spcBef>
                <a:spcAft>
                  <a:spcPct val="0"/>
                </a:spcAft>
                <a:defRPr/>
              </a:pPr>
              <a:t>28</a:t>
            </a:fld>
            <a:endParaRPr lang="en-US">
              <a:ea typeface="ヒラギノ角ゴ Pro W3" charset="-128"/>
              <a:cs typeface="ヒラギノ角ゴ Pro W3" charset="-128"/>
            </a:endParaRPr>
          </a:p>
        </p:txBody>
      </p:sp>
      <p:sp>
        <p:nvSpPr>
          <p:cNvPr id="63491" name="AutoShape 2"/>
          <p:cNvSpPr>
            <a:spLocks noGrp="1" noChangeArrowheads="1"/>
          </p:cNvSpPr>
          <p:nvPr>
            <p:ph type="title"/>
          </p:nvPr>
        </p:nvSpPr>
        <p:spPr>
          <a:xfrm>
            <a:off x="1335988" y="199231"/>
            <a:ext cx="4682031" cy="724923"/>
          </a:xfrm>
        </p:spPr>
        <p:txBody>
          <a:bodyPr>
            <a:normAutofit/>
          </a:bodyPr>
          <a:lstStyle/>
          <a:p>
            <a:pPr eaLnBrk="1" hangingPunct="1"/>
            <a:r>
              <a:rPr lang="en-US" sz="2400" b="1" dirty="0">
                <a:solidFill>
                  <a:srgbClr val="FF0000"/>
                </a:solidFill>
                <a:cs typeface="Tahoma" pitchFamily="34" charset="0"/>
              </a:rPr>
              <a:t>Perception</a:t>
            </a:r>
          </a:p>
        </p:txBody>
      </p:sp>
      <p:sp>
        <p:nvSpPr>
          <p:cNvPr id="443395" name="Text Box 3"/>
          <p:cNvSpPr txBox="1">
            <a:spLocks noChangeArrowheads="1"/>
          </p:cNvSpPr>
          <p:nvPr/>
        </p:nvSpPr>
        <p:spPr bwMode="auto">
          <a:xfrm>
            <a:off x="469106" y="961231"/>
            <a:ext cx="5618924" cy="2823850"/>
          </a:xfrm>
          <a:prstGeom prst="rect">
            <a:avLst/>
          </a:prstGeom>
          <a:solidFill>
            <a:schemeClr val="bg1"/>
          </a:solidFill>
          <a:ln w="9525">
            <a:solidFill>
              <a:schemeClr val="tx1"/>
            </a:solidFill>
            <a:miter lim="800000"/>
            <a:headEnd/>
            <a:tailEnd/>
          </a:ln>
        </p:spPr>
        <p:txBody>
          <a:bodyPr wrap="square">
            <a:spAutoFit/>
          </a:bodyPr>
          <a:lstStyle/>
          <a:p>
            <a:pPr>
              <a:spcBef>
                <a:spcPct val="35000"/>
              </a:spcBef>
            </a:pPr>
            <a:r>
              <a:rPr lang="en-US" sz="2205" b="1" dirty="0">
                <a:solidFill>
                  <a:srgbClr val="FF0000"/>
                </a:solidFill>
              </a:rPr>
              <a:t>Perception Process</a:t>
            </a:r>
            <a:r>
              <a:rPr lang="en-US" sz="2205" b="1" dirty="0">
                <a:solidFill>
                  <a:srgbClr val="FF0000"/>
                </a:solidFill>
                <a:latin typeface="Times New Roman" pitchFamily="18" charset="0"/>
              </a:rPr>
              <a:t>: </a:t>
            </a:r>
            <a:r>
              <a:rPr lang="en-US" sz="2205" b="1" dirty="0"/>
              <a:t>Cognitive process used to make </a:t>
            </a:r>
            <a:r>
              <a:rPr lang="en-US" sz="2205" b="1" dirty="0">
                <a:solidFill>
                  <a:srgbClr val="FF0000"/>
                </a:solidFill>
              </a:rPr>
              <a:t>sense out of the environment</a:t>
            </a:r>
            <a:r>
              <a:rPr lang="en-US" sz="2205" dirty="0"/>
              <a:t>  (3 steps)</a:t>
            </a:r>
          </a:p>
          <a:p>
            <a:pPr>
              <a:spcBef>
                <a:spcPct val="35000"/>
              </a:spcBef>
              <a:buClr>
                <a:schemeClr val="hlink"/>
              </a:buClr>
              <a:buFont typeface="Wingdings" pitchFamily="2" charset="2"/>
              <a:buChar char=""/>
            </a:pPr>
            <a:r>
              <a:rPr lang="en-US" sz="2205" dirty="0">
                <a:latin typeface="Times New Roman" pitchFamily="18" charset="0"/>
              </a:rPr>
              <a:t> </a:t>
            </a:r>
            <a:r>
              <a:rPr lang="en-US" sz="2205" b="1" i="1" dirty="0"/>
              <a:t>Observe information via senses</a:t>
            </a:r>
          </a:p>
          <a:p>
            <a:pPr>
              <a:spcBef>
                <a:spcPct val="35000"/>
              </a:spcBef>
              <a:buClr>
                <a:schemeClr val="hlink"/>
              </a:buClr>
              <a:buFont typeface="Wingdings" pitchFamily="2" charset="2"/>
              <a:buChar char=""/>
            </a:pPr>
            <a:r>
              <a:rPr lang="en-US" sz="2205" i="1" dirty="0">
                <a:latin typeface="Times New Roman" pitchFamily="18" charset="0"/>
              </a:rPr>
              <a:t> </a:t>
            </a:r>
            <a:r>
              <a:rPr lang="en-US" sz="2205" b="1" i="1" dirty="0"/>
              <a:t>Screen</a:t>
            </a:r>
            <a:r>
              <a:rPr lang="en-US" sz="2205" b="1" i="1" dirty="0">
                <a:latin typeface="Times New Roman" pitchFamily="18" charset="0"/>
              </a:rPr>
              <a:t> </a:t>
            </a:r>
            <a:r>
              <a:rPr lang="en-US" sz="2205" b="1" i="1" dirty="0"/>
              <a:t>information &amp; select what to process</a:t>
            </a:r>
          </a:p>
          <a:p>
            <a:pPr>
              <a:spcBef>
                <a:spcPct val="35000"/>
              </a:spcBef>
              <a:buClr>
                <a:schemeClr val="hlink"/>
              </a:buClr>
              <a:buFont typeface="Wingdings" pitchFamily="2" charset="2"/>
              <a:buChar char=""/>
            </a:pPr>
            <a:r>
              <a:rPr lang="en-US" sz="2205" i="1" dirty="0">
                <a:latin typeface="Times New Roman" pitchFamily="18" charset="0"/>
              </a:rPr>
              <a:t> </a:t>
            </a:r>
            <a:r>
              <a:rPr lang="en-US" sz="2205" b="1" i="1" dirty="0"/>
              <a:t>Organize selected data into patterns</a:t>
            </a:r>
          </a:p>
        </p:txBody>
      </p:sp>
      <p:sp>
        <p:nvSpPr>
          <p:cNvPr id="443396" name="Text Box 4"/>
          <p:cNvSpPr txBox="1">
            <a:spLocks noChangeArrowheads="1"/>
          </p:cNvSpPr>
          <p:nvPr/>
        </p:nvSpPr>
        <p:spPr bwMode="auto">
          <a:xfrm>
            <a:off x="6186047" y="0"/>
            <a:ext cx="4008169" cy="4001095"/>
          </a:xfrm>
          <a:prstGeom prst="rect">
            <a:avLst/>
          </a:prstGeom>
          <a:solidFill>
            <a:schemeClr val="bg1"/>
          </a:solidFill>
          <a:ln w="9525">
            <a:solidFill>
              <a:schemeClr val="tx1"/>
            </a:solidFill>
            <a:miter lim="800000"/>
            <a:headEnd/>
            <a:tailEnd/>
          </a:ln>
        </p:spPr>
        <p:txBody>
          <a:bodyPr wrap="square">
            <a:spAutoFit/>
          </a:bodyPr>
          <a:lstStyle/>
          <a:p>
            <a:pPr>
              <a:spcBef>
                <a:spcPct val="35000"/>
              </a:spcBef>
            </a:pPr>
            <a:r>
              <a:rPr lang="en-US" sz="2000" b="1" dirty="0">
                <a:solidFill>
                  <a:schemeClr val="hlink"/>
                </a:solidFill>
              </a:rPr>
              <a:t>Perceptual Selectivity:</a:t>
            </a:r>
            <a:r>
              <a:rPr lang="en-US" sz="2000" dirty="0">
                <a:latin typeface="Times New Roman" pitchFamily="18" charset="0"/>
              </a:rPr>
              <a:t> </a:t>
            </a:r>
            <a:r>
              <a:rPr lang="en-US" sz="2000" b="1" dirty="0"/>
              <a:t>process by which individuals screen and select various stimuli that vie for their attention</a:t>
            </a:r>
            <a:endParaRPr lang="en-US" sz="2000" b="1" dirty="0">
              <a:latin typeface="Times New Roman" pitchFamily="18" charset="0"/>
            </a:endParaRPr>
          </a:p>
          <a:p>
            <a:pPr>
              <a:spcBef>
                <a:spcPct val="35000"/>
              </a:spcBef>
              <a:buClr>
                <a:schemeClr val="hlink"/>
              </a:buClr>
              <a:buFont typeface="Wingdings" pitchFamily="2" charset="2"/>
              <a:buChar char="l"/>
            </a:pPr>
            <a:r>
              <a:rPr lang="en-US" sz="2000" dirty="0">
                <a:latin typeface="Times New Roman" pitchFamily="18" charset="0"/>
              </a:rPr>
              <a:t> </a:t>
            </a:r>
            <a:r>
              <a:rPr lang="en-US" sz="2000" b="1" dirty="0">
                <a:solidFill>
                  <a:schemeClr val="hlink"/>
                </a:solidFill>
              </a:rPr>
              <a:t>Primacy</a:t>
            </a:r>
            <a:r>
              <a:rPr lang="en-US" sz="2000" dirty="0"/>
              <a:t> (toward beginning)</a:t>
            </a:r>
          </a:p>
          <a:p>
            <a:pPr>
              <a:spcBef>
                <a:spcPct val="35000"/>
              </a:spcBef>
              <a:buClr>
                <a:schemeClr val="hlink"/>
              </a:buClr>
              <a:buFont typeface="Wingdings" pitchFamily="2" charset="2"/>
              <a:buChar char="l"/>
            </a:pPr>
            <a:r>
              <a:rPr lang="en-US" sz="2000" dirty="0"/>
              <a:t> </a:t>
            </a:r>
            <a:r>
              <a:rPr lang="en-US" sz="2000" b="1" dirty="0">
                <a:solidFill>
                  <a:schemeClr val="hlink"/>
                </a:solidFill>
              </a:rPr>
              <a:t>Recency </a:t>
            </a:r>
            <a:r>
              <a:rPr lang="en-US" sz="2000" dirty="0"/>
              <a:t> (toward end of event)</a:t>
            </a:r>
          </a:p>
          <a:p>
            <a:r>
              <a:rPr lang="en-US" sz="2000" b="1" dirty="0">
                <a:solidFill>
                  <a:srgbClr val="FF0000"/>
                </a:solidFill>
              </a:rPr>
              <a:t>selective perception </a:t>
            </a:r>
            <a:r>
              <a:rPr lang="en-US" sz="2000" b="1" i="1" dirty="0"/>
              <a:t>The tendency </a:t>
            </a:r>
            <a:r>
              <a:rPr lang="en-US" sz="2000" i="1" dirty="0"/>
              <a:t>to selectively interpret what one sees on the basis of one’s interests, background, experience, and attitudes.</a:t>
            </a:r>
            <a:endParaRPr lang="en-US" sz="2000" dirty="0"/>
          </a:p>
        </p:txBody>
      </p:sp>
      <p:sp>
        <p:nvSpPr>
          <p:cNvPr id="443397" name="Text Box 5"/>
          <p:cNvSpPr txBox="1">
            <a:spLocks noChangeArrowheads="1"/>
          </p:cNvSpPr>
          <p:nvPr/>
        </p:nvSpPr>
        <p:spPr bwMode="auto">
          <a:xfrm>
            <a:off x="512863" y="3933031"/>
            <a:ext cx="9681353" cy="2589940"/>
          </a:xfrm>
          <a:prstGeom prst="rect">
            <a:avLst/>
          </a:prstGeom>
          <a:solidFill>
            <a:schemeClr val="bg1"/>
          </a:solidFill>
          <a:ln w="9525">
            <a:solidFill>
              <a:schemeClr val="tx1"/>
            </a:solidFill>
            <a:miter lim="800000"/>
            <a:headEnd/>
            <a:tailEnd/>
          </a:ln>
        </p:spPr>
        <p:txBody>
          <a:bodyPr wrap="square">
            <a:spAutoFit/>
          </a:bodyPr>
          <a:lstStyle/>
          <a:p>
            <a:pPr>
              <a:spcBef>
                <a:spcPct val="35000"/>
              </a:spcBef>
            </a:pPr>
            <a:r>
              <a:rPr lang="en-US" sz="2400" b="1" dirty="0">
                <a:solidFill>
                  <a:srgbClr val="FF0000"/>
                </a:solidFill>
              </a:rPr>
              <a:t>Perceptual Distortions:</a:t>
            </a:r>
            <a:r>
              <a:rPr lang="en-US" sz="2400" dirty="0">
                <a:solidFill>
                  <a:srgbClr val="FF0000"/>
                </a:solidFill>
                <a:latin typeface="Times New Roman" pitchFamily="18" charset="0"/>
              </a:rPr>
              <a:t> </a:t>
            </a:r>
            <a:r>
              <a:rPr lang="en-US" sz="2400" b="1" dirty="0">
                <a:solidFill>
                  <a:srgbClr val="FF0000"/>
                </a:solidFill>
              </a:rPr>
              <a:t>errors in perceptual judgment </a:t>
            </a:r>
            <a:r>
              <a:rPr lang="en-US" sz="2400" b="1" dirty="0"/>
              <a:t>arising from </a:t>
            </a:r>
            <a:r>
              <a:rPr lang="en-US" sz="2400" b="1" dirty="0">
                <a:solidFill>
                  <a:srgbClr val="FF0000"/>
                </a:solidFill>
              </a:rPr>
              <a:t>inaccuracies</a:t>
            </a:r>
            <a:r>
              <a:rPr lang="en-US" sz="2400" b="1" dirty="0"/>
              <a:t> in any part of the perceptual process</a:t>
            </a:r>
          </a:p>
          <a:p>
            <a:pPr>
              <a:spcBef>
                <a:spcPct val="35000"/>
              </a:spcBef>
            </a:pPr>
            <a:r>
              <a:rPr lang="en-US" sz="1800" b="1" dirty="0">
                <a:solidFill>
                  <a:schemeClr val="hlink"/>
                </a:solidFill>
              </a:rPr>
              <a:t>Common Errors</a:t>
            </a:r>
            <a:r>
              <a:rPr lang="en-US" sz="1800" dirty="0">
                <a:solidFill>
                  <a:schemeClr val="hlink"/>
                </a:solidFill>
              </a:rPr>
              <a:t>:</a:t>
            </a:r>
          </a:p>
          <a:p>
            <a:r>
              <a:rPr lang="en-US" sz="1800" dirty="0">
                <a:latin typeface="Times New Roman" pitchFamily="18" charset="0"/>
              </a:rPr>
              <a:t> </a:t>
            </a:r>
            <a:r>
              <a:rPr lang="en-US" sz="1800" b="1" dirty="0">
                <a:solidFill>
                  <a:schemeClr val="hlink"/>
                </a:solidFill>
              </a:rPr>
              <a:t>Stereotyping </a:t>
            </a:r>
            <a:r>
              <a:rPr lang="en-US" sz="1800" dirty="0"/>
              <a:t>When we judge someone on the basis of our perception</a:t>
            </a:r>
          </a:p>
          <a:p>
            <a:r>
              <a:rPr lang="en-US" sz="1800" dirty="0"/>
              <a:t>of the group to which he or she belongs, we are using the shortcut called</a:t>
            </a:r>
          </a:p>
          <a:p>
            <a:r>
              <a:rPr lang="en-US" sz="1800" dirty="0"/>
              <a:t>stereotyping</a:t>
            </a:r>
            <a:endParaRPr lang="en-US" sz="1800" dirty="0">
              <a:solidFill>
                <a:schemeClr val="hlink"/>
              </a:solidFill>
            </a:endParaRPr>
          </a:p>
          <a:p>
            <a:r>
              <a:rPr lang="en-US" sz="1800" b="1" dirty="0">
                <a:solidFill>
                  <a:schemeClr val="hlink"/>
                </a:solidFill>
              </a:rPr>
              <a:t>  Halo effect-</a:t>
            </a:r>
            <a:r>
              <a:rPr lang="en-US" sz="1800" b="1" dirty="0"/>
              <a:t>halo effect </a:t>
            </a:r>
            <a:r>
              <a:rPr lang="en-US" sz="1800" b="1" i="1" dirty="0"/>
              <a:t>The tendency to draw a </a:t>
            </a:r>
            <a:r>
              <a:rPr lang="en-US" sz="1800" i="1" dirty="0"/>
              <a:t>general impression about an individual  on the basis of a single characteristic</a:t>
            </a:r>
            <a:endParaRPr lang="en-US" sz="1800" b="1" dirty="0">
              <a:solidFill>
                <a:schemeClr val="hlink"/>
              </a:solidFill>
            </a:endParaRPr>
          </a:p>
        </p:txBody>
      </p:sp>
      <p:sp>
        <p:nvSpPr>
          <p:cNvPr id="2" name="Date Placeholder 1"/>
          <p:cNvSpPr>
            <a:spLocks noGrp="1"/>
          </p:cNvSpPr>
          <p:nvPr>
            <p:ph type="dt" sz="half" idx="10"/>
          </p:nvPr>
        </p:nvSpPr>
        <p:spPr/>
        <p:txBody>
          <a:bodyPr/>
          <a:lstStyle/>
          <a:p>
            <a:fld id="{BB98D12D-37D8-4220-B4E2-CA99835311F6}" type="datetime5">
              <a:rPr lang="en-IN" smtClean="0"/>
              <a:t>29-Aug-24</a:t>
            </a:fld>
            <a:endParaRPr lang="en-US"/>
          </a:p>
        </p:txBody>
      </p:sp>
    </p:spTree>
    <p:extLst>
      <p:ext uri="{BB962C8B-B14F-4D97-AF65-F5344CB8AC3E}">
        <p14:creationId xmlns:p14="http://schemas.microsoft.com/office/powerpoint/2010/main" val="316215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3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3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3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33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4339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339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43396">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43396">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43397">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43397">
                                            <p:txEl>
                                              <p:pRg st="1" end="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499"/>
                                          </p:stCondLst>
                                        </p:cTn>
                                        <p:tgtEl>
                                          <p:spTgt spid="443397">
                                            <p:txEl>
                                              <p:pRg st="2" end="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443397">
                                            <p:txEl>
                                              <p:pRg st="3" end="3"/>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443397">
                                            <p:txEl>
                                              <p:pRg st="4" end="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499"/>
                                          </p:stCondLst>
                                        </p:cTn>
                                        <p:tgtEl>
                                          <p:spTgt spid="44339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autoUpdateAnimBg="0"/>
      <p:bldP spid="443396" grpId="0" build="p" autoUpdateAnimBg="0"/>
      <p:bldP spid="443397"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2288BC79-F62F-4384-BC02-95E5B5A6ED58}"/>
              </a:ext>
            </a:extLst>
          </p:cNvPr>
          <p:cNvSpPr>
            <a:spLocks noGrp="1"/>
          </p:cNvSpPr>
          <p:nvPr>
            <p:ph type="sldNum" sz="quarter" idx="11"/>
          </p:nvPr>
        </p:nvSpPr>
        <p:spPr/>
        <p:txBody>
          <a:bodyPr/>
          <a:lstStyle/>
          <a:p>
            <a:r>
              <a:rPr lang="en-US" altLang="en-US"/>
              <a:t>5–</a:t>
            </a:r>
            <a:fld id="{5A3D5677-2E51-464C-9133-6C6FD6C20C65}" type="slidenum">
              <a:rPr lang="en-US" altLang="en-US"/>
              <a:pPr/>
              <a:t>29</a:t>
            </a:fld>
            <a:endParaRPr lang="en-US" altLang="en-US"/>
          </a:p>
        </p:txBody>
      </p:sp>
      <p:sp>
        <p:nvSpPr>
          <p:cNvPr id="272386" name="Rectangle 2">
            <a:extLst>
              <a:ext uri="{FF2B5EF4-FFF2-40B4-BE49-F238E27FC236}">
                <a16:creationId xmlns:a16="http://schemas.microsoft.com/office/drawing/2014/main" id="{C27271AB-E01A-4516-844C-3E0D7CD6C45C}"/>
              </a:ext>
            </a:extLst>
          </p:cNvPr>
          <p:cNvSpPr>
            <a:spLocks noGrp="1" noChangeArrowheads="1"/>
          </p:cNvSpPr>
          <p:nvPr>
            <p:ph type="title"/>
          </p:nvPr>
        </p:nvSpPr>
        <p:spPr>
          <a:xfrm>
            <a:off x="3593306" y="275432"/>
            <a:ext cx="6037316" cy="762000"/>
          </a:xfrm>
          <a:ln/>
        </p:spPr>
        <p:txBody>
          <a:bodyPr/>
          <a:lstStyle/>
          <a:p>
            <a:r>
              <a:rPr lang="en-US" altLang="en-US" sz="2000" dirty="0"/>
              <a:t>Assumptions of the Rational Decision-Making Model</a:t>
            </a:r>
          </a:p>
        </p:txBody>
      </p:sp>
      <p:sp>
        <p:nvSpPr>
          <p:cNvPr id="272387" name="Text Box 3">
            <a:extLst>
              <a:ext uri="{FF2B5EF4-FFF2-40B4-BE49-F238E27FC236}">
                <a16:creationId xmlns:a16="http://schemas.microsoft.com/office/drawing/2014/main" id="{71B8D228-78F4-4614-9683-B208A7B86D10}"/>
              </a:ext>
            </a:extLst>
          </p:cNvPr>
          <p:cNvSpPr txBox="1">
            <a:spLocks noChangeArrowheads="1"/>
          </p:cNvSpPr>
          <p:nvPr/>
        </p:nvSpPr>
        <p:spPr bwMode="blackWhite">
          <a:xfrm>
            <a:off x="5429920" y="1932322"/>
            <a:ext cx="4032673" cy="4872814"/>
          </a:xfrm>
          <a:prstGeom prst="rect">
            <a:avLst/>
          </a:prstGeom>
          <a:solidFill>
            <a:srgbClr val="00B0F0"/>
          </a:solidFill>
          <a:ln w="12700">
            <a:solidFill>
              <a:schemeClr val="tx1"/>
            </a:solidFill>
            <a:miter lim="800000"/>
            <a:headEnd/>
            <a:tailEnd/>
          </a:ln>
          <a:effectLst>
            <a:outerShdw dist="135003" dir="2471156" algn="ctr" rotWithShape="0">
              <a:srgbClr val="DDDDDD"/>
            </a:outerShdw>
          </a:effectLst>
        </p:spPr>
        <p:txBody>
          <a:bodyPr lIns="201634" anchor="ctr"/>
          <a:lstStyle>
            <a:lvl1pPr marL="344488" indent="-344488">
              <a:defRPr sz="2400">
                <a:solidFill>
                  <a:schemeClr val="tx1"/>
                </a:solidFill>
                <a:latin typeface="Times New Roman" panose="02020603050405020304" pitchFamily="18" charset="0"/>
              </a:defRPr>
            </a:lvl1pPr>
            <a:lvl2pPr marL="1028700" indent="-457200">
              <a:defRPr sz="2400">
                <a:solidFill>
                  <a:schemeClr val="tx1"/>
                </a:solidFill>
                <a:latin typeface="Times New Roman" panose="02020603050405020304" pitchFamily="18" charset="0"/>
              </a:defRPr>
            </a:lvl2pPr>
            <a:lvl3pPr marL="1541463" indent="-457200">
              <a:defRPr sz="2400">
                <a:solidFill>
                  <a:schemeClr val="tx1"/>
                </a:solidFill>
                <a:latin typeface="Times New Roman" panose="02020603050405020304" pitchFamily="18" charset="0"/>
              </a:defRPr>
            </a:lvl3pPr>
            <a:lvl4pPr marL="2112963" indent="-457200">
              <a:defRPr sz="2400">
                <a:solidFill>
                  <a:schemeClr val="tx1"/>
                </a:solidFill>
                <a:latin typeface="Times New Roman" panose="02020603050405020304" pitchFamily="18" charset="0"/>
              </a:defRPr>
            </a:lvl4pPr>
            <a:lvl5pPr marL="2684463" indent="-457200">
              <a:defRPr sz="2400">
                <a:solidFill>
                  <a:schemeClr val="tx1"/>
                </a:solidFill>
                <a:latin typeface="Times New Roman" panose="02020603050405020304" pitchFamily="18" charset="0"/>
              </a:defRPr>
            </a:lvl5pPr>
            <a:lvl6pPr marL="3141663" indent="-457200" fontAlgn="base">
              <a:spcBef>
                <a:spcPct val="0"/>
              </a:spcBef>
              <a:spcAft>
                <a:spcPct val="0"/>
              </a:spcAft>
              <a:defRPr sz="2400">
                <a:solidFill>
                  <a:schemeClr val="tx1"/>
                </a:solidFill>
                <a:latin typeface="Times New Roman" panose="02020603050405020304" pitchFamily="18" charset="0"/>
              </a:defRPr>
            </a:lvl6pPr>
            <a:lvl7pPr marL="3598863" indent="-457200" fontAlgn="base">
              <a:spcBef>
                <a:spcPct val="0"/>
              </a:spcBef>
              <a:spcAft>
                <a:spcPct val="0"/>
              </a:spcAft>
              <a:defRPr sz="2400">
                <a:solidFill>
                  <a:schemeClr val="tx1"/>
                </a:solidFill>
                <a:latin typeface="Times New Roman" panose="02020603050405020304" pitchFamily="18" charset="0"/>
              </a:defRPr>
            </a:lvl7pPr>
            <a:lvl8pPr marL="4056063" indent="-457200" fontAlgn="base">
              <a:spcBef>
                <a:spcPct val="0"/>
              </a:spcBef>
              <a:spcAft>
                <a:spcPct val="0"/>
              </a:spcAft>
              <a:defRPr sz="2400">
                <a:solidFill>
                  <a:schemeClr val="tx1"/>
                </a:solidFill>
                <a:latin typeface="Times New Roman" panose="02020603050405020304" pitchFamily="18" charset="0"/>
              </a:defRPr>
            </a:lvl8pPr>
            <a:lvl9pPr marL="4513263" indent="-457200" fontAlgn="base">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50000"/>
              </a:spcBef>
            </a:pPr>
            <a:r>
              <a:rPr lang="en-US" altLang="en-US" sz="2646" dirty="0">
                <a:latin typeface="Arial" panose="020B0604020202020204" pitchFamily="34" charset="0"/>
              </a:rPr>
              <a:t>Model Assumptions</a:t>
            </a:r>
          </a:p>
          <a:p>
            <a:pPr>
              <a:spcBef>
                <a:spcPct val="50000"/>
              </a:spcBef>
              <a:buFontTx/>
              <a:buChar char="•"/>
            </a:pPr>
            <a:r>
              <a:rPr lang="en-US" altLang="en-US" sz="2646" dirty="0">
                <a:latin typeface="Arial" panose="020B0604020202020204" pitchFamily="34" charset="0"/>
              </a:rPr>
              <a:t>Problem clarity</a:t>
            </a:r>
          </a:p>
          <a:p>
            <a:pPr>
              <a:spcBef>
                <a:spcPct val="50000"/>
              </a:spcBef>
              <a:buFontTx/>
              <a:buChar char="•"/>
            </a:pPr>
            <a:r>
              <a:rPr lang="en-US" altLang="en-US" sz="2646" dirty="0">
                <a:latin typeface="Arial" panose="020B0604020202020204" pitchFamily="34" charset="0"/>
              </a:rPr>
              <a:t>Known options</a:t>
            </a:r>
          </a:p>
          <a:p>
            <a:pPr>
              <a:spcBef>
                <a:spcPct val="50000"/>
              </a:spcBef>
              <a:buFontTx/>
              <a:buChar char="•"/>
            </a:pPr>
            <a:r>
              <a:rPr lang="en-US" altLang="en-US" sz="2646" dirty="0">
                <a:latin typeface="Arial" panose="020B0604020202020204" pitchFamily="34" charset="0"/>
              </a:rPr>
              <a:t>Clear preferences</a:t>
            </a:r>
          </a:p>
          <a:p>
            <a:pPr>
              <a:spcBef>
                <a:spcPct val="50000"/>
              </a:spcBef>
              <a:buFontTx/>
              <a:buChar char="•"/>
            </a:pPr>
            <a:r>
              <a:rPr lang="en-US" altLang="en-US" sz="2646" dirty="0">
                <a:latin typeface="Arial" panose="020B0604020202020204" pitchFamily="34" charset="0"/>
              </a:rPr>
              <a:t>Constant preferences</a:t>
            </a:r>
          </a:p>
          <a:p>
            <a:pPr>
              <a:spcBef>
                <a:spcPct val="50000"/>
              </a:spcBef>
              <a:buFontTx/>
              <a:buChar char="•"/>
            </a:pPr>
            <a:r>
              <a:rPr lang="en-US" altLang="en-US" sz="2646" dirty="0">
                <a:latin typeface="Arial" panose="020B0604020202020204" pitchFamily="34" charset="0"/>
              </a:rPr>
              <a:t>No time or cost constraints</a:t>
            </a:r>
          </a:p>
          <a:p>
            <a:pPr>
              <a:spcBef>
                <a:spcPct val="50000"/>
              </a:spcBef>
              <a:buFontTx/>
              <a:buChar char="•"/>
            </a:pPr>
            <a:r>
              <a:rPr lang="en-US" altLang="en-US" sz="2646" dirty="0">
                <a:latin typeface="Arial" panose="020B0604020202020204" pitchFamily="34" charset="0"/>
              </a:rPr>
              <a:t>Maximum payoff</a:t>
            </a:r>
          </a:p>
        </p:txBody>
      </p:sp>
      <p:sp>
        <p:nvSpPr>
          <p:cNvPr id="272388" name="Text Box 4">
            <a:extLst>
              <a:ext uri="{FF2B5EF4-FFF2-40B4-BE49-F238E27FC236}">
                <a16:creationId xmlns:a16="http://schemas.microsoft.com/office/drawing/2014/main" id="{91C06129-570B-40BC-A86A-E5F149A4B147}"/>
              </a:ext>
            </a:extLst>
          </p:cNvPr>
          <p:cNvSpPr txBox="1">
            <a:spLocks noChangeArrowheads="1"/>
          </p:cNvSpPr>
          <p:nvPr/>
        </p:nvSpPr>
        <p:spPr bwMode="auto">
          <a:xfrm>
            <a:off x="316707" y="1932322"/>
            <a:ext cx="4945186" cy="2331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646" dirty="0"/>
              <a:t>Rational Decision-</a:t>
            </a:r>
            <a:br>
              <a:rPr lang="en-US" altLang="en-US" sz="2646" dirty="0"/>
            </a:br>
            <a:r>
              <a:rPr lang="en-US" altLang="en-US" sz="2646" dirty="0"/>
              <a:t>Making Model</a:t>
            </a:r>
          </a:p>
          <a:p>
            <a:pPr>
              <a:spcBef>
                <a:spcPct val="50000"/>
              </a:spcBef>
            </a:pPr>
            <a:r>
              <a:rPr lang="en-US" altLang="en-US" sz="2646" dirty="0">
                <a:latin typeface="Tahoma" panose="020B0604030504040204" pitchFamily="34" charset="0"/>
              </a:rPr>
              <a:t>Describes how individuals should behave in order to maximize some outcome.</a:t>
            </a:r>
          </a:p>
        </p:txBody>
      </p:sp>
      <p:sp>
        <p:nvSpPr>
          <p:cNvPr id="2" name="Date Placeholder 1"/>
          <p:cNvSpPr>
            <a:spLocks noGrp="1"/>
          </p:cNvSpPr>
          <p:nvPr>
            <p:ph type="dt" sz="half" idx="10"/>
          </p:nvPr>
        </p:nvSpPr>
        <p:spPr/>
        <p:txBody>
          <a:bodyPr/>
          <a:lstStyle/>
          <a:p>
            <a:fld id="{35059907-62FD-485E-952E-CE88C9DF7815}" type="datetime5">
              <a:rPr lang="en-IN" smtClean="0"/>
              <a:t>29-Aug-24</a:t>
            </a:fld>
            <a:endParaRPr lang="en-US"/>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2387">
                                            <p:bg/>
                                          </p:spTgt>
                                        </p:tgtEl>
                                        <p:attrNameLst>
                                          <p:attrName>style.visibility</p:attrName>
                                        </p:attrNameLst>
                                      </p:cBhvr>
                                      <p:to>
                                        <p:strVal val="visible"/>
                                      </p:to>
                                    </p:set>
                                    <p:animEffect transition="in" filter="box(in)">
                                      <p:cBhvr>
                                        <p:cTn id="7" dur="500"/>
                                        <p:tgtEl>
                                          <p:spTgt spid="272387">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72387">
                                            <p:txEl>
                                              <p:pRg st="0" end="0"/>
                                            </p:txEl>
                                          </p:spTgt>
                                        </p:tgtEl>
                                        <p:attrNameLst>
                                          <p:attrName>style.visibility</p:attrName>
                                        </p:attrNameLst>
                                      </p:cBhvr>
                                      <p:to>
                                        <p:strVal val="visible"/>
                                      </p:to>
                                    </p:set>
                                    <p:animEffect transition="in" filter="box(in)">
                                      <p:cBhvr>
                                        <p:cTn id="12" dur="500"/>
                                        <p:tgtEl>
                                          <p:spTgt spid="27238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72387">
                                            <p:txEl>
                                              <p:pRg st="1" end="1"/>
                                            </p:txEl>
                                          </p:spTgt>
                                        </p:tgtEl>
                                        <p:attrNameLst>
                                          <p:attrName>style.visibility</p:attrName>
                                        </p:attrNameLst>
                                      </p:cBhvr>
                                      <p:to>
                                        <p:strVal val="visible"/>
                                      </p:to>
                                    </p:set>
                                    <p:animEffect transition="in" filter="box(in)">
                                      <p:cBhvr>
                                        <p:cTn id="17" dur="500"/>
                                        <p:tgtEl>
                                          <p:spTgt spid="27238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72387">
                                            <p:txEl>
                                              <p:pRg st="2" end="2"/>
                                            </p:txEl>
                                          </p:spTgt>
                                        </p:tgtEl>
                                        <p:attrNameLst>
                                          <p:attrName>style.visibility</p:attrName>
                                        </p:attrNameLst>
                                      </p:cBhvr>
                                      <p:to>
                                        <p:strVal val="visible"/>
                                      </p:to>
                                    </p:set>
                                    <p:animEffect transition="in" filter="box(in)">
                                      <p:cBhvr>
                                        <p:cTn id="22" dur="500"/>
                                        <p:tgtEl>
                                          <p:spTgt spid="27238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72387">
                                            <p:txEl>
                                              <p:pRg st="3" end="3"/>
                                            </p:txEl>
                                          </p:spTgt>
                                        </p:tgtEl>
                                        <p:attrNameLst>
                                          <p:attrName>style.visibility</p:attrName>
                                        </p:attrNameLst>
                                      </p:cBhvr>
                                      <p:to>
                                        <p:strVal val="visible"/>
                                      </p:to>
                                    </p:set>
                                    <p:animEffect transition="in" filter="box(in)">
                                      <p:cBhvr>
                                        <p:cTn id="27" dur="500"/>
                                        <p:tgtEl>
                                          <p:spTgt spid="27238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72387">
                                            <p:txEl>
                                              <p:pRg st="4" end="4"/>
                                            </p:txEl>
                                          </p:spTgt>
                                        </p:tgtEl>
                                        <p:attrNameLst>
                                          <p:attrName>style.visibility</p:attrName>
                                        </p:attrNameLst>
                                      </p:cBhvr>
                                      <p:to>
                                        <p:strVal val="visible"/>
                                      </p:to>
                                    </p:set>
                                    <p:animEffect transition="in" filter="box(in)">
                                      <p:cBhvr>
                                        <p:cTn id="32" dur="500"/>
                                        <p:tgtEl>
                                          <p:spTgt spid="272387">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72387">
                                            <p:txEl>
                                              <p:pRg st="5" end="5"/>
                                            </p:txEl>
                                          </p:spTgt>
                                        </p:tgtEl>
                                        <p:attrNameLst>
                                          <p:attrName>style.visibility</p:attrName>
                                        </p:attrNameLst>
                                      </p:cBhvr>
                                      <p:to>
                                        <p:strVal val="visible"/>
                                      </p:to>
                                    </p:set>
                                    <p:animEffect transition="in" filter="box(in)">
                                      <p:cBhvr>
                                        <p:cTn id="37" dur="500"/>
                                        <p:tgtEl>
                                          <p:spTgt spid="272387">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72387">
                                            <p:txEl>
                                              <p:pRg st="6" end="6"/>
                                            </p:txEl>
                                          </p:spTgt>
                                        </p:tgtEl>
                                        <p:attrNameLst>
                                          <p:attrName>style.visibility</p:attrName>
                                        </p:attrNameLst>
                                      </p:cBhvr>
                                      <p:to>
                                        <p:strVal val="visible"/>
                                      </p:to>
                                    </p:set>
                                    <p:animEffect transition="in" filter="box(in)">
                                      <p:cBhvr>
                                        <p:cTn id="42" dur="500"/>
                                        <p:tgtEl>
                                          <p:spTgt spid="2723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Perception</a:t>
            </a:r>
            <a:endParaRPr lang="en-US" dirty="0"/>
          </a:p>
        </p:txBody>
      </p:sp>
      <p:sp>
        <p:nvSpPr>
          <p:cNvPr id="3" name="Content Placeholder 2"/>
          <p:cNvSpPr>
            <a:spLocks noGrp="1"/>
          </p:cNvSpPr>
          <p:nvPr>
            <p:ph idx="1"/>
          </p:nvPr>
        </p:nvSpPr>
        <p:spPr/>
        <p:txBody>
          <a:bodyPr>
            <a:normAutofit fontScale="85000" lnSpcReduction="10000"/>
          </a:bodyPr>
          <a:lstStyle/>
          <a:p>
            <a:r>
              <a:rPr lang="en-US" i="1" dirty="0"/>
              <a:t>The study of perception is concerned with identifying the processes through which we interpret and </a:t>
            </a:r>
            <a:r>
              <a:rPr lang="en-US" b="1" i="1" dirty="0">
                <a:solidFill>
                  <a:srgbClr val="FF0000"/>
                </a:solidFill>
              </a:rPr>
              <a:t>organize sensory information to produce our conscious experience </a:t>
            </a:r>
            <a:r>
              <a:rPr lang="en-US" i="1" dirty="0"/>
              <a:t>of objects</a:t>
            </a:r>
          </a:p>
          <a:p>
            <a:pPr>
              <a:buNone/>
            </a:pPr>
            <a:r>
              <a:rPr lang="en-US" i="1" dirty="0"/>
              <a:t>	and object relationship. </a:t>
            </a:r>
          </a:p>
          <a:p>
            <a:r>
              <a:rPr lang="en-US" i="1" dirty="0"/>
              <a:t>Perception is the process of </a:t>
            </a:r>
            <a:r>
              <a:rPr lang="en-US" b="1" i="1" dirty="0">
                <a:solidFill>
                  <a:srgbClr val="FF0000"/>
                </a:solidFill>
              </a:rPr>
              <a:t>receiving information about and making sense of the world around </a:t>
            </a:r>
            <a:r>
              <a:rPr lang="en-US" i="1" dirty="0"/>
              <a:t>us. It involves deciding which information to notice, how to categorize this information, and how to </a:t>
            </a:r>
            <a:r>
              <a:rPr lang="en-US" b="1" i="1" dirty="0">
                <a:solidFill>
                  <a:srgbClr val="FF0000"/>
                </a:solidFill>
              </a:rPr>
              <a:t>interpret it within the framework of our existing knowledge</a:t>
            </a:r>
            <a:r>
              <a:rPr lang="en-US" i="1" dirty="0"/>
              <a:t>. </a:t>
            </a:r>
          </a:p>
          <a:p>
            <a:r>
              <a:rPr lang="en-US" b="1" dirty="0">
                <a:solidFill>
                  <a:srgbClr val="FF0000"/>
                </a:solidFill>
              </a:rPr>
              <a:t>sensation</a:t>
            </a:r>
            <a:r>
              <a:rPr lang="en-US" dirty="0"/>
              <a:t> is the first step in the perceptual process. Sensation and other steps constitute the total perceptual process.</a:t>
            </a:r>
          </a:p>
        </p:txBody>
      </p:sp>
      <p:sp>
        <p:nvSpPr>
          <p:cNvPr id="4" name="Date Placeholder 3"/>
          <p:cNvSpPr>
            <a:spLocks noGrp="1"/>
          </p:cNvSpPr>
          <p:nvPr>
            <p:ph type="dt" sz="half" idx="10"/>
          </p:nvPr>
        </p:nvSpPr>
        <p:spPr/>
        <p:txBody>
          <a:bodyPr/>
          <a:lstStyle/>
          <a:p>
            <a:pPr>
              <a:defRPr/>
            </a:pPr>
            <a:fld id="{CDBBE0A2-D0A8-4FAD-AE81-C2B7C349BC25}" type="datetime5">
              <a:rPr lang="en-IN" smtClean="0">
                <a:solidFill>
                  <a:srgbClr val="FFFFFF"/>
                </a:solidFill>
              </a:rPr>
              <a:t>29-Aug-24</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3</a:t>
            </a:fld>
            <a:endParaRPr lang="en-US">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D273464E-8F65-4CC0-B76E-2EFF130441D6}"/>
              </a:ext>
            </a:extLst>
          </p:cNvPr>
          <p:cNvSpPr>
            <a:spLocks noGrp="1"/>
          </p:cNvSpPr>
          <p:nvPr>
            <p:ph type="sldNum" sz="quarter" idx="11"/>
          </p:nvPr>
        </p:nvSpPr>
        <p:spPr bwMode="auto">
          <a:xfrm>
            <a:off x="7848600" y="6461125"/>
            <a:ext cx="609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b" anchorCtr="0" compatLnSpc="1">
            <a:prstTxWarp prst="textNoShape">
              <a:avLst/>
            </a:prstTxWarp>
            <a:spAutoFit/>
          </a:bodyPr>
          <a:lstStyle>
            <a:defPPr>
              <a:defRPr lang="en-US"/>
            </a:defPPr>
            <a:lvl1pPr algn="r" rtl="0" fontAlgn="base">
              <a:spcBef>
                <a:spcPct val="0"/>
              </a:spcBef>
              <a:spcAft>
                <a:spcPct val="0"/>
              </a:spcAft>
              <a:defRPr sz="1000" b="1"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10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0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0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000" b="1" kern="1200">
                <a:solidFill>
                  <a:schemeClr val="tx1"/>
                </a:solidFill>
                <a:latin typeface="Arial" panose="020B0604020202020204" pitchFamily="34" charset="0"/>
                <a:ea typeface="+mn-ea"/>
                <a:cs typeface="+mn-cs"/>
              </a:defRPr>
            </a:lvl5pPr>
            <a:lvl6pPr marL="2286000" algn="l" defTabSz="914400" rtl="0" eaLnBrk="1" latinLnBrk="0" hangingPunct="1">
              <a:defRPr sz="1000" b="1" kern="1200">
                <a:solidFill>
                  <a:schemeClr val="tx1"/>
                </a:solidFill>
                <a:latin typeface="Arial" panose="020B0604020202020204" pitchFamily="34" charset="0"/>
                <a:ea typeface="+mn-ea"/>
                <a:cs typeface="+mn-cs"/>
              </a:defRPr>
            </a:lvl6pPr>
            <a:lvl7pPr marL="2743200" algn="l" defTabSz="914400" rtl="0" eaLnBrk="1" latinLnBrk="0" hangingPunct="1">
              <a:defRPr sz="1000" b="1" kern="1200">
                <a:solidFill>
                  <a:schemeClr val="tx1"/>
                </a:solidFill>
                <a:latin typeface="Arial" panose="020B0604020202020204" pitchFamily="34" charset="0"/>
                <a:ea typeface="+mn-ea"/>
                <a:cs typeface="+mn-cs"/>
              </a:defRPr>
            </a:lvl7pPr>
            <a:lvl8pPr marL="3200400" algn="l" defTabSz="914400" rtl="0" eaLnBrk="1" latinLnBrk="0" hangingPunct="1">
              <a:defRPr sz="1000" b="1" kern="1200">
                <a:solidFill>
                  <a:schemeClr val="tx1"/>
                </a:solidFill>
                <a:latin typeface="Arial" panose="020B0604020202020204" pitchFamily="34" charset="0"/>
                <a:ea typeface="+mn-ea"/>
                <a:cs typeface="+mn-cs"/>
              </a:defRPr>
            </a:lvl8pPr>
            <a:lvl9pPr marL="3657600" algn="l" defTabSz="914400" rtl="0" eaLnBrk="1" latinLnBrk="0" hangingPunct="1">
              <a:defRPr sz="1000" b="1" kern="1200">
                <a:solidFill>
                  <a:schemeClr val="tx1"/>
                </a:solidFill>
                <a:latin typeface="Arial" panose="020B0604020202020204" pitchFamily="34" charset="0"/>
                <a:ea typeface="+mn-ea"/>
                <a:cs typeface="+mn-cs"/>
              </a:defRPr>
            </a:lvl9pPr>
          </a:lstStyle>
          <a:p>
            <a:r>
              <a:rPr lang="en-US" altLang="en-US"/>
              <a:t>5–</a:t>
            </a:r>
            <a:fld id="{8BDCE7A0-AD1A-44DB-8255-CF50801E0CB9}" type="slidenum">
              <a:rPr lang="en-US" altLang="en-US" smtClean="0"/>
              <a:pPr/>
              <a:t>30</a:t>
            </a:fld>
            <a:endParaRPr lang="en-US" altLang="en-US"/>
          </a:p>
        </p:txBody>
      </p:sp>
      <p:sp>
        <p:nvSpPr>
          <p:cNvPr id="273410" name="Rectangle 2">
            <a:extLst>
              <a:ext uri="{FF2B5EF4-FFF2-40B4-BE49-F238E27FC236}">
                <a16:creationId xmlns:a16="http://schemas.microsoft.com/office/drawing/2014/main" id="{E3DB0709-1E0D-4A9F-B0B5-103D7EC42858}"/>
              </a:ext>
            </a:extLst>
          </p:cNvPr>
          <p:cNvSpPr>
            <a:spLocks noGrp="1" noChangeArrowheads="1"/>
          </p:cNvSpPr>
          <p:nvPr>
            <p:ph type="title"/>
          </p:nvPr>
        </p:nvSpPr>
        <p:spPr>
          <a:xfrm>
            <a:off x="2785367" y="175391"/>
            <a:ext cx="6370539" cy="413091"/>
          </a:xfrm>
          <a:ln/>
        </p:spPr>
        <p:txBody>
          <a:bodyPr/>
          <a:lstStyle/>
          <a:p>
            <a:r>
              <a:rPr lang="en-US" altLang="en-US" sz="2000" dirty="0"/>
              <a:t>Steps in the Rational Decision-Making Model</a:t>
            </a:r>
          </a:p>
        </p:txBody>
      </p:sp>
      <p:sp>
        <p:nvSpPr>
          <p:cNvPr id="273414" name="Rectangle 6">
            <a:extLst>
              <a:ext uri="{FF2B5EF4-FFF2-40B4-BE49-F238E27FC236}">
                <a16:creationId xmlns:a16="http://schemas.microsoft.com/office/drawing/2014/main" id="{F85D4008-21D2-45F0-ABDB-B288E71F3341}"/>
              </a:ext>
            </a:extLst>
          </p:cNvPr>
          <p:cNvSpPr>
            <a:spLocks noGrp="1" noChangeArrowheads="1"/>
          </p:cNvSpPr>
          <p:nvPr>
            <p:ph type="body" idx="1"/>
          </p:nvPr>
        </p:nvSpPr>
        <p:spPr>
          <a:xfrm>
            <a:off x="1078706" y="1596266"/>
            <a:ext cx="7459733" cy="3948659"/>
          </a:xfrm>
        </p:spPr>
        <p:txBody>
          <a:bodyPr/>
          <a:lstStyle/>
          <a:p>
            <a:pPr marL="504063" indent="-504063">
              <a:lnSpc>
                <a:spcPct val="100000"/>
              </a:lnSpc>
              <a:spcBef>
                <a:spcPct val="50000"/>
              </a:spcBef>
              <a:buClrTx/>
              <a:buFontTx/>
              <a:buAutoNum type="arabicPeriod"/>
            </a:pPr>
            <a:r>
              <a:rPr lang="en-US" altLang="en-US" dirty="0"/>
              <a:t>Define the problem.</a:t>
            </a:r>
          </a:p>
          <a:p>
            <a:pPr marL="504063" indent="-504063">
              <a:lnSpc>
                <a:spcPct val="100000"/>
              </a:lnSpc>
              <a:spcBef>
                <a:spcPct val="50000"/>
              </a:spcBef>
              <a:buClrTx/>
              <a:buFontTx/>
              <a:buAutoNum type="arabicPeriod"/>
            </a:pPr>
            <a:r>
              <a:rPr lang="en-US" altLang="en-US" dirty="0"/>
              <a:t>Identify the decision criteria.</a:t>
            </a:r>
          </a:p>
          <a:p>
            <a:pPr marL="504063" indent="-504063">
              <a:lnSpc>
                <a:spcPct val="100000"/>
              </a:lnSpc>
              <a:spcBef>
                <a:spcPct val="50000"/>
              </a:spcBef>
              <a:buClrTx/>
              <a:buFontTx/>
              <a:buAutoNum type="arabicPeriod"/>
            </a:pPr>
            <a:r>
              <a:rPr lang="en-US" altLang="en-US" dirty="0"/>
              <a:t>Allocate weights to the criteria.</a:t>
            </a:r>
          </a:p>
          <a:p>
            <a:pPr marL="504063" indent="-504063">
              <a:lnSpc>
                <a:spcPct val="100000"/>
              </a:lnSpc>
              <a:spcBef>
                <a:spcPct val="50000"/>
              </a:spcBef>
              <a:buClrTx/>
              <a:buFontTx/>
              <a:buAutoNum type="arabicPeriod"/>
            </a:pPr>
            <a:r>
              <a:rPr lang="en-US" altLang="en-US" dirty="0"/>
              <a:t>Develop the alternatives.</a:t>
            </a:r>
          </a:p>
          <a:p>
            <a:pPr marL="504063" indent="-504063">
              <a:lnSpc>
                <a:spcPct val="100000"/>
              </a:lnSpc>
              <a:spcBef>
                <a:spcPct val="50000"/>
              </a:spcBef>
              <a:buClrTx/>
              <a:buFontTx/>
              <a:buAutoNum type="arabicPeriod"/>
            </a:pPr>
            <a:r>
              <a:rPr lang="en-US" altLang="en-US" dirty="0"/>
              <a:t>Evaluate the alternatives.</a:t>
            </a:r>
          </a:p>
          <a:p>
            <a:pPr marL="504063" indent="-504063">
              <a:lnSpc>
                <a:spcPct val="100000"/>
              </a:lnSpc>
              <a:spcBef>
                <a:spcPct val="50000"/>
              </a:spcBef>
              <a:buClrTx/>
              <a:buFontTx/>
              <a:buAutoNum type="arabicPeriod"/>
            </a:pPr>
            <a:r>
              <a:rPr lang="en-US" altLang="en-US" dirty="0"/>
              <a:t>Select the best alternative.</a:t>
            </a:r>
          </a:p>
        </p:txBody>
      </p:sp>
      <p:sp>
        <p:nvSpPr>
          <p:cNvPr id="273412" name="Text Box 4">
            <a:extLst>
              <a:ext uri="{FF2B5EF4-FFF2-40B4-BE49-F238E27FC236}">
                <a16:creationId xmlns:a16="http://schemas.microsoft.com/office/drawing/2014/main" id="{AC0DC132-4D46-455F-A0A9-07E8563E5840}"/>
              </a:ext>
            </a:extLst>
          </p:cNvPr>
          <p:cNvSpPr txBox="1">
            <a:spLocks noChangeArrowheads="1"/>
          </p:cNvSpPr>
          <p:nvPr/>
        </p:nvSpPr>
        <p:spPr bwMode="blackWhite">
          <a:xfrm>
            <a:off x="8202383" y="6455226"/>
            <a:ext cx="1596267" cy="804836"/>
          </a:xfrm>
          <a:prstGeom prst="rect">
            <a:avLst/>
          </a:prstGeom>
          <a:blipFill dpi="0" rotWithShape="1">
            <a:blip r:embed="rId2"/>
            <a:srcRect/>
            <a:stretch>
              <a:fillRect/>
            </a:stretch>
          </a:blipFill>
          <a:ln w="3175" algn="ctr">
            <a:solidFill>
              <a:schemeClr val="tx1"/>
            </a:solidFill>
            <a:miter lim="800000"/>
            <a:headEnd/>
            <a:tailEnd/>
          </a:ln>
          <a:effectLst>
            <a:outerShdw dist="107763" dir="2700000" algn="ctr" rotWithShape="0">
              <a:srgbClr val="B2B2B2">
                <a:alpha val="50000"/>
              </a:srgbClr>
            </a:outerShdw>
          </a:effectLst>
        </p:spPr>
        <p:txBody>
          <a:bodyPr anchor="ctr" anchorCtr="1">
            <a:spAutoFit/>
          </a:bodyPr>
          <a:lstStyle/>
          <a:p>
            <a:pPr algn="ctr">
              <a:spcBef>
                <a:spcPct val="50000"/>
              </a:spcBef>
            </a:pPr>
            <a:r>
              <a:rPr lang="en-US" altLang="en-US" sz="2315">
                <a:solidFill>
                  <a:schemeClr val="bg1"/>
                </a:solidFill>
              </a:rPr>
              <a:t>E X H I B I T  5</a:t>
            </a:r>
            <a:r>
              <a:rPr lang="en-US" altLang="en-US" sz="2315">
                <a:solidFill>
                  <a:schemeClr val="bg1"/>
                </a:solidFill>
                <a:cs typeface="Arial" panose="020B0604020202020204" pitchFamily="34" charset="0"/>
              </a:rPr>
              <a:t>–3</a:t>
            </a:r>
            <a:endParaRPr lang="en-US" altLang="en-US" sz="2315">
              <a:solidFill>
                <a:schemeClr val="bg1"/>
              </a:solidFill>
            </a:endParaRPr>
          </a:p>
        </p:txBody>
      </p:sp>
      <p:sp>
        <p:nvSpPr>
          <p:cNvPr id="2" name="Date Placeholder 1"/>
          <p:cNvSpPr>
            <a:spLocks noGrp="1"/>
          </p:cNvSpPr>
          <p:nvPr>
            <p:ph type="dt" sz="half" idx="10"/>
          </p:nvPr>
        </p:nvSpPr>
        <p:spPr/>
        <p:txBody>
          <a:bodyPr/>
          <a:lstStyle/>
          <a:p>
            <a:pPr>
              <a:defRPr/>
            </a:pPr>
            <a:fld id="{48623842-2215-4BA7-BEE1-9E6F911A382C}" type="datetime5">
              <a:rPr lang="en-IN" smtClean="0">
                <a:solidFill>
                  <a:srgbClr val="FFFFFF"/>
                </a:solidFill>
              </a:rPr>
              <a:t>29-Aug-24</a:t>
            </a:fld>
            <a:endParaRPr lang="en-US" dirty="0">
              <a:solidFill>
                <a:srgbClr val="FFFFFF"/>
              </a:solidFill>
            </a:endParaRPr>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3414">
                                            <p:txEl>
                                              <p:pRg st="0" end="0"/>
                                            </p:txEl>
                                          </p:spTgt>
                                        </p:tgtEl>
                                        <p:attrNameLst>
                                          <p:attrName>style.visibility</p:attrName>
                                        </p:attrNameLst>
                                      </p:cBhvr>
                                      <p:to>
                                        <p:strVal val="visible"/>
                                      </p:to>
                                    </p:set>
                                    <p:animEffect transition="in" filter="wipe(left)">
                                      <p:cBhvr>
                                        <p:cTn id="7" dur="500"/>
                                        <p:tgtEl>
                                          <p:spTgt spid="2734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3414">
                                            <p:txEl>
                                              <p:pRg st="1" end="1"/>
                                            </p:txEl>
                                          </p:spTgt>
                                        </p:tgtEl>
                                        <p:attrNameLst>
                                          <p:attrName>style.visibility</p:attrName>
                                        </p:attrNameLst>
                                      </p:cBhvr>
                                      <p:to>
                                        <p:strVal val="visible"/>
                                      </p:to>
                                    </p:set>
                                    <p:animEffect transition="in" filter="wipe(left)">
                                      <p:cBhvr>
                                        <p:cTn id="12" dur="500"/>
                                        <p:tgtEl>
                                          <p:spTgt spid="27341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3414">
                                            <p:txEl>
                                              <p:pRg st="2" end="2"/>
                                            </p:txEl>
                                          </p:spTgt>
                                        </p:tgtEl>
                                        <p:attrNameLst>
                                          <p:attrName>style.visibility</p:attrName>
                                        </p:attrNameLst>
                                      </p:cBhvr>
                                      <p:to>
                                        <p:strVal val="visible"/>
                                      </p:to>
                                    </p:set>
                                    <p:animEffect transition="in" filter="wipe(left)">
                                      <p:cBhvr>
                                        <p:cTn id="17" dur="500"/>
                                        <p:tgtEl>
                                          <p:spTgt spid="27341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3414">
                                            <p:txEl>
                                              <p:pRg st="3" end="3"/>
                                            </p:txEl>
                                          </p:spTgt>
                                        </p:tgtEl>
                                        <p:attrNameLst>
                                          <p:attrName>style.visibility</p:attrName>
                                        </p:attrNameLst>
                                      </p:cBhvr>
                                      <p:to>
                                        <p:strVal val="visible"/>
                                      </p:to>
                                    </p:set>
                                    <p:animEffect transition="in" filter="wipe(left)">
                                      <p:cBhvr>
                                        <p:cTn id="22" dur="500"/>
                                        <p:tgtEl>
                                          <p:spTgt spid="27341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3414">
                                            <p:txEl>
                                              <p:pRg st="4" end="4"/>
                                            </p:txEl>
                                          </p:spTgt>
                                        </p:tgtEl>
                                        <p:attrNameLst>
                                          <p:attrName>style.visibility</p:attrName>
                                        </p:attrNameLst>
                                      </p:cBhvr>
                                      <p:to>
                                        <p:strVal val="visible"/>
                                      </p:to>
                                    </p:set>
                                    <p:animEffect transition="in" filter="wipe(left)">
                                      <p:cBhvr>
                                        <p:cTn id="27" dur="500"/>
                                        <p:tgtEl>
                                          <p:spTgt spid="27341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3414">
                                            <p:txEl>
                                              <p:pRg st="5" end="5"/>
                                            </p:txEl>
                                          </p:spTgt>
                                        </p:tgtEl>
                                        <p:attrNameLst>
                                          <p:attrName>style.visibility</p:attrName>
                                        </p:attrNameLst>
                                      </p:cBhvr>
                                      <p:to>
                                        <p:strVal val="visible"/>
                                      </p:to>
                                    </p:set>
                                    <p:animEffect transition="in" filter="wipe(left)">
                                      <p:cBhvr>
                                        <p:cTn id="32" dur="500"/>
                                        <p:tgtEl>
                                          <p:spTgt spid="2734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4" grpId="0" uiExpand="1" build="p" autoUpdateAnimBg="0"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a:extLst>
              <a:ext uri="{FF2B5EF4-FFF2-40B4-BE49-F238E27FC236}">
                <a16:creationId xmlns:a16="http://schemas.microsoft.com/office/drawing/2014/main" id="{D31B7E43-664D-4B75-B2C9-B4FD15440116}"/>
              </a:ext>
            </a:extLst>
          </p:cNvPr>
          <p:cNvSpPr>
            <a:spLocks noGrp="1"/>
          </p:cNvSpPr>
          <p:nvPr>
            <p:ph type="sldNum" sz="quarter" idx="11"/>
          </p:nvPr>
        </p:nvSpPr>
        <p:spPr/>
        <p:txBody>
          <a:bodyPr/>
          <a:lstStyle/>
          <a:p>
            <a:r>
              <a:rPr lang="en-US" altLang="en-US"/>
              <a:t>5–</a:t>
            </a:r>
            <a:fld id="{BDACF16C-F649-4C0E-AE46-F39DAF133F1A}" type="slidenum">
              <a:rPr lang="en-US" altLang="en-US"/>
              <a:pPr/>
              <a:t>31</a:t>
            </a:fld>
            <a:endParaRPr lang="en-US" altLang="en-US"/>
          </a:p>
        </p:txBody>
      </p:sp>
      <p:sp>
        <p:nvSpPr>
          <p:cNvPr id="275458" name="Rectangle 2">
            <a:extLst>
              <a:ext uri="{FF2B5EF4-FFF2-40B4-BE49-F238E27FC236}">
                <a16:creationId xmlns:a16="http://schemas.microsoft.com/office/drawing/2014/main" id="{27ABA13F-462C-46D9-923B-FFE7A67C99AC}"/>
              </a:ext>
            </a:extLst>
          </p:cNvPr>
          <p:cNvSpPr>
            <a:spLocks noGrp="1" noChangeArrowheads="1"/>
          </p:cNvSpPr>
          <p:nvPr>
            <p:ph type="title"/>
          </p:nvPr>
        </p:nvSpPr>
        <p:spPr>
          <a:xfrm>
            <a:off x="2909500" y="420070"/>
            <a:ext cx="6721122" cy="312561"/>
          </a:xfrm>
          <a:ln/>
        </p:spPr>
        <p:txBody>
          <a:bodyPr/>
          <a:lstStyle/>
          <a:p>
            <a:r>
              <a:rPr lang="en-US" altLang="en-US" sz="2000" dirty="0"/>
              <a:t>How Are Decisions Actually Made in Organizations</a:t>
            </a:r>
          </a:p>
        </p:txBody>
      </p:sp>
      <p:pic>
        <p:nvPicPr>
          <p:cNvPr id="275459" name="Picture 3">
            <a:extLst>
              <a:ext uri="{FF2B5EF4-FFF2-40B4-BE49-F238E27FC236}">
                <a16:creationId xmlns:a16="http://schemas.microsoft.com/office/drawing/2014/main" id="{B567A965-27C5-4500-86F7-F26CECE7E4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46257" y="3192533"/>
            <a:ext cx="1932323" cy="3360561"/>
          </a:xfrm>
          <a:prstGeom prst="rect">
            <a:avLst/>
          </a:prstGeom>
          <a:noFill/>
          <a:extLst>
            <a:ext uri="{909E8E84-426E-40DD-AFC4-6F175D3DCCD1}">
              <a14:hiddenFill xmlns:a14="http://schemas.microsoft.com/office/drawing/2010/main">
                <a:solidFill>
                  <a:srgbClr val="FFFFFF"/>
                </a:solidFill>
              </a14:hiddenFill>
            </a:ext>
          </a:extLst>
        </p:spPr>
      </p:pic>
      <p:sp>
        <p:nvSpPr>
          <p:cNvPr id="275460" name="Line 4">
            <a:extLst>
              <a:ext uri="{FF2B5EF4-FFF2-40B4-BE49-F238E27FC236}">
                <a16:creationId xmlns:a16="http://schemas.microsoft.com/office/drawing/2014/main" id="{3A15D53D-7045-4C77-B35F-9F04548A7804}"/>
              </a:ext>
            </a:extLst>
          </p:cNvPr>
          <p:cNvSpPr>
            <a:spLocks noChangeShapeType="1"/>
          </p:cNvSpPr>
          <p:nvPr/>
        </p:nvSpPr>
        <p:spPr bwMode="auto">
          <a:xfrm>
            <a:off x="1397247" y="4538508"/>
            <a:ext cx="3024505" cy="0"/>
          </a:xfrm>
          <a:prstGeom prst="line">
            <a:avLst/>
          </a:prstGeom>
          <a:noFill/>
          <a:ln w="381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315"/>
          </a:p>
        </p:txBody>
      </p:sp>
      <p:sp>
        <p:nvSpPr>
          <p:cNvPr id="275461" name="Text Box 5">
            <a:extLst>
              <a:ext uri="{FF2B5EF4-FFF2-40B4-BE49-F238E27FC236}">
                <a16:creationId xmlns:a16="http://schemas.microsoft.com/office/drawing/2014/main" id="{C04866C4-516F-4DD8-87E3-704064034829}"/>
              </a:ext>
            </a:extLst>
          </p:cNvPr>
          <p:cNvSpPr txBox="1">
            <a:spLocks noChangeArrowheads="1"/>
          </p:cNvSpPr>
          <p:nvPr/>
        </p:nvSpPr>
        <p:spPr bwMode="auto">
          <a:xfrm>
            <a:off x="1313233" y="1885066"/>
            <a:ext cx="6721122" cy="2331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646"/>
              <a:t>Bounded Rationality</a:t>
            </a:r>
          </a:p>
          <a:p>
            <a:pPr>
              <a:spcBef>
                <a:spcPct val="50000"/>
              </a:spcBef>
            </a:pPr>
            <a:r>
              <a:rPr lang="en-US" altLang="en-US" sz="2646">
                <a:latin typeface="Tahoma" panose="020B0604030504040204" pitchFamily="34" charset="0"/>
              </a:rPr>
              <a:t>Individuals make decisions by constructing simplified models that extract the essential features from problems without capturing all their complexity.</a:t>
            </a:r>
          </a:p>
        </p:txBody>
      </p:sp>
      <p:sp>
        <p:nvSpPr>
          <p:cNvPr id="2" name="Date Placeholder 1"/>
          <p:cNvSpPr>
            <a:spLocks noGrp="1"/>
          </p:cNvSpPr>
          <p:nvPr>
            <p:ph type="dt" sz="half" idx="10"/>
          </p:nvPr>
        </p:nvSpPr>
        <p:spPr/>
        <p:txBody>
          <a:bodyPr/>
          <a:lstStyle/>
          <a:p>
            <a:fld id="{E21F1E35-F6C4-411C-9C84-709AF5437A0E}" type="datetime5">
              <a:rPr lang="en-IN" smtClean="0"/>
              <a:t>29-Aug-24</a:t>
            </a:fld>
            <a:endParaRPr lang="en-US"/>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275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BAC68BF-3CF3-4ABD-B038-2CD68F573081}"/>
              </a:ext>
            </a:extLst>
          </p:cNvPr>
          <p:cNvSpPr>
            <a:spLocks noGrp="1"/>
          </p:cNvSpPr>
          <p:nvPr>
            <p:ph type="sldNum" sz="quarter" idx="11"/>
          </p:nvPr>
        </p:nvSpPr>
        <p:spPr bwMode="auto">
          <a:xfrm>
            <a:off x="7848600" y="6461125"/>
            <a:ext cx="609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b" anchorCtr="0" compatLnSpc="1">
            <a:prstTxWarp prst="textNoShape">
              <a:avLst/>
            </a:prstTxWarp>
            <a:spAutoFit/>
          </a:bodyPr>
          <a:lstStyle>
            <a:defPPr>
              <a:defRPr lang="en-US"/>
            </a:defPPr>
            <a:lvl1pPr algn="r" rtl="0" fontAlgn="base">
              <a:spcBef>
                <a:spcPct val="0"/>
              </a:spcBef>
              <a:spcAft>
                <a:spcPct val="0"/>
              </a:spcAft>
              <a:defRPr sz="1000" b="1"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10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0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0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000" b="1" kern="1200">
                <a:solidFill>
                  <a:schemeClr val="tx1"/>
                </a:solidFill>
                <a:latin typeface="Arial" panose="020B0604020202020204" pitchFamily="34" charset="0"/>
                <a:ea typeface="+mn-ea"/>
                <a:cs typeface="+mn-cs"/>
              </a:defRPr>
            </a:lvl5pPr>
            <a:lvl6pPr marL="2286000" algn="l" defTabSz="914400" rtl="0" eaLnBrk="1" latinLnBrk="0" hangingPunct="1">
              <a:defRPr sz="1000" b="1" kern="1200">
                <a:solidFill>
                  <a:schemeClr val="tx1"/>
                </a:solidFill>
                <a:latin typeface="Arial" panose="020B0604020202020204" pitchFamily="34" charset="0"/>
                <a:ea typeface="+mn-ea"/>
                <a:cs typeface="+mn-cs"/>
              </a:defRPr>
            </a:lvl6pPr>
            <a:lvl7pPr marL="2743200" algn="l" defTabSz="914400" rtl="0" eaLnBrk="1" latinLnBrk="0" hangingPunct="1">
              <a:defRPr sz="1000" b="1" kern="1200">
                <a:solidFill>
                  <a:schemeClr val="tx1"/>
                </a:solidFill>
                <a:latin typeface="Arial" panose="020B0604020202020204" pitchFamily="34" charset="0"/>
                <a:ea typeface="+mn-ea"/>
                <a:cs typeface="+mn-cs"/>
              </a:defRPr>
            </a:lvl7pPr>
            <a:lvl8pPr marL="3200400" algn="l" defTabSz="914400" rtl="0" eaLnBrk="1" latinLnBrk="0" hangingPunct="1">
              <a:defRPr sz="1000" b="1" kern="1200">
                <a:solidFill>
                  <a:schemeClr val="tx1"/>
                </a:solidFill>
                <a:latin typeface="Arial" panose="020B0604020202020204" pitchFamily="34" charset="0"/>
                <a:ea typeface="+mn-ea"/>
                <a:cs typeface="+mn-cs"/>
              </a:defRPr>
            </a:lvl8pPr>
            <a:lvl9pPr marL="3657600" algn="l" defTabSz="914400" rtl="0" eaLnBrk="1" latinLnBrk="0" hangingPunct="1">
              <a:defRPr sz="1000" b="1" kern="1200">
                <a:solidFill>
                  <a:schemeClr val="tx1"/>
                </a:solidFill>
                <a:latin typeface="Arial" panose="020B0604020202020204" pitchFamily="34" charset="0"/>
                <a:ea typeface="+mn-ea"/>
                <a:cs typeface="+mn-cs"/>
              </a:defRPr>
            </a:lvl9pPr>
          </a:lstStyle>
          <a:p>
            <a:r>
              <a:rPr lang="en-US" altLang="en-US"/>
              <a:t>5–</a:t>
            </a:r>
            <a:fld id="{8BDCE7A0-AD1A-44DB-8255-CF50801E0CB9}" type="slidenum">
              <a:rPr lang="en-US" altLang="en-US" smtClean="0"/>
              <a:pPr/>
              <a:t>32</a:t>
            </a:fld>
            <a:endParaRPr lang="en-US" altLang="en-US"/>
          </a:p>
        </p:txBody>
      </p:sp>
      <p:sp>
        <p:nvSpPr>
          <p:cNvPr id="278530" name="Rectangle 2">
            <a:extLst>
              <a:ext uri="{FF2B5EF4-FFF2-40B4-BE49-F238E27FC236}">
                <a16:creationId xmlns:a16="http://schemas.microsoft.com/office/drawing/2014/main" id="{53D17A22-B316-4054-88AE-FB7CEFB09199}"/>
              </a:ext>
            </a:extLst>
          </p:cNvPr>
          <p:cNvSpPr>
            <a:spLocks noGrp="1" noChangeArrowheads="1"/>
          </p:cNvSpPr>
          <p:nvPr>
            <p:ph type="title"/>
          </p:nvPr>
        </p:nvSpPr>
        <p:spPr>
          <a:ln/>
        </p:spPr>
        <p:txBody>
          <a:bodyPr/>
          <a:lstStyle/>
          <a:p>
            <a:r>
              <a:rPr lang="en-US" altLang="en-US"/>
              <a:t>Common Biases and Errors</a:t>
            </a:r>
          </a:p>
        </p:txBody>
      </p:sp>
      <p:sp>
        <p:nvSpPr>
          <p:cNvPr id="278531" name="Rectangle 3">
            <a:extLst>
              <a:ext uri="{FF2B5EF4-FFF2-40B4-BE49-F238E27FC236}">
                <a16:creationId xmlns:a16="http://schemas.microsoft.com/office/drawing/2014/main" id="{7FD3A7D1-FAFA-4753-8D16-26513D3837EE}"/>
              </a:ext>
            </a:extLst>
          </p:cNvPr>
          <p:cNvSpPr>
            <a:spLocks noGrp="1" noChangeArrowheads="1"/>
          </p:cNvSpPr>
          <p:nvPr>
            <p:ph type="body" idx="1"/>
          </p:nvPr>
        </p:nvSpPr>
        <p:spPr/>
        <p:txBody>
          <a:bodyPr/>
          <a:lstStyle/>
          <a:p>
            <a:r>
              <a:rPr lang="en-US" altLang="en-US" dirty="0"/>
              <a:t>Escalation of Commitment</a:t>
            </a:r>
          </a:p>
          <a:p>
            <a:pPr lvl="1"/>
            <a:r>
              <a:rPr lang="en-US" altLang="en-US" dirty="0"/>
              <a:t>Increasing commitment to a previous decision in spite of negative information.</a:t>
            </a:r>
          </a:p>
          <a:p>
            <a:r>
              <a:rPr lang="en-US" altLang="en-US" dirty="0"/>
              <a:t>Randomness Error</a:t>
            </a:r>
          </a:p>
          <a:p>
            <a:pPr lvl="1"/>
            <a:r>
              <a:rPr lang="en-US" altLang="en-US" dirty="0"/>
              <a:t>Trying to create meaning out of random events by falling prey to a false sense of control or superstitions.</a:t>
            </a:r>
          </a:p>
          <a:p>
            <a:r>
              <a:rPr lang="en-US" altLang="en-US" dirty="0"/>
              <a:t>Hindsight Bias</a:t>
            </a:r>
          </a:p>
          <a:p>
            <a:pPr lvl="1"/>
            <a:r>
              <a:rPr lang="en-US" altLang="en-US" dirty="0"/>
              <a:t>Falsely believing to have accurately predicted the outcome of an event, after that outcome is actually known.</a:t>
            </a:r>
          </a:p>
          <a:p>
            <a:pPr lvl="1"/>
            <a:r>
              <a:rPr lang="en-US" altLang="en-US" b="1" dirty="0">
                <a:solidFill>
                  <a:srgbClr val="FF0000"/>
                </a:solidFill>
              </a:rPr>
              <a:t>Central tendency </a:t>
            </a:r>
            <a:r>
              <a:rPr lang="en-US" altLang="en-US" dirty="0"/>
              <a:t>error</a:t>
            </a:r>
          </a:p>
          <a:p>
            <a:pPr lvl="1"/>
            <a:r>
              <a:rPr lang="en-US" altLang="en-US" dirty="0"/>
              <a:t>‘</a:t>
            </a:r>
            <a:r>
              <a:rPr lang="en-US" altLang="en-US" b="1" dirty="0">
                <a:solidFill>
                  <a:srgbClr val="FF0000"/>
                </a:solidFill>
              </a:rPr>
              <a:t>Similar like me</a:t>
            </a:r>
            <a:r>
              <a:rPr lang="en-US" altLang="en-US" dirty="0"/>
              <a:t>’ error</a:t>
            </a:r>
          </a:p>
          <a:p>
            <a:pPr lvl="1"/>
            <a:r>
              <a:rPr lang="en-US" altLang="en-US" dirty="0"/>
              <a:t>Recency error/ Leniency/Primacy error</a:t>
            </a:r>
          </a:p>
        </p:txBody>
      </p:sp>
      <p:sp>
        <p:nvSpPr>
          <p:cNvPr id="2" name="Date Placeholder 1"/>
          <p:cNvSpPr>
            <a:spLocks noGrp="1"/>
          </p:cNvSpPr>
          <p:nvPr>
            <p:ph type="dt" sz="half" idx="10"/>
          </p:nvPr>
        </p:nvSpPr>
        <p:spPr/>
        <p:txBody>
          <a:bodyPr/>
          <a:lstStyle/>
          <a:p>
            <a:pPr>
              <a:defRPr/>
            </a:pPr>
            <a:fld id="{BACDDD1E-AF51-495C-9D5D-74CAA2F408B1}" type="datetime5">
              <a:rPr lang="en-IN" smtClean="0">
                <a:solidFill>
                  <a:srgbClr val="FFFFFF"/>
                </a:solidFill>
              </a:rPr>
              <a:t>29-Aug-24</a:t>
            </a:fld>
            <a:endParaRPr lang="en-US"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D0B48AA-EA13-409D-B213-9B76E0794CC2}"/>
              </a:ext>
            </a:extLst>
          </p:cNvPr>
          <p:cNvSpPr>
            <a:spLocks noGrp="1"/>
          </p:cNvSpPr>
          <p:nvPr>
            <p:ph type="sldNum" sz="quarter" idx="11"/>
          </p:nvPr>
        </p:nvSpPr>
        <p:spPr bwMode="auto">
          <a:xfrm>
            <a:off x="7848600" y="6461125"/>
            <a:ext cx="609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b" anchorCtr="0" compatLnSpc="1">
            <a:prstTxWarp prst="textNoShape">
              <a:avLst/>
            </a:prstTxWarp>
            <a:spAutoFit/>
          </a:bodyPr>
          <a:lstStyle>
            <a:defPPr>
              <a:defRPr lang="en-US"/>
            </a:defPPr>
            <a:lvl1pPr algn="r" rtl="0" fontAlgn="base">
              <a:spcBef>
                <a:spcPct val="0"/>
              </a:spcBef>
              <a:spcAft>
                <a:spcPct val="0"/>
              </a:spcAft>
              <a:defRPr sz="1000" b="1"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10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0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0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000" b="1" kern="1200">
                <a:solidFill>
                  <a:schemeClr val="tx1"/>
                </a:solidFill>
                <a:latin typeface="Arial" panose="020B0604020202020204" pitchFamily="34" charset="0"/>
                <a:ea typeface="+mn-ea"/>
                <a:cs typeface="+mn-cs"/>
              </a:defRPr>
            </a:lvl5pPr>
            <a:lvl6pPr marL="2286000" algn="l" defTabSz="914400" rtl="0" eaLnBrk="1" latinLnBrk="0" hangingPunct="1">
              <a:defRPr sz="1000" b="1" kern="1200">
                <a:solidFill>
                  <a:schemeClr val="tx1"/>
                </a:solidFill>
                <a:latin typeface="Arial" panose="020B0604020202020204" pitchFamily="34" charset="0"/>
                <a:ea typeface="+mn-ea"/>
                <a:cs typeface="+mn-cs"/>
              </a:defRPr>
            </a:lvl6pPr>
            <a:lvl7pPr marL="2743200" algn="l" defTabSz="914400" rtl="0" eaLnBrk="1" latinLnBrk="0" hangingPunct="1">
              <a:defRPr sz="1000" b="1" kern="1200">
                <a:solidFill>
                  <a:schemeClr val="tx1"/>
                </a:solidFill>
                <a:latin typeface="Arial" panose="020B0604020202020204" pitchFamily="34" charset="0"/>
                <a:ea typeface="+mn-ea"/>
                <a:cs typeface="+mn-cs"/>
              </a:defRPr>
            </a:lvl7pPr>
            <a:lvl8pPr marL="3200400" algn="l" defTabSz="914400" rtl="0" eaLnBrk="1" latinLnBrk="0" hangingPunct="1">
              <a:defRPr sz="1000" b="1" kern="1200">
                <a:solidFill>
                  <a:schemeClr val="tx1"/>
                </a:solidFill>
                <a:latin typeface="Arial" panose="020B0604020202020204" pitchFamily="34" charset="0"/>
                <a:ea typeface="+mn-ea"/>
                <a:cs typeface="+mn-cs"/>
              </a:defRPr>
            </a:lvl8pPr>
            <a:lvl9pPr marL="3657600" algn="l" defTabSz="914400" rtl="0" eaLnBrk="1" latinLnBrk="0" hangingPunct="1">
              <a:defRPr sz="1000" b="1" kern="1200">
                <a:solidFill>
                  <a:schemeClr val="tx1"/>
                </a:solidFill>
                <a:latin typeface="Arial" panose="020B0604020202020204" pitchFamily="34" charset="0"/>
                <a:ea typeface="+mn-ea"/>
                <a:cs typeface="+mn-cs"/>
              </a:defRPr>
            </a:lvl9pPr>
          </a:lstStyle>
          <a:p>
            <a:r>
              <a:rPr lang="en-US" altLang="en-US"/>
              <a:t>5–</a:t>
            </a:r>
            <a:fld id="{8BDCE7A0-AD1A-44DB-8255-CF50801E0CB9}" type="slidenum">
              <a:rPr lang="en-US" altLang="en-US" smtClean="0"/>
              <a:pPr/>
              <a:t>33</a:t>
            </a:fld>
            <a:endParaRPr lang="en-US" altLang="en-US"/>
          </a:p>
        </p:txBody>
      </p:sp>
      <p:sp>
        <p:nvSpPr>
          <p:cNvPr id="279554" name="Rectangle 2">
            <a:extLst>
              <a:ext uri="{FF2B5EF4-FFF2-40B4-BE49-F238E27FC236}">
                <a16:creationId xmlns:a16="http://schemas.microsoft.com/office/drawing/2014/main" id="{283CA6F0-1B83-475D-BEB1-E44CA51A938F}"/>
              </a:ext>
            </a:extLst>
          </p:cNvPr>
          <p:cNvSpPr>
            <a:spLocks noGrp="1" noChangeArrowheads="1"/>
          </p:cNvSpPr>
          <p:nvPr>
            <p:ph type="title"/>
          </p:nvPr>
        </p:nvSpPr>
        <p:spPr>
          <a:ln/>
        </p:spPr>
        <p:txBody>
          <a:bodyPr/>
          <a:lstStyle/>
          <a:p>
            <a:r>
              <a:rPr lang="en-US" altLang="en-US"/>
              <a:t>Intuition</a:t>
            </a:r>
          </a:p>
        </p:txBody>
      </p:sp>
      <p:sp>
        <p:nvSpPr>
          <p:cNvPr id="279555" name="Rectangle 3">
            <a:extLst>
              <a:ext uri="{FF2B5EF4-FFF2-40B4-BE49-F238E27FC236}">
                <a16:creationId xmlns:a16="http://schemas.microsoft.com/office/drawing/2014/main" id="{8F5E6036-4C61-46F5-B036-EE6D957CFBF0}"/>
              </a:ext>
            </a:extLst>
          </p:cNvPr>
          <p:cNvSpPr>
            <a:spLocks noGrp="1" noChangeArrowheads="1"/>
          </p:cNvSpPr>
          <p:nvPr>
            <p:ph type="body" idx="1"/>
          </p:nvPr>
        </p:nvSpPr>
        <p:spPr/>
        <p:txBody>
          <a:bodyPr/>
          <a:lstStyle/>
          <a:p>
            <a:r>
              <a:rPr lang="en-US" altLang="en-US" dirty="0"/>
              <a:t>Intuitive Decision Making</a:t>
            </a:r>
          </a:p>
          <a:p>
            <a:pPr lvl="1"/>
            <a:r>
              <a:rPr lang="en-US" altLang="en-US" dirty="0"/>
              <a:t>An </a:t>
            </a:r>
            <a:r>
              <a:rPr lang="en-US" altLang="en-US" b="1" i="1" dirty="0">
                <a:solidFill>
                  <a:srgbClr val="FF0000"/>
                </a:solidFill>
              </a:rPr>
              <a:t>unconscious process created </a:t>
            </a:r>
            <a:r>
              <a:rPr lang="en-US" altLang="en-US" dirty="0"/>
              <a:t>out of distilled experience.</a:t>
            </a:r>
          </a:p>
          <a:p>
            <a:r>
              <a:rPr lang="en-US" altLang="en-US" dirty="0"/>
              <a:t>Conditions Favoring Intuitive Decision Making</a:t>
            </a:r>
          </a:p>
          <a:p>
            <a:pPr lvl="1"/>
            <a:r>
              <a:rPr lang="en-US" altLang="en-US" dirty="0"/>
              <a:t>A high level of </a:t>
            </a:r>
            <a:r>
              <a:rPr lang="en-US" altLang="en-US" dirty="0">
                <a:solidFill>
                  <a:srgbClr val="FF0000"/>
                </a:solidFill>
              </a:rPr>
              <a:t>uncertainty</a:t>
            </a:r>
            <a:r>
              <a:rPr lang="en-US" altLang="en-US" dirty="0"/>
              <a:t> exists</a:t>
            </a:r>
          </a:p>
          <a:p>
            <a:pPr lvl="1"/>
            <a:r>
              <a:rPr lang="en-US" altLang="en-US" dirty="0"/>
              <a:t>There is little precedent to draw on</a:t>
            </a:r>
          </a:p>
          <a:p>
            <a:pPr lvl="1"/>
            <a:r>
              <a:rPr lang="en-US" altLang="en-US" dirty="0"/>
              <a:t>Variables are </a:t>
            </a:r>
            <a:r>
              <a:rPr lang="en-US" altLang="en-US" dirty="0">
                <a:solidFill>
                  <a:srgbClr val="FF0000"/>
                </a:solidFill>
              </a:rPr>
              <a:t>less scientifically predictable</a:t>
            </a:r>
          </a:p>
          <a:p>
            <a:pPr lvl="1"/>
            <a:r>
              <a:rPr lang="en-US" altLang="en-US" dirty="0">
                <a:solidFill>
                  <a:srgbClr val="FF0000"/>
                </a:solidFill>
              </a:rPr>
              <a:t>“Facts” are limited</a:t>
            </a:r>
          </a:p>
          <a:p>
            <a:pPr lvl="1"/>
            <a:r>
              <a:rPr lang="en-US" altLang="en-US" dirty="0"/>
              <a:t>Facts don’t clearly point the way</a:t>
            </a:r>
          </a:p>
          <a:p>
            <a:pPr lvl="1"/>
            <a:r>
              <a:rPr lang="en-US" altLang="en-US" dirty="0"/>
              <a:t>Analytical data are of little use</a:t>
            </a:r>
          </a:p>
          <a:p>
            <a:pPr lvl="1"/>
            <a:r>
              <a:rPr lang="en-US" altLang="en-US" dirty="0"/>
              <a:t>Several plausible alternative solutions exist</a:t>
            </a:r>
          </a:p>
          <a:p>
            <a:pPr lvl="1"/>
            <a:r>
              <a:rPr lang="en-US" altLang="en-US" dirty="0"/>
              <a:t>Time is limited and pressing for the right decision</a:t>
            </a:r>
          </a:p>
        </p:txBody>
      </p:sp>
      <p:sp>
        <p:nvSpPr>
          <p:cNvPr id="2" name="Date Placeholder 1"/>
          <p:cNvSpPr>
            <a:spLocks noGrp="1"/>
          </p:cNvSpPr>
          <p:nvPr>
            <p:ph type="dt" sz="half" idx="10"/>
          </p:nvPr>
        </p:nvSpPr>
        <p:spPr/>
        <p:txBody>
          <a:bodyPr/>
          <a:lstStyle/>
          <a:p>
            <a:pPr>
              <a:defRPr/>
            </a:pPr>
            <a:fld id="{6F11EBEF-879F-48A6-B66B-C1B2D79FA8B5}" type="datetime5">
              <a:rPr lang="en-IN" smtClean="0">
                <a:solidFill>
                  <a:srgbClr val="FFFFFF"/>
                </a:solidFill>
              </a:rPr>
              <a:t>29-Aug-24</a:t>
            </a:fld>
            <a:endParaRPr lang="en-US"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89F5FC94-A5F3-40D6-8933-EF5E27F4181E}"/>
              </a:ext>
            </a:extLst>
          </p:cNvPr>
          <p:cNvSpPr>
            <a:spLocks noGrp="1"/>
          </p:cNvSpPr>
          <p:nvPr>
            <p:ph type="sldNum" sz="quarter" idx="11"/>
          </p:nvPr>
        </p:nvSpPr>
        <p:spPr bwMode="auto">
          <a:xfrm>
            <a:off x="7848600" y="6461125"/>
            <a:ext cx="609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b" anchorCtr="0" compatLnSpc="1">
            <a:prstTxWarp prst="textNoShape">
              <a:avLst/>
            </a:prstTxWarp>
            <a:spAutoFit/>
          </a:bodyPr>
          <a:lstStyle>
            <a:defPPr>
              <a:defRPr lang="en-US"/>
            </a:defPPr>
            <a:lvl1pPr algn="r" rtl="0" fontAlgn="base">
              <a:spcBef>
                <a:spcPct val="0"/>
              </a:spcBef>
              <a:spcAft>
                <a:spcPct val="0"/>
              </a:spcAft>
              <a:defRPr sz="1000" b="1"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10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0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0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000" b="1" kern="1200">
                <a:solidFill>
                  <a:schemeClr val="tx1"/>
                </a:solidFill>
                <a:latin typeface="Arial" panose="020B0604020202020204" pitchFamily="34" charset="0"/>
                <a:ea typeface="+mn-ea"/>
                <a:cs typeface="+mn-cs"/>
              </a:defRPr>
            </a:lvl5pPr>
            <a:lvl6pPr marL="2286000" algn="l" defTabSz="914400" rtl="0" eaLnBrk="1" latinLnBrk="0" hangingPunct="1">
              <a:defRPr sz="1000" b="1" kern="1200">
                <a:solidFill>
                  <a:schemeClr val="tx1"/>
                </a:solidFill>
                <a:latin typeface="Arial" panose="020B0604020202020204" pitchFamily="34" charset="0"/>
                <a:ea typeface="+mn-ea"/>
                <a:cs typeface="+mn-cs"/>
              </a:defRPr>
            </a:lvl6pPr>
            <a:lvl7pPr marL="2743200" algn="l" defTabSz="914400" rtl="0" eaLnBrk="1" latinLnBrk="0" hangingPunct="1">
              <a:defRPr sz="1000" b="1" kern="1200">
                <a:solidFill>
                  <a:schemeClr val="tx1"/>
                </a:solidFill>
                <a:latin typeface="Arial" panose="020B0604020202020204" pitchFamily="34" charset="0"/>
                <a:ea typeface="+mn-ea"/>
                <a:cs typeface="+mn-cs"/>
              </a:defRPr>
            </a:lvl7pPr>
            <a:lvl8pPr marL="3200400" algn="l" defTabSz="914400" rtl="0" eaLnBrk="1" latinLnBrk="0" hangingPunct="1">
              <a:defRPr sz="1000" b="1" kern="1200">
                <a:solidFill>
                  <a:schemeClr val="tx1"/>
                </a:solidFill>
                <a:latin typeface="Arial" panose="020B0604020202020204" pitchFamily="34" charset="0"/>
                <a:ea typeface="+mn-ea"/>
                <a:cs typeface="+mn-cs"/>
              </a:defRPr>
            </a:lvl8pPr>
            <a:lvl9pPr marL="3657600" algn="l" defTabSz="914400" rtl="0" eaLnBrk="1" latinLnBrk="0" hangingPunct="1">
              <a:defRPr sz="1000" b="1" kern="1200">
                <a:solidFill>
                  <a:schemeClr val="tx1"/>
                </a:solidFill>
                <a:latin typeface="Arial" panose="020B0604020202020204" pitchFamily="34" charset="0"/>
                <a:ea typeface="+mn-ea"/>
                <a:cs typeface="+mn-cs"/>
              </a:defRPr>
            </a:lvl9pPr>
          </a:lstStyle>
          <a:p>
            <a:r>
              <a:rPr lang="en-US" altLang="en-US"/>
              <a:t>5–</a:t>
            </a:r>
            <a:fld id="{8BDCE7A0-AD1A-44DB-8255-CF50801E0CB9}" type="slidenum">
              <a:rPr lang="en-US" altLang="en-US" smtClean="0"/>
              <a:pPr/>
              <a:t>34</a:t>
            </a:fld>
            <a:endParaRPr lang="en-US" altLang="en-US"/>
          </a:p>
        </p:txBody>
      </p:sp>
      <p:sp>
        <p:nvSpPr>
          <p:cNvPr id="294914" name="Rectangle 2">
            <a:extLst>
              <a:ext uri="{FF2B5EF4-FFF2-40B4-BE49-F238E27FC236}">
                <a16:creationId xmlns:a16="http://schemas.microsoft.com/office/drawing/2014/main" id="{FD61BE92-C091-490A-BF4E-8D0D525980B5}"/>
              </a:ext>
            </a:extLst>
          </p:cNvPr>
          <p:cNvSpPr>
            <a:spLocks noGrp="1" noChangeArrowheads="1"/>
          </p:cNvSpPr>
          <p:nvPr>
            <p:ph type="title"/>
          </p:nvPr>
        </p:nvSpPr>
        <p:spPr>
          <a:xfrm>
            <a:off x="2957393" y="275431"/>
            <a:ext cx="7742139" cy="474646"/>
          </a:xfrm>
          <a:ln/>
        </p:spPr>
        <p:txBody>
          <a:bodyPr/>
          <a:lstStyle/>
          <a:p>
            <a:r>
              <a:rPr lang="en-US" altLang="en-US" sz="2400" dirty="0"/>
              <a:t>Individual Differences in Decision Making</a:t>
            </a:r>
          </a:p>
        </p:txBody>
      </p:sp>
      <p:sp>
        <p:nvSpPr>
          <p:cNvPr id="294917" name="Rectangle 5">
            <a:extLst>
              <a:ext uri="{FF2B5EF4-FFF2-40B4-BE49-F238E27FC236}">
                <a16:creationId xmlns:a16="http://schemas.microsoft.com/office/drawing/2014/main" id="{D2C65C15-963E-48AA-A0A8-86C53F7765C5}"/>
              </a:ext>
            </a:extLst>
          </p:cNvPr>
          <p:cNvSpPr>
            <a:spLocks noChangeArrowheads="1"/>
          </p:cNvSpPr>
          <p:nvPr/>
        </p:nvSpPr>
        <p:spPr bwMode="auto">
          <a:xfrm>
            <a:off x="1061191" y="1344224"/>
            <a:ext cx="8569431" cy="5628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1"/>
              </a:buClr>
              <a:buFont typeface="Wingdings" panose="05000000000000000000" pitchFamily="2" charset="2"/>
              <a:buChar char="Ø"/>
            </a:pPr>
            <a:r>
              <a:rPr lang="en-US" altLang="en-US" sz="2646">
                <a:latin typeface="Arial" panose="020B0604020202020204" pitchFamily="34" charset="0"/>
              </a:rPr>
              <a:t>Personality </a:t>
            </a:r>
          </a:p>
          <a:p>
            <a:pPr lvl="1">
              <a:spcBef>
                <a:spcPct val="20000"/>
              </a:spcBef>
              <a:buClr>
                <a:schemeClr val="tx1"/>
              </a:buClr>
              <a:buFont typeface="Wingdings" panose="05000000000000000000" pitchFamily="2" charset="2"/>
              <a:buChar char="Ø"/>
            </a:pPr>
            <a:r>
              <a:rPr lang="en-US" altLang="en-US" sz="2426">
                <a:solidFill>
                  <a:srgbClr val="993300"/>
                </a:solidFill>
                <a:latin typeface="Tahoma" panose="020B0604030504040204" pitchFamily="34" charset="0"/>
              </a:rPr>
              <a:t>Aspects of conscientiousness and escalation of commitment.</a:t>
            </a:r>
          </a:p>
          <a:p>
            <a:pPr>
              <a:spcBef>
                <a:spcPct val="20000"/>
              </a:spcBef>
              <a:buClr>
                <a:schemeClr val="tx1"/>
              </a:buClr>
              <a:buFont typeface="Wingdings" panose="05000000000000000000" pitchFamily="2" charset="2"/>
              <a:buChar char="Ø"/>
            </a:pPr>
            <a:r>
              <a:rPr lang="en-US" altLang="en-US" sz="2646">
                <a:latin typeface="Arial" panose="020B0604020202020204" pitchFamily="34" charset="0"/>
              </a:rPr>
              <a:t>Self Esteem         High self serving bias </a:t>
            </a:r>
          </a:p>
          <a:p>
            <a:pPr>
              <a:spcBef>
                <a:spcPct val="20000"/>
              </a:spcBef>
              <a:buClr>
                <a:schemeClr val="tx1"/>
              </a:buClr>
              <a:buFont typeface="Wingdings" panose="05000000000000000000" pitchFamily="2" charset="2"/>
              <a:buChar char="Ø"/>
            </a:pPr>
            <a:r>
              <a:rPr lang="en-US" altLang="en-US" sz="2646">
                <a:latin typeface="Arial" panose="020B0604020202020204" pitchFamily="34" charset="0"/>
              </a:rPr>
              <a:t>Gender </a:t>
            </a:r>
          </a:p>
          <a:p>
            <a:pPr lvl="1">
              <a:spcBef>
                <a:spcPct val="20000"/>
              </a:spcBef>
              <a:buClr>
                <a:schemeClr val="tx1"/>
              </a:buClr>
              <a:buFont typeface="Wingdings" panose="05000000000000000000" pitchFamily="2" charset="2"/>
              <a:buChar char="Ø"/>
            </a:pPr>
            <a:r>
              <a:rPr lang="en-US" altLang="en-US" sz="2426">
                <a:solidFill>
                  <a:srgbClr val="993300"/>
                </a:solidFill>
                <a:latin typeface="Tahoma" panose="020B0604030504040204" pitchFamily="34" charset="0"/>
              </a:rPr>
              <a:t>Women tend to analyze decisions more than men. </a:t>
            </a:r>
          </a:p>
        </p:txBody>
      </p:sp>
      <p:sp>
        <p:nvSpPr>
          <p:cNvPr id="294918" name="Line 6">
            <a:extLst>
              <a:ext uri="{FF2B5EF4-FFF2-40B4-BE49-F238E27FC236}">
                <a16:creationId xmlns:a16="http://schemas.microsoft.com/office/drawing/2014/main" id="{7F3B7AE3-6D9E-4395-AFE3-472C88F13D1C}"/>
              </a:ext>
            </a:extLst>
          </p:cNvPr>
          <p:cNvSpPr>
            <a:spLocks noChangeShapeType="1"/>
          </p:cNvSpPr>
          <p:nvPr/>
        </p:nvSpPr>
        <p:spPr bwMode="auto">
          <a:xfrm>
            <a:off x="3497598" y="2940491"/>
            <a:ext cx="75612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315"/>
          </a:p>
        </p:txBody>
      </p:sp>
      <p:sp>
        <p:nvSpPr>
          <p:cNvPr id="2" name="Date Placeholder 1"/>
          <p:cNvSpPr>
            <a:spLocks noGrp="1"/>
          </p:cNvSpPr>
          <p:nvPr>
            <p:ph type="dt" sz="half" idx="10"/>
          </p:nvPr>
        </p:nvSpPr>
        <p:spPr/>
        <p:txBody>
          <a:bodyPr/>
          <a:lstStyle/>
          <a:p>
            <a:pPr>
              <a:defRPr/>
            </a:pPr>
            <a:fld id="{1E722A6A-997A-4319-8219-11B5FE1BC8E4}" type="datetime5">
              <a:rPr lang="en-IN" smtClean="0">
                <a:solidFill>
                  <a:srgbClr val="FFFFFF"/>
                </a:solidFill>
              </a:rPr>
              <a:t>29-Aug-24</a:t>
            </a:fld>
            <a:endParaRPr lang="en-US"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E2F3237-0A13-4332-852F-BBF60FC87724}"/>
              </a:ext>
            </a:extLst>
          </p:cNvPr>
          <p:cNvSpPr>
            <a:spLocks noGrp="1"/>
          </p:cNvSpPr>
          <p:nvPr>
            <p:ph type="sldNum" sz="quarter" idx="11"/>
          </p:nvPr>
        </p:nvSpPr>
        <p:spPr bwMode="auto">
          <a:xfrm>
            <a:off x="7848600" y="6461125"/>
            <a:ext cx="609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b" anchorCtr="0" compatLnSpc="1">
            <a:prstTxWarp prst="textNoShape">
              <a:avLst/>
            </a:prstTxWarp>
            <a:spAutoFit/>
          </a:bodyPr>
          <a:lstStyle>
            <a:defPPr>
              <a:defRPr lang="en-US"/>
            </a:defPPr>
            <a:lvl1pPr algn="r" rtl="0" fontAlgn="base">
              <a:spcBef>
                <a:spcPct val="0"/>
              </a:spcBef>
              <a:spcAft>
                <a:spcPct val="0"/>
              </a:spcAft>
              <a:defRPr sz="1000" b="1"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10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0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0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000" b="1" kern="1200">
                <a:solidFill>
                  <a:schemeClr val="tx1"/>
                </a:solidFill>
                <a:latin typeface="Arial" panose="020B0604020202020204" pitchFamily="34" charset="0"/>
                <a:ea typeface="+mn-ea"/>
                <a:cs typeface="+mn-cs"/>
              </a:defRPr>
            </a:lvl5pPr>
            <a:lvl6pPr marL="2286000" algn="l" defTabSz="914400" rtl="0" eaLnBrk="1" latinLnBrk="0" hangingPunct="1">
              <a:defRPr sz="1000" b="1" kern="1200">
                <a:solidFill>
                  <a:schemeClr val="tx1"/>
                </a:solidFill>
                <a:latin typeface="Arial" panose="020B0604020202020204" pitchFamily="34" charset="0"/>
                <a:ea typeface="+mn-ea"/>
                <a:cs typeface="+mn-cs"/>
              </a:defRPr>
            </a:lvl6pPr>
            <a:lvl7pPr marL="2743200" algn="l" defTabSz="914400" rtl="0" eaLnBrk="1" latinLnBrk="0" hangingPunct="1">
              <a:defRPr sz="1000" b="1" kern="1200">
                <a:solidFill>
                  <a:schemeClr val="tx1"/>
                </a:solidFill>
                <a:latin typeface="Arial" panose="020B0604020202020204" pitchFamily="34" charset="0"/>
                <a:ea typeface="+mn-ea"/>
                <a:cs typeface="+mn-cs"/>
              </a:defRPr>
            </a:lvl7pPr>
            <a:lvl8pPr marL="3200400" algn="l" defTabSz="914400" rtl="0" eaLnBrk="1" latinLnBrk="0" hangingPunct="1">
              <a:defRPr sz="1000" b="1" kern="1200">
                <a:solidFill>
                  <a:schemeClr val="tx1"/>
                </a:solidFill>
                <a:latin typeface="Arial" panose="020B0604020202020204" pitchFamily="34" charset="0"/>
                <a:ea typeface="+mn-ea"/>
                <a:cs typeface="+mn-cs"/>
              </a:defRPr>
            </a:lvl8pPr>
            <a:lvl9pPr marL="3657600" algn="l" defTabSz="914400" rtl="0" eaLnBrk="1" latinLnBrk="0" hangingPunct="1">
              <a:defRPr sz="1000" b="1" kern="1200">
                <a:solidFill>
                  <a:schemeClr val="tx1"/>
                </a:solidFill>
                <a:latin typeface="Arial" panose="020B0604020202020204" pitchFamily="34" charset="0"/>
                <a:ea typeface="+mn-ea"/>
                <a:cs typeface="+mn-cs"/>
              </a:defRPr>
            </a:lvl9pPr>
          </a:lstStyle>
          <a:p>
            <a:r>
              <a:rPr lang="en-US" altLang="en-US"/>
              <a:t>5–</a:t>
            </a:r>
            <a:fld id="{8BDCE7A0-AD1A-44DB-8255-CF50801E0CB9}" type="slidenum">
              <a:rPr lang="en-US" altLang="en-US" smtClean="0"/>
              <a:pPr/>
              <a:t>35</a:t>
            </a:fld>
            <a:endParaRPr lang="en-US" altLang="en-US"/>
          </a:p>
        </p:txBody>
      </p:sp>
      <p:sp>
        <p:nvSpPr>
          <p:cNvPr id="281602" name="Rectangle 2">
            <a:extLst>
              <a:ext uri="{FF2B5EF4-FFF2-40B4-BE49-F238E27FC236}">
                <a16:creationId xmlns:a16="http://schemas.microsoft.com/office/drawing/2014/main" id="{D8063EB4-A8B0-437A-AB08-9003F708FD78}"/>
              </a:ext>
            </a:extLst>
          </p:cNvPr>
          <p:cNvSpPr>
            <a:spLocks noGrp="1" noChangeArrowheads="1"/>
          </p:cNvSpPr>
          <p:nvPr>
            <p:ph type="title"/>
          </p:nvPr>
        </p:nvSpPr>
        <p:spPr>
          <a:xfrm>
            <a:off x="2785367" y="175391"/>
            <a:ext cx="6370539" cy="843978"/>
          </a:xfrm>
          <a:ln/>
        </p:spPr>
        <p:txBody>
          <a:bodyPr/>
          <a:lstStyle/>
          <a:p>
            <a:r>
              <a:rPr lang="en-US" altLang="en-US" sz="2400" dirty="0"/>
              <a:t>Organizational Constraints on Decision Makers</a:t>
            </a:r>
          </a:p>
        </p:txBody>
      </p:sp>
      <p:sp>
        <p:nvSpPr>
          <p:cNvPr id="281603" name="Rectangle 3">
            <a:extLst>
              <a:ext uri="{FF2B5EF4-FFF2-40B4-BE49-F238E27FC236}">
                <a16:creationId xmlns:a16="http://schemas.microsoft.com/office/drawing/2014/main" id="{2FBEBD4D-C088-41DE-992D-4FFA3274FE64}"/>
              </a:ext>
            </a:extLst>
          </p:cNvPr>
          <p:cNvSpPr>
            <a:spLocks noGrp="1" noChangeArrowheads="1"/>
          </p:cNvSpPr>
          <p:nvPr>
            <p:ph type="body" idx="1"/>
          </p:nvPr>
        </p:nvSpPr>
        <p:spPr/>
        <p:txBody>
          <a:bodyPr/>
          <a:lstStyle/>
          <a:p>
            <a:r>
              <a:rPr lang="en-US" altLang="en-US"/>
              <a:t>Performance Evaluation</a:t>
            </a:r>
          </a:p>
          <a:p>
            <a:pPr lvl="1"/>
            <a:r>
              <a:rPr lang="en-US" altLang="en-US"/>
              <a:t>Evaluation criteria influence the choice of actions.</a:t>
            </a:r>
          </a:p>
          <a:p>
            <a:r>
              <a:rPr lang="en-US" altLang="en-US"/>
              <a:t>Reward Systems</a:t>
            </a:r>
          </a:p>
          <a:p>
            <a:pPr lvl="1"/>
            <a:r>
              <a:rPr lang="en-US" altLang="en-US"/>
              <a:t>Decision makers make action choices that are favored by the organization.</a:t>
            </a:r>
          </a:p>
          <a:p>
            <a:r>
              <a:rPr lang="en-US" altLang="en-US"/>
              <a:t>Formal Regulations</a:t>
            </a:r>
          </a:p>
          <a:p>
            <a:pPr lvl="1"/>
            <a:r>
              <a:rPr lang="en-US" altLang="en-US"/>
              <a:t>Organizational rules and policies limit the alternative choices of decision makers.</a:t>
            </a:r>
          </a:p>
          <a:p>
            <a:r>
              <a:rPr lang="en-US" altLang="en-US"/>
              <a:t>System-imposed Time Constraints</a:t>
            </a:r>
          </a:p>
          <a:p>
            <a:pPr lvl="1"/>
            <a:r>
              <a:rPr lang="en-US" altLang="en-US"/>
              <a:t>Organizations require decisions by specific deadlines.</a:t>
            </a:r>
          </a:p>
          <a:p>
            <a:r>
              <a:rPr lang="en-US" altLang="en-US"/>
              <a:t>Historical Precedents</a:t>
            </a:r>
          </a:p>
          <a:p>
            <a:pPr lvl="1"/>
            <a:r>
              <a:rPr lang="en-US" altLang="en-US"/>
              <a:t>Past decisions influence current decisions.</a:t>
            </a:r>
          </a:p>
        </p:txBody>
      </p:sp>
      <p:sp>
        <p:nvSpPr>
          <p:cNvPr id="2" name="Date Placeholder 1"/>
          <p:cNvSpPr>
            <a:spLocks noGrp="1"/>
          </p:cNvSpPr>
          <p:nvPr>
            <p:ph type="dt" sz="half" idx="10"/>
          </p:nvPr>
        </p:nvSpPr>
        <p:spPr/>
        <p:txBody>
          <a:bodyPr/>
          <a:lstStyle/>
          <a:p>
            <a:pPr>
              <a:defRPr/>
            </a:pPr>
            <a:fld id="{53D00696-B81D-432F-B606-0AC9161671CD}" type="datetime5">
              <a:rPr lang="en-IN" smtClean="0">
                <a:solidFill>
                  <a:srgbClr val="FFFFFF"/>
                </a:solidFill>
              </a:rPr>
              <a:t>29-Aug-24</a:t>
            </a:fld>
            <a:endParaRPr lang="en-US"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F459CD28-8A8F-450F-AF88-580EA4F4A578}"/>
              </a:ext>
            </a:extLst>
          </p:cNvPr>
          <p:cNvSpPr>
            <a:spLocks noGrp="1"/>
          </p:cNvSpPr>
          <p:nvPr>
            <p:ph type="sldNum" sz="quarter" idx="11"/>
          </p:nvPr>
        </p:nvSpPr>
        <p:spPr bwMode="auto">
          <a:xfrm>
            <a:off x="7848600" y="6461125"/>
            <a:ext cx="609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b" anchorCtr="0" compatLnSpc="1">
            <a:prstTxWarp prst="textNoShape">
              <a:avLst/>
            </a:prstTxWarp>
            <a:spAutoFit/>
          </a:bodyPr>
          <a:lstStyle>
            <a:defPPr>
              <a:defRPr lang="en-US"/>
            </a:defPPr>
            <a:lvl1pPr algn="r" rtl="0" fontAlgn="base">
              <a:spcBef>
                <a:spcPct val="0"/>
              </a:spcBef>
              <a:spcAft>
                <a:spcPct val="0"/>
              </a:spcAft>
              <a:defRPr sz="1000" b="1"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10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0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0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000" b="1" kern="1200">
                <a:solidFill>
                  <a:schemeClr val="tx1"/>
                </a:solidFill>
                <a:latin typeface="Arial" panose="020B0604020202020204" pitchFamily="34" charset="0"/>
                <a:ea typeface="+mn-ea"/>
                <a:cs typeface="+mn-cs"/>
              </a:defRPr>
            </a:lvl5pPr>
            <a:lvl6pPr marL="2286000" algn="l" defTabSz="914400" rtl="0" eaLnBrk="1" latinLnBrk="0" hangingPunct="1">
              <a:defRPr sz="1000" b="1" kern="1200">
                <a:solidFill>
                  <a:schemeClr val="tx1"/>
                </a:solidFill>
                <a:latin typeface="Arial" panose="020B0604020202020204" pitchFamily="34" charset="0"/>
                <a:ea typeface="+mn-ea"/>
                <a:cs typeface="+mn-cs"/>
              </a:defRPr>
            </a:lvl6pPr>
            <a:lvl7pPr marL="2743200" algn="l" defTabSz="914400" rtl="0" eaLnBrk="1" latinLnBrk="0" hangingPunct="1">
              <a:defRPr sz="1000" b="1" kern="1200">
                <a:solidFill>
                  <a:schemeClr val="tx1"/>
                </a:solidFill>
                <a:latin typeface="Arial" panose="020B0604020202020204" pitchFamily="34" charset="0"/>
                <a:ea typeface="+mn-ea"/>
                <a:cs typeface="+mn-cs"/>
              </a:defRPr>
            </a:lvl7pPr>
            <a:lvl8pPr marL="3200400" algn="l" defTabSz="914400" rtl="0" eaLnBrk="1" latinLnBrk="0" hangingPunct="1">
              <a:defRPr sz="1000" b="1" kern="1200">
                <a:solidFill>
                  <a:schemeClr val="tx1"/>
                </a:solidFill>
                <a:latin typeface="Arial" panose="020B0604020202020204" pitchFamily="34" charset="0"/>
                <a:ea typeface="+mn-ea"/>
                <a:cs typeface="+mn-cs"/>
              </a:defRPr>
            </a:lvl8pPr>
            <a:lvl9pPr marL="3657600" algn="l" defTabSz="914400" rtl="0" eaLnBrk="1" latinLnBrk="0" hangingPunct="1">
              <a:defRPr sz="1000" b="1" kern="1200">
                <a:solidFill>
                  <a:schemeClr val="tx1"/>
                </a:solidFill>
                <a:latin typeface="Arial" panose="020B0604020202020204" pitchFamily="34" charset="0"/>
                <a:ea typeface="+mn-ea"/>
                <a:cs typeface="+mn-cs"/>
              </a:defRPr>
            </a:lvl9pPr>
          </a:lstStyle>
          <a:p>
            <a:r>
              <a:rPr lang="en-US" altLang="en-US"/>
              <a:t>5–</a:t>
            </a:r>
            <a:fld id="{8BDCE7A0-AD1A-44DB-8255-CF50801E0CB9}" type="slidenum">
              <a:rPr lang="en-US" altLang="en-US" smtClean="0"/>
              <a:pPr/>
              <a:t>36</a:t>
            </a:fld>
            <a:endParaRPr lang="en-US" altLang="en-US"/>
          </a:p>
        </p:txBody>
      </p:sp>
      <p:sp>
        <p:nvSpPr>
          <p:cNvPr id="282626" name="Rectangle 2">
            <a:extLst>
              <a:ext uri="{FF2B5EF4-FFF2-40B4-BE49-F238E27FC236}">
                <a16:creationId xmlns:a16="http://schemas.microsoft.com/office/drawing/2014/main" id="{1C820128-3EA0-4494-A765-E7FF62684DC2}"/>
              </a:ext>
            </a:extLst>
          </p:cNvPr>
          <p:cNvSpPr>
            <a:spLocks noGrp="1" noChangeArrowheads="1"/>
          </p:cNvSpPr>
          <p:nvPr>
            <p:ph type="title"/>
          </p:nvPr>
        </p:nvSpPr>
        <p:spPr>
          <a:xfrm>
            <a:off x="2785367" y="175391"/>
            <a:ext cx="7742139" cy="536202"/>
          </a:xfrm>
          <a:ln/>
        </p:spPr>
        <p:txBody>
          <a:bodyPr/>
          <a:lstStyle/>
          <a:p>
            <a:r>
              <a:rPr lang="en-US" altLang="en-US" sz="2800" dirty="0"/>
              <a:t>Cultural Differences in Decision Making</a:t>
            </a:r>
          </a:p>
        </p:txBody>
      </p:sp>
      <p:sp>
        <p:nvSpPr>
          <p:cNvPr id="282627" name="Rectangle 3">
            <a:extLst>
              <a:ext uri="{FF2B5EF4-FFF2-40B4-BE49-F238E27FC236}">
                <a16:creationId xmlns:a16="http://schemas.microsoft.com/office/drawing/2014/main" id="{F2AADECC-AC27-429B-AABF-1D7B2E11CDDD}"/>
              </a:ext>
            </a:extLst>
          </p:cNvPr>
          <p:cNvSpPr>
            <a:spLocks noGrp="1" noChangeArrowheads="1"/>
          </p:cNvSpPr>
          <p:nvPr>
            <p:ph type="body" idx="1"/>
          </p:nvPr>
        </p:nvSpPr>
        <p:spPr/>
        <p:txBody>
          <a:bodyPr/>
          <a:lstStyle/>
          <a:p>
            <a:r>
              <a:rPr lang="en-US" altLang="en-US" sz="2400" dirty="0"/>
              <a:t>Problems selected</a:t>
            </a:r>
          </a:p>
          <a:p>
            <a:r>
              <a:rPr lang="en-US" altLang="en-US" sz="2400" dirty="0"/>
              <a:t>Time orientation</a:t>
            </a:r>
          </a:p>
          <a:p>
            <a:r>
              <a:rPr lang="en-US" altLang="en-US" sz="2400" dirty="0"/>
              <a:t>Importance of logic and rationality</a:t>
            </a:r>
          </a:p>
          <a:p>
            <a:r>
              <a:rPr lang="en-US" altLang="en-US" sz="2400" dirty="0"/>
              <a:t>Belief in the ability of people to solve problems</a:t>
            </a:r>
          </a:p>
          <a:p>
            <a:r>
              <a:rPr lang="en-US" altLang="en-US" sz="2400" dirty="0"/>
              <a:t>Preference for collect decision making</a:t>
            </a:r>
          </a:p>
        </p:txBody>
      </p:sp>
      <p:pic>
        <p:nvPicPr>
          <p:cNvPr id="282628" name="Picture 4">
            <a:extLst>
              <a:ext uri="{FF2B5EF4-FFF2-40B4-BE49-F238E27FC236}">
                <a16:creationId xmlns:a16="http://schemas.microsoft.com/office/drawing/2014/main" id="{C74A0F57-0058-417A-8CCF-46642AF662B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90131" y="4032673"/>
            <a:ext cx="2000585" cy="2940491"/>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pPr>
              <a:defRPr/>
            </a:pPr>
            <a:fld id="{2E6D16B1-BD3A-4B76-9B05-1B51D591BB34}" type="datetime5">
              <a:rPr lang="en-IN" smtClean="0">
                <a:solidFill>
                  <a:srgbClr val="FFFFFF"/>
                </a:solidFill>
              </a:rPr>
              <a:t>29-Aug-24</a:t>
            </a:fld>
            <a:endParaRPr lang="en-US"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9EB08A1C-E3BF-4152-BBF7-69B2B440EE72}"/>
              </a:ext>
            </a:extLst>
          </p:cNvPr>
          <p:cNvSpPr>
            <a:spLocks noGrp="1"/>
          </p:cNvSpPr>
          <p:nvPr>
            <p:ph type="sldNum" sz="quarter" idx="11"/>
          </p:nvPr>
        </p:nvSpPr>
        <p:spPr bwMode="auto">
          <a:xfrm>
            <a:off x="7848600" y="6461125"/>
            <a:ext cx="609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b" anchorCtr="0" compatLnSpc="1">
            <a:prstTxWarp prst="textNoShape">
              <a:avLst/>
            </a:prstTxWarp>
            <a:spAutoFit/>
          </a:bodyPr>
          <a:lstStyle>
            <a:defPPr>
              <a:defRPr lang="en-US"/>
            </a:defPPr>
            <a:lvl1pPr algn="r" rtl="0" fontAlgn="base">
              <a:spcBef>
                <a:spcPct val="0"/>
              </a:spcBef>
              <a:spcAft>
                <a:spcPct val="0"/>
              </a:spcAft>
              <a:defRPr sz="1000" b="1"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10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0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0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000" b="1" kern="1200">
                <a:solidFill>
                  <a:schemeClr val="tx1"/>
                </a:solidFill>
                <a:latin typeface="Arial" panose="020B0604020202020204" pitchFamily="34" charset="0"/>
                <a:ea typeface="+mn-ea"/>
                <a:cs typeface="+mn-cs"/>
              </a:defRPr>
            </a:lvl5pPr>
            <a:lvl6pPr marL="2286000" algn="l" defTabSz="914400" rtl="0" eaLnBrk="1" latinLnBrk="0" hangingPunct="1">
              <a:defRPr sz="1000" b="1" kern="1200">
                <a:solidFill>
                  <a:schemeClr val="tx1"/>
                </a:solidFill>
                <a:latin typeface="Arial" panose="020B0604020202020204" pitchFamily="34" charset="0"/>
                <a:ea typeface="+mn-ea"/>
                <a:cs typeface="+mn-cs"/>
              </a:defRPr>
            </a:lvl6pPr>
            <a:lvl7pPr marL="2743200" algn="l" defTabSz="914400" rtl="0" eaLnBrk="1" latinLnBrk="0" hangingPunct="1">
              <a:defRPr sz="1000" b="1" kern="1200">
                <a:solidFill>
                  <a:schemeClr val="tx1"/>
                </a:solidFill>
                <a:latin typeface="Arial" panose="020B0604020202020204" pitchFamily="34" charset="0"/>
                <a:ea typeface="+mn-ea"/>
                <a:cs typeface="+mn-cs"/>
              </a:defRPr>
            </a:lvl7pPr>
            <a:lvl8pPr marL="3200400" algn="l" defTabSz="914400" rtl="0" eaLnBrk="1" latinLnBrk="0" hangingPunct="1">
              <a:defRPr sz="1000" b="1" kern="1200">
                <a:solidFill>
                  <a:schemeClr val="tx1"/>
                </a:solidFill>
                <a:latin typeface="Arial" panose="020B0604020202020204" pitchFamily="34" charset="0"/>
                <a:ea typeface="+mn-ea"/>
                <a:cs typeface="+mn-cs"/>
              </a:defRPr>
            </a:lvl8pPr>
            <a:lvl9pPr marL="3657600" algn="l" defTabSz="914400" rtl="0" eaLnBrk="1" latinLnBrk="0" hangingPunct="1">
              <a:defRPr sz="1000" b="1" kern="1200">
                <a:solidFill>
                  <a:schemeClr val="tx1"/>
                </a:solidFill>
                <a:latin typeface="Arial" panose="020B0604020202020204" pitchFamily="34" charset="0"/>
                <a:ea typeface="+mn-ea"/>
                <a:cs typeface="+mn-cs"/>
              </a:defRPr>
            </a:lvl9pPr>
          </a:lstStyle>
          <a:p>
            <a:r>
              <a:rPr lang="en-US" altLang="en-US"/>
              <a:t>5–</a:t>
            </a:r>
            <a:fld id="{8BDCE7A0-AD1A-44DB-8255-CF50801E0CB9}" type="slidenum">
              <a:rPr lang="en-US" altLang="en-US" smtClean="0"/>
              <a:pPr/>
              <a:t>37</a:t>
            </a:fld>
            <a:endParaRPr lang="en-US" altLang="en-US"/>
          </a:p>
        </p:txBody>
      </p:sp>
      <p:sp>
        <p:nvSpPr>
          <p:cNvPr id="283650" name="Rectangle 2">
            <a:extLst>
              <a:ext uri="{FF2B5EF4-FFF2-40B4-BE49-F238E27FC236}">
                <a16:creationId xmlns:a16="http://schemas.microsoft.com/office/drawing/2014/main" id="{BB6B7BFF-C536-446C-B2CA-64C33EA341E2}"/>
              </a:ext>
            </a:extLst>
          </p:cNvPr>
          <p:cNvSpPr>
            <a:spLocks noGrp="1" noChangeArrowheads="1"/>
          </p:cNvSpPr>
          <p:nvPr>
            <p:ph type="title"/>
          </p:nvPr>
        </p:nvSpPr>
        <p:spPr>
          <a:ln/>
        </p:spPr>
        <p:txBody>
          <a:bodyPr/>
          <a:lstStyle/>
          <a:p>
            <a:r>
              <a:rPr lang="en-US" altLang="en-US"/>
              <a:t>Ethics in Decision Making</a:t>
            </a:r>
          </a:p>
        </p:txBody>
      </p:sp>
      <p:sp>
        <p:nvSpPr>
          <p:cNvPr id="283651" name="Rectangle 3">
            <a:extLst>
              <a:ext uri="{FF2B5EF4-FFF2-40B4-BE49-F238E27FC236}">
                <a16:creationId xmlns:a16="http://schemas.microsoft.com/office/drawing/2014/main" id="{E53767D7-4672-4C83-9885-8D8800FD91A8}"/>
              </a:ext>
            </a:extLst>
          </p:cNvPr>
          <p:cNvSpPr>
            <a:spLocks noGrp="1" noChangeArrowheads="1"/>
          </p:cNvSpPr>
          <p:nvPr>
            <p:ph type="body" idx="1"/>
          </p:nvPr>
        </p:nvSpPr>
        <p:spPr/>
        <p:txBody>
          <a:bodyPr/>
          <a:lstStyle/>
          <a:p>
            <a:r>
              <a:rPr lang="en-US" altLang="en-US"/>
              <a:t>Ethical Decision Criteria</a:t>
            </a:r>
          </a:p>
          <a:p>
            <a:pPr lvl="1"/>
            <a:r>
              <a:rPr lang="en-US" altLang="en-US"/>
              <a:t>Utilitarianism</a:t>
            </a:r>
          </a:p>
          <a:p>
            <a:pPr lvl="2"/>
            <a:r>
              <a:rPr lang="en-US" altLang="en-US"/>
              <a:t>Seeking the greatest good for the greatest number.</a:t>
            </a:r>
          </a:p>
          <a:p>
            <a:pPr lvl="1"/>
            <a:r>
              <a:rPr lang="en-US" altLang="en-US"/>
              <a:t>Rights</a:t>
            </a:r>
          </a:p>
          <a:p>
            <a:pPr lvl="2"/>
            <a:r>
              <a:rPr lang="en-US" altLang="en-US"/>
              <a:t>Respecting and protecting basic rights of individuals such as whistleblowers.</a:t>
            </a:r>
          </a:p>
          <a:p>
            <a:pPr lvl="1"/>
            <a:r>
              <a:rPr lang="en-US" altLang="en-US"/>
              <a:t>Justice</a:t>
            </a:r>
          </a:p>
          <a:p>
            <a:pPr lvl="2"/>
            <a:r>
              <a:rPr lang="en-US" altLang="en-US"/>
              <a:t>Imposing and enforcing rules fairly and impartially.</a:t>
            </a:r>
          </a:p>
        </p:txBody>
      </p:sp>
      <p:pic>
        <p:nvPicPr>
          <p:cNvPr id="283652" name="Picture 4">
            <a:extLst>
              <a:ext uri="{FF2B5EF4-FFF2-40B4-BE49-F238E27FC236}">
                <a16:creationId xmlns:a16="http://schemas.microsoft.com/office/drawing/2014/main" id="{AECAC53D-FE2B-4134-956E-955620298A3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4144" y="5040842"/>
            <a:ext cx="2072346" cy="1767795"/>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pPr>
              <a:defRPr/>
            </a:pPr>
            <a:fld id="{3E38BC27-BC82-487C-987F-474158C2FF34}" type="datetime5">
              <a:rPr lang="en-IN" smtClean="0">
                <a:solidFill>
                  <a:srgbClr val="FFFFFF"/>
                </a:solidFill>
              </a:rPr>
              <a:t>29-Aug-24</a:t>
            </a:fld>
            <a:endParaRPr lang="en-US"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6"/>
          <p:cNvGrpSpPr>
            <a:grpSpLocks/>
          </p:cNvGrpSpPr>
          <p:nvPr/>
        </p:nvGrpSpPr>
        <p:grpSpPr bwMode="auto">
          <a:xfrm>
            <a:off x="2741471" y="3108519"/>
            <a:ext cx="5880982" cy="1386231"/>
            <a:chOff x="1392" y="1776"/>
            <a:chExt cx="3360" cy="792"/>
          </a:xfrm>
        </p:grpSpPr>
        <p:sp>
          <p:nvSpPr>
            <p:cNvPr id="4114" name="Line 9"/>
            <p:cNvSpPr>
              <a:spLocks noChangeShapeType="1"/>
            </p:cNvSpPr>
            <p:nvPr/>
          </p:nvSpPr>
          <p:spPr bwMode="auto">
            <a:xfrm flipH="1">
              <a:off x="3456" y="1776"/>
              <a:ext cx="384" cy="240"/>
            </a:xfrm>
            <a:prstGeom prst="line">
              <a:avLst/>
            </a:prstGeom>
            <a:noFill/>
            <a:ln w="28575">
              <a:solidFill>
                <a:schemeClr val="tx1"/>
              </a:solidFill>
              <a:round/>
              <a:headEnd/>
              <a:tailEnd type="triangle" w="med" len="med"/>
            </a:ln>
          </p:spPr>
          <p:txBody>
            <a:bodyPr wrap="none" anchor="ctr"/>
            <a:lstStyle/>
            <a:p>
              <a:endParaRPr lang="en-US" sz="2315"/>
            </a:p>
          </p:txBody>
        </p:sp>
        <p:sp>
          <p:nvSpPr>
            <p:cNvPr id="4115" name="Line 10"/>
            <p:cNvSpPr>
              <a:spLocks noChangeShapeType="1"/>
            </p:cNvSpPr>
            <p:nvPr/>
          </p:nvSpPr>
          <p:spPr bwMode="auto">
            <a:xfrm>
              <a:off x="2160" y="1776"/>
              <a:ext cx="384" cy="240"/>
            </a:xfrm>
            <a:prstGeom prst="line">
              <a:avLst/>
            </a:prstGeom>
            <a:noFill/>
            <a:ln w="28575">
              <a:solidFill>
                <a:schemeClr val="tx1"/>
              </a:solidFill>
              <a:round/>
              <a:headEnd/>
              <a:tailEnd type="triangle" w="med" len="med"/>
            </a:ln>
          </p:spPr>
          <p:txBody>
            <a:bodyPr wrap="none" anchor="ctr"/>
            <a:lstStyle/>
            <a:p>
              <a:endParaRPr lang="en-US" sz="2315"/>
            </a:p>
          </p:txBody>
        </p:sp>
        <p:sp>
          <p:nvSpPr>
            <p:cNvPr id="4116" name="Line 11"/>
            <p:cNvSpPr>
              <a:spLocks noChangeShapeType="1"/>
            </p:cNvSpPr>
            <p:nvPr/>
          </p:nvSpPr>
          <p:spPr bwMode="auto">
            <a:xfrm>
              <a:off x="3024" y="1776"/>
              <a:ext cx="0" cy="272"/>
            </a:xfrm>
            <a:prstGeom prst="line">
              <a:avLst/>
            </a:prstGeom>
            <a:noFill/>
            <a:ln w="28575">
              <a:solidFill>
                <a:schemeClr val="tx1"/>
              </a:solidFill>
              <a:round/>
              <a:headEnd/>
              <a:tailEnd type="triangle" w="med" len="med"/>
            </a:ln>
          </p:spPr>
          <p:txBody>
            <a:bodyPr wrap="none" anchor="ctr"/>
            <a:lstStyle/>
            <a:p>
              <a:endParaRPr lang="en-US" sz="2315"/>
            </a:p>
          </p:txBody>
        </p:sp>
        <p:sp>
          <p:nvSpPr>
            <p:cNvPr id="4117" name="Line 12"/>
            <p:cNvSpPr>
              <a:spLocks noChangeShapeType="1"/>
            </p:cNvSpPr>
            <p:nvPr/>
          </p:nvSpPr>
          <p:spPr bwMode="auto">
            <a:xfrm flipH="1">
              <a:off x="3984" y="1776"/>
              <a:ext cx="768" cy="240"/>
            </a:xfrm>
            <a:prstGeom prst="line">
              <a:avLst/>
            </a:prstGeom>
            <a:noFill/>
            <a:ln w="28575">
              <a:solidFill>
                <a:schemeClr val="tx1"/>
              </a:solidFill>
              <a:round/>
              <a:headEnd/>
              <a:tailEnd type="triangle" w="med" len="med"/>
            </a:ln>
          </p:spPr>
          <p:txBody>
            <a:bodyPr wrap="none" anchor="ctr"/>
            <a:lstStyle/>
            <a:p>
              <a:endParaRPr lang="en-US" sz="2315"/>
            </a:p>
          </p:txBody>
        </p:sp>
        <p:sp>
          <p:nvSpPr>
            <p:cNvPr id="4118" name="Line 13"/>
            <p:cNvSpPr>
              <a:spLocks noChangeShapeType="1"/>
            </p:cNvSpPr>
            <p:nvPr/>
          </p:nvSpPr>
          <p:spPr bwMode="auto">
            <a:xfrm>
              <a:off x="1392" y="1776"/>
              <a:ext cx="624" cy="240"/>
            </a:xfrm>
            <a:prstGeom prst="line">
              <a:avLst/>
            </a:prstGeom>
            <a:noFill/>
            <a:ln w="28575">
              <a:solidFill>
                <a:schemeClr val="tx1"/>
              </a:solidFill>
              <a:round/>
              <a:headEnd/>
              <a:tailEnd type="triangle" w="med" len="med"/>
            </a:ln>
          </p:spPr>
          <p:txBody>
            <a:bodyPr wrap="none" anchor="ctr"/>
            <a:lstStyle/>
            <a:p>
              <a:endParaRPr lang="en-US" sz="2315"/>
            </a:p>
          </p:txBody>
        </p:sp>
        <p:sp>
          <p:nvSpPr>
            <p:cNvPr id="30734" name="Rectangle 14"/>
            <p:cNvSpPr>
              <a:spLocks noChangeArrowheads="1"/>
            </p:cNvSpPr>
            <p:nvPr/>
          </p:nvSpPr>
          <p:spPr bwMode="auto">
            <a:xfrm>
              <a:off x="1992" y="2088"/>
              <a:ext cx="2160" cy="480"/>
            </a:xfrm>
            <a:prstGeom prst="rect">
              <a:avLst/>
            </a:prstGeom>
            <a:solidFill>
              <a:srgbClr val="000066"/>
            </a:solidFill>
            <a:ln w="38100">
              <a:solidFill>
                <a:schemeClr val="tx1"/>
              </a:solidFill>
              <a:miter lim="800000"/>
              <a:headEnd/>
              <a:tailEnd/>
            </a:ln>
            <a:effectLst/>
          </p:spPr>
          <p:txBody>
            <a:bodyPr wrap="none" anchor="ctr"/>
            <a:lstStyle/>
            <a:p>
              <a:pPr>
                <a:defRPr/>
              </a:pPr>
              <a:r>
                <a:rPr lang="en-AU" sz="2315">
                  <a:solidFill>
                    <a:schemeClr val="bg1"/>
                  </a:solidFill>
                  <a:effectLst>
                    <a:outerShdw blurRad="38100" dist="38100" dir="2700000" algn="tl">
                      <a:srgbClr val="000000"/>
                    </a:outerShdw>
                  </a:effectLst>
                  <a:latin typeface="Arial" charset="0"/>
                </a:rPr>
                <a:t>Selective Attention</a:t>
              </a:r>
            </a:p>
          </p:txBody>
        </p:sp>
      </p:grpSp>
      <p:grpSp>
        <p:nvGrpSpPr>
          <p:cNvPr id="3" name="Group 24"/>
          <p:cNvGrpSpPr>
            <a:grpSpLocks/>
          </p:cNvGrpSpPr>
          <p:nvPr/>
        </p:nvGrpSpPr>
        <p:grpSpPr bwMode="auto">
          <a:xfrm>
            <a:off x="3791647" y="5544926"/>
            <a:ext cx="3780631" cy="1176196"/>
            <a:chOff x="1992" y="3168"/>
            <a:chExt cx="2160" cy="672"/>
          </a:xfrm>
        </p:grpSpPr>
        <p:sp>
          <p:nvSpPr>
            <p:cNvPr id="4112" name="Line 3"/>
            <p:cNvSpPr>
              <a:spLocks noChangeShapeType="1"/>
            </p:cNvSpPr>
            <p:nvPr/>
          </p:nvSpPr>
          <p:spPr bwMode="auto">
            <a:xfrm>
              <a:off x="3072" y="3168"/>
              <a:ext cx="0" cy="164"/>
            </a:xfrm>
            <a:prstGeom prst="line">
              <a:avLst/>
            </a:prstGeom>
            <a:noFill/>
            <a:ln w="25400">
              <a:solidFill>
                <a:schemeClr val="tx1"/>
              </a:solidFill>
              <a:round/>
              <a:headEnd/>
              <a:tailEnd type="triangle" w="med" len="med"/>
            </a:ln>
          </p:spPr>
          <p:txBody>
            <a:bodyPr wrap="none" anchor="ctr"/>
            <a:lstStyle/>
            <a:p>
              <a:endParaRPr lang="en-US" sz="2315"/>
            </a:p>
          </p:txBody>
        </p:sp>
        <p:sp>
          <p:nvSpPr>
            <p:cNvPr id="30724" name="Rectangle 4"/>
            <p:cNvSpPr>
              <a:spLocks noChangeArrowheads="1"/>
            </p:cNvSpPr>
            <p:nvPr/>
          </p:nvSpPr>
          <p:spPr bwMode="auto">
            <a:xfrm>
              <a:off x="1992" y="3360"/>
              <a:ext cx="2160" cy="480"/>
            </a:xfrm>
            <a:prstGeom prst="rect">
              <a:avLst/>
            </a:prstGeom>
            <a:solidFill>
              <a:srgbClr val="800080"/>
            </a:solidFill>
            <a:ln w="38100">
              <a:solidFill>
                <a:schemeClr val="tx1"/>
              </a:solidFill>
              <a:miter lim="800000"/>
              <a:headEnd/>
              <a:tailEnd/>
            </a:ln>
            <a:effectLst/>
          </p:spPr>
          <p:txBody>
            <a:bodyPr wrap="none" anchor="ctr"/>
            <a:lstStyle/>
            <a:p>
              <a:pPr>
                <a:defRPr/>
              </a:pPr>
              <a:r>
                <a:rPr lang="en-AU" sz="2315">
                  <a:solidFill>
                    <a:schemeClr val="bg1"/>
                  </a:solidFill>
                  <a:effectLst>
                    <a:outerShdw blurRad="38100" dist="38100" dir="2700000" algn="tl">
                      <a:srgbClr val="000000"/>
                    </a:outerShdw>
                  </a:effectLst>
                  <a:latin typeface="Arial" charset="0"/>
                </a:rPr>
                <a:t>Emotions and</a:t>
              </a:r>
            </a:p>
            <a:p>
              <a:pPr>
                <a:defRPr/>
              </a:pPr>
              <a:r>
                <a:rPr lang="en-US" sz="2315">
                  <a:solidFill>
                    <a:schemeClr val="bg1"/>
                  </a:solidFill>
                  <a:effectLst>
                    <a:outerShdw blurRad="38100" dist="38100" dir="2700000" algn="tl">
                      <a:srgbClr val="000000"/>
                    </a:outerShdw>
                  </a:effectLst>
                  <a:latin typeface="Arial" charset="0"/>
                </a:rPr>
                <a:t>Behavior</a:t>
              </a:r>
              <a:endParaRPr lang="en-AU" sz="2315">
                <a:solidFill>
                  <a:schemeClr val="bg1"/>
                </a:solidFill>
                <a:effectLst>
                  <a:outerShdw blurRad="38100" dist="38100" dir="2700000" algn="tl">
                    <a:srgbClr val="000000"/>
                  </a:outerShdw>
                </a:effectLst>
                <a:latin typeface="Arial" charset="0"/>
              </a:endParaRPr>
            </a:p>
          </p:txBody>
        </p:sp>
      </p:grpSp>
      <p:grpSp>
        <p:nvGrpSpPr>
          <p:cNvPr id="4" name="Group 25"/>
          <p:cNvGrpSpPr>
            <a:grpSpLocks/>
          </p:cNvGrpSpPr>
          <p:nvPr/>
        </p:nvGrpSpPr>
        <p:grpSpPr bwMode="auto">
          <a:xfrm>
            <a:off x="3791647" y="4452743"/>
            <a:ext cx="3780631" cy="1134189"/>
            <a:chOff x="1992" y="2544"/>
            <a:chExt cx="2160" cy="648"/>
          </a:xfrm>
        </p:grpSpPr>
        <p:sp>
          <p:nvSpPr>
            <p:cNvPr id="4110" name="Line 6"/>
            <p:cNvSpPr>
              <a:spLocks noChangeShapeType="1"/>
            </p:cNvSpPr>
            <p:nvPr/>
          </p:nvSpPr>
          <p:spPr bwMode="auto">
            <a:xfrm>
              <a:off x="3072" y="2544"/>
              <a:ext cx="0" cy="168"/>
            </a:xfrm>
            <a:prstGeom prst="line">
              <a:avLst/>
            </a:prstGeom>
            <a:noFill/>
            <a:ln w="25400">
              <a:solidFill>
                <a:schemeClr val="tx1"/>
              </a:solidFill>
              <a:round/>
              <a:headEnd/>
              <a:tailEnd type="triangle" w="med" len="med"/>
            </a:ln>
          </p:spPr>
          <p:txBody>
            <a:bodyPr wrap="none" anchor="ctr"/>
            <a:lstStyle/>
            <a:p>
              <a:endParaRPr lang="en-US" sz="2315"/>
            </a:p>
          </p:txBody>
        </p:sp>
        <p:sp>
          <p:nvSpPr>
            <p:cNvPr id="30727" name="Rectangle 7"/>
            <p:cNvSpPr>
              <a:spLocks noChangeArrowheads="1"/>
            </p:cNvSpPr>
            <p:nvPr/>
          </p:nvSpPr>
          <p:spPr bwMode="auto">
            <a:xfrm>
              <a:off x="1992" y="2712"/>
              <a:ext cx="2160" cy="480"/>
            </a:xfrm>
            <a:prstGeom prst="rect">
              <a:avLst/>
            </a:prstGeom>
            <a:solidFill>
              <a:srgbClr val="003300"/>
            </a:solidFill>
            <a:ln w="38100">
              <a:solidFill>
                <a:schemeClr val="tx1"/>
              </a:solidFill>
              <a:miter lim="800000"/>
              <a:headEnd/>
              <a:tailEnd/>
            </a:ln>
            <a:effectLst/>
          </p:spPr>
          <p:txBody>
            <a:bodyPr wrap="none" anchor="ctr"/>
            <a:lstStyle/>
            <a:p>
              <a:pPr>
                <a:defRPr/>
              </a:pPr>
              <a:r>
                <a:rPr lang="en-AU" sz="2315">
                  <a:solidFill>
                    <a:schemeClr val="bg1"/>
                  </a:solidFill>
                  <a:effectLst>
                    <a:outerShdw blurRad="38100" dist="38100" dir="2700000" algn="tl">
                      <a:srgbClr val="000000"/>
                    </a:outerShdw>
                  </a:effectLst>
                  <a:latin typeface="Arial" charset="0"/>
                </a:rPr>
                <a:t>Organization and</a:t>
              </a:r>
            </a:p>
            <a:p>
              <a:pPr>
                <a:defRPr/>
              </a:pPr>
              <a:r>
                <a:rPr lang="en-AU" sz="2315">
                  <a:solidFill>
                    <a:schemeClr val="bg1"/>
                  </a:solidFill>
                  <a:effectLst>
                    <a:outerShdw blurRad="38100" dist="38100" dir="2700000" algn="tl">
                      <a:srgbClr val="000000"/>
                    </a:outerShdw>
                  </a:effectLst>
                  <a:latin typeface="Arial" charset="0"/>
                </a:rPr>
                <a:t>Interpretation</a:t>
              </a:r>
            </a:p>
          </p:txBody>
        </p:sp>
      </p:grpSp>
      <p:sp>
        <p:nvSpPr>
          <p:cNvPr id="30735" name="Rectangle 15"/>
          <p:cNvSpPr>
            <a:spLocks noGrp="1" noChangeArrowheads="1"/>
          </p:cNvSpPr>
          <p:nvPr>
            <p:ph type="title"/>
          </p:nvPr>
        </p:nvSpPr>
        <p:spPr/>
        <p:txBody>
          <a:bodyPr/>
          <a:lstStyle/>
          <a:p>
            <a:pPr>
              <a:defRPr/>
            </a:pPr>
            <a:r>
              <a:rPr lang="en-US" dirty="0"/>
              <a:t>												           </a:t>
            </a:r>
            <a:r>
              <a:rPr lang="en-US" sz="2400" dirty="0"/>
              <a:t>Perceptual Process Model </a:t>
            </a:r>
            <a:r>
              <a:rPr lang="en-US" dirty="0"/>
              <a:t>		</a:t>
            </a:r>
          </a:p>
        </p:txBody>
      </p:sp>
      <p:sp>
        <p:nvSpPr>
          <p:cNvPr id="30743" name="Rectangle 23"/>
          <p:cNvSpPr>
            <a:spLocks noChangeArrowheads="1"/>
          </p:cNvSpPr>
          <p:nvPr/>
        </p:nvSpPr>
        <p:spPr bwMode="auto">
          <a:xfrm>
            <a:off x="1481261" y="1848308"/>
            <a:ext cx="7897319" cy="420070"/>
          </a:xfrm>
          <a:prstGeom prst="rect">
            <a:avLst/>
          </a:prstGeom>
          <a:solidFill>
            <a:srgbClr val="800000"/>
          </a:solidFill>
          <a:ln w="38100">
            <a:solidFill>
              <a:schemeClr val="tx1"/>
            </a:solidFill>
            <a:miter lim="800000"/>
            <a:headEnd/>
            <a:tailEnd/>
          </a:ln>
          <a:effectLst/>
        </p:spPr>
        <p:txBody>
          <a:bodyPr wrap="none" anchor="ctr"/>
          <a:lstStyle/>
          <a:p>
            <a:pPr>
              <a:defRPr/>
            </a:pPr>
            <a:r>
              <a:rPr lang="en-AU" sz="2315">
                <a:solidFill>
                  <a:schemeClr val="bg1"/>
                </a:solidFill>
                <a:effectLst>
                  <a:outerShdw blurRad="38100" dist="38100" dir="2700000" algn="tl">
                    <a:srgbClr val="000000"/>
                  </a:outerShdw>
                </a:effectLst>
                <a:latin typeface="Arial" charset="0"/>
              </a:rPr>
              <a:t>Environmental Stimuli</a:t>
            </a:r>
          </a:p>
        </p:txBody>
      </p:sp>
      <p:grpSp>
        <p:nvGrpSpPr>
          <p:cNvPr id="5" name="Group 16"/>
          <p:cNvGrpSpPr>
            <a:grpSpLocks/>
          </p:cNvGrpSpPr>
          <p:nvPr/>
        </p:nvGrpSpPr>
        <p:grpSpPr bwMode="auto">
          <a:xfrm>
            <a:off x="1481261" y="2268378"/>
            <a:ext cx="7897319" cy="861144"/>
            <a:chOff x="528" y="1380"/>
            <a:chExt cx="4512" cy="492"/>
          </a:xfrm>
        </p:grpSpPr>
        <p:sp>
          <p:nvSpPr>
            <p:cNvPr id="4104" name="Line 17"/>
            <p:cNvSpPr>
              <a:spLocks noChangeShapeType="1"/>
            </p:cNvSpPr>
            <p:nvPr/>
          </p:nvSpPr>
          <p:spPr bwMode="auto">
            <a:xfrm>
              <a:off x="1023" y="1382"/>
              <a:ext cx="0" cy="164"/>
            </a:xfrm>
            <a:prstGeom prst="line">
              <a:avLst/>
            </a:prstGeom>
            <a:noFill/>
            <a:ln w="25400">
              <a:solidFill>
                <a:schemeClr val="tx1"/>
              </a:solidFill>
              <a:round/>
              <a:headEnd/>
              <a:tailEnd type="triangle" w="med" len="med"/>
            </a:ln>
          </p:spPr>
          <p:txBody>
            <a:bodyPr wrap="none" anchor="ctr"/>
            <a:lstStyle/>
            <a:p>
              <a:endParaRPr lang="en-US" sz="2315"/>
            </a:p>
          </p:txBody>
        </p:sp>
        <p:sp>
          <p:nvSpPr>
            <p:cNvPr id="4105" name="Line 18"/>
            <p:cNvSpPr>
              <a:spLocks noChangeShapeType="1"/>
            </p:cNvSpPr>
            <p:nvPr/>
          </p:nvSpPr>
          <p:spPr bwMode="auto">
            <a:xfrm>
              <a:off x="1930" y="1382"/>
              <a:ext cx="0" cy="164"/>
            </a:xfrm>
            <a:prstGeom prst="line">
              <a:avLst/>
            </a:prstGeom>
            <a:noFill/>
            <a:ln w="25400">
              <a:solidFill>
                <a:schemeClr val="tx1"/>
              </a:solidFill>
              <a:round/>
              <a:headEnd/>
              <a:tailEnd type="triangle" w="med" len="med"/>
            </a:ln>
          </p:spPr>
          <p:txBody>
            <a:bodyPr wrap="none" anchor="ctr"/>
            <a:lstStyle/>
            <a:p>
              <a:endParaRPr lang="en-US" sz="2315"/>
            </a:p>
          </p:txBody>
        </p:sp>
        <p:sp>
          <p:nvSpPr>
            <p:cNvPr id="4106" name="Line 19"/>
            <p:cNvSpPr>
              <a:spLocks noChangeShapeType="1"/>
            </p:cNvSpPr>
            <p:nvPr/>
          </p:nvSpPr>
          <p:spPr bwMode="auto">
            <a:xfrm>
              <a:off x="2880" y="1380"/>
              <a:ext cx="0" cy="164"/>
            </a:xfrm>
            <a:prstGeom prst="line">
              <a:avLst/>
            </a:prstGeom>
            <a:noFill/>
            <a:ln w="25400">
              <a:solidFill>
                <a:schemeClr val="tx1"/>
              </a:solidFill>
              <a:round/>
              <a:headEnd/>
              <a:tailEnd type="triangle" w="med" len="med"/>
            </a:ln>
          </p:spPr>
          <p:txBody>
            <a:bodyPr wrap="none" anchor="ctr"/>
            <a:lstStyle/>
            <a:p>
              <a:endParaRPr lang="en-US" sz="2315"/>
            </a:p>
          </p:txBody>
        </p:sp>
        <p:sp>
          <p:nvSpPr>
            <p:cNvPr id="4107" name="Line 20"/>
            <p:cNvSpPr>
              <a:spLocks noChangeShapeType="1"/>
            </p:cNvSpPr>
            <p:nvPr/>
          </p:nvSpPr>
          <p:spPr bwMode="auto">
            <a:xfrm>
              <a:off x="3793" y="1382"/>
              <a:ext cx="0" cy="164"/>
            </a:xfrm>
            <a:prstGeom prst="line">
              <a:avLst/>
            </a:prstGeom>
            <a:noFill/>
            <a:ln w="25400">
              <a:solidFill>
                <a:schemeClr val="tx1"/>
              </a:solidFill>
              <a:round/>
              <a:headEnd/>
              <a:tailEnd type="triangle" w="med" len="med"/>
            </a:ln>
          </p:spPr>
          <p:txBody>
            <a:bodyPr wrap="none" anchor="ctr"/>
            <a:lstStyle/>
            <a:p>
              <a:endParaRPr lang="en-US" sz="2315"/>
            </a:p>
          </p:txBody>
        </p:sp>
        <p:sp>
          <p:nvSpPr>
            <p:cNvPr id="4108" name="Line 21"/>
            <p:cNvSpPr>
              <a:spLocks noChangeShapeType="1"/>
            </p:cNvSpPr>
            <p:nvPr/>
          </p:nvSpPr>
          <p:spPr bwMode="auto">
            <a:xfrm>
              <a:off x="4731" y="1382"/>
              <a:ext cx="0" cy="164"/>
            </a:xfrm>
            <a:prstGeom prst="line">
              <a:avLst/>
            </a:prstGeom>
            <a:noFill/>
            <a:ln w="25400">
              <a:solidFill>
                <a:schemeClr val="tx1"/>
              </a:solidFill>
              <a:round/>
              <a:headEnd/>
              <a:tailEnd type="triangle" w="med" len="med"/>
            </a:ln>
          </p:spPr>
          <p:txBody>
            <a:bodyPr wrap="none" anchor="ctr"/>
            <a:lstStyle/>
            <a:p>
              <a:endParaRPr lang="en-US" sz="2315"/>
            </a:p>
          </p:txBody>
        </p:sp>
        <p:sp>
          <p:nvSpPr>
            <p:cNvPr id="30742" name="Rectangle 22"/>
            <p:cNvSpPr>
              <a:spLocks noChangeArrowheads="1"/>
            </p:cNvSpPr>
            <p:nvPr/>
          </p:nvSpPr>
          <p:spPr bwMode="auto">
            <a:xfrm>
              <a:off x="528" y="1584"/>
              <a:ext cx="4512" cy="288"/>
            </a:xfrm>
            <a:prstGeom prst="rect">
              <a:avLst/>
            </a:prstGeom>
            <a:solidFill>
              <a:srgbClr val="583D2A"/>
            </a:solidFill>
            <a:ln w="38100">
              <a:solidFill>
                <a:schemeClr val="tx1"/>
              </a:solidFill>
              <a:miter lim="800000"/>
              <a:headEnd/>
              <a:tailEnd/>
            </a:ln>
            <a:effectLst/>
          </p:spPr>
          <p:txBody>
            <a:bodyPr wrap="none" anchor="ctr"/>
            <a:lstStyle/>
            <a:p>
              <a:pPr>
                <a:defRPr/>
              </a:pPr>
              <a:r>
                <a:rPr lang="en-AU" sz="2315">
                  <a:solidFill>
                    <a:srgbClr val="DAD0BE"/>
                  </a:solidFill>
                  <a:effectLst>
                    <a:outerShdw blurRad="38100" dist="38100" dir="2700000" algn="tl">
                      <a:srgbClr val="000000"/>
                    </a:outerShdw>
                  </a:effectLst>
                  <a:latin typeface="Arial" charset="0"/>
                </a:rPr>
                <a:t>Feeling    Hearing    Seeing    Smelling    Tasting</a:t>
              </a:r>
            </a:p>
          </p:txBody>
        </p:sp>
      </p:grpSp>
      <p:sp>
        <p:nvSpPr>
          <p:cNvPr id="6" name="Date Placeholder 5"/>
          <p:cNvSpPr>
            <a:spLocks noGrp="1"/>
          </p:cNvSpPr>
          <p:nvPr>
            <p:ph type="dt" sz="half" idx="10"/>
          </p:nvPr>
        </p:nvSpPr>
        <p:spPr/>
        <p:txBody>
          <a:bodyPr/>
          <a:lstStyle/>
          <a:p>
            <a:fld id="{27F74483-148E-49E2-8C9A-EC1E4D473766}" type="datetime5">
              <a:rPr lang="en-IN" smtClean="0"/>
              <a:t>29-Aug-24</a:t>
            </a:fld>
            <a:endParaRPr lang="en-US"/>
          </a:p>
        </p:txBody>
      </p:sp>
      <p:sp>
        <p:nvSpPr>
          <p:cNvPr id="7" name="Slide Number Placeholder 6"/>
          <p:cNvSpPr>
            <a:spLocks noGrp="1"/>
          </p:cNvSpPr>
          <p:nvPr>
            <p:ph type="sldNum" sz="quarter" idx="12"/>
          </p:nvPr>
        </p:nvSpPr>
        <p:spPr/>
        <p:txBody>
          <a:bodyPr/>
          <a:lstStyle/>
          <a:p>
            <a:fld id="{968D73F4-8A99-455F-9614-FAB1384A30DF}" type="slidenum">
              <a:rPr lang="en-US" smtClean="0"/>
              <a:pPr/>
              <a:t>4</a:t>
            </a:fld>
            <a:endParaRPr 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0743"/>
                                        </p:tgtEl>
                                        <p:attrNameLst>
                                          <p:attrName>style.visibility</p:attrName>
                                        </p:attrNameLst>
                                      </p:cBhvr>
                                      <p:to>
                                        <p:strVal val="visible"/>
                                      </p:to>
                                    </p:set>
                                    <p:animEffect transition="in" filter="dissolve">
                                      <p:cBhvr>
                                        <p:cTn id="7" dur="500"/>
                                        <p:tgtEl>
                                          <p:spTgt spid="30743"/>
                                        </p:tgtEl>
                                      </p:cBhvr>
                                    </p:animEffect>
                                  </p:childTnLst>
                                </p:cTn>
                              </p:par>
                            </p:childTnLst>
                          </p:cTn>
                        </p:par>
                        <p:par>
                          <p:cTn id="8" fill="hold">
                            <p:stCondLst>
                              <p:cond delay="500"/>
                            </p:stCondLst>
                            <p:childTnLst>
                              <p:par>
                                <p:cTn id="9" presetID="17" presetClass="entr" presetSubtype="1" fill="hold" nodeType="afterEffect">
                                  <p:stCondLst>
                                    <p:cond delay="100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100000">
                                          <p:val>
                                            <p:strVal val="#ppt_x"/>
                                          </p:val>
                                        </p:tav>
                                      </p:tavLst>
                                    </p:anim>
                                    <p:anim calcmode="lin" valueType="num">
                                      <p:cBhvr>
                                        <p:cTn id="12" dur="500" fill="hold"/>
                                        <p:tgtEl>
                                          <p:spTgt spid="5"/>
                                        </p:tgtEl>
                                        <p:attrNameLst>
                                          <p:attrName>ppt_y</p:attrName>
                                        </p:attrNameLst>
                                      </p:cBhvr>
                                      <p:tavLst>
                                        <p:tav tm="0">
                                          <p:val>
                                            <p:strVal val="#ppt_y-#ppt_h/2"/>
                                          </p:val>
                                        </p:tav>
                                        <p:tav tm="100000">
                                          <p:val>
                                            <p:strVal val="#ppt_y"/>
                                          </p:val>
                                        </p:tav>
                                      </p:tavLst>
                                    </p:anim>
                                    <p:anim calcmode="lin" valueType="num">
                                      <p:cBhvr>
                                        <p:cTn id="13" dur="500" fill="hold"/>
                                        <p:tgtEl>
                                          <p:spTgt spid="5"/>
                                        </p:tgtEl>
                                        <p:attrNameLst>
                                          <p:attrName>ppt_w</p:attrName>
                                        </p:attrNameLst>
                                      </p:cBhvr>
                                      <p:tavLst>
                                        <p:tav tm="0">
                                          <p:val>
                                            <p:strVal val="#ppt_w"/>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childTnLst>
                                </p:cTn>
                              </p:par>
                            </p:childTnLst>
                          </p:cTn>
                        </p:par>
                        <p:par>
                          <p:cTn id="15" fill="hold">
                            <p:stCondLst>
                              <p:cond delay="2000"/>
                            </p:stCondLst>
                            <p:childTnLst>
                              <p:par>
                                <p:cTn id="16" presetID="17" presetClass="entr" presetSubtype="1" fill="hold" nodeType="afterEffect">
                                  <p:stCondLst>
                                    <p:cond delay="100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ppt_x</p:attrName>
                                        </p:attrNameLst>
                                      </p:cBhvr>
                                      <p:tavLst>
                                        <p:tav tm="0">
                                          <p:val>
                                            <p:strVal val="#ppt_x"/>
                                          </p:val>
                                        </p:tav>
                                        <p:tav tm="100000">
                                          <p:val>
                                            <p:strVal val="#ppt_x"/>
                                          </p:val>
                                        </p:tav>
                                      </p:tavLst>
                                    </p:anim>
                                    <p:anim calcmode="lin" valueType="num">
                                      <p:cBhvr>
                                        <p:cTn id="19" dur="500" fill="hold"/>
                                        <p:tgtEl>
                                          <p:spTgt spid="2"/>
                                        </p:tgtEl>
                                        <p:attrNameLst>
                                          <p:attrName>ppt_y</p:attrName>
                                        </p:attrNameLst>
                                      </p:cBhvr>
                                      <p:tavLst>
                                        <p:tav tm="0">
                                          <p:val>
                                            <p:strVal val="#ppt_y-#ppt_h/2"/>
                                          </p:val>
                                        </p:tav>
                                        <p:tav tm="100000">
                                          <p:val>
                                            <p:strVal val="#ppt_y"/>
                                          </p:val>
                                        </p:tav>
                                      </p:tavLst>
                                    </p:anim>
                                    <p:anim calcmode="lin" valueType="num">
                                      <p:cBhvr>
                                        <p:cTn id="20" dur="500" fill="hold"/>
                                        <p:tgtEl>
                                          <p:spTgt spid="2"/>
                                        </p:tgtEl>
                                        <p:attrNameLst>
                                          <p:attrName>ppt_w</p:attrName>
                                        </p:attrNameLst>
                                      </p:cBhvr>
                                      <p:tavLst>
                                        <p:tav tm="0">
                                          <p:val>
                                            <p:strVal val="#ppt_w"/>
                                          </p:val>
                                        </p:tav>
                                        <p:tav tm="100000">
                                          <p:val>
                                            <p:strVal val="#ppt_w"/>
                                          </p:val>
                                        </p:tav>
                                      </p:tavLst>
                                    </p:anim>
                                    <p:anim calcmode="lin" valueType="num">
                                      <p:cBhvr>
                                        <p:cTn id="21" dur="500" fill="hold"/>
                                        <p:tgtEl>
                                          <p:spTgt spid="2"/>
                                        </p:tgtEl>
                                        <p:attrNameLst>
                                          <p:attrName>ppt_h</p:attrName>
                                        </p:attrNameLst>
                                      </p:cBhvr>
                                      <p:tavLst>
                                        <p:tav tm="0">
                                          <p:val>
                                            <p:fltVal val="0"/>
                                          </p:val>
                                        </p:tav>
                                        <p:tav tm="100000">
                                          <p:val>
                                            <p:strVal val="#ppt_h"/>
                                          </p:val>
                                        </p:tav>
                                      </p:tavLst>
                                    </p:anim>
                                  </p:childTnLst>
                                </p:cTn>
                              </p:par>
                            </p:childTnLst>
                          </p:cTn>
                        </p:par>
                        <p:par>
                          <p:cTn id="22" fill="hold">
                            <p:stCondLst>
                              <p:cond delay="3500"/>
                            </p:stCondLst>
                            <p:childTnLst>
                              <p:par>
                                <p:cTn id="23" presetID="17" presetClass="entr" presetSubtype="1" fill="hold" nodeType="afterEffect">
                                  <p:stCondLst>
                                    <p:cond delay="100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ppt_x</p:attrName>
                                        </p:attrNameLst>
                                      </p:cBhvr>
                                      <p:tavLst>
                                        <p:tav tm="0">
                                          <p:val>
                                            <p:strVal val="#ppt_x"/>
                                          </p:val>
                                        </p:tav>
                                        <p:tav tm="100000">
                                          <p:val>
                                            <p:strVal val="#ppt_x"/>
                                          </p:val>
                                        </p:tav>
                                      </p:tavLst>
                                    </p:anim>
                                    <p:anim calcmode="lin" valueType="num">
                                      <p:cBhvr>
                                        <p:cTn id="26" dur="500" fill="hold"/>
                                        <p:tgtEl>
                                          <p:spTgt spid="4"/>
                                        </p:tgtEl>
                                        <p:attrNameLst>
                                          <p:attrName>ppt_y</p:attrName>
                                        </p:attrNameLst>
                                      </p:cBhvr>
                                      <p:tavLst>
                                        <p:tav tm="0">
                                          <p:val>
                                            <p:strVal val="#ppt_y-#ppt_h/2"/>
                                          </p:val>
                                        </p:tav>
                                        <p:tav tm="100000">
                                          <p:val>
                                            <p:strVal val="#ppt_y"/>
                                          </p:val>
                                        </p:tav>
                                      </p:tavLst>
                                    </p:anim>
                                    <p:anim calcmode="lin" valueType="num">
                                      <p:cBhvr>
                                        <p:cTn id="27" dur="500" fill="hold"/>
                                        <p:tgtEl>
                                          <p:spTgt spid="4"/>
                                        </p:tgtEl>
                                        <p:attrNameLst>
                                          <p:attrName>ppt_w</p:attrName>
                                        </p:attrNameLst>
                                      </p:cBhvr>
                                      <p:tavLst>
                                        <p:tav tm="0">
                                          <p:val>
                                            <p:strVal val="#ppt_w"/>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childTnLst>
                                </p:cTn>
                              </p:par>
                            </p:childTnLst>
                          </p:cTn>
                        </p:par>
                        <p:par>
                          <p:cTn id="29" fill="hold">
                            <p:stCondLst>
                              <p:cond delay="5000"/>
                            </p:stCondLst>
                            <p:childTnLst>
                              <p:par>
                                <p:cTn id="30" presetID="17" presetClass="entr" presetSubtype="1" fill="hold" nodeType="afterEffect">
                                  <p:stCondLst>
                                    <p:cond delay="100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ppt_x</p:attrName>
                                        </p:attrNameLst>
                                      </p:cBhvr>
                                      <p:tavLst>
                                        <p:tav tm="0">
                                          <p:val>
                                            <p:strVal val="#ppt_x"/>
                                          </p:val>
                                        </p:tav>
                                        <p:tav tm="100000">
                                          <p:val>
                                            <p:strVal val="#ppt_x"/>
                                          </p:val>
                                        </p:tav>
                                      </p:tavLst>
                                    </p:anim>
                                    <p:anim calcmode="lin" valueType="num">
                                      <p:cBhvr>
                                        <p:cTn id="33" dur="500" fill="hold"/>
                                        <p:tgtEl>
                                          <p:spTgt spid="3"/>
                                        </p:tgtEl>
                                        <p:attrNameLst>
                                          <p:attrName>ppt_y</p:attrName>
                                        </p:attrNameLst>
                                      </p:cBhvr>
                                      <p:tavLst>
                                        <p:tav tm="0">
                                          <p:val>
                                            <p:strVal val="#ppt_y-#ppt_h/2"/>
                                          </p:val>
                                        </p:tav>
                                        <p:tav tm="100000">
                                          <p:val>
                                            <p:strVal val="#ppt_y"/>
                                          </p:val>
                                        </p:tav>
                                      </p:tavLst>
                                    </p:anim>
                                    <p:anim calcmode="lin" valueType="num">
                                      <p:cBhvr>
                                        <p:cTn id="34" dur="500" fill="hold"/>
                                        <p:tgtEl>
                                          <p:spTgt spid="3"/>
                                        </p:tgtEl>
                                        <p:attrNameLst>
                                          <p:attrName>ppt_w</p:attrName>
                                        </p:attrNameLst>
                                      </p:cBhvr>
                                      <p:tavLst>
                                        <p:tav tm="0">
                                          <p:val>
                                            <p:strVal val="#ppt_w"/>
                                          </p:val>
                                        </p:tav>
                                        <p:tav tm="100000">
                                          <p:val>
                                            <p:strVal val="#ppt_w"/>
                                          </p:val>
                                        </p:tav>
                                      </p:tavLst>
                                    </p:anim>
                                    <p:anim calcmode="lin" valueType="num">
                                      <p:cBhvr>
                                        <p:cTn id="35"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3"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7" name="Rectangle 5"/>
          <p:cNvSpPr>
            <a:spLocks noGrp="1" noChangeArrowheads="1"/>
          </p:cNvSpPr>
          <p:nvPr>
            <p:ph type="title"/>
          </p:nvPr>
        </p:nvSpPr>
        <p:spPr>
          <a:xfrm>
            <a:off x="809149" y="302801"/>
            <a:ext cx="9073515" cy="369311"/>
          </a:xfrm>
        </p:spPr>
        <p:txBody>
          <a:bodyPr>
            <a:normAutofit fontScale="90000"/>
          </a:bodyPr>
          <a:lstStyle/>
          <a:p>
            <a:r>
              <a:rPr lang="en-US" sz="3087" dirty="0">
                <a:latin typeface="Souvenir Lt BT" pitchFamily="18" charset="0"/>
              </a:rPr>
              <a:t>Perceptual Process</a:t>
            </a:r>
          </a:p>
        </p:txBody>
      </p:sp>
      <p:pic>
        <p:nvPicPr>
          <p:cNvPr id="105476" name="Picture 4"/>
          <p:cNvPicPr>
            <a:picLocks noGrp="1" noChangeAspect="1" noChangeArrowheads="1"/>
          </p:cNvPicPr>
          <p:nvPr>
            <p:ph idx="1"/>
          </p:nvPr>
        </p:nvPicPr>
        <p:blipFill>
          <a:blip r:embed="rId2"/>
          <a:srcRect/>
          <a:stretch>
            <a:fillRect/>
          </a:stretch>
        </p:blipFill>
        <p:spPr>
          <a:xfrm>
            <a:off x="0" y="1037431"/>
            <a:ext cx="10691813" cy="6096000"/>
          </a:xfrm>
          <a:noFill/>
          <a:ln/>
        </p:spPr>
      </p:pic>
      <p:sp>
        <p:nvSpPr>
          <p:cNvPr id="2" name="Date Placeholder 1"/>
          <p:cNvSpPr>
            <a:spLocks noGrp="1"/>
          </p:cNvSpPr>
          <p:nvPr>
            <p:ph type="dt" sz="half" idx="10"/>
          </p:nvPr>
        </p:nvSpPr>
        <p:spPr/>
        <p:txBody>
          <a:bodyPr/>
          <a:lstStyle/>
          <a:p>
            <a:pPr>
              <a:defRPr/>
            </a:pPr>
            <a:fld id="{3058A4CF-CE9A-45D0-AD63-F16625FBD180}" type="datetime5">
              <a:rPr lang="en-IN" smtClean="0">
                <a:solidFill>
                  <a:srgbClr val="FFFFFF"/>
                </a:solidFill>
              </a:rPr>
              <a:t>29-Aug-24</a:t>
            </a:fld>
            <a:endParaRPr lang="en-US" dirty="0">
              <a:solidFill>
                <a:srgbClr val="FFFFFF"/>
              </a:solidFill>
            </a:endParaRPr>
          </a:p>
        </p:txBody>
      </p:sp>
      <p:sp>
        <p:nvSpPr>
          <p:cNvPr id="3" name="Slide Number Placeholder 2"/>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5</a:t>
            </a:fld>
            <a:endParaRPr lang="en-US">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ahoma" pitchFamily="34" charset="0"/>
              </a:rPr>
              <a:t>Attribution Theory</a:t>
            </a:r>
            <a:endParaRPr lang="en-US" dirty="0"/>
          </a:p>
        </p:txBody>
      </p:sp>
      <p:sp>
        <p:nvSpPr>
          <p:cNvPr id="3" name="Content Placeholder 2"/>
          <p:cNvSpPr>
            <a:spLocks noGrp="1"/>
          </p:cNvSpPr>
          <p:nvPr>
            <p:ph idx="1"/>
          </p:nvPr>
        </p:nvSpPr>
        <p:spPr/>
        <p:txBody>
          <a:bodyPr>
            <a:normAutofit/>
          </a:bodyPr>
          <a:lstStyle/>
          <a:p>
            <a:r>
              <a:rPr lang="en-US" sz="2000" b="1" dirty="0"/>
              <a:t>Attribution theory </a:t>
            </a:r>
            <a:r>
              <a:rPr lang="en-US" sz="2000" b="1" i="1" dirty="0"/>
              <a:t>an attempt to </a:t>
            </a:r>
            <a:r>
              <a:rPr lang="en-US" sz="2000" i="1" dirty="0"/>
              <a:t>determine whether an individual’s behavior is </a:t>
            </a:r>
            <a:r>
              <a:rPr lang="en-US" sz="2000" b="1" i="1" dirty="0">
                <a:solidFill>
                  <a:srgbClr val="FF0000"/>
                </a:solidFill>
              </a:rPr>
              <a:t>internally or externally </a:t>
            </a:r>
            <a:r>
              <a:rPr lang="en-US" sz="2000" i="1" dirty="0"/>
              <a:t>caused.</a:t>
            </a:r>
          </a:p>
          <a:p>
            <a:r>
              <a:rPr lang="en-US" sz="2000" b="1" dirty="0"/>
              <a:t>Fundamental </a:t>
            </a:r>
            <a:r>
              <a:rPr lang="en-US" sz="2000" b="1" dirty="0">
                <a:solidFill>
                  <a:srgbClr val="FF0000"/>
                </a:solidFill>
              </a:rPr>
              <a:t>attribution error </a:t>
            </a:r>
            <a:r>
              <a:rPr lang="en-US" sz="2000" b="1" i="1" dirty="0"/>
              <a:t>the </a:t>
            </a:r>
            <a:r>
              <a:rPr lang="en-US" sz="2000" i="1" dirty="0"/>
              <a:t>tendency to </a:t>
            </a:r>
            <a:r>
              <a:rPr lang="en-US" sz="2000" b="1" i="1" dirty="0">
                <a:solidFill>
                  <a:srgbClr val="FF0000"/>
                </a:solidFill>
              </a:rPr>
              <a:t>underestimate</a:t>
            </a:r>
            <a:r>
              <a:rPr lang="en-US" sz="2000" i="1" dirty="0"/>
              <a:t> the influence of external factors and </a:t>
            </a:r>
            <a:r>
              <a:rPr lang="en-US" sz="2000" b="1" i="1" dirty="0">
                <a:solidFill>
                  <a:srgbClr val="FF0000"/>
                </a:solidFill>
              </a:rPr>
              <a:t>overestimate</a:t>
            </a:r>
            <a:r>
              <a:rPr lang="en-US" sz="2000" i="1" dirty="0"/>
              <a:t> the influence of internal factors when making</a:t>
            </a:r>
            <a:r>
              <a:rPr lang="en-US" sz="2000" b="1" i="1" dirty="0">
                <a:solidFill>
                  <a:srgbClr val="FF0000"/>
                </a:solidFill>
              </a:rPr>
              <a:t> judgments</a:t>
            </a:r>
            <a:r>
              <a:rPr lang="en-US" sz="2000" i="1" dirty="0"/>
              <a:t> about the behavior of others.</a:t>
            </a:r>
          </a:p>
          <a:p>
            <a:r>
              <a:rPr lang="en-US" sz="2000" b="1" dirty="0">
                <a:solidFill>
                  <a:srgbClr val="FF0000"/>
                </a:solidFill>
              </a:rPr>
              <a:t>Self-serving bias </a:t>
            </a:r>
            <a:r>
              <a:rPr lang="en-US" sz="2000" b="1" i="1" dirty="0"/>
              <a:t>the tendency for </a:t>
            </a:r>
            <a:r>
              <a:rPr lang="en-US" sz="2000" i="1" dirty="0"/>
              <a:t>individuals to attribute their own successes to internal factors and put the blame for failures on external factors</a:t>
            </a:r>
            <a:r>
              <a:rPr lang="en-US" i="1" dirty="0"/>
              <a:t>.</a:t>
            </a:r>
          </a:p>
          <a:p>
            <a:r>
              <a:rPr lang="en-IN" sz="2000" dirty="0"/>
              <a:t>Humans are motivated to assign causes to their actions and </a:t>
            </a:r>
            <a:r>
              <a:rPr lang="en-IN" sz="2000" dirty="0" err="1"/>
              <a:t>behaviors</a:t>
            </a:r>
            <a:r>
              <a:rPr lang="en-IN" sz="2000" dirty="0"/>
              <a:t>. In social psychology, attribution is the process by which individuals explain the causes of </a:t>
            </a:r>
            <a:r>
              <a:rPr lang="en-IN" sz="2000" dirty="0" err="1"/>
              <a:t>behavior</a:t>
            </a:r>
            <a:r>
              <a:rPr lang="en-IN" sz="2000" dirty="0"/>
              <a:t> and events. Models to explain this process are called </a:t>
            </a:r>
            <a:r>
              <a:rPr lang="en-IN" sz="2000" b="1" dirty="0"/>
              <a:t>attribution theory</a:t>
            </a:r>
            <a:endParaRPr lang="en-US" sz="2000" dirty="0"/>
          </a:p>
        </p:txBody>
      </p:sp>
      <p:sp>
        <p:nvSpPr>
          <p:cNvPr id="4" name="Date Placeholder 3"/>
          <p:cNvSpPr>
            <a:spLocks noGrp="1"/>
          </p:cNvSpPr>
          <p:nvPr>
            <p:ph type="dt" sz="half" idx="10"/>
          </p:nvPr>
        </p:nvSpPr>
        <p:spPr/>
        <p:txBody>
          <a:bodyPr/>
          <a:lstStyle/>
          <a:p>
            <a:pPr>
              <a:defRPr/>
            </a:pPr>
            <a:fld id="{35D61987-5AC4-4145-80CE-29BB7AA418E9}" type="datetime5">
              <a:rPr lang="en-IN" smtClean="0">
                <a:solidFill>
                  <a:srgbClr val="FFFFFF"/>
                </a:solidFill>
              </a:rPr>
              <a:t>29-Aug-24</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6</a:t>
            </a:fld>
            <a:endParaRPr lang="en-US">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Humans are motivated to assign causes to their actions and </a:t>
            </a:r>
            <a:r>
              <a:rPr lang="en-IN" dirty="0" err="1"/>
              <a:t>behaviors</a:t>
            </a:r>
            <a:r>
              <a:rPr lang="en-IN" dirty="0"/>
              <a:t>. In social psychology, attribution is the process by which individuals explain the causes of </a:t>
            </a:r>
            <a:r>
              <a:rPr lang="en-IN" dirty="0" err="1"/>
              <a:t>behavior</a:t>
            </a:r>
            <a:r>
              <a:rPr lang="en-IN" dirty="0"/>
              <a:t> and events. Models to explain this process are called attribution theory</a:t>
            </a:r>
            <a:endParaRPr lang="en-US" dirty="0"/>
          </a:p>
        </p:txBody>
      </p:sp>
      <p:pic>
        <p:nvPicPr>
          <p:cNvPr id="1026" name="Picture 2"/>
          <p:cNvPicPr>
            <a:picLocks noChangeAspect="1" noChangeArrowheads="1"/>
          </p:cNvPicPr>
          <p:nvPr/>
        </p:nvPicPr>
        <p:blipFill>
          <a:blip r:embed="rId2"/>
          <a:srcRect/>
          <a:stretch>
            <a:fillRect/>
          </a:stretch>
        </p:blipFill>
        <p:spPr bwMode="auto">
          <a:xfrm>
            <a:off x="-23263" y="1103007"/>
            <a:ext cx="10527507" cy="5878024"/>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pPr>
              <a:defRPr/>
            </a:pPr>
            <a:fld id="{647E486C-0D10-4AAF-91F0-63D811D22296}" type="datetime5">
              <a:rPr lang="en-IN" smtClean="0">
                <a:solidFill>
                  <a:srgbClr val="FFFFFF"/>
                </a:solidFill>
              </a:rPr>
              <a:t>29-Aug-24</a:t>
            </a:fld>
            <a:endParaRPr lang="en-US" dirty="0">
              <a:solidFill>
                <a:srgbClr val="FFFFFF"/>
              </a:solidFill>
            </a:endParaRPr>
          </a:p>
        </p:txBody>
      </p:sp>
      <p:sp>
        <p:nvSpPr>
          <p:cNvPr id="4" name="Slide Number Placeholder 3"/>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7</a:t>
            </a:fld>
            <a:endParaRPr lang="en-US">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09149" y="302801"/>
            <a:ext cx="9073515" cy="705367"/>
          </a:xfrm>
        </p:spPr>
        <p:txBody>
          <a:bodyPr>
            <a:normAutofit/>
          </a:bodyPr>
          <a:lstStyle/>
          <a:p>
            <a:r>
              <a:rPr lang="en-US" dirty="0">
                <a:cs typeface="Tahoma" pitchFamily="34" charset="0"/>
              </a:rPr>
              <a:t>Attribution Theory</a:t>
            </a:r>
            <a:endParaRPr lang="en-US" dirty="0"/>
          </a:p>
        </p:txBody>
      </p:sp>
      <p:sp>
        <p:nvSpPr>
          <p:cNvPr id="4" name="Content Placeholder 3"/>
          <p:cNvSpPr>
            <a:spLocks noGrp="1"/>
          </p:cNvSpPr>
          <p:nvPr>
            <p:ph idx="1"/>
          </p:nvPr>
        </p:nvSpPr>
        <p:spPr>
          <a:xfrm>
            <a:off x="240507" y="1008169"/>
            <a:ext cx="9642158" cy="5746210"/>
          </a:xfrm>
        </p:spPr>
        <p:txBody>
          <a:bodyPr/>
          <a:lstStyle/>
          <a:p>
            <a:r>
              <a:rPr lang="en-US" sz="2400" b="1" i="1" dirty="0">
                <a:solidFill>
                  <a:srgbClr val="FF0000"/>
                </a:solidFill>
              </a:rPr>
              <a:t>Distinctiveness</a:t>
            </a:r>
            <a:r>
              <a:rPr lang="en-US" sz="2400" i="1" dirty="0"/>
              <a:t> refers to </a:t>
            </a:r>
            <a:r>
              <a:rPr lang="en-US" sz="2400" dirty="0"/>
              <a:t>whether an individual displays </a:t>
            </a:r>
            <a:r>
              <a:rPr lang="en-US" sz="2400" b="1" dirty="0">
                <a:solidFill>
                  <a:srgbClr val="00B050"/>
                </a:solidFill>
              </a:rPr>
              <a:t>different behaviors in different situations</a:t>
            </a:r>
          </a:p>
          <a:p>
            <a:r>
              <a:rPr lang="en-US" sz="2400" dirty="0"/>
              <a:t>If everyone who faces a </a:t>
            </a:r>
            <a:r>
              <a:rPr lang="en-US" sz="2400" b="1" dirty="0">
                <a:solidFill>
                  <a:srgbClr val="00B050"/>
                </a:solidFill>
              </a:rPr>
              <a:t>similar situation </a:t>
            </a:r>
            <a:r>
              <a:rPr lang="en-US" sz="2400" dirty="0"/>
              <a:t>responds in the same way, we can say the behavior shows</a:t>
            </a:r>
            <a:r>
              <a:rPr lang="en-US" sz="2400" b="1" dirty="0">
                <a:solidFill>
                  <a:srgbClr val="FF0000"/>
                </a:solidFill>
              </a:rPr>
              <a:t> </a:t>
            </a:r>
            <a:r>
              <a:rPr lang="en-US" sz="2400" b="1" i="1" dirty="0">
                <a:solidFill>
                  <a:srgbClr val="FF0000"/>
                </a:solidFill>
              </a:rPr>
              <a:t>Consensus</a:t>
            </a:r>
          </a:p>
          <a:p>
            <a:r>
              <a:rPr lang="en-US" sz="2400" b="1" i="1" dirty="0">
                <a:solidFill>
                  <a:srgbClr val="FF0000"/>
                </a:solidFill>
              </a:rPr>
              <a:t>Consistency</a:t>
            </a:r>
            <a:r>
              <a:rPr lang="en-US" sz="2400" i="1" dirty="0"/>
              <a:t> in a person’s actions. Does the </a:t>
            </a:r>
            <a:r>
              <a:rPr lang="en-US" sz="2400" dirty="0"/>
              <a:t>person respond </a:t>
            </a:r>
            <a:r>
              <a:rPr lang="en-US" sz="2400" b="1" dirty="0">
                <a:solidFill>
                  <a:srgbClr val="00B050"/>
                </a:solidFill>
              </a:rPr>
              <a:t>the same way over time</a:t>
            </a:r>
          </a:p>
        </p:txBody>
      </p:sp>
      <p:sp>
        <p:nvSpPr>
          <p:cNvPr id="2" name="Date Placeholder 1"/>
          <p:cNvSpPr>
            <a:spLocks noGrp="1"/>
          </p:cNvSpPr>
          <p:nvPr>
            <p:ph type="dt" sz="half" idx="10"/>
          </p:nvPr>
        </p:nvSpPr>
        <p:spPr/>
        <p:txBody>
          <a:bodyPr/>
          <a:lstStyle/>
          <a:p>
            <a:pPr>
              <a:defRPr/>
            </a:pPr>
            <a:fld id="{4367E8E6-E8AA-49BE-903F-4AE1399E60E7}" type="datetime5">
              <a:rPr lang="en-IN" smtClean="0">
                <a:solidFill>
                  <a:srgbClr val="FFFFFF"/>
                </a:solidFill>
              </a:rPr>
              <a:t>29-Aug-24</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8</a:t>
            </a:fld>
            <a:endParaRPr lang="en-US">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4-</a:t>
            </a:r>
            <a:fld id="{59805208-09CB-4B1E-B71F-884E1DC46B95}" type="slidenum">
              <a:rPr lang="en-US"/>
              <a:pPr>
                <a:defRPr/>
              </a:pPr>
              <a:t>9</a:t>
            </a:fld>
            <a:endParaRPr lang="en-US"/>
          </a:p>
        </p:txBody>
      </p:sp>
      <p:sp>
        <p:nvSpPr>
          <p:cNvPr id="64515" name="Rectangle 2"/>
          <p:cNvSpPr>
            <a:spLocks noGrp="1" noChangeArrowheads="1"/>
          </p:cNvSpPr>
          <p:nvPr>
            <p:ph type="title"/>
          </p:nvPr>
        </p:nvSpPr>
        <p:spPr/>
        <p:txBody>
          <a:bodyPr/>
          <a:lstStyle/>
          <a:p>
            <a:r>
              <a:rPr lang="en-US" dirty="0">
                <a:cs typeface="Tahoma" pitchFamily="34" charset="0"/>
              </a:rPr>
              <a:t>Attribution Theory</a:t>
            </a:r>
          </a:p>
        </p:txBody>
      </p:sp>
      <p:sp>
        <p:nvSpPr>
          <p:cNvPr id="64516" name="Rectangle 3"/>
          <p:cNvSpPr>
            <a:spLocks noGrp="1" noChangeArrowheads="1"/>
          </p:cNvSpPr>
          <p:nvPr>
            <p:ph type="body" idx="1"/>
          </p:nvPr>
        </p:nvSpPr>
        <p:spPr/>
        <p:txBody>
          <a:bodyPr>
            <a:normAutofit/>
          </a:bodyPr>
          <a:lstStyle/>
          <a:p>
            <a:pPr eaLnBrk="1" hangingPunct="1"/>
            <a:r>
              <a:rPr lang="en-US" b="1" dirty="0">
                <a:solidFill>
                  <a:srgbClr val="FF0000"/>
                </a:solidFill>
                <a:cs typeface="Calibri" pitchFamily="34" charset="0"/>
              </a:rPr>
              <a:t>Judgments</a:t>
            </a:r>
            <a:r>
              <a:rPr lang="en-US" dirty="0">
                <a:solidFill>
                  <a:schemeClr val="hlink"/>
                </a:solidFill>
                <a:cs typeface="Calibri" pitchFamily="34" charset="0"/>
              </a:rPr>
              <a:t> about what caused a person’s behavior—either characteristics of the person or of the situation</a:t>
            </a:r>
          </a:p>
          <a:p>
            <a:pPr eaLnBrk="1" hangingPunct="1"/>
            <a:r>
              <a:rPr lang="en-US" dirty="0">
                <a:cs typeface="Calibri" pitchFamily="34" charset="0"/>
              </a:rPr>
              <a:t>As people organize what they </a:t>
            </a:r>
            <a:r>
              <a:rPr lang="en-US" b="1" dirty="0">
                <a:solidFill>
                  <a:srgbClr val="FF0000"/>
                </a:solidFill>
                <a:cs typeface="Calibri" pitchFamily="34" charset="0"/>
              </a:rPr>
              <a:t>perceive</a:t>
            </a:r>
            <a:r>
              <a:rPr lang="en-US" dirty="0">
                <a:cs typeface="Calibri" pitchFamily="34" charset="0"/>
              </a:rPr>
              <a:t>, they often </a:t>
            </a:r>
            <a:r>
              <a:rPr lang="en-US" b="1" dirty="0">
                <a:solidFill>
                  <a:srgbClr val="FF0000"/>
                </a:solidFill>
                <a:cs typeface="Calibri" pitchFamily="34" charset="0"/>
              </a:rPr>
              <a:t>draw conclusions</a:t>
            </a:r>
          </a:p>
          <a:p>
            <a:r>
              <a:rPr lang="en-US" dirty="0">
                <a:cs typeface="Calibri" pitchFamily="34" charset="0"/>
              </a:rPr>
              <a:t>Suggests that when we observe an individual’s behavior, we attempt to determine whether it was internally or externally caused</a:t>
            </a:r>
          </a:p>
          <a:p>
            <a:pPr lvl="1"/>
            <a:r>
              <a:rPr lang="en-US" dirty="0">
                <a:ea typeface="Tahoma" pitchFamily="34" charset="0"/>
                <a:cs typeface="Tahoma" pitchFamily="34" charset="0"/>
              </a:rPr>
              <a:t>Internally – believed to be under the personal control of the individual</a:t>
            </a:r>
          </a:p>
          <a:p>
            <a:pPr lvl="1"/>
            <a:r>
              <a:rPr lang="en-US" dirty="0">
                <a:ea typeface="Tahoma" pitchFamily="34" charset="0"/>
                <a:cs typeface="Tahoma" pitchFamily="34" charset="0"/>
              </a:rPr>
              <a:t>Externally – resulting from outside causes</a:t>
            </a:r>
          </a:p>
        </p:txBody>
      </p:sp>
      <p:sp>
        <p:nvSpPr>
          <p:cNvPr id="2" name="Date Placeholder 1"/>
          <p:cNvSpPr>
            <a:spLocks noGrp="1"/>
          </p:cNvSpPr>
          <p:nvPr>
            <p:ph type="dt" sz="half" idx="10"/>
          </p:nvPr>
        </p:nvSpPr>
        <p:spPr/>
        <p:txBody>
          <a:bodyPr/>
          <a:lstStyle/>
          <a:p>
            <a:pPr>
              <a:defRPr/>
            </a:pPr>
            <a:fld id="{095708DF-92FF-4596-860A-6B578E1CCED9}" type="datetime5">
              <a:rPr lang="en-IN" smtClean="0">
                <a:solidFill>
                  <a:srgbClr val="FFFFFF"/>
                </a:solidFill>
              </a:rPr>
              <a:t>29-Aug-24</a:t>
            </a:fld>
            <a:endParaRPr lang="en-US" dirty="0">
              <a:solidFill>
                <a:srgbClr val="FFFFFF"/>
              </a:solidFill>
            </a:endParaRPr>
          </a:p>
        </p:txBody>
      </p:sp>
    </p:spTree>
    <p:extLst>
      <p:ext uri="{BB962C8B-B14F-4D97-AF65-F5344CB8AC3E}">
        <p14:creationId xmlns:p14="http://schemas.microsoft.com/office/powerpoint/2010/main" val="577572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6102</TotalTime>
  <Words>1439</Words>
  <Application>Microsoft Office PowerPoint</Application>
  <PresentationFormat>Custom</PresentationFormat>
  <Paragraphs>245</Paragraphs>
  <Slides>37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French Script MT</vt:lpstr>
      <vt:lpstr>Souvenir Lt BT</vt:lpstr>
      <vt:lpstr>Tahoma</vt:lpstr>
      <vt:lpstr>Times New Roman</vt:lpstr>
      <vt:lpstr>Wingdings</vt:lpstr>
      <vt:lpstr>ヒラギノ角ゴ Pro W3</vt:lpstr>
      <vt:lpstr>Default Design</vt:lpstr>
      <vt:lpstr>PowerPoint Presentation</vt:lpstr>
      <vt:lpstr>Perception</vt:lpstr>
      <vt:lpstr>Perception</vt:lpstr>
      <vt:lpstr>                       Perceptual Process Model   </vt:lpstr>
      <vt:lpstr>Perceptual Process</vt:lpstr>
      <vt:lpstr>Attribution Theory</vt:lpstr>
      <vt:lpstr>PowerPoint Presentation</vt:lpstr>
      <vt:lpstr>Attribution Theory</vt:lpstr>
      <vt:lpstr>Attribution Theory</vt:lpstr>
      <vt:lpstr>Attribution Errors</vt:lpstr>
      <vt:lpstr>Common Perceptual Distortions</vt:lpstr>
      <vt:lpstr>Common Perceptual Distortions</vt:lpstr>
      <vt:lpstr>Common Perceptual Distortions</vt:lpstr>
      <vt:lpstr>Common Perceptual Distortions</vt:lpstr>
      <vt:lpstr>Common Biases and Errors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Factors Influencing Perception</vt:lpstr>
      <vt:lpstr>Perception</vt:lpstr>
      <vt:lpstr>Assumptions of the Rational Decision-Making Model</vt:lpstr>
      <vt:lpstr>Steps in the Rational Decision-Making Model</vt:lpstr>
      <vt:lpstr>How Are Decisions Actually Made in Organizations</vt:lpstr>
      <vt:lpstr>Common Biases and Errors</vt:lpstr>
      <vt:lpstr>Intuition</vt:lpstr>
      <vt:lpstr>Individual Differences in Decision Making</vt:lpstr>
      <vt:lpstr>Organizational Constraints on Decision Makers</vt:lpstr>
      <vt:lpstr>Cultural Differences in Decision Making</vt:lpstr>
      <vt:lpstr>Ethics in Decision Making</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Oxidation of Organic Compounds using Nanomaterial Based Technologies</dc:title>
  <dc:creator>Gautham Jegadeesan</dc:creator>
  <cp:lastModifiedBy>Vijayabanu C</cp:lastModifiedBy>
  <cp:revision>588</cp:revision>
  <dcterms:created xsi:type="dcterms:W3CDTF">2015-02-25T10:23:39Z</dcterms:created>
  <dcterms:modified xsi:type="dcterms:W3CDTF">2024-08-29T08:21:42Z</dcterms:modified>
</cp:coreProperties>
</file>