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281" r:id="rId2"/>
    <p:sldId id="290" r:id="rId3"/>
    <p:sldId id="291" r:id="rId4"/>
    <p:sldId id="292" r:id="rId5"/>
    <p:sldId id="293" r:id="rId6"/>
    <p:sldId id="282" r:id="rId7"/>
    <p:sldId id="289" r:id="rId8"/>
    <p:sldId id="288" r:id="rId9"/>
    <p:sldId id="286" r:id="rId10"/>
    <p:sldId id="287" r:id="rId11"/>
    <p:sldId id="294" r:id="rId12"/>
    <p:sldId id="295" r:id="rId13"/>
    <p:sldId id="296" r:id="rId14"/>
    <p:sldId id="298" r:id="rId15"/>
    <p:sldId id="315" r:id="rId16"/>
    <p:sldId id="316" r:id="rId17"/>
    <p:sldId id="317" r:id="rId18"/>
    <p:sldId id="327" r:id="rId19"/>
    <p:sldId id="276" r:id="rId20"/>
    <p:sldId id="429" r:id="rId21"/>
    <p:sldId id="430" r:id="rId22"/>
    <p:sldId id="431" r:id="rId23"/>
    <p:sldId id="432" r:id="rId24"/>
    <p:sldId id="297" r:id="rId25"/>
  </p:sldIdLst>
  <p:sldSz cx="10691813" cy="7561263"/>
  <p:notesSz cx="7315200" cy="9601200"/>
  <p:defaultTextStyle>
    <a:defPPr>
      <a:defRPr lang="en-US"/>
    </a:defPPr>
    <a:lvl1pPr marL="0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82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965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447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29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412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894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376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859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382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03" autoAdjust="0"/>
  </p:normalViewPr>
  <p:slideViewPr>
    <p:cSldViewPr>
      <p:cViewPr varScale="1">
        <p:scale>
          <a:sx n="78" d="100"/>
          <a:sy n="78" d="100"/>
        </p:scale>
        <p:origin x="-1210" y="-72"/>
      </p:cViewPr>
      <p:guideLst>
        <p:guide orient="horz" pos="2160"/>
        <p:guide orient="horz" pos="2382"/>
        <p:guide pos="2880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3067"/>
    </p:cViewPr>
  </p:sorterViewPr>
  <p:notesViewPr>
    <p:cSldViewPr>
      <p:cViewPr varScale="1">
        <p:scale>
          <a:sx n="54" d="100"/>
          <a:sy n="54" d="100"/>
        </p:scale>
        <p:origin x="2784" y="4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5CBAC3D-EBEE-4820-8663-E793D90DB177}" type="datetimeFigureOut">
              <a:rPr lang="en-IN" smtClean="0"/>
              <a:pPr/>
              <a:t>02-11-2021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BE38153-F5C3-43E9-B1B3-6820974F76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752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5B566A5-67C5-4E3E-9C6E-79469278F95F}" type="datetimeFigureOut">
              <a:rPr lang="en-IN" smtClean="0"/>
              <a:pPr/>
              <a:t>02-11-2021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9FD433C-C65C-4D37-94B3-5A547A2C39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97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482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2965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447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929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412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894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376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859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="" xmlns:a16="http://schemas.microsoft.com/office/drawing/2014/main" id="{9D7C6D8B-CB63-426E-B165-D5CF1D081D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A100EB-6113-4456-B001-B713C102E82F}" type="slidenum">
              <a:rPr lang="en-US" altLang="en-US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="" xmlns:a16="http://schemas.microsoft.com/office/drawing/2014/main" id="{CE867121-30CF-485A-B28F-D56872E06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9028" name="Rectangle 3">
            <a:extLst>
              <a:ext uri="{FF2B5EF4-FFF2-40B4-BE49-F238E27FC236}">
                <a16:creationId xmlns="" xmlns:a16="http://schemas.microsoft.com/office/drawing/2014/main" id="{D54887BF-04BE-4D33-8FFC-6D5680406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9029" name="Rectangle 4">
            <a:extLst>
              <a:ext uri="{FF2B5EF4-FFF2-40B4-BE49-F238E27FC236}">
                <a16:creationId xmlns="" xmlns:a16="http://schemas.microsoft.com/office/drawing/2014/main" id="{40230C73-C07B-490C-9734-64483497A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9030" name="Rectangle 5">
            <a:extLst>
              <a:ext uri="{FF2B5EF4-FFF2-40B4-BE49-F238E27FC236}">
                <a16:creationId xmlns="" xmlns:a16="http://schemas.microsoft.com/office/drawing/2014/main" id="{1DC3FA41-316B-4240-AC1B-6044DF39B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9031" name="Rectangle 6">
            <a:extLst>
              <a:ext uri="{FF2B5EF4-FFF2-40B4-BE49-F238E27FC236}">
                <a16:creationId xmlns="" xmlns:a16="http://schemas.microsoft.com/office/drawing/2014/main" id="{B399A06A-DD8C-41A3-AC88-C5ED3DBE7A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4413" y="692150"/>
            <a:ext cx="4829175" cy="3416300"/>
          </a:xfrm>
          <a:ln w="12700" cap="flat"/>
        </p:spPr>
      </p:sp>
      <p:sp>
        <p:nvSpPr>
          <p:cNvPr id="129032" name="Rectangle 7">
            <a:extLst>
              <a:ext uri="{FF2B5EF4-FFF2-40B4-BE49-F238E27FC236}">
                <a16:creationId xmlns="" xmlns:a16="http://schemas.microsoft.com/office/drawing/2014/main" id="{8F0F6B83-A022-486A-95C0-6ED3630463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ChangeArrowheads="1"/>
          </p:cNvSpPr>
          <p:nvPr userDrawn="1"/>
        </p:nvSpPr>
        <p:spPr bwMode="auto">
          <a:xfrm>
            <a:off x="0" y="6931158"/>
            <a:ext cx="10691813" cy="672112"/>
          </a:xfrm>
          <a:prstGeom prst="rect">
            <a:avLst/>
          </a:prstGeom>
          <a:solidFill>
            <a:srgbClr val="26267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 userDrawn="1"/>
        </p:nvSpPr>
        <p:spPr bwMode="auto">
          <a:xfrm>
            <a:off x="356394" y="2211181"/>
            <a:ext cx="9979025" cy="2936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4100" b="1" i="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Template for Preparing Presentation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4100" b="1" i="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Session 2</a:t>
            </a:r>
            <a:endParaRPr lang="en-US" sz="2700" b="0" i="0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700" b="0" i="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SASTRA University</a:t>
            </a:r>
          </a:p>
        </p:txBody>
      </p:sp>
      <p:sp>
        <p:nvSpPr>
          <p:cNvPr id="7" name="Text Box 18"/>
          <p:cNvSpPr txBox="1">
            <a:spLocks noChangeArrowheads="1"/>
          </p:cNvSpPr>
          <p:nvPr userDrawn="1"/>
        </p:nvSpPr>
        <p:spPr bwMode="auto">
          <a:xfrm>
            <a:off x="2791751" y="7043177"/>
            <a:ext cx="5078611" cy="5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96" tIns="52148" rIns="104296" bIns="52148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700" dirty="0">
                <a:solidFill>
                  <a:srgbClr val="FFFFFF"/>
                </a:solidFill>
                <a:latin typeface="French Script MT" pitchFamily="66" charset="0"/>
              </a:rPr>
              <a:t>Progress Through Quality Education</a:t>
            </a:r>
          </a:p>
        </p:txBody>
      </p:sp>
    </p:spTree>
    <p:extLst>
      <p:ext uri="{BB962C8B-B14F-4D97-AF65-F5344CB8AC3E}">
        <p14:creationId xmlns:p14="http://schemas.microsoft.com/office/powerpoint/2010/main" val="79875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367" y="175391"/>
            <a:ext cx="6370539" cy="597757"/>
          </a:xfrm>
          <a:prstGeom prst="rect">
            <a:avLst/>
          </a:prstGeom>
        </p:spPr>
        <p:txBody>
          <a:bodyPr lIns="104296" tIns="52148" rIns="104296" bIns="52148">
            <a:sp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97" y="1092183"/>
            <a:ext cx="10335419" cy="5838975"/>
          </a:xfrm>
        </p:spPr>
        <p:txBody>
          <a:bodyPr/>
          <a:lstStyle>
            <a:lvl1pPr>
              <a:lnSpc>
                <a:spcPts val="3600"/>
              </a:lnSpc>
              <a:spcBef>
                <a:spcPts val="0"/>
              </a:spcBef>
              <a:defRPr/>
            </a:lvl1pPr>
            <a:lvl2pPr>
              <a:lnSpc>
                <a:spcPts val="3600"/>
              </a:lnSpc>
              <a:spcBef>
                <a:spcPts val="0"/>
              </a:spcBef>
              <a:defRPr/>
            </a:lvl2pPr>
            <a:lvl3pPr>
              <a:lnSpc>
                <a:spcPts val="3600"/>
              </a:lnSpc>
              <a:spcBef>
                <a:spcPts val="0"/>
              </a:spcBef>
              <a:defRPr/>
            </a:lvl3pPr>
            <a:lvl4pPr>
              <a:lnSpc>
                <a:spcPts val="3600"/>
              </a:lnSpc>
              <a:spcBef>
                <a:spcPts val="0"/>
              </a:spcBef>
              <a:defRPr/>
            </a:lvl4pPr>
            <a:lvl5pPr>
              <a:lnSpc>
                <a:spcPts val="36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99412" y="7225205"/>
            <a:ext cx="1425575" cy="304053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85A462CF-117B-42EE-9DA7-BD5E73439BA3}" type="datetime5">
              <a:rPr lang="en-IN" smtClean="0">
                <a:solidFill>
                  <a:srgbClr val="FFFFFF"/>
                </a:solidFill>
              </a:rPr>
              <a:t>5-Nov-21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0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0887" y="130226"/>
            <a:ext cx="6036419" cy="597757"/>
          </a:xfrm>
          <a:prstGeom prst="rect">
            <a:avLst/>
          </a:prstGeom>
        </p:spPr>
        <p:txBody>
          <a:bodyPr lIns="104296" tIns="52148" rIns="104296" bIns="52148">
            <a:sp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3345" y="7225205"/>
            <a:ext cx="1521071" cy="273047"/>
          </a:xfrm>
        </p:spPr>
        <p:txBody>
          <a:bodyPr/>
          <a:lstStyle/>
          <a:p>
            <a:pPr>
              <a:defRPr/>
            </a:pPr>
            <a:fld id="{F7F11729-E1DE-4539-8D0D-533E451C3C2D}" type="datetime5">
              <a:rPr lang="en-IN" sz="1400" smtClean="0">
                <a:solidFill>
                  <a:srgbClr val="FFFFFF"/>
                </a:solidFill>
              </a:rPr>
              <a:t>5-Nov-21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61748" y="1061161"/>
            <a:ext cx="5051250" cy="59960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5435005" y="1054700"/>
            <a:ext cx="5051250" cy="6002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602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5A5F09C1-4713-41E9-A80A-0F382E8CDF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81C98-85C0-4A98-9734-6196F478AF19}" type="datetime5">
              <a:rPr lang="en-IN" smtClean="0"/>
              <a:t>5-Nov-21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327FF222-96B4-482F-BA95-14C5B34097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1AB9FD39-77A8-4B86-B89E-446BC227A9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endParaRPr lang="en-US" altLang="en-US"/>
          </a:p>
          <a:p>
            <a:fld id="{537266F4-88A0-4F46-8D4B-9DC2D07EF3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71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>
            <a:off x="0" y="7144692"/>
            <a:ext cx="10691813" cy="462077"/>
          </a:xfrm>
          <a:prstGeom prst="rect">
            <a:avLst/>
          </a:prstGeom>
          <a:solidFill>
            <a:srgbClr val="26267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8197" y="1050176"/>
            <a:ext cx="10335419" cy="583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96" tIns="52148" rIns="104296" bIns="52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52" name="Rectangle 28"/>
          <p:cNvSpPr>
            <a:spLocks noChangeArrowheads="1"/>
          </p:cNvSpPr>
          <p:nvPr userDrawn="1"/>
        </p:nvSpPr>
        <p:spPr bwMode="auto">
          <a:xfrm>
            <a:off x="0" y="911213"/>
            <a:ext cx="10691813" cy="132386"/>
          </a:xfrm>
          <a:prstGeom prst="rect">
            <a:avLst/>
          </a:prstGeom>
          <a:solidFill>
            <a:srgbClr val="26267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550" y="7204203"/>
            <a:ext cx="1521071" cy="35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96" tIns="52148" rIns="104296" bIns="52148" numCol="1" anchor="t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844E7DD-E487-4CD9-9072-99FA04D577D5}" type="datetime5">
              <a:rPr lang="en-IN" sz="1400" smtClean="0">
                <a:solidFill>
                  <a:srgbClr val="FFFFFF"/>
                </a:solidFill>
              </a:rPr>
              <a:t>5-Nov-21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4311" y="7225206"/>
            <a:ext cx="2494756" cy="31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96" tIns="52148" rIns="104296" bIns="52148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A66A362-4403-4718-B072-B01303837876}" type="slidenum">
              <a:rPr lang="en-US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7" b="8028"/>
          <a:stretch/>
        </p:blipFill>
        <p:spPr bwMode="auto">
          <a:xfrm>
            <a:off x="0" y="83297"/>
            <a:ext cx="2834179" cy="80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2791751" y="7130629"/>
            <a:ext cx="5078611" cy="53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96" tIns="52148" rIns="104296" bIns="52148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FFFFFF"/>
                </a:solidFill>
                <a:latin typeface="French Script MT" pitchFamily="66" charset="0"/>
              </a:rPr>
              <a:t>Progress Through Quality Education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521482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1042965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564447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2085929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91112" indent="-391112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rgbClr val="000097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47409" indent="-325926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chemeClr val="tx1"/>
        </a:buClr>
        <a:buFont typeface="Arial" charset="0"/>
        <a:buChar char="–"/>
        <a:defRPr sz="2700">
          <a:solidFill>
            <a:srgbClr val="000097"/>
          </a:solidFill>
          <a:latin typeface="+mn-lt"/>
        </a:defRPr>
      </a:lvl2pPr>
      <a:lvl3pPr marL="1303706" indent="-260741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rgbClr val="000097"/>
        </a:buClr>
        <a:buFont typeface="Wingdings" pitchFamily="2" charset="2"/>
        <a:buChar char="ü"/>
        <a:defRPr sz="2300">
          <a:solidFill>
            <a:schemeClr val="tx1"/>
          </a:solidFill>
          <a:latin typeface="+mn-lt"/>
        </a:defRPr>
      </a:lvl3pPr>
      <a:lvl4pPr marL="1825188" indent="-260741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chemeClr val="tx1"/>
        </a:buClr>
        <a:buFont typeface="Arial" charset="0"/>
        <a:buChar char="–"/>
        <a:defRPr>
          <a:solidFill>
            <a:srgbClr val="000097"/>
          </a:solidFill>
          <a:latin typeface="+mn-lt"/>
        </a:defRPr>
      </a:lvl4pPr>
      <a:lvl5pPr marL="2346670" indent="-260741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5pPr>
      <a:lvl6pPr marL="2868153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3389635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911117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4432600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82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965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447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929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412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894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376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859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8D96D8-C2D3-4777-B48F-C78F8EAE2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Topic: </a:t>
            </a:r>
            <a:r>
              <a:rPr lang="en-US" b="1" dirty="0" smtClean="0">
                <a:solidFill>
                  <a:srgbClr val="C00000"/>
                </a:solidFill>
              </a:rPr>
              <a:t>Evolution and OB Models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 algn="ctr" eaLnBrk="1" hangingPunct="1">
              <a:buNone/>
              <a:defRPr/>
            </a:pPr>
            <a:r>
              <a:rPr lang="en-US" sz="2000" b="1" dirty="0">
                <a:solidFill>
                  <a:srgbClr val="002060"/>
                </a:solidFill>
              </a:rPr>
              <a:t>Dr. C. Vijaya Banu</a:t>
            </a:r>
          </a:p>
          <a:p>
            <a:pPr marL="0" indent="0" algn="ctr" eaLnBrk="1" hangingPunct="1">
              <a:buNone/>
              <a:defRPr/>
            </a:pPr>
            <a:r>
              <a:rPr lang="en-US" sz="2000" b="1" dirty="0">
                <a:solidFill>
                  <a:srgbClr val="002060"/>
                </a:solidFill>
              </a:rPr>
              <a:t>Associate Professor , School of Management</a:t>
            </a:r>
          </a:p>
          <a:p>
            <a:pPr marL="0" indent="0" algn="ctr" eaLnBrk="1" hangingPunct="1">
              <a:buNone/>
              <a:defRPr/>
            </a:pPr>
            <a:r>
              <a:rPr lang="en-US" sz="2000" b="1" dirty="0">
                <a:solidFill>
                  <a:srgbClr val="002060"/>
                </a:solidFill>
              </a:rPr>
              <a:t>SASTRA Deemed University, Thanjavur – 613 401</a:t>
            </a:r>
          </a:p>
          <a:p>
            <a:pPr marL="0" indent="0" algn="ctr" eaLnBrk="1" hangingPunct="1"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vijayabanu@mba.sastra.edu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DE906A-E1B5-4D32-8332-A3EC40A0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26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9F3A00-E427-4131-B456-1FAB24D6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Supportive  Model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BDD41437-C7C7-4963-8D8D-424D3C13F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13" y="1346344"/>
            <a:ext cx="10492400" cy="540608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054435D-47C6-4DF6-95E3-D282D6B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88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836FD0-A6BB-4168-95D0-71027B3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Collegial Model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2702EC52-7B2B-400A-A381-5F90653F2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41" y="1324930"/>
            <a:ext cx="10269655" cy="5334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A568B18-9BF2-40B8-BC4A-B0F1D8A2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57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010330-677C-490A-A967-11014701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SOBC Model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166392E9-187D-429E-990A-486530673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06" y="1436525"/>
            <a:ext cx="10451307" cy="531590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ADA3790-CC67-42A8-AFC1-44910F53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20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21879B-E398-4FE8-A689-8ED13321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SOBC Model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8DA9ED98-5509-422E-8678-A569B4DE6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89831"/>
            <a:ext cx="10691813" cy="5867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F95DA1C-C7E7-4EF1-80C3-1A26A041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48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ED9F24-E6F4-48B3-AAE1-7FC99911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 Models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3F8173-C5B0-4C75-8E91-3EC3D6BF2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373A130-C891-40F6-884A-BF6D770A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6" name="Picture 2" descr="Autocratic Custodial Supportive Collegial Model depends on Power Economic resources Leadership Partnership Managerial orie...">
            <a:extLst>
              <a:ext uri="{FF2B5EF4-FFF2-40B4-BE49-F238E27FC236}">
                <a16:creationId xmlns="" xmlns:a16="http://schemas.microsoft.com/office/drawing/2014/main" id="{5299F690-261A-4859-9782-F9D96A159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" y="808633"/>
            <a:ext cx="10152361" cy="557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8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="" xmlns:a16="http://schemas.microsoft.com/office/drawing/2014/main" id="{DDB5B893-9655-4BD5-B424-83F64B472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												</a:t>
            </a:r>
            <a:endParaRPr lang="en-US" altLang="en-US" sz="2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94E1F604-912C-4564-93D6-824DC0F89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07" y="1092183"/>
            <a:ext cx="10425510" cy="5838975"/>
          </a:xfrm>
        </p:spPr>
        <p:txBody>
          <a:bodyPr/>
          <a:lstStyle/>
          <a:p>
            <a:r>
              <a:rPr lang="en-US" altLang="en-US" sz="3200" dirty="0"/>
              <a:t>What Managers Do</a:t>
            </a:r>
            <a:endParaRPr lang="en-IN" dirty="0"/>
          </a:p>
        </p:txBody>
      </p:sp>
      <p:sp>
        <p:nvSpPr>
          <p:cNvPr id="137220" name="Text Box 4" descr="C:\My Documents\Books\Prentice Hall\Rollins 10e\Images\Chap01Bkgd03.gif">
            <a:extLst>
              <a:ext uri="{FF2B5EF4-FFF2-40B4-BE49-F238E27FC236}">
                <a16:creationId xmlns="" xmlns:a16="http://schemas.microsoft.com/office/drawing/2014/main" id="{F8D3C2A2-67B0-483C-9336-808CD20DB230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085695" y="3360561"/>
            <a:ext cx="4956828" cy="3108519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35003" dir="2471156" algn="ctr" rotWithShape="0">
              <a:srgbClr val="DDDDDD"/>
            </a:outerShdw>
          </a:effectLst>
        </p:spPr>
        <p:txBody>
          <a:bodyPr anchor="ctr"/>
          <a:lstStyle/>
          <a:p>
            <a:pPr marL="435805" indent="-190774">
              <a:spcBef>
                <a:spcPct val="35000"/>
              </a:spcBef>
              <a:defRPr/>
            </a:pPr>
            <a:r>
              <a:rPr lang="en-US" sz="2315" dirty="0">
                <a:solidFill>
                  <a:srgbClr val="FFFFCC"/>
                </a:solidFill>
                <a:latin typeface="Arial" charset="0"/>
                <a:cs typeface="Arial" charset="0"/>
              </a:rPr>
              <a:t>Managerial Activities</a:t>
            </a:r>
          </a:p>
          <a:p>
            <a:pPr marL="435805" indent="-190774">
              <a:spcBef>
                <a:spcPct val="35000"/>
              </a:spcBef>
              <a:buFontTx/>
              <a:buChar char="•"/>
              <a:defRPr/>
            </a:pPr>
            <a:r>
              <a:rPr lang="en-US" sz="2315" dirty="0">
                <a:solidFill>
                  <a:schemeClr val="bg1"/>
                </a:solidFill>
                <a:latin typeface="Arial" charset="0"/>
                <a:cs typeface="Arial" charset="0"/>
              </a:rPr>
              <a:t>Make decisions</a:t>
            </a:r>
          </a:p>
          <a:p>
            <a:pPr marL="435805" indent="-190774">
              <a:spcBef>
                <a:spcPct val="35000"/>
              </a:spcBef>
              <a:buFontTx/>
              <a:buChar char="•"/>
              <a:defRPr/>
            </a:pPr>
            <a:r>
              <a:rPr lang="en-US" sz="2315" dirty="0">
                <a:solidFill>
                  <a:schemeClr val="bg1"/>
                </a:solidFill>
                <a:latin typeface="Arial" charset="0"/>
                <a:cs typeface="Arial" charset="0"/>
              </a:rPr>
              <a:t>Allocate resources</a:t>
            </a:r>
          </a:p>
          <a:p>
            <a:pPr marL="435805" indent="-190774">
              <a:spcBef>
                <a:spcPct val="35000"/>
              </a:spcBef>
              <a:buFontTx/>
              <a:buChar char="•"/>
              <a:defRPr/>
            </a:pPr>
            <a:r>
              <a:rPr lang="en-US" sz="2315" dirty="0">
                <a:solidFill>
                  <a:schemeClr val="bg1"/>
                </a:solidFill>
                <a:latin typeface="Arial" charset="0"/>
                <a:cs typeface="Arial" charset="0"/>
              </a:rPr>
              <a:t>Direct activities of others to attain goals</a:t>
            </a:r>
          </a:p>
        </p:txBody>
      </p:sp>
      <p:pic>
        <p:nvPicPr>
          <p:cNvPr id="9222" name="Picture 5">
            <a:extLst>
              <a:ext uri="{FF2B5EF4-FFF2-40B4-BE49-F238E27FC236}">
                <a16:creationId xmlns="" xmlns:a16="http://schemas.microsoft.com/office/drawing/2014/main" id="{8553E075-5E8C-425B-8D3C-706409AB9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" y="1723231"/>
            <a:ext cx="5181600" cy="139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ECC3679-17A1-40B2-B004-48949BE69DF0}"/>
              </a:ext>
            </a:extLst>
          </p:cNvPr>
          <p:cNvSpPr txBox="1"/>
          <p:nvPr/>
        </p:nvSpPr>
        <p:spPr>
          <a:xfrm>
            <a:off x="469106" y="6469080"/>
            <a:ext cx="8839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200" dirty="0">
                <a:latin typeface="Arial" panose="020B0604020202020204" pitchFamily="34" charset="0"/>
              </a:rPr>
              <a:t>© 2003 Prentice Hall Inc. All rights reserved</a:t>
            </a:r>
            <a:endParaRPr lang="en-IN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11">
            <a:extLst>
              <a:ext uri="{FF2B5EF4-FFF2-40B4-BE49-F238E27FC236}">
                <a16:creationId xmlns="" xmlns:a16="http://schemas.microsoft.com/office/drawing/2014/main" id="{D98D364E-0A81-442D-8FBF-E9A950842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5367" y="175391"/>
            <a:ext cx="6370539" cy="1397976"/>
          </a:xfrm>
        </p:spPr>
        <p:txBody>
          <a:bodyPr/>
          <a:lstStyle/>
          <a:p>
            <a:pPr eaLnBrk="1" hangingPunct="1"/>
            <a:r>
              <a:rPr lang="en-US" altLang="en-US" dirty="0"/>
              <a:t>												</a:t>
            </a:r>
            <a:r>
              <a:rPr lang="en-US" altLang="en-US" sz="2000" dirty="0"/>
              <a:t>	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7E48068-4C68-4BCC-B8B0-138DAFB25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97" y="1494631"/>
            <a:ext cx="10335419" cy="5436527"/>
          </a:xfrm>
        </p:spPr>
        <p:txBody>
          <a:bodyPr/>
          <a:lstStyle/>
          <a:p>
            <a:r>
              <a:rPr lang="en-US" altLang="en-US" sz="3200" dirty="0"/>
              <a:t>Where Managers Work</a:t>
            </a:r>
            <a:endParaRPr lang="en-IN" dirty="0"/>
          </a:p>
        </p:txBody>
      </p:sp>
      <p:pic>
        <p:nvPicPr>
          <p:cNvPr id="10245" name="Picture 16">
            <a:extLst>
              <a:ext uri="{FF2B5EF4-FFF2-40B4-BE49-F238E27FC236}">
                <a16:creationId xmlns="" xmlns:a16="http://schemas.microsoft.com/office/drawing/2014/main" id="{6CD91866-237D-4EF6-969E-13473531A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91" y="2236874"/>
            <a:ext cx="4032673" cy="297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17" descr="c:\Program Files\Common Files\Microsoft Shared\Clipart\cagcat50\pe01561_.wmf">
            <a:extLst>
              <a:ext uri="{FF2B5EF4-FFF2-40B4-BE49-F238E27FC236}">
                <a16:creationId xmlns="" xmlns:a16="http://schemas.microsoft.com/office/drawing/2014/main" id="{4D6F637D-2404-42A5-9902-6F391B225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892" y="3444575"/>
            <a:ext cx="4368729" cy="290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="" xmlns:a16="http://schemas.microsoft.com/office/drawing/2014/main" id="{62CCFDCA-4066-4366-ABB3-28031E323E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														</a:t>
            </a:r>
            <a:endParaRPr lang="en-US" alt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AED1C8-088A-42A7-B244-77BF6544F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Management Functions</a:t>
            </a:r>
            <a:endParaRPr lang="en-IN" dirty="0"/>
          </a:p>
        </p:txBody>
      </p:sp>
      <p:sp>
        <p:nvSpPr>
          <p:cNvPr id="11267" name="Slide Number Placeholder 3">
            <a:extLst>
              <a:ext uri="{FF2B5EF4-FFF2-40B4-BE49-F238E27FC236}">
                <a16:creationId xmlns="" xmlns:a16="http://schemas.microsoft.com/office/drawing/2014/main" id="{F4D4A83F-DE4F-4F5A-9DB8-5CC6CDBE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819102" indent="-315039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260158" indent="-252032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64221" indent="-252032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68284" indent="-252032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772347" indent="-2520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276410" indent="-2520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780473" indent="-2520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284536" indent="-2520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1–</a:t>
            </a:r>
            <a:fld id="{3318C7C7-8775-4C32-A723-1F2F545041DA}" type="slidenum">
              <a:rPr lang="en-US" altLang="en-US">
                <a:latin typeface="Arial" panose="020B0604020202020204" pitchFamily="34" charset="0"/>
              </a:rPr>
              <a:pPr algn="ctr" eaLnBrk="1" hangingPunct="1"/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9033" name="Rectangle 9">
            <a:extLst>
              <a:ext uri="{FF2B5EF4-FFF2-40B4-BE49-F238E27FC236}">
                <a16:creationId xmlns="" xmlns:a16="http://schemas.microsoft.com/office/drawing/2014/main" id="{7B8A5A7C-5638-4372-B21D-801941EFDE2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085696" y="3668612"/>
            <a:ext cx="2520421" cy="1288215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315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Management</a:t>
            </a:r>
            <a:br>
              <a:rPr lang="en-US" sz="2315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</a:br>
            <a:r>
              <a:rPr lang="en-US" sz="2315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Functions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="" xmlns:a16="http://schemas.microsoft.com/office/drawing/2014/main" id="{F51EC2ED-85FD-4833-8B18-7100431EA40B}"/>
              </a:ext>
            </a:extLst>
          </p:cNvPr>
          <p:cNvGrpSpPr>
            <a:grpSpLocks/>
          </p:cNvGrpSpPr>
          <p:nvPr/>
        </p:nvGrpSpPr>
        <p:grpSpPr bwMode="auto">
          <a:xfrm>
            <a:off x="1481261" y="2772463"/>
            <a:ext cx="7729291" cy="3108519"/>
            <a:chOff x="432" y="1248"/>
            <a:chExt cx="4896" cy="2448"/>
          </a:xfrm>
        </p:grpSpPr>
        <p:sp>
          <p:nvSpPr>
            <p:cNvPr id="11271" name="Line 11">
              <a:extLst>
                <a:ext uri="{FF2B5EF4-FFF2-40B4-BE49-F238E27FC236}">
                  <a16:creationId xmlns="" xmlns:a16="http://schemas.microsoft.com/office/drawing/2014/main" id="{131F920D-0F31-4791-B8CA-929B6B8F7344}"/>
                </a:ext>
              </a:extLst>
            </p:cNvPr>
            <p:cNvSpPr>
              <a:spLocks noChangeShapeType="1"/>
            </p:cNvSpPr>
            <p:nvPr/>
          </p:nvSpPr>
          <p:spPr bwMode="blackWhite">
            <a:xfrm>
              <a:off x="1632" y="1720"/>
              <a:ext cx="43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2315"/>
            </a:p>
          </p:txBody>
        </p:sp>
        <p:sp>
          <p:nvSpPr>
            <p:cNvPr id="11272" name="Line 12">
              <a:extLst>
                <a:ext uri="{FF2B5EF4-FFF2-40B4-BE49-F238E27FC236}">
                  <a16:creationId xmlns="" xmlns:a16="http://schemas.microsoft.com/office/drawing/2014/main" id="{D306C591-5D94-4399-835E-B32533770939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>
              <a:off x="3696" y="1720"/>
              <a:ext cx="43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2315"/>
            </a:p>
          </p:txBody>
        </p:sp>
        <p:sp>
          <p:nvSpPr>
            <p:cNvPr id="11273" name="Line 13">
              <a:extLst>
                <a:ext uri="{FF2B5EF4-FFF2-40B4-BE49-F238E27FC236}">
                  <a16:creationId xmlns="" xmlns:a16="http://schemas.microsoft.com/office/drawing/2014/main" id="{FEA86D11-AD27-4E28-B28E-218FB625F3EB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1632" y="2976"/>
              <a:ext cx="43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2315"/>
            </a:p>
          </p:txBody>
        </p:sp>
        <p:sp>
          <p:nvSpPr>
            <p:cNvPr id="11274" name="Line 14">
              <a:extLst>
                <a:ext uri="{FF2B5EF4-FFF2-40B4-BE49-F238E27FC236}">
                  <a16:creationId xmlns="" xmlns:a16="http://schemas.microsoft.com/office/drawing/2014/main" id="{CD6D325E-5570-4F44-97E1-F7F27FA937F0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3696" y="2976"/>
              <a:ext cx="43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2315"/>
            </a:p>
          </p:txBody>
        </p:sp>
        <p:sp>
          <p:nvSpPr>
            <p:cNvPr id="129039" name="Oval 15">
              <a:extLst>
                <a:ext uri="{FF2B5EF4-FFF2-40B4-BE49-F238E27FC236}">
                  <a16:creationId xmlns="" xmlns:a16="http://schemas.microsoft.com/office/drawing/2014/main" id="{C7F67ACC-0DA3-451B-B536-E6DFAA2D747A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32" y="1248"/>
              <a:ext cx="1776" cy="624"/>
            </a:xfrm>
            <a:prstGeom prst="ellipse">
              <a:avLst/>
            </a:prstGeom>
            <a:solidFill>
              <a:srgbClr val="33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5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Planning</a:t>
              </a:r>
            </a:p>
          </p:txBody>
        </p:sp>
        <p:sp>
          <p:nvSpPr>
            <p:cNvPr id="129040" name="Oval 16">
              <a:extLst>
                <a:ext uri="{FF2B5EF4-FFF2-40B4-BE49-F238E27FC236}">
                  <a16:creationId xmlns="" xmlns:a16="http://schemas.microsoft.com/office/drawing/2014/main" id="{FB0F8D17-B0BF-4E4B-9AC8-68A10A9DB558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552" y="1248"/>
              <a:ext cx="1776" cy="624"/>
            </a:xfrm>
            <a:prstGeom prst="ellipse">
              <a:avLst/>
            </a:prstGeom>
            <a:solidFill>
              <a:srgbClr val="6666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Organizing</a:t>
              </a:r>
            </a:p>
          </p:txBody>
        </p:sp>
        <p:sp>
          <p:nvSpPr>
            <p:cNvPr id="129041" name="Oval 17">
              <a:extLst>
                <a:ext uri="{FF2B5EF4-FFF2-40B4-BE49-F238E27FC236}">
                  <a16:creationId xmlns="" xmlns:a16="http://schemas.microsoft.com/office/drawing/2014/main" id="{6DE0C24B-E6D4-4EC5-8712-D7B54EE97833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552" y="3072"/>
              <a:ext cx="1776" cy="624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Leading</a:t>
              </a:r>
            </a:p>
          </p:txBody>
        </p:sp>
        <p:sp>
          <p:nvSpPr>
            <p:cNvPr id="129042" name="Oval 18">
              <a:extLst>
                <a:ext uri="{FF2B5EF4-FFF2-40B4-BE49-F238E27FC236}">
                  <a16:creationId xmlns="" xmlns:a16="http://schemas.microsoft.com/office/drawing/2014/main" id="{29DDAAF5-75E0-4DCF-9689-37B9D65BBC09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32" y="3072"/>
              <a:ext cx="1776" cy="624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5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Controlling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Rectangle 6">
            <a:extLst>
              <a:ext uri="{FF2B5EF4-FFF2-40B4-BE49-F238E27FC236}">
                <a16:creationId xmlns="" xmlns:a16="http://schemas.microsoft.com/office/drawing/2014/main" id="{9E2ACB31-40CE-49E9-9447-1FF07BC51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                                                                                                 </a:t>
            </a:r>
            <a:endParaRPr lang="en-US" altLang="en-US" sz="20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981017CD-4150-4666-9517-12AD1541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dirty="0"/>
              <a:t>Allocation of Activities by Time</a:t>
            </a:r>
            <a:endParaRPr lang="en-IN" sz="2800" dirty="0"/>
          </a:p>
        </p:txBody>
      </p:sp>
      <p:sp>
        <p:nvSpPr>
          <p:cNvPr id="22531" name="Slide Number Placeholder 3">
            <a:extLst>
              <a:ext uri="{FF2B5EF4-FFF2-40B4-BE49-F238E27FC236}">
                <a16:creationId xmlns="" xmlns:a16="http://schemas.microsoft.com/office/drawing/2014/main" id="{6A6AF104-2E39-4C2B-8B33-D71B011A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819102" indent="-315039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260158" indent="-252032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64221" indent="-252032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68284" indent="-252032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772347" indent="-2520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276410" indent="-2520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780473" indent="-2520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284536" indent="-2520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</a:rPr>
              <a:t>1–</a:t>
            </a:r>
          </a:p>
        </p:txBody>
      </p:sp>
      <p:pic>
        <p:nvPicPr>
          <p:cNvPr id="109573" name="Picture 5">
            <a:extLst>
              <a:ext uri="{FF2B5EF4-FFF2-40B4-BE49-F238E27FC236}">
                <a16:creationId xmlns="" xmlns:a16="http://schemas.microsoft.com/office/drawing/2014/main" id="{2607EED5-9DB8-4A1D-8589-E4ED4A9A3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" y="1706835"/>
            <a:ext cx="9290224" cy="456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>
            <a:extLst>
              <a:ext uri="{FF2B5EF4-FFF2-40B4-BE49-F238E27FC236}">
                <a16:creationId xmlns="" xmlns:a16="http://schemas.microsoft.com/office/drawing/2014/main" id="{5B0B4461-25D2-4A3E-8E91-6266A50B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819102" indent="-315039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260158" indent="-252032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64221" indent="-252032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68284" indent="-252032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772347" indent="-2520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276410" indent="-2520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780473" indent="-2520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284536" indent="-2520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 sz="882">
              <a:latin typeface="Arial" panose="020B0604020202020204" pitchFamily="34" charset="0"/>
            </a:endParaRPr>
          </a:p>
          <a:p>
            <a:pPr eaLnBrk="1" hangingPunct="1"/>
            <a:fld id="{E6294B00-A5EB-4720-8EFE-87B601752E39}" type="slidenum">
              <a:rPr lang="en-US" altLang="en-US" sz="882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sz="882">
              <a:latin typeface="Arial" panose="020B0604020202020204" pitchFamily="34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="" xmlns:a16="http://schemas.microsoft.com/office/drawing/2014/main" id="{4D022419-2CFB-4104-BC4C-113F065294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76061" y="165641"/>
            <a:ext cx="7023814" cy="714526"/>
          </a:xfrm>
        </p:spPr>
        <p:txBody>
          <a:bodyPr lIns="99767" tIns="49008" rIns="99767" bIns="49008" anchor="ctr">
            <a:spAutoFit/>
          </a:bodyPr>
          <a:lstStyle/>
          <a:p>
            <a:pPr eaLnBrk="1" hangingPunct="1">
              <a:defRPr/>
            </a:pPr>
            <a:r>
              <a:rPr lang="en-US" sz="2000" dirty="0"/>
              <a:t>Three Good Reasons Why You Should Care About . . . </a:t>
            </a:r>
            <a:r>
              <a:rPr lang="en-US" sz="20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Organizational Behavior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="" xmlns:a16="http://schemas.microsoft.com/office/drawing/2014/main" id="{3D0A4B1D-A1CA-4713-8217-F387342C4C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506" y="1218203"/>
            <a:ext cx="9179031" cy="5124856"/>
          </a:xfrm>
          <a:noFill/>
        </p:spPr>
        <p:txBody>
          <a:bodyPr vert="horz" wrap="square" lIns="99767" tIns="49008" rIns="99767" bIns="49008" numCol="1" anchor="t" anchorCtr="0" compatLnSpc="1">
            <a:prstTxWarp prst="textNoShape">
              <a:avLst/>
            </a:prstTxWarp>
          </a:bodyPr>
          <a:lstStyle/>
          <a:p>
            <a:pPr marL="504063" indent="-504063" eaLnBrk="1" hangingPunct="1">
              <a:buClr>
                <a:srgbClr val="000099"/>
              </a:buClr>
              <a:buFontTx/>
              <a:buAutoNum type="arabicPeriod"/>
            </a:pPr>
            <a:r>
              <a:rPr lang="en-US" altLang="en-US" sz="2000" dirty="0"/>
              <a:t>Understanding the dynamics of behavior in organizations is essential to achieving </a:t>
            </a:r>
            <a:r>
              <a:rPr lang="en-US" altLang="en-US" sz="2000" b="1" u="sng" dirty="0">
                <a:solidFill>
                  <a:srgbClr val="FF0000"/>
                </a:solidFill>
              </a:rPr>
              <a:t>personal success as a manag</a:t>
            </a:r>
            <a:r>
              <a:rPr lang="en-US" altLang="en-US" sz="2000" dirty="0">
                <a:solidFill>
                  <a:srgbClr val="FF0000"/>
                </a:solidFill>
              </a:rPr>
              <a:t>er</a:t>
            </a:r>
            <a:r>
              <a:rPr lang="en-US" altLang="en-US" sz="2000" dirty="0"/>
              <a:t>, regardless of your area of specialization</a:t>
            </a:r>
          </a:p>
          <a:p>
            <a:pPr marL="504063" indent="-504063" eaLnBrk="1" hangingPunct="1">
              <a:buClr>
                <a:srgbClr val="000099"/>
              </a:buClr>
              <a:buFontTx/>
              <a:buAutoNum type="arabicPeriod"/>
            </a:pPr>
            <a:r>
              <a:rPr lang="en-US" altLang="en-US" sz="2000" dirty="0"/>
              <a:t>Principles of organizational behavior are involved in </a:t>
            </a:r>
            <a:r>
              <a:rPr lang="en-US" altLang="en-US" sz="2000" b="1" u="sng" dirty="0">
                <a:solidFill>
                  <a:srgbClr val="FF0000"/>
                </a:solidFill>
              </a:rPr>
              <a:t>making people both productive and happy on their jobs</a:t>
            </a:r>
          </a:p>
          <a:p>
            <a:pPr marL="504063" indent="-504063" eaLnBrk="1" hangingPunct="1">
              <a:buClr>
                <a:srgbClr val="000099"/>
              </a:buClr>
              <a:buFontTx/>
              <a:buAutoNum type="arabicPeriod"/>
            </a:pPr>
            <a:r>
              <a:rPr lang="en-US" altLang="en-US" sz="2000" dirty="0"/>
              <a:t>To achieve success in today’s rapidly </a:t>
            </a:r>
            <a:r>
              <a:rPr lang="en-US" altLang="en-US" sz="2000" b="1" u="sng" dirty="0">
                <a:solidFill>
                  <a:srgbClr val="FF0000"/>
                </a:solidFill>
              </a:rPr>
              <a:t>changing environment, organizations </a:t>
            </a:r>
            <a:r>
              <a:rPr lang="en-US" altLang="en-US" sz="2000" dirty="0"/>
              <a:t>must successfully address a wide variety of OB issues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1DCDF8-F578-4CE3-98AD-D7D3AFEA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OB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CB8A49-D691-49F1-9A00-4390AAB31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57B23C6-22F1-4400-841C-FCDEBFAA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27752E1-0026-4347-A276-CC98FCCAB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" y="1118492"/>
            <a:ext cx="7939087" cy="426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9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653036" y="6889151"/>
            <a:ext cx="3385741" cy="50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847409" indent="-325926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303706" indent="-260741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825188" indent="-260741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346670" indent="-260741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868153" indent="-2607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3389635" indent="-2607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911117" indent="-2607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4432600" indent="-2607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mtClean="0">
                <a:latin typeface="Arial" charset="0"/>
              </a:rPr>
              <a:t>1–</a:t>
            </a:r>
            <a:fld id="{49A0D691-D7E4-4DD0-92B7-DA8AF0F3706A}" type="slidenum">
              <a:rPr lang="en-US" smtClean="0">
                <a:latin typeface="Arial" charset="0"/>
              </a:rPr>
              <a:pPr algn="ctr" eaLnBrk="1" hangingPunct="1"/>
              <a:t>20</a:t>
            </a:fld>
            <a:endParaRPr lang="en-US" smtClean="0">
              <a:latin typeface="Arial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534591" y="-84014"/>
            <a:ext cx="10157222" cy="474646"/>
          </a:xfrm>
        </p:spPr>
        <p:txBody>
          <a:bodyPr/>
          <a:lstStyle/>
          <a:p>
            <a:pPr eaLnBrk="1" hangingPunct="1"/>
            <a:r>
              <a:rPr lang="en-US" sz="2400" dirty="0"/>
              <a:t>Challenges and Opportunities for OB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7295" y="1092182"/>
            <a:ext cx="10068124" cy="6469081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Responding to Globalization</a:t>
            </a:r>
          </a:p>
          <a:p>
            <a:pPr lvl="1" eaLnBrk="1" hangingPunct="1">
              <a:defRPr/>
            </a:pPr>
            <a:r>
              <a:rPr lang="en-US" sz="2000" dirty="0"/>
              <a:t>Increased </a:t>
            </a:r>
            <a:r>
              <a:rPr lang="en-US" sz="2000" b="1" dirty="0">
                <a:solidFill>
                  <a:srgbClr val="FF0000"/>
                </a:solidFill>
              </a:rPr>
              <a:t>foreign assignments</a:t>
            </a:r>
          </a:p>
          <a:p>
            <a:pPr lvl="1" eaLnBrk="1" hangingPunct="1">
              <a:defRPr/>
            </a:pPr>
            <a:r>
              <a:rPr lang="en-US" sz="2000" dirty="0"/>
              <a:t>Working with people from </a:t>
            </a:r>
            <a:r>
              <a:rPr lang="en-US" sz="2000" b="1" dirty="0">
                <a:solidFill>
                  <a:srgbClr val="FF0000"/>
                </a:solidFill>
              </a:rPr>
              <a:t>different cultures</a:t>
            </a:r>
          </a:p>
          <a:p>
            <a:pPr lvl="1" eaLnBrk="1" hangingPunct="1">
              <a:defRPr/>
            </a:pPr>
            <a:r>
              <a:rPr lang="en-US" sz="2000" dirty="0"/>
              <a:t>Coping with </a:t>
            </a:r>
            <a:r>
              <a:rPr lang="en-US" sz="2000" b="1" dirty="0">
                <a:solidFill>
                  <a:srgbClr val="FF0000"/>
                </a:solidFill>
              </a:rPr>
              <a:t>anti-capitalism backlash</a:t>
            </a:r>
          </a:p>
          <a:p>
            <a:pPr lvl="1" eaLnBrk="1" hangingPunct="1">
              <a:defRPr/>
            </a:pPr>
            <a:r>
              <a:rPr lang="en-US" sz="2000" b="1" dirty="0">
                <a:solidFill>
                  <a:srgbClr val="FF0000"/>
                </a:solidFill>
              </a:rPr>
              <a:t>Overseeing movement of jobs to countries with low-cost labor</a:t>
            </a:r>
          </a:p>
          <a:p>
            <a:pPr lvl="1" eaLnBrk="1" hangingPunct="1">
              <a:defRPr/>
            </a:pPr>
            <a:r>
              <a:rPr lang="en-US" sz="2000" b="1" dirty="0">
                <a:solidFill>
                  <a:srgbClr val="FF0000"/>
                </a:solidFill>
              </a:rPr>
              <a:t>Outsourcing/ in-sourcing, off-shoring, multi-sourcing, open-sourcing, BPO, Call centers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Managing Workforce Diversity</a:t>
            </a:r>
          </a:p>
          <a:p>
            <a:pPr lvl="1" eaLnBrk="1" hangingPunct="1">
              <a:defRPr/>
            </a:pPr>
            <a:r>
              <a:rPr lang="en-US" sz="2000" dirty="0"/>
              <a:t>Embracing diversity</a:t>
            </a:r>
          </a:p>
          <a:p>
            <a:pPr lvl="1" eaLnBrk="1" hangingPunct="1">
              <a:defRPr/>
            </a:pPr>
            <a:r>
              <a:rPr lang="en-US" sz="2000" dirty="0"/>
              <a:t>Changing  demographics of countries</a:t>
            </a:r>
          </a:p>
          <a:p>
            <a:pPr lvl="1" eaLnBrk="1" hangingPunct="1">
              <a:defRPr/>
            </a:pPr>
            <a:r>
              <a:rPr lang="en-US" sz="2000" dirty="0"/>
              <a:t>Implications for managers</a:t>
            </a:r>
          </a:p>
          <a:p>
            <a:pPr lvl="2" eaLnBrk="1" hangingPunct="1">
              <a:defRPr/>
            </a:pPr>
            <a:r>
              <a:rPr lang="en-US" sz="1800" dirty="0" smtClean="0"/>
              <a:t>Recognizing and responding to differences</a:t>
            </a:r>
          </a:p>
        </p:txBody>
      </p:sp>
    </p:spTree>
    <p:extLst>
      <p:ext uri="{BB962C8B-B14F-4D97-AF65-F5344CB8AC3E}">
        <p14:creationId xmlns:p14="http://schemas.microsoft.com/office/powerpoint/2010/main" val="1013194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2785367" y="175391"/>
            <a:ext cx="6370539" cy="413091"/>
          </a:xfrm>
        </p:spPr>
        <p:txBody>
          <a:bodyPr/>
          <a:lstStyle/>
          <a:p>
            <a:pPr eaLnBrk="1" hangingPunct="1"/>
            <a:r>
              <a:rPr lang="en-US" sz="2000" dirty="0" smtClean="0"/>
              <a:t>Challenges and Opportunities for OB (cont’d)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Improving Quality and Productivity</a:t>
            </a:r>
          </a:p>
          <a:p>
            <a:pPr lvl="1" eaLnBrk="1" hangingPunct="1">
              <a:defRPr/>
            </a:pPr>
            <a:r>
              <a:rPr lang="en-US" sz="2000" dirty="0"/>
              <a:t>Quality management (QM)</a:t>
            </a:r>
          </a:p>
          <a:p>
            <a:pPr lvl="1" eaLnBrk="1" hangingPunct="1">
              <a:defRPr/>
            </a:pPr>
            <a:r>
              <a:rPr lang="en-US" sz="2000" dirty="0"/>
              <a:t>Process reengineering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Responding to the Labor Shortage</a:t>
            </a:r>
          </a:p>
          <a:p>
            <a:pPr lvl="1" eaLnBrk="1" hangingPunct="1">
              <a:defRPr/>
            </a:pPr>
            <a:r>
              <a:rPr lang="en-US" sz="2000" dirty="0"/>
              <a:t>Changing work force demographics</a:t>
            </a:r>
          </a:p>
          <a:p>
            <a:pPr lvl="1" eaLnBrk="1" hangingPunct="1">
              <a:defRPr/>
            </a:pPr>
            <a:r>
              <a:rPr lang="en-US" sz="2000" dirty="0"/>
              <a:t>Fewer skilled laborers</a:t>
            </a:r>
          </a:p>
          <a:p>
            <a:pPr lvl="1" eaLnBrk="1" hangingPunct="1">
              <a:defRPr/>
            </a:pPr>
            <a:r>
              <a:rPr lang="en-US" sz="2000" dirty="0"/>
              <a:t>Early retirements and older workers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Improving Customer Service</a:t>
            </a:r>
          </a:p>
          <a:p>
            <a:pPr lvl="1" eaLnBrk="1" hangingPunct="1">
              <a:defRPr/>
            </a:pPr>
            <a:r>
              <a:rPr lang="en-US" sz="2000" dirty="0"/>
              <a:t>Increased expectation of service quality</a:t>
            </a:r>
          </a:p>
          <a:p>
            <a:pPr lvl="1" eaLnBrk="1" hangingPunct="1">
              <a:defRPr/>
            </a:pPr>
            <a:r>
              <a:rPr lang="en-US" sz="2000" dirty="0"/>
              <a:t>Customer-responsive cultures</a:t>
            </a:r>
          </a:p>
        </p:txBody>
      </p:sp>
      <p:pic>
        <p:nvPicPr>
          <p:cNvPr id="48133" name="Picture 4" descr="pe02387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1647031"/>
            <a:ext cx="2583855" cy="2397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92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653036" y="6889151"/>
            <a:ext cx="3385741" cy="50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847409" indent="-325926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303706" indent="-260741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825188" indent="-260741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346670" indent="-260741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868153" indent="-2607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3389635" indent="-2607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911117" indent="-2607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4432600" indent="-2607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mtClean="0">
                <a:latin typeface="Arial" charset="0"/>
              </a:rPr>
              <a:t>1–</a:t>
            </a:r>
            <a:fld id="{B4CC680D-9172-4767-9B3D-0A79484077BC}" type="slidenum">
              <a:rPr lang="en-US" smtClean="0">
                <a:latin typeface="Arial" charset="0"/>
              </a:rPr>
              <a:pPr algn="ctr" eaLnBrk="1" hangingPunct="1"/>
              <a:t>22</a:t>
            </a:fld>
            <a:endParaRPr 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2785367" y="175391"/>
            <a:ext cx="6370539" cy="53620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Improving Quality and Productivity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906" y="1189831"/>
            <a:ext cx="9622632" cy="5712954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Quality management (QM)</a:t>
            </a:r>
          </a:p>
          <a:p>
            <a:pPr lvl="1" eaLnBrk="1" hangingPunct="1">
              <a:defRPr/>
            </a:pPr>
            <a:r>
              <a:rPr lang="en-US" sz="1800" dirty="0"/>
              <a:t>The constant </a:t>
            </a:r>
            <a:r>
              <a:rPr lang="en-US" sz="1800" dirty="0">
                <a:solidFill>
                  <a:srgbClr val="FF0000"/>
                </a:solidFill>
              </a:rPr>
              <a:t>attainment of customer satisfaction through the continuous improvement </a:t>
            </a:r>
            <a:r>
              <a:rPr lang="en-US" sz="1800" dirty="0"/>
              <a:t>of all organizational </a:t>
            </a:r>
            <a:r>
              <a:rPr lang="en-US" sz="1800" dirty="0" err="1"/>
              <a:t>processes.Requires</a:t>
            </a:r>
            <a:r>
              <a:rPr lang="en-US" sz="1800" dirty="0"/>
              <a:t> employees to rethink what they do and become more involved in workplace decisions.</a:t>
            </a:r>
          </a:p>
          <a:p>
            <a:pPr eaLnBrk="1" hangingPunct="1">
              <a:defRPr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Process reengineering</a:t>
            </a:r>
          </a:p>
          <a:p>
            <a:pPr lvl="1" eaLnBrk="1" hangingPunct="1">
              <a:defRPr/>
            </a:pPr>
            <a:r>
              <a:rPr lang="en-US" sz="1800" dirty="0"/>
              <a:t>Asks managers to reconsider how work would be done and their organization structured if they were starting </a:t>
            </a:r>
            <a:r>
              <a:rPr lang="en-US" sz="1800" dirty="0" err="1"/>
              <a:t>over.Instead</a:t>
            </a:r>
            <a:r>
              <a:rPr lang="en-US" sz="1800" dirty="0"/>
              <a:t> of making incremental changes in processes, reengineering involves </a:t>
            </a:r>
            <a:r>
              <a:rPr lang="en-US" sz="1800" b="1" dirty="0">
                <a:solidFill>
                  <a:srgbClr val="FF0000"/>
                </a:solidFill>
              </a:rPr>
              <a:t>evaluating every process in terms of its contribution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8444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653036" y="6889151"/>
            <a:ext cx="3385741" cy="50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847409" indent="-325926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303706" indent="-260741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825188" indent="-260741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346670" indent="-260741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868153" indent="-2607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3389635" indent="-2607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911117" indent="-2607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4432600" indent="-2607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mtClean="0">
                <a:latin typeface="Arial" charset="0"/>
              </a:rPr>
              <a:t>1–</a:t>
            </a:r>
            <a:fld id="{9C39BBD5-10FA-4B81-BFDF-4FE70FD8B7E3}" type="slidenum">
              <a:rPr lang="en-US" smtClean="0">
                <a:latin typeface="Arial" charset="0"/>
              </a:rPr>
              <a:pPr algn="ctr" eaLnBrk="1" hangingPunct="1"/>
              <a:t>23</a:t>
            </a:fld>
            <a:endParaRPr lang="en-US" smtClean="0">
              <a:latin typeface="Arial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2785367" y="175391"/>
            <a:ext cx="6370539" cy="413091"/>
          </a:xfrm>
        </p:spPr>
        <p:txBody>
          <a:bodyPr/>
          <a:lstStyle/>
          <a:p>
            <a:pPr eaLnBrk="1" hangingPunct="1"/>
            <a:r>
              <a:rPr lang="en-US" sz="2000" dirty="0" smtClean="0"/>
              <a:t>Challenges and Opportunity for OB (</a:t>
            </a:r>
            <a:r>
              <a:rPr lang="en-US" sz="2000" dirty="0" smtClean="0"/>
              <a:t>cont’d</a:t>
            </a:r>
            <a:r>
              <a:rPr lang="en-US" sz="2000" dirty="0"/>
              <a:t>)</a:t>
            </a:r>
            <a:endParaRPr lang="en-US" sz="2000" dirty="0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400" dirty="0" smtClean="0">
                <a:latin typeface="Tahoma" pitchFamily="34" charset="0"/>
              </a:rPr>
              <a:t>Improving People Skills</a:t>
            </a:r>
          </a:p>
          <a:p>
            <a:pPr eaLnBrk="1" hangingPunct="1">
              <a:spcBef>
                <a:spcPct val="30000"/>
              </a:spcBef>
            </a:pPr>
            <a:r>
              <a:rPr lang="en-US" sz="2400" dirty="0" smtClean="0">
                <a:latin typeface="Tahoma" pitchFamily="34" charset="0"/>
              </a:rPr>
              <a:t>Empowering People</a:t>
            </a:r>
          </a:p>
          <a:p>
            <a:pPr eaLnBrk="1" hangingPunct="1">
              <a:spcBef>
                <a:spcPct val="30000"/>
              </a:spcBef>
            </a:pPr>
            <a:r>
              <a:rPr lang="en-US" sz="2400" dirty="0" smtClean="0">
                <a:latin typeface="Tahoma" pitchFamily="34" charset="0"/>
              </a:rPr>
              <a:t>Stimulating Innovation and Change</a:t>
            </a:r>
          </a:p>
          <a:p>
            <a:pPr eaLnBrk="1" hangingPunct="1">
              <a:spcBef>
                <a:spcPct val="30000"/>
              </a:spcBef>
            </a:pPr>
            <a:r>
              <a:rPr lang="en-US" sz="2400" dirty="0" smtClean="0">
                <a:latin typeface="Tahoma" pitchFamily="34" charset="0"/>
              </a:rPr>
              <a:t>Coping with “Temporariness”</a:t>
            </a:r>
          </a:p>
          <a:p>
            <a:pPr eaLnBrk="1" hangingPunct="1">
              <a:spcBef>
                <a:spcPct val="30000"/>
              </a:spcBef>
            </a:pPr>
            <a:r>
              <a:rPr lang="en-US" sz="2400" dirty="0" smtClean="0">
                <a:latin typeface="Tahoma" pitchFamily="34" charset="0"/>
              </a:rPr>
              <a:t>Working in Networked Organizations</a:t>
            </a:r>
          </a:p>
          <a:p>
            <a:pPr eaLnBrk="1" hangingPunct="1">
              <a:spcBef>
                <a:spcPct val="30000"/>
              </a:spcBef>
            </a:pPr>
            <a:r>
              <a:rPr lang="en-US" sz="2400" dirty="0" smtClean="0">
                <a:latin typeface="Tahoma" pitchFamily="34" charset="0"/>
              </a:rPr>
              <a:t>Helping Employees Balance Work/Life Conflicts</a:t>
            </a:r>
          </a:p>
          <a:p>
            <a:pPr eaLnBrk="1" hangingPunct="1">
              <a:spcBef>
                <a:spcPct val="30000"/>
              </a:spcBef>
            </a:pPr>
            <a:r>
              <a:rPr lang="en-US" sz="2400" dirty="0" smtClean="0">
                <a:latin typeface="Tahoma" pitchFamily="34" charset="0"/>
              </a:rPr>
              <a:t>Improving Ethical Behavior</a:t>
            </a:r>
          </a:p>
        </p:txBody>
      </p:sp>
      <p:pic>
        <p:nvPicPr>
          <p:cNvPr id="50181" name="Picture 4" descr="bs01596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906" y="1176197"/>
            <a:ext cx="2525316" cy="2278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807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AE8B97-72CA-4939-A4E9-C6E09E30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153F289-304C-49BF-A86E-D07AE639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4098" name="Picture 2" descr="THANK YOU &#10;">
            <a:extLst>
              <a:ext uri="{FF2B5EF4-FFF2-40B4-BE49-F238E27FC236}">
                <a16:creationId xmlns="" xmlns:a16="http://schemas.microsoft.com/office/drawing/2014/main" id="{FE207252-C46C-4F13-9A02-D2C2600934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9497"/>
            <a:ext cx="10691813" cy="607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8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2ABCD7-5E8E-4D85-94E3-5C34554D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OB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7F91E18F-11BC-4AFA-B979-BAF376FAC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6" y="1418432"/>
            <a:ext cx="6629400" cy="472439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2B0E363-8CE4-4610-B6FB-89FB035E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12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0B7A13-1D59-470E-9535-DF487CA4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OB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2AA1663A-18D6-45BB-B347-6169CDE35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068" y="1266032"/>
            <a:ext cx="7963163" cy="438864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DF66C9A-1D3E-4481-8629-92093DD1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7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ED2715-C318-4327-A43C-CA23E1CF9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OB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6EA173E7-AE84-42C4-9C27-ABA3F0B5E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25" y="1342232"/>
            <a:ext cx="8041169" cy="412194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71FF89-10B6-4B6D-9D82-BCE76E35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85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D7512D-9881-4998-BD1A-B0C697B2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Evolution of OB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38D943-BC48-48B5-AA53-4D3DFE2E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6" name="Picture 2" descr="History of Organisational Behaviour">
            <a:extLst>
              <a:ext uri="{FF2B5EF4-FFF2-40B4-BE49-F238E27FC236}">
                <a16:creationId xmlns="" xmlns:a16="http://schemas.microsoft.com/office/drawing/2014/main" id="{3C32327E-6C29-4466-8CE3-B8790651BD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7431"/>
            <a:ext cx="8384381" cy="525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9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3190FF-12D8-49FA-B6EC-CF182BF15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OB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694A296-0351-4A99-9D59-6D046287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E0765BF9-1A11-41A9-9987-87C6638F8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5" y="1418431"/>
            <a:ext cx="8154180" cy="397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710F39-629E-447C-BC78-5FAB178D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Autocratic Model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E0CCC776-C7C6-43B1-B593-BE4C2F3A5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12" y="1189538"/>
            <a:ext cx="10492401" cy="54104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E499534-9AF9-41C5-BABF-66BC2615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41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853B5E-2B22-4F52-B065-22838220B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Custodian Model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C1FCF52B-3396-4BC7-A712-E8497EDAD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49561"/>
            <a:ext cx="10603706" cy="529807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DD8FF8D-948A-4255-93D7-99B9605D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9629</TotalTime>
  <Words>414</Words>
  <Application>Microsoft Office PowerPoint</Application>
  <PresentationFormat>Custom</PresentationFormat>
  <Paragraphs>109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Default Design</vt:lpstr>
      <vt:lpstr>PowerPoint Presentation</vt:lpstr>
      <vt:lpstr>Evolution of OB</vt:lpstr>
      <vt:lpstr>Evolution of OB</vt:lpstr>
      <vt:lpstr>Evolution of OB</vt:lpstr>
      <vt:lpstr>Evolution of OB</vt:lpstr>
      <vt:lpstr>Historical Evolution of OB </vt:lpstr>
      <vt:lpstr>Models of OB</vt:lpstr>
      <vt:lpstr>Autocratic Model</vt:lpstr>
      <vt:lpstr>Custodian Model</vt:lpstr>
      <vt:lpstr>Supportive  Model</vt:lpstr>
      <vt:lpstr>Collegial Model</vt:lpstr>
      <vt:lpstr>SOBC Model</vt:lpstr>
      <vt:lpstr>SOBC Model</vt:lpstr>
      <vt:lpstr>OB Models </vt:lpstr>
      <vt:lpstr>            </vt:lpstr>
      <vt:lpstr>             </vt:lpstr>
      <vt:lpstr>              </vt:lpstr>
      <vt:lpstr>                                                                                                  </vt:lpstr>
      <vt:lpstr>Three Good Reasons Why You Should Care About . . . Organizational Behavior</vt:lpstr>
      <vt:lpstr>Challenges and Opportunities for OB</vt:lpstr>
      <vt:lpstr>Challenges and Opportunities for OB (cont’d)</vt:lpstr>
      <vt:lpstr>Improving Quality and Productivity</vt:lpstr>
      <vt:lpstr>Challenges and Opportunity for OB (cont’d)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Oxidation of Organic Compounds using Nanomaterial Based Technologies</dc:title>
  <dc:creator>Gautham Jegadeesan</dc:creator>
  <cp:lastModifiedBy>Windows User</cp:lastModifiedBy>
  <cp:revision>597</cp:revision>
  <dcterms:created xsi:type="dcterms:W3CDTF">2015-02-25T10:23:39Z</dcterms:created>
  <dcterms:modified xsi:type="dcterms:W3CDTF">2021-11-05T04:08:18Z</dcterms:modified>
</cp:coreProperties>
</file>