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281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5" r:id="rId11"/>
    <p:sldId id="301" r:id="rId12"/>
    <p:sldId id="296" r:id="rId13"/>
    <p:sldId id="297" r:id="rId14"/>
    <p:sldId id="298" r:id="rId15"/>
    <p:sldId id="300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17" r:id="rId24"/>
    <p:sldId id="309" r:id="rId25"/>
    <p:sldId id="316" r:id="rId26"/>
  </p:sldIdLst>
  <p:sldSz cx="10691813" cy="7561263"/>
  <p:notesSz cx="7315200" cy="9601200"/>
  <p:defaultTextStyle>
    <a:defPPr>
      <a:defRPr lang="en-US"/>
    </a:defPPr>
    <a:lvl1pPr marL="0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82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965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447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29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412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894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376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859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382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1" autoAdjust="0"/>
    <p:restoredTop sz="94803" autoAdjust="0"/>
  </p:normalViewPr>
  <p:slideViewPr>
    <p:cSldViewPr>
      <p:cViewPr varScale="1">
        <p:scale>
          <a:sx n="76" d="100"/>
          <a:sy n="76" d="100"/>
        </p:scale>
        <p:origin x="-1330" y="-77"/>
      </p:cViewPr>
      <p:guideLst>
        <p:guide orient="horz" pos="2160"/>
        <p:guide orient="horz" pos="2382"/>
        <p:guide pos="2880"/>
        <p:guide pos="33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784" y="4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5CBAC3D-EBEE-4820-8663-E793D90DB177}" type="datetimeFigureOut">
              <a:rPr lang="en-IN" smtClean="0"/>
              <a:pPr/>
              <a:t>06-12-2021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BE38153-F5C3-43E9-B1B3-6820974F76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752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5B566A5-67C5-4E3E-9C6E-79469278F95F}" type="datetimeFigureOut">
              <a:rPr lang="en-IN" smtClean="0"/>
              <a:pPr/>
              <a:t>06-12-2021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9FD433C-C65C-4D37-94B3-5A547A2C39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7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482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2965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447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29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412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894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376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859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788493" indent="-303266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213066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698292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183519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668745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153971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639198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124424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7C39BC8-1441-4378-9F8D-184AD3909370}" type="slidenum">
              <a:rPr lang="en-US" sz="1300" b="0">
                <a:latin typeface="Times New Roman" pitchFamily="18" charset="0"/>
              </a:rPr>
              <a:pPr eaLnBrk="1" hangingPunct="1"/>
              <a:t>2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788493" indent="-303266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213066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698292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183519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668745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153971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639198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124424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54A3D35-16F2-4D89-A807-1254A2814FF5}" type="slidenum">
              <a:rPr lang="en-US" sz="1300" b="0">
                <a:latin typeface="Times New Roman" pitchFamily="18" charset="0"/>
              </a:rPr>
              <a:pPr eaLnBrk="1" hangingPunct="1"/>
              <a:t>12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788493" indent="-303266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213066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698292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183519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668745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153971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639198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124424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7BECD0E-7E52-45CD-AE55-96FD41707704}" type="slidenum">
              <a:rPr lang="en-US" sz="1300" b="0">
                <a:latin typeface="Times New Roman" pitchFamily="18" charset="0"/>
              </a:rPr>
              <a:pPr eaLnBrk="1" hangingPunct="1"/>
              <a:t>13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788493" indent="-303266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213066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698292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183519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668745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153971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639198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124424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A3103D2-62C3-48AD-BDDD-D43E0DA0C1B5}" type="slidenum">
              <a:rPr lang="en-US" sz="1300" b="0">
                <a:latin typeface="Times New Roman" pitchFamily="18" charset="0"/>
              </a:rPr>
              <a:pPr eaLnBrk="1" hangingPunct="1"/>
              <a:t>14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788493" indent="-303266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213066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698292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183519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668745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153971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639198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124424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498651D-5FE0-441D-9E8E-7DEA3E01EC10}" type="slidenum">
              <a:rPr lang="en-US" sz="1300" b="0">
                <a:latin typeface="Times New Roman" pitchFamily="18" charset="0"/>
              </a:rPr>
              <a:pPr eaLnBrk="1" hangingPunct="1"/>
              <a:t>3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788493" indent="-303266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213066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698292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183519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668745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153971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639198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124424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C5F6C9B-6FE3-48C1-88CF-4F193AF4D890}" type="slidenum">
              <a:rPr lang="en-US" sz="1300" b="0">
                <a:latin typeface="Times New Roman" pitchFamily="18" charset="0"/>
              </a:rPr>
              <a:pPr eaLnBrk="1" hangingPunct="1"/>
              <a:t>4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788493" indent="-303266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213066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698292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183519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668745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153971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639198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124424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588354F-4E15-432F-9625-21239541B2EB}" type="slidenum">
              <a:rPr lang="en-US" sz="1300" b="0">
                <a:latin typeface="Times New Roman" pitchFamily="18" charset="0"/>
              </a:rPr>
              <a:pPr eaLnBrk="1" hangingPunct="1"/>
              <a:t>5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788493" indent="-303266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213066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698292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183519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668745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153971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639198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124424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4EEE2A-58BE-41E2-8428-9205BF411D44}" type="slidenum">
              <a:rPr lang="en-US" sz="1300" b="0">
                <a:latin typeface="Times New Roman" pitchFamily="18" charset="0"/>
              </a:rPr>
              <a:pPr eaLnBrk="1" hangingPunct="1"/>
              <a:t>6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788493" indent="-303266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213066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698292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183519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668745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153971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639198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124424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2565885-B9FD-44CC-9C18-602F48FA61BC}" type="slidenum">
              <a:rPr lang="en-US" sz="1300" b="0">
                <a:latin typeface="Times New Roman" pitchFamily="18" charset="0"/>
              </a:rPr>
              <a:pPr eaLnBrk="1" hangingPunct="1"/>
              <a:t>7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788493" indent="-303266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213066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698292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183519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668745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153971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639198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124424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55C00A-A824-43ED-8D86-BDF74C40B9B5}" type="slidenum">
              <a:rPr lang="en-US" sz="1300" b="0">
                <a:latin typeface="Times New Roman" pitchFamily="18" charset="0"/>
              </a:rPr>
              <a:pPr eaLnBrk="1" hangingPunct="1"/>
              <a:t>8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788493" indent="-303266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213066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698292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183519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668745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153971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639198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124424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C8122EB-2C6C-4E57-8F3B-A6791EEFE41B}" type="slidenum">
              <a:rPr lang="en-US" sz="1300" b="0">
                <a:latin typeface="Times New Roman" pitchFamily="18" charset="0"/>
              </a:rPr>
              <a:pPr eaLnBrk="1" hangingPunct="1"/>
              <a:t>9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788493" indent="-303266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213066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698292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183519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668745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153971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639198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124424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4F0AEE2-3976-4F69-BAEC-4C191FD6C805}" type="slidenum">
              <a:rPr lang="en-US" sz="1300" b="0">
                <a:latin typeface="Times New Roman" pitchFamily="18" charset="0"/>
              </a:rPr>
              <a:pPr eaLnBrk="1" hangingPunct="1"/>
              <a:t>10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ChangeArrowheads="1"/>
          </p:cNvSpPr>
          <p:nvPr userDrawn="1"/>
        </p:nvSpPr>
        <p:spPr bwMode="auto">
          <a:xfrm>
            <a:off x="0" y="6931158"/>
            <a:ext cx="10691813" cy="672112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>
            <a:off x="356394" y="2211181"/>
            <a:ext cx="9979025" cy="2936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4100" b="1" i="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Template for Preparing Presentation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4100" b="1" i="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Session 2</a:t>
            </a:r>
            <a:endParaRPr lang="en-US" sz="2700" b="0" i="0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700" b="0" i="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SASTRA University</a:t>
            </a:r>
          </a:p>
        </p:txBody>
      </p:sp>
      <p:sp>
        <p:nvSpPr>
          <p:cNvPr id="7" name="Text Box 18"/>
          <p:cNvSpPr txBox="1">
            <a:spLocks noChangeArrowheads="1"/>
          </p:cNvSpPr>
          <p:nvPr userDrawn="1"/>
        </p:nvSpPr>
        <p:spPr bwMode="auto">
          <a:xfrm>
            <a:off x="2791751" y="7043177"/>
            <a:ext cx="5078611" cy="5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96" tIns="52148" rIns="104296" bIns="52148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700" dirty="0">
                <a:solidFill>
                  <a:srgbClr val="FFFFFF"/>
                </a:solidFill>
                <a:latin typeface="French Script MT" pitchFamily="66" charset="0"/>
              </a:rPr>
              <a:t>Progress Through Quality Education</a:t>
            </a:r>
          </a:p>
        </p:txBody>
      </p:sp>
    </p:spTree>
    <p:extLst>
      <p:ext uri="{BB962C8B-B14F-4D97-AF65-F5344CB8AC3E}">
        <p14:creationId xmlns:p14="http://schemas.microsoft.com/office/powerpoint/2010/main" val="79875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367" y="175391"/>
            <a:ext cx="6370539" cy="597757"/>
          </a:xfrm>
          <a:prstGeom prst="rect">
            <a:avLst/>
          </a:prstGeom>
        </p:spPr>
        <p:txBody>
          <a:bodyPr lIns="104296" tIns="52148" rIns="104296" bIns="52148">
            <a:sp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97" y="1092183"/>
            <a:ext cx="10335419" cy="5838975"/>
          </a:xfrm>
        </p:spPr>
        <p:txBody>
          <a:bodyPr/>
          <a:lstStyle>
            <a:lvl1pPr>
              <a:lnSpc>
                <a:spcPts val="3600"/>
              </a:lnSpc>
              <a:spcBef>
                <a:spcPts val="0"/>
              </a:spcBef>
              <a:defRPr/>
            </a:lvl1pPr>
            <a:lvl2pPr>
              <a:lnSpc>
                <a:spcPts val="3600"/>
              </a:lnSpc>
              <a:spcBef>
                <a:spcPts val="0"/>
              </a:spcBef>
              <a:defRPr/>
            </a:lvl2pPr>
            <a:lvl3pPr>
              <a:lnSpc>
                <a:spcPts val="3600"/>
              </a:lnSpc>
              <a:spcBef>
                <a:spcPts val="0"/>
              </a:spcBef>
              <a:defRPr/>
            </a:lvl3pPr>
            <a:lvl4pPr>
              <a:lnSpc>
                <a:spcPts val="3600"/>
              </a:lnSpc>
              <a:spcBef>
                <a:spcPts val="0"/>
              </a:spcBef>
              <a:defRPr/>
            </a:lvl4pPr>
            <a:lvl5pPr>
              <a:lnSpc>
                <a:spcPts val="36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99412" y="7225205"/>
            <a:ext cx="1425575" cy="304053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6-Dec-21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0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0887" y="130226"/>
            <a:ext cx="6036419" cy="597757"/>
          </a:xfrm>
          <a:prstGeom prst="rect">
            <a:avLst/>
          </a:prstGeom>
        </p:spPr>
        <p:txBody>
          <a:bodyPr lIns="104296" tIns="52148" rIns="104296" bIns="52148">
            <a:sp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3345" y="7225205"/>
            <a:ext cx="1521071" cy="273047"/>
          </a:xfrm>
        </p:spPr>
        <p:txBody>
          <a:bodyPr/>
          <a:lstStyle/>
          <a:p>
            <a:pPr>
              <a:defRPr/>
            </a:pPr>
            <a:fld id="{895465C8-0E71-406C-9EDF-6DC9EB482070}" type="datetime5">
              <a:rPr lang="en-IN" sz="1400" smtClean="0">
                <a:solidFill>
                  <a:srgbClr val="FFFFFF"/>
                </a:solidFill>
              </a:rPr>
              <a:pPr>
                <a:defRPr/>
              </a:pPr>
              <a:t>6-Dec-21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1748" y="1061161"/>
            <a:ext cx="5051250" cy="59960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5435005" y="1054700"/>
            <a:ext cx="5051250" cy="6002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602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86" y="420070"/>
            <a:ext cx="9088041" cy="756126"/>
          </a:xfrm>
          <a:prstGeom prst="rect">
            <a:avLst/>
          </a:prstGeom>
        </p:spPr>
        <p:txBody>
          <a:bodyPr lIns="104296" tIns="52148" rIns="104296" bIns="52148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890985" y="7123690"/>
            <a:ext cx="3920331" cy="269545"/>
          </a:xfrm>
          <a:prstGeom prst="rect">
            <a:avLst/>
          </a:prstGeom>
          <a:ln/>
        </p:spPr>
        <p:txBody>
          <a:bodyPr lIns="104296" tIns="52148" rIns="104296" bIns="52148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37850046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0" y="7144692"/>
            <a:ext cx="10691813" cy="462077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8197" y="1050176"/>
            <a:ext cx="10335419" cy="583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96" tIns="52148" rIns="104296" bIns="52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auto">
          <a:xfrm>
            <a:off x="0" y="911213"/>
            <a:ext cx="10691813" cy="132386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550" y="7204203"/>
            <a:ext cx="1521071" cy="35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96" tIns="52148" rIns="104296" bIns="52148" numCol="1" anchor="t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173934C-5A8E-4307-8577-739A068507F4}" type="datetime5">
              <a:rPr lang="en-IN" sz="1400" smtClean="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6-Dec-21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4311" y="7225206"/>
            <a:ext cx="2494756" cy="31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96" tIns="52148" rIns="104296" bIns="52148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A66A362-4403-4718-B072-B01303837876}" type="slidenum">
              <a:rPr lang="en-US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7" b="8028"/>
          <a:stretch/>
        </p:blipFill>
        <p:spPr bwMode="auto">
          <a:xfrm>
            <a:off x="0" y="83297"/>
            <a:ext cx="2834179" cy="80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2791751" y="7130629"/>
            <a:ext cx="5078611" cy="53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96" tIns="52148" rIns="104296" bIns="52148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FFFFFF"/>
                </a:solidFill>
                <a:latin typeface="French Script MT" pitchFamily="66" charset="0"/>
              </a:rPr>
              <a:t>Progress Through Quality Education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521482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1042965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564447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2085929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91112" indent="-391112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rgbClr val="000097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47409" indent="-325926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chemeClr val="tx1"/>
        </a:buClr>
        <a:buFont typeface="Arial" charset="0"/>
        <a:buChar char="–"/>
        <a:defRPr sz="2700">
          <a:solidFill>
            <a:srgbClr val="000097"/>
          </a:solidFill>
          <a:latin typeface="+mn-lt"/>
        </a:defRPr>
      </a:lvl2pPr>
      <a:lvl3pPr marL="1303706" indent="-260741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rgbClr val="000097"/>
        </a:buClr>
        <a:buFont typeface="Wingdings" pitchFamily="2" charset="2"/>
        <a:buChar char="ü"/>
        <a:defRPr sz="2300">
          <a:solidFill>
            <a:schemeClr val="tx1"/>
          </a:solidFill>
          <a:latin typeface="+mn-lt"/>
        </a:defRPr>
      </a:lvl3pPr>
      <a:lvl4pPr marL="1825188" indent="-260741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chemeClr val="tx1"/>
        </a:buClr>
        <a:buFont typeface="Arial" charset="0"/>
        <a:buChar char="–"/>
        <a:defRPr>
          <a:solidFill>
            <a:srgbClr val="000097"/>
          </a:solidFill>
          <a:latin typeface="+mn-lt"/>
        </a:defRPr>
      </a:lvl4pPr>
      <a:lvl5pPr marL="2346670" indent="-260741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5pPr>
      <a:lvl6pPr marL="2868153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3389635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911117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4432600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82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965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447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29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412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894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376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859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carrington/group-dynamics" TargetMode="External"/><Relationship Id="rId2" Type="http://schemas.openxmlformats.org/officeDocument/2006/relationships/hyperlink" Target="https://slideplayer.com/slide/593435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8D96D8-C2D3-4777-B48F-C78F8EAE2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2060"/>
                </a:solidFill>
              </a:rPr>
              <a:t>Organisational</a:t>
            </a:r>
            <a:r>
              <a:rPr lang="en-US" b="1" dirty="0" smtClean="0">
                <a:solidFill>
                  <a:srgbClr val="002060"/>
                </a:solidFill>
              </a:rPr>
              <a:t> Behavior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Topic: Group Behavior  &amp; properties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Dr. C. Vijaya Banu</a:t>
            </a:r>
          </a:p>
          <a:p>
            <a:pPr marL="0" indent="0" algn="ctr" eaLnBrk="1" hangingPunct="1">
              <a:buNone/>
              <a:defRPr/>
            </a:pPr>
            <a:r>
              <a:rPr lang="en-US" sz="2000" b="1" smtClean="0">
                <a:solidFill>
                  <a:srgbClr val="002060"/>
                </a:solidFill>
              </a:rPr>
              <a:t>Professor </a:t>
            </a:r>
            <a:r>
              <a:rPr lang="en-US" sz="2000" b="1" dirty="0">
                <a:solidFill>
                  <a:srgbClr val="002060"/>
                </a:solidFill>
              </a:rPr>
              <a:t>, School of Management</a:t>
            </a: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SASTRA Deemed University, Thanjavur – 613 401</a:t>
            </a: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vijayabanu@mba.sastra.edu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E78F1E-BCE3-4B91-B0B3-00747DFD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8198" y="7225206"/>
            <a:ext cx="1446790" cy="304052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DE906A-E1B5-4D32-8332-A3EC40A0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26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847409" indent="-325926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303706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825188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346670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868153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389635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911117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432600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© 2007 Prentice Hall Inc. All rights reserved.</a:t>
            </a:r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Group Properties - Status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29347" y="2772463"/>
            <a:ext cx="712788" cy="2688449"/>
            <a:chOff x="2544" y="1728"/>
            <a:chExt cx="672" cy="1536"/>
          </a:xfrm>
        </p:grpSpPr>
        <p:sp>
          <p:nvSpPr>
            <p:cNvPr id="384004" name="Freeform 4"/>
            <p:cNvSpPr>
              <a:spLocks/>
            </p:cNvSpPr>
            <p:nvPr/>
          </p:nvSpPr>
          <p:spPr bwMode="blackWhite">
            <a:xfrm flipH="1">
              <a:off x="2544" y="2496"/>
              <a:ext cx="672" cy="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68"/>
                </a:cxn>
                <a:cxn ang="0">
                  <a:pos x="672" y="768"/>
                </a:cxn>
              </a:cxnLst>
              <a:rect l="0" t="0" r="r" b="b"/>
              <a:pathLst>
                <a:path w="672" h="768">
                  <a:moveTo>
                    <a:pt x="0" y="0"/>
                  </a:moveTo>
                  <a:lnTo>
                    <a:pt x="0" y="768"/>
                  </a:lnTo>
                  <a:lnTo>
                    <a:pt x="672" y="768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84005" name="Freeform 5"/>
            <p:cNvSpPr>
              <a:spLocks/>
            </p:cNvSpPr>
            <p:nvPr/>
          </p:nvSpPr>
          <p:spPr bwMode="blackWhite">
            <a:xfrm flipH="1" flipV="1">
              <a:off x="2544" y="1728"/>
              <a:ext cx="672" cy="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68"/>
                </a:cxn>
                <a:cxn ang="0">
                  <a:pos x="672" y="768"/>
                </a:cxn>
              </a:cxnLst>
              <a:rect l="0" t="0" r="r" b="b"/>
              <a:pathLst>
                <a:path w="672" h="768">
                  <a:moveTo>
                    <a:pt x="0" y="0"/>
                  </a:moveTo>
                  <a:lnTo>
                    <a:pt x="0" y="768"/>
                  </a:lnTo>
                  <a:lnTo>
                    <a:pt x="672" y="768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84006" name="Line 6"/>
            <p:cNvSpPr>
              <a:spLocks noChangeShapeType="1"/>
            </p:cNvSpPr>
            <p:nvPr/>
          </p:nvSpPr>
          <p:spPr bwMode="blackWhite">
            <a:xfrm>
              <a:off x="2544" y="2496"/>
              <a:ext cx="67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384007" name="Line 7"/>
          <p:cNvSpPr>
            <a:spLocks noChangeShapeType="1"/>
          </p:cNvSpPr>
          <p:nvPr/>
        </p:nvSpPr>
        <p:spPr bwMode="blackWhite">
          <a:xfrm rot="-5400000">
            <a:off x="4053979" y="3804843"/>
            <a:ext cx="0" cy="62368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lIns="104296" tIns="52148" rIns="104296" bIns="52148" anchor="ctr"/>
          <a:lstStyle/>
          <a:p>
            <a:pPr>
              <a:defRPr/>
            </a:pPr>
            <a:endParaRPr lang="en-IN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4591" y="2352393"/>
            <a:ext cx="2494756" cy="3528589"/>
            <a:chOff x="864" y="1152"/>
            <a:chExt cx="1344" cy="2016"/>
          </a:xfrm>
        </p:grpSpPr>
        <p:sp>
          <p:nvSpPr>
            <p:cNvPr id="384009" name="Text Box 9"/>
            <p:cNvSpPr txBox="1">
              <a:spLocks noChangeArrowheads="1"/>
            </p:cNvSpPr>
            <p:nvPr/>
          </p:nvSpPr>
          <p:spPr bwMode="blackWhite">
            <a:xfrm>
              <a:off x="864" y="1152"/>
              <a:ext cx="1344" cy="57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>
                  <a:alpha val="50000"/>
                </a:srgbClr>
              </a:outerShdw>
            </a:effectLst>
          </p:spPr>
          <p:txBody>
            <a:bodyPr anchor="ctr" anchorCtr="1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3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Power over Others</a:t>
              </a:r>
            </a:p>
          </p:txBody>
        </p:sp>
        <p:sp>
          <p:nvSpPr>
            <p:cNvPr id="384010" name="Text Box 10"/>
            <p:cNvSpPr txBox="1">
              <a:spLocks noChangeArrowheads="1"/>
            </p:cNvSpPr>
            <p:nvPr/>
          </p:nvSpPr>
          <p:spPr bwMode="blackWhite">
            <a:xfrm>
              <a:off x="864" y="1872"/>
              <a:ext cx="1344" cy="576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>
                  <a:alpha val="50000"/>
                </a:srgbClr>
              </a:outerShdw>
            </a:effectLst>
          </p:spPr>
          <p:txBody>
            <a:bodyPr anchor="ctr" anchorCtr="1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3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Ability to Contribute </a:t>
              </a:r>
            </a:p>
          </p:txBody>
        </p:sp>
        <p:sp>
          <p:nvSpPr>
            <p:cNvPr id="384011" name="Text Box 11"/>
            <p:cNvSpPr txBox="1">
              <a:spLocks noChangeArrowheads="1"/>
            </p:cNvSpPr>
            <p:nvPr/>
          </p:nvSpPr>
          <p:spPr bwMode="blackWhite">
            <a:xfrm>
              <a:off x="864" y="2592"/>
              <a:ext cx="1344" cy="576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>
                  <a:alpha val="50000"/>
                </a:srgbClr>
              </a:outerShdw>
            </a:effectLst>
          </p:spPr>
          <p:txBody>
            <a:bodyPr anchor="ctr" anchorCtr="1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3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Personal Characteristics</a:t>
              </a:r>
            </a:p>
          </p:txBody>
        </p:sp>
      </p:grpSp>
      <p:sp>
        <p:nvSpPr>
          <p:cNvPr id="384012" name="Text Box 12"/>
          <p:cNvSpPr txBox="1">
            <a:spLocks noChangeArrowheads="1"/>
          </p:cNvSpPr>
          <p:nvPr/>
        </p:nvSpPr>
        <p:spPr bwMode="blackWhite">
          <a:xfrm>
            <a:off x="4365824" y="3612604"/>
            <a:ext cx="2494756" cy="1008168"/>
          </a:xfrm>
          <a:prstGeom prst="rect">
            <a:avLst/>
          </a:prstGeom>
          <a:solidFill>
            <a:srgbClr val="CC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lIns="104296" tIns="52148" rIns="104296" bIns="52148" anchor="ctr" anchorCtr="1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3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Group Member</a:t>
            </a:r>
            <a:br>
              <a:rPr lang="en-US" sz="23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3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Status</a:t>
            </a:r>
          </a:p>
        </p:txBody>
      </p:sp>
      <p:sp>
        <p:nvSpPr>
          <p:cNvPr id="22536" name="Text Box 13"/>
          <p:cNvSpPr txBox="1">
            <a:spLocks noChangeArrowheads="1"/>
          </p:cNvSpPr>
          <p:nvPr/>
        </p:nvSpPr>
        <p:spPr bwMode="auto">
          <a:xfrm>
            <a:off x="623689" y="1260211"/>
            <a:ext cx="9444435" cy="93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700" dirty="0"/>
              <a:t>Status: </a:t>
            </a:r>
            <a:r>
              <a:rPr lang="en-US" sz="2700" b="0" dirty="0">
                <a:latin typeface="Tahoma" pitchFamily="34" charset="0"/>
              </a:rPr>
              <a:t>A socially defined </a:t>
            </a:r>
            <a:r>
              <a:rPr lang="en-US" sz="2700" dirty="0">
                <a:solidFill>
                  <a:srgbClr val="C00000"/>
                </a:solidFill>
                <a:latin typeface="Tahoma" pitchFamily="34" charset="0"/>
              </a:rPr>
              <a:t>position or rank</a:t>
            </a:r>
            <a:r>
              <a:rPr lang="en-US" sz="2700" b="0" dirty="0">
                <a:latin typeface="Tahoma" pitchFamily="34" charset="0"/>
              </a:rPr>
              <a:t> given to groups or group members by others.</a:t>
            </a:r>
          </a:p>
        </p:txBody>
      </p:sp>
      <p:sp>
        <p:nvSpPr>
          <p:cNvPr id="384015" name="Text Box 15"/>
          <p:cNvSpPr txBox="1">
            <a:spLocks noChangeArrowheads="1"/>
          </p:cNvSpPr>
          <p:nvPr/>
        </p:nvSpPr>
        <p:spPr bwMode="blackWhite">
          <a:xfrm>
            <a:off x="7840663" y="2436407"/>
            <a:ext cx="2494756" cy="1008168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lIns="104296" tIns="52148" rIns="104296" bIns="52148" anchor="ctr" anchorCtr="1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3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Norms &amp; Interaction</a:t>
            </a:r>
          </a:p>
        </p:txBody>
      </p:sp>
      <p:sp>
        <p:nvSpPr>
          <p:cNvPr id="384016" name="Text Box 16"/>
          <p:cNvSpPr txBox="1">
            <a:spLocks noChangeArrowheads="1"/>
          </p:cNvSpPr>
          <p:nvPr/>
        </p:nvSpPr>
        <p:spPr bwMode="blackWhite">
          <a:xfrm>
            <a:off x="5256808" y="5460912"/>
            <a:ext cx="2494756" cy="1008168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lIns="104296" tIns="52148" rIns="104296" bIns="52148" anchor="ctr" anchorCtr="1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3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Status Inequity </a:t>
            </a:r>
          </a:p>
        </p:txBody>
      </p:sp>
      <p:sp>
        <p:nvSpPr>
          <p:cNvPr id="384017" name="Text Box 17"/>
          <p:cNvSpPr txBox="1">
            <a:spLocks noChangeArrowheads="1"/>
          </p:cNvSpPr>
          <p:nvPr/>
        </p:nvSpPr>
        <p:spPr bwMode="blackWhite">
          <a:xfrm>
            <a:off x="8018860" y="5460912"/>
            <a:ext cx="2494756" cy="1008168"/>
          </a:xfrm>
          <a:prstGeom prst="rect">
            <a:avLst/>
          </a:prstGeom>
          <a:solidFill>
            <a:srgbClr val="00808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lIns="104296" tIns="52148" rIns="104296" bIns="52148" anchor="ctr" anchorCtr="1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National Culture</a:t>
            </a:r>
          </a:p>
        </p:txBody>
      </p:sp>
      <p:sp>
        <p:nvSpPr>
          <p:cNvPr id="384022" name="Line 22"/>
          <p:cNvSpPr>
            <a:spLocks noChangeShapeType="1"/>
          </p:cNvSpPr>
          <p:nvPr/>
        </p:nvSpPr>
        <p:spPr bwMode="blackWhite">
          <a:xfrm rot="-5400000">
            <a:off x="6933094" y="2867978"/>
            <a:ext cx="924154" cy="106918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lIns="104296" tIns="52148" rIns="104296" bIns="52148" anchor="ctr"/>
          <a:lstStyle/>
          <a:p>
            <a:pPr>
              <a:defRPr/>
            </a:pPr>
            <a:endParaRPr lang="en-IN"/>
          </a:p>
        </p:txBody>
      </p:sp>
      <p:sp>
        <p:nvSpPr>
          <p:cNvPr id="22541" name="Text Box 24"/>
          <p:cNvSpPr txBox="1">
            <a:spLocks noChangeArrowheads="1"/>
          </p:cNvSpPr>
          <p:nvPr/>
        </p:nvSpPr>
        <p:spPr bwMode="auto">
          <a:xfrm>
            <a:off x="6325990" y="4872814"/>
            <a:ext cx="3118445" cy="65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/>
              <a:t>Other things influencing or influenced by status</a:t>
            </a:r>
          </a:p>
        </p:txBody>
      </p:sp>
    </p:spTree>
    <p:extLst>
      <p:ext uri="{BB962C8B-B14F-4D97-AF65-F5344CB8AC3E}">
        <p14:creationId xmlns:p14="http://schemas.microsoft.com/office/powerpoint/2010/main" val="285821471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12" grpId="0" animBg="1" autoUpdateAnimBg="0"/>
      <p:bldP spid="384015" grpId="0" animBg="1" autoUpdateAnimBg="0"/>
      <p:bldP spid="384016" grpId="0" animBg="1" autoUpdateAnimBg="0"/>
      <p:bldP spid="38401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Cultural differences 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" y="1113631"/>
            <a:ext cx="9296400" cy="416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936890"/>
      </p:ext>
    </p:extLst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847409" indent="-325926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303706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825188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346670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868153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389635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911117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432600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© 2007 Prentice Hall Inc. All rights reserved.</a:t>
            </a:r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Group Properties - Size</a:t>
            </a:r>
          </a:p>
        </p:txBody>
      </p:sp>
      <p:grpSp>
        <p:nvGrpSpPr>
          <p:cNvPr id="23556" name="Group 3"/>
          <p:cNvGrpSpPr>
            <a:grpSpLocks/>
          </p:cNvGrpSpPr>
          <p:nvPr/>
        </p:nvGrpSpPr>
        <p:grpSpPr bwMode="auto">
          <a:xfrm>
            <a:off x="890984" y="2856477"/>
            <a:ext cx="4454922" cy="4296969"/>
            <a:chOff x="490" y="988"/>
            <a:chExt cx="2400" cy="2455"/>
          </a:xfrm>
        </p:grpSpPr>
        <p:sp>
          <p:nvSpPr>
            <p:cNvPr id="23559" name="Freeform 4"/>
            <p:cNvSpPr>
              <a:spLocks/>
            </p:cNvSpPr>
            <p:nvPr/>
          </p:nvSpPr>
          <p:spPr bwMode="auto">
            <a:xfrm>
              <a:off x="586" y="1238"/>
              <a:ext cx="2016" cy="1920"/>
            </a:xfrm>
            <a:custGeom>
              <a:avLst/>
              <a:gdLst>
                <a:gd name="T0" fmla="*/ 0 w 2016"/>
                <a:gd name="T1" fmla="*/ 0 h 1344"/>
                <a:gd name="T2" fmla="*/ 0 w 2016"/>
                <a:gd name="T3" fmla="*/ 1344 h 1344"/>
                <a:gd name="T4" fmla="*/ 2016 w 2016"/>
                <a:gd name="T5" fmla="*/ 1344 h 1344"/>
                <a:gd name="T6" fmla="*/ 0 60000 65536"/>
                <a:gd name="T7" fmla="*/ 0 60000 65536"/>
                <a:gd name="T8" fmla="*/ 0 60000 65536"/>
                <a:gd name="T9" fmla="*/ 0 w 2016"/>
                <a:gd name="T10" fmla="*/ 0 h 1344"/>
                <a:gd name="T11" fmla="*/ 2016 w 2016"/>
                <a:gd name="T12" fmla="*/ 1344 h 1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6" h="1344">
                  <a:moveTo>
                    <a:pt x="0" y="0"/>
                  </a:moveTo>
                  <a:lnTo>
                    <a:pt x="0" y="1344"/>
                  </a:lnTo>
                  <a:lnTo>
                    <a:pt x="2016" y="134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60" name="Line 5"/>
            <p:cNvSpPr>
              <a:spLocks noChangeShapeType="1"/>
            </p:cNvSpPr>
            <p:nvPr/>
          </p:nvSpPr>
          <p:spPr bwMode="auto">
            <a:xfrm flipV="1">
              <a:off x="586" y="1382"/>
              <a:ext cx="1776" cy="177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61" name="Text Box 6"/>
            <p:cNvSpPr txBox="1">
              <a:spLocks noChangeArrowheads="1"/>
            </p:cNvSpPr>
            <p:nvPr/>
          </p:nvSpPr>
          <p:spPr bwMode="auto">
            <a:xfrm>
              <a:off x="1450" y="3206"/>
              <a:ext cx="120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sz="2100" b="0"/>
                <a:t>Group Size</a:t>
              </a:r>
            </a:p>
          </p:txBody>
        </p:sp>
        <p:sp>
          <p:nvSpPr>
            <p:cNvPr id="23562" name="Text Box 7"/>
            <p:cNvSpPr txBox="1">
              <a:spLocks noChangeArrowheads="1"/>
            </p:cNvSpPr>
            <p:nvPr/>
          </p:nvSpPr>
          <p:spPr bwMode="auto">
            <a:xfrm>
              <a:off x="490" y="988"/>
              <a:ext cx="120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100" b="0"/>
                <a:t>Performance</a:t>
              </a:r>
            </a:p>
          </p:txBody>
        </p:sp>
        <p:sp>
          <p:nvSpPr>
            <p:cNvPr id="23563" name="Text Box 8"/>
            <p:cNvSpPr txBox="1">
              <a:spLocks noChangeArrowheads="1"/>
            </p:cNvSpPr>
            <p:nvPr/>
          </p:nvSpPr>
          <p:spPr bwMode="auto">
            <a:xfrm rot="-2713542">
              <a:off x="893" y="2025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300" i="1">
                  <a:solidFill>
                    <a:srgbClr val="009900"/>
                  </a:solidFill>
                </a:rPr>
                <a:t>Expected</a:t>
              </a:r>
            </a:p>
          </p:txBody>
        </p:sp>
        <p:sp>
          <p:nvSpPr>
            <p:cNvPr id="23564" name="Line 9"/>
            <p:cNvSpPr>
              <a:spLocks noChangeShapeType="1"/>
            </p:cNvSpPr>
            <p:nvPr/>
          </p:nvSpPr>
          <p:spPr bwMode="auto">
            <a:xfrm rot="617078" flipV="1">
              <a:off x="746" y="1542"/>
              <a:ext cx="1776" cy="1776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65" name="Text Box 10"/>
            <p:cNvSpPr txBox="1">
              <a:spLocks noChangeArrowheads="1"/>
            </p:cNvSpPr>
            <p:nvPr/>
          </p:nvSpPr>
          <p:spPr bwMode="auto">
            <a:xfrm rot="19452636">
              <a:off x="912" y="2282"/>
              <a:ext cx="197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300" i="1">
                  <a:solidFill>
                    <a:srgbClr val="993300"/>
                  </a:solidFill>
                </a:rPr>
                <a:t>Actual (due to loafing)</a:t>
              </a:r>
            </a:p>
          </p:txBody>
        </p:sp>
      </p:grpSp>
      <p:sp>
        <p:nvSpPr>
          <p:cNvPr id="385035" name="Text Box 11"/>
          <p:cNvSpPr txBox="1">
            <a:spLocks noChangeArrowheads="1"/>
          </p:cNvSpPr>
          <p:nvPr/>
        </p:nvSpPr>
        <p:spPr bwMode="blackWhite">
          <a:xfrm>
            <a:off x="5613202" y="3780632"/>
            <a:ext cx="4187627" cy="268844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35003" dir="2471156" algn="ctr" rotWithShape="0">
              <a:srgbClr val="DDDDDD"/>
            </a:outerShdw>
          </a:effectLst>
        </p:spPr>
        <p:txBody>
          <a:bodyPr lIns="208593" tIns="52148" rIns="104296" bIns="52148" anchor="ctr"/>
          <a:lstStyle/>
          <a:p>
            <a:pPr marL="253498" indent="-253498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700" b="1" dirty="0"/>
              <a:t>Other conclusions:</a:t>
            </a:r>
          </a:p>
          <a:p>
            <a:pPr marL="253498" indent="-253498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300" b="1" dirty="0"/>
              <a:t>Odd number groups do better than even.</a:t>
            </a:r>
          </a:p>
          <a:p>
            <a:pPr marL="253498" indent="-253498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300" b="1" dirty="0"/>
              <a:t>Groups of 5 to 7 perform better overall than larger or smaller groups.</a:t>
            </a:r>
          </a:p>
        </p:txBody>
      </p:sp>
      <p:sp>
        <p:nvSpPr>
          <p:cNvPr id="23558" name="Text Box 12"/>
          <p:cNvSpPr txBox="1">
            <a:spLocks noChangeArrowheads="1"/>
          </p:cNvSpPr>
          <p:nvPr/>
        </p:nvSpPr>
        <p:spPr bwMode="auto">
          <a:xfrm>
            <a:off x="1069181" y="1344224"/>
            <a:ext cx="8998943" cy="135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700"/>
              <a:t>Social Loafing</a:t>
            </a:r>
            <a:br>
              <a:rPr lang="en-US" sz="2700"/>
            </a:br>
            <a:r>
              <a:rPr lang="en-US" sz="2700" b="0">
                <a:latin typeface="Tahoma" pitchFamily="34" charset="0"/>
              </a:rPr>
              <a:t>The tendency for individuals to expend less effort when working collectively than when working individually.</a:t>
            </a:r>
          </a:p>
        </p:txBody>
      </p:sp>
    </p:spTree>
    <p:extLst>
      <p:ext uri="{BB962C8B-B14F-4D97-AF65-F5344CB8AC3E}">
        <p14:creationId xmlns:p14="http://schemas.microsoft.com/office/powerpoint/2010/main" val="417365272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3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847409" indent="-325926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303706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825188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346670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868153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389635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911117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432600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© 2007 Prentice Hall Inc. All rights reserved.</a:t>
            </a:r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Group Properties - Cohesiveness</a:t>
            </a:r>
          </a:p>
        </p:txBody>
      </p:sp>
      <p:sp>
        <p:nvSpPr>
          <p:cNvPr id="387075" name="Text Box 3"/>
          <p:cNvSpPr txBox="1">
            <a:spLocks noChangeArrowheads="1"/>
          </p:cNvSpPr>
          <p:nvPr/>
        </p:nvSpPr>
        <p:spPr bwMode="blackWhite">
          <a:xfrm>
            <a:off x="1692870" y="3528590"/>
            <a:ext cx="7216974" cy="336056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35003" dir="2471156" algn="ctr" rotWithShape="0">
              <a:srgbClr val="DDDDDD"/>
            </a:outerShdw>
          </a:effectLst>
        </p:spPr>
        <p:txBody>
          <a:bodyPr lIns="312889" tIns="52148" rIns="104296" bIns="52148" anchor="ctr"/>
          <a:lstStyle/>
          <a:p>
            <a:pPr marL="521482" indent="-521482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2300" dirty="0">
                <a:solidFill>
                  <a:srgbClr val="FFFFCC"/>
                </a:solidFill>
              </a:rPr>
              <a:t>Increasing group cohesiveness:</a:t>
            </a:r>
          </a:p>
          <a:p>
            <a:pPr marL="521482" indent="-521482">
              <a:lnSpc>
                <a:spcPct val="70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en-US" dirty="0">
                <a:solidFill>
                  <a:schemeClr val="bg1"/>
                </a:solidFill>
              </a:rPr>
              <a:t>Make the group smaller.</a:t>
            </a:r>
          </a:p>
          <a:p>
            <a:pPr marL="521482" indent="-521482">
              <a:lnSpc>
                <a:spcPct val="70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en-US" dirty="0">
                <a:solidFill>
                  <a:schemeClr val="bg1"/>
                </a:solidFill>
              </a:rPr>
              <a:t>Encourage agreement with group goals.</a:t>
            </a:r>
          </a:p>
          <a:p>
            <a:pPr marL="521482" indent="-521482">
              <a:lnSpc>
                <a:spcPct val="70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en-US" dirty="0">
                <a:solidFill>
                  <a:schemeClr val="bg1"/>
                </a:solidFill>
              </a:rPr>
              <a:t>Increase time members spend together.</a:t>
            </a:r>
          </a:p>
          <a:p>
            <a:pPr marL="521482" indent="-521482">
              <a:lnSpc>
                <a:spcPct val="70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en-US" dirty="0">
                <a:solidFill>
                  <a:schemeClr val="bg1"/>
                </a:solidFill>
              </a:rPr>
              <a:t>Increase group status and admission difficultly.</a:t>
            </a:r>
          </a:p>
          <a:p>
            <a:pPr marL="521482" indent="-521482">
              <a:lnSpc>
                <a:spcPct val="70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en-US" dirty="0">
                <a:solidFill>
                  <a:schemeClr val="bg1"/>
                </a:solidFill>
              </a:rPr>
              <a:t>Stimulate competition with other groups.</a:t>
            </a:r>
          </a:p>
          <a:p>
            <a:pPr marL="521482" indent="-521482">
              <a:lnSpc>
                <a:spcPct val="70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en-US" dirty="0">
                <a:solidFill>
                  <a:schemeClr val="bg1"/>
                </a:solidFill>
              </a:rPr>
              <a:t>Give rewards to the group, not individuals.</a:t>
            </a:r>
          </a:p>
          <a:p>
            <a:pPr marL="521482" indent="-521482">
              <a:lnSpc>
                <a:spcPct val="70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en-US" dirty="0">
                <a:solidFill>
                  <a:schemeClr val="bg1"/>
                </a:solidFill>
              </a:rPr>
              <a:t>Physically isolate the group.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069182" y="1514003"/>
            <a:ext cx="8553450" cy="1559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700"/>
              <a:t>Cohesiveness</a:t>
            </a:r>
          </a:p>
          <a:p>
            <a:pPr eaLnBrk="1" hangingPunct="1">
              <a:spcBef>
                <a:spcPct val="50000"/>
              </a:spcBef>
            </a:pPr>
            <a:r>
              <a:rPr lang="en-US" sz="2700" b="0">
                <a:latin typeface="Tahoma" pitchFamily="34" charset="0"/>
              </a:rPr>
              <a:t>Degree to which group members are attracted to each other and are motivated to stay in the group.</a:t>
            </a:r>
          </a:p>
        </p:txBody>
      </p:sp>
    </p:spTree>
    <p:extLst>
      <p:ext uri="{BB962C8B-B14F-4D97-AF65-F5344CB8AC3E}">
        <p14:creationId xmlns:p14="http://schemas.microsoft.com/office/powerpoint/2010/main" val="175718969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847409" indent="-325926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303706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825188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346670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868153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389635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911117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432600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© 2007 Prentice Hall Inc. All rights reserved.</a:t>
            </a:r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02706" y="275431"/>
            <a:ext cx="7363421" cy="930066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2000" dirty="0" smtClean="0"/>
              <a:t>Relationship Between Group Cohesiveness, Performance Norms, and Productivity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267798" y="2016338"/>
          <a:ext cx="8154363" cy="4379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Photo Editor Photo" r:id="rId4" imgW="6973273" imgH="3971429" progId="MSPhotoEd.3">
                  <p:embed/>
                </p:oleObj>
              </mc:Choice>
              <mc:Fallback>
                <p:oleObj name="Photo Editor Photo" r:id="rId4" imgW="6973273" imgH="397142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798" y="2016338"/>
                        <a:ext cx="8154363" cy="4379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9558672"/>
      </p:ext>
    </p:extLst>
  </p:cSld>
  <p:clrMapOvr>
    <a:masterClrMapping/>
  </p:clrMapOvr>
  <p:transition>
    <p:cut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55106" y="275431"/>
            <a:ext cx="7580313" cy="520813"/>
          </a:xfrm>
        </p:spPr>
        <p:txBody>
          <a:bodyPr/>
          <a:lstStyle/>
          <a:p>
            <a:r>
              <a:rPr lang="en-US" sz="2700" dirty="0">
                <a:latin typeface="Souvenir Lt BT" pitchFamily="18" charset="0"/>
              </a:rPr>
              <a:t>Group Cohesiveness – Causes and Consequences</a:t>
            </a:r>
          </a:p>
        </p:txBody>
      </p:sp>
      <p:pic>
        <p:nvPicPr>
          <p:cNvPr id="24269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06" y="1189831"/>
            <a:ext cx="10603707" cy="5168982"/>
          </a:xfrm>
        </p:spPr>
      </p:pic>
    </p:spTree>
    <p:extLst>
      <p:ext uri="{BB962C8B-B14F-4D97-AF65-F5344CB8AC3E}">
        <p14:creationId xmlns:p14="http://schemas.microsoft.com/office/powerpoint/2010/main" val="61564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288E3E-FD97-494E-9787-631ED0661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7B7778-2659-4571-8BFD-121F33B4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6-Dec-21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7A9869D-50AB-45E5-B3F3-3C5D39F7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6" name="Picture 2" descr="Group Behavior Model &#10;ROOPA TEMKAR V. 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4" y="1037431"/>
            <a:ext cx="10375107" cy="601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05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6-Dec-21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" y="1037431"/>
            <a:ext cx="10820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34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6-Dec-21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1231"/>
            <a:ext cx="1037510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58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6-Dec-21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" y="1189831"/>
            <a:ext cx="10210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56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847409" indent="-325926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303706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825188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346670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868153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389635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911117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432600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© 2007 Prentice Hall Inc. All rights reserved.</a:t>
            </a:r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/>
              <a:t>Group Properties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506" y="1113631"/>
            <a:ext cx="6773665" cy="4263267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  <a:latin typeface="Tahoma" pitchFamily="34" charset="0"/>
              </a:rPr>
              <a:t>Role(s)</a:t>
            </a:r>
            <a:endParaRPr lang="en-US" dirty="0">
              <a:solidFill>
                <a:srgbClr val="FF0000"/>
              </a:solidFill>
              <a:latin typeface="Tahoma" pitchFamily="34" charset="0"/>
            </a:endParaRP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Tahoma" pitchFamily="34" charset="0"/>
              </a:rPr>
              <a:t>Norms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Tahoma" pitchFamily="34" charset="0"/>
              </a:rPr>
              <a:t>Status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Tahoma" pitchFamily="34" charset="0"/>
              </a:rPr>
              <a:t>Size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Tahoma" pitchFamily="34" charset="0"/>
              </a:rPr>
              <a:t>Cohesiveness</a:t>
            </a:r>
          </a:p>
        </p:txBody>
      </p:sp>
    </p:spTree>
    <p:extLst>
      <p:ext uri="{BB962C8B-B14F-4D97-AF65-F5344CB8AC3E}">
        <p14:creationId xmlns:p14="http://schemas.microsoft.com/office/powerpoint/2010/main" val="296174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6-Dec-21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5" y="961231"/>
            <a:ext cx="10527507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11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6-Dec-21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" y="1037431"/>
            <a:ext cx="10210800" cy="5717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77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6-Dec-21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" y="1113631"/>
            <a:ext cx="10688281" cy="5409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98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 smtClean="0"/>
              <a:t>Social </a:t>
            </a:r>
            <a:r>
              <a:rPr lang="en-IN" sz="2000" b="1" dirty="0"/>
              <a:t>loafing</a:t>
            </a:r>
            <a:r>
              <a:rPr lang="en-IN" sz="2000" dirty="0"/>
              <a:t> is the phenomenon of a person exerting less effort to achieve a goal when they work in a group than when working alone. It is seen as one of the main reasons groups are sometimes less productive than the combined performance of their members working as individuals</a:t>
            </a:r>
            <a:r>
              <a:rPr lang="en-IN" sz="2000" dirty="0" smtClean="0"/>
              <a:t>.</a:t>
            </a:r>
          </a:p>
          <a:p>
            <a:r>
              <a:rPr lang="en-IN" sz="2000" b="1" dirty="0"/>
              <a:t>Groupthink</a:t>
            </a:r>
            <a:r>
              <a:rPr lang="en-IN" sz="2000" dirty="0"/>
              <a:t> is a psychological phenomenon that occurs within a group of people in which the desire for harmony or conformity in the group results in an irrational or dysfunctional decision-making outcome</a:t>
            </a:r>
            <a:r>
              <a:rPr lang="en-IN" dirty="0" smtClean="0"/>
              <a:t>.</a:t>
            </a:r>
          </a:p>
          <a:p>
            <a:r>
              <a:rPr lang="en-IN" sz="1800" b="1" dirty="0"/>
              <a:t>Group polarization</a:t>
            </a:r>
            <a:r>
              <a:rPr lang="en-IN" sz="1800" dirty="0"/>
              <a:t> is defined as a phenomenon when “members of a deliberating </a:t>
            </a:r>
            <a:r>
              <a:rPr lang="en-IN" sz="1800" b="1" dirty="0"/>
              <a:t>group</a:t>
            </a:r>
            <a:r>
              <a:rPr lang="en-IN" sz="1800" dirty="0"/>
              <a:t> move toward a more extreme point in whatever direction is indicted by the members' </a:t>
            </a:r>
            <a:r>
              <a:rPr lang="en-IN" sz="1800" dirty="0" smtClean="0"/>
              <a:t>pre deliberation </a:t>
            </a:r>
            <a:r>
              <a:rPr lang="en-IN" sz="1800" dirty="0"/>
              <a:t>tendency.” </a:t>
            </a:r>
            <a:r>
              <a:rPr lang="en-IN" sz="1800" b="1" dirty="0"/>
              <a:t>Group polarization</a:t>
            </a:r>
            <a:r>
              <a:rPr lang="en-IN" sz="1800" dirty="0"/>
              <a:t> leads to changing attitudes among individuals within the </a:t>
            </a:r>
            <a:r>
              <a:rPr lang="en-IN" sz="1800" b="1" dirty="0"/>
              <a:t>group</a:t>
            </a:r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6-Dec-21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27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6-Dec-21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5" y="961231"/>
            <a:ext cx="10287001" cy="6019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2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https://slideplayer.com/slide/5934352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www.slideserve.com/carrington/group-dynamics</a:t>
            </a:r>
            <a:endParaRPr lang="en-IN" dirty="0" smtClean="0"/>
          </a:p>
          <a:p>
            <a:r>
              <a:rPr lang="en-IN" dirty="0"/>
              <a:t>https://slideplayer.com/slide/9019415/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6-Dec-21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22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847409" indent="-325926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303706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825188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346670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868153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389635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911117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432600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© 2007 Prentice Hall Inc. All rights reserved.</a:t>
            </a:r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Group Properties - Roles </a:t>
            </a:r>
          </a:p>
        </p:txBody>
      </p:sp>
      <p:sp>
        <p:nvSpPr>
          <p:cNvPr id="375811" name="Line 3"/>
          <p:cNvSpPr>
            <a:spLocks noChangeShapeType="1"/>
          </p:cNvSpPr>
          <p:nvPr/>
        </p:nvSpPr>
        <p:spPr bwMode="auto">
          <a:xfrm>
            <a:off x="1069182" y="3192533"/>
            <a:ext cx="8553450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96" tIns="52148" rIns="104296" bIns="52148"/>
          <a:lstStyle/>
          <a:p>
            <a:endParaRPr lang="en-IN"/>
          </a:p>
        </p:txBody>
      </p:sp>
      <p:sp>
        <p:nvSpPr>
          <p:cNvPr id="375812" name="Line 4"/>
          <p:cNvSpPr>
            <a:spLocks noChangeShapeType="1"/>
          </p:cNvSpPr>
          <p:nvPr/>
        </p:nvSpPr>
        <p:spPr bwMode="auto">
          <a:xfrm>
            <a:off x="1069181" y="5208870"/>
            <a:ext cx="5345907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96" tIns="52148" rIns="104296" bIns="52148"/>
          <a:lstStyle/>
          <a:p>
            <a:endParaRPr lang="en-IN"/>
          </a:p>
        </p:txBody>
      </p:sp>
      <p:pic>
        <p:nvPicPr>
          <p:cNvPr id="15366" name="Picture 5" descr="j014948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679" y="3612604"/>
            <a:ext cx="3033059" cy="2907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1069181" y="1514003"/>
            <a:ext cx="8464352" cy="1559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700" dirty="0"/>
              <a:t>Role(s)</a:t>
            </a:r>
          </a:p>
          <a:p>
            <a:pPr eaLnBrk="1" hangingPunct="1">
              <a:spcBef>
                <a:spcPct val="50000"/>
              </a:spcBef>
            </a:pPr>
            <a:r>
              <a:rPr lang="en-US" sz="2700" b="0" dirty="0">
                <a:latin typeface="Tahoma" pitchFamily="34" charset="0"/>
              </a:rPr>
              <a:t>A set of </a:t>
            </a:r>
            <a:r>
              <a:rPr lang="en-US" sz="2700" dirty="0">
                <a:solidFill>
                  <a:srgbClr val="C00000"/>
                </a:solidFill>
                <a:latin typeface="Tahoma" pitchFamily="34" charset="0"/>
              </a:rPr>
              <a:t>expected behavior </a:t>
            </a:r>
            <a:r>
              <a:rPr lang="en-US" sz="2700" b="0" dirty="0">
                <a:latin typeface="Tahoma" pitchFamily="34" charset="0"/>
              </a:rPr>
              <a:t>patterns attributed to someone occupying a given position in a social unit.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1069181" y="3470830"/>
            <a:ext cx="6504186" cy="1559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700" dirty="0"/>
              <a:t>Role Identity</a:t>
            </a:r>
          </a:p>
          <a:p>
            <a:pPr eaLnBrk="1" hangingPunct="1">
              <a:spcBef>
                <a:spcPct val="50000"/>
              </a:spcBef>
            </a:pPr>
            <a:r>
              <a:rPr lang="en-US" sz="2700" b="0" dirty="0">
                <a:latin typeface="Tahoma" pitchFamily="34" charset="0"/>
              </a:rPr>
              <a:t>Certain </a:t>
            </a:r>
            <a:r>
              <a:rPr lang="en-US" sz="2700" dirty="0">
                <a:solidFill>
                  <a:srgbClr val="C00000"/>
                </a:solidFill>
                <a:latin typeface="Tahoma" pitchFamily="34" charset="0"/>
              </a:rPr>
              <a:t>attitudes and behaviors </a:t>
            </a:r>
            <a:r>
              <a:rPr lang="en-US" sz="2700" b="0" dirty="0">
                <a:latin typeface="Tahoma" pitchFamily="34" charset="0"/>
              </a:rPr>
              <a:t>consistent with a role.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1069181" y="5292885"/>
            <a:ext cx="6325989" cy="1559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700"/>
              <a:t>Role Perception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700" b="0">
                <a:latin typeface="Tahoma" pitchFamily="34" charset="0"/>
              </a:rPr>
              <a:t>An individual’s view of how he or she is supposed to act in a given situation.</a:t>
            </a:r>
          </a:p>
        </p:txBody>
      </p:sp>
    </p:spTree>
    <p:extLst>
      <p:ext uri="{BB962C8B-B14F-4D97-AF65-F5344CB8AC3E}">
        <p14:creationId xmlns:p14="http://schemas.microsoft.com/office/powerpoint/2010/main" val="415651426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animBg="1"/>
      <p:bldP spid="3758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847409" indent="-325926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303706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825188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346670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868153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389635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911117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432600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© 2007 Prentice Hall Inc. All rights reserved.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Group Properties - Roles (cont’d)</a:t>
            </a:r>
          </a:p>
        </p:txBody>
      </p:sp>
      <p:sp>
        <p:nvSpPr>
          <p:cNvPr id="376835" name="Line 3"/>
          <p:cNvSpPr>
            <a:spLocks noChangeShapeType="1"/>
          </p:cNvSpPr>
          <p:nvPr/>
        </p:nvSpPr>
        <p:spPr bwMode="auto">
          <a:xfrm>
            <a:off x="1069181" y="3024505"/>
            <a:ext cx="4989513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96" tIns="52148" rIns="104296" bIns="52148"/>
          <a:lstStyle/>
          <a:p>
            <a:endParaRPr lang="en-IN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069181" y="1428239"/>
            <a:ext cx="5167710" cy="1559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700"/>
              <a:t>Role Expectations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700" b="0">
                <a:latin typeface="Tahoma" pitchFamily="34" charset="0"/>
              </a:rPr>
              <a:t>How others believe a person should act in a given situation.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069182" y="5378649"/>
            <a:ext cx="8553450" cy="1559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700" dirty="0"/>
              <a:t>Role Conflict</a:t>
            </a:r>
          </a:p>
          <a:p>
            <a:pPr eaLnBrk="1" hangingPunct="1">
              <a:spcBef>
                <a:spcPct val="50000"/>
              </a:spcBef>
            </a:pPr>
            <a:r>
              <a:rPr lang="en-US" sz="2700" b="0" dirty="0">
                <a:latin typeface="Tahoma" pitchFamily="34" charset="0"/>
              </a:rPr>
              <a:t>A situation in which an individual is confronted by </a:t>
            </a:r>
            <a:r>
              <a:rPr lang="en-US" sz="2700" dirty="0">
                <a:solidFill>
                  <a:srgbClr val="C00000"/>
                </a:solidFill>
                <a:latin typeface="Tahoma" pitchFamily="34" charset="0"/>
              </a:rPr>
              <a:t>divergent role </a:t>
            </a:r>
            <a:r>
              <a:rPr lang="en-US" sz="2700" b="0" dirty="0">
                <a:latin typeface="Tahoma" pitchFamily="34" charset="0"/>
              </a:rPr>
              <a:t>expectations.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069181" y="3211788"/>
            <a:ext cx="5969596" cy="1975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700" dirty="0"/>
              <a:t>Psychological Contract</a:t>
            </a:r>
          </a:p>
          <a:p>
            <a:pPr eaLnBrk="1" hangingPunct="1">
              <a:spcBef>
                <a:spcPct val="50000"/>
              </a:spcBef>
            </a:pPr>
            <a:r>
              <a:rPr lang="en-US" sz="2700" b="0" dirty="0">
                <a:latin typeface="Tahoma" pitchFamily="34" charset="0"/>
              </a:rPr>
              <a:t>An </a:t>
            </a:r>
            <a:r>
              <a:rPr lang="en-US" sz="2700" dirty="0">
                <a:solidFill>
                  <a:srgbClr val="C00000"/>
                </a:solidFill>
                <a:latin typeface="Tahoma" pitchFamily="34" charset="0"/>
              </a:rPr>
              <a:t>unwritten agreement </a:t>
            </a:r>
            <a:r>
              <a:rPr lang="en-US" sz="2700" b="0" dirty="0">
                <a:latin typeface="Tahoma" pitchFamily="34" charset="0"/>
              </a:rPr>
              <a:t>that sets out what management expects from the employee and vice versa.</a:t>
            </a:r>
          </a:p>
        </p:txBody>
      </p:sp>
      <p:sp>
        <p:nvSpPr>
          <p:cNvPr id="376840" name="Line 8"/>
          <p:cNvSpPr>
            <a:spLocks noChangeShapeType="1"/>
          </p:cNvSpPr>
          <p:nvPr/>
        </p:nvSpPr>
        <p:spPr bwMode="auto">
          <a:xfrm>
            <a:off x="1069181" y="5208870"/>
            <a:ext cx="5969596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96" tIns="52148" rIns="104296" bIns="52148"/>
          <a:lstStyle/>
          <a:p>
            <a:endParaRPr lang="en-IN"/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482" y="1512253"/>
            <a:ext cx="3920331" cy="253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68137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animBg="1"/>
      <p:bldP spid="3768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847409" indent="-325926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303706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825188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346670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868153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389635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911117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432600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© 2007 Prentice Hall Inc. All rights reserved.</a:t>
            </a:r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Group Properties - Norms</a:t>
            </a:r>
          </a:p>
        </p:txBody>
      </p:sp>
      <p:sp>
        <p:nvSpPr>
          <p:cNvPr id="377859" name="Text Box 3"/>
          <p:cNvSpPr txBox="1">
            <a:spLocks noChangeArrowheads="1"/>
          </p:cNvSpPr>
          <p:nvPr/>
        </p:nvSpPr>
        <p:spPr bwMode="blackWhite">
          <a:xfrm>
            <a:off x="4811316" y="3108519"/>
            <a:ext cx="5613202" cy="3276547"/>
          </a:xfrm>
          <a:prstGeom prst="rect">
            <a:avLst/>
          </a:prstGeom>
          <a:solidFill>
            <a:srgbClr val="00206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35003" dir="2471156" algn="ctr" rotWithShape="0">
              <a:srgbClr val="DDDDDD"/>
            </a:outerShdw>
          </a:effectLst>
        </p:spPr>
        <p:txBody>
          <a:bodyPr lIns="312889" tIns="52148" rIns="104296" bIns="52148" anchor="ctr"/>
          <a:lstStyle/>
          <a:p>
            <a:pPr marL="253498" indent="-253498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3200" dirty="0">
                <a:solidFill>
                  <a:srgbClr val="FFFFCC"/>
                </a:solidFill>
              </a:rPr>
              <a:t>Classes of Norms:</a:t>
            </a:r>
          </a:p>
          <a:p>
            <a:pPr marL="253498" indent="-253498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700" dirty="0">
                <a:solidFill>
                  <a:schemeClr val="bg1"/>
                </a:solidFill>
              </a:rPr>
              <a:t>Performance norms</a:t>
            </a:r>
          </a:p>
          <a:p>
            <a:pPr marL="253498" indent="-253498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700" dirty="0">
                <a:solidFill>
                  <a:schemeClr val="bg1"/>
                </a:solidFill>
              </a:rPr>
              <a:t>Appearance norms</a:t>
            </a:r>
          </a:p>
          <a:p>
            <a:pPr marL="253498" indent="-253498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700" dirty="0">
                <a:solidFill>
                  <a:schemeClr val="bg1"/>
                </a:solidFill>
              </a:rPr>
              <a:t>Social arrangement norms</a:t>
            </a:r>
          </a:p>
          <a:p>
            <a:pPr marL="253498" indent="-253498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700" dirty="0">
                <a:solidFill>
                  <a:schemeClr val="bg1"/>
                </a:solidFill>
              </a:rPr>
              <a:t>Allocation of resources norms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069181" y="1428239"/>
            <a:ext cx="7840663" cy="1559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700"/>
              <a:t>Norms</a:t>
            </a:r>
          </a:p>
          <a:p>
            <a:pPr eaLnBrk="1" hangingPunct="1">
              <a:spcBef>
                <a:spcPct val="50000"/>
              </a:spcBef>
            </a:pPr>
            <a:r>
              <a:rPr lang="en-US" sz="2700" b="0">
                <a:latin typeface="Tahoma" pitchFamily="34" charset="0"/>
              </a:rPr>
              <a:t>Acceptable standards of behavior within a group that are shared by the group’s members.</a:t>
            </a: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89" y="3276548"/>
            <a:ext cx="3920331" cy="290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47236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2" y="7225205"/>
            <a:ext cx="2708094" cy="30405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847409" indent="-325926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303706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825188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346670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868153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389635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911117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432600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/>
              <a:t>© 2007 Prentice Hall Inc. All rights reserved.</a:t>
            </a:r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801886" y="168028"/>
            <a:ext cx="9088041" cy="413091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Group Norms &amp; The Hawthorne Studies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171" y="1260211"/>
            <a:ext cx="3296642" cy="2233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1176197"/>
            <a:ext cx="8018860" cy="5628940"/>
          </a:xfrm>
          <a:noFill/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000" dirty="0"/>
              <a:t>A series of studies undertaken by </a:t>
            </a:r>
            <a:r>
              <a:rPr lang="en-US" sz="2000" b="1" dirty="0">
                <a:solidFill>
                  <a:srgbClr val="FF0000"/>
                </a:solidFill>
              </a:rPr>
              <a:t>Elton Mayo </a:t>
            </a:r>
            <a:r>
              <a:rPr lang="en-US" sz="2000" dirty="0"/>
              <a:t>at </a:t>
            </a:r>
            <a:r>
              <a:rPr lang="en-US" sz="2000" b="1" dirty="0">
                <a:solidFill>
                  <a:srgbClr val="FF0000"/>
                </a:solidFill>
              </a:rPr>
              <a:t>Western Electric Company’s Hawthorne </a:t>
            </a:r>
            <a:r>
              <a:rPr lang="en-US" sz="2000" dirty="0"/>
              <a:t>Works in Chicago between 1924 and 1932.</a:t>
            </a:r>
          </a:p>
          <a:p>
            <a:pPr eaLnBrk="1" hangingPunct="1">
              <a:spcBef>
                <a:spcPct val="40000"/>
              </a:spcBef>
            </a:pPr>
            <a:r>
              <a:rPr lang="en-US" sz="2000" dirty="0"/>
              <a:t>Research Conclusions: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Worker behavior and sentiments </a:t>
            </a:r>
            <a:r>
              <a:rPr lang="en-US" sz="2000" dirty="0"/>
              <a:t>were closely related.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Group influences (norms) </a:t>
            </a:r>
            <a:r>
              <a:rPr lang="en-US" sz="2000" dirty="0"/>
              <a:t>were significant in affecting individual behavior.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Group standards (norms) were highly effective </a:t>
            </a:r>
            <a:r>
              <a:rPr lang="en-US" sz="2000" dirty="0"/>
              <a:t>in establishing individual worker output.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Money</a:t>
            </a:r>
            <a:r>
              <a:rPr lang="en-US" sz="2000" dirty="0"/>
              <a:t> was less a factor in determining worker output than were group standards, sentiments, and security.</a:t>
            </a:r>
          </a:p>
        </p:txBody>
      </p:sp>
    </p:spTree>
    <p:extLst>
      <p:ext uri="{BB962C8B-B14F-4D97-AF65-F5344CB8AC3E}">
        <p14:creationId xmlns:p14="http://schemas.microsoft.com/office/powerpoint/2010/main" val="18358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847409" indent="-325926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303706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825188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346670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868153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389635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911117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432600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© 2007 Prentice Hall Inc. All rights reserved.</a:t>
            </a:r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Group Properties - Norms (cont’d)</a:t>
            </a:r>
          </a:p>
        </p:txBody>
      </p:sp>
      <p:sp>
        <p:nvSpPr>
          <p:cNvPr id="379907" name="Line 3"/>
          <p:cNvSpPr>
            <a:spLocks noChangeShapeType="1"/>
          </p:cNvSpPr>
          <p:nvPr/>
        </p:nvSpPr>
        <p:spPr bwMode="auto">
          <a:xfrm>
            <a:off x="267295" y="3108519"/>
            <a:ext cx="4633119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96" tIns="52148" rIns="104296" bIns="52148"/>
          <a:lstStyle/>
          <a:p>
            <a:endParaRPr lang="en-IN"/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178197" y="1428239"/>
            <a:ext cx="10044509" cy="114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700" dirty="0"/>
              <a:t>Conformity</a:t>
            </a:r>
          </a:p>
          <a:p>
            <a:pPr eaLnBrk="1" hangingPunct="1">
              <a:spcBef>
                <a:spcPct val="50000"/>
              </a:spcBef>
            </a:pPr>
            <a:r>
              <a:rPr lang="en-US" sz="2700" b="0" dirty="0">
                <a:latin typeface="Tahoma" pitchFamily="34" charset="0"/>
              </a:rPr>
              <a:t>Adjusting one’s behavior to </a:t>
            </a:r>
            <a:r>
              <a:rPr lang="en-US" sz="2700" b="0" dirty="0">
                <a:solidFill>
                  <a:srgbClr val="C00000"/>
                </a:solidFill>
                <a:latin typeface="Tahoma" pitchFamily="34" charset="0"/>
              </a:rPr>
              <a:t>align with the norms of the group.</a:t>
            </a:r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356394" y="3360561"/>
            <a:ext cx="9256712" cy="1975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700" dirty="0"/>
              <a:t>Reference Groups</a:t>
            </a:r>
          </a:p>
          <a:p>
            <a:pPr eaLnBrk="1" hangingPunct="1">
              <a:spcBef>
                <a:spcPct val="50000"/>
              </a:spcBef>
            </a:pPr>
            <a:r>
              <a:rPr lang="en-US" sz="2700" b="0" dirty="0">
                <a:latin typeface="Tahoma" pitchFamily="34" charset="0"/>
              </a:rPr>
              <a:t>Important groups to which individuals belong or hope to belong and with whose norms individuals are likely to conform.</a:t>
            </a:r>
          </a:p>
        </p:txBody>
      </p:sp>
    </p:spTree>
    <p:extLst>
      <p:ext uri="{BB962C8B-B14F-4D97-AF65-F5344CB8AC3E}">
        <p14:creationId xmlns:p14="http://schemas.microsoft.com/office/powerpoint/2010/main" val="298437560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847409" indent="-325926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303706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825188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346670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868153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389635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911117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432600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© 2007 Prentice Hall Inc. All rights reserved.</a:t>
            </a:r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Group Properties - Norms (cont’d)</a:t>
            </a:r>
          </a:p>
        </p:txBody>
      </p:sp>
      <p:pic>
        <p:nvPicPr>
          <p:cNvPr id="19460" name="Picture 3" descr="j014967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75" y="3108519"/>
            <a:ext cx="3120302" cy="392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1069181" y="1428239"/>
            <a:ext cx="7662466" cy="3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700"/>
              <a:t>Deviant Workplace Behavior</a:t>
            </a:r>
          </a:p>
          <a:p>
            <a:pPr eaLnBrk="1" hangingPunct="1">
              <a:spcBef>
                <a:spcPct val="50000"/>
              </a:spcBef>
            </a:pPr>
            <a:r>
              <a:rPr lang="en-US" sz="2700" b="0">
                <a:latin typeface="Tahoma" pitchFamily="34" charset="0"/>
              </a:rPr>
              <a:t>Antisocial actions by organizational members that intentionally violate established norms and result in negative consequences for the organization, its members, or both.</a:t>
            </a:r>
          </a:p>
          <a:p>
            <a:pPr eaLnBrk="1" hangingPunct="1">
              <a:spcBef>
                <a:spcPct val="50000"/>
              </a:spcBef>
            </a:pPr>
            <a:endParaRPr lang="en-US" sz="2700" b="0">
              <a:latin typeface="Tahoma" pitchFamily="34" charset="0"/>
            </a:endParaRPr>
          </a:p>
          <a:p>
            <a:pPr eaLnBrk="1" hangingPunct="1"/>
            <a:r>
              <a:rPr lang="en-US" sz="2700" b="0">
                <a:latin typeface="Tahoma" pitchFamily="34" charset="0"/>
              </a:rPr>
              <a:t>Group norms can influence the </a:t>
            </a:r>
          </a:p>
          <a:p>
            <a:pPr eaLnBrk="1" hangingPunct="1"/>
            <a:r>
              <a:rPr lang="en-US" sz="2700" b="0">
                <a:latin typeface="Tahoma" pitchFamily="34" charset="0"/>
              </a:rPr>
              <a:t>presence of deviant behavior.</a:t>
            </a:r>
          </a:p>
        </p:txBody>
      </p:sp>
    </p:spTree>
    <p:extLst>
      <p:ext uri="{BB962C8B-B14F-4D97-AF65-F5344CB8AC3E}">
        <p14:creationId xmlns:p14="http://schemas.microsoft.com/office/powerpoint/2010/main" val="331621796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847409" indent="-325926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303706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825188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346670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868153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389635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911117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432600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© 2007 Prentice Hall Inc. All rights reserved.</a:t>
            </a:r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Typology of Deviant Workplace Behavior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88106" y="1410736"/>
            <a:ext cx="10603707" cy="48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/>
          <a:p>
            <a:pPr>
              <a:spcBef>
                <a:spcPct val="50000"/>
              </a:spcBef>
              <a:tabLst>
                <a:tab pos="3386014" algn="l"/>
              </a:tabLst>
            </a:pPr>
            <a:r>
              <a:rPr lang="en-US" sz="2000" dirty="0">
                <a:solidFill>
                  <a:srgbClr val="000000"/>
                </a:solidFill>
                <a:latin typeface="Frutiger" charset="0"/>
              </a:rPr>
              <a:t>Category 	Examples</a:t>
            </a:r>
            <a:br>
              <a:rPr lang="en-US" sz="2000" dirty="0">
                <a:solidFill>
                  <a:srgbClr val="000000"/>
                </a:solidFill>
                <a:latin typeface="Frutiger" charset="0"/>
              </a:rPr>
            </a:br>
            <a:r>
              <a:rPr lang="en-US" sz="2000" dirty="0">
                <a:solidFill>
                  <a:srgbClr val="000000"/>
                </a:solidFill>
                <a:latin typeface="Frutiger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Frutiger" charset="0"/>
              </a:rPr>
            </a:br>
            <a:r>
              <a:rPr lang="en-US" sz="2000" dirty="0">
                <a:solidFill>
                  <a:srgbClr val="000000"/>
                </a:solidFill>
                <a:latin typeface="Frutiger" charset="0"/>
              </a:rPr>
              <a:t>Production 	Leaving early</a:t>
            </a:r>
            <a:br>
              <a:rPr lang="en-US" sz="2000" dirty="0">
                <a:solidFill>
                  <a:srgbClr val="000000"/>
                </a:solidFill>
                <a:latin typeface="Frutiger" charset="0"/>
              </a:rPr>
            </a:br>
            <a:r>
              <a:rPr lang="en-US" sz="2000" dirty="0">
                <a:solidFill>
                  <a:srgbClr val="000000"/>
                </a:solidFill>
                <a:latin typeface="Frutiger" charset="0"/>
              </a:rPr>
              <a:t>	Intentionally working slowly</a:t>
            </a:r>
            <a:br>
              <a:rPr lang="en-US" sz="2000" dirty="0">
                <a:solidFill>
                  <a:srgbClr val="000000"/>
                </a:solidFill>
                <a:latin typeface="Frutiger" charset="0"/>
              </a:rPr>
            </a:br>
            <a:r>
              <a:rPr lang="en-US" sz="2000" dirty="0">
                <a:solidFill>
                  <a:srgbClr val="000000"/>
                </a:solidFill>
                <a:latin typeface="Frutiger" charset="0"/>
              </a:rPr>
              <a:t>	Wasting resources</a:t>
            </a:r>
          </a:p>
          <a:p>
            <a:pPr>
              <a:spcBef>
                <a:spcPct val="50000"/>
              </a:spcBef>
              <a:tabLst>
                <a:tab pos="3386014" algn="l"/>
              </a:tabLst>
            </a:pPr>
            <a:r>
              <a:rPr lang="en-US" sz="2000" dirty="0">
                <a:solidFill>
                  <a:srgbClr val="000000"/>
                </a:solidFill>
                <a:latin typeface="Frutiger" charset="0"/>
              </a:rPr>
              <a:t>Property 	Sabotage </a:t>
            </a:r>
            <a:br>
              <a:rPr lang="en-US" sz="2000" dirty="0">
                <a:solidFill>
                  <a:srgbClr val="000000"/>
                </a:solidFill>
                <a:latin typeface="Frutiger" charset="0"/>
              </a:rPr>
            </a:br>
            <a:r>
              <a:rPr lang="en-US" sz="2000" dirty="0">
                <a:solidFill>
                  <a:srgbClr val="000000"/>
                </a:solidFill>
                <a:latin typeface="Frutiger" charset="0"/>
              </a:rPr>
              <a:t>	Lying about hours worked </a:t>
            </a:r>
            <a:br>
              <a:rPr lang="en-US" sz="2000" dirty="0">
                <a:solidFill>
                  <a:srgbClr val="000000"/>
                </a:solidFill>
                <a:latin typeface="Frutiger" charset="0"/>
              </a:rPr>
            </a:br>
            <a:r>
              <a:rPr lang="en-US" sz="2000" dirty="0">
                <a:solidFill>
                  <a:srgbClr val="000000"/>
                </a:solidFill>
                <a:latin typeface="Frutiger" charset="0"/>
              </a:rPr>
              <a:t>	Stealing from the organization 	</a:t>
            </a:r>
          </a:p>
          <a:p>
            <a:pPr>
              <a:spcBef>
                <a:spcPct val="50000"/>
              </a:spcBef>
              <a:tabLst>
                <a:tab pos="3386014" algn="l"/>
              </a:tabLst>
            </a:pPr>
            <a:r>
              <a:rPr lang="en-US" sz="2000" dirty="0">
                <a:solidFill>
                  <a:srgbClr val="000000"/>
                </a:solidFill>
                <a:latin typeface="Frutiger" charset="0"/>
              </a:rPr>
              <a:t>Political 	Showing favoritism</a:t>
            </a:r>
            <a:br>
              <a:rPr lang="en-US" sz="2000" dirty="0">
                <a:solidFill>
                  <a:srgbClr val="000000"/>
                </a:solidFill>
                <a:latin typeface="Frutiger" charset="0"/>
              </a:rPr>
            </a:br>
            <a:r>
              <a:rPr lang="en-US" sz="2000" dirty="0">
                <a:solidFill>
                  <a:srgbClr val="000000"/>
                </a:solidFill>
                <a:latin typeface="Frutiger" charset="0"/>
              </a:rPr>
              <a:t>	Gossiping and spreading rumors</a:t>
            </a:r>
            <a:br>
              <a:rPr lang="en-US" sz="2000" dirty="0">
                <a:solidFill>
                  <a:srgbClr val="000000"/>
                </a:solidFill>
                <a:latin typeface="Frutiger" charset="0"/>
              </a:rPr>
            </a:br>
            <a:r>
              <a:rPr lang="en-US" sz="2000" dirty="0">
                <a:solidFill>
                  <a:srgbClr val="000000"/>
                </a:solidFill>
                <a:latin typeface="Frutiger" charset="0"/>
              </a:rPr>
              <a:t>	Blaming coworkers 	</a:t>
            </a:r>
          </a:p>
          <a:p>
            <a:pPr>
              <a:spcBef>
                <a:spcPct val="50000"/>
              </a:spcBef>
              <a:tabLst>
                <a:tab pos="3386014" algn="l"/>
              </a:tabLst>
            </a:pPr>
            <a:r>
              <a:rPr lang="en-US" sz="2000" dirty="0">
                <a:solidFill>
                  <a:srgbClr val="000000"/>
                </a:solidFill>
                <a:latin typeface="Frutiger" charset="0"/>
              </a:rPr>
              <a:t>Personal Aggression 	Sexual harassment</a:t>
            </a:r>
            <a:br>
              <a:rPr lang="en-US" sz="2000" dirty="0">
                <a:solidFill>
                  <a:srgbClr val="000000"/>
                </a:solidFill>
                <a:latin typeface="Frutiger" charset="0"/>
              </a:rPr>
            </a:br>
            <a:r>
              <a:rPr lang="en-US" sz="2000" dirty="0">
                <a:solidFill>
                  <a:srgbClr val="000000"/>
                </a:solidFill>
                <a:latin typeface="Frutiger" charset="0"/>
              </a:rPr>
              <a:t>	Verbal abuse</a:t>
            </a:r>
            <a:br>
              <a:rPr lang="en-US" sz="2000" dirty="0">
                <a:solidFill>
                  <a:srgbClr val="000000"/>
                </a:solidFill>
                <a:latin typeface="Frutiger" charset="0"/>
              </a:rPr>
            </a:br>
            <a:r>
              <a:rPr lang="en-US" sz="2000" dirty="0">
                <a:solidFill>
                  <a:srgbClr val="000000"/>
                </a:solidFill>
                <a:latin typeface="Frutiger" charset="0"/>
              </a:rPr>
              <a:t>	Stealing from coworkers</a:t>
            </a:r>
            <a:endParaRPr lang="en-US" sz="2000" dirty="0">
              <a:latin typeface="Frutiger" charset="0"/>
            </a:endParaRPr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980083" y="2016337"/>
            <a:ext cx="8553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96" tIns="52148" rIns="104296" bIns="52148"/>
          <a:lstStyle/>
          <a:p>
            <a:endParaRPr lang="en-IN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801886" y="6787634"/>
            <a:ext cx="6236891" cy="413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>
            <a:spAutoFit/>
          </a:bodyPr>
          <a:lstStyle/>
          <a:p>
            <a:r>
              <a:rPr lang="en-US" sz="1000" i="1" dirty="0"/>
              <a:t>Source: </a:t>
            </a:r>
            <a:r>
              <a:rPr lang="en-US" sz="1000" dirty="0"/>
              <a:t>Adapted from S.L. Robinson, and R.J. Bennett. “A Typology of Deviant Workplace Behaviors: A Multidimensional Scaling Study,” </a:t>
            </a:r>
            <a:r>
              <a:rPr lang="en-US" sz="1000" i="1" dirty="0"/>
              <a:t>Academy of Management Journal</a:t>
            </a:r>
            <a:r>
              <a:rPr lang="en-US" sz="1000" dirty="0"/>
              <a:t>, April 1995, p. 565.</a:t>
            </a:r>
          </a:p>
        </p:txBody>
      </p:sp>
    </p:spTree>
    <p:extLst>
      <p:ext uri="{BB962C8B-B14F-4D97-AF65-F5344CB8AC3E}">
        <p14:creationId xmlns:p14="http://schemas.microsoft.com/office/powerpoint/2010/main" val="3974497593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7604</TotalTime>
  <Words>735</Words>
  <Application>Microsoft Office PowerPoint</Application>
  <PresentationFormat>Custom</PresentationFormat>
  <Paragraphs>147</Paragraphs>
  <Slides>25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Default Design</vt:lpstr>
      <vt:lpstr>Photo Editor Photo</vt:lpstr>
      <vt:lpstr>PowerPoint Presentation</vt:lpstr>
      <vt:lpstr>Group Properties</vt:lpstr>
      <vt:lpstr>Group Properties - Roles </vt:lpstr>
      <vt:lpstr>Group Properties - Roles (cont’d)</vt:lpstr>
      <vt:lpstr>Group Properties - Norms</vt:lpstr>
      <vt:lpstr>Group Norms &amp; The Hawthorne Studies</vt:lpstr>
      <vt:lpstr>Group Properties - Norms (cont’d)</vt:lpstr>
      <vt:lpstr>Group Properties - Norms (cont’d)</vt:lpstr>
      <vt:lpstr>Typology of Deviant Workplace Behavior</vt:lpstr>
      <vt:lpstr>Group Properties - Status</vt:lpstr>
      <vt:lpstr>Cultural differences </vt:lpstr>
      <vt:lpstr>Group Properties - Size</vt:lpstr>
      <vt:lpstr>Group Properties - Cohesiveness</vt:lpstr>
      <vt:lpstr>Relationship Between Group Cohesiveness, Performance Norms, and Productivity</vt:lpstr>
      <vt:lpstr>Group Cohesiveness – Causes and Consequences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Oxidation of Organic Compounds using Nanomaterial Based Technologies</dc:title>
  <dc:creator>Gautham Jegadeesan</dc:creator>
  <cp:lastModifiedBy>Windows User</cp:lastModifiedBy>
  <cp:revision>561</cp:revision>
  <dcterms:created xsi:type="dcterms:W3CDTF">2015-02-25T10:23:39Z</dcterms:created>
  <dcterms:modified xsi:type="dcterms:W3CDTF">2021-12-08T06:43:52Z</dcterms:modified>
</cp:coreProperties>
</file>