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8"/>
  </p:notesMasterIdLst>
  <p:handoutMasterIdLst>
    <p:handoutMasterId r:id="rId19"/>
  </p:handoutMasterIdLst>
  <p:sldIdLst>
    <p:sldId id="281" r:id="rId2"/>
    <p:sldId id="282" r:id="rId3"/>
    <p:sldId id="283" r:id="rId4"/>
    <p:sldId id="284" r:id="rId5"/>
    <p:sldId id="285" r:id="rId6"/>
    <p:sldId id="286" r:id="rId7"/>
    <p:sldId id="294" r:id="rId8"/>
    <p:sldId id="291" r:id="rId9"/>
    <p:sldId id="289" r:id="rId10"/>
    <p:sldId id="292" r:id="rId11"/>
    <p:sldId id="290" r:id="rId12"/>
    <p:sldId id="295" r:id="rId13"/>
    <p:sldId id="296" r:id="rId14"/>
    <p:sldId id="297" r:id="rId15"/>
    <p:sldId id="298" r:id="rId16"/>
    <p:sldId id="299" r:id="rId17"/>
  </p:sldIdLst>
  <p:sldSz cx="10691813" cy="7561263"/>
  <p:notesSz cx="7315200" cy="9601200"/>
  <p:defaultText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2382">
          <p15:clr>
            <a:srgbClr val="A4A3A4"/>
          </p15:clr>
        </p15:guide>
        <p15:guide id="4" pos="3368">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94803" autoAdjust="0"/>
  </p:normalViewPr>
  <p:slideViewPr>
    <p:cSldViewPr>
      <p:cViewPr varScale="1">
        <p:scale>
          <a:sx n="76" d="100"/>
          <a:sy n="76" d="100"/>
        </p:scale>
        <p:origin x="-1262" y="34"/>
      </p:cViewPr>
      <p:guideLst>
        <p:guide orient="horz" pos="2160"/>
        <p:guide orient="horz" pos="2382"/>
        <p:guide pos="2880"/>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298"/>
    </p:cViewPr>
  </p:sorterViewPr>
  <p:notesViewPr>
    <p:cSldViewPr>
      <p:cViewPr varScale="1">
        <p:scale>
          <a:sx n="54" d="100"/>
          <a:sy n="54" d="100"/>
        </p:scale>
        <p:origin x="2784"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5CBAC3D-EBEE-4820-8663-E793D90DB177}" type="datetimeFigureOut">
              <a:rPr lang="en-IN" smtClean="0"/>
              <a:pPr/>
              <a:t>02-12-2020</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BE38153-F5C3-43E9-B1B3-6820974F76F3}" type="slidenum">
              <a:rPr lang="en-IN" smtClean="0"/>
              <a:pPr/>
              <a:t>‹#›</a:t>
            </a:fld>
            <a:endParaRPr lang="en-IN"/>
          </a:p>
        </p:txBody>
      </p:sp>
    </p:spTree>
    <p:extLst>
      <p:ext uri="{BB962C8B-B14F-4D97-AF65-F5344CB8AC3E}">
        <p14:creationId xmlns:p14="http://schemas.microsoft.com/office/powerpoint/2010/main" val="3198752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5B566A5-67C5-4E3E-9C6E-79469278F95F}" type="datetimeFigureOut">
              <a:rPr lang="en-IN" smtClean="0"/>
              <a:pPr/>
              <a:t>02-12-2020</a:t>
            </a:fld>
            <a:endParaRPr lang="en-IN"/>
          </a:p>
        </p:txBody>
      </p:sp>
      <p:sp>
        <p:nvSpPr>
          <p:cNvPr id="4" name="Slide Image Placeholder 3"/>
          <p:cNvSpPr>
            <a:spLocks noGrp="1" noRot="1" noChangeAspect="1"/>
          </p:cNvSpPr>
          <p:nvPr>
            <p:ph type="sldImg" idx="2"/>
          </p:nvPr>
        </p:nvSpPr>
        <p:spPr>
          <a:xfrm>
            <a:off x="1112838" y="720725"/>
            <a:ext cx="5089525" cy="360045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9FD433C-C65C-4D37-94B3-5A547A2C3906}" type="slidenum">
              <a:rPr lang="en-IN" smtClean="0"/>
              <a:pPr/>
              <a:t>‹#›</a:t>
            </a:fld>
            <a:endParaRPr lang="en-IN"/>
          </a:p>
        </p:txBody>
      </p:sp>
    </p:spTree>
    <p:extLst>
      <p:ext uri="{BB962C8B-B14F-4D97-AF65-F5344CB8AC3E}">
        <p14:creationId xmlns:p14="http://schemas.microsoft.com/office/powerpoint/2010/main" val="1607978342"/>
      </p:ext>
    </p:extLst>
  </p:cSld>
  <p:clrMap bg1="lt1" tx1="dk1" bg2="lt2" tx2="dk2" accent1="accent1" accent2="accent2" accent3="accent3" accent4="accent4" accent5="accent5" accent6="accent6" hlink="hlink" folHlink="folHlink"/>
  <p:notesStyle>
    <a:lvl1pPr marL="0" algn="l" defTabSz="1042965" rtl="0" eaLnBrk="1" latinLnBrk="0" hangingPunct="1">
      <a:defRPr sz="1400" kern="1200">
        <a:solidFill>
          <a:schemeClr val="tx1"/>
        </a:solidFill>
        <a:latin typeface="+mn-lt"/>
        <a:ea typeface="+mn-ea"/>
        <a:cs typeface="+mn-cs"/>
      </a:defRPr>
    </a:lvl1pPr>
    <a:lvl2pPr marL="521482" algn="l" defTabSz="1042965" rtl="0" eaLnBrk="1" latinLnBrk="0" hangingPunct="1">
      <a:defRPr sz="1400" kern="1200">
        <a:solidFill>
          <a:schemeClr val="tx1"/>
        </a:solidFill>
        <a:latin typeface="+mn-lt"/>
        <a:ea typeface="+mn-ea"/>
        <a:cs typeface="+mn-cs"/>
      </a:defRPr>
    </a:lvl2pPr>
    <a:lvl3pPr marL="1042965" algn="l" defTabSz="1042965" rtl="0" eaLnBrk="1" latinLnBrk="0" hangingPunct="1">
      <a:defRPr sz="1400" kern="1200">
        <a:solidFill>
          <a:schemeClr val="tx1"/>
        </a:solidFill>
        <a:latin typeface="+mn-lt"/>
        <a:ea typeface="+mn-ea"/>
        <a:cs typeface="+mn-cs"/>
      </a:defRPr>
    </a:lvl3pPr>
    <a:lvl4pPr marL="1564447" algn="l" defTabSz="1042965" rtl="0" eaLnBrk="1" latinLnBrk="0" hangingPunct="1">
      <a:defRPr sz="1400" kern="1200">
        <a:solidFill>
          <a:schemeClr val="tx1"/>
        </a:solidFill>
        <a:latin typeface="+mn-lt"/>
        <a:ea typeface="+mn-ea"/>
        <a:cs typeface="+mn-cs"/>
      </a:defRPr>
    </a:lvl4pPr>
    <a:lvl5pPr marL="2085929" algn="l" defTabSz="1042965" rtl="0" eaLnBrk="1" latinLnBrk="0" hangingPunct="1">
      <a:defRPr sz="1400" kern="1200">
        <a:solidFill>
          <a:schemeClr val="tx1"/>
        </a:solidFill>
        <a:latin typeface="+mn-lt"/>
        <a:ea typeface="+mn-ea"/>
        <a:cs typeface="+mn-cs"/>
      </a:defRPr>
    </a:lvl5pPr>
    <a:lvl6pPr marL="2607412" algn="l" defTabSz="1042965" rtl="0" eaLnBrk="1" latinLnBrk="0" hangingPunct="1">
      <a:defRPr sz="1400" kern="1200">
        <a:solidFill>
          <a:schemeClr val="tx1"/>
        </a:solidFill>
        <a:latin typeface="+mn-lt"/>
        <a:ea typeface="+mn-ea"/>
        <a:cs typeface="+mn-cs"/>
      </a:defRPr>
    </a:lvl6pPr>
    <a:lvl7pPr marL="3128894" algn="l" defTabSz="1042965" rtl="0" eaLnBrk="1" latinLnBrk="0" hangingPunct="1">
      <a:defRPr sz="1400" kern="1200">
        <a:solidFill>
          <a:schemeClr val="tx1"/>
        </a:solidFill>
        <a:latin typeface="+mn-lt"/>
        <a:ea typeface="+mn-ea"/>
        <a:cs typeface="+mn-cs"/>
      </a:defRPr>
    </a:lvl7pPr>
    <a:lvl8pPr marL="3650376" algn="l" defTabSz="1042965" rtl="0" eaLnBrk="1" latinLnBrk="0" hangingPunct="1">
      <a:defRPr sz="1400" kern="1200">
        <a:solidFill>
          <a:schemeClr val="tx1"/>
        </a:solidFill>
        <a:latin typeface="+mn-lt"/>
        <a:ea typeface="+mn-ea"/>
        <a:cs typeface="+mn-cs"/>
      </a:defRPr>
    </a:lvl8pPr>
    <a:lvl9pPr marL="4171859" algn="l" defTabSz="1042965"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19"/>
          <p:cNvSpPr>
            <a:spLocks noChangeArrowheads="1"/>
          </p:cNvSpPr>
          <p:nvPr userDrawn="1"/>
        </p:nvSpPr>
        <p:spPr bwMode="auto">
          <a:xfrm>
            <a:off x="0" y="6931158"/>
            <a:ext cx="10691813" cy="672112"/>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6" name="Text Box 16"/>
          <p:cNvSpPr txBox="1">
            <a:spLocks noChangeArrowheads="1"/>
          </p:cNvSpPr>
          <p:nvPr userDrawn="1"/>
        </p:nvSpPr>
        <p:spPr bwMode="auto">
          <a:xfrm>
            <a:off x="356394" y="2211181"/>
            <a:ext cx="9979025" cy="2936859"/>
          </a:xfrm>
          <a:prstGeom prst="rect">
            <a:avLst/>
          </a:prstGeom>
          <a:noFill/>
          <a:ln w="9525">
            <a:noFill/>
            <a:miter lim="800000"/>
            <a:headEnd/>
            <a:tailEnd/>
          </a:ln>
          <a:effectLst/>
        </p:spPr>
        <p:txBody>
          <a:bodyPr wrap="square" lIns="104296" tIns="52148" rIns="104296" bIns="5214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Template for Preparing Presentation</a:t>
            </a:r>
          </a:p>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Session 2</a:t>
            </a:r>
            <a:endParaRPr lang="en-US" sz="2700" b="0" i="0" kern="1200" baseline="0" dirty="0">
              <a:solidFill>
                <a:schemeClr val="tx1"/>
              </a:solidFill>
              <a:latin typeface="Arial" charset="0"/>
              <a:ea typeface="+mn-ea"/>
              <a:cs typeface="+mn-cs"/>
            </a:endParaRPr>
          </a:p>
          <a:p>
            <a:pPr algn="ctr" eaLnBrk="0" fontAlgn="base" hangingPunct="0">
              <a:lnSpc>
                <a:spcPct val="100000"/>
              </a:lnSpc>
              <a:spcBef>
                <a:spcPct val="50000"/>
              </a:spcBef>
              <a:spcAft>
                <a:spcPct val="0"/>
              </a:spcAft>
            </a:pPr>
            <a:r>
              <a:rPr lang="en-US" sz="2700" b="0" i="0" kern="1200" baseline="0" dirty="0">
                <a:solidFill>
                  <a:schemeClr val="tx1"/>
                </a:solidFill>
                <a:latin typeface="Arial" charset="0"/>
                <a:ea typeface="+mn-ea"/>
                <a:cs typeface="+mn-cs"/>
              </a:rPr>
              <a:t>SASTRA University</a:t>
            </a:r>
          </a:p>
        </p:txBody>
      </p:sp>
      <p:sp>
        <p:nvSpPr>
          <p:cNvPr id="7" name="Text Box 18"/>
          <p:cNvSpPr txBox="1">
            <a:spLocks noChangeArrowheads="1"/>
          </p:cNvSpPr>
          <p:nvPr userDrawn="1"/>
        </p:nvSpPr>
        <p:spPr bwMode="auto">
          <a:xfrm>
            <a:off x="2791751" y="7043177"/>
            <a:ext cx="5078611" cy="520813"/>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700" dirty="0">
                <a:solidFill>
                  <a:srgbClr val="FFFFFF"/>
                </a:solidFill>
                <a:latin typeface="French Script MT" pitchFamily="66" charset="0"/>
              </a:rPr>
              <a:t>Progress Through Quality Education</a:t>
            </a:r>
          </a:p>
        </p:txBody>
      </p:sp>
    </p:spTree>
    <p:extLst>
      <p:ext uri="{BB962C8B-B14F-4D97-AF65-F5344CB8AC3E}">
        <p14:creationId xmlns:p14="http://schemas.microsoft.com/office/powerpoint/2010/main" val="79875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597757"/>
          </a:xfrm>
          <a:prstGeom prst="rect">
            <a:avLst/>
          </a:prstGeom>
        </p:spPr>
        <p:txBody>
          <a:bodyPr lIns="104296" tIns="52148" rIns="104296" bIns="52148">
            <a:spAutoFit/>
          </a:bodyPr>
          <a:lstStyle>
            <a:lvl1pPr>
              <a:defRPr sz="3200" b="1"/>
            </a:lvl1pPr>
          </a:lstStyle>
          <a:p>
            <a:r>
              <a:rPr lang="en-US"/>
              <a:t>Click to edit Master title style</a:t>
            </a:r>
          </a:p>
        </p:txBody>
      </p:sp>
      <p:sp>
        <p:nvSpPr>
          <p:cNvPr id="3" name="Content Placeholder 2"/>
          <p:cNvSpPr>
            <a:spLocks noGrp="1"/>
          </p:cNvSpPr>
          <p:nvPr>
            <p:ph idx="1"/>
          </p:nvPr>
        </p:nvSpPr>
        <p:spPr>
          <a:xfrm>
            <a:off x="178197" y="1092183"/>
            <a:ext cx="10335419" cy="5838975"/>
          </a:xfrm>
        </p:spPr>
        <p:txBody>
          <a:bodyPr/>
          <a:lstStyle>
            <a:lvl1pPr>
              <a:lnSpc>
                <a:spcPts val="3600"/>
              </a:lnSpc>
              <a:spcBef>
                <a:spcPts val="0"/>
              </a:spcBef>
              <a:defRPr/>
            </a:lvl1pPr>
            <a:lvl2pPr>
              <a:lnSpc>
                <a:spcPts val="3600"/>
              </a:lnSpc>
              <a:spcBef>
                <a:spcPts val="0"/>
              </a:spcBef>
              <a:defRPr/>
            </a:lvl2pPr>
            <a:lvl3pPr>
              <a:lnSpc>
                <a:spcPts val="3600"/>
              </a:lnSpc>
              <a:spcBef>
                <a:spcPts val="0"/>
              </a:spcBef>
              <a:defRPr/>
            </a:lvl3pPr>
            <a:lvl4pPr>
              <a:lnSpc>
                <a:spcPts val="3600"/>
              </a:lnSpc>
              <a:spcBef>
                <a:spcPts val="0"/>
              </a:spcBef>
              <a:defRPr/>
            </a:lvl4pPr>
            <a:lvl5pPr>
              <a:lnSpc>
                <a:spcPts val="36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a:xfrm>
            <a:off x="199412" y="7225205"/>
            <a:ext cx="1425575" cy="304053"/>
          </a:xfrm>
        </p:spPr>
        <p:txBody>
          <a:bodyPr/>
          <a:lstStyle>
            <a:lvl1pPr>
              <a:defRPr sz="1400"/>
            </a:lvl1pPr>
          </a:lstStyle>
          <a:p>
            <a:pPr>
              <a:defRPr/>
            </a:pPr>
            <a:fld id="{5E4AD047-73D5-461C-8EC7-AF8E79B1D8CA}" type="datetime5">
              <a:rPr lang="en-IN" smtClean="0">
                <a:solidFill>
                  <a:srgbClr val="FFFFFF"/>
                </a:solidFill>
              </a:rPr>
              <a:pPr>
                <a:defRPr/>
              </a:pPr>
              <a:t>2-Dec-20</a:t>
            </a:fld>
            <a:endParaRPr lang="en-US" dirty="0">
              <a:solidFill>
                <a:srgbClr val="FFFFFF"/>
              </a:solidFill>
            </a:endParaRPr>
          </a:p>
        </p:txBody>
      </p:sp>
      <p:sp>
        <p:nvSpPr>
          <p:cNvPr id="10" name="Slide Number Placeholder 9"/>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8690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90887" y="130226"/>
            <a:ext cx="6036419" cy="597757"/>
          </a:xfrm>
          <a:prstGeom prst="rect">
            <a:avLst/>
          </a:prstGeom>
        </p:spPr>
        <p:txBody>
          <a:bodyPr lIns="104296" tIns="52148" rIns="104296" bIns="52148">
            <a:spAutoFit/>
          </a:bodyPr>
          <a:lstStyle>
            <a:lvl1pPr>
              <a:defRPr sz="3200" b="1"/>
            </a:lvl1pPr>
          </a:lstStyle>
          <a:p>
            <a:r>
              <a:rPr lang="en-US"/>
              <a:t>Click to edit Master title style</a:t>
            </a:r>
            <a:endParaRPr lang="en-IN"/>
          </a:p>
        </p:txBody>
      </p:sp>
      <p:sp>
        <p:nvSpPr>
          <p:cNvPr id="3" name="Date Placeholder 2"/>
          <p:cNvSpPr>
            <a:spLocks noGrp="1"/>
          </p:cNvSpPr>
          <p:nvPr>
            <p:ph type="dt" sz="half" idx="10"/>
          </p:nvPr>
        </p:nvSpPr>
        <p:spPr>
          <a:xfrm>
            <a:off x="163345" y="7225205"/>
            <a:ext cx="1521071" cy="273047"/>
          </a:xfrm>
        </p:spPr>
        <p:txBody>
          <a:bodyPr/>
          <a:lstStyle/>
          <a:p>
            <a:pPr>
              <a:defRPr/>
            </a:pPr>
            <a:fld id="{895465C8-0E71-406C-9EDF-6DC9EB482070}" type="datetime5">
              <a:rPr lang="en-IN" sz="1400" smtClean="0">
                <a:solidFill>
                  <a:srgbClr val="FFFFFF"/>
                </a:solidFill>
              </a:rPr>
              <a:pPr>
                <a:defRPr/>
              </a:pPr>
              <a:t>2-Dec-20</a:t>
            </a:fld>
            <a:endParaRPr lang="en-US" sz="1400"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
        <p:nvSpPr>
          <p:cNvPr id="8" name="Content Placeholder 2"/>
          <p:cNvSpPr>
            <a:spLocks noGrp="1"/>
          </p:cNvSpPr>
          <p:nvPr>
            <p:ph idx="1"/>
          </p:nvPr>
        </p:nvSpPr>
        <p:spPr>
          <a:xfrm>
            <a:off x="161748" y="1061161"/>
            <a:ext cx="5051250" cy="59960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3"/>
          </p:nvPr>
        </p:nvSpPr>
        <p:spPr>
          <a:xfrm>
            <a:off x="5435005" y="1054700"/>
            <a:ext cx="5051250" cy="6002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0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userDrawn="1"/>
        </p:nvSpPr>
        <p:spPr bwMode="auto">
          <a:xfrm>
            <a:off x="0" y="7144692"/>
            <a:ext cx="10691813" cy="462077"/>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1030" name="Rectangle 3"/>
          <p:cNvSpPr>
            <a:spLocks noGrp="1" noChangeArrowheads="1"/>
          </p:cNvSpPr>
          <p:nvPr>
            <p:ph type="body" idx="1"/>
          </p:nvPr>
        </p:nvSpPr>
        <p:spPr bwMode="auto">
          <a:xfrm>
            <a:off x="178197" y="1050176"/>
            <a:ext cx="10335419" cy="583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104296" tIns="52148" rIns="104296" bIns="5214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2" name="Rectangle 28"/>
          <p:cNvSpPr>
            <a:spLocks noChangeArrowheads="1"/>
          </p:cNvSpPr>
          <p:nvPr userDrawn="1"/>
        </p:nvSpPr>
        <p:spPr bwMode="auto">
          <a:xfrm>
            <a:off x="0" y="911213"/>
            <a:ext cx="10691813" cy="132386"/>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lnSpc>
                <a:spcPts val="3600"/>
              </a:lnSpc>
              <a:spcBef>
                <a:spcPct val="0"/>
              </a:spcBef>
              <a:spcAft>
                <a:spcPct val="0"/>
              </a:spcAft>
              <a:defRPr/>
            </a:pPr>
            <a:endParaRPr lang="en-US" dirty="0">
              <a:solidFill>
                <a:srgbClr val="000000"/>
              </a:solidFill>
            </a:endParaRPr>
          </a:p>
        </p:txBody>
      </p:sp>
      <p:sp>
        <p:nvSpPr>
          <p:cNvPr id="1038" name="Rectangle 14"/>
          <p:cNvSpPr>
            <a:spLocks noGrp="1" noChangeArrowheads="1"/>
          </p:cNvSpPr>
          <p:nvPr>
            <p:ph type="dt" sz="half" idx="2"/>
          </p:nvPr>
        </p:nvSpPr>
        <p:spPr bwMode="auto">
          <a:xfrm>
            <a:off x="44550" y="7204203"/>
            <a:ext cx="1521071" cy="357060"/>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defRPr sz="1600">
                <a:solidFill>
                  <a:schemeClr val="bg1"/>
                </a:solidFill>
              </a:defRPr>
            </a:lvl1pPr>
          </a:lstStyle>
          <a:p>
            <a:pPr eaLnBrk="0" fontAlgn="base" hangingPunct="0">
              <a:spcBef>
                <a:spcPct val="0"/>
              </a:spcBef>
              <a:spcAft>
                <a:spcPct val="0"/>
              </a:spcAft>
              <a:defRPr/>
            </a:pPr>
            <a:fld id="{D173934C-5A8E-4307-8577-739A068507F4}" type="datetime5">
              <a:rPr lang="en-IN" sz="1400" smtClean="0">
                <a:solidFill>
                  <a:srgbClr val="FFFFFF"/>
                </a:solidFill>
              </a:rPr>
              <a:pPr eaLnBrk="0" fontAlgn="base" hangingPunct="0">
                <a:spcBef>
                  <a:spcPct val="0"/>
                </a:spcBef>
                <a:spcAft>
                  <a:spcPct val="0"/>
                </a:spcAft>
                <a:defRPr/>
              </a:pPr>
              <a:t>2-Dec-20</a:t>
            </a:fld>
            <a:endParaRPr lang="en-US" sz="1400" dirty="0">
              <a:solidFill>
                <a:srgbClr val="FFFFFF"/>
              </a:solidFill>
            </a:endParaRPr>
          </a:p>
        </p:txBody>
      </p:sp>
      <p:sp>
        <p:nvSpPr>
          <p:cNvPr id="1040" name="Rectangle 16"/>
          <p:cNvSpPr>
            <a:spLocks noGrp="1" noChangeArrowheads="1"/>
          </p:cNvSpPr>
          <p:nvPr>
            <p:ph type="sldNum" sz="quarter" idx="4"/>
          </p:nvPr>
        </p:nvSpPr>
        <p:spPr bwMode="auto">
          <a:xfrm>
            <a:off x="7974311" y="7225206"/>
            <a:ext cx="2494756" cy="311552"/>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lgn="r">
              <a:defRPr sz="1600">
                <a:solidFill>
                  <a:schemeClr val="bg1"/>
                </a:solidFill>
              </a:defRPr>
            </a:lvl1pPr>
          </a:lstStyle>
          <a:p>
            <a:pPr eaLnBrk="0" fontAlgn="base" hangingPunct="0">
              <a:spcBef>
                <a:spcPct val="0"/>
              </a:spcBef>
              <a:spcAft>
                <a:spcPct val="0"/>
              </a:spcAft>
              <a:defRPr/>
            </a:pPr>
            <a:fld id="{2A66A362-4403-4718-B072-B01303837876}" type="slidenum">
              <a:rPr lang="en-US">
                <a:solidFill>
                  <a:srgbClr val="FFFFFF"/>
                </a:solidFill>
              </a:rPr>
              <a:pPr eaLnBrk="0" fontAlgn="base" hangingPunct="0">
                <a:spcBef>
                  <a:spcPct val="0"/>
                </a:spcBef>
                <a:spcAft>
                  <a:spcPct val="0"/>
                </a:spcAft>
                <a:defRPr/>
              </a:pPr>
              <a:t>‹#›</a:t>
            </a:fld>
            <a:endParaRPr lang="en-US">
              <a:solidFill>
                <a:srgbClr val="FFFFFF"/>
              </a:solidFill>
            </a:endParaRPr>
          </a:p>
        </p:txBody>
      </p:sp>
      <p:pic>
        <p:nvPicPr>
          <p:cNvPr id="8" name="Picture 2"/>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t="8147" b="8028"/>
          <a:stretch/>
        </p:blipFill>
        <p:spPr bwMode="auto">
          <a:xfrm>
            <a:off x="0" y="83297"/>
            <a:ext cx="2834179" cy="801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18"/>
          <p:cNvSpPr txBox="1">
            <a:spLocks noChangeArrowheads="1"/>
          </p:cNvSpPr>
          <p:nvPr userDrawn="1"/>
        </p:nvSpPr>
        <p:spPr bwMode="auto">
          <a:xfrm>
            <a:off x="2791751" y="7130629"/>
            <a:ext cx="5078611" cy="536202"/>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800" dirty="0">
                <a:solidFill>
                  <a:srgbClr val="FFFFFF"/>
                </a:solidFill>
                <a:latin typeface="French Script MT" pitchFamily="66" charset="0"/>
              </a:rPr>
              <a:t>Progress Through Quality Education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Arial" charset="0"/>
        </a:defRPr>
      </a:lvl2pPr>
      <a:lvl3pPr algn="ctr" rtl="0" eaLnBrk="0" fontAlgn="base" hangingPunct="0">
        <a:spcBef>
          <a:spcPct val="0"/>
        </a:spcBef>
        <a:spcAft>
          <a:spcPct val="0"/>
        </a:spcAft>
        <a:defRPr sz="3600">
          <a:solidFill>
            <a:schemeClr val="tx1"/>
          </a:solidFill>
          <a:latin typeface="Arial" charset="0"/>
        </a:defRPr>
      </a:lvl3pPr>
      <a:lvl4pPr algn="ctr" rtl="0" eaLnBrk="0" fontAlgn="base" hangingPunct="0">
        <a:spcBef>
          <a:spcPct val="0"/>
        </a:spcBef>
        <a:spcAft>
          <a:spcPct val="0"/>
        </a:spcAft>
        <a:defRPr sz="3600">
          <a:solidFill>
            <a:schemeClr val="tx1"/>
          </a:solidFill>
          <a:latin typeface="Arial" charset="0"/>
        </a:defRPr>
      </a:lvl4pPr>
      <a:lvl5pPr algn="ctr" rtl="0" eaLnBrk="0" fontAlgn="base" hangingPunct="0">
        <a:spcBef>
          <a:spcPct val="0"/>
        </a:spcBef>
        <a:spcAft>
          <a:spcPct val="0"/>
        </a:spcAft>
        <a:defRPr sz="3600">
          <a:solidFill>
            <a:schemeClr val="tx1"/>
          </a:solidFill>
          <a:latin typeface="Arial" charset="0"/>
        </a:defRPr>
      </a:lvl5pPr>
      <a:lvl6pPr marL="521482" algn="ctr" rtl="0" fontAlgn="base">
        <a:spcBef>
          <a:spcPct val="0"/>
        </a:spcBef>
        <a:spcAft>
          <a:spcPct val="0"/>
        </a:spcAft>
        <a:defRPr sz="3600">
          <a:solidFill>
            <a:schemeClr val="bg1"/>
          </a:solidFill>
          <a:latin typeface="Arial" charset="0"/>
        </a:defRPr>
      </a:lvl6pPr>
      <a:lvl7pPr marL="1042965" algn="ctr" rtl="0" fontAlgn="base">
        <a:spcBef>
          <a:spcPct val="0"/>
        </a:spcBef>
        <a:spcAft>
          <a:spcPct val="0"/>
        </a:spcAft>
        <a:defRPr sz="3600">
          <a:solidFill>
            <a:schemeClr val="bg1"/>
          </a:solidFill>
          <a:latin typeface="Arial" charset="0"/>
        </a:defRPr>
      </a:lvl7pPr>
      <a:lvl8pPr marL="1564447" algn="ctr" rtl="0" fontAlgn="base">
        <a:spcBef>
          <a:spcPct val="0"/>
        </a:spcBef>
        <a:spcAft>
          <a:spcPct val="0"/>
        </a:spcAft>
        <a:defRPr sz="3600">
          <a:solidFill>
            <a:schemeClr val="bg1"/>
          </a:solidFill>
          <a:latin typeface="Arial" charset="0"/>
        </a:defRPr>
      </a:lvl8pPr>
      <a:lvl9pPr marL="2085929" algn="ctr" rtl="0" fontAlgn="base">
        <a:spcBef>
          <a:spcPct val="0"/>
        </a:spcBef>
        <a:spcAft>
          <a:spcPct val="0"/>
        </a:spcAft>
        <a:defRPr sz="3600">
          <a:solidFill>
            <a:schemeClr val="bg1"/>
          </a:solidFill>
          <a:latin typeface="Arial" charset="0"/>
        </a:defRPr>
      </a:lvl9pPr>
    </p:titleStyle>
    <p:bodyStyle>
      <a:lvl1pPr marL="391112" indent="-391112" algn="l" rtl="0" eaLnBrk="0" fontAlgn="base" hangingPunct="0">
        <a:lnSpc>
          <a:spcPts val="4400"/>
        </a:lnSpc>
        <a:spcBef>
          <a:spcPts val="0"/>
        </a:spcBef>
        <a:spcAft>
          <a:spcPct val="0"/>
        </a:spcAft>
        <a:buClr>
          <a:srgbClr val="000097"/>
        </a:buClr>
        <a:buChar char="•"/>
        <a:defRPr sz="3200">
          <a:solidFill>
            <a:schemeClr val="tx1"/>
          </a:solidFill>
          <a:latin typeface="+mn-lt"/>
          <a:ea typeface="+mn-ea"/>
          <a:cs typeface="+mn-cs"/>
        </a:defRPr>
      </a:lvl1pPr>
      <a:lvl2pPr marL="847409" indent="-325926" algn="l" rtl="0" eaLnBrk="0" fontAlgn="base" hangingPunct="0">
        <a:lnSpc>
          <a:spcPts val="4400"/>
        </a:lnSpc>
        <a:spcBef>
          <a:spcPts val="0"/>
        </a:spcBef>
        <a:spcAft>
          <a:spcPct val="0"/>
        </a:spcAft>
        <a:buClr>
          <a:schemeClr val="tx1"/>
        </a:buClr>
        <a:buFont typeface="Arial" charset="0"/>
        <a:buChar char="–"/>
        <a:defRPr sz="2700">
          <a:solidFill>
            <a:srgbClr val="000097"/>
          </a:solidFill>
          <a:latin typeface="+mn-lt"/>
        </a:defRPr>
      </a:lvl2pPr>
      <a:lvl3pPr marL="1303706" indent="-260741" algn="l" rtl="0" eaLnBrk="0" fontAlgn="base" hangingPunct="0">
        <a:lnSpc>
          <a:spcPts val="4400"/>
        </a:lnSpc>
        <a:spcBef>
          <a:spcPts val="0"/>
        </a:spcBef>
        <a:spcAft>
          <a:spcPct val="0"/>
        </a:spcAft>
        <a:buClr>
          <a:srgbClr val="000097"/>
        </a:buClr>
        <a:buFont typeface="Wingdings" pitchFamily="2" charset="2"/>
        <a:buChar char="ü"/>
        <a:defRPr sz="2300">
          <a:solidFill>
            <a:schemeClr val="tx1"/>
          </a:solidFill>
          <a:latin typeface="+mn-lt"/>
        </a:defRPr>
      </a:lvl3pPr>
      <a:lvl4pPr marL="1825188" indent="-260741" algn="l" rtl="0" eaLnBrk="0" fontAlgn="base" hangingPunct="0">
        <a:lnSpc>
          <a:spcPts val="4400"/>
        </a:lnSpc>
        <a:spcBef>
          <a:spcPts val="0"/>
        </a:spcBef>
        <a:spcAft>
          <a:spcPct val="0"/>
        </a:spcAft>
        <a:buClr>
          <a:schemeClr val="tx1"/>
        </a:buClr>
        <a:buFont typeface="Arial" charset="0"/>
        <a:buChar char="–"/>
        <a:defRPr>
          <a:solidFill>
            <a:srgbClr val="000097"/>
          </a:solidFill>
          <a:latin typeface="+mn-lt"/>
        </a:defRPr>
      </a:lvl4pPr>
      <a:lvl5pPr marL="2346670" indent="-260741" algn="l" rtl="0" eaLnBrk="0" fontAlgn="base" hangingPunct="0">
        <a:lnSpc>
          <a:spcPts val="4400"/>
        </a:lnSpc>
        <a:spcBef>
          <a:spcPts val="0"/>
        </a:spcBef>
        <a:spcAft>
          <a:spcPct val="0"/>
        </a:spcAft>
        <a:buClr>
          <a:srgbClr val="000097"/>
        </a:buClr>
        <a:buFont typeface="Arial" charset="0"/>
        <a:buChar char="»"/>
        <a:defRPr>
          <a:solidFill>
            <a:schemeClr val="tx1"/>
          </a:solidFill>
          <a:latin typeface="+mn-lt"/>
        </a:defRPr>
      </a:lvl5pPr>
      <a:lvl6pPr marL="2868153" indent="-260741" algn="l" rtl="0" fontAlgn="base">
        <a:spcBef>
          <a:spcPct val="20000"/>
        </a:spcBef>
        <a:spcAft>
          <a:spcPct val="0"/>
        </a:spcAft>
        <a:buClr>
          <a:srgbClr val="000097"/>
        </a:buClr>
        <a:buFont typeface="Arial" charset="0"/>
        <a:buChar char="»"/>
        <a:defRPr>
          <a:solidFill>
            <a:schemeClr val="tx1"/>
          </a:solidFill>
          <a:latin typeface="+mn-lt"/>
        </a:defRPr>
      </a:lvl6pPr>
      <a:lvl7pPr marL="3389635" indent="-260741" algn="l" rtl="0" fontAlgn="base">
        <a:spcBef>
          <a:spcPct val="20000"/>
        </a:spcBef>
        <a:spcAft>
          <a:spcPct val="0"/>
        </a:spcAft>
        <a:buClr>
          <a:srgbClr val="000097"/>
        </a:buClr>
        <a:buFont typeface="Arial" charset="0"/>
        <a:buChar char="»"/>
        <a:defRPr>
          <a:solidFill>
            <a:schemeClr val="tx1"/>
          </a:solidFill>
          <a:latin typeface="+mn-lt"/>
        </a:defRPr>
      </a:lvl7pPr>
      <a:lvl8pPr marL="3911117" indent="-260741" algn="l" rtl="0" fontAlgn="base">
        <a:spcBef>
          <a:spcPct val="20000"/>
        </a:spcBef>
        <a:spcAft>
          <a:spcPct val="0"/>
        </a:spcAft>
        <a:buClr>
          <a:srgbClr val="000097"/>
        </a:buClr>
        <a:buFont typeface="Arial" charset="0"/>
        <a:buChar char="»"/>
        <a:defRPr>
          <a:solidFill>
            <a:schemeClr val="tx1"/>
          </a:solidFill>
          <a:latin typeface="+mn-lt"/>
        </a:defRPr>
      </a:lvl8pPr>
      <a:lvl9pPr marL="4432600" indent="-260741" algn="l" rtl="0" fontAlgn="base">
        <a:spcBef>
          <a:spcPct val="20000"/>
        </a:spcBef>
        <a:spcAft>
          <a:spcPct val="0"/>
        </a:spcAft>
        <a:buClr>
          <a:srgbClr val="000097"/>
        </a:buClr>
        <a:buFont typeface="Arial" charset="0"/>
        <a:buChar char="»"/>
        <a:defRPr>
          <a:solidFill>
            <a:schemeClr val="tx1"/>
          </a:solidFill>
          <a:latin typeface="+mn-lt"/>
        </a:defRPr>
      </a:lvl9pPr>
    </p:bodyStyle>
    <p:other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8D96D8-C2D3-4777-B48F-C78F8EAE2771}"/>
              </a:ext>
            </a:extLst>
          </p:cNvPr>
          <p:cNvSpPr>
            <a:spLocks noGrp="1"/>
          </p:cNvSpPr>
          <p:nvPr>
            <p:ph idx="1"/>
          </p:nvPr>
        </p:nvSpPr>
        <p:spPr/>
        <p:txBody>
          <a:bodyPr/>
          <a:lstStyle/>
          <a:p>
            <a:pPr marL="0" indent="0">
              <a:buNone/>
            </a:pPr>
            <a:endParaRPr lang="en-US" sz="3200" b="1" dirty="0">
              <a:solidFill>
                <a:srgbClr val="002060"/>
              </a:solidFill>
            </a:endParaRPr>
          </a:p>
          <a:p>
            <a:pPr marL="0" indent="0">
              <a:buNone/>
            </a:pPr>
            <a:endParaRPr lang="en-US" b="1" dirty="0">
              <a:solidFill>
                <a:srgbClr val="002060"/>
              </a:solidFill>
            </a:endParaRPr>
          </a:p>
          <a:p>
            <a:pPr marL="0" indent="0">
              <a:buNone/>
            </a:pPr>
            <a:r>
              <a:rPr lang="en-US" b="1" dirty="0" smtClean="0">
                <a:solidFill>
                  <a:srgbClr val="002060"/>
                </a:solidFill>
              </a:rPr>
              <a:t>Organizational Behavior</a:t>
            </a:r>
            <a:endParaRPr lang="en-US" b="1" dirty="0">
              <a:solidFill>
                <a:srgbClr val="002060"/>
              </a:solidFill>
            </a:endParaRPr>
          </a:p>
          <a:p>
            <a:pPr marL="0" indent="0">
              <a:buNone/>
            </a:pPr>
            <a:endParaRPr lang="en-US" b="1" dirty="0">
              <a:solidFill>
                <a:srgbClr val="002060"/>
              </a:solidFill>
            </a:endParaRPr>
          </a:p>
          <a:p>
            <a:pPr marL="0" indent="0">
              <a:buNone/>
            </a:pPr>
            <a:endParaRPr lang="en-US" b="1" dirty="0">
              <a:solidFill>
                <a:srgbClr val="C00000"/>
              </a:solidFill>
            </a:endParaRPr>
          </a:p>
          <a:p>
            <a:pPr marL="0" indent="0">
              <a:buNone/>
            </a:pPr>
            <a:r>
              <a:rPr lang="en-US" b="1" dirty="0" smtClean="0">
                <a:solidFill>
                  <a:srgbClr val="C00000"/>
                </a:solidFill>
              </a:rPr>
              <a:t>Topic: </a:t>
            </a:r>
            <a:r>
              <a:rPr lang="en-US" b="1" dirty="0">
                <a:solidFill>
                  <a:srgbClr val="C00000"/>
                </a:solidFill>
              </a:rPr>
              <a:t>G</a:t>
            </a:r>
            <a:r>
              <a:rPr lang="en-US" b="1" dirty="0" smtClean="0">
                <a:solidFill>
                  <a:srgbClr val="C00000"/>
                </a:solidFill>
              </a:rPr>
              <a:t>roup Decision Making</a:t>
            </a:r>
            <a:endParaRPr lang="en-US" b="1" dirty="0">
              <a:solidFill>
                <a:srgbClr val="002060"/>
              </a:solidFill>
            </a:endParaRPr>
          </a:p>
          <a:p>
            <a:pPr marL="0" indent="0">
              <a:buNone/>
            </a:pPr>
            <a:endParaRPr lang="en-US" b="1" dirty="0">
              <a:solidFill>
                <a:srgbClr val="002060"/>
              </a:solidFill>
            </a:endParaRPr>
          </a:p>
          <a:p>
            <a:pPr marL="0" indent="0" algn="ctr" eaLnBrk="1" hangingPunct="1">
              <a:buNone/>
              <a:defRPr/>
            </a:pPr>
            <a:r>
              <a:rPr lang="en-US" sz="2000" b="1" dirty="0">
                <a:solidFill>
                  <a:srgbClr val="002060"/>
                </a:solidFill>
              </a:rPr>
              <a:t>Dr. C. Vijaya Banu</a:t>
            </a:r>
          </a:p>
          <a:p>
            <a:pPr marL="0" indent="0" algn="ctr" eaLnBrk="1" hangingPunct="1">
              <a:buNone/>
              <a:defRPr/>
            </a:pPr>
            <a:r>
              <a:rPr lang="en-US" sz="2000" b="1" dirty="0">
                <a:solidFill>
                  <a:srgbClr val="002060"/>
                </a:solidFill>
              </a:rPr>
              <a:t>Associate Professor , School of Management</a:t>
            </a:r>
          </a:p>
          <a:p>
            <a:pPr marL="0" indent="0" algn="ctr" eaLnBrk="1" hangingPunct="1">
              <a:buNone/>
              <a:defRPr/>
            </a:pPr>
            <a:r>
              <a:rPr lang="en-US" sz="2000" b="1" dirty="0">
                <a:solidFill>
                  <a:srgbClr val="002060"/>
                </a:solidFill>
              </a:rPr>
              <a:t>SASTRA Deemed University, Thanjavur – 613 401</a:t>
            </a:r>
          </a:p>
          <a:p>
            <a:pPr marL="0" indent="0" algn="ctr" eaLnBrk="1" hangingPunct="1">
              <a:buNone/>
              <a:defRPr/>
            </a:pPr>
            <a:r>
              <a:rPr lang="en-US" sz="2000" b="1" dirty="0">
                <a:solidFill>
                  <a:srgbClr val="C00000"/>
                </a:solidFill>
              </a:rPr>
              <a:t>vijayabanu@mba.sastra.edu</a:t>
            </a:r>
          </a:p>
          <a:p>
            <a:pPr marL="0" indent="0">
              <a:buNone/>
            </a:pPr>
            <a:endParaRPr lang="en-IN" dirty="0"/>
          </a:p>
        </p:txBody>
      </p:sp>
      <p:sp>
        <p:nvSpPr>
          <p:cNvPr id="4" name="Date Placeholder 3">
            <a:extLst>
              <a:ext uri="{FF2B5EF4-FFF2-40B4-BE49-F238E27FC236}">
                <a16:creationId xmlns:a16="http://schemas.microsoft.com/office/drawing/2014/main" xmlns="" id="{76E78F1E-BCE3-4B91-B0B3-00747DFD291A}"/>
              </a:ext>
            </a:extLst>
          </p:cNvPr>
          <p:cNvSpPr>
            <a:spLocks noGrp="1"/>
          </p:cNvSpPr>
          <p:nvPr>
            <p:ph type="dt" sz="half" idx="10"/>
          </p:nvPr>
        </p:nvSpPr>
        <p:spPr>
          <a:xfrm>
            <a:off x="178198" y="7225206"/>
            <a:ext cx="1446790" cy="304052"/>
          </a:xfrm>
        </p:spPr>
        <p:txBody>
          <a:bodyPr/>
          <a:lstStyle/>
          <a:p>
            <a:pPr>
              <a:defRPr/>
            </a:pPr>
            <a:r>
              <a:rPr lang="en-US" dirty="0" smtClean="0">
                <a:solidFill>
                  <a:srgbClr val="FFFFFF"/>
                </a:solidFill>
              </a:rPr>
              <a:t>2-12-2020</a:t>
            </a:r>
            <a:endParaRPr lang="en-US" dirty="0">
              <a:solidFill>
                <a:srgbClr val="FFFFFF"/>
              </a:solidFill>
            </a:endParaRPr>
          </a:p>
        </p:txBody>
      </p:sp>
      <p:sp>
        <p:nvSpPr>
          <p:cNvPr id="5" name="Slide Number Placeholder 4">
            <a:extLst>
              <a:ext uri="{FF2B5EF4-FFF2-40B4-BE49-F238E27FC236}">
                <a16:creationId xmlns:a16="http://schemas.microsoft.com/office/drawing/2014/main" xmlns="" id="{E3DE906A-E1B5-4D32-8332-A3EC40A052EF}"/>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a:t>
            </a:fld>
            <a:endParaRPr lang="en-US">
              <a:solidFill>
                <a:srgbClr val="FFFFFF"/>
              </a:solidFill>
            </a:endParaRPr>
          </a:p>
        </p:txBody>
      </p:sp>
    </p:spTree>
    <p:extLst>
      <p:ext uri="{BB962C8B-B14F-4D97-AF65-F5344CB8AC3E}">
        <p14:creationId xmlns:p14="http://schemas.microsoft.com/office/powerpoint/2010/main" val="28602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Techniques </a:t>
            </a:r>
          </a:p>
        </p:txBody>
      </p:sp>
      <p:sp>
        <p:nvSpPr>
          <p:cNvPr id="3" name="Content Placeholder 2"/>
          <p:cNvSpPr>
            <a:spLocks noGrp="1"/>
          </p:cNvSpPr>
          <p:nvPr>
            <p:ph idx="1"/>
          </p:nvPr>
        </p:nvSpPr>
        <p:spPr/>
        <p:txBody>
          <a:bodyPr/>
          <a:lstStyle/>
          <a:p>
            <a:pPr marL="0" indent="0" algn="just">
              <a:buNone/>
            </a:pPr>
            <a:r>
              <a:rPr lang="en-IN" sz="2000" dirty="0">
                <a:solidFill>
                  <a:srgbClr val="FF0000"/>
                </a:solidFill>
              </a:rPr>
              <a:t>Didactic interaction: </a:t>
            </a:r>
            <a:endParaRPr lang="en-IN" sz="2000" dirty="0" smtClean="0">
              <a:solidFill>
                <a:srgbClr val="FF0000"/>
              </a:solidFill>
            </a:endParaRPr>
          </a:p>
          <a:p>
            <a:pPr algn="just"/>
            <a:r>
              <a:rPr lang="en-IN" sz="2000" dirty="0" smtClean="0"/>
              <a:t>This </a:t>
            </a:r>
            <a:r>
              <a:rPr lang="en-IN" sz="2000" dirty="0"/>
              <a:t>technique is applicable only in certain situations, but is an excellent method when such a situation exists. The type of problem should be such that it results in a </a:t>
            </a:r>
            <a:r>
              <a:rPr lang="en-IN" sz="2000" dirty="0">
                <a:solidFill>
                  <a:srgbClr val="FF0000"/>
                </a:solidFill>
              </a:rPr>
              <a:t>yes-no solution</a:t>
            </a:r>
            <a:r>
              <a:rPr lang="en-IN" sz="2000" dirty="0"/>
              <a:t>. For example, the decision may be to buy or not to buy, to merge or not to merge, to expand or not to expand and so on. Such a decision requires an extensive and </a:t>
            </a:r>
            <a:r>
              <a:rPr lang="en-IN" sz="2000" dirty="0">
                <a:solidFill>
                  <a:srgbClr val="FF0000"/>
                </a:solidFill>
              </a:rPr>
              <a:t>exhaustive discussion and investig</a:t>
            </a:r>
            <a:r>
              <a:rPr lang="en-IN" sz="2000" dirty="0"/>
              <a:t>ation since </a:t>
            </a:r>
            <a:r>
              <a:rPr lang="en-IN" sz="2000" b="1" dirty="0">
                <a:solidFill>
                  <a:srgbClr val="FF0000"/>
                </a:solidFill>
              </a:rPr>
              <a:t>a wrong decision </a:t>
            </a:r>
            <a:r>
              <a:rPr lang="en-IN" sz="2000" dirty="0"/>
              <a:t>can have serious consequences</a:t>
            </a:r>
            <a:r>
              <a:rPr lang="en-IN" sz="2000" dirty="0" smtClean="0"/>
              <a:t>.</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2-Dec-20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2098464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2-Dec-20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11</a:t>
            </a:fld>
            <a:endParaRPr lang="en-US">
              <a:solidFill>
                <a:srgbClr val="FFFFFF"/>
              </a:solidFill>
            </a:endParaRPr>
          </a:p>
        </p:txBody>
      </p:sp>
      <p:sp>
        <p:nvSpPr>
          <p:cNvPr id="3" name="Content Placeholder 2"/>
          <p:cNvSpPr>
            <a:spLocks noGrp="1"/>
          </p:cNvSpPr>
          <p:nvPr>
            <p:ph idx="1"/>
          </p:nvPr>
        </p:nvSpPr>
        <p:spPr/>
        <p:txBody>
          <a:bodyPr/>
          <a:lstStyle/>
          <a:p>
            <a:pPr marL="0" indent="0">
              <a:lnSpc>
                <a:spcPct val="100000"/>
              </a:lnSpc>
              <a:buNone/>
            </a:pPr>
            <a:r>
              <a:rPr lang="en-IN" sz="1800" b="1" dirty="0" smtClean="0">
                <a:solidFill>
                  <a:srgbClr val="FF0000"/>
                </a:solidFill>
              </a:rPr>
              <a:t>Consensus Mapping</a:t>
            </a:r>
          </a:p>
          <a:p>
            <a:pPr marL="0" indent="0" algn="just">
              <a:lnSpc>
                <a:spcPct val="100000"/>
              </a:lnSpc>
              <a:buNone/>
            </a:pPr>
            <a:r>
              <a:rPr lang="en-IN" sz="1800" b="1" dirty="0"/>
              <a:t>Consensus mapping</a:t>
            </a:r>
            <a:r>
              <a:rPr lang="en-IN" sz="1800" dirty="0"/>
              <a:t> is a technique with the purpose of deriving a collective comprehension of problems by team members, in order for agreement regarding the activities required to reach a solution and their sequence to be unanimously understood. It is usual that ideas are </a:t>
            </a:r>
            <a:r>
              <a:rPr lang="en-IN" sz="1800" b="1" dirty="0">
                <a:solidFill>
                  <a:srgbClr val="FF0000"/>
                </a:solidFill>
              </a:rPr>
              <a:t>brainstormed </a:t>
            </a:r>
            <a:r>
              <a:rPr lang="en-IN" sz="1800" dirty="0"/>
              <a:t>as the input to this exercise.</a:t>
            </a:r>
            <a:endParaRPr lang="en-IN" sz="1800" b="1" dirty="0" smtClean="0">
              <a:solidFill>
                <a:srgbClr val="FF0000"/>
              </a:solidFill>
            </a:endParaRPr>
          </a:p>
          <a:p>
            <a:pPr marL="0" indent="0" algn="just">
              <a:lnSpc>
                <a:spcPct val="100000"/>
              </a:lnSpc>
              <a:buNone/>
            </a:pPr>
            <a:r>
              <a:rPr lang="en-IN" sz="1800" dirty="0" smtClean="0"/>
              <a:t>  Here, an attempt is made to arrive at a decision by pooling the ideas together generated by several </a:t>
            </a:r>
            <a:r>
              <a:rPr lang="en-IN" sz="1800" b="1" dirty="0" smtClean="0">
                <a:solidFill>
                  <a:srgbClr val="FF0000"/>
                </a:solidFill>
              </a:rPr>
              <a:t>task sub-groups.</a:t>
            </a:r>
          </a:p>
          <a:p>
            <a:pPr marL="0" indent="0" algn="just">
              <a:lnSpc>
                <a:spcPct val="100000"/>
              </a:lnSpc>
              <a:buNone/>
            </a:pPr>
            <a:r>
              <a:rPr lang="en-IN" sz="1800" dirty="0" smtClean="0"/>
              <a:t>  Process: It begins with </a:t>
            </a:r>
            <a:r>
              <a:rPr lang="en-IN" sz="1800" b="1" dirty="0" smtClean="0">
                <a:solidFill>
                  <a:srgbClr val="FF0000"/>
                </a:solidFill>
              </a:rPr>
              <a:t>developing ideas by a task </a:t>
            </a:r>
            <a:r>
              <a:rPr lang="en-IN" sz="1800" dirty="0" smtClean="0"/>
              <a:t>sub-group. The f</a:t>
            </a:r>
            <a:r>
              <a:rPr lang="en-IN" sz="1800" b="1" dirty="0" smtClean="0">
                <a:solidFill>
                  <a:srgbClr val="FF0000"/>
                </a:solidFill>
              </a:rPr>
              <a:t>acilitators </a:t>
            </a:r>
            <a:r>
              <a:rPr lang="en-IN" sz="1800" dirty="0" smtClean="0"/>
              <a:t>encourage participants to further develop clusters of ideas. </a:t>
            </a:r>
          </a:p>
          <a:p>
            <a:pPr marL="0" indent="0" algn="just">
              <a:lnSpc>
                <a:spcPct val="100000"/>
              </a:lnSpc>
              <a:buNone/>
            </a:pPr>
            <a:r>
              <a:rPr lang="en-IN" sz="1800" dirty="0" smtClean="0"/>
              <a:t>The ideas so </a:t>
            </a:r>
            <a:r>
              <a:rPr lang="en-IN" sz="1800" b="1" dirty="0" smtClean="0">
                <a:solidFill>
                  <a:srgbClr val="FF0000"/>
                </a:solidFill>
              </a:rPr>
              <a:t>generated are developed &amp; narrowed in smaller </a:t>
            </a:r>
            <a:r>
              <a:rPr lang="en-IN" sz="1800" dirty="0" smtClean="0"/>
              <a:t>number of ideas. </a:t>
            </a:r>
          </a:p>
          <a:p>
            <a:pPr marL="0" indent="0" algn="just">
              <a:lnSpc>
                <a:spcPct val="100000"/>
              </a:lnSpc>
              <a:buNone/>
            </a:pPr>
            <a:r>
              <a:rPr lang="en-IN" sz="1800" dirty="0" smtClean="0"/>
              <a:t>They are </a:t>
            </a:r>
            <a:r>
              <a:rPr lang="en-IN" sz="1800" b="1" dirty="0" smtClean="0">
                <a:solidFill>
                  <a:srgbClr val="FF0000"/>
                </a:solidFill>
              </a:rPr>
              <a:t>consolidated into a representative stru</a:t>
            </a:r>
            <a:r>
              <a:rPr lang="en-IN" sz="1800" dirty="0" smtClean="0"/>
              <a:t>cture called ‘</a:t>
            </a:r>
            <a:r>
              <a:rPr lang="en-IN" sz="1800" dirty="0" err="1" smtClean="0"/>
              <a:t>strawman</a:t>
            </a:r>
            <a:r>
              <a:rPr lang="en-IN" sz="1800" dirty="0" smtClean="0"/>
              <a:t> map’, Or </a:t>
            </a:r>
            <a:r>
              <a:rPr lang="en-IN" sz="1800" b="1" dirty="0" smtClean="0">
                <a:solidFill>
                  <a:srgbClr val="FF0000"/>
                </a:solidFill>
              </a:rPr>
              <a:t>Consensus Mapping </a:t>
            </a:r>
            <a:r>
              <a:rPr lang="en-IN" sz="1800" dirty="0" smtClean="0"/>
              <a:t>which is further narrowed down to arrive at a mutually acceptable solution.</a:t>
            </a:r>
          </a:p>
          <a:p>
            <a:pPr marL="0" indent="0">
              <a:lnSpc>
                <a:spcPct val="100000"/>
              </a:lnSpc>
              <a:buNone/>
            </a:pPr>
            <a:endParaRPr lang="en-IN" sz="1800" dirty="0"/>
          </a:p>
        </p:txBody>
      </p:sp>
      <p:pic>
        <p:nvPicPr>
          <p:cNvPr id="1026" name="Picture 2"/>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6006782" y="1113631"/>
            <a:ext cx="3909060" cy="505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95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Differences </a:t>
            </a:r>
            <a:endParaRPr lang="en-IN" dirty="0"/>
          </a:p>
        </p:txBody>
      </p:sp>
      <p:sp>
        <p:nvSpPr>
          <p:cNvPr id="3" name="Date Placeholder 2"/>
          <p:cNvSpPr>
            <a:spLocks noGrp="1"/>
          </p:cNvSpPr>
          <p:nvPr>
            <p:ph type="dt" sz="half" idx="10"/>
          </p:nvPr>
        </p:nvSpPr>
        <p:spPr/>
        <p:txBody>
          <a:bodyPr/>
          <a:lstStyle/>
          <a:p>
            <a:pPr>
              <a:defRPr/>
            </a:pPr>
            <a:fld id="{895465C8-0E71-406C-9EDF-6DC9EB482070}" type="datetime5">
              <a:rPr lang="en-IN" sz="1400" smtClean="0">
                <a:solidFill>
                  <a:srgbClr val="FFFFFF"/>
                </a:solidFill>
              </a:rPr>
              <a:pPr>
                <a:defRPr/>
              </a:pPr>
              <a:t>2-Dec-20</a:t>
            </a:fld>
            <a:endParaRPr lang="en-US" sz="1400" dirty="0">
              <a:solidFill>
                <a:srgbClr val="FFFFFF"/>
              </a:solidFill>
            </a:endParaRPr>
          </a:p>
        </p:txBody>
      </p:sp>
      <p:sp>
        <p:nvSpPr>
          <p:cNvPr id="4" name="Slide Number Placeholder 3"/>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12</a:t>
            </a:fld>
            <a:endParaRPr lang="en-US">
              <a:solidFill>
                <a:srgbClr val="FFFFFF"/>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6706" y="1647031"/>
            <a:ext cx="505142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6336506" y="1723231"/>
            <a:ext cx="42672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98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95465C8-0E71-406C-9EDF-6DC9EB482070}" type="datetime5">
              <a:rPr lang="en-IN" sz="1400" smtClean="0">
                <a:solidFill>
                  <a:srgbClr val="FFFFFF"/>
                </a:solidFill>
              </a:rPr>
              <a:pPr>
                <a:defRPr/>
              </a:pPr>
              <a:t>2-Dec-20</a:t>
            </a:fld>
            <a:endParaRPr lang="en-US" sz="1400" dirty="0">
              <a:solidFill>
                <a:srgbClr val="FFFFFF"/>
              </a:solidFill>
            </a:endParaRPr>
          </a:p>
        </p:txBody>
      </p:sp>
      <p:sp>
        <p:nvSpPr>
          <p:cNvPr id="4" name="Slide Number Placeholder 3"/>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13</a:t>
            </a:fld>
            <a:endParaRPr lang="en-US">
              <a:solidFill>
                <a:srgbClr val="FFFFFF"/>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3906" y="1189831"/>
            <a:ext cx="9448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55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2-Dec-20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14</a:t>
            </a:fld>
            <a:endParaRPr lang="en-US">
              <a:solidFill>
                <a:srgbClr val="FFFFFF"/>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306" y="1037431"/>
            <a:ext cx="10210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69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2-Dec-20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15</a:t>
            </a:fld>
            <a:endParaRPr lang="en-US">
              <a:solidFill>
                <a:srgbClr val="FFFFFF"/>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61231"/>
            <a:ext cx="10451306"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656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2-Dec-20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16</a:t>
            </a:fld>
            <a:endParaRPr lang="en-US">
              <a:solidFill>
                <a:srgbClr val="FFFFFF"/>
              </a:solidFill>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306" y="1092200"/>
            <a:ext cx="10287000" cy="583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67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a:t>What is Decision-Making? </a:t>
            </a:r>
            <a:endParaRPr lang="en-IN" sz="2400" dirty="0" smtClean="0"/>
          </a:p>
          <a:p>
            <a:r>
              <a:rPr lang="en-IN" sz="2400" dirty="0" smtClean="0"/>
              <a:t> </a:t>
            </a:r>
            <a:r>
              <a:rPr lang="en-IN" sz="2400" dirty="0"/>
              <a:t>Decision-making is the process whereby a final but best choice is made among the alternatives available. </a:t>
            </a:r>
            <a:endParaRPr lang="en-IN" sz="2400" dirty="0" smtClean="0"/>
          </a:p>
          <a:p>
            <a:r>
              <a:rPr lang="en-IN" sz="2400" dirty="0" smtClean="0"/>
              <a:t> </a:t>
            </a:r>
            <a:r>
              <a:rPr lang="en-IN" sz="2400" dirty="0"/>
              <a:t>Group decision making (also known as collaborative decision making) is a situation faced when individuals collectively make a choice from the alternatives before them. This decision is no longer attributable to any single individual who is a member of the group.</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2-Dec-20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a:t>
            </a:fld>
            <a:endParaRPr lang="en-US">
              <a:solidFill>
                <a:srgbClr val="FFFFFF"/>
              </a:solidFill>
            </a:endParaRPr>
          </a:p>
        </p:txBody>
      </p:sp>
    </p:spTree>
    <p:extLst>
      <p:ext uri="{BB962C8B-B14F-4D97-AF65-F5344CB8AC3E}">
        <p14:creationId xmlns:p14="http://schemas.microsoft.com/office/powerpoint/2010/main" val="19542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7818339" cy="843978"/>
          </a:xfrm>
        </p:spPr>
        <p:txBody>
          <a:bodyPr/>
          <a:lstStyle/>
          <a:p>
            <a:r>
              <a:rPr lang="en-IN" sz="2400" b="0" dirty="0"/>
              <a:t>Advantages of group participation in decision making</a:t>
            </a:r>
            <a:endParaRPr lang="en-IN" sz="2400" dirty="0"/>
          </a:p>
        </p:txBody>
      </p:sp>
      <p:sp>
        <p:nvSpPr>
          <p:cNvPr id="3" name="Content Placeholder 2"/>
          <p:cNvSpPr>
            <a:spLocks noGrp="1"/>
          </p:cNvSpPr>
          <p:nvPr>
            <p:ph idx="1"/>
          </p:nvPr>
        </p:nvSpPr>
        <p:spPr/>
        <p:txBody>
          <a:bodyPr/>
          <a:lstStyle/>
          <a:p>
            <a:pPr marL="0" indent="0">
              <a:buNone/>
            </a:pPr>
            <a:r>
              <a:rPr lang="en-IN" sz="2400" dirty="0"/>
              <a:t>1. More information than individual. </a:t>
            </a:r>
            <a:endParaRPr lang="en-IN" sz="2400" dirty="0" smtClean="0"/>
          </a:p>
          <a:p>
            <a:pPr marL="0" indent="0">
              <a:buNone/>
            </a:pPr>
            <a:r>
              <a:rPr lang="en-IN" sz="2400" dirty="0" smtClean="0"/>
              <a:t>2</a:t>
            </a:r>
            <a:r>
              <a:rPr lang="en-IN" sz="2400" dirty="0"/>
              <a:t>. Groups have a </a:t>
            </a:r>
            <a:r>
              <a:rPr lang="en-IN" sz="2400" b="1" dirty="0">
                <a:solidFill>
                  <a:srgbClr val="FF0000"/>
                </a:solidFill>
              </a:rPr>
              <a:t>wider range of knowled</a:t>
            </a:r>
            <a:r>
              <a:rPr lang="en-IN" sz="2400" dirty="0"/>
              <a:t>ge to draw on than does the individual</a:t>
            </a:r>
            <a:r>
              <a:rPr lang="en-IN" sz="2400" dirty="0" smtClean="0"/>
              <a:t>.</a:t>
            </a:r>
          </a:p>
          <a:p>
            <a:pPr marL="0" indent="0">
              <a:buNone/>
            </a:pPr>
            <a:r>
              <a:rPr lang="en-IN" sz="2400" dirty="0" smtClean="0"/>
              <a:t> </a:t>
            </a:r>
            <a:r>
              <a:rPr lang="en-IN" sz="2400" dirty="0"/>
              <a:t>3. Generate a great number of alternative.</a:t>
            </a:r>
          </a:p>
          <a:p>
            <a:pPr marL="0" indent="0">
              <a:buNone/>
            </a:pPr>
            <a:r>
              <a:rPr lang="en-IN" sz="2400" dirty="0" smtClean="0"/>
              <a:t>4- </a:t>
            </a:r>
            <a:r>
              <a:rPr lang="en-IN" sz="2400" dirty="0"/>
              <a:t>Increase acceptance</a:t>
            </a:r>
            <a:r>
              <a:rPr lang="en-IN" sz="2400" dirty="0" smtClean="0"/>
              <a:t>.</a:t>
            </a:r>
          </a:p>
          <a:p>
            <a:pPr marL="0" indent="0">
              <a:buNone/>
            </a:pPr>
            <a:r>
              <a:rPr lang="en-IN" sz="2400" dirty="0" smtClean="0"/>
              <a:t> </a:t>
            </a:r>
            <a:r>
              <a:rPr lang="en-IN" sz="2400" dirty="0"/>
              <a:t>5. It may be less time consuming for a group to gather information and </a:t>
            </a:r>
            <a:r>
              <a:rPr lang="en-IN" sz="2400" dirty="0" err="1"/>
              <a:t>analyze</a:t>
            </a:r>
            <a:r>
              <a:rPr lang="en-IN" sz="2400" dirty="0"/>
              <a:t> it</a:t>
            </a:r>
            <a:r>
              <a:rPr lang="en-IN" sz="2400" dirty="0" smtClean="0"/>
              <a:t>.</a:t>
            </a:r>
          </a:p>
          <a:p>
            <a:pPr marL="0" indent="0">
              <a:buNone/>
            </a:pPr>
            <a:r>
              <a:rPr lang="en-IN" sz="2400" dirty="0" smtClean="0"/>
              <a:t> </a:t>
            </a:r>
            <a:r>
              <a:rPr lang="en-IN" sz="2400" dirty="0"/>
              <a:t>6. This may be </a:t>
            </a:r>
            <a:r>
              <a:rPr lang="en-IN" sz="2400" b="1" dirty="0">
                <a:solidFill>
                  <a:srgbClr val="FF0000"/>
                </a:solidFill>
              </a:rPr>
              <a:t>no more expensive </a:t>
            </a:r>
            <a:r>
              <a:rPr lang="en-IN" sz="2400" dirty="0"/>
              <a:t>than having a higher-paid manager make the decision. </a:t>
            </a:r>
            <a:endParaRPr lang="en-IN" sz="2400" dirty="0" smtClean="0"/>
          </a:p>
          <a:p>
            <a:pPr marL="0" indent="0">
              <a:buNone/>
            </a:pPr>
            <a:r>
              <a:rPr lang="en-IN" sz="2400" dirty="0" smtClean="0"/>
              <a:t>7-</a:t>
            </a:r>
            <a:r>
              <a:rPr lang="en-IN" sz="2400" b="1" dirty="0" smtClean="0">
                <a:solidFill>
                  <a:srgbClr val="FF0000"/>
                </a:solidFill>
              </a:rPr>
              <a:t> </a:t>
            </a:r>
            <a:r>
              <a:rPr lang="en-IN" sz="2400" b="1" dirty="0">
                <a:solidFill>
                  <a:srgbClr val="FF0000"/>
                </a:solidFill>
              </a:rPr>
              <a:t>Understand </a:t>
            </a:r>
            <a:r>
              <a:rPr lang="en-IN" sz="2400" dirty="0"/>
              <a:t>the decision better. </a:t>
            </a:r>
            <a:endParaRPr lang="en-IN" sz="2400" dirty="0" smtClean="0"/>
          </a:p>
          <a:p>
            <a:pPr marL="0" indent="0">
              <a:buNone/>
            </a:pPr>
            <a:r>
              <a:rPr lang="en-IN" sz="2400" dirty="0" smtClean="0"/>
              <a:t>8- </a:t>
            </a:r>
            <a:r>
              <a:rPr lang="en-IN" sz="2400" dirty="0"/>
              <a:t>Greater creativity.</a:t>
            </a: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2-Dec-20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a:t>
            </a:fld>
            <a:endParaRPr lang="en-US">
              <a:solidFill>
                <a:srgbClr val="FFFFFF"/>
              </a:solidFill>
            </a:endParaRPr>
          </a:p>
        </p:txBody>
      </p:sp>
    </p:spTree>
    <p:extLst>
      <p:ext uri="{BB962C8B-B14F-4D97-AF65-F5344CB8AC3E}">
        <p14:creationId xmlns:p14="http://schemas.microsoft.com/office/powerpoint/2010/main" val="7832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Differences</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2-Dec-20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4</a:t>
            </a:fld>
            <a:endParaRPr lang="en-US">
              <a:solidFill>
                <a:srgbClr val="FFFFFF"/>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506" y="1266031"/>
            <a:ext cx="10363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22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and disadvantages </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2-Dec-20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5</a:t>
            </a:fld>
            <a:endParaRPr lang="en-US">
              <a:solidFill>
                <a:srgbClr val="FFFFFF"/>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307" y="1266031"/>
            <a:ext cx="10238201"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818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7437339" cy="481040"/>
          </a:xfrm>
        </p:spPr>
        <p:txBody>
          <a:bodyPr/>
          <a:lstStyle/>
          <a:p>
            <a:r>
              <a:rPr lang="en-IN" dirty="0"/>
              <a:t>How Do Groups Make Decisions?</a:t>
            </a:r>
          </a:p>
        </p:txBody>
      </p:sp>
      <p:sp>
        <p:nvSpPr>
          <p:cNvPr id="3" name="Content Placeholder 2"/>
          <p:cNvSpPr>
            <a:spLocks noGrp="1"/>
          </p:cNvSpPr>
          <p:nvPr>
            <p:ph idx="1"/>
          </p:nvPr>
        </p:nvSpPr>
        <p:spPr/>
        <p:txBody>
          <a:bodyPr/>
          <a:lstStyle/>
          <a:p>
            <a:r>
              <a:rPr lang="en-IN" sz="2400" b="1" dirty="0" smtClean="0">
                <a:solidFill>
                  <a:srgbClr val="FF0000"/>
                </a:solidFill>
              </a:rPr>
              <a:t> </a:t>
            </a:r>
            <a:r>
              <a:rPr lang="en-IN" sz="2400" b="1" dirty="0">
                <a:solidFill>
                  <a:srgbClr val="FF0000"/>
                </a:solidFill>
              </a:rPr>
              <a:t>Group Size </a:t>
            </a:r>
            <a:r>
              <a:rPr lang="en-IN" sz="2400" dirty="0"/>
              <a:t>:</a:t>
            </a:r>
            <a:r>
              <a:rPr lang="en-IN" sz="2400" dirty="0" smtClean="0"/>
              <a:t>Not </a:t>
            </a:r>
            <a:r>
              <a:rPr lang="en-IN" sz="2400" dirty="0"/>
              <a:t>too Large, nor too Small. The ideal size is 5 to 7 members for effective decision making. </a:t>
            </a:r>
            <a:endParaRPr lang="en-IN" sz="2400" dirty="0" smtClean="0"/>
          </a:p>
          <a:p>
            <a:r>
              <a:rPr lang="en-IN" sz="2400" dirty="0" smtClean="0"/>
              <a:t> </a:t>
            </a:r>
            <a:r>
              <a:rPr lang="en-IN" sz="2400" b="1" dirty="0">
                <a:solidFill>
                  <a:srgbClr val="FF0000"/>
                </a:solidFill>
              </a:rPr>
              <a:t>Group Composition </a:t>
            </a:r>
            <a:r>
              <a:rPr lang="en-IN" sz="2400" dirty="0"/>
              <a:t>:</a:t>
            </a:r>
            <a:r>
              <a:rPr lang="en-IN" sz="2400" dirty="0" smtClean="0"/>
              <a:t>Higher </a:t>
            </a:r>
            <a:r>
              <a:rPr lang="en-IN" sz="2400" dirty="0"/>
              <a:t>status of some group members, in terms of background or expertise, influences the other group members opinions. </a:t>
            </a:r>
            <a:endParaRPr lang="en-IN" sz="2400" dirty="0" smtClean="0"/>
          </a:p>
          <a:p>
            <a:r>
              <a:rPr lang="en-IN" sz="2400" dirty="0" smtClean="0"/>
              <a:t> </a:t>
            </a:r>
            <a:r>
              <a:rPr lang="en-IN" sz="2400" b="1" dirty="0">
                <a:solidFill>
                  <a:srgbClr val="FF0000"/>
                </a:solidFill>
              </a:rPr>
              <a:t>Unanimity of Group Consensus </a:t>
            </a:r>
            <a:r>
              <a:rPr lang="en-IN" sz="2400" dirty="0"/>
              <a:t>:</a:t>
            </a:r>
            <a:r>
              <a:rPr lang="en-IN" sz="2400" dirty="0" smtClean="0"/>
              <a:t> </a:t>
            </a:r>
            <a:r>
              <a:rPr lang="en-IN" sz="2400" dirty="0"/>
              <a:t>A united group exerts greater pressure to confirm than a group divided by dissension (disagreement</a:t>
            </a:r>
            <a:r>
              <a:rPr lang="en-IN" sz="2400" dirty="0" smtClean="0"/>
              <a:t>).</a:t>
            </a:r>
          </a:p>
          <a:p>
            <a:r>
              <a:rPr lang="en-IN" sz="2400" dirty="0" smtClean="0"/>
              <a:t> </a:t>
            </a:r>
            <a:r>
              <a:rPr lang="en-IN" sz="2400" dirty="0"/>
              <a:t> </a:t>
            </a:r>
            <a:r>
              <a:rPr lang="en-IN" sz="2400" b="1" dirty="0">
                <a:solidFill>
                  <a:srgbClr val="FF0000"/>
                </a:solidFill>
              </a:rPr>
              <a:t>The Risky Shift </a:t>
            </a:r>
            <a:r>
              <a:rPr lang="en-IN" sz="2400" dirty="0" smtClean="0"/>
              <a:t>: </a:t>
            </a:r>
            <a:r>
              <a:rPr lang="en-IN" sz="2400" dirty="0"/>
              <a:t>People tend to make more risky decision as a group, rather than as an individual.</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2-Dec-20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6</a:t>
            </a:fld>
            <a:endParaRPr lang="en-US">
              <a:solidFill>
                <a:srgbClr val="FFFFFF"/>
              </a:solidFill>
            </a:endParaRPr>
          </a:p>
        </p:txBody>
      </p:sp>
    </p:spTree>
    <p:extLst>
      <p:ext uri="{BB962C8B-B14F-4D97-AF65-F5344CB8AC3E}">
        <p14:creationId xmlns:p14="http://schemas.microsoft.com/office/powerpoint/2010/main" val="416601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2297906" y="275431"/>
            <a:ext cx="9622632" cy="474646"/>
          </a:xfrm>
        </p:spPr>
        <p:txBody>
          <a:bodyPr/>
          <a:lstStyle/>
          <a:p>
            <a:r>
              <a:rPr lang="en-US" sz="2400" dirty="0">
                <a:latin typeface="Souvenir Lt BT" pitchFamily="18" charset="0"/>
              </a:rPr>
              <a:t>Some Roles Commonly Played by Group Members</a:t>
            </a:r>
          </a:p>
        </p:txBody>
      </p:sp>
      <p:sp>
        <p:nvSpPr>
          <p:cNvPr id="240644" name="Rectangle 4"/>
          <p:cNvSpPr>
            <a:spLocks noGrp="1" noChangeArrowheads="1"/>
          </p:cNvSpPr>
          <p:nvPr>
            <p:ph type="body" idx="1"/>
          </p:nvPr>
        </p:nvSpPr>
        <p:spPr>
          <a:xfrm>
            <a:off x="356394" y="2184365"/>
            <a:ext cx="10068124" cy="3276547"/>
          </a:xfrm>
          <a:noFill/>
        </p:spPr>
        <p:txBody>
          <a:bodyPr/>
          <a:lstStyle/>
          <a:p>
            <a:pPr marL="0" indent="0">
              <a:lnSpc>
                <a:spcPct val="80000"/>
              </a:lnSpc>
              <a:spcAft>
                <a:spcPct val="50000"/>
              </a:spcAft>
              <a:buNone/>
              <a:tabLst>
                <a:tab pos="3389635" algn="l"/>
                <a:tab pos="6460587" algn="l"/>
              </a:tabLst>
            </a:pPr>
            <a:r>
              <a:rPr lang="en-US" sz="1600" b="1" i="1" dirty="0">
                <a:latin typeface="Souvenir Lt BT" pitchFamily="18" charset="0"/>
              </a:rPr>
              <a:t>Task-Oriented Roles	Relations-Oriented Roles	Self-Oriented Roles	</a:t>
            </a:r>
            <a:endParaRPr lang="en-US" sz="1600" b="1" dirty="0">
              <a:latin typeface="Souvenir Lt BT" pitchFamily="18" charset="0"/>
            </a:endParaRPr>
          </a:p>
          <a:p>
            <a:pPr marL="0" indent="0">
              <a:lnSpc>
                <a:spcPct val="80000"/>
              </a:lnSpc>
              <a:buNone/>
              <a:tabLst>
                <a:tab pos="3389635" algn="l"/>
                <a:tab pos="6460587" algn="l"/>
              </a:tabLst>
            </a:pPr>
            <a:r>
              <a:rPr lang="en-US" sz="1600" b="1" dirty="0">
                <a:latin typeface="Souvenir Lt BT" pitchFamily="18" charset="0"/>
              </a:rPr>
              <a:t>Initiator-Contributors	</a:t>
            </a:r>
            <a:r>
              <a:rPr lang="en-US" sz="1600" b="1" dirty="0" smtClean="0">
                <a:latin typeface="Souvenir Lt BT" pitchFamily="18" charset="0"/>
              </a:rPr>
              <a:t>Harmonizers</a:t>
            </a:r>
            <a:r>
              <a:rPr lang="en-US" sz="1600" b="1" dirty="0">
                <a:latin typeface="Souvenir Lt BT" pitchFamily="18" charset="0"/>
              </a:rPr>
              <a:t>	Blockers	</a:t>
            </a:r>
            <a:endParaRPr lang="en-US" sz="1600" dirty="0">
              <a:latin typeface="Souvenir Lt BT" pitchFamily="18" charset="0"/>
            </a:endParaRPr>
          </a:p>
          <a:p>
            <a:pPr marL="0" indent="0">
              <a:lnSpc>
                <a:spcPct val="80000"/>
              </a:lnSpc>
              <a:buNone/>
              <a:tabLst>
                <a:tab pos="3389635" algn="l"/>
                <a:tab pos="6460587" algn="l"/>
              </a:tabLst>
            </a:pPr>
            <a:r>
              <a:rPr lang="en-US" sz="1600" dirty="0">
                <a:latin typeface="Souvenir Lt BT" pitchFamily="18" charset="0"/>
              </a:rPr>
              <a:t>Recommend new-solutions to 	Mediate group conflicts	Act stubborn and resistant to the group members		group</a:t>
            </a:r>
          </a:p>
          <a:p>
            <a:pPr marL="0" indent="0">
              <a:lnSpc>
                <a:spcPct val="80000"/>
              </a:lnSpc>
              <a:buNone/>
              <a:tabLst>
                <a:tab pos="3389635" algn="l"/>
                <a:tab pos="6460587" algn="l"/>
              </a:tabLst>
            </a:pPr>
            <a:r>
              <a:rPr lang="en-US" sz="1600" b="1" dirty="0">
                <a:latin typeface="Souvenir Lt BT" pitchFamily="18" charset="0"/>
              </a:rPr>
              <a:t>Information Seekers	Compromisers	Recognition Seekers	</a:t>
            </a:r>
            <a:endParaRPr lang="en-US" sz="1600" dirty="0">
              <a:latin typeface="Souvenir Lt BT" pitchFamily="18" charset="0"/>
            </a:endParaRPr>
          </a:p>
          <a:p>
            <a:pPr marL="0" indent="0">
              <a:lnSpc>
                <a:spcPct val="80000"/>
              </a:lnSpc>
              <a:buNone/>
              <a:tabLst>
                <a:tab pos="3389635" algn="l"/>
                <a:tab pos="6460587" algn="l"/>
              </a:tabLst>
            </a:pPr>
            <a:r>
              <a:rPr lang="en-US" sz="1600" dirty="0">
                <a:latin typeface="Souvenir Lt BT" pitchFamily="18" charset="0"/>
              </a:rPr>
              <a:t>Attempt to obtain the necessary 	Shift opinions to create 	Call attention to their </a:t>
            </a:r>
            <a:r>
              <a:rPr lang="en-US" sz="1600" dirty="0" smtClean="0">
                <a:latin typeface="Souvenir Lt BT" pitchFamily="18" charset="0"/>
              </a:rPr>
              <a:t>own   facts </a:t>
            </a:r>
            <a:r>
              <a:rPr lang="en-US" sz="1600" dirty="0">
                <a:latin typeface="Souvenir Lt BT" pitchFamily="18" charset="0"/>
              </a:rPr>
              <a:t>	group harmony 	achievements</a:t>
            </a:r>
          </a:p>
          <a:p>
            <a:pPr marL="0" indent="0">
              <a:lnSpc>
                <a:spcPct val="80000"/>
              </a:lnSpc>
              <a:buNone/>
              <a:tabLst>
                <a:tab pos="3389635" algn="l"/>
                <a:tab pos="6460587" algn="l"/>
              </a:tabLst>
            </a:pPr>
            <a:r>
              <a:rPr lang="en-US" sz="1600" b="1" dirty="0">
                <a:latin typeface="Souvenir Lt BT" pitchFamily="18" charset="0"/>
              </a:rPr>
              <a:t>Opinion givers	Encouragers	Dominators	</a:t>
            </a:r>
            <a:endParaRPr lang="en-US" sz="1600" dirty="0">
              <a:latin typeface="Souvenir Lt BT" pitchFamily="18" charset="0"/>
            </a:endParaRPr>
          </a:p>
          <a:p>
            <a:pPr marL="0" indent="0">
              <a:lnSpc>
                <a:spcPct val="80000"/>
              </a:lnSpc>
              <a:buNone/>
              <a:tabLst>
                <a:tab pos="3389635" algn="l"/>
                <a:tab pos="6460587" algn="l"/>
              </a:tabLst>
            </a:pPr>
            <a:r>
              <a:rPr lang="en-US" sz="1600" dirty="0">
                <a:latin typeface="Souvenir Lt BT" pitchFamily="18" charset="0"/>
              </a:rPr>
              <a:t>Share own opinion with others	Praise and encourage others	</a:t>
            </a:r>
            <a:r>
              <a:rPr lang="en-US" sz="1600" dirty="0" smtClean="0">
                <a:latin typeface="Souvenir Lt BT" pitchFamily="18" charset="0"/>
              </a:rPr>
              <a:t>Assert by  </a:t>
            </a:r>
            <a:r>
              <a:rPr lang="en-US" sz="1600" dirty="0">
                <a:latin typeface="Souvenir Lt BT" pitchFamily="18" charset="0"/>
              </a:rPr>
              <a:t>authority 			manipulating the group</a:t>
            </a:r>
          </a:p>
          <a:p>
            <a:pPr marL="0" indent="0">
              <a:lnSpc>
                <a:spcPct val="80000"/>
              </a:lnSpc>
              <a:buNone/>
              <a:tabLst>
                <a:tab pos="3389635" algn="l"/>
                <a:tab pos="6460587" algn="l"/>
              </a:tabLst>
            </a:pPr>
            <a:r>
              <a:rPr lang="en-US" sz="1600" b="1" dirty="0" smtClean="0">
                <a:latin typeface="Souvenir Lt BT" pitchFamily="18" charset="0"/>
              </a:rPr>
              <a:t>Energizers</a:t>
            </a:r>
            <a:r>
              <a:rPr lang="en-US" sz="1600" b="1" dirty="0">
                <a:latin typeface="Souvenir Lt BT" pitchFamily="18" charset="0"/>
              </a:rPr>
              <a:t>	Expediters	Avoiders	</a:t>
            </a:r>
            <a:endParaRPr lang="en-US" sz="1600" dirty="0">
              <a:latin typeface="Souvenir Lt BT" pitchFamily="18" charset="0"/>
            </a:endParaRPr>
          </a:p>
          <a:p>
            <a:pPr marL="0" indent="0">
              <a:lnSpc>
                <a:spcPct val="80000"/>
              </a:lnSpc>
              <a:spcAft>
                <a:spcPct val="30000"/>
              </a:spcAft>
              <a:buNone/>
              <a:tabLst>
                <a:tab pos="3389635" algn="l"/>
                <a:tab pos="6460587" algn="l"/>
              </a:tabLst>
            </a:pPr>
            <a:r>
              <a:rPr lang="en-US" sz="1600" dirty="0">
                <a:latin typeface="Souvenir Lt BT" pitchFamily="18" charset="0"/>
              </a:rPr>
              <a:t>Stimulate the group into action 	Suggest ways the groups 	Maintain distance, isolate 	 whenever interest drops 	can operate more smoothly 	themselves from fellow group 		members</a:t>
            </a:r>
          </a:p>
        </p:txBody>
      </p:sp>
      <p:sp>
        <p:nvSpPr>
          <p:cNvPr id="240645" name="Line 5"/>
          <p:cNvSpPr>
            <a:spLocks noChangeShapeType="1"/>
          </p:cNvSpPr>
          <p:nvPr/>
        </p:nvSpPr>
        <p:spPr bwMode="auto">
          <a:xfrm>
            <a:off x="356394" y="5432907"/>
            <a:ext cx="100681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96" tIns="52148" rIns="104296" bIns="52148"/>
          <a:lstStyle/>
          <a:p>
            <a:endParaRPr lang="en-IN"/>
          </a:p>
        </p:txBody>
      </p:sp>
      <p:sp>
        <p:nvSpPr>
          <p:cNvPr id="240646" name="Line 6"/>
          <p:cNvSpPr>
            <a:spLocks noChangeShapeType="1"/>
          </p:cNvSpPr>
          <p:nvPr/>
        </p:nvSpPr>
        <p:spPr bwMode="auto">
          <a:xfrm>
            <a:off x="356394" y="2184365"/>
            <a:ext cx="100681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96" tIns="52148" rIns="104296" bIns="52148"/>
          <a:lstStyle/>
          <a:p>
            <a:endParaRPr lang="en-IN"/>
          </a:p>
        </p:txBody>
      </p:sp>
      <p:sp>
        <p:nvSpPr>
          <p:cNvPr id="240647" name="Line 7"/>
          <p:cNvSpPr>
            <a:spLocks noChangeShapeType="1"/>
          </p:cNvSpPr>
          <p:nvPr/>
        </p:nvSpPr>
        <p:spPr bwMode="auto">
          <a:xfrm>
            <a:off x="356394" y="2184365"/>
            <a:ext cx="0" cy="32765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96" tIns="52148" rIns="104296" bIns="52148"/>
          <a:lstStyle/>
          <a:p>
            <a:endParaRPr lang="en-IN"/>
          </a:p>
        </p:txBody>
      </p:sp>
      <p:sp>
        <p:nvSpPr>
          <p:cNvPr id="240648" name="Line 8"/>
          <p:cNvSpPr>
            <a:spLocks noChangeShapeType="1"/>
          </p:cNvSpPr>
          <p:nvPr/>
        </p:nvSpPr>
        <p:spPr bwMode="auto">
          <a:xfrm flipH="1">
            <a:off x="10424518" y="2184365"/>
            <a:ext cx="0" cy="32765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96" tIns="52148" rIns="104296" bIns="52148"/>
          <a:lstStyle/>
          <a:p>
            <a:endParaRPr lang="en-IN"/>
          </a:p>
        </p:txBody>
      </p:sp>
      <p:sp>
        <p:nvSpPr>
          <p:cNvPr id="240649" name="Line 9"/>
          <p:cNvSpPr>
            <a:spLocks noChangeShapeType="1"/>
          </p:cNvSpPr>
          <p:nvPr/>
        </p:nvSpPr>
        <p:spPr bwMode="auto">
          <a:xfrm flipV="1">
            <a:off x="356394" y="2492416"/>
            <a:ext cx="10068124" cy="280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96" tIns="52148" rIns="104296" bIns="52148"/>
          <a:lstStyle/>
          <a:p>
            <a:endParaRPr lang="en-IN"/>
          </a:p>
        </p:txBody>
      </p:sp>
    </p:spTree>
    <p:extLst>
      <p:ext uri="{BB962C8B-B14F-4D97-AF65-F5344CB8AC3E}">
        <p14:creationId xmlns:p14="http://schemas.microsoft.com/office/powerpoint/2010/main" val="264648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Techniques </a:t>
            </a:r>
          </a:p>
        </p:txBody>
      </p:sp>
      <p:sp>
        <p:nvSpPr>
          <p:cNvPr id="3" name="Content Placeholder 2"/>
          <p:cNvSpPr>
            <a:spLocks noGrp="1"/>
          </p:cNvSpPr>
          <p:nvPr>
            <p:ph idx="1"/>
          </p:nvPr>
        </p:nvSpPr>
        <p:spPr/>
        <p:txBody>
          <a:bodyPr/>
          <a:lstStyle/>
          <a:p>
            <a:r>
              <a:rPr lang="en-IN" sz="2400" b="1" dirty="0">
                <a:solidFill>
                  <a:srgbClr val="FF0000"/>
                </a:solidFill>
              </a:rPr>
              <a:t>Brainstorming</a:t>
            </a:r>
            <a:r>
              <a:rPr lang="en-IN" sz="2400" dirty="0"/>
              <a:t> </a:t>
            </a:r>
            <a:endParaRPr lang="en-IN" sz="2400" dirty="0" smtClean="0"/>
          </a:p>
          <a:p>
            <a:r>
              <a:rPr lang="en-IN" sz="2400" dirty="0" smtClean="0"/>
              <a:t>This </a:t>
            </a:r>
            <a:r>
              <a:rPr lang="en-IN" sz="2400" dirty="0"/>
              <a:t>technique involves a group of people, usually between five and ten, sitting around a table, generating ideas in the form of free association. The primary focus is on generation of ideas rather them on evaluation of ideas. Brainstorming technique is very effective when the problem is comparatively specific.</a:t>
            </a:r>
            <a:r>
              <a:rPr lang="en-IN" dirty="0"/>
              <a:t> </a:t>
            </a:r>
            <a:endParaRPr lang="en-IN" dirty="0" smtClean="0"/>
          </a:p>
          <a:p>
            <a:r>
              <a:rPr lang="en-IN" sz="2400" b="1" dirty="0">
                <a:solidFill>
                  <a:srgbClr val="FF0000"/>
                </a:solidFill>
              </a:rPr>
              <a:t>Nominal Group Technique (NGT</a:t>
            </a:r>
            <a:r>
              <a:rPr lang="en-IN" sz="2400" b="1" dirty="0" smtClean="0">
                <a:solidFill>
                  <a:srgbClr val="FF0000"/>
                </a:solidFill>
              </a:rPr>
              <a:t>)</a:t>
            </a:r>
          </a:p>
          <a:p>
            <a:r>
              <a:rPr lang="en-IN" sz="2400" dirty="0" smtClean="0"/>
              <a:t> </a:t>
            </a:r>
            <a:r>
              <a:rPr lang="en-IN" sz="2400" dirty="0"/>
              <a:t>Nominal group technique is similar to brainstorming except that the approach is </a:t>
            </a:r>
            <a:r>
              <a:rPr lang="en-IN" sz="2400" b="1" dirty="0">
                <a:solidFill>
                  <a:srgbClr val="FF0000"/>
                </a:solidFill>
              </a:rPr>
              <a:t>more structured</a:t>
            </a:r>
            <a:r>
              <a:rPr lang="en-IN" sz="2400" dirty="0"/>
              <a:t>. Members form the group in name only and operate independently, generating ideas for solving the problem on their own, in silence and in writing. Members do not interact with each other so that strong personality domination is avoided. It encourages </a:t>
            </a:r>
            <a:r>
              <a:rPr lang="en-IN" sz="2400" b="1" dirty="0">
                <a:solidFill>
                  <a:srgbClr val="FF0000"/>
                </a:solidFill>
              </a:rPr>
              <a:t>individual creativity</a:t>
            </a:r>
            <a:r>
              <a:rPr lang="en-IN" b="1" dirty="0">
                <a:solidFill>
                  <a:srgbClr val="FF0000"/>
                </a:solidFill>
              </a:rPr>
              <a:t>.</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2-Dec-20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8</a:t>
            </a:fld>
            <a:endParaRPr lang="en-US">
              <a:solidFill>
                <a:srgbClr val="FFFFFF"/>
              </a:solidFill>
            </a:endParaRPr>
          </a:p>
        </p:txBody>
      </p:sp>
    </p:spTree>
    <p:extLst>
      <p:ext uri="{BB962C8B-B14F-4D97-AF65-F5344CB8AC3E}">
        <p14:creationId xmlns:p14="http://schemas.microsoft.com/office/powerpoint/2010/main" val="281110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Techniques </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2-Dec-20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9</a:t>
            </a:fld>
            <a:endParaRPr lang="en-US">
              <a:solidFill>
                <a:srgbClr val="FFFFFF"/>
              </a:solidFill>
            </a:endParaRPr>
          </a:p>
        </p:txBody>
      </p:sp>
      <p:sp>
        <p:nvSpPr>
          <p:cNvPr id="6" name="Content Placeholder 5"/>
          <p:cNvSpPr>
            <a:spLocks noGrp="1"/>
          </p:cNvSpPr>
          <p:nvPr>
            <p:ph idx="1"/>
          </p:nvPr>
        </p:nvSpPr>
        <p:spPr/>
        <p:txBody>
          <a:bodyPr/>
          <a:lstStyle/>
          <a:p>
            <a:pPr marL="0" indent="0">
              <a:buNone/>
            </a:pPr>
            <a:r>
              <a:rPr lang="en-IN" sz="2000" b="1" dirty="0">
                <a:solidFill>
                  <a:srgbClr val="FF0000"/>
                </a:solidFill>
              </a:rPr>
              <a:t>Delphi Technique</a:t>
            </a:r>
            <a:r>
              <a:rPr lang="en-IN" sz="2000" b="1" dirty="0" smtClean="0">
                <a:solidFill>
                  <a:srgbClr val="FF0000"/>
                </a:solidFill>
              </a:rPr>
              <a:t>:</a:t>
            </a:r>
          </a:p>
          <a:p>
            <a:r>
              <a:rPr lang="en-IN" sz="2000" dirty="0" smtClean="0"/>
              <a:t>This </a:t>
            </a:r>
            <a:r>
              <a:rPr lang="en-IN" sz="2000" dirty="0"/>
              <a:t>technique is the </a:t>
            </a:r>
            <a:r>
              <a:rPr lang="en-IN" sz="2000" b="1" dirty="0">
                <a:solidFill>
                  <a:srgbClr val="FF0000"/>
                </a:solidFill>
              </a:rPr>
              <a:t>modification of the nominal group technique </a:t>
            </a:r>
            <a:endParaRPr lang="en-IN" sz="2000" b="1" dirty="0" smtClean="0">
              <a:solidFill>
                <a:srgbClr val="FF0000"/>
              </a:solidFill>
            </a:endParaRPr>
          </a:p>
          <a:p>
            <a:r>
              <a:rPr lang="en-IN" sz="2000" dirty="0" smtClean="0"/>
              <a:t>1</a:t>
            </a:r>
            <a:r>
              <a:rPr lang="en-IN" sz="2000" dirty="0"/>
              <a:t>. The problem is identified and a </a:t>
            </a:r>
            <a:r>
              <a:rPr lang="en-IN" sz="2000" b="1" dirty="0">
                <a:solidFill>
                  <a:srgbClr val="FF0000"/>
                </a:solidFill>
              </a:rPr>
              <a:t>sample of experts </a:t>
            </a:r>
            <a:r>
              <a:rPr lang="en-IN" sz="2000" dirty="0"/>
              <a:t>is selected. These experts are asked to </a:t>
            </a:r>
            <a:r>
              <a:rPr lang="en-IN" sz="2000" dirty="0">
                <a:solidFill>
                  <a:srgbClr val="FF0000"/>
                </a:solidFill>
              </a:rPr>
              <a:t>provide potential solutions </a:t>
            </a:r>
            <a:r>
              <a:rPr lang="en-IN" sz="2000" dirty="0"/>
              <a:t>through a series of </a:t>
            </a:r>
            <a:r>
              <a:rPr lang="en-IN" sz="2000" dirty="0">
                <a:solidFill>
                  <a:srgbClr val="FF0000"/>
                </a:solidFill>
              </a:rPr>
              <a:t>carefully designed questionnaires. </a:t>
            </a:r>
            <a:endParaRPr lang="en-IN" sz="2000" dirty="0" smtClean="0">
              <a:solidFill>
                <a:srgbClr val="FF0000"/>
              </a:solidFill>
            </a:endParaRPr>
          </a:p>
          <a:p>
            <a:r>
              <a:rPr lang="en-IN" sz="2000" dirty="0" smtClean="0"/>
              <a:t>2</a:t>
            </a:r>
            <a:r>
              <a:rPr lang="en-IN" sz="2000" dirty="0"/>
              <a:t>. Each expert completes and </a:t>
            </a:r>
            <a:r>
              <a:rPr lang="en-IN" sz="2000" b="1" dirty="0">
                <a:solidFill>
                  <a:srgbClr val="FF0000"/>
                </a:solidFill>
              </a:rPr>
              <a:t>returns the initial questionn</a:t>
            </a:r>
            <a:r>
              <a:rPr lang="en-IN" sz="2000" dirty="0"/>
              <a:t>aire</a:t>
            </a:r>
            <a:r>
              <a:rPr lang="en-IN" sz="2000" dirty="0" smtClean="0"/>
              <a:t>.</a:t>
            </a:r>
          </a:p>
          <a:p>
            <a:r>
              <a:rPr lang="en-IN" sz="2000" dirty="0" smtClean="0"/>
              <a:t> </a:t>
            </a:r>
            <a:r>
              <a:rPr lang="en-IN" sz="2000" dirty="0"/>
              <a:t>3. The results of the questionnaire are compiled at a </a:t>
            </a:r>
            <a:r>
              <a:rPr lang="en-IN" sz="2000" dirty="0">
                <a:solidFill>
                  <a:srgbClr val="FF0000"/>
                </a:solidFill>
              </a:rPr>
              <a:t>central locat</a:t>
            </a:r>
            <a:r>
              <a:rPr lang="en-IN" sz="2000" dirty="0"/>
              <a:t>ion and the central </a:t>
            </a:r>
            <a:r>
              <a:rPr lang="en-IN" sz="2000" b="1" dirty="0">
                <a:solidFill>
                  <a:srgbClr val="FF0000"/>
                </a:solidFill>
              </a:rPr>
              <a:t>coordinato</a:t>
            </a:r>
            <a:r>
              <a:rPr lang="en-IN" sz="2000" dirty="0"/>
              <a:t>r prepares a second questionnaire based on the previous answers. </a:t>
            </a:r>
            <a:endParaRPr lang="en-IN" sz="2000" dirty="0" smtClean="0"/>
          </a:p>
          <a:p>
            <a:r>
              <a:rPr lang="en-IN" sz="2000" dirty="0" smtClean="0"/>
              <a:t>4</a:t>
            </a:r>
            <a:r>
              <a:rPr lang="en-IN" sz="2000" dirty="0"/>
              <a:t>. Each member receives a copy of the results along with the </a:t>
            </a:r>
            <a:r>
              <a:rPr lang="en-IN" sz="2000" dirty="0">
                <a:solidFill>
                  <a:srgbClr val="FF0000"/>
                </a:solidFill>
              </a:rPr>
              <a:t>second questionnaire</a:t>
            </a:r>
            <a:r>
              <a:rPr lang="en-IN" sz="2000" dirty="0" smtClean="0"/>
              <a:t>.</a:t>
            </a:r>
          </a:p>
          <a:p>
            <a:r>
              <a:rPr lang="en-IN" sz="2000" dirty="0" smtClean="0"/>
              <a:t> </a:t>
            </a:r>
            <a:r>
              <a:rPr lang="en-IN" sz="2000" dirty="0"/>
              <a:t>5. Members are asked to </a:t>
            </a:r>
            <a:r>
              <a:rPr lang="en-IN" sz="2000" dirty="0">
                <a:solidFill>
                  <a:srgbClr val="FF0000"/>
                </a:solidFill>
              </a:rPr>
              <a:t>review the </a:t>
            </a:r>
            <a:r>
              <a:rPr lang="en-IN" sz="2000" dirty="0"/>
              <a:t>results and respond to second questionnaire. The results typically trigger new solutions or cause changes in the original position. </a:t>
            </a:r>
            <a:endParaRPr lang="en-IN" sz="2000" dirty="0" smtClean="0"/>
          </a:p>
          <a:p>
            <a:r>
              <a:rPr lang="en-IN" sz="2000" dirty="0" smtClean="0"/>
              <a:t>6</a:t>
            </a:r>
            <a:r>
              <a:rPr lang="en-IN" sz="2000" dirty="0"/>
              <a:t>. The process is repeated until a consensus is reached</a:t>
            </a:r>
            <a:r>
              <a:rPr lang="en-IN" dirty="0"/>
              <a:t>.</a:t>
            </a:r>
          </a:p>
        </p:txBody>
      </p:sp>
    </p:spTree>
    <p:extLst>
      <p:ext uri="{BB962C8B-B14F-4D97-AF65-F5344CB8AC3E}">
        <p14:creationId xmlns:p14="http://schemas.microsoft.com/office/powerpoint/2010/main" val="331325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5664</TotalTime>
  <Words>626</Words>
  <Application>Microsoft Office PowerPoint</Application>
  <PresentationFormat>Custom</PresentationFormat>
  <Paragraphs>94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Default Design</vt:lpstr>
      <vt:lpstr>PowerPoint Presentation</vt:lpstr>
      <vt:lpstr>PowerPoint Presentation</vt:lpstr>
      <vt:lpstr>Advantages of group participation in decision making</vt:lpstr>
      <vt:lpstr>Differences</vt:lpstr>
      <vt:lpstr>Advantages and disadvantages </vt:lpstr>
      <vt:lpstr>How Do Groups Make Decisions?</vt:lpstr>
      <vt:lpstr>Some Roles Commonly Played by Group Members</vt:lpstr>
      <vt:lpstr>Techniques </vt:lpstr>
      <vt:lpstr>Techniques </vt:lpstr>
      <vt:lpstr>Techniques </vt:lpstr>
      <vt:lpstr>PowerPoint Presentation</vt:lpstr>
      <vt:lpstr>Differences </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Oxidation of Organic Compounds using Nanomaterial Based Technologies</dc:title>
  <dc:creator>Gautham Jegadeesan</dc:creator>
  <cp:lastModifiedBy>Windows User</cp:lastModifiedBy>
  <cp:revision>571</cp:revision>
  <dcterms:created xsi:type="dcterms:W3CDTF">2015-02-25T10:23:39Z</dcterms:created>
  <dcterms:modified xsi:type="dcterms:W3CDTF">2020-12-03T05:43:09Z</dcterms:modified>
</cp:coreProperties>
</file>