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51"/>
  </p:notesMasterIdLst>
  <p:handoutMasterIdLst>
    <p:handoutMasterId r:id="rId52"/>
  </p:handoutMasterIdLst>
  <p:sldIdLst>
    <p:sldId id="281" r:id="rId2"/>
    <p:sldId id="282" r:id="rId3"/>
    <p:sldId id="283" r:id="rId4"/>
    <p:sldId id="284" r:id="rId5"/>
    <p:sldId id="289" r:id="rId6"/>
    <p:sldId id="303" r:id="rId7"/>
    <p:sldId id="286" r:id="rId8"/>
    <p:sldId id="309" r:id="rId9"/>
    <p:sldId id="287" r:id="rId10"/>
    <p:sldId id="316" r:id="rId11"/>
    <p:sldId id="304" r:id="rId12"/>
    <p:sldId id="347" r:id="rId13"/>
    <p:sldId id="348" r:id="rId14"/>
    <p:sldId id="317" r:id="rId15"/>
    <p:sldId id="318" r:id="rId16"/>
    <p:sldId id="319" r:id="rId17"/>
    <p:sldId id="296" r:id="rId18"/>
    <p:sldId id="300" r:id="rId19"/>
    <p:sldId id="297" r:id="rId20"/>
    <p:sldId id="307" r:id="rId21"/>
    <p:sldId id="308" r:id="rId22"/>
    <p:sldId id="301" r:id="rId23"/>
    <p:sldId id="302" r:id="rId24"/>
    <p:sldId id="311" r:id="rId25"/>
    <p:sldId id="320" r:id="rId26"/>
    <p:sldId id="336" r:id="rId27"/>
    <p:sldId id="338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43" r:id="rId41"/>
    <p:sldId id="341" r:id="rId42"/>
    <p:sldId id="344" r:id="rId43"/>
    <p:sldId id="345" r:id="rId44"/>
    <p:sldId id="285" r:id="rId45"/>
    <p:sldId id="346" r:id="rId46"/>
    <p:sldId id="342" r:id="rId47"/>
    <p:sldId id="315" r:id="rId48"/>
    <p:sldId id="314" r:id="rId49"/>
    <p:sldId id="339" r:id="rId50"/>
  </p:sldIdLst>
  <p:sldSz cx="10691813" cy="7561263"/>
  <p:notesSz cx="7315200" cy="9601200"/>
  <p:defaultTextStyle>
    <a:defPPr>
      <a:defRPr lang="en-US"/>
    </a:defPPr>
    <a:lvl1pPr marL="0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82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803" autoAdjust="0"/>
  </p:normalViewPr>
  <p:slideViewPr>
    <p:cSldViewPr>
      <p:cViewPr varScale="1">
        <p:scale>
          <a:sx n="59" d="100"/>
          <a:sy n="59" d="100"/>
        </p:scale>
        <p:origin x="1428" y="42"/>
      </p:cViewPr>
      <p:guideLst>
        <p:guide orient="horz" pos="2160"/>
        <p:guide pos="2880"/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298"/>
    </p:cViewPr>
  </p:sorterViewPr>
  <p:notesViewPr>
    <p:cSldViewPr>
      <p:cViewPr varScale="1">
        <p:scale>
          <a:sx n="54" d="100"/>
          <a:sy n="54" d="100"/>
        </p:scale>
        <p:origin x="2784" y="4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5CBAC3D-EBEE-4820-8663-E793D90DB177}" type="datetimeFigureOut">
              <a:rPr lang="en-IN" smtClean="0"/>
              <a:pPr/>
              <a:t>12-09-2024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BE38153-F5C3-43E9-B1B3-6820974F76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52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5B566A5-67C5-4E3E-9C6E-79469278F95F}" type="datetimeFigureOut">
              <a:rPr lang="en-IN" smtClean="0"/>
              <a:pPr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9FD433C-C65C-4D37-94B3-5A547A2C39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7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7C39BC8-1441-4378-9F8D-184AD3909370}" type="slidenum">
              <a:rPr lang="en-US" sz="1300" b="0">
                <a:latin typeface="Times New Roman" pitchFamily="18" charset="0"/>
              </a:rPr>
              <a:pPr eaLnBrk="1" hangingPunct="1"/>
              <a:t>27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86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54A3D35-16F2-4D89-A807-1254A2814FF5}" type="slidenum">
              <a:rPr lang="en-US" sz="1300" b="0">
                <a:latin typeface="Times New Roman" pitchFamily="18" charset="0"/>
              </a:rPr>
              <a:pPr eaLnBrk="1" hangingPunct="1"/>
              <a:t>37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0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7BECD0E-7E52-45CD-AE55-96FD41707704}" type="slidenum">
              <a:rPr lang="en-US" sz="1300" b="0">
                <a:latin typeface="Times New Roman" pitchFamily="18" charset="0"/>
              </a:rPr>
              <a:pPr eaLnBrk="1" hangingPunct="1"/>
              <a:t>38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90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A3103D2-62C3-48AD-BDDD-D43E0DA0C1B5}" type="slidenum">
              <a:rPr lang="en-US" sz="1300" b="0">
                <a:latin typeface="Times New Roman" pitchFamily="18" charset="0"/>
              </a:rPr>
              <a:pPr eaLnBrk="1" hangingPunct="1"/>
              <a:t>39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2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498651D-5FE0-441D-9E8E-7DEA3E01EC10}" type="slidenum">
              <a:rPr lang="en-US" sz="1300" b="0">
                <a:latin typeface="Times New Roman" pitchFamily="18" charset="0"/>
              </a:rPr>
              <a:pPr eaLnBrk="1" hangingPunct="1"/>
              <a:t>28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C5F6C9B-6FE3-48C1-88CF-4F193AF4D890}" type="slidenum">
              <a:rPr lang="en-US" sz="1300" b="0">
                <a:latin typeface="Times New Roman" pitchFamily="18" charset="0"/>
              </a:rPr>
              <a:pPr eaLnBrk="1" hangingPunct="1"/>
              <a:t>29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23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588354F-4E15-432F-9625-21239541B2EB}" type="slidenum">
              <a:rPr lang="en-US" sz="1300" b="0">
                <a:latin typeface="Times New Roman" pitchFamily="18" charset="0"/>
              </a:rPr>
              <a:pPr eaLnBrk="1" hangingPunct="1"/>
              <a:t>30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4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4EEE2A-58BE-41E2-8428-9205BF411D44}" type="slidenum">
              <a:rPr lang="en-US" sz="1300" b="0">
                <a:latin typeface="Times New Roman" pitchFamily="18" charset="0"/>
              </a:rPr>
              <a:pPr eaLnBrk="1" hangingPunct="1"/>
              <a:t>31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02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2565885-B9FD-44CC-9C18-602F48FA61BC}" type="slidenum">
              <a:rPr lang="en-US" sz="1300" b="0">
                <a:latin typeface="Times New Roman" pitchFamily="18" charset="0"/>
              </a:rPr>
              <a:pPr eaLnBrk="1" hangingPunct="1"/>
              <a:t>32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9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55C00A-A824-43ED-8D86-BDF74C40B9B5}" type="slidenum">
              <a:rPr lang="en-US" sz="1300" b="0">
                <a:latin typeface="Times New Roman" pitchFamily="18" charset="0"/>
              </a:rPr>
              <a:pPr eaLnBrk="1" hangingPunct="1"/>
              <a:t>33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8122EB-2C6C-4E57-8F3B-A6791EEFE41B}" type="slidenum">
              <a:rPr lang="en-US" sz="1300" b="0">
                <a:latin typeface="Times New Roman" pitchFamily="18" charset="0"/>
              </a:rPr>
              <a:pPr eaLnBrk="1" hangingPunct="1"/>
              <a:t>34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02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788493" indent="-303266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213066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698292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183519" indent="-242613" defTabSz="967083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668745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153971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639198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124424" indent="-242613" defTabSz="96708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4F0AEE2-3976-4F69-BAEC-4C191FD6C805}" type="slidenum">
              <a:rPr lang="en-US" sz="1300" b="0">
                <a:latin typeface="Times New Roman" pitchFamily="18" charset="0"/>
              </a:rPr>
              <a:pPr eaLnBrk="1" hangingPunct="1"/>
              <a:t>35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 userDrawn="1"/>
        </p:nvSpPr>
        <p:spPr bwMode="auto">
          <a:xfrm>
            <a:off x="0" y="6931158"/>
            <a:ext cx="10691813" cy="672112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356394" y="2211181"/>
            <a:ext cx="9979025" cy="293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4100" b="1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Template for Preparing Presentation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4100" b="1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Session 2</a:t>
            </a:r>
            <a:endParaRPr lang="en-US" sz="2700" b="0" i="0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700" b="0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SASTRA University</a:t>
            </a:r>
          </a:p>
        </p:txBody>
      </p:sp>
      <p:sp>
        <p:nvSpPr>
          <p:cNvPr id="7" name="Text Box 18"/>
          <p:cNvSpPr txBox="1">
            <a:spLocks noChangeArrowheads="1"/>
          </p:cNvSpPr>
          <p:nvPr userDrawn="1"/>
        </p:nvSpPr>
        <p:spPr bwMode="auto">
          <a:xfrm>
            <a:off x="2791751" y="7043177"/>
            <a:ext cx="5078611" cy="5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96" tIns="52148" rIns="104296" bIns="5214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700" dirty="0">
                <a:solidFill>
                  <a:srgbClr val="FFFFFF"/>
                </a:solidFill>
                <a:latin typeface="French Script MT" pitchFamily="66" charset="0"/>
              </a:rPr>
              <a:t>Progress Through Quality Education</a:t>
            </a:r>
          </a:p>
        </p:txBody>
      </p:sp>
    </p:spTree>
    <p:extLst>
      <p:ext uri="{BB962C8B-B14F-4D97-AF65-F5344CB8AC3E}">
        <p14:creationId xmlns:p14="http://schemas.microsoft.com/office/powerpoint/2010/main" val="7987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6370539" cy="597757"/>
          </a:xfrm>
          <a:prstGeom prst="rect">
            <a:avLst/>
          </a:prstGeom>
        </p:spPr>
        <p:txBody>
          <a:bodyPr lIns="104296" tIns="52148" rIns="104296" bIns="52148">
            <a:sp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97" y="1092183"/>
            <a:ext cx="10335419" cy="5838975"/>
          </a:xfrm>
        </p:spPr>
        <p:txBody>
          <a:bodyPr/>
          <a:lstStyle>
            <a:lvl1pPr>
              <a:lnSpc>
                <a:spcPts val="3600"/>
              </a:lnSpc>
              <a:spcBef>
                <a:spcPts val="0"/>
              </a:spcBef>
              <a:defRPr/>
            </a:lvl1pPr>
            <a:lvl2pPr>
              <a:lnSpc>
                <a:spcPts val="3600"/>
              </a:lnSpc>
              <a:spcBef>
                <a:spcPts val="0"/>
              </a:spcBef>
              <a:defRPr/>
            </a:lvl2pPr>
            <a:lvl3pPr>
              <a:lnSpc>
                <a:spcPts val="3600"/>
              </a:lnSpc>
              <a:spcBef>
                <a:spcPts val="0"/>
              </a:spcBef>
              <a:defRPr/>
            </a:lvl3pPr>
            <a:lvl4pPr>
              <a:lnSpc>
                <a:spcPts val="3600"/>
              </a:lnSpc>
              <a:spcBef>
                <a:spcPts val="0"/>
              </a:spcBef>
              <a:defRPr/>
            </a:lvl4pPr>
            <a:lvl5pPr>
              <a:lnSpc>
                <a:spcPts val="36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99412" y="7225205"/>
            <a:ext cx="1425575" cy="304053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0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0887" y="130226"/>
            <a:ext cx="6036419" cy="597757"/>
          </a:xfrm>
          <a:prstGeom prst="rect">
            <a:avLst/>
          </a:prstGeom>
        </p:spPr>
        <p:txBody>
          <a:bodyPr lIns="104296" tIns="52148" rIns="104296" bIns="52148">
            <a:sp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3345" y="7225205"/>
            <a:ext cx="1521071" cy="273047"/>
          </a:xfrm>
        </p:spPr>
        <p:txBody>
          <a:bodyPr/>
          <a:lstStyle/>
          <a:p>
            <a:pPr>
              <a:defRPr/>
            </a:pPr>
            <a:fld id="{895465C8-0E71-406C-9EDF-6DC9EB482070}" type="datetime5">
              <a:rPr lang="en-IN" sz="1400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1748" y="1061161"/>
            <a:ext cx="5051250" cy="59960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435005" y="1054700"/>
            <a:ext cx="5051250" cy="6002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0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86" y="420070"/>
            <a:ext cx="9088041" cy="756126"/>
          </a:xfrm>
          <a:prstGeom prst="rect">
            <a:avLst/>
          </a:prstGeom>
        </p:spPr>
        <p:txBody>
          <a:bodyPr lIns="104296" tIns="52148" rIns="104296" bIns="52148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890985" y="7123690"/>
            <a:ext cx="3920331" cy="269545"/>
          </a:xfrm>
          <a:prstGeom prst="rect">
            <a:avLst/>
          </a:prstGeom>
          <a:ln/>
        </p:spPr>
        <p:txBody>
          <a:bodyPr lIns="104296" tIns="52148" rIns="104296" bIns="52148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1071672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0" y="7144692"/>
            <a:ext cx="10691813" cy="462077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8197" y="1050176"/>
            <a:ext cx="10335419" cy="583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>
            <a:off x="0" y="911213"/>
            <a:ext cx="10691813" cy="132386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550" y="7204203"/>
            <a:ext cx="1521071" cy="35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173934C-5A8E-4307-8577-739A068507F4}" type="datetime5">
              <a:rPr lang="en-IN" sz="1400" smtClean="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12-Sep-24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311" y="7225206"/>
            <a:ext cx="2494756" cy="31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A66A362-4403-4718-B072-B01303837876}" type="slidenum">
              <a:rPr lang="en-US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8028"/>
          <a:stretch/>
        </p:blipFill>
        <p:spPr bwMode="auto">
          <a:xfrm>
            <a:off x="0" y="83297"/>
            <a:ext cx="2834179" cy="80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2791751" y="7130629"/>
            <a:ext cx="5078611" cy="5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96" tIns="52148" rIns="104296" bIns="5214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French Script MT" pitchFamily="66" charset="0"/>
              </a:rPr>
              <a:t>Progress Through Quality Education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521482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1042965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564447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2085929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91112" indent="-391112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47409" indent="-325926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chemeClr val="tx1"/>
        </a:buClr>
        <a:buFont typeface="Arial" charset="0"/>
        <a:buChar char="–"/>
        <a:defRPr sz="2700">
          <a:solidFill>
            <a:srgbClr val="000097"/>
          </a:solidFill>
          <a:latin typeface="+mn-lt"/>
        </a:defRPr>
      </a:lvl2pPr>
      <a:lvl3pPr marL="1303706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Font typeface="Wingdings" pitchFamily="2" charset="2"/>
        <a:buChar char="ü"/>
        <a:defRPr sz="2300">
          <a:solidFill>
            <a:schemeClr val="tx1"/>
          </a:solidFill>
          <a:latin typeface="+mn-lt"/>
        </a:defRPr>
      </a:lvl3pPr>
      <a:lvl4pPr marL="1825188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rgbClr val="000097"/>
          </a:solidFill>
          <a:latin typeface="+mn-lt"/>
        </a:defRPr>
      </a:lvl4pPr>
      <a:lvl5pPr marL="2346670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5pPr>
      <a:lvl6pPr marL="2868153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3389635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911117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4432600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8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965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447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2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41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894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376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85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96D8-C2D3-4777-B48F-C78F8EAE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Organizational Behavior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Topic: Group  features and formation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Dr. C. Vijaya Banu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Associate Professor , School of Management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SASTRA Deemed University, Thanjavur – 613 401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vijayabanu@mba.sastra.edu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78F1E-BCE3-4B91-B0B3-00747DFD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198" y="7225206"/>
            <a:ext cx="2957908" cy="311552"/>
          </a:xfrm>
        </p:spPr>
        <p:txBody>
          <a:bodyPr/>
          <a:lstStyle/>
          <a:p>
            <a:pPr>
              <a:defRPr/>
            </a:pPr>
            <a:r>
              <a:rPr lang="en-IN">
                <a:solidFill>
                  <a:srgbClr val="FFFFFF"/>
                </a:solidFill>
              </a:rPr>
              <a:t>20-11-2020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E906A-E1B5-4D32-8332-A3EC40A0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6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6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7742139" cy="597757"/>
          </a:xfrm>
        </p:spPr>
        <p:txBody>
          <a:bodyPr/>
          <a:lstStyle/>
          <a:p>
            <a:r>
              <a:rPr lang="en-IN" sz="2800" dirty="0"/>
              <a:t>Tuckman Theory of group formatio</a:t>
            </a:r>
            <a:r>
              <a:rPr lang="en-IN" dirty="0"/>
              <a:t>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" y="961231"/>
            <a:ext cx="10363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00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1231"/>
            <a:ext cx="10603706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28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9987"/>
            <a:ext cx="10527506" cy="5887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21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6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61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77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3074" name="Picture 2" descr="Formal Groups&#10;A formal grp is one that is deliberately created to&#10;perform a specific task.&#10;-mgmt formulates the grps.&#10;- Th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" y="1189831"/>
            <a:ext cx="101346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11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6370539" cy="474646"/>
          </a:xfrm>
        </p:spPr>
        <p:txBody>
          <a:bodyPr/>
          <a:lstStyle/>
          <a:p>
            <a:r>
              <a:rPr lang="en-IN" sz="2400" dirty="0"/>
              <a:t>Formal and informal organisations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13" y="1266031"/>
            <a:ext cx="1064261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5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3531"/>
            <a:ext cx="10691812" cy="56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68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22BF5-EFC5-4119-80A9-FEFEE429A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2116-BF36-4F40-8C96-962B838E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8D943-BC48-48B5-AA53-4D3DFE2E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707"/>
            <a:ext cx="10691813" cy="61067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83707" y="3572089"/>
            <a:ext cx="4912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Foundations of group Behavior</a:t>
            </a:r>
          </a:p>
        </p:txBody>
      </p:sp>
    </p:spTree>
    <p:extLst>
      <p:ext uri="{BB962C8B-B14F-4D97-AF65-F5344CB8AC3E}">
        <p14:creationId xmlns:p14="http://schemas.microsoft.com/office/powerpoint/2010/main" val="1912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17105" y="351630"/>
            <a:ext cx="7174707" cy="533401"/>
          </a:xfrm>
        </p:spPr>
        <p:txBody>
          <a:bodyPr/>
          <a:lstStyle/>
          <a:p>
            <a:pPr algn="l"/>
            <a:r>
              <a:rPr lang="en-US" sz="2700" dirty="0">
                <a:latin typeface="Souvenir Lt BT" pitchFamily="18" charset="0"/>
              </a:rPr>
              <a:t>Contributions of Formal Groups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591" y="1764293"/>
            <a:ext cx="9622632" cy="4759537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buNone/>
              <a:tabLst>
                <a:tab pos="521482" algn="l"/>
              </a:tabLst>
            </a:pPr>
            <a:endParaRPr lang="en-US" sz="1400" dirty="0"/>
          </a:p>
          <a:p>
            <a:pPr marL="0" indent="0">
              <a:lnSpc>
                <a:spcPct val="80000"/>
              </a:lnSpc>
              <a:buNone/>
              <a:tabLst>
                <a:tab pos="521482" algn="l"/>
              </a:tabLst>
            </a:pPr>
            <a:r>
              <a:rPr lang="en-US" sz="2400" b="1" dirty="0">
                <a:latin typeface="Souvenir Lt BT" pitchFamily="18" charset="0"/>
              </a:rPr>
              <a:t>Contributions to Organizations</a:t>
            </a:r>
            <a:endParaRPr lang="en-US" sz="2400" dirty="0">
              <a:latin typeface="Souvenir Lt BT" pitchFamily="18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521482" algn="l"/>
              </a:tabLst>
            </a:pPr>
            <a:r>
              <a:rPr lang="en-US" sz="2400" dirty="0">
                <a:latin typeface="Souvenir Lt BT" pitchFamily="18" charset="0"/>
              </a:rPr>
              <a:t>1.	Accomplish complex, independent tasks that are beyond the capabilities of individuals.</a:t>
            </a:r>
          </a:p>
          <a:p>
            <a:pPr marL="0" indent="0">
              <a:lnSpc>
                <a:spcPct val="80000"/>
              </a:lnSpc>
              <a:buNone/>
              <a:tabLst>
                <a:tab pos="521482" algn="l"/>
              </a:tabLst>
            </a:pPr>
            <a:r>
              <a:rPr lang="en-US" sz="2400" dirty="0">
                <a:latin typeface="Souvenir Lt BT" pitchFamily="18" charset="0"/>
              </a:rPr>
              <a:t>2.	Create new ideas</a:t>
            </a:r>
          </a:p>
          <a:p>
            <a:pPr marL="0" indent="0">
              <a:lnSpc>
                <a:spcPct val="80000"/>
              </a:lnSpc>
              <a:buNone/>
              <a:tabLst>
                <a:tab pos="521482" algn="l"/>
              </a:tabLst>
            </a:pPr>
            <a:r>
              <a:rPr lang="en-US" sz="2400" dirty="0">
                <a:latin typeface="Souvenir Lt BT" pitchFamily="18" charset="0"/>
              </a:rPr>
              <a:t>3.	Coordinate interdepartmental efforts.</a:t>
            </a:r>
          </a:p>
          <a:p>
            <a:pPr marL="0" indent="0">
              <a:lnSpc>
                <a:spcPct val="80000"/>
              </a:lnSpc>
              <a:buNone/>
              <a:tabLst>
                <a:tab pos="521482" algn="l"/>
              </a:tabLst>
            </a:pPr>
            <a:r>
              <a:rPr lang="en-US" sz="2400" dirty="0">
                <a:latin typeface="Souvenir Lt BT" pitchFamily="18" charset="0"/>
              </a:rPr>
              <a:t>4.	Solve complex problems requiring varied information and perspectives.</a:t>
            </a:r>
          </a:p>
          <a:p>
            <a:pPr marL="0" indent="0">
              <a:lnSpc>
                <a:spcPct val="80000"/>
              </a:lnSpc>
              <a:buNone/>
              <a:tabLst>
                <a:tab pos="521482" algn="l"/>
              </a:tabLst>
            </a:pPr>
            <a:r>
              <a:rPr lang="en-US" sz="2400" dirty="0">
                <a:latin typeface="Souvenir Lt BT" pitchFamily="18" charset="0"/>
              </a:rPr>
              <a:t>5.	Implement action plans.</a:t>
            </a:r>
          </a:p>
          <a:p>
            <a:pPr marL="0" indent="0">
              <a:lnSpc>
                <a:spcPct val="80000"/>
              </a:lnSpc>
              <a:buNone/>
              <a:tabLst>
                <a:tab pos="521482" algn="l"/>
              </a:tabLst>
            </a:pPr>
            <a:r>
              <a:rPr lang="en-US" sz="2400" dirty="0">
                <a:latin typeface="Souvenir Lt BT" pitchFamily="18" charset="0"/>
              </a:rPr>
              <a:t>6.	</a:t>
            </a:r>
            <a:r>
              <a:rPr lang="en-US" sz="2400" dirty="0" err="1">
                <a:latin typeface="Souvenir Lt BT" pitchFamily="18" charset="0"/>
              </a:rPr>
              <a:t>Socialise</a:t>
            </a:r>
            <a:r>
              <a:rPr lang="en-US" sz="2400" dirty="0">
                <a:latin typeface="Souvenir Lt BT" pitchFamily="18" charset="0"/>
              </a:rPr>
              <a:t> and train newcomers.</a:t>
            </a:r>
          </a:p>
          <a:p>
            <a:pPr marL="0" indent="0">
              <a:lnSpc>
                <a:spcPct val="80000"/>
              </a:lnSpc>
              <a:buNone/>
              <a:tabLst>
                <a:tab pos="521482" algn="l"/>
              </a:tabLst>
            </a:pPr>
            <a:r>
              <a:rPr lang="en-US" sz="2400" b="1" dirty="0">
                <a:latin typeface="Souvenir Lt BT" pitchFamily="18" charset="0"/>
              </a:rPr>
              <a:t>Contributions to Individuals</a:t>
            </a:r>
            <a:endParaRPr lang="en-US" sz="2400" dirty="0">
              <a:latin typeface="Souvenir Lt BT" pitchFamily="18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521482" algn="l"/>
              </a:tabLst>
            </a:pPr>
            <a:r>
              <a:rPr lang="en-US" sz="2400" dirty="0">
                <a:latin typeface="Souvenir Lt BT" pitchFamily="18" charset="0"/>
              </a:rPr>
              <a:t>1.	Satisfy needs for affiliation.</a:t>
            </a:r>
          </a:p>
          <a:p>
            <a:pPr marL="0" indent="0">
              <a:lnSpc>
                <a:spcPct val="80000"/>
              </a:lnSpc>
              <a:buNone/>
              <a:tabLst>
                <a:tab pos="521482" algn="l"/>
              </a:tabLst>
            </a:pPr>
            <a:r>
              <a:rPr lang="en-US" sz="2400" dirty="0">
                <a:latin typeface="Souvenir Lt BT" pitchFamily="18" charset="0"/>
              </a:rPr>
              <a:t>2.	Confirm identity and enhance self-esteem.</a:t>
            </a:r>
          </a:p>
          <a:p>
            <a:pPr marL="0" indent="0">
              <a:lnSpc>
                <a:spcPct val="80000"/>
              </a:lnSpc>
              <a:buNone/>
              <a:tabLst>
                <a:tab pos="521482" algn="l"/>
              </a:tabLst>
            </a:pPr>
            <a:r>
              <a:rPr lang="en-US" sz="2400" dirty="0">
                <a:latin typeface="Souvenir Lt BT" pitchFamily="18" charset="0"/>
              </a:rPr>
              <a:t>3.	Test and share perceptions of social reality.</a:t>
            </a:r>
          </a:p>
          <a:p>
            <a:pPr marL="0" indent="0">
              <a:lnSpc>
                <a:spcPct val="80000"/>
              </a:lnSpc>
              <a:buNone/>
              <a:tabLst>
                <a:tab pos="521482" algn="l"/>
              </a:tabLst>
            </a:pPr>
            <a:r>
              <a:rPr lang="en-US" sz="1800" dirty="0">
                <a:latin typeface="Souvenir Lt BT" pitchFamily="18" charset="0"/>
              </a:rPr>
              <a:t>4.	</a:t>
            </a:r>
            <a:r>
              <a:rPr lang="en-US" sz="2400" dirty="0">
                <a:latin typeface="Souvenir Lt BT" pitchFamily="18" charset="0"/>
              </a:rPr>
              <a:t>Reduce feelings of insecurity and powerlessness.</a:t>
            </a:r>
          </a:p>
          <a:p>
            <a:pPr marL="0" indent="0">
              <a:lnSpc>
                <a:spcPct val="80000"/>
              </a:lnSpc>
              <a:spcAft>
                <a:spcPct val="30000"/>
              </a:spcAft>
              <a:buNone/>
              <a:tabLst>
                <a:tab pos="521482" algn="l"/>
              </a:tabLst>
            </a:pPr>
            <a:r>
              <a:rPr lang="en-US" sz="2400" dirty="0">
                <a:latin typeface="Souvenir Lt BT" pitchFamily="18" charset="0"/>
              </a:rPr>
              <a:t>5.	Provide a mechanism for solving personal and interpersonal problems</a:t>
            </a:r>
            <a:r>
              <a:rPr lang="en-US" sz="2000" dirty="0">
                <a:latin typeface="Souvenir Lt BT" pitchFamily="18" charset="0"/>
              </a:rPr>
              <a:t>.	</a:t>
            </a:r>
            <a:endParaRPr lang="en-US" sz="2000" i="1" dirty="0">
              <a:latin typeface="Souvenir Lt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0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906" y="123031"/>
            <a:ext cx="6415088" cy="936311"/>
          </a:xfrm>
        </p:spPr>
        <p:txBody>
          <a:bodyPr/>
          <a:lstStyle/>
          <a:p>
            <a:pPr algn="l"/>
            <a:r>
              <a:rPr lang="en-US" sz="2700" dirty="0">
                <a:latin typeface="Souvenir Lt BT" pitchFamily="18" charset="0"/>
              </a:rPr>
              <a:t>Contributions of Informal Groups</a:t>
            </a:r>
            <a:br>
              <a:rPr lang="en-US" sz="2700" dirty="0">
                <a:latin typeface="Souvenir Lt BT" pitchFamily="18" charset="0"/>
              </a:rPr>
            </a:br>
            <a:endParaRPr lang="en-US" sz="2700" dirty="0">
              <a:latin typeface="Souvenir Lt BT" pitchFamily="18" charset="0"/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591" y="1189831"/>
            <a:ext cx="9622632" cy="4187067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Souvenir Lt BT" pitchFamily="18" charset="0"/>
              </a:rPr>
              <a:t>Contributions to Individuals</a:t>
            </a:r>
            <a:endParaRPr lang="en-US" sz="2400" dirty="0">
              <a:latin typeface="Souvenir Lt BT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Souvenir Lt BT" pitchFamily="18" charset="0"/>
              </a:rPr>
              <a:t>1.	Satisfaction of social and affiliation needs.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Souvenir Lt BT" pitchFamily="18" charset="0"/>
              </a:rPr>
              <a:t>2.	Satisfaction of needs for security and support.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Souvenir Lt BT" pitchFamily="18" charset="0"/>
              </a:rPr>
              <a:t>3.	Enhanced status for members if the group is perceived by others as prestigious.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Souvenir Lt BT" pitchFamily="18" charset="0"/>
              </a:rPr>
              <a:t>4.	Enhanced feelings of self-esteem if a member is valued by other group members.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Souvenir Lt BT" pitchFamily="18" charset="0"/>
              </a:rPr>
              <a:t>5.	Feeling more competent by sharing the power of the group to influence and achieve.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Souvenir Lt BT" pitchFamily="18" charset="0"/>
              </a:rPr>
              <a:t>Contributions to </a:t>
            </a:r>
            <a:r>
              <a:rPr lang="en-US" sz="2400" b="1" dirty="0" err="1">
                <a:latin typeface="Souvenir Lt BT" pitchFamily="18" charset="0"/>
              </a:rPr>
              <a:t>Organisations</a:t>
            </a:r>
            <a:endParaRPr lang="en-US" sz="2400" dirty="0">
              <a:latin typeface="Souvenir Lt BT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Souvenir Lt BT" pitchFamily="18" charset="0"/>
              </a:rPr>
              <a:t>1.	Solidify common social values and expectations congruent with </a:t>
            </a:r>
            <a:r>
              <a:rPr lang="en-US" sz="2400" dirty="0" err="1">
                <a:latin typeface="Souvenir Lt BT" pitchFamily="18" charset="0"/>
              </a:rPr>
              <a:t>organisational</a:t>
            </a:r>
            <a:r>
              <a:rPr lang="en-US" sz="2400" dirty="0">
                <a:latin typeface="Souvenir Lt BT" pitchFamily="18" charset="0"/>
              </a:rPr>
              <a:t> culture.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Souvenir Lt BT" pitchFamily="18" charset="0"/>
              </a:rPr>
              <a:t>2.	Provide and enforce guidelines for appropriate </a:t>
            </a:r>
            <a:r>
              <a:rPr lang="en-US" sz="2400" dirty="0" err="1">
                <a:latin typeface="Souvenir Lt BT" pitchFamily="18" charset="0"/>
              </a:rPr>
              <a:t>behaviour</a:t>
            </a:r>
            <a:r>
              <a:rPr lang="en-US" sz="2400" dirty="0">
                <a:latin typeface="Souvenir Lt BT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Souvenir Lt BT" pitchFamily="18" charset="0"/>
              </a:rPr>
              <a:t>3.	</a:t>
            </a:r>
            <a:r>
              <a:rPr lang="en-US" sz="2400" dirty="0">
                <a:latin typeface="Souvenir Lt BT" pitchFamily="18" charset="0"/>
              </a:rPr>
              <a:t>Provide social satisfaction unlikely for anonymous individual workers to experience.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Souvenir Lt BT" pitchFamily="18" charset="0"/>
              </a:rPr>
              <a:t>4.	Provide a sense of identity that often includes a certain degree of status.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Souvenir Lt BT" pitchFamily="18" charset="0"/>
              </a:rPr>
              <a:t>5.	Enhance members’ access to information.</a:t>
            </a:r>
          </a:p>
          <a:p>
            <a:pPr>
              <a:lnSpc>
                <a:spcPct val="80000"/>
              </a:lnSpc>
              <a:spcAft>
                <a:spcPct val="30000"/>
              </a:spcAft>
              <a:buFont typeface="Wingdings" pitchFamily="2" charset="2"/>
              <a:buNone/>
            </a:pPr>
            <a:r>
              <a:rPr lang="en-US" sz="2400" dirty="0">
                <a:latin typeface="Souvenir Lt BT" pitchFamily="18" charset="0"/>
              </a:rPr>
              <a:t>6.	Help integrate new employees into the formal expectations of the organi</a:t>
            </a:r>
            <a:r>
              <a:rPr lang="en-US" sz="2000" dirty="0">
                <a:latin typeface="Souvenir Lt BT" pitchFamily="18" charset="0"/>
              </a:rPr>
              <a:t>za</a:t>
            </a:r>
            <a:r>
              <a:rPr lang="en-US" sz="1800" dirty="0">
                <a:latin typeface="Souvenir Lt BT" pitchFamily="18" charset="0"/>
              </a:rPr>
              <a:t>tion.	</a:t>
            </a:r>
            <a:endParaRPr lang="en-US" sz="1800" i="1" dirty="0">
              <a:latin typeface="Souvenir Lt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7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7" y="1113631"/>
            <a:ext cx="10603706" cy="516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35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31064"/>
            <a:ext cx="10691812" cy="490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57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15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6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96D8-C2D3-4777-B48F-C78F8EAE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2060"/>
                </a:solidFill>
              </a:rPr>
              <a:t>Organisational</a:t>
            </a:r>
            <a:r>
              <a:rPr lang="en-US" b="1" dirty="0">
                <a:solidFill>
                  <a:srgbClr val="002060"/>
                </a:solidFill>
              </a:rPr>
              <a:t> Behavior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Topic: Group Behavior  &amp; properties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Dr. C. Vijaya Banu</a:t>
            </a:r>
          </a:p>
          <a:p>
            <a:pPr marL="0" indent="0" algn="ctr" eaLnBrk="1" hangingPunct="1">
              <a:buNone/>
              <a:defRPr/>
            </a:pPr>
            <a:r>
              <a:rPr lang="en-US" sz="2000" b="1">
                <a:solidFill>
                  <a:srgbClr val="002060"/>
                </a:solidFill>
              </a:rPr>
              <a:t>Professor </a:t>
            </a:r>
            <a:r>
              <a:rPr lang="en-US" sz="2000" b="1" dirty="0">
                <a:solidFill>
                  <a:srgbClr val="002060"/>
                </a:solidFill>
              </a:rPr>
              <a:t>, School of Management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SASTRA Deemed University, Thanjavur – 613 401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vijayabanu@mba.sastra.edu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78F1E-BCE3-4B91-B0B3-00747DFD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198" y="7225206"/>
            <a:ext cx="1446790" cy="304052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E906A-E1B5-4D32-8332-A3EC40A0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/>
              <a:t>Group Properties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506" y="1113631"/>
            <a:ext cx="6773665" cy="4263267"/>
          </a:xfrm>
          <a:noFill/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Role(s)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Norms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Status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Size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Cohesiveness</a:t>
            </a:r>
          </a:p>
        </p:txBody>
      </p:sp>
    </p:spTree>
    <p:extLst>
      <p:ext uri="{BB962C8B-B14F-4D97-AF65-F5344CB8AC3E}">
        <p14:creationId xmlns:p14="http://schemas.microsoft.com/office/powerpoint/2010/main" val="95998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Group Properties - Roles </a:t>
            </a:r>
          </a:p>
        </p:txBody>
      </p:sp>
      <p:sp>
        <p:nvSpPr>
          <p:cNvPr id="375811" name="Line 3"/>
          <p:cNvSpPr>
            <a:spLocks noChangeShapeType="1"/>
          </p:cNvSpPr>
          <p:nvPr/>
        </p:nvSpPr>
        <p:spPr bwMode="auto">
          <a:xfrm>
            <a:off x="1069182" y="3192533"/>
            <a:ext cx="855345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96" tIns="52148" rIns="104296" bIns="52148"/>
          <a:lstStyle/>
          <a:p>
            <a:endParaRPr lang="en-IN"/>
          </a:p>
        </p:txBody>
      </p:sp>
      <p:sp>
        <p:nvSpPr>
          <p:cNvPr id="375812" name="Line 4"/>
          <p:cNvSpPr>
            <a:spLocks noChangeShapeType="1"/>
          </p:cNvSpPr>
          <p:nvPr/>
        </p:nvSpPr>
        <p:spPr bwMode="auto">
          <a:xfrm>
            <a:off x="1069181" y="5208870"/>
            <a:ext cx="5345907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96" tIns="52148" rIns="104296" bIns="52148"/>
          <a:lstStyle/>
          <a:p>
            <a:endParaRPr lang="en-IN"/>
          </a:p>
        </p:txBody>
      </p:sp>
      <p:pic>
        <p:nvPicPr>
          <p:cNvPr id="15366" name="Picture 5" descr="j014948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679" y="3612604"/>
            <a:ext cx="3033059" cy="290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1069181" y="1514003"/>
            <a:ext cx="8464352" cy="155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 dirty="0"/>
              <a:t>Role(s)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 dirty="0">
                <a:latin typeface="Tahoma" pitchFamily="34" charset="0"/>
              </a:rPr>
              <a:t>A set of </a:t>
            </a:r>
            <a:r>
              <a:rPr lang="en-US" sz="2700" dirty="0">
                <a:solidFill>
                  <a:srgbClr val="C00000"/>
                </a:solidFill>
                <a:latin typeface="Tahoma" pitchFamily="34" charset="0"/>
              </a:rPr>
              <a:t>expected behavior </a:t>
            </a:r>
            <a:r>
              <a:rPr lang="en-US" sz="2700" b="0" dirty="0">
                <a:latin typeface="Tahoma" pitchFamily="34" charset="0"/>
              </a:rPr>
              <a:t>patterns attributed to someone occupying a given position in a social unit.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1069181" y="3470830"/>
            <a:ext cx="6504186" cy="155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 dirty="0"/>
              <a:t>Role Identity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 dirty="0">
                <a:latin typeface="Tahoma" pitchFamily="34" charset="0"/>
              </a:rPr>
              <a:t>Certain </a:t>
            </a:r>
            <a:r>
              <a:rPr lang="en-US" sz="2700" dirty="0">
                <a:solidFill>
                  <a:srgbClr val="C00000"/>
                </a:solidFill>
                <a:latin typeface="Tahoma" pitchFamily="34" charset="0"/>
              </a:rPr>
              <a:t>attitudes and behaviors </a:t>
            </a:r>
            <a:r>
              <a:rPr lang="en-US" sz="2700" b="0" dirty="0">
                <a:latin typeface="Tahoma" pitchFamily="34" charset="0"/>
              </a:rPr>
              <a:t>consistent with a role.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1069181" y="5292885"/>
            <a:ext cx="6325989" cy="155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/>
              <a:t>Role Perception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>
                <a:latin typeface="Tahoma" pitchFamily="34" charset="0"/>
              </a:rPr>
              <a:t>An individual’s view of how he or she is supposed to act in a given situation.</a:t>
            </a:r>
          </a:p>
        </p:txBody>
      </p:sp>
    </p:spTree>
    <p:extLst>
      <p:ext uri="{BB962C8B-B14F-4D97-AF65-F5344CB8AC3E}">
        <p14:creationId xmlns:p14="http://schemas.microsoft.com/office/powerpoint/2010/main" val="198283426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animBg="1"/>
      <p:bldP spid="3758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/>
              <a:t>Group Properties - Roles (cont’d)</a:t>
            </a:r>
          </a:p>
        </p:txBody>
      </p:sp>
      <p:sp>
        <p:nvSpPr>
          <p:cNvPr id="376835" name="Line 3"/>
          <p:cNvSpPr>
            <a:spLocks noChangeShapeType="1"/>
          </p:cNvSpPr>
          <p:nvPr/>
        </p:nvSpPr>
        <p:spPr bwMode="auto">
          <a:xfrm>
            <a:off x="1069181" y="3024505"/>
            <a:ext cx="4989513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96" tIns="52148" rIns="104296" bIns="52148"/>
          <a:lstStyle/>
          <a:p>
            <a:endParaRPr lang="en-IN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069181" y="1428239"/>
            <a:ext cx="5167710" cy="155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/>
              <a:t>Role Expectations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>
                <a:latin typeface="Tahoma" pitchFamily="34" charset="0"/>
              </a:rPr>
              <a:t>How others believe a person should act in a given situation.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069182" y="5378649"/>
            <a:ext cx="8553450" cy="155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 dirty="0"/>
              <a:t>Role Conflict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 dirty="0">
                <a:latin typeface="Tahoma" pitchFamily="34" charset="0"/>
              </a:rPr>
              <a:t>A situation in which an individual is confronted by </a:t>
            </a:r>
            <a:r>
              <a:rPr lang="en-US" sz="2700" dirty="0">
                <a:solidFill>
                  <a:srgbClr val="C00000"/>
                </a:solidFill>
                <a:latin typeface="Tahoma" pitchFamily="34" charset="0"/>
              </a:rPr>
              <a:t>divergent role </a:t>
            </a:r>
            <a:r>
              <a:rPr lang="en-US" sz="2700" b="0" dirty="0">
                <a:latin typeface="Tahoma" pitchFamily="34" charset="0"/>
              </a:rPr>
              <a:t>expectations.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069181" y="3211788"/>
            <a:ext cx="5969596" cy="197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 dirty="0"/>
              <a:t>Psychological Contract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 dirty="0">
                <a:latin typeface="Tahoma" pitchFamily="34" charset="0"/>
              </a:rPr>
              <a:t>An </a:t>
            </a:r>
            <a:r>
              <a:rPr lang="en-US" sz="2700" dirty="0">
                <a:solidFill>
                  <a:srgbClr val="C00000"/>
                </a:solidFill>
                <a:latin typeface="Tahoma" pitchFamily="34" charset="0"/>
              </a:rPr>
              <a:t>unwritten agreement </a:t>
            </a:r>
            <a:r>
              <a:rPr lang="en-US" sz="2700" b="0" dirty="0">
                <a:latin typeface="Tahoma" pitchFamily="34" charset="0"/>
              </a:rPr>
              <a:t>that sets out what management expects from the employee and vice versa.</a:t>
            </a:r>
          </a:p>
        </p:txBody>
      </p:sp>
      <p:sp>
        <p:nvSpPr>
          <p:cNvPr id="376840" name="Line 8"/>
          <p:cNvSpPr>
            <a:spLocks noChangeShapeType="1"/>
          </p:cNvSpPr>
          <p:nvPr/>
        </p:nvSpPr>
        <p:spPr bwMode="auto">
          <a:xfrm>
            <a:off x="1069181" y="5208870"/>
            <a:ext cx="5969596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96" tIns="52148" rIns="104296" bIns="52148"/>
          <a:lstStyle/>
          <a:p>
            <a:endParaRPr lang="en-IN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482" y="1512253"/>
            <a:ext cx="3920331" cy="253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79828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animBg="1"/>
      <p:bldP spid="3768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FEE6-7C61-43F1-A556-DC853BE0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8E3E-FD97-494E-9787-631ED0661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61231"/>
            <a:ext cx="10513616" cy="5969927"/>
          </a:xfrm>
        </p:spPr>
        <p:txBody>
          <a:bodyPr/>
          <a:lstStyle/>
          <a:p>
            <a:r>
              <a:rPr lang="en-IN" sz="1800" dirty="0"/>
              <a:t>A </a:t>
            </a:r>
            <a:r>
              <a:rPr lang="en-IN" sz="1800" b="1" dirty="0">
                <a:solidFill>
                  <a:srgbClr val="FF0000"/>
                </a:solidFill>
              </a:rPr>
              <a:t>collection of peopl</a:t>
            </a:r>
            <a:r>
              <a:rPr lang="en-IN" sz="1800" dirty="0"/>
              <a:t>e who </a:t>
            </a:r>
            <a:r>
              <a:rPr lang="en-IN" sz="1800" b="1" dirty="0">
                <a:solidFill>
                  <a:srgbClr val="FF0000"/>
                </a:solidFill>
              </a:rPr>
              <a:t>interact</a:t>
            </a:r>
            <a:r>
              <a:rPr lang="en-IN" sz="1800" dirty="0"/>
              <a:t> with one another, accept </a:t>
            </a:r>
            <a:r>
              <a:rPr lang="en-IN" sz="1800" b="1" dirty="0">
                <a:solidFill>
                  <a:srgbClr val="FF0000"/>
                </a:solidFill>
              </a:rPr>
              <a:t>rights and obligations </a:t>
            </a:r>
            <a:r>
              <a:rPr lang="en-IN" sz="1800" dirty="0"/>
              <a:t>as a members and who share a </a:t>
            </a:r>
            <a:r>
              <a:rPr lang="en-IN" sz="1800" b="1" dirty="0">
                <a:solidFill>
                  <a:srgbClr val="FF0000"/>
                </a:solidFill>
              </a:rPr>
              <a:t>common identity. </a:t>
            </a:r>
            <a:r>
              <a:rPr lang="en-IN" sz="1800" dirty="0"/>
              <a:t>e.g., Presentation group</a:t>
            </a:r>
          </a:p>
          <a:p>
            <a:r>
              <a:rPr lang="en-IN" sz="1800" b="1" dirty="0">
                <a:solidFill>
                  <a:srgbClr val="FF0000"/>
                </a:solidFill>
              </a:rPr>
              <a:t>Stephen P. Robins</a:t>
            </a:r>
            <a:r>
              <a:rPr lang="en-IN" sz="1800" dirty="0"/>
              <a:t>: “two or more individuals, interacting and interdependent, who have come together to achieve particular objectives.”</a:t>
            </a:r>
          </a:p>
          <a:p>
            <a:r>
              <a:rPr lang="en-IN" sz="1800" b="1" dirty="0">
                <a:solidFill>
                  <a:srgbClr val="FF0000"/>
                </a:solidFill>
              </a:rPr>
              <a:t>G. C. </a:t>
            </a:r>
            <a:r>
              <a:rPr lang="en-IN" sz="1800" b="1" dirty="0" err="1">
                <a:solidFill>
                  <a:srgbClr val="FF0000"/>
                </a:solidFill>
              </a:rPr>
              <a:t>Homans</a:t>
            </a:r>
            <a:r>
              <a:rPr lang="en-IN" sz="1800" b="1" dirty="0">
                <a:solidFill>
                  <a:srgbClr val="FF0000"/>
                </a:solidFill>
              </a:rPr>
              <a:t>: </a:t>
            </a:r>
            <a:r>
              <a:rPr lang="en-IN" sz="1800" dirty="0"/>
              <a:t>“any number of people who share goals, often </a:t>
            </a:r>
            <a:r>
              <a:rPr lang="en-IN" sz="1800" b="1" dirty="0">
                <a:solidFill>
                  <a:srgbClr val="FF0000"/>
                </a:solidFill>
              </a:rPr>
              <a:t>communicate</a:t>
            </a:r>
            <a:r>
              <a:rPr lang="en-IN" sz="1800" dirty="0"/>
              <a:t> with each other over a period of time, and are few enough so that each individual may communicate with all the others, person-to-person.”  In the modern days of IT, people need not physically come together, but they communicate and interact with each other. i.e., </a:t>
            </a:r>
            <a:r>
              <a:rPr lang="en-IN" sz="1800" b="1" dirty="0">
                <a:solidFill>
                  <a:srgbClr val="FF0000"/>
                </a:solidFill>
              </a:rPr>
              <a:t>virtually coming together.</a:t>
            </a:r>
          </a:p>
          <a:p>
            <a:r>
              <a:rPr lang="en-IN" sz="1800" dirty="0"/>
              <a:t> They strive for a common </a:t>
            </a:r>
            <a:r>
              <a:rPr lang="en-IN" sz="1800" b="1" dirty="0">
                <a:solidFill>
                  <a:srgbClr val="FF0000"/>
                </a:solidFill>
              </a:rPr>
              <a:t>goal</a:t>
            </a:r>
            <a:r>
              <a:rPr lang="en-IN" sz="1800" dirty="0"/>
              <a:t>, which becomes a bondage. </a:t>
            </a:r>
          </a:p>
          <a:p>
            <a:r>
              <a:rPr lang="en-IN" sz="1800" dirty="0"/>
              <a:t>The members of the groups </a:t>
            </a:r>
            <a:r>
              <a:rPr lang="en-IN" sz="1800" b="1" dirty="0">
                <a:solidFill>
                  <a:srgbClr val="FF0000"/>
                </a:solidFill>
              </a:rPr>
              <a:t>share their skills </a:t>
            </a:r>
            <a:r>
              <a:rPr lang="en-IN" sz="1800" dirty="0"/>
              <a:t>and other resources and achieve their </a:t>
            </a:r>
            <a:r>
              <a:rPr lang="en-IN" sz="1800" b="1" dirty="0">
                <a:solidFill>
                  <a:srgbClr val="FF0000"/>
                </a:solidFill>
              </a:rPr>
              <a:t>goals </a:t>
            </a:r>
            <a:r>
              <a:rPr lang="en-IN" sz="1800" dirty="0"/>
              <a:t>through the integrated effort. </a:t>
            </a:r>
          </a:p>
          <a:p>
            <a:r>
              <a:rPr lang="en-IN" sz="1800" dirty="0"/>
              <a:t>Thus, we can say that the group is a ‘</a:t>
            </a:r>
            <a:r>
              <a:rPr lang="en-IN" sz="1800" b="1" dirty="0">
                <a:solidFill>
                  <a:srgbClr val="FF0000"/>
                </a:solidFill>
              </a:rPr>
              <a:t>combination of two or more people </a:t>
            </a:r>
            <a:r>
              <a:rPr lang="en-IN" sz="1800" dirty="0"/>
              <a:t>with a </a:t>
            </a:r>
            <a:r>
              <a:rPr lang="en-IN" sz="1800" b="1" dirty="0">
                <a:solidFill>
                  <a:srgbClr val="FF0000"/>
                </a:solidFill>
              </a:rPr>
              <a:t>purpose </a:t>
            </a:r>
            <a:r>
              <a:rPr lang="en-IN" sz="1800" dirty="0"/>
              <a:t>of achieving their common and </a:t>
            </a:r>
            <a:r>
              <a:rPr lang="en-IN" sz="1800" b="1" dirty="0">
                <a:solidFill>
                  <a:srgbClr val="FF0000"/>
                </a:solidFill>
              </a:rPr>
              <a:t>shared goals </a:t>
            </a:r>
            <a:r>
              <a:rPr lang="en-IN" sz="1800" dirty="0"/>
              <a:t>through </a:t>
            </a:r>
            <a:r>
              <a:rPr lang="en-IN" sz="2000" dirty="0"/>
              <a:t>their </a:t>
            </a:r>
            <a:r>
              <a:rPr lang="en-IN" sz="2000" b="1" dirty="0">
                <a:solidFill>
                  <a:srgbClr val="FF0000"/>
                </a:solidFill>
              </a:rPr>
              <a:t>integrated effort</a:t>
            </a:r>
            <a:r>
              <a:rPr lang="en-IN" sz="2000" dirty="0"/>
              <a:t>.</a:t>
            </a:r>
          </a:p>
          <a:p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B7778-2659-4571-8BFD-121F33B4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9869D-50AB-45E5-B3F3-3C5D39F7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Group Properties - Norms</a:t>
            </a: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blackWhite">
          <a:xfrm>
            <a:off x="4811316" y="3108519"/>
            <a:ext cx="5613202" cy="3276547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35003" dir="2471156" algn="ctr" rotWithShape="0">
              <a:srgbClr val="DDDDDD"/>
            </a:outerShdw>
          </a:effectLst>
        </p:spPr>
        <p:txBody>
          <a:bodyPr lIns="312889" tIns="52148" rIns="104296" bIns="52148" anchor="ctr"/>
          <a:lstStyle/>
          <a:p>
            <a:pPr marL="253498" indent="-253498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200" dirty="0">
                <a:solidFill>
                  <a:srgbClr val="FFFFCC"/>
                </a:solidFill>
              </a:rPr>
              <a:t>Classes of Norms:</a:t>
            </a:r>
          </a:p>
          <a:p>
            <a:pPr marL="253498" indent="-253498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700" dirty="0">
                <a:solidFill>
                  <a:schemeClr val="bg1"/>
                </a:solidFill>
              </a:rPr>
              <a:t>Performance norms</a:t>
            </a:r>
          </a:p>
          <a:p>
            <a:pPr marL="253498" indent="-253498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700" dirty="0">
                <a:solidFill>
                  <a:schemeClr val="bg1"/>
                </a:solidFill>
              </a:rPr>
              <a:t>Appearance norms</a:t>
            </a:r>
          </a:p>
          <a:p>
            <a:pPr marL="253498" indent="-253498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700" dirty="0">
                <a:solidFill>
                  <a:schemeClr val="bg1"/>
                </a:solidFill>
              </a:rPr>
              <a:t>Social arrangement norms</a:t>
            </a:r>
          </a:p>
          <a:p>
            <a:pPr marL="253498" indent="-253498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700" dirty="0">
                <a:solidFill>
                  <a:schemeClr val="bg1"/>
                </a:solidFill>
              </a:rPr>
              <a:t>Allocation of resources norms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069181" y="1428239"/>
            <a:ext cx="7840663" cy="155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/>
              <a:t>Norms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>
                <a:latin typeface="Tahoma" pitchFamily="34" charset="0"/>
              </a:rPr>
              <a:t>Acceptable standards of behavior within a group that are shared by the group’s members.</a:t>
            </a: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89" y="3276548"/>
            <a:ext cx="3920331" cy="290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82525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2" y="7225205"/>
            <a:ext cx="2708094" cy="30405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/>
              <a:t>© 2007 Prentice Hall Inc. All rights reserved.</a:t>
            </a: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01886" y="168028"/>
            <a:ext cx="9088041" cy="413091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/>
              <a:t>Group Norms &amp; The Hawthorne Studies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171" y="1260211"/>
            <a:ext cx="3296642" cy="223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176197"/>
            <a:ext cx="8018860" cy="5628940"/>
          </a:xfrm>
          <a:noFill/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000" dirty="0"/>
              <a:t>A series of studies undertaken by </a:t>
            </a:r>
            <a:r>
              <a:rPr lang="en-US" sz="2000" b="1" dirty="0">
                <a:solidFill>
                  <a:srgbClr val="FF0000"/>
                </a:solidFill>
              </a:rPr>
              <a:t>Elton Mayo </a:t>
            </a:r>
            <a:r>
              <a:rPr lang="en-US" sz="2000" dirty="0"/>
              <a:t>at </a:t>
            </a:r>
            <a:r>
              <a:rPr lang="en-US" sz="2000" b="1" dirty="0">
                <a:solidFill>
                  <a:srgbClr val="FF0000"/>
                </a:solidFill>
              </a:rPr>
              <a:t>Western Electric Company’s Hawthorne </a:t>
            </a:r>
            <a:r>
              <a:rPr lang="en-US" sz="2000" dirty="0"/>
              <a:t>Works in Chicago between 1924 and 1932.</a:t>
            </a:r>
          </a:p>
          <a:p>
            <a:pPr eaLnBrk="1" hangingPunct="1">
              <a:spcBef>
                <a:spcPct val="40000"/>
              </a:spcBef>
            </a:pPr>
            <a:r>
              <a:rPr lang="en-US" sz="2000" dirty="0"/>
              <a:t>Research Conclusions: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Worker behavior and sentiments </a:t>
            </a:r>
            <a:r>
              <a:rPr lang="en-US" sz="2000" dirty="0"/>
              <a:t>were closely related.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Group influences (norms) </a:t>
            </a:r>
            <a:r>
              <a:rPr lang="en-US" sz="2000" dirty="0"/>
              <a:t>were significant in affecting individual behavior.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Group standards (norms) were highly effective </a:t>
            </a:r>
            <a:r>
              <a:rPr lang="en-US" sz="2000" dirty="0"/>
              <a:t>in establishing individual worker output.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Money</a:t>
            </a:r>
            <a:r>
              <a:rPr lang="en-US" sz="2000" dirty="0"/>
              <a:t> was less a factor in determining worker output than were group standards, sentiments, and security.</a:t>
            </a:r>
          </a:p>
        </p:txBody>
      </p:sp>
    </p:spTree>
    <p:extLst>
      <p:ext uri="{BB962C8B-B14F-4D97-AF65-F5344CB8AC3E}">
        <p14:creationId xmlns:p14="http://schemas.microsoft.com/office/powerpoint/2010/main" val="403507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/>
              <a:t>Group Properties - Norms (cont’d)</a:t>
            </a:r>
          </a:p>
        </p:txBody>
      </p:sp>
      <p:sp>
        <p:nvSpPr>
          <p:cNvPr id="379907" name="Line 3"/>
          <p:cNvSpPr>
            <a:spLocks noChangeShapeType="1"/>
          </p:cNvSpPr>
          <p:nvPr/>
        </p:nvSpPr>
        <p:spPr bwMode="auto">
          <a:xfrm>
            <a:off x="267295" y="3108519"/>
            <a:ext cx="4633119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96" tIns="52148" rIns="104296" bIns="52148"/>
          <a:lstStyle/>
          <a:p>
            <a:endParaRPr lang="en-IN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178197" y="1428239"/>
            <a:ext cx="10044509" cy="114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 dirty="0"/>
              <a:t>Conformity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 dirty="0">
                <a:latin typeface="Tahoma" pitchFamily="34" charset="0"/>
              </a:rPr>
              <a:t>Adjusting one’s behavior to </a:t>
            </a:r>
            <a:r>
              <a:rPr lang="en-US" sz="2700" b="0" dirty="0">
                <a:solidFill>
                  <a:srgbClr val="C00000"/>
                </a:solidFill>
                <a:latin typeface="Tahoma" pitchFamily="34" charset="0"/>
              </a:rPr>
              <a:t>align with the norms of the group.</a:t>
            </a: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356394" y="3360561"/>
            <a:ext cx="9256712" cy="197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 dirty="0"/>
              <a:t>Reference Groups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 dirty="0">
                <a:latin typeface="Tahoma" pitchFamily="34" charset="0"/>
              </a:rPr>
              <a:t>Important groups to which individuals belong or hope to belong and with whose norms individuals are likely to conform.</a:t>
            </a:r>
          </a:p>
        </p:txBody>
      </p:sp>
    </p:spTree>
    <p:extLst>
      <p:ext uri="{BB962C8B-B14F-4D97-AF65-F5344CB8AC3E}">
        <p14:creationId xmlns:p14="http://schemas.microsoft.com/office/powerpoint/2010/main" val="412917865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Group Properties - Norms (cont’d)</a:t>
            </a:r>
          </a:p>
        </p:txBody>
      </p:sp>
      <p:pic>
        <p:nvPicPr>
          <p:cNvPr id="19460" name="Picture 3" descr="j01496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5" y="3108519"/>
            <a:ext cx="3120302" cy="392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1069181" y="1428239"/>
            <a:ext cx="7662466" cy="3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/>
              <a:t>Deviant Workplace Behavior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>
                <a:latin typeface="Tahoma" pitchFamily="34" charset="0"/>
              </a:rPr>
              <a:t>Antisocial actions by organizational members that intentionally violate established norms and result in negative consequences for the organization, its members, or both.</a:t>
            </a:r>
          </a:p>
          <a:p>
            <a:pPr eaLnBrk="1" hangingPunct="1">
              <a:spcBef>
                <a:spcPct val="50000"/>
              </a:spcBef>
            </a:pPr>
            <a:endParaRPr lang="en-US" sz="2700" b="0">
              <a:latin typeface="Tahoma" pitchFamily="34" charset="0"/>
            </a:endParaRPr>
          </a:p>
          <a:p>
            <a:pPr eaLnBrk="1" hangingPunct="1"/>
            <a:r>
              <a:rPr lang="en-US" sz="2700" b="0">
                <a:latin typeface="Tahoma" pitchFamily="34" charset="0"/>
              </a:rPr>
              <a:t>Group norms can influence the </a:t>
            </a:r>
          </a:p>
          <a:p>
            <a:pPr eaLnBrk="1" hangingPunct="1"/>
            <a:r>
              <a:rPr lang="en-US" sz="2700" b="0">
                <a:latin typeface="Tahoma" pitchFamily="34" charset="0"/>
              </a:rPr>
              <a:t>presence of deviant behavior.</a:t>
            </a:r>
          </a:p>
        </p:txBody>
      </p:sp>
    </p:spTree>
    <p:extLst>
      <p:ext uri="{BB962C8B-B14F-4D97-AF65-F5344CB8AC3E}">
        <p14:creationId xmlns:p14="http://schemas.microsoft.com/office/powerpoint/2010/main" val="4052879767"/>
      </p:ext>
    </p:extLst>
  </p:cSld>
  <p:clrMapOvr>
    <a:masterClrMapping/>
  </p:clrMapOvr>
  <p:transition spd="med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/>
              <a:t>Typology of Deviant Workplace Behavior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88106" y="1410736"/>
            <a:ext cx="10603707" cy="48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/>
          <a:p>
            <a:pPr>
              <a:spcBef>
                <a:spcPct val="50000"/>
              </a:spcBef>
              <a:tabLst>
                <a:tab pos="3386014" algn="l"/>
              </a:tabLst>
            </a:pP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Category 	Examples</a:t>
            </a:r>
            <a:br>
              <a:rPr lang="en-US" sz="2000" dirty="0">
                <a:solidFill>
                  <a:srgbClr val="000000"/>
                </a:solidFill>
                <a:latin typeface="Frutiger" charset="0"/>
              </a:rPr>
            </a:br>
            <a:br>
              <a:rPr lang="en-US" sz="2000" dirty="0">
                <a:solidFill>
                  <a:srgbClr val="000000"/>
                </a:solidFill>
                <a:latin typeface="Frutiger" charset="0"/>
              </a:rPr>
            </a:b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Production 	Leaving early</a:t>
            </a:r>
            <a:br>
              <a:rPr lang="en-US" sz="2000" dirty="0">
                <a:solidFill>
                  <a:srgbClr val="000000"/>
                </a:solidFill>
                <a:latin typeface="Frutiger" charset="0"/>
              </a:rPr>
            </a:b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	Intentionally working slowly</a:t>
            </a:r>
            <a:br>
              <a:rPr lang="en-US" sz="2000" dirty="0">
                <a:solidFill>
                  <a:srgbClr val="000000"/>
                </a:solidFill>
                <a:latin typeface="Frutiger" charset="0"/>
              </a:rPr>
            </a:b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	Wasting resources</a:t>
            </a:r>
          </a:p>
          <a:p>
            <a:pPr>
              <a:spcBef>
                <a:spcPct val="50000"/>
              </a:spcBef>
              <a:tabLst>
                <a:tab pos="3386014" algn="l"/>
              </a:tabLst>
            </a:pP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Property 	Sabotage </a:t>
            </a:r>
            <a:br>
              <a:rPr lang="en-US" sz="2000" dirty="0">
                <a:solidFill>
                  <a:srgbClr val="000000"/>
                </a:solidFill>
                <a:latin typeface="Frutiger" charset="0"/>
              </a:rPr>
            </a:b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	Lying about hours worked </a:t>
            </a:r>
            <a:br>
              <a:rPr lang="en-US" sz="2000" dirty="0">
                <a:solidFill>
                  <a:srgbClr val="000000"/>
                </a:solidFill>
                <a:latin typeface="Frutiger" charset="0"/>
              </a:rPr>
            </a:b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	Stealing from the organization 	</a:t>
            </a:r>
          </a:p>
          <a:p>
            <a:pPr>
              <a:spcBef>
                <a:spcPct val="50000"/>
              </a:spcBef>
              <a:tabLst>
                <a:tab pos="3386014" algn="l"/>
              </a:tabLst>
            </a:pP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Political 	Showing favoritism</a:t>
            </a:r>
            <a:br>
              <a:rPr lang="en-US" sz="2000" dirty="0">
                <a:solidFill>
                  <a:srgbClr val="000000"/>
                </a:solidFill>
                <a:latin typeface="Frutiger" charset="0"/>
              </a:rPr>
            </a:b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	Gossiping and spreading rumors</a:t>
            </a:r>
            <a:br>
              <a:rPr lang="en-US" sz="2000" dirty="0">
                <a:solidFill>
                  <a:srgbClr val="000000"/>
                </a:solidFill>
                <a:latin typeface="Frutiger" charset="0"/>
              </a:rPr>
            </a:b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	Blaming coworkers 	</a:t>
            </a:r>
          </a:p>
          <a:p>
            <a:pPr>
              <a:spcBef>
                <a:spcPct val="50000"/>
              </a:spcBef>
              <a:tabLst>
                <a:tab pos="3386014" algn="l"/>
              </a:tabLst>
            </a:pP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Personal Aggression 	Sexual harassment</a:t>
            </a:r>
            <a:br>
              <a:rPr lang="en-US" sz="2000" dirty="0">
                <a:solidFill>
                  <a:srgbClr val="000000"/>
                </a:solidFill>
                <a:latin typeface="Frutiger" charset="0"/>
              </a:rPr>
            </a:b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	Verbal abuse</a:t>
            </a:r>
            <a:br>
              <a:rPr lang="en-US" sz="2000" dirty="0">
                <a:solidFill>
                  <a:srgbClr val="000000"/>
                </a:solidFill>
                <a:latin typeface="Frutiger" charset="0"/>
              </a:rPr>
            </a:br>
            <a:r>
              <a:rPr lang="en-US" sz="2000" dirty="0">
                <a:solidFill>
                  <a:srgbClr val="000000"/>
                </a:solidFill>
                <a:latin typeface="Frutiger" charset="0"/>
              </a:rPr>
              <a:t>	Stealing from coworkers</a:t>
            </a:r>
            <a:endParaRPr lang="en-US" sz="2000" dirty="0">
              <a:latin typeface="Frutiger" charset="0"/>
            </a:endParaRPr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980083" y="2016337"/>
            <a:ext cx="8553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296" tIns="52148" rIns="104296" bIns="52148"/>
          <a:lstStyle/>
          <a:p>
            <a:endParaRPr lang="en-IN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801886" y="6787634"/>
            <a:ext cx="6236891" cy="41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/>
          <a:p>
            <a:r>
              <a:rPr lang="en-US" sz="1000" i="1" dirty="0"/>
              <a:t>Source: </a:t>
            </a:r>
            <a:r>
              <a:rPr lang="en-US" sz="1000" dirty="0"/>
              <a:t>Adapted from S.L. Robinson, and R.J. Bennett. “A Typology of Deviant Workplace Behaviors: A Multidimensional Scaling Study,” </a:t>
            </a:r>
            <a:r>
              <a:rPr lang="en-US" sz="1000" i="1" dirty="0"/>
              <a:t>Academy of Management Journal</a:t>
            </a:r>
            <a:r>
              <a:rPr lang="en-US" sz="1000" dirty="0"/>
              <a:t>, April 1995, p. 565.</a:t>
            </a:r>
          </a:p>
        </p:txBody>
      </p:sp>
    </p:spTree>
    <p:extLst>
      <p:ext uri="{BB962C8B-B14F-4D97-AF65-F5344CB8AC3E}">
        <p14:creationId xmlns:p14="http://schemas.microsoft.com/office/powerpoint/2010/main" val="588091730"/>
      </p:ext>
    </p:extLst>
  </p:cSld>
  <p:clrMapOvr>
    <a:masterClrMapping/>
  </p:clrMapOvr>
  <p:transition>
    <p:cut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Group Properties - Status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29347" y="2772463"/>
            <a:ext cx="712788" cy="2688449"/>
            <a:chOff x="2544" y="1728"/>
            <a:chExt cx="672" cy="1536"/>
          </a:xfrm>
        </p:grpSpPr>
        <p:sp>
          <p:nvSpPr>
            <p:cNvPr id="384004" name="Freeform 4"/>
            <p:cNvSpPr>
              <a:spLocks/>
            </p:cNvSpPr>
            <p:nvPr/>
          </p:nvSpPr>
          <p:spPr bwMode="blackWhite">
            <a:xfrm flipH="1">
              <a:off x="2544" y="2496"/>
              <a:ext cx="672" cy="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68"/>
                </a:cxn>
                <a:cxn ang="0">
                  <a:pos x="672" y="768"/>
                </a:cxn>
              </a:cxnLst>
              <a:rect l="0" t="0" r="r" b="b"/>
              <a:pathLst>
                <a:path w="672" h="768">
                  <a:moveTo>
                    <a:pt x="0" y="0"/>
                  </a:moveTo>
                  <a:lnTo>
                    <a:pt x="0" y="768"/>
                  </a:lnTo>
                  <a:lnTo>
                    <a:pt x="672" y="768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84005" name="Freeform 5"/>
            <p:cNvSpPr>
              <a:spLocks/>
            </p:cNvSpPr>
            <p:nvPr/>
          </p:nvSpPr>
          <p:spPr bwMode="blackWhite">
            <a:xfrm flipH="1" flipV="1">
              <a:off x="2544" y="1728"/>
              <a:ext cx="672" cy="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68"/>
                </a:cxn>
                <a:cxn ang="0">
                  <a:pos x="672" y="768"/>
                </a:cxn>
              </a:cxnLst>
              <a:rect l="0" t="0" r="r" b="b"/>
              <a:pathLst>
                <a:path w="672" h="768">
                  <a:moveTo>
                    <a:pt x="0" y="0"/>
                  </a:moveTo>
                  <a:lnTo>
                    <a:pt x="0" y="768"/>
                  </a:lnTo>
                  <a:lnTo>
                    <a:pt x="672" y="768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84006" name="Line 6"/>
            <p:cNvSpPr>
              <a:spLocks noChangeShapeType="1"/>
            </p:cNvSpPr>
            <p:nvPr/>
          </p:nvSpPr>
          <p:spPr bwMode="blackWhite">
            <a:xfrm>
              <a:off x="2544" y="2496"/>
              <a:ext cx="6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384007" name="Line 7"/>
          <p:cNvSpPr>
            <a:spLocks noChangeShapeType="1"/>
          </p:cNvSpPr>
          <p:nvPr/>
        </p:nvSpPr>
        <p:spPr bwMode="blackWhite">
          <a:xfrm rot="-5400000">
            <a:off x="4053979" y="3804843"/>
            <a:ext cx="0" cy="6236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lIns="104296" tIns="52148" rIns="104296" bIns="52148" anchor="ctr"/>
          <a:lstStyle/>
          <a:p>
            <a:pPr>
              <a:defRPr/>
            </a:pPr>
            <a:endParaRPr lang="en-IN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4591" y="2352393"/>
            <a:ext cx="2494756" cy="3528589"/>
            <a:chOff x="864" y="1152"/>
            <a:chExt cx="1344" cy="2016"/>
          </a:xfrm>
        </p:grpSpPr>
        <p:sp>
          <p:nvSpPr>
            <p:cNvPr id="384009" name="Text Box 9"/>
            <p:cNvSpPr txBox="1">
              <a:spLocks noChangeArrowheads="1"/>
            </p:cNvSpPr>
            <p:nvPr/>
          </p:nvSpPr>
          <p:spPr bwMode="blackWhite">
            <a:xfrm>
              <a:off x="864" y="1152"/>
              <a:ext cx="1344" cy="576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>
                  <a:alpha val="50000"/>
                </a:srgbClr>
              </a:outerShdw>
            </a:effectLst>
          </p:spPr>
          <p:txBody>
            <a:bodyPr anchor="ctr" anchorCtr="1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3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Power over Others</a:t>
              </a:r>
            </a:p>
          </p:txBody>
        </p:sp>
        <p:sp>
          <p:nvSpPr>
            <p:cNvPr id="384010" name="Text Box 10"/>
            <p:cNvSpPr txBox="1">
              <a:spLocks noChangeArrowheads="1"/>
            </p:cNvSpPr>
            <p:nvPr/>
          </p:nvSpPr>
          <p:spPr bwMode="blackWhite">
            <a:xfrm>
              <a:off x="864" y="1872"/>
              <a:ext cx="1344" cy="576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>
                  <a:alpha val="50000"/>
                </a:srgbClr>
              </a:outerShdw>
            </a:effectLst>
          </p:spPr>
          <p:txBody>
            <a:bodyPr anchor="ctr" anchorCtr="1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3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Ability to Contribute </a:t>
              </a:r>
            </a:p>
          </p:txBody>
        </p:sp>
        <p:sp>
          <p:nvSpPr>
            <p:cNvPr id="384011" name="Text Box 11"/>
            <p:cNvSpPr txBox="1">
              <a:spLocks noChangeArrowheads="1"/>
            </p:cNvSpPr>
            <p:nvPr/>
          </p:nvSpPr>
          <p:spPr bwMode="blackWhite">
            <a:xfrm>
              <a:off x="864" y="2592"/>
              <a:ext cx="1344" cy="576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>
                  <a:alpha val="50000"/>
                </a:srgbClr>
              </a:outerShdw>
            </a:effectLst>
          </p:spPr>
          <p:txBody>
            <a:bodyPr anchor="ctr" anchorCtr="1"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3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Personal Characteristics</a:t>
              </a:r>
            </a:p>
          </p:txBody>
        </p:sp>
      </p:grpSp>
      <p:sp>
        <p:nvSpPr>
          <p:cNvPr id="384012" name="Text Box 12"/>
          <p:cNvSpPr txBox="1">
            <a:spLocks noChangeArrowheads="1"/>
          </p:cNvSpPr>
          <p:nvPr/>
        </p:nvSpPr>
        <p:spPr bwMode="blackWhite">
          <a:xfrm>
            <a:off x="4365824" y="3612604"/>
            <a:ext cx="2494756" cy="1008168"/>
          </a:xfrm>
          <a:prstGeom prst="rect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04296" tIns="52148" rIns="104296" bIns="52148" anchor="ctr" anchorCtr="1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Group Member</a:t>
            </a:r>
            <a:br>
              <a:rPr 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Status</a:t>
            </a:r>
          </a:p>
        </p:txBody>
      </p:sp>
      <p:sp>
        <p:nvSpPr>
          <p:cNvPr id="22536" name="Text Box 13"/>
          <p:cNvSpPr txBox="1">
            <a:spLocks noChangeArrowheads="1"/>
          </p:cNvSpPr>
          <p:nvPr/>
        </p:nvSpPr>
        <p:spPr bwMode="auto">
          <a:xfrm>
            <a:off x="623689" y="1260211"/>
            <a:ext cx="9444435" cy="93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 dirty="0"/>
              <a:t>Status: </a:t>
            </a:r>
            <a:r>
              <a:rPr lang="en-US" sz="2700" b="0" dirty="0">
                <a:latin typeface="Tahoma" pitchFamily="34" charset="0"/>
              </a:rPr>
              <a:t>A socially defined </a:t>
            </a:r>
            <a:r>
              <a:rPr lang="en-US" sz="2700" dirty="0">
                <a:solidFill>
                  <a:srgbClr val="C00000"/>
                </a:solidFill>
                <a:latin typeface="Tahoma" pitchFamily="34" charset="0"/>
              </a:rPr>
              <a:t>position or rank</a:t>
            </a:r>
            <a:r>
              <a:rPr lang="en-US" sz="2700" b="0" dirty="0">
                <a:latin typeface="Tahoma" pitchFamily="34" charset="0"/>
              </a:rPr>
              <a:t> given to groups or group members by others.</a:t>
            </a:r>
          </a:p>
        </p:txBody>
      </p:sp>
      <p:sp>
        <p:nvSpPr>
          <p:cNvPr id="384015" name="Text Box 15"/>
          <p:cNvSpPr txBox="1">
            <a:spLocks noChangeArrowheads="1"/>
          </p:cNvSpPr>
          <p:nvPr/>
        </p:nvSpPr>
        <p:spPr bwMode="blackWhite">
          <a:xfrm>
            <a:off x="7840663" y="2436407"/>
            <a:ext cx="2494756" cy="1008168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04296" tIns="52148" rIns="104296" bIns="52148" anchor="ctr" anchorCtr="1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Norms &amp; Interaction</a:t>
            </a:r>
          </a:p>
        </p:txBody>
      </p:sp>
      <p:sp>
        <p:nvSpPr>
          <p:cNvPr id="384016" name="Text Box 16"/>
          <p:cNvSpPr txBox="1">
            <a:spLocks noChangeArrowheads="1"/>
          </p:cNvSpPr>
          <p:nvPr/>
        </p:nvSpPr>
        <p:spPr bwMode="blackWhite">
          <a:xfrm>
            <a:off x="5256808" y="5460912"/>
            <a:ext cx="2494756" cy="100816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04296" tIns="52148" rIns="104296" bIns="52148" anchor="ctr" anchorCtr="1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Status Inequity </a:t>
            </a:r>
          </a:p>
        </p:txBody>
      </p:sp>
      <p:sp>
        <p:nvSpPr>
          <p:cNvPr id="384017" name="Text Box 17"/>
          <p:cNvSpPr txBox="1">
            <a:spLocks noChangeArrowheads="1"/>
          </p:cNvSpPr>
          <p:nvPr/>
        </p:nvSpPr>
        <p:spPr bwMode="blackWhite">
          <a:xfrm>
            <a:off x="8018860" y="5460912"/>
            <a:ext cx="2494756" cy="1008168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lIns="104296" tIns="52148" rIns="104296" bIns="52148" anchor="ctr" anchorCtr="1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National Culture</a:t>
            </a:r>
          </a:p>
        </p:txBody>
      </p:sp>
      <p:sp>
        <p:nvSpPr>
          <p:cNvPr id="384022" name="Line 22"/>
          <p:cNvSpPr>
            <a:spLocks noChangeShapeType="1"/>
          </p:cNvSpPr>
          <p:nvPr/>
        </p:nvSpPr>
        <p:spPr bwMode="blackWhite">
          <a:xfrm rot="-5400000">
            <a:off x="6933094" y="2867978"/>
            <a:ext cx="924154" cy="106918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lIns="104296" tIns="52148" rIns="104296" bIns="52148" anchor="ctr"/>
          <a:lstStyle/>
          <a:p>
            <a:pPr>
              <a:defRPr/>
            </a:pPr>
            <a:endParaRPr lang="en-IN"/>
          </a:p>
        </p:txBody>
      </p:sp>
      <p:sp>
        <p:nvSpPr>
          <p:cNvPr id="22541" name="Text Box 24"/>
          <p:cNvSpPr txBox="1">
            <a:spLocks noChangeArrowheads="1"/>
          </p:cNvSpPr>
          <p:nvPr/>
        </p:nvSpPr>
        <p:spPr bwMode="auto">
          <a:xfrm>
            <a:off x="6325990" y="4872814"/>
            <a:ext cx="3118445" cy="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/>
              <a:t>Other things influencing or influenced by status</a:t>
            </a:r>
          </a:p>
        </p:txBody>
      </p:sp>
    </p:spTree>
    <p:extLst>
      <p:ext uri="{BB962C8B-B14F-4D97-AF65-F5344CB8AC3E}">
        <p14:creationId xmlns:p14="http://schemas.microsoft.com/office/powerpoint/2010/main" val="2669194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12" grpId="0" animBg="1" autoUpdateAnimBg="0"/>
      <p:bldP spid="384015" grpId="0" animBg="1" autoUpdateAnimBg="0"/>
      <p:bldP spid="384016" grpId="0" animBg="1" autoUpdateAnimBg="0"/>
      <p:bldP spid="384017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Cultural differences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" y="1113631"/>
            <a:ext cx="9296400" cy="416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69319"/>
      </p:ext>
    </p:extLst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Group Properties - Size</a:t>
            </a:r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890984" y="2856477"/>
            <a:ext cx="4454922" cy="4296969"/>
            <a:chOff x="490" y="988"/>
            <a:chExt cx="2400" cy="2455"/>
          </a:xfrm>
        </p:grpSpPr>
        <p:sp>
          <p:nvSpPr>
            <p:cNvPr id="23559" name="Freeform 4"/>
            <p:cNvSpPr>
              <a:spLocks/>
            </p:cNvSpPr>
            <p:nvPr/>
          </p:nvSpPr>
          <p:spPr bwMode="auto">
            <a:xfrm>
              <a:off x="586" y="1238"/>
              <a:ext cx="2016" cy="1920"/>
            </a:xfrm>
            <a:custGeom>
              <a:avLst/>
              <a:gdLst>
                <a:gd name="T0" fmla="*/ 0 w 2016"/>
                <a:gd name="T1" fmla="*/ 0 h 1344"/>
                <a:gd name="T2" fmla="*/ 0 w 2016"/>
                <a:gd name="T3" fmla="*/ 1344 h 1344"/>
                <a:gd name="T4" fmla="*/ 2016 w 2016"/>
                <a:gd name="T5" fmla="*/ 1344 h 1344"/>
                <a:gd name="T6" fmla="*/ 0 60000 65536"/>
                <a:gd name="T7" fmla="*/ 0 60000 65536"/>
                <a:gd name="T8" fmla="*/ 0 60000 65536"/>
                <a:gd name="T9" fmla="*/ 0 w 2016"/>
                <a:gd name="T10" fmla="*/ 0 h 1344"/>
                <a:gd name="T11" fmla="*/ 2016 w 2016"/>
                <a:gd name="T12" fmla="*/ 1344 h 1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1344">
                  <a:moveTo>
                    <a:pt x="0" y="0"/>
                  </a:moveTo>
                  <a:lnTo>
                    <a:pt x="0" y="1344"/>
                  </a:lnTo>
                  <a:lnTo>
                    <a:pt x="2016" y="134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60" name="Line 5"/>
            <p:cNvSpPr>
              <a:spLocks noChangeShapeType="1"/>
            </p:cNvSpPr>
            <p:nvPr/>
          </p:nvSpPr>
          <p:spPr bwMode="auto">
            <a:xfrm flipV="1">
              <a:off x="586" y="1382"/>
              <a:ext cx="1776" cy="177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61" name="Text Box 6"/>
            <p:cNvSpPr txBox="1">
              <a:spLocks noChangeArrowheads="1"/>
            </p:cNvSpPr>
            <p:nvPr/>
          </p:nvSpPr>
          <p:spPr bwMode="auto">
            <a:xfrm>
              <a:off x="1450" y="3206"/>
              <a:ext cx="120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sz="2100" b="0"/>
                <a:t>Group Size</a:t>
              </a:r>
            </a:p>
          </p:txBody>
        </p:sp>
        <p:sp>
          <p:nvSpPr>
            <p:cNvPr id="23562" name="Text Box 7"/>
            <p:cNvSpPr txBox="1">
              <a:spLocks noChangeArrowheads="1"/>
            </p:cNvSpPr>
            <p:nvPr/>
          </p:nvSpPr>
          <p:spPr bwMode="auto">
            <a:xfrm>
              <a:off x="490" y="988"/>
              <a:ext cx="120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100" b="0"/>
                <a:t>Performance</a:t>
              </a:r>
            </a:p>
          </p:txBody>
        </p:sp>
        <p:sp>
          <p:nvSpPr>
            <p:cNvPr id="23563" name="Text Box 8"/>
            <p:cNvSpPr txBox="1">
              <a:spLocks noChangeArrowheads="1"/>
            </p:cNvSpPr>
            <p:nvPr/>
          </p:nvSpPr>
          <p:spPr bwMode="auto">
            <a:xfrm rot="-2713542">
              <a:off x="893" y="2025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300" i="1">
                  <a:solidFill>
                    <a:srgbClr val="009900"/>
                  </a:solidFill>
                </a:rPr>
                <a:t>Expected</a:t>
              </a:r>
            </a:p>
          </p:txBody>
        </p:sp>
        <p:sp>
          <p:nvSpPr>
            <p:cNvPr id="23564" name="Line 9"/>
            <p:cNvSpPr>
              <a:spLocks noChangeShapeType="1"/>
            </p:cNvSpPr>
            <p:nvPr/>
          </p:nvSpPr>
          <p:spPr bwMode="auto">
            <a:xfrm rot="617078" flipV="1">
              <a:off x="746" y="1542"/>
              <a:ext cx="1776" cy="1776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65" name="Text Box 10"/>
            <p:cNvSpPr txBox="1">
              <a:spLocks noChangeArrowheads="1"/>
            </p:cNvSpPr>
            <p:nvPr/>
          </p:nvSpPr>
          <p:spPr bwMode="auto">
            <a:xfrm rot="19452636">
              <a:off x="912" y="2282"/>
              <a:ext cx="197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300" i="1">
                  <a:solidFill>
                    <a:srgbClr val="993300"/>
                  </a:solidFill>
                </a:rPr>
                <a:t>Actual (due to loafing)</a:t>
              </a:r>
            </a:p>
          </p:txBody>
        </p:sp>
      </p:grpSp>
      <p:sp>
        <p:nvSpPr>
          <p:cNvPr id="385035" name="Text Box 11"/>
          <p:cNvSpPr txBox="1">
            <a:spLocks noChangeArrowheads="1"/>
          </p:cNvSpPr>
          <p:nvPr/>
        </p:nvSpPr>
        <p:spPr bwMode="blackWhite">
          <a:xfrm>
            <a:off x="5613202" y="3780632"/>
            <a:ext cx="4187627" cy="268844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35003" dir="2471156" algn="ctr" rotWithShape="0">
              <a:srgbClr val="DDDDDD"/>
            </a:outerShdw>
          </a:effectLst>
        </p:spPr>
        <p:txBody>
          <a:bodyPr lIns="208593" tIns="52148" rIns="104296" bIns="52148" anchor="ctr"/>
          <a:lstStyle/>
          <a:p>
            <a:pPr marL="253498" indent="-253498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700" b="1" dirty="0"/>
              <a:t>Other conclusions:</a:t>
            </a:r>
          </a:p>
          <a:p>
            <a:pPr marL="253498" indent="-253498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300" b="1" dirty="0"/>
              <a:t>Odd number groups do better than even.</a:t>
            </a:r>
          </a:p>
          <a:p>
            <a:pPr marL="253498" indent="-253498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300" b="1" dirty="0"/>
              <a:t>Groups of 5 to 7 perform better overall than larger or smaller groups.</a:t>
            </a:r>
          </a:p>
        </p:txBody>
      </p:sp>
      <p:sp>
        <p:nvSpPr>
          <p:cNvPr id="23558" name="Text Box 12"/>
          <p:cNvSpPr txBox="1">
            <a:spLocks noChangeArrowheads="1"/>
          </p:cNvSpPr>
          <p:nvPr/>
        </p:nvSpPr>
        <p:spPr bwMode="auto">
          <a:xfrm>
            <a:off x="1069181" y="1344224"/>
            <a:ext cx="8998943" cy="135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/>
              <a:t>Social Loafing</a:t>
            </a:r>
            <a:br>
              <a:rPr lang="en-US" sz="2700"/>
            </a:br>
            <a:r>
              <a:rPr lang="en-US" sz="2700" b="0">
                <a:latin typeface="Tahoma" pitchFamily="34" charset="0"/>
              </a:rPr>
              <a:t>The tendency for individuals to expend less effort when working collectively than when working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442734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5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Group Properties - Cohesiveness</a:t>
            </a: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blackWhite">
          <a:xfrm>
            <a:off x="1692870" y="3528590"/>
            <a:ext cx="7216974" cy="336056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35003" dir="2471156" algn="ctr" rotWithShape="0">
              <a:srgbClr val="DDDDDD"/>
            </a:outerShdw>
          </a:effectLst>
        </p:spPr>
        <p:txBody>
          <a:bodyPr lIns="312889" tIns="52148" rIns="104296" bIns="52148" anchor="ctr"/>
          <a:lstStyle/>
          <a:p>
            <a:pPr marL="521482" indent="-521482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300" dirty="0">
                <a:solidFill>
                  <a:srgbClr val="FFFFCC"/>
                </a:solidFill>
              </a:rPr>
              <a:t>Increasing group cohesiveness:</a:t>
            </a:r>
          </a:p>
          <a:p>
            <a:pPr marL="521482" indent="-521482">
              <a:lnSpc>
                <a:spcPct val="7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dirty="0">
                <a:solidFill>
                  <a:schemeClr val="bg1"/>
                </a:solidFill>
              </a:rPr>
              <a:t>Make the group smaller.</a:t>
            </a:r>
          </a:p>
          <a:p>
            <a:pPr marL="521482" indent="-521482">
              <a:lnSpc>
                <a:spcPct val="7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dirty="0">
                <a:solidFill>
                  <a:schemeClr val="bg1"/>
                </a:solidFill>
              </a:rPr>
              <a:t>Encourage agreement with group goals.</a:t>
            </a:r>
          </a:p>
          <a:p>
            <a:pPr marL="521482" indent="-521482">
              <a:lnSpc>
                <a:spcPct val="7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dirty="0">
                <a:solidFill>
                  <a:schemeClr val="bg1"/>
                </a:solidFill>
              </a:rPr>
              <a:t>Increase time members spend together.</a:t>
            </a:r>
          </a:p>
          <a:p>
            <a:pPr marL="521482" indent="-521482">
              <a:lnSpc>
                <a:spcPct val="7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dirty="0">
                <a:solidFill>
                  <a:schemeClr val="bg1"/>
                </a:solidFill>
              </a:rPr>
              <a:t>Increase group status and admission difficultly.</a:t>
            </a:r>
          </a:p>
          <a:p>
            <a:pPr marL="521482" indent="-521482">
              <a:lnSpc>
                <a:spcPct val="7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dirty="0">
                <a:solidFill>
                  <a:schemeClr val="bg1"/>
                </a:solidFill>
              </a:rPr>
              <a:t>Stimulate competition with other groups.</a:t>
            </a:r>
          </a:p>
          <a:p>
            <a:pPr marL="521482" indent="-521482">
              <a:lnSpc>
                <a:spcPct val="7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dirty="0">
                <a:solidFill>
                  <a:schemeClr val="bg1"/>
                </a:solidFill>
              </a:rPr>
              <a:t>Give rewards to the group, not individuals.</a:t>
            </a:r>
          </a:p>
          <a:p>
            <a:pPr marL="521482" indent="-521482">
              <a:lnSpc>
                <a:spcPct val="70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en-US" dirty="0">
                <a:solidFill>
                  <a:schemeClr val="bg1"/>
                </a:solidFill>
              </a:rPr>
              <a:t>Physically isolate the group.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069182" y="1514003"/>
            <a:ext cx="8553450" cy="155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700"/>
              <a:t>Cohesiveness</a:t>
            </a:r>
          </a:p>
          <a:p>
            <a:pPr eaLnBrk="1" hangingPunct="1">
              <a:spcBef>
                <a:spcPct val="50000"/>
              </a:spcBef>
            </a:pPr>
            <a:r>
              <a:rPr lang="en-US" sz="2700" b="0">
                <a:latin typeface="Tahoma" pitchFamily="34" charset="0"/>
              </a:rPr>
              <a:t>Degree to which group members are attracted to each other and are motivated to stay in the group.</a:t>
            </a:r>
          </a:p>
        </p:txBody>
      </p:sp>
    </p:spTree>
    <p:extLst>
      <p:ext uri="{BB962C8B-B14F-4D97-AF65-F5344CB8AC3E}">
        <p14:creationId xmlns:p14="http://schemas.microsoft.com/office/powerpoint/2010/main" val="35893380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  <a:lvl2pPr marL="847409" indent="-325926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2pPr>
            <a:lvl3pPr marL="1303706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3pPr>
            <a:lvl4pPr marL="1825188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4pPr>
            <a:lvl5pPr marL="2346670" indent="-260741" eaLnBrk="0" hangingPunct="0">
              <a:defRPr sz="1100" b="1">
                <a:solidFill>
                  <a:schemeClr val="tx1"/>
                </a:solidFill>
                <a:latin typeface="Arial" pitchFamily="34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© 2007 Prentice Hall Inc. All rights reserved.</a:t>
            </a:r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02706" y="275431"/>
            <a:ext cx="7363421" cy="930066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000" dirty="0"/>
              <a:t>Relationship Between Group Cohesiveness, Performance Norms, and Productivity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267798" y="2016338"/>
          <a:ext cx="8154363" cy="4379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6973273" imgH="3971429" progId="MSPhotoEd.3">
                  <p:embed/>
                </p:oleObj>
              </mc:Choice>
              <mc:Fallback>
                <p:oleObj name="Photo Editor Photo" r:id="rId3" imgW="6973273" imgH="3971429" progId="MSPhotoEd.3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798" y="2016338"/>
                        <a:ext cx="8154363" cy="4379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131944"/>
      </p:ext>
    </p:extLst>
  </p:cSld>
  <p:clrMapOvr>
    <a:masterClrMapping/>
  </p:clrMapOvr>
  <p:transition>
    <p:cut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6370539" cy="536202"/>
          </a:xfrm>
        </p:spPr>
        <p:txBody>
          <a:bodyPr/>
          <a:lstStyle/>
          <a:p>
            <a:r>
              <a:rPr lang="en-IN" sz="2800" dirty="0"/>
              <a:t>Features/Characteristics of a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1. Combination of </a:t>
            </a:r>
            <a:r>
              <a:rPr lang="en-IN" sz="2400" b="1" dirty="0">
                <a:solidFill>
                  <a:srgbClr val="FF0000"/>
                </a:solidFill>
              </a:rPr>
              <a:t>two or more individuals</a:t>
            </a:r>
            <a:r>
              <a:rPr lang="en-IN" sz="2400" dirty="0"/>
              <a:t>. </a:t>
            </a:r>
          </a:p>
          <a:p>
            <a:pPr marL="0" indent="0">
              <a:buNone/>
            </a:pPr>
            <a:r>
              <a:rPr lang="en-IN" sz="2400" dirty="0"/>
              <a:t>2. Individuals are </a:t>
            </a:r>
            <a:r>
              <a:rPr lang="en-IN" sz="2400" b="1" dirty="0">
                <a:solidFill>
                  <a:srgbClr val="FF0000"/>
                </a:solidFill>
              </a:rPr>
              <a:t>motivated to come closer physically</a:t>
            </a:r>
            <a:r>
              <a:rPr lang="en-IN" sz="2400" dirty="0"/>
              <a:t>, and/ or </a:t>
            </a:r>
            <a:r>
              <a:rPr lang="en-IN" sz="2400" b="1" dirty="0">
                <a:solidFill>
                  <a:srgbClr val="FF0000"/>
                </a:solidFill>
              </a:rPr>
              <a:t>virtually </a:t>
            </a:r>
            <a:r>
              <a:rPr lang="en-IN" sz="2400" dirty="0"/>
              <a:t>for interaction. </a:t>
            </a:r>
          </a:p>
          <a:p>
            <a:pPr marL="0" indent="0">
              <a:buNone/>
            </a:pPr>
            <a:r>
              <a:rPr lang="en-IN" sz="2400" dirty="0"/>
              <a:t>3. They come </a:t>
            </a:r>
            <a:r>
              <a:rPr lang="en-IN" sz="2400" b="1" dirty="0">
                <a:solidFill>
                  <a:srgbClr val="FF0000"/>
                </a:solidFill>
              </a:rPr>
              <a:t>closer </a:t>
            </a:r>
            <a:r>
              <a:rPr lang="en-IN" sz="2400" dirty="0"/>
              <a:t>to achieve their common and shared </a:t>
            </a:r>
            <a:r>
              <a:rPr lang="en-IN" sz="2400" b="1" dirty="0">
                <a:solidFill>
                  <a:srgbClr val="FF0000"/>
                </a:solidFill>
              </a:rPr>
              <a:t>goals. </a:t>
            </a:r>
          </a:p>
          <a:p>
            <a:pPr marL="0" indent="0">
              <a:buNone/>
            </a:pPr>
            <a:r>
              <a:rPr lang="en-IN" sz="2400" dirty="0"/>
              <a:t>4. Group members achieve their common goals through integrated efforts. </a:t>
            </a:r>
          </a:p>
          <a:p>
            <a:pPr marL="0" indent="0">
              <a:buNone/>
            </a:pPr>
            <a:r>
              <a:rPr lang="en-IN" sz="2400" dirty="0"/>
              <a:t>5. Perceive the group as a unified unit and stable structure. </a:t>
            </a:r>
          </a:p>
          <a:p>
            <a:pPr marL="0" indent="0">
              <a:buNone/>
            </a:pPr>
            <a:r>
              <a:rPr lang="en-IN" sz="2400" dirty="0"/>
              <a:t>6. Members contribute different inputs (</a:t>
            </a:r>
            <a:r>
              <a:rPr lang="en-IN" sz="2400" b="1" dirty="0">
                <a:solidFill>
                  <a:srgbClr val="FF0000"/>
                </a:solidFill>
              </a:rPr>
              <a:t>skills, knowledge, effort</a:t>
            </a:r>
            <a:r>
              <a:rPr lang="en-IN" sz="2400" dirty="0"/>
              <a:t>, etc.) towards achievement of group goals. </a:t>
            </a:r>
          </a:p>
          <a:p>
            <a:pPr marL="0" indent="0">
              <a:buNone/>
            </a:pPr>
            <a:r>
              <a:rPr lang="en-IN" sz="2400" dirty="0"/>
              <a:t>7. Reach </a:t>
            </a:r>
            <a:r>
              <a:rPr lang="en-IN" sz="2400" b="1" dirty="0">
                <a:solidFill>
                  <a:srgbClr val="FF0000"/>
                </a:solidFill>
              </a:rPr>
              <a:t>agreement and disagreement </a:t>
            </a:r>
            <a:r>
              <a:rPr lang="en-IN" sz="2400" dirty="0"/>
              <a:t>through various forms of interaction.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6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55106" y="275431"/>
            <a:ext cx="7580313" cy="520813"/>
          </a:xfrm>
        </p:spPr>
        <p:txBody>
          <a:bodyPr/>
          <a:lstStyle/>
          <a:p>
            <a:r>
              <a:rPr lang="en-US" sz="2700" dirty="0">
                <a:latin typeface="Souvenir Lt BT" pitchFamily="18" charset="0"/>
              </a:rPr>
              <a:t>Group Cohesiveness – Causes and Consequences</a:t>
            </a:r>
          </a:p>
        </p:txBody>
      </p:sp>
      <p:pic>
        <p:nvPicPr>
          <p:cNvPr id="24269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06" y="1189831"/>
            <a:ext cx="10603707" cy="5168982"/>
          </a:xfrm>
        </p:spPr>
      </p:pic>
    </p:spTree>
    <p:extLst>
      <p:ext uri="{BB962C8B-B14F-4D97-AF65-F5344CB8AC3E}">
        <p14:creationId xmlns:p14="http://schemas.microsoft.com/office/powerpoint/2010/main" val="27513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428976"/>
      </p:ext>
    </p:extLst>
  </p:cSld>
  <p:clrMapOvr>
    <a:masterClrMapping/>
  </p:clrMapOvr>
  <p:transition spd="med"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600824"/>
      </p:ext>
    </p:extLst>
  </p:cSld>
  <p:clrMapOvr>
    <a:masterClrMapping/>
  </p:clrMapOvr>
  <p:transition spd="med"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9916"/>
      </p:ext>
    </p:extLst>
  </p:cSld>
  <p:clrMapOvr>
    <a:masterClrMapping/>
  </p:clrMapOvr>
  <p:transition spd="med"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6370539" cy="474646"/>
          </a:xfrm>
        </p:spPr>
        <p:txBody>
          <a:bodyPr/>
          <a:lstStyle/>
          <a:p>
            <a:r>
              <a:rPr lang="en-IN" sz="2400" dirty="0"/>
              <a:t>Need/Reasons for Formation of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Formation of groups is necessary as humans </a:t>
            </a:r>
            <a:r>
              <a:rPr lang="en-IN" sz="2400" b="1" dirty="0">
                <a:solidFill>
                  <a:srgbClr val="FF0000"/>
                </a:solidFill>
              </a:rPr>
              <a:t>are basically social beings</a:t>
            </a:r>
            <a:r>
              <a:rPr lang="en-IN" sz="2400" dirty="0"/>
              <a:t>. Most people prefer to </a:t>
            </a:r>
            <a:r>
              <a:rPr lang="en-IN" sz="2400" b="1" dirty="0">
                <a:solidFill>
                  <a:srgbClr val="FF0000"/>
                </a:solidFill>
              </a:rPr>
              <a:t>live and work in groups</a:t>
            </a:r>
            <a:r>
              <a:rPr lang="en-IN" sz="2400" dirty="0"/>
              <a:t>. </a:t>
            </a:r>
          </a:p>
          <a:p>
            <a:pPr marL="0" indent="0">
              <a:buNone/>
            </a:pPr>
            <a:r>
              <a:rPr lang="en-IN" sz="2400" dirty="0"/>
              <a:t>Some reasons are: </a:t>
            </a:r>
          </a:p>
          <a:p>
            <a:pPr marL="0" indent="0">
              <a:buNone/>
            </a:pPr>
            <a:r>
              <a:rPr lang="en-IN" sz="2400" dirty="0"/>
              <a:t>1</a:t>
            </a:r>
            <a:r>
              <a:rPr lang="en-IN" sz="2400" b="1" dirty="0">
                <a:solidFill>
                  <a:srgbClr val="FF0000"/>
                </a:solidFill>
              </a:rPr>
              <a:t>. Security </a:t>
            </a:r>
          </a:p>
          <a:p>
            <a:pPr marL="0" indent="0">
              <a:buNone/>
            </a:pPr>
            <a:r>
              <a:rPr lang="en-IN" sz="2400" dirty="0"/>
              <a:t>2</a:t>
            </a:r>
            <a:r>
              <a:rPr lang="en-IN" sz="2400" b="1" dirty="0">
                <a:solidFill>
                  <a:srgbClr val="FF0000"/>
                </a:solidFill>
              </a:rPr>
              <a:t>. Empowerment </a:t>
            </a:r>
            <a:r>
              <a:rPr lang="en-IN" sz="2400" dirty="0"/>
              <a:t>through sharing of resources: exchange of skills, knowledge, talents, values, etc. </a:t>
            </a:r>
          </a:p>
          <a:p>
            <a:pPr marL="0" indent="0">
              <a:buNone/>
            </a:pPr>
            <a:r>
              <a:rPr lang="en-IN" sz="2400" dirty="0"/>
              <a:t>3. </a:t>
            </a:r>
            <a:r>
              <a:rPr lang="en-IN" sz="2400" b="1" dirty="0">
                <a:solidFill>
                  <a:srgbClr val="FF0000"/>
                </a:solidFill>
              </a:rPr>
              <a:t>Becoming a leader</a:t>
            </a:r>
            <a:r>
              <a:rPr lang="en-IN" sz="2400" dirty="0"/>
              <a:t>: people with leadership skills can become leaders to form the groups, lead the groups </a:t>
            </a:r>
          </a:p>
          <a:p>
            <a:pPr marL="0" indent="0">
              <a:buNone/>
            </a:pPr>
            <a:r>
              <a:rPr lang="en-IN" sz="2400" dirty="0"/>
              <a:t>4. </a:t>
            </a:r>
            <a:r>
              <a:rPr lang="en-IN" sz="2400" b="1" dirty="0">
                <a:solidFill>
                  <a:srgbClr val="FF0000"/>
                </a:solidFill>
              </a:rPr>
              <a:t>Synergy: </a:t>
            </a:r>
            <a:r>
              <a:rPr lang="en-IN" sz="2400" dirty="0"/>
              <a:t>outcome of the group effort is greater than the sum of the individual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44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1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02764"/>
      </p:ext>
    </p:extLst>
  </p:cSld>
  <p:clrMapOvr>
    <a:masterClrMapping/>
  </p:clrMapOvr>
  <p:transition spd="med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015216"/>
      </p:ext>
    </p:extLst>
  </p:cSld>
  <p:clrMapOvr>
    <a:masterClrMapping/>
  </p:clrMapOvr>
  <p:transition spd="med"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47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5" y="1113631"/>
            <a:ext cx="10603707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86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48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61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49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2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7513539" cy="474646"/>
          </a:xfrm>
        </p:spPr>
        <p:txBody>
          <a:bodyPr/>
          <a:lstStyle/>
          <a:p>
            <a:r>
              <a:rPr lang="en-IN" sz="2400" dirty="0"/>
              <a:t>Need/Reasons for joining of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2" y="1113631"/>
            <a:ext cx="10404294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2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" y="1113631"/>
            <a:ext cx="9601200" cy="601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88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Different people join groups with various purposes or due to the forces of different factors. – Hence different types of groups are formed. </a:t>
            </a:r>
          </a:p>
          <a:p>
            <a:r>
              <a:rPr lang="en-IN" sz="1800" b="1" dirty="0">
                <a:solidFill>
                  <a:srgbClr val="C00000"/>
                </a:solidFill>
              </a:rPr>
              <a:t>Formal Group: </a:t>
            </a:r>
            <a:r>
              <a:rPr lang="en-IN" sz="1800" dirty="0"/>
              <a:t>when two or more individuals join together as a group due to the </a:t>
            </a:r>
            <a:r>
              <a:rPr lang="en-IN" sz="1800" b="1" dirty="0">
                <a:solidFill>
                  <a:srgbClr val="FF0000"/>
                </a:solidFill>
              </a:rPr>
              <a:t>official job structure </a:t>
            </a:r>
            <a:r>
              <a:rPr lang="en-IN" sz="1800" dirty="0"/>
              <a:t>and </a:t>
            </a:r>
            <a:r>
              <a:rPr lang="en-IN" sz="1800" b="1" dirty="0">
                <a:solidFill>
                  <a:srgbClr val="FF0000"/>
                </a:solidFill>
              </a:rPr>
              <a:t>relationship in a organisation. </a:t>
            </a:r>
            <a:r>
              <a:rPr lang="en-IN" sz="1800" dirty="0"/>
              <a:t>ex: group of production manager, materials manager, quality control manager. </a:t>
            </a:r>
          </a:p>
          <a:p>
            <a:r>
              <a:rPr lang="en-IN" sz="1800" b="1" dirty="0">
                <a:solidFill>
                  <a:srgbClr val="C00000"/>
                </a:solidFill>
              </a:rPr>
              <a:t>Informal Group: </a:t>
            </a:r>
            <a:r>
              <a:rPr lang="en-IN" sz="1800" dirty="0"/>
              <a:t>when two or more individuals join together as a group in order to </a:t>
            </a:r>
            <a:r>
              <a:rPr lang="en-IN" sz="1800" b="1" dirty="0">
                <a:solidFill>
                  <a:srgbClr val="FF0000"/>
                </a:solidFill>
              </a:rPr>
              <a:t>satisfy their social needs </a:t>
            </a:r>
            <a:r>
              <a:rPr lang="en-IN" sz="1800" dirty="0"/>
              <a:t>but not due to </a:t>
            </a:r>
            <a:r>
              <a:rPr lang="en-IN" sz="1800" b="1" dirty="0">
                <a:solidFill>
                  <a:srgbClr val="FF0000"/>
                </a:solidFill>
              </a:rPr>
              <a:t>official job structure and organisational requirements. </a:t>
            </a:r>
            <a:r>
              <a:rPr lang="en-IN" sz="1800" dirty="0"/>
              <a:t>These are formed out of the common </a:t>
            </a:r>
            <a:r>
              <a:rPr lang="en-IN" sz="1800" b="1" dirty="0">
                <a:solidFill>
                  <a:srgbClr val="FF0000"/>
                </a:solidFill>
              </a:rPr>
              <a:t>interests, aptitudes, values, </a:t>
            </a:r>
            <a:r>
              <a:rPr lang="en-IN" sz="1800" dirty="0"/>
              <a:t>opinions, ideas and characteristics of the groups. Ex: Quality circles. </a:t>
            </a:r>
          </a:p>
          <a:p>
            <a:r>
              <a:rPr lang="en-IN" sz="1800" b="1" dirty="0">
                <a:solidFill>
                  <a:srgbClr val="C00000"/>
                </a:solidFill>
              </a:rPr>
              <a:t>Command Group</a:t>
            </a:r>
            <a:r>
              <a:rPr lang="en-IN" sz="1800" dirty="0"/>
              <a:t>: a group of the </a:t>
            </a:r>
            <a:r>
              <a:rPr lang="en-IN" sz="1800" b="1" dirty="0">
                <a:solidFill>
                  <a:srgbClr val="FF0000"/>
                </a:solidFill>
              </a:rPr>
              <a:t>superior and his/her subordinates</a:t>
            </a:r>
            <a:r>
              <a:rPr lang="en-IN" sz="1800" dirty="0"/>
              <a:t>. i.e., it is a group of individual employees and their manager to whom they report. Ex: finance managers and Asst. finance manager</a:t>
            </a:r>
          </a:p>
          <a:p>
            <a:r>
              <a:rPr lang="en-IN" sz="1800" b="1" dirty="0">
                <a:solidFill>
                  <a:srgbClr val="FF0000"/>
                </a:solidFill>
              </a:rPr>
              <a:t>Clique</a:t>
            </a:r>
            <a:r>
              <a:rPr lang="en-IN" sz="1800" dirty="0"/>
              <a:t>-a small close-knit group of people who do not re</a:t>
            </a:r>
            <a:r>
              <a:rPr lang="en-IN" sz="2000" dirty="0"/>
              <a:t>adily allow others to join them.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6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" y="1189831"/>
            <a:ext cx="10439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04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rgbClr val="C00000"/>
                </a:solidFill>
              </a:rPr>
              <a:t>Task Group</a:t>
            </a:r>
            <a:r>
              <a:rPr lang="en-IN" sz="1800" dirty="0"/>
              <a:t>: people working together in order to accomplish a </a:t>
            </a:r>
            <a:r>
              <a:rPr lang="en-IN" sz="1800" b="1" dirty="0"/>
              <a:t>particular task.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 </a:t>
            </a:r>
            <a:r>
              <a:rPr lang="en-IN" sz="1800" b="1" dirty="0">
                <a:solidFill>
                  <a:srgbClr val="C00000"/>
                </a:solidFill>
              </a:rPr>
              <a:t>Interested Group</a:t>
            </a:r>
            <a:r>
              <a:rPr lang="en-IN" sz="1800" dirty="0"/>
              <a:t>: Interest group, any </a:t>
            </a:r>
            <a:r>
              <a:rPr lang="en-IN" sz="1800" b="1" dirty="0">
                <a:solidFill>
                  <a:srgbClr val="FF0000"/>
                </a:solidFill>
              </a:rPr>
              <a:t>association of individu</a:t>
            </a:r>
            <a:r>
              <a:rPr lang="en-IN" sz="1800" dirty="0"/>
              <a:t>als or organizations that attempts to influence public policy in favour of its </a:t>
            </a:r>
            <a:r>
              <a:rPr lang="en-IN" sz="1800" b="1" dirty="0">
                <a:solidFill>
                  <a:srgbClr val="FF0000"/>
                </a:solidFill>
              </a:rPr>
              <a:t>shared concerns</a:t>
            </a:r>
            <a:r>
              <a:rPr lang="en-IN" sz="1800" dirty="0"/>
              <a:t>. An interest group or an advocacy group is a body which uses various forms of advocacy in order to influence public opinion and/or policy. Interest group may also refer to: </a:t>
            </a:r>
            <a:r>
              <a:rPr lang="en-IN" sz="1800" b="1" dirty="0">
                <a:solidFill>
                  <a:srgbClr val="FF0000"/>
                </a:solidFill>
              </a:rPr>
              <a:t>Learned society</a:t>
            </a:r>
            <a:r>
              <a:rPr lang="en-IN" sz="1800" dirty="0"/>
              <a:t>. Special interest group, a group of individuals </a:t>
            </a:r>
            <a:r>
              <a:rPr lang="en-IN" sz="1800" b="1" dirty="0">
                <a:solidFill>
                  <a:srgbClr val="FF0000"/>
                </a:solidFill>
              </a:rPr>
              <a:t>sharing specialist knowledge</a:t>
            </a:r>
            <a:r>
              <a:rPr lang="en-IN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rgbClr val="C00000"/>
                </a:solidFill>
              </a:rPr>
              <a:t>Friendship Groups: </a:t>
            </a:r>
            <a:r>
              <a:rPr lang="en-IN" sz="1800" dirty="0"/>
              <a:t>people with common characteristics like hard working, work avoiding, smart working, status seeking, family orientation, risk taking, etc.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 </a:t>
            </a:r>
            <a:r>
              <a:rPr lang="en-IN" sz="1800" b="1" dirty="0">
                <a:solidFill>
                  <a:srgbClr val="C00000"/>
                </a:solidFill>
              </a:rPr>
              <a:t>Primary Groups: </a:t>
            </a:r>
            <a:r>
              <a:rPr lang="en-IN" sz="1800" dirty="0"/>
              <a:t>individuals with a feeling of comradeship, loyalty and a common sense of values form into a group. Ex: group of family members such as father, mother, brother and sister. 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rgbClr val="C00000"/>
                </a:solidFill>
              </a:rPr>
              <a:t>Coalitions: </a:t>
            </a:r>
            <a:r>
              <a:rPr lang="en-IN" sz="1800" dirty="0"/>
              <a:t>individuals from different groups form into an ad hoc group in order to achieve a specific task or goals. Here the individuals have dual membership, i.e., one in the original group and another in the coalition. - the coalition gets dissolved once the goal is attained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12-Sep-24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2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4774</TotalTime>
  <Words>1986</Words>
  <Application>Microsoft Office PowerPoint</Application>
  <PresentationFormat>Custom</PresentationFormat>
  <Paragraphs>258</Paragraphs>
  <Slides>49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French Script MT</vt:lpstr>
      <vt:lpstr>Frutiger</vt:lpstr>
      <vt:lpstr>Souvenir Lt BT</vt:lpstr>
      <vt:lpstr>Tahoma</vt:lpstr>
      <vt:lpstr>Times New Roman</vt:lpstr>
      <vt:lpstr>Wingdings</vt:lpstr>
      <vt:lpstr>Default Design</vt:lpstr>
      <vt:lpstr>Photo Editor Photo</vt:lpstr>
      <vt:lpstr>PowerPoint Presentation</vt:lpstr>
      <vt:lpstr>PowerPoint Presentation</vt:lpstr>
      <vt:lpstr>Group</vt:lpstr>
      <vt:lpstr>Features/Characteristics of a Group</vt:lpstr>
      <vt:lpstr>Need/Reasons for joining of Group</vt:lpstr>
      <vt:lpstr>Types</vt:lpstr>
      <vt:lpstr>Types of groups</vt:lpstr>
      <vt:lpstr>Difference</vt:lpstr>
      <vt:lpstr>Types of groups</vt:lpstr>
      <vt:lpstr>PowerPoint Presentation</vt:lpstr>
      <vt:lpstr>Tuckman Theory of group 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 and informal organisations</vt:lpstr>
      <vt:lpstr>Types of group</vt:lpstr>
      <vt:lpstr>Contributions of Formal Groups</vt:lpstr>
      <vt:lpstr>Contributions of Informal Groups </vt:lpstr>
      <vt:lpstr>Differences </vt:lpstr>
      <vt:lpstr>Difference </vt:lpstr>
      <vt:lpstr>PowerPoint Presentation</vt:lpstr>
      <vt:lpstr>PowerPoint Presentation</vt:lpstr>
      <vt:lpstr>PowerPoint Presentation</vt:lpstr>
      <vt:lpstr>Group Properties</vt:lpstr>
      <vt:lpstr>Group Properties - Roles </vt:lpstr>
      <vt:lpstr>Group Properties - Roles (cont’d)</vt:lpstr>
      <vt:lpstr>Group Properties - Norms</vt:lpstr>
      <vt:lpstr>Group Norms &amp; The Hawthorne Studies</vt:lpstr>
      <vt:lpstr>Group Properties - Norms (cont’d)</vt:lpstr>
      <vt:lpstr>Group Properties - Norms (cont’d)</vt:lpstr>
      <vt:lpstr>Typology of Deviant Workplace Behavior</vt:lpstr>
      <vt:lpstr>Group Properties - Status</vt:lpstr>
      <vt:lpstr>Cultural differences </vt:lpstr>
      <vt:lpstr>Group Properties - Size</vt:lpstr>
      <vt:lpstr>Group Properties - Cohesiveness</vt:lpstr>
      <vt:lpstr>Relationship Between Group Cohesiveness, Performance Norms, and Productivity</vt:lpstr>
      <vt:lpstr>Group Cohesiveness – Causes and Consequences</vt:lpstr>
      <vt:lpstr>PowerPoint Presentation</vt:lpstr>
      <vt:lpstr>PowerPoint Presentation</vt:lpstr>
      <vt:lpstr>PowerPoint Presentation</vt:lpstr>
      <vt:lpstr>Need/Reasons for Formation of Group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Oxidation of Organic Compounds using Nanomaterial Based Technologies</dc:title>
  <dc:creator>Gautham Jegadeesan</dc:creator>
  <cp:lastModifiedBy>Vijayabanu C</cp:lastModifiedBy>
  <cp:revision>592</cp:revision>
  <dcterms:created xsi:type="dcterms:W3CDTF">2015-02-25T10:23:39Z</dcterms:created>
  <dcterms:modified xsi:type="dcterms:W3CDTF">2024-09-12T08:49:23Z</dcterms:modified>
</cp:coreProperties>
</file>