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81" r:id="rId2"/>
    <p:sldId id="301" r:id="rId3"/>
    <p:sldId id="302" r:id="rId4"/>
    <p:sldId id="303" r:id="rId5"/>
    <p:sldId id="288" r:id="rId6"/>
    <p:sldId id="304" r:id="rId7"/>
    <p:sldId id="297" r:id="rId8"/>
    <p:sldId id="296" r:id="rId9"/>
    <p:sldId id="284" r:id="rId10"/>
    <p:sldId id="285" r:id="rId11"/>
    <p:sldId id="294" r:id="rId12"/>
    <p:sldId id="299" r:id="rId13"/>
    <p:sldId id="298" r:id="rId14"/>
    <p:sldId id="305" r:id="rId15"/>
    <p:sldId id="306" r:id="rId16"/>
    <p:sldId id="290" r:id="rId17"/>
    <p:sldId id="300" r:id="rId18"/>
    <p:sldId id="291" r:id="rId19"/>
    <p:sldId id="292" r:id="rId20"/>
    <p:sldId id="287" r:id="rId21"/>
    <p:sldId id="282" r:id="rId22"/>
  </p:sldIdLst>
  <p:sldSz cx="10691813" cy="7561263"/>
  <p:notesSz cx="7315200" cy="9601200"/>
  <p:defaultTextStyle>
    <a:defPPr>
      <a:defRPr lang="en-US"/>
    </a:defPPr>
    <a:lvl1pPr marL="0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82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803" autoAdjust="0"/>
  </p:normalViewPr>
  <p:slideViewPr>
    <p:cSldViewPr>
      <p:cViewPr varScale="1">
        <p:scale>
          <a:sx n="58" d="100"/>
          <a:sy n="58" d="100"/>
        </p:scale>
        <p:origin x="1464" y="-18"/>
      </p:cViewPr>
      <p:guideLst>
        <p:guide orient="horz" pos="2160"/>
        <p:guide pos="2880"/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298"/>
    </p:cViewPr>
  </p:sorterViewPr>
  <p:notesViewPr>
    <p:cSldViewPr>
      <p:cViewPr varScale="1">
        <p:scale>
          <a:sx n="54" d="100"/>
          <a:sy n="54" d="100"/>
        </p:scale>
        <p:origin x="2784" y="4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BD057-E291-4903-A265-7589E6F99010}" type="doc">
      <dgm:prSet loTypeId="urn:microsoft.com/office/officeart/2005/8/layout/chevron2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DB492FA-3BBF-4CE5-8966-C4ECD98A709B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</a:t>
          </a:r>
          <a:endParaRPr lang="en-US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65217F0-ADD5-413F-814D-B021D9D98F19}" type="parTrans" cxnId="{D228E182-C925-4642-B236-C4238CF1F7F9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BB05D2EB-8AC6-40B9-9FF5-31FEC77A2333}" type="sibTrans" cxnId="{D228E182-C925-4642-B236-C4238CF1F7F9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6BF0FA44-7745-4FBC-AB0C-029C78A15A74}">
      <dgm:prSet phldrT="[Text]"/>
      <dgm:spPr/>
      <dgm:t>
        <a:bodyPr/>
        <a:lstStyle/>
        <a:p>
          <a:r>
            <a:rPr lang="en-US" b="1" dirty="0" smtClean="0">
              <a:solidFill>
                <a:schemeClr val="accent4">
                  <a:lumMod val="10000"/>
                </a:schemeClr>
              </a:solidFill>
            </a:rPr>
            <a:t>Forming</a:t>
          </a:r>
          <a:r>
            <a:rPr lang="en-US" dirty="0" smtClean="0">
              <a:solidFill>
                <a:schemeClr val="accent4">
                  <a:lumMod val="10000"/>
                </a:schemeClr>
              </a:solidFill>
            </a:rPr>
            <a:t>: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9B3ADC6B-9CDB-4B84-BC8D-B4680F6578F3}" type="parTrans" cxnId="{2FBC30E7-9EBB-4899-9852-742A34F5F250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92071C9E-5CC0-4C2E-8B13-B9BE848DB937}" type="sibTrans" cxnId="{2FBC30E7-9EBB-4899-9852-742A34F5F250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A387DD5C-6B03-4B97-90BF-913451E262B9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Uncertainty</a:t>
          </a:r>
          <a:r>
            <a:rPr lang="en-US" dirty="0" smtClean="0">
              <a:solidFill>
                <a:schemeClr val="accent4">
                  <a:lumMod val="10000"/>
                </a:schemeClr>
              </a:solidFill>
            </a:rPr>
            <a:t> about purpose, structure, and leadership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7A58A706-8F92-4BC0-B69C-D23557841B33}" type="parTrans" cxnId="{0C3BEEA9-490B-45D8-896E-F96011F925AE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E4675EF0-6916-4871-AAA5-462B7DDFAF83}" type="sibTrans" cxnId="{0C3BEEA9-490B-45D8-896E-F96011F925AE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A8EE7DC0-0D2A-4047-B650-94D12A99B33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  <a:endParaRPr lang="en-US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0E5AB9-C809-4992-9A7F-F456E1F67C54}" type="parTrans" cxnId="{5F8A6B71-3380-4425-BFCA-B2E06F7397CF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1983644E-7F41-4ABC-BD49-0DE3DB100058}" type="sibTrans" cxnId="{5F8A6B71-3380-4425-BFCA-B2E06F7397CF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8FD9609F-0F58-4407-B2DB-A6B59A159F35}">
      <dgm:prSet phldrT="[Text]"/>
      <dgm:spPr/>
      <dgm:t>
        <a:bodyPr/>
        <a:lstStyle/>
        <a:p>
          <a:r>
            <a:rPr lang="en-US" b="1" dirty="0" smtClean="0">
              <a:solidFill>
                <a:schemeClr val="accent4">
                  <a:lumMod val="10000"/>
                </a:schemeClr>
              </a:solidFill>
            </a:rPr>
            <a:t>Storming</a:t>
          </a:r>
          <a:r>
            <a:rPr lang="en-US" dirty="0" smtClean="0">
              <a:solidFill>
                <a:schemeClr val="accent4">
                  <a:lumMod val="10000"/>
                </a:schemeClr>
              </a:solidFill>
            </a:rPr>
            <a:t>: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860F4C62-34D4-4FCB-86F2-4DD9A5E39F68}" type="parTrans" cxnId="{0C38BA87-ED65-435C-8B60-DBD02141F165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53E5F990-35BE-404F-8BE2-464378FCC2AC}" type="sibTrans" cxnId="{0C38BA87-ED65-435C-8B60-DBD02141F165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42D56369-260C-44DB-BB21-F00001FAE36A}">
      <dgm:prSet phldrT="[Text]"/>
      <dgm:spPr/>
      <dgm:t>
        <a:bodyPr/>
        <a:lstStyle/>
        <a:p>
          <a:r>
            <a:rPr lang="en-US" dirty="0" smtClean="0">
              <a:solidFill>
                <a:schemeClr val="accent4">
                  <a:lumMod val="10000"/>
                </a:schemeClr>
              </a:solidFill>
            </a:rPr>
            <a:t>Intragroup </a:t>
          </a:r>
          <a:r>
            <a:rPr lang="en-US" b="1" dirty="0" smtClean="0">
              <a:solidFill>
                <a:srgbClr val="FF0000"/>
              </a:solidFill>
            </a:rPr>
            <a:t>conflict</a:t>
          </a:r>
          <a:r>
            <a:rPr lang="en-US" dirty="0" smtClean="0">
              <a:solidFill>
                <a:schemeClr val="accent4">
                  <a:lumMod val="10000"/>
                </a:schemeClr>
              </a:solidFill>
            </a:rPr>
            <a:t> as members resist constraints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1CD72DC7-CE66-4C17-933A-E18D800CC7B4}" type="parTrans" cxnId="{54E6C4C1-942C-4339-8FDB-AB2FA205BC99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12A23238-D3E3-4EE7-9868-FB5DF66188D9}" type="sibTrans" cxnId="{54E6C4C1-942C-4339-8FDB-AB2FA205BC99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69F97D36-C122-479B-806F-65BA0BB9AC3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</a:t>
          </a:r>
          <a:endParaRPr lang="en-US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C16941-4F7F-453F-B1CA-919A81C2EAB4}" type="parTrans" cxnId="{D9139A4D-16BB-418E-B4FA-1BDE879C5843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3EB9CB8E-8D77-4874-9EA0-ABBD74E55EEF}" type="sibTrans" cxnId="{D9139A4D-16BB-418E-B4FA-1BDE879C5843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69513C90-BB2C-4CFF-8ADB-A2B63F64CBD3}">
      <dgm:prSet phldrT="[Text]"/>
      <dgm:spPr/>
      <dgm:t>
        <a:bodyPr/>
        <a:lstStyle/>
        <a:p>
          <a:r>
            <a:rPr lang="en-US" b="1" dirty="0" smtClean="0">
              <a:solidFill>
                <a:schemeClr val="accent4">
                  <a:lumMod val="10000"/>
                </a:schemeClr>
              </a:solidFill>
            </a:rPr>
            <a:t>Norming</a:t>
          </a:r>
          <a:r>
            <a:rPr lang="en-US" dirty="0" smtClean="0">
              <a:solidFill>
                <a:schemeClr val="accent4">
                  <a:lumMod val="10000"/>
                </a:schemeClr>
              </a:solidFill>
            </a:rPr>
            <a:t>: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A09D43CA-1ABD-4C86-9B13-0809DD70D7BC}" type="parTrans" cxnId="{492261BB-CC11-48A3-9331-6A0ADC780F92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D74D0BB5-2F67-4D3E-AD3A-36FEC6097D36}" type="sibTrans" cxnId="{492261BB-CC11-48A3-9331-6A0ADC780F92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D8F27C66-F534-46DA-926D-B7ECC8C49FDC}">
      <dgm:prSet phldrT="[Text]"/>
      <dgm:spPr/>
      <dgm:t>
        <a:bodyPr/>
        <a:lstStyle/>
        <a:p>
          <a:r>
            <a:rPr lang="en-US" dirty="0" smtClean="0">
              <a:solidFill>
                <a:schemeClr val="accent4">
                  <a:lumMod val="10000"/>
                </a:schemeClr>
              </a:solidFill>
            </a:rPr>
            <a:t>Group is </a:t>
          </a:r>
          <a:r>
            <a:rPr lang="en-US" b="1" dirty="0" smtClean="0">
              <a:solidFill>
                <a:srgbClr val="FF0000"/>
              </a:solidFill>
            </a:rPr>
            <a:t>cohesive</a:t>
          </a:r>
          <a:r>
            <a:rPr lang="en-US" dirty="0" smtClean="0">
              <a:solidFill>
                <a:schemeClr val="accent4">
                  <a:lumMod val="10000"/>
                </a:schemeClr>
              </a:solidFill>
            </a:rPr>
            <a:t> with strong </a:t>
          </a:r>
          <a:r>
            <a:rPr lang="en-US" b="1" dirty="0" smtClean="0">
              <a:solidFill>
                <a:srgbClr val="FF0000"/>
              </a:solidFill>
            </a:rPr>
            <a:t>group identity</a:t>
          </a:r>
          <a:endParaRPr lang="en-US" b="1" dirty="0">
            <a:solidFill>
              <a:srgbClr val="FF0000"/>
            </a:solidFill>
          </a:endParaRPr>
        </a:p>
      </dgm:t>
    </dgm:pt>
    <dgm:pt modelId="{83A75CFA-3FED-486F-94E9-74E489151226}" type="parTrans" cxnId="{D7670C95-F9DB-4EC1-B159-ED4375FDE519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E0E46242-5013-49FE-BD5C-A1D317696773}" type="sibTrans" cxnId="{D7670C95-F9DB-4EC1-B159-ED4375FDE519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04F1765D-27C9-468C-B1A4-10ADD64350C0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n-US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C6137D-E79D-4C15-AA91-0C7FB2D78C41}" type="parTrans" cxnId="{40350DD7-AF24-4970-9588-479F59BE8AE5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841964C3-53DB-4F59-84DD-C912D49479E8}" type="sibTrans" cxnId="{40350DD7-AF24-4970-9588-479F59BE8AE5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4DCBC35A-F4E2-4AF9-9A97-8950E0F40BA6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</a:t>
          </a:r>
          <a:endParaRPr lang="en-US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6F06070-55F3-4116-9EA2-0523641AD24C}" type="parTrans" cxnId="{4D4D5BD9-D5E7-4E99-828E-AFC3F9E1228A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E53D0F1C-EAAD-49E5-9429-91D1716B15D0}" type="sibTrans" cxnId="{4D4D5BD9-D5E7-4E99-828E-AFC3F9E1228A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F530B1F5-C126-4032-8DD2-2AF72EF6476D}">
      <dgm:prSet phldrT="[Text]"/>
      <dgm:spPr/>
      <dgm:t>
        <a:bodyPr/>
        <a:lstStyle/>
        <a:p>
          <a:r>
            <a:rPr lang="en-US" b="1" dirty="0" smtClean="0">
              <a:solidFill>
                <a:schemeClr val="accent4">
                  <a:lumMod val="10000"/>
                </a:schemeClr>
              </a:solidFill>
            </a:rPr>
            <a:t>Performing</a:t>
          </a:r>
          <a:r>
            <a:rPr lang="en-US" dirty="0" smtClean="0">
              <a:solidFill>
                <a:schemeClr val="accent4">
                  <a:lumMod val="10000"/>
                </a:schemeClr>
              </a:solidFill>
            </a:rPr>
            <a:t>: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ED0732F4-3D13-414B-BC57-6FD11644D5EA}" type="parTrans" cxnId="{41409C9F-65F2-4792-841B-82A02184B1BD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B0767801-61D5-42D4-87DC-49C865F4678A}" type="sibTrans" cxnId="{41409C9F-65F2-4792-841B-82A02184B1BD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0DFFE2D1-1C09-499B-A37E-BB8191CD6440}">
      <dgm:prSet phldrT="[Text]"/>
      <dgm:spPr/>
      <dgm:t>
        <a:bodyPr/>
        <a:lstStyle/>
        <a:p>
          <a:r>
            <a:rPr lang="en-US" b="1" dirty="0" smtClean="0">
              <a:solidFill>
                <a:schemeClr val="accent4">
                  <a:lumMod val="10000"/>
                </a:schemeClr>
              </a:solidFill>
            </a:rPr>
            <a:t>Adjourning</a:t>
          </a:r>
          <a:r>
            <a:rPr lang="en-US" dirty="0" smtClean="0">
              <a:solidFill>
                <a:schemeClr val="accent4">
                  <a:lumMod val="10000"/>
                </a:schemeClr>
              </a:solidFill>
            </a:rPr>
            <a:t>: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6CCDE2EE-CE5C-4372-A01E-7C6752318BF8}" type="parTrans" cxnId="{8DD04F93-7AE7-45CD-9A4E-28AE18A130AB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72A521F2-1E9A-4E74-A383-C86A5D446783}" type="sibTrans" cxnId="{8DD04F93-7AE7-45CD-9A4E-28AE18A130AB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F3EE1FD1-202C-4599-81C7-91A11B4346A0}">
      <dgm:prSet phldrT="[Text]"/>
      <dgm:spPr/>
      <dgm:t>
        <a:bodyPr/>
        <a:lstStyle/>
        <a:p>
          <a:r>
            <a:rPr lang="en-US" dirty="0" smtClean="0">
              <a:solidFill>
                <a:schemeClr val="accent4">
                  <a:lumMod val="10000"/>
                </a:schemeClr>
              </a:solidFill>
            </a:rPr>
            <a:t>Group fully functional and working </a:t>
          </a:r>
          <a:r>
            <a:rPr lang="en-US" b="1" dirty="0" smtClean="0">
              <a:solidFill>
                <a:srgbClr val="FF0000"/>
              </a:solidFill>
            </a:rPr>
            <a:t>toward goals</a:t>
          </a:r>
          <a:endParaRPr lang="en-US" b="1" dirty="0">
            <a:solidFill>
              <a:srgbClr val="FF0000"/>
            </a:solidFill>
          </a:endParaRPr>
        </a:p>
      </dgm:t>
    </dgm:pt>
    <dgm:pt modelId="{D4F7C852-9BFF-4037-980D-0F07C088E62C}" type="parTrans" cxnId="{91471CD4-6F63-4BD1-AE21-AE521ED7081E}">
      <dgm:prSet/>
      <dgm:spPr/>
      <dgm:t>
        <a:bodyPr/>
        <a:lstStyle/>
        <a:p>
          <a:endParaRPr lang="en-US"/>
        </a:p>
      </dgm:t>
    </dgm:pt>
    <dgm:pt modelId="{4FA037E8-0A7D-49E1-9639-3C6C0A96A0DC}" type="sibTrans" cxnId="{91471CD4-6F63-4BD1-AE21-AE521ED7081E}">
      <dgm:prSet/>
      <dgm:spPr/>
      <dgm:t>
        <a:bodyPr/>
        <a:lstStyle/>
        <a:p>
          <a:endParaRPr lang="en-US"/>
        </a:p>
      </dgm:t>
    </dgm:pt>
    <dgm:pt modelId="{D9BFDCE9-83AB-4D9D-AEA2-8522B68EF164}">
      <dgm:prSet phldrT="[Text]"/>
      <dgm:spPr/>
      <dgm:t>
        <a:bodyPr/>
        <a:lstStyle/>
        <a:p>
          <a:r>
            <a:rPr lang="en-US" dirty="0" smtClean="0">
              <a:solidFill>
                <a:schemeClr val="accent4">
                  <a:lumMod val="10000"/>
                </a:schemeClr>
              </a:solidFill>
            </a:rPr>
            <a:t>For </a:t>
          </a:r>
          <a:r>
            <a:rPr lang="en-US" b="1" dirty="0" smtClean="0">
              <a:solidFill>
                <a:srgbClr val="FF0000"/>
              </a:solidFill>
            </a:rPr>
            <a:t>temporary</a:t>
          </a:r>
          <a:r>
            <a:rPr lang="en-US" dirty="0" smtClean="0">
              <a:solidFill>
                <a:schemeClr val="accent4">
                  <a:lumMod val="10000"/>
                </a:schemeClr>
              </a:solidFill>
            </a:rPr>
            <a:t> groups: breaking up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ED0F016F-2DAC-4D06-ACD6-1850C08B85BC}" type="parTrans" cxnId="{1EF0F757-99A8-47B0-9B54-108F1B2E8845}">
      <dgm:prSet/>
      <dgm:spPr/>
      <dgm:t>
        <a:bodyPr/>
        <a:lstStyle/>
        <a:p>
          <a:endParaRPr lang="en-US"/>
        </a:p>
      </dgm:t>
    </dgm:pt>
    <dgm:pt modelId="{903FA5BF-A4F5-475E-9DBF-CDBEC12C6D2D}" type="sibTrans" cxnId="{1EF0F757-99A8-47B0-9B54-108F1B2E8845}">
      <dgm:prSet/>
      <dgm:spPr/>
      <dgm:t>
        <a:bodyPr/>
        <a:lstStyle/>
        <a:p>
          <a:endParaRPr lang="en-US"/>
        </a:p>
      </dgm:t>
    </dgm:pt>
    <dgm:pt modelId="{257660FB-86EF-40AC-BCDF-DCD0848F7627}" type="pres">
      <dgm:prSet presAssocID="{C3ABD057-E291-4903-A265-7589E6F9901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2E707B9-F697-4156-A55D-780AA3FF99D7}" type="pres">
      <dgm:prSet presAssocID="{EDB492FA-3BBF-4CE5-8966-C4ECD98A709B}" presName="composite" presStyleCnt="0"/>
      <dgm:spPr/>
    </dgm:pt>
    <dgm:pt modelId="{6039A55D-A3EC-4FDD-8588-5BD58FB37E03}" type="pres">
      <dgm:prSet presAssocID="{EDB492FA-3BBF-4CE5-8966-C4ECD98A709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CCEBB-81C1-4FF5-9E81-BB07D8DD9339}" type="pres">
      <dgm:prSet presAssocID="{EDB492FA-3BBF-4CE5-8966-C4ECD98A709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2FF9D-3F5B-493F-89E1-EA3D40AF1D1F}" type="pres">
      <dgm:prSet presAssocID="{BB05D2EB-8AC6-40B9-9FF5-31FEC77A2333}" presName="sp" presStyleCnt="0"/>
      <dgm:spPr/>
    </dgm:pt>
    <dgm:pt modelId="{AABF3AAC-DCCD-4B6E-B2CB-1029FA2FB11E}" type="pres">
      <dgm:prSet presAssocID="{A8EE7DC0-0D2A-4047-B650-94D12A99B334}" presName="composite" presStyleCnt="0"/>
      <dgm:spPr/>
    </dgm:pt>
    <dgm:pt modelId="{B21C5FD5-0EDB-49A9-B5DE-2AD52ECE02FC}" type="pres">
      <dgm:prSet presAssocID="{A8EE7DC0-0D2A-4047-B650-94D12A99B334}" presName="parentText" presStyleLbl="alignNode1" presStyleIdx="1" presStyleCnt="5" custLinFactNeighborY="22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944D6-463E-4881-9653-998A3EB2DF02}" type="pres">
      <dgm:prSet presAssocID="{A8EE7DC0-0D2A-4047-B650-94D12A99B33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911E0-77F3-4F46-896E-4C0BE7AB0D9C}" type="pres">
      <dgm:prSet presAssocID="{1983644E-7F41-4ABC-BD49-0DE3DB100058}" presName="sp" presStyleCnt="0"/>
      <dgm:spPr/>
    </dgm:pt>
    <dgm:pt modelId="{A951CBEB-792B-4793-A37A-3743DB51672C}" type="pres">
      <dgm:prSet presAssocID="{69F97D36-C122-479B-806F-65BA0BB9AC3D}" presName="composite" presStyleCnt="0"/>
      <dgm:spPr/>
    </dgm:pt>
    <dgm:pt modelId="{0B8552A4-CBEB-4A9F-A351-5E76EB7D3067}" type="pres">
      <dgm:prSet presAssocID="{69F97D36-C122-479B-806F-65BA0BB9AC3D}" presName="parentText" presStyleLbl="alignNode1" presStyleIdx="2" presStyleCnt="5" custLinFactNeighborY="29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6480A-1CD4-4012-82FC-EA3A5CD4C64A}" type="pres">
      <dgm:prSet presAssocID="{69F97D36-C122-479B-806F-65BA0BB9AC3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45079-8E57-402B-BAE3-4C216AA81283}" type="pres">
      <dgm:prSet presAssocID="{3EB9CB8E-8D77-4874-9EA0-ABBD74E55EEF}" presName="sp" presStyleCnt="0"/>
      <dgm:spPr/>
    </dgm:pt>
    <dgm:pt modelId="{586D8282-FBCC-4623-A788-DFB3BB08F80F}" type="pres">
      <dgm:prSet presAssocID="{04F1765D-27C9-468C-B1A4-10ADD64350C0}" presName="composite" presStyleCnt="0"/>
      <dgm:spPr/>
    </dgm:pt>
    <dgm:pt modelId="{2A67D058-182C-4471-AB37-11A38E59FE2D}" type="pres">
      <dgm:prSet presAssocID="{04F1765D-27C9-468C-B1A4-10ADD64350C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CA2B48-6B12-4899-9473-05EE4232BB2E}" type="pres">
      <dgm:prSet presAssocID="{04F1765D-27C9-468C-B1A4-10ADD64350C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4C783-0246-4A88-864E-12FF6D3855E5}" type="pres">
      <dgm:prSet presAssocID="{841964C3-53DB-4F59-84DD-C912D49479E8}" presName="sp" presStyleCnt="0"/>
      <dgm:spPr/>
    </dgm:pt>
    <dgm:pt modelId="{75C65B24-B9B4-465E-9317-A028DCDCC5BF}" type="pres">
      <dgm:prSet presAssocID="{4DCBC35A-F4E2-4AF9-9A97-8950E0F40BA6}" presName="composite" presStyleCnt="0"/>
      <dgm:spPr/>
    </dgm:pt>
    <dgm:pt modelId="{E2570871-BB69-46D2-921C-0AD68AF35405}" type="pres">
      <dgm:prSet presAssocID="{4DCBC35A-F4E2-4AF9-9A97-8950E0F40B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539E8-1AD4-466E-ACA4-CEFCC89559C1}" type="pres">
      <dgm:prSet presAssocID="{4DCBC35A-F4E2-4AF9-9A97-8950E0F40B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A5CEA0-339F-4DF9-96B7-111A91F77031}" type="presOf" srcId="{4DCBC35A-F4E2-4AF9-9A97-8950E0F40BA6}" destId="{E2570871-BB69-46D2-921C-0AD68AF35405}" srcOrd="0" destOrd="0" presId="urn:microsoft.com/office/officeart/2005/8/layout/chevron2"/>
    <dgm:cxn modelId="{087A07E5-1255-4DC3-AB54-525BBB073F3A}" type="presOf" srcId="{F530B1F5-C126-4032-8DD2-2AF72EF6476D}" destId="{B2CA2B48-6B12-4899-9473-05EE4232BB2E}" srcOrd="0" destOrd="0" presId="urn:microsoft.com/office/officeart/2005/8/layout/chevron2"/>
    <dgm:cxn modelId="{310DBC39-4C6F-4F85-B35F-BB442F601FE6}" type="presOf" srcId="{D8F27C66-F534-46DA-926D-B7ECC8C49FDC}" destId="{AC66480A-1CD4-4012-82FC-EA3A5CD4C64A}" srcOrd="0" destOrd="1" presId="urn:microsoft.com/office/officeart/2005/8/layout/chevron2"/>
    <dgm:cxn modelId="{DC109AFF-1537-4289-A89D-88806C364BD6}" type="presOf" srcId="{8FD9609F-0F58-4407-B2DB-A6B59A159F35}" destId="{E08944D6-463E-4881-9653-998A3EB2DF02}" srcOrd="0" destOrd="0" presId="urn:microsoft.com/office/officeart/2005/8/layout/chevron2"/>
    <dgm:cxn modelId="{4D4D5BD9-D5E7-4E99-828E-AFC3F9E1228A}" srcId="{C3ABD057-E291-4903-A265-7589E6F99010}" destId="{4DCBC35A-F4E2-4AF9-9A97-8950E0F40BA6}" srcOrd="4" destOrd="0" parTransId="{76F06070-55F3-4116-9EA2-0523641AD24C}" sibTransId="{E53D0F1C-EAAD-49E5-9429-91D1716B15D0}"/>
    <dgm:cxn modelId="{D228E182-C925-4642-B236-C4238CF1F7F9}" srcId="{C3ABD057-E291-4903-A265-7589E6F99010}" destId="{EDB492FA-3BBF-4CE5-8966-C4ECD98A709B}" srcOrd="0" destOrd="0" parTransId="{065217F0-ADD5-413F-814D-B021D9D98F19}" sibTransId="{BB05D2EB-8AC6-40B9-9FF5-31FEC77A2333}"/>
    <dgm:cxn modelId="{D7670C95-F9DB-4EC1-B159-ED4375FDE519}" srcId="{69513C90-BB2C-4CFF-8ADB-A2B63F64CBD3}" destId="{D8F27C66-F534-46DA-926D-B7ECC8C49FDC}" srcOrd="0" destOrd="0" parTransId="{83A75CFA-3FED-486F-94E9-74E489151226}" sibTransId="{E0E46242-5013-49FE-BD5C-A1D317696773}"/>
    <dgm:cxn modelId="{91471CD4-6F63-4BD1-AE21-AE521ED7081E}" srcId="{F530B1F5-C126-4032-8DD2-2AF72EF6476D}" destId="{F3EE1FD1-202C-4599-81C7-91A11B4346A0}" srcOrd="0" destOrd="0" parTransId="{D4F7C852-9BFF-4037-980D-0F07C088E62C}" sibTransId="{4FA037E8-0A7D-49E1-9639-3C6C0A96A0DC}"/>
    <dgm:cxn modelId="{0D51246F-CE50-44F8-AE67-DC2DB232174D}" type="presOf" srcId="{EDB492FA-3BBF-4CE5-8966-C4ECD98A709B}" destId="{6039A55D-A3EC-4FDD-8588-5BD58FB37E03}" srcOrd="0" destOrd="0" presId="urn:microsoft.com/office/officeart/2005/8/layout/chevron2"/>
    <dgm:cxn modelId="{D9139A4D-16BB-418E-B4FA-1BDE879C5843}" srcId="{C3ABD057-E291-4903-A265-7589E6F99010}" destId="{69F97D36-C122-479B-806F-65BA0BB9AC3D}" srcOrd="2" destOrd="0" parTransId="{3CC16941-4F7F-453F-B1CA-919A81C2EAB4}" sibTransId="{3EB9CB8E-8D77-4874-9EA0-ABBD74E55EEF}"/>
    <dgm:cxn modelId="{40350DD7-AF24-4970-9588-479F59BE8AE5}" srcId="{C3ABD057-E291-4903-A265-7589E6F99010}" destId="{04F1765D-27C9-468C-B1A4-10ADD64350C0}" srcOrd="3" destOrd="0" parTransId="{28C6137D-E79D-4C15-AA91-0C7FB2D78C41}" sibTransId="{841964C3-53DB-4F59-84DD-C912D49479E8}"/>
    <dgm:cxn modelId="{492261BB-CC11-48A3-9331-6A0ADC780F92}" srcId="{69F97D36-C122-479B-806F-65BA0BB9AC3D}" destId="{69513C90-BB2C-4CFF-8ADB-A2B63F64CBD3}" srcOrd="0" destOrd="0" parTransId="{A09D43CA-1ABD-4C86-9B13-0809DD70D7BC}" sibTransId="{D74D0BB5-2F67-4D3E-AD3A-36FEC6097D36}"/>
    <dgm:cxn modelId="{BE295972-1060-41B4-85BD-374FC608CCC8}" type="presOf" srcId="{C3ABD057-E291-4903-A265-7589E6F99010}" destId="{257660FB-86EF-40AC-BCDF-DCD0848F7627}" srcOrd="0" destOrd="0" presId="urn:microsoft.com/office/officeart/2005/8/layout/chevron2"/>
    <dgm:cxn modelId="{1EF0F757-99A8-47B0-9B54-108F1B2E8845}" srcId="{0DFFE2D1-1C09-499B-A37E-BB8191CD6440}" destId="{D9BFDCE9-83AB-4D9D-AEA2-8522B68EF164}" srcOrd="0" destOrd="0" parTransId="{ED0F016F-2DAC-4D06-ACD6-1850C08B85BC}" sibTransId="{903FA5BF-A4F5-475E-9DBF-CDBEC12C6D2D}"/>
    <dgm:cxn modelId="{41409C9F-65F2-4792-841B-82A02184B1BD}" srcId="{04F1765D-27C9-468C-B1A4-10ADD64350C0}" destId="{F530B1F5-C126-4032-8DD2-2AF72EF6476D}" srcOrd="0" destOrd="0" parTransId="{ED0732F4-3D13-414B-BC57-6FD11644D5EA}" sibTransId="{B0767801-61D5-42D4-87DC-49C865F4678A}"/>
    <dgm:cxn modelId="{CE58BD92-E71E-4352-A89B-34D89CFEA6AE}" type="presOf" srcId="{6BF0FA44-7745-4FBC-AB0C-029C78A15A74}" destId="{9F8CCEBB-81C1-4FF5-9E81-BB07D8DD9339}" srcOrd="0" destOrd="0" presId="urn:microsoft.com/office/officeart/2005/8/layout/chevron2"/>
    <dgm:cxn modelId="{2FBC30E7-9EBB-4899-9852-742A34F5F250}" srcId="{EDB492FA-3BBF-4CE5-8966-C4ECD98A709B}" destId="{6BF0FA44-7745-4FBC-AB0C-029C78A15A74}" srcOrd="0" destOrd="0" parTransId="{9B3ADC6B-9CDB-4B84-BC8D-B4680F6578F3}" sibTransId="{92071C9E-5CC0-4C2E-8B13-B9BE848DB937}"/>
    <dgm:cxn modelId="{0C38BA87-ED65-435C-8B60-DBD02141F165}" srcId="{A8EE7DC0-0D2A-4047-B650-94D12A99B334}" destId="{8FD9609F-0F58-4407-B2DB-A6B59A159F35}" srcOrd="0" destOrd="0" parTransId="{860F4C62-34D4-4FCB-86F2-4DD9A5E39F68}" sibTransId="{53E5F990-35BE-404F-8BE2-464378FCC2AC}"/>
    <dgm:cxn modelId="{991B79A5-0DDE-493E-AB7D-0B35B7654319}" type="presOf" srcId="{04F1765D-27C9-468C-B1A4-10ADD64350C0}" destId="{2A67D058-182C-4471-AB37-11A38E59FE2D}" srcOrd="0" destOrd="0" presId="urn:microsoft.com/office/officeart/2005/8/layout/chevron2"/>
    <dgm:cxn modelId="{54E6C4C1-942C-4339-8FDB-AB2FA205BC99}" srcId="{8FD9609F-0F58-4407-B2DB-A6B59A159F35}" destId="{42D56369-260C-44DB-BB21-F00001FAE36A}" srcOrd="0" destOrd="0" parTransId="{1CD72DC7-CE66-4C17-933A-E18D800CC7B4}" sibTransId="{12A23238-D3E3-4EE7-9868-FB5DF66188D9}"/>
    <dgm:cxn modelId="{F8FEB4AF-703A-4630-8573-26D5D08248E9}" type="presOf" srcId="{A8EE7DC0-0D2A-4047-B650-94D12A99B334}" destId="{B21C5FD5-0EDB-49A9-B5DE-2AD52ECE02FC}" srcOrd="0" destOrd="0" presId="urn:microsoft.com/office/officeart/2005/8/layout/chevron2"/>
    <dgm:cxn modelId="{0C3BEEA9-490B-45D8-896E-F96011F925AE}" srcId="{6BF0FA44-7745-4FBC-AB0C-029C78A15A74}" destId="{A387DD5C-6B03-4B97-90BF-913451E262B9}" srcOrd="0" destOrd="0" parTransId="{7A58A706-8F92-4BC0-B69C-D23557841B33}" sibTransId="{E4675EF0-6916-4871-AAA5-462B7DDFAF83}"/>
    <dgm:cxn modelId="{0AC9680C-C940-4069-A673-2C49F2D3ADBE}" type="presOf" srcId="{0DFFE2D1-1C09-499B-A37E-BB8191CD6440}" destId="{002539E8-1AD4-466E-ACA4-CEFCC89559C1}" srcOrd="0" destOrd="0" presId="urn:microsoft.com/office/officeart/2005/8/layout/chevron2"/>
    <dgm:cxn modelId="{4025CE9E-75D3-4961-980A-C7DB47965A85}" type="presOf" srcId="{D9BFDCE9-83AB-4D9D-AEA2-8522B68EF164}" destId="{002539E8-1AD4-466E-ACA4-CEFCC89559C1}" srcOrd="0" destOrd="1" presId="urn:microsoft.com/office/officeart/2005/8/layout/chevron2"/>
    <dgm:cxn modelId="{5F8A6B71-3380-4425-BFCA-B2E06F7397CF}" srcId="{C3ABD057-E291-4903-A265-7589E6F99010}" destId="{A8EE7DC0-0D2A-4047-B650-94D12A99B334}" srcOrd="1" destOrd="0" parTransId="{AB0E5AB9-C809-4992-9A7F-F456E1F67C54}" sibTransId="{1983644E-7F41-4ABC-BD49-0DE3DB100058}"/>
    <dgm:cxn modelId="{CF05D7ED-CFD0-4866-AD51-1D86F0FAAB68}" type="presOf" srcId="{F3EE1FD1-202C-4599-81C7-91A11B4346A0}" destId="{B2CA2B48-6B12-4899-9473-05EE4232BB2E}" srcOrd="0" destOrd="1" presId="urn:microsoft.com/office/officeart/2005/8/layout/chevron2"/>
    <dgm:cxn modelId="{8DD04F93-7AE7-45CD-9A4E-28AE18A130AB}" srcId="{4DCBC35A-F4E2-4AF9-9A97-8950E0F40BA6}" destId="{0DFFE2D1-1C09-499B-A37E-BB8191CD6440}" srcOrd="0" destOrd="0" parTransId="{6CCDE2EE-CE5C-4372-A01E-7C6752318BF8}" sibTransId="{72A521F2-1E9A-4E74-A383-C86A5D446783}"/>
    <dgm:cxn modelId="{C4C2146B-4C09-49B6-A54E-0AA2EA87882B}" type="presOf" srcId="{A387DD5C-6B03-4B97-90BF-913451E262B9}" destId="{9F8CCEBB-81C1-4FF5-9E81-BB07D8DD9339}" srcOrd="0" destOrd="1" presId="urn:microsoft.com/office/officeart/2005/8/layout/chevron2"/>
    <dgm:cxn modelId="{C0BEB7E6-CF65-46CF-89CA-6BFDF180ACCA}" type="presOf" srcId="{69513C90-BB2C-4CFF-8ADB-A2B63F64CBD3}" destId="{AC66480A-1CD4-4012-82FC-EA3A5CD4C64A}" srcOrd="0" destOrd="0" presId="urn:microsoft.com/office/officeart/2005/8/layout/chevron2"/>
    <dgm:cxn modelId="{44A0B501-6915-4774-872B-6E2CBFA09DFD}" type="presOf" srcId="{42D56369-260C-44DB-BB21-F00001FAE36A}" destId="{E08944D6-463E-4881-9653-998A3EB2DF02}" srcOrd="0" destOrd="1" presId="urn:microsoft.com/office/officeart/2005/8/layout/chevron2"/>
    <dgm:cxn modelId="{4292CAB6-0E27-4AFE-8FB9-6A2BFF4433FB}" type="presOf" srcId="{69F97D36-C122-479B-806F-65BA0BB9AC3D}" destId="{0B8552A4-CBEB-4A9F-A351-5E76EB7D3067}" srcOrd="0" destOrd="0" presId="urn:microsoft.com/office/officeart/2005/8/layout/chevron2"/>
    <dgm:cxn modelId="{7E4EE61C-7285-4228-BFAE-D1A3DE038DCC}" type="presParOf" srcId="{257660FB-86EF-40AC-BCDF-DCD0848F7627}" destId="{B2E707B9-F697-4156-A55D-780AA3FF99D7}" srcOrd="0" destOrd="0" presId="urn:microsoft.com/office/officeart/2005/8/layout/chevron2"/>
    <dgm:cxn modelId="{48C2E2EE-1A0A-4E43-94CD-DE603781E178}" type="presParOf" srcId="{B2E707B9-F697-4156-A55D-780AA3FF99D7}" destId="{6039A55D-A3EC-4FDD-8588-5BD58FB37E03}" srcOrd="0" destOrd="0" presId="urn:microsoft.com/office/officeart/2005/8/layout/chevron2"/>
    <dgm:cxn modelId="{3D6E74CB-9339-4D1D-99AE-FB4AEC42D688}" type="presParOf" srcId="{B2E707B9-F697-4156-A55D-780AA3FF99D7}" destId="{9F8CCEBB-81C1-4FF5-9E81-BB07D8DD9339}" srcOrd="1" destOrd="0" presId="urn:microsoft.com/office/officeart/2005/8/layout/chevron2"/>
    <dgm:cxn modelId="{579301A0-9093-4F0B-B7E8-EA997AEFA757}" type="presParOf" srcId="{257660FB-86EF-40AC-BCDF-DCD0848F7627}" destId="{6542FF9D-3F5B-493F-89E1-EA3D40AF1D1F}" srcOrd="1" destOrd="0" presId="urn:microsoft.com/office/officeart/2005/8/layout/chevron2"/>
    <dgm:cxn modelId="{1F21D1B1-C3F1-4FF5-AE18-8AA37D8FCFD5}" type="presParOf" srcId="{257660FB-86EF-40AC-BCDF-DCD0848F7627}" destId="{AABF3AAC-DCCD-4B6E-B2CB-1029FA2FB11E}" srcOrd="2" destOrd="0" presId="urn:microsoft.com/office/officeart/2005/8/layout/chevron2"/>
    <dgm:cxn modelId="{213362A8-CBE1-4FD7-8B27-53E0F047C840}" type="presParOf" srcId="{AABF3AAC-DCCD-4B6E-B2CB-1029FA2FB11E}" destId="{B21C5FD5-0EDB-49A9-B5DE-2AD52ECE02FC}" srcOrd="0" destOrd="0" presId="urn:microsoft.com/office/officeart/2005/8/layout/chevron2"/>
    <dgm:cxn modelId="{D79A67B3-E0C4-4BDF-BB49-F1248540E61D}" type="presParOf" srcId="{AABF3AAC-DCCD-4B6E-B2CB-1029FA2FB11E}" destId="{E08944D6-463E-4881-9653-998A3EB2DF02}" srcOrd="1" destOrd="0" presId="urn:microsoft.com/office/officeart/2005/8/layout/chevron2"/>
    <dgm:cxn modelId="{0A347B0D-454B-44E3-A023-09FD3EC4D9BB}" type="presParOf" srcId="{257660FB-86EF-40AC-BCDF-DCD0848F7627}" destId="{13F911E0-77F3-4F46-896E-4C0BE7AB0D9C}" srcOrd="3" destOrd="0" presId="urn:microsoft.com/office/officeart/2005/8/layout/chevron2"/>
    <dgm:cxn modelId="{E130F4B6-7E80-4B8D-ABC7-2753B0BAF64F}" type="presParOf" srcId="{257660FB-86EF-40AC-BCDF-DCD0848F7627}" destId="{A951CBEB-792B-4793-A37A-3743DB51672C}" srcOrd="4" destOrd="0" presId="urn:microsoft.com/office/officeart/2005/8/layout/chevron2"/>
    <dgm:cxn modelId="{D02CADCB-9C40-4564-A471-4A7A13D39D8F}" type="presParOf" srcId="{A951CBEB-792B-4793-A37A-3743DB51672C}" destId="{0B8552A4-CBEB-4A9F-A351-5E76EB7D3067}" srcOrd="0" destOrd="0" presId="urn:microsoft.com/office/officeart/2005/8/layout/chevron2"/>
    <dgm:cxn modelId="{1FE3B70C-E25E-4874-AC96-BD128FD5018B}" type="presParOf" srcId="{A951CBEB-792B-4793-A37A-3743DB51672C}" destId="{AC66480A-1CD4-4012-82FC-EA3A5CD4C64A}" srcOrd="1" destOrd="0" presId="urn:microsoft.com/office/officeart/2005/8/layout/chevron2"/>
    <dgm:cxn modelId="{AC8F02DF-9058-44A4-B4F0-9B4C4423B3B4}" type="presParOf" srcId="{257660FB-86EF-40AC-BCDF-DCD0848F7627}" destId="{F6145079-8E57-402B-BAE3-4C216AA81283}" srcOrd="5" destOrd="0" presId="urn:microsoft.com/office/officeart/2005/8/layout/chevron2"/>
    <dgm:cxn modelId="{CB7D1B43-56BD-425A-AEEE-A2F963DD11D6}" type="presParOf" srcId="{257660FB-86EF-40AC-BCDF-DCD0848F7627}" destId="{586D8282-FBCC-4623-A788-DFB3BB08F80F}" srcOrd="6" destOrd="0" presId="urn:microsoft.com/office/officeart/2005/8/layout/chevron2"/>
    <dgm:cxn modelId="{FE84F61E-B2D5-496F-9A11-63634D30CA21}" type="presParOf" srcId="{586D8282-FBCC-4623-A788-DFB3BB08F80F}" destId="{2A67D058-182C-4471-AB37-11A38E59FE2D}" srcOrd="0" destOrd="0" presId="urn:microsoft.com/office/officeart/2005/8/layout/chevron2"/>
    <dgm:cxn modelId="{3BBA5DB3-CC26-4141-A48C-7ED8765F8E8D}" type="presParOf" srcId="{586D8282-FBCC-4623-A788-DFB3BB08F80F}" destId="{B2CA2B48-6B12-4899-9473-05EE4232BB2E}" srcOrd="1" destOrd="0" presId="urn:microsoft.com/office/officeart/2005/8/layout/chevron2"/>
    <dgm:cxn modelId="{8C5F126B-D0A4-4796-96DD-4EEE939F683A}" type="presParOf" srcId="{257660FB-86EF-40AC-BCDF-DCD0848F7627}" destId="{47C4C783-0246-4A88-864E-12FF6D3855E5}" srcOrd="7" destOrd="0" presId="urn:microsoft.com/office/officeart/2005/8/layout/chevron2"/>
    <dgm:cxn modelId="{B7D5A399-0F5D-4F88-8D3E-E3D291C16B1D}" type="presParOf" srcId="{257660FB-86EF-40AC-BCDF-DCD0848F7627}" destId="{75C65B24-B9B4-465E-9317-A028DCDCC5BF}" srcOrd="8" destOrd="0" presId="urn:microsoft.com/office/officeart/2005/8/layout/chevron2"/>
    <dgm:cxn modelId="{9EDFD68E-1289-4629-B062-D9C4C7EEFCEE}" type="presParOf" srcId="{75C65B24-B9B4-465E-9317-A028DCDCC5BF}" destId="{E2570871-BB69-46D2-921C-0AD68AF35405}" srcOrd="0" destOrd="0" presId="urn:microsoft.com/office/officeart/2005/8/layout/chevron2"/>
    <dgm:cxn modelId="{0FFF7EDC-18D1-4DD7-B29A-5FB3D9FAFD5C}" type="presParOf" srcId="{75C65B24-B9B4-465E-9317-A028DCDCC5BF}" destId="{002539E8-1AD4-466E-ACA4-CEFCC89559C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9A55D-A3EC-4FDD-8588-5BD58FB37E03}">
      <dsp:nvSpPr>
        <dsp:cNvPr id="0" name=""/>
        <dsp:cNvSpPr/>
      </dsp:nvSpPr>
      <dsp:spPr>
        <a:xfrm rot="5400000">
          <a:off x="-165218" y="166103"/>
          <a:ext cx="1101453" cy="771017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</a:t>
          </a:r>
          <a:endParaRPr lang="en-US" sz="2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" y="386394"/>
        <a:ext cx="771017" cy="330436"/>
      </dsp:txXfrm>
    </dsp:sp>
    <dsp:sp modelId="{9F8CCEBB-81C1-4FF5-9E81-BB07D8DD9339}">
      <dsp:nvSpPr>
        <dsp:cNvPr id="0" name=""/>
        <dsp:cNvSpPr/>
      </dsp:nvSpPr>
      <dsp:spPr>
        <a:xfrm rot="5400000">
          <a:off x="3966568" y="-3194665"/>
          <a:ext cx="715944" cy="7107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>
              <a:solidFill>
                <a:schemeClr val="accent4">
                  <a:lumMod val="10000"/>
                </a:schemeClr>
              </a:solidFill>
            </a:rPr>
            <a:t>Forming</a:t>
          </a:r>
          <a:r>
            <a:rPr lang="en-US" sz="2100" kern="1200" dirty="0" smtClean="0">
              <a:solidFill>
                <a:schemeClr val="accent4">
                  <a:lumMod val="10000"/>
                </a:schemeClr>
              </a:solidFill>
            </a:rPr>
            <a:t>:</a:t>
          </a:r>
          <a:endParaRPr lang="en-US" sz="2100" kern="1200" dirty="0">
            <a:solidFill>
              <a:schemeClr val="accent4">
                <a:lumMod val="10000"/>
              </a:schemeClr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>
              <a:solidFill>
                <a:srgbClr val="FF0000"/>
              </a:solidFill>
            </a:rPr>
            <a:t>Uncertainty</a:t>
          </a:r>
          <a:r>
            <a:rPr lang="en-US" sz="2100" kern="1200" dirty="0" smtClean="0">
              <a:solidFill>
                <a:schemeClr val="accent4">
                  <a:lumMod val="10000"/>
                </a:schemeClr>
              </a:solidFill>
            </a:rPr>
            <a:t> about purpose, structure, and leadership</a:t>
          </a:r>
          <a:endParaRPr lang="en-US" sz="2100" kern="1200" dirty="0">
            <a:solidFill>
              <a:schemeClr val="accent4">
                <a:lumMod val="10000"/>
              </a:schemeClr>
            </a:solidFill>
          </a:endParaRPr>
        </a:p>
      </dsp:txBody>
      <dsp:txXfrm rot="-5400000">
        <a:off x="771017" y="35836"/>
        <a:ext cx="7072097" cy="646044"/>
      </dsp:txXfrm>
    </dsp:sp>
    <dsp:sp modelId="{B21C5FD5-0EDB-49A9-B5DE-2AD52ECE02FC}">
      <dsp:nvSpPr>
        <dsp:cNvPr id="0" name=""/>
        <dsp:cNvSpPr/>
      </dsp:nvSpPr>
      <dsp:spPr>
        <a:xfrm rot="5400000">
          <a:off x="-165218" y="1174784"/>
          <a:ext cx="1101453" cy="771017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7005"/>
                <a:lumOff val="7938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-7005"/>
                <a:lumOff val="7938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-7005"/>
                <a:lumOff val="793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-7005"/>
              <a:lumOff val="793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  <a:endParaRPr lang="en-US" sz="2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" y="1395075"/>
        <a:ext cx="771017" cy="330436"/>
      </dsp:txXfrm>
    </dsp:sp>
    <dsp:sp modelId="{E08944D6-463E-4881-9653-998A3EB2DF02}">
      <dsp:nvSpPr>
        <dsp:cNvPr id="0" name=""/>
        <dsp:cNvSpPr/>
      </dsp:nvSpPr>
      <dsp:spPr>
        <a:xfrm rot="5400000">
          <a:off x="3966568" y="-2210261"/>
          <a:ext cx="715944" cy="7107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7005"/>
              <a:lumOff val="793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>
              <a:solidFill>
                <a:schemeClr val="accent4">
                  <a:lumMod val="10000"/>
                </a:schemeClr>
              </a:solidFill>
            </a:rPr>
            <a:t>Storming</a:t>
          </a:r>
          <a:r>
            <a:rPr lang="en-US" sz="2100" kern="1200" dirty="0" smtClean="0">
              <a:solidFill>
                <a:schemeClr val="accent4">
                  <a:lumMod val="10000"/>
                </a:schemeClr>
              </a:solidFill>
            </a:rPr>
            <a:t>:</a:t>
          </a:r>
          <a:endParaRPr lang="en-US" sz="2100" kern="1200" dirty="0">
            <a:solidFill>
              <a:schemeClr val="accent4">
                <a:lumMod val="10000"/>
              </a:schemeClr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accent4">
                  <a:lumMod val="10000"/>
                </a:schemeClr>
              </a:solidFill>
            </a:rPr>
            <a:t>Intragroup </a:t>
          </a:r>
          <a:r>
            <a:rPr lang="en-US" sz="2100" b="1" kern="1200" dirty="0" smtClean="0">
              <a:solidFill>
                <a:srgbClr val="FF0000"/>
              </a:solidFill>
            </a:rPr>
            <a:t>conflict</a:t>
          </a:r>
          <a:r>
            <a:rPr lang="en-US" sz="2100" kern="1200" dirty="0" smtClean="0">
              <a:solidFill>
                <a:schemeClr val="accent4">
                  <a:lumMod val="10000"/>
                </a:schemeClr>
              </a:solidFill>
            </a:rPr>
            <a:t> as members resist constraints</a:t>
          </a:r>
          <a:endParaRPr lang="en-US" sz="2100" kern="1200" dirty="0">
            <a:solidFill>
              <a:schemeClr val="accent4">
                <a:lumMod val="10000"/>
              </a:schemeClr>
            </a:solidFill>
          </a:endParaRPr>
        </a:p>
      </dsp:txBody>
      <dsp:txXfrm rot="-5400000">
        <a:off x="771017" y="1020240"/>
        <a:ext cx="7072097" cy="646044"/>
      </dsp:txXfrm>
    </dsp:sp>
    <dsp:sp modelId="{0B8552A4-CBEB-4A9F-A351-5E76EB7D3067}">
      <dsp:nvSpPr>
        <dsp:cNvPr id="0" name=""/>
        <dsp:cNvSpPr/>
      </dsp:nvSpPr>
      <dsp:spPr>
        <a:xfrm rot="5400000">
          <a:off x="-165218" y="2167074"/>
          <a:ext cx="1101453" cy="771017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14010"/>
                <a:lumOff val="15876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-14010"/>
                <a:lumOff val="15876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-14010"/>
                <a:lumOff val="1587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-14010"/>
              <a:lumOff val="15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</a:t>
          </a:r>
          <a:endParaRPr lang="en-US" sz="2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" y="2387365"/>
        <a:ext cx="771017" cy="330436"/>
      </dsp:txXfrm>
    </dsp:sp>
    <dsp:sp modelId="{AC66480A-1CD4-4012-82FC-EA3A5CD4C64A}">
      <dsp:nvSpPr>
        <dsp:cNvPr id="0" name=""/>
        <dsp:cNvSpPr/>
      </dsp:nvSpPr>
      <dsp:spPr>
        <a:xfrm rot="5400000">
          <a:off x="3966568" y="-1225857"/>
          <a:ext cx="715944" cy="7107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14010"/>
              <a:lumOff val="15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>
              <a:solidFill>
                <a:schemeClr val="accent4">
                  <a:lumMod val="10000"/>
                </a:schemeClr>
              </a:solidFill>
            </a:rPr>
            <a:t>Norming</a:t>
          </a:r>
          <a:r>
            <a:rPr lang="en-US" sz="2100" kern="1200" dirty="0" smtClean="0">
              <a:solidFill>
                <a:schemeClr val="accent4">
                  <a:lumMod val="10000"/>
                </a:schemeClr>
              </a:solidFill>
            </a:rPr>
            <a:t>:</a:t>
          </a:r>
          <a:endParaRPr lang="en-US" sz="2100" kern="1200" dirty="0">
            <a:solidFill>
              <a:schemeClr val="accent4">
                <a:lumMod val="10000"/>
              </a:schemeClr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accent4">
                  <a:lumMod val="10000"/>
                </a:schemeClr>
              </a:solidFill>
            </a:rPr>
            <a:t>Group is </a:t>
          </a:r>
          <a:r>
            <a:rPr lang="en-US" sz="2100" b="1" kern="1200" dirty="0" smtClean="0">
              <a:solidFill>
                <a:srgbClr val="FF0000"/>
              </a:solidFill>
            </a:rPr>
            <a:t>cohesive</a:t>
          </a:r>
          <a:r>
            <a:rPr lang="en-US" sz="2100" kern="1200" dirty="0" smtClean="0">
              <a:solidFill>
                <a:schemeClr val="accent4">
                  <a:lumMod val="10000"/>
                </a:schemeClr>
              </a:solidFill>
            </a:rPr>
            <a:t> with strong </a:t>
          </a:r>
          <a:r>
            <a:rPr lang="en-US" sz="2100" b="1" kern="1200" dirty="0" smtClean="0">
              <a:solidFill>
                <a:srgbClr val="FF0000"/>
              </a:solidFill>
            </a:rPr>
            <a:t>group identity</a:t>
          </a:r>
          <a:endParaRPr lang="en-US" sz="2100" b="1" kern="1200" dirty="0">
            <a:solidFill>
              <a:srgbClr val="FF0000"/>
            </a:solidFill>
          </a:endParaRPr>
        </a:p>
      </dsp:txBody>
      <dsp:txXfrm rot="-5400000">
        <a:off x="771017" y="2004644"/>
        <a:ext cx="7072097" cy="646044"/>
      </dsp:txXfrm>
    </dsp:sp>
    <dsp:sp modelId="{2A67D058-182C-4471-AB37-11A38E59FE2D}">
      <dsp:nvSpPr>
        <dsp:cNvPr id="0" name=""/>
        <dsp:cNvSpPr/>
      </dsp:nvSpPr>
      <dsp:spPr>
        <a:xfrm rot="5400000">
          <a:off x="-165218" y="3119316"/>
          <a:ext cx="1101453" cy="771017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21014"/>
                <a:lumOff val="23814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-21014"/>
                <a:lumOff val="23814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-21014"/>
                <a:lumOff val="2381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-21014"/>
              <a:lumOff val="238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n-US" sz="2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" y="3339607"/>
        <a:ext cx="771017" cy="330436"/>
      </dsp:txXfrm>
    </dsp:sp>
    <dsp:sp modelId="{B2CA2B48-6B12-4899-9473-05EE4232BB2E}">
      <dsp:nvSpPr>
        <dsp:cNvPr id="0" name=""/>
        <dsp:cNvSpPr/>
      </dsp:nvSpPr>
      <dsp:spPr>
        <a:xfrm rot="5400000">
          <a:off x="3966568" y="-241452"/>
          <a:ext cx="715944" cy="7107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21014"/>
              <a:lumOff val="238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>
              <a:solidFill>
                <a:schemeClr val="accent4">
                  <a:lumMod val="10000"/>
                </a:schemeClr>
              </a:solidFill>
            </a:rPr>
            <a:t>Performing</a:t>
          </a:r>
          <a:r>
            <a:rPr lang="en-US" sz="2100" kern="1200" dirty="0" smtClean="0">
              <a:solidFill>
                <a:schemeClr val="accent4">
                  <a:lumMod val="10000"/>
                </a:schemeClr>
              </a:solidFill>
            </a:rPr>
            <a:t>:</a:t>
          </a:r>
          <a:endParaRPr lang="en-US" sz="2100" kern="1200" dirty="0">
            <a:solidFill>
              <a:schemeClr val="accent4">
                <a:lumMod val="10000"/>
              </a:schemeClr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accent4">
                  <a:lumMod val="10000"/>
                </a:schemeClr>
              </a:solidFill>
            </a:rPr>
            <a:t>Group fully functional and working </a:t>
          </a:r>
          <a:r>
            <a:rPr lang="en-US" sz="2100" b="1" kern="1200" dirty="0" smtClean="0">
              <a:solidFill>
                <a:srgbClr val="FF0000"/>
              </a:solidFill>
            </a:rPr>
            <a:t>toward goals</a:t>
          </a:r>
          <a:endParaRPr lang="en-US" sz="2100" b="1" kern="1200" dirty="0">
            <a:solidFill>
              <a:srgbClr val="FF0000"/>
            </a:solidFill>
          </a:endParaRPr>
        </a:p>
      </dsp:txBody>
      <dsp:txXfrm rot="-5400000">
        <a:off x="771017" y="2989049"/>
        <a:ext cx="7072097" cy="646044"/>
      </dsp:txXfrm>
    </dsp:sp>
    <dsp:sp modelId="{E2570871-BB69-46D2-921C-0AD68AF35405}">
      <dsp:nvSpPr>
        <dsp:cNvPr id="0" name=""/>
        <dsp:cNvSpPr/>
      </dsp:nvSpPr>
      <dsp:spPr>
        <a:xfrm rot="5400000">
          <a:off x="-165218" y="4103720"/>
          <a:ext cx="1101453" cy="771017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28019"/>
                <a:lumOff val="31752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-28019"/>
                <a:lumOff val="31752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-28019"/>
                <a:lumOff val="3175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-28019"/>
              <a:lumOff val="31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</a:t>
          </a:r>
          <a:endParaRPr lang="en-US" sz="2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" y="4324011"/>
        <a:ext cx="771017" cy="330436"/>
      </dsp:txXfrm>
    </dsp:sp>
    <dsp:sp modelId="{002539E8-1AD4-466E-ACA4-CEFCC89559C1}">
      <dsp:nvSpPr>
        <dsp:cNvPr id="0" name=""/>
        <dsp:cNvSpPr/>
      </dsp:nvSpPr>
      <dsp:spPr>
        <a:xfrm rot="5400000">
          <a:off x="3966568" y="742951"/>
          <a:ext cx="715944" cy="7107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-28019"/>
              <a:lumOff val="31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>
              <a:solidFill>
                <a:schemeClr val="accent4">
                  <a:lumMod val="10000"/>
                </a:schemeClr>
              </a:solidFill>
            </a:rPr>
            <a:t>Adjourning</a:t>
          </a:r>
          <a:r>
            <a:rPr lang="en-US" sz="2100" kern="1200" dirty="0" smtClean="0">
              <a:solidFill>
                <a:schemeClr val="accent4">
                  <a:lumMod val="10000"/>
                </a:schemeClr>
              </a:solidFill>
            </a:rPr>
            <a:t>:</a:t>
          </a:r>
          <a:endParaRPr lang="en-US" sz="2100" kern="1200" dirty="0">
            <a:solidFill>
              <a:schemeClr val="accent4">
                <a:lumMod val="10000"/>
              </a:schemeClr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accent4">
                  <a:lumMod val="10000"/>
                </a:schemeClr>
              </a:solidFill>
            </a:rPr>
            <a:t>For </a:t>
          </a:r>
          <a:r>
            <a:rPr lang="en-US" sz="2100" b="1" kern="1200" dirty="0" smtClean="0">
              <a:solidFill>
                <a:srgbClr val="FF0000"/>
              </a:solidFill>
            </a:rPr>
            <a:t>temporary</a:t>
          </a:r>
          <a:r>
            <a:rPr lang="en-US" sz="2100" kern="1200" dirty="0" smtClean="0">
              <a:solidFill>
                <a:schemeClr val="accent4">
                  <a:lumMod val="10000"/>
                </a:schemeClr>
              </a:solidFill>
            </a:rPr>
            <a:t> groups: breaking up</a:t>
          </a:r>
          <a:endParaRPr lang="en-US" sz="2100" kern="1200" dirty="0">
            <a:solidFill>
              <a:schemeClr val="accent4">
                <a:lumMod val="10000"/>
              </a:schemeClr>
            </a:solidFill>
          </a:endParaRPr>
        </a:p>
      </dsp:txBody>
      <dsp:txXfrm rot="-5400000">
        <a:off x="771017" y="3973452"/>
        <a:ext cx="7072097" cy="646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5CBAC3D-EBEE-4820-8663-E793D90DB177}" type="datetimeFigureOut">
              <a:rPr lang="en-IN" smtClean="0"/>
              <a:pPr/>
              <a:t>10-10-2023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BE38153-F5C3-43E9-B1B3-6820974F76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52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5B566A5-67C5-4E3E-9C6E-79469278F95F}" type="datetimeFigureOut">
              <a:rPr lang="en-IN" smtClean="0"/>
              <a:pPr/>
              <a:t>10-10-2023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FD433C-C65C-4D37-94B3-5A547A2C39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7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 userDrawn="1"/>
        </p:nvSpPr>
        <p:spPr bwMode="auto">
          <a:xfrm>
            <a:off x="0" y="6931158"/>
            <a:ext cx="10691813" cy="672112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356394" y="2211181"/>
            <a:ext cx="9979025" cy="29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Template for Preparing Presentation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Session 2</a:t>
            </a:r>
            <a:endParaRPr lang="en-US" sz="2700" b="0" i="0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700" b="0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SASTRA University</a:t>
            </a:r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2791751" y="7043177"/>
            <a:ext cx="5078611" cy="5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7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  <p:extLst>
      <p:ext uri="{BB962C8B-B14F-4D97-AF65-F5344CB8AC3E}">
        <p14:creationId xmlns:p14="http://schemas.microsoft.com/office/powerpoint/2010/main" val="7987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97" y="1092183"/>
            <a:ext cx="10335419" cy="5838975"/>
          </a:xfrm>
        </p:spPr>
        <p:txBody>
          <a:bodyPr/>
          <a:lstStyle>
            <a:lvl1pPr>
              <a:lnSpc>
                <a:spcPts val="3600"/>
              </a:lnSpc>
              <a:spcBef>
                <a:spcPts val="0"/>
              </a:spcBef>
              <a:defRPr/>
            </a:lvl1pPr>
            <a:lvl2pPr>
              <a:lnSpc>
                <a:spcPts val="3600"/>
              </a:lnSpc>
              <a:spcBef>
                <a:spcPts val="0"/>
              </a:spcBef>
              <a:defRPr/>
            </a:lvl2pPr>
            <a:lvl3pPr>
              <a:lnSpc>
                <a:spcPts val="3600"/>
              </a:lnSpc>
              <a:spcBef>
                <a:spcPts val="0"/>
              </a:spcBef>
              <a:defRPr/>
            </a:lvl3pPr>
            <a:lvl4pPr>
              <a:lnSpc>
                <a:spcPts val="3600"/>
              </a:lnSpc>
              <a:spcBef>
                <a:spcPts val="0"/>
              </a:spcBef>
              <a:defRPr/>
            </a:lvl4pPr>
            <a:lvl5pPr>
              <a:lnSpc>
                <a:spcPts val="36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9412" y="7225205"/>
            <a:ext cx="1425575" cy="304053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887" y="130226"/>
            <a:ext cx="603641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3345" y="7225205"/>
            <a:ext cx="1521071" cy="273047"/>
          </a:xfrm>
        </p:spPr>
        <p:txBody>
          <a:bodyPr/>
          <a:lstStyle/>
          <a:p>
            <a:pPr>
              <a:defRPr/>
            </a:pPr>
            <a:fld id="{895465C8-0E71-406C-9EDF-6DC9EB482070}" type="datetime5">
              <a:rPr lang="en-IN" sz="1400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1748" y="1061161"/>
            <a:ext cx="5051250" cy="59960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435005" y="1054700"/>
            <a:ext cx="5051250" cy="6002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0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7144692"/>
            <a:ext cx="10691813" cy="462077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197" y="1050176"/>
            <a:ext cx="10335419" cy="583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0" y="911213"/>
            <a:ext cx="10691813" cy="132386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550" y="7204203"/>
            <a:ext cx="1521071" cy="35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173934C-5A8E-4307-8577-739A068507F4}" type="datetime5">
              <a:rPr lang="en-IN" sz="1400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10-Oct-23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311" y="7225206"/>
            <a:ext cx="2494756" cy="31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A66A362-4403-4718-B072-B01303837876}" type="slidenum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8028"/>
          <a:stretch/>
        </p:blipFill>
        <p:spPr bwMode="auto">
          <a:xfrm>
            <a:off x="0" y="83297"/>
            <a:ext cx="2834179" cy="80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2791751" y="7130629"/>
            <a:ext cx="5078611" cy="5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482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1042965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564447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2085929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91112" indent="-391112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7409" indent="-325926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 sz="2700">
          <a:solidFill>
            <a:srgbClr val="000097"/>
          </a:solidFill>
          <a:latin typeface="+mn-lt"/>
        </a:defRPr>
      </a:lvl2pPr>
      <a:lvl3pPr marL="1303706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Wingdings" pitchFamily="2" charset="2"/>
        <a:buChar char="ü"/>
        <a:defRPr sz="2300">
          <a:solidFill>
            <a:schemeClr val="tx1"/>
          </a:solidFill>
          <a:latin typeface="+mn-lt"/>
        </a:defRPr>
      </a:lvl3pPr>
      <a:lvl4pPr marL="1825188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97"/>
          </a:solidFill>
          <a:latin typeface="+mn-lt"/>
        </a:defRPr>
      </a:lvl4pPr>
      <a:lvl5pPr marL="2346670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2868153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3389635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911117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4432600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8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965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447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2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41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894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376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85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96D8-C2D3-4777-B48F-C78F8EAE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Organizational Behavior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Topic: Formation of group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Dr. C. Vijaya Banu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Associate Professor , School of Management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SASTRA Deemed University, Thanjavur – 613 401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vijayabanu@mba.sastra.edu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8F1E-BCE3-4B91-B0B3-00747DFD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198" y="7225206"/>
            <a:ext cx="1446790" cy="30405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24-9-2020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E906A-E1B5-4D32-8332-A3EC40A0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Formation of group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909873"/>
              </p:ext>
            </p:extLst>
          </p:nvPr>
        </p:nvGraphicFramePr>
        <p:xfrm>
          <a:off x="199411" y="1189831"/>
          <a:ext cx="10492401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467">
                  <a:extLst>
                    <a:ext uri="{9D8B030D-6E8A-4147-A177-3AD203B41FA5}">
                      <a16:colId xmlns:a16="http://schemas.microsoft.com/office/drawing/2014/main" val="1202633702"/>
                    </a:ext>
                  </a:extLst>
                </a:gridCol>
                <a:gridCol w="3497467">
                  <a:extLst>
                    <a:ext uri="{9D8B030D-6E8A-4147-A177-3AD203B41FA5}">
                      <a16:colId xmlns:a16="http://schemas.microsoft.com/office/drawing/2014/main" val="2693449829"/>
                    </a:ext>
                  </a:extLst>
                </a:gridCol>
                <a:gridCol w="3497467">
                  <a:extLst>
                    <a:ext uri="{9D8B030D-6E8A-4147-A177-3AD203B41FA5}">
                      <a16:colId xmlns:a16="http://schemas.microsoft.com/office/drawing/2014/main" val="2751743352"/>
                    </a:ext>
                  </a:extLst>
                </a:gridCol>
              </a:tblGrid>
              <a:tr h="27813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12334"/>
                  </a:ext>
                </a:extLst>
              </a:tr>
              <a:tr h="27813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87157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" y="1189832"/>
            <a:ext cx="3616938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26" y="1150867"/>
            <a:ext cx="3427254" cy="29735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380" y="1155383"/>
            <a:ext cx="3592432" cy="2934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11" y="4085433"/>
            <a:ext cx="3472715" cy="26669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2126" y="4124395"/>
            <a:ext cx="3502580" cy="26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r>
              <a:rPr lang="en-US"/>
              <a:t>8-</a:t>
            </a:r>
            <a:fld id="{61955F23-2A13-4231-8034-89886FDD99CE}" type="slidenum">
              <a:rPr lang="en-US"/>
              <a:pPr/>
              <a:t>11</a:t>
            </a:fld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440906" y="175391"/>
            <a:ext cx="6858000" cy="474646"/>
          </a:xfrm>
        </p:spPr>
        <p:txBody>
          <a:bodyPr/>
          <a:lstStyle/>
          <a:p>
            <a:r>
              <a:rPr lang="en-US" sz="2400" dirty="0" smtClean="0"/>
              <a:t>Key Points &amp; Critique of Five-Stage Model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23689" y="1848309"/>
            <a:ext cx="9780411" cy="4872814"/>
          </a:xfrm>
        </p:spPr>
        <p:txBody>
          <a:bodyPr/>
          <a:lstStyle/>
          <a:p>
            <a:r>
              <a:rPr lang="en-US" dirty="0" smtClean="0"/>
              <a:t>Group Effectiveness: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Generally groups are more effective as they progress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Reasons for this are complex</a:t>
            </a:r>
          </a:p>
          <a:p>
            <a:r>
              <a:rPr lang="en-US" dirty="0" smtClean="0"/>
              <a:t>Group Conflict:</a:t>
            </a:r>
          </a:p>
          <a:p>
            <a:pPr lvl="1"/>
            <a:r>
              <a:rPr lang="en-US" dirty="0"/>
              <a:t>Some groups need conflict, most productive in Stage II</a:t>
            </a:r>
          </a:p>
          <a:p>
            <a:r>
              <a:rPr lang="en-US" dirty="0" smtClean="0"/>
              <a:t>Blurred Stages: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Stages not always sequential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Multiple stages may be taken simultaneously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May regress a stage</a:t>
            </a:r>
          </a:p>
        </p:txBody>
      </p:sp>
    </p:spTree>
    <p:extLst>
      <p:ext uri="{BB962C8B-B14F-4D97-AF65-F5344CB8AC3E}">
        <p14:creationId xmlns:p14="http://schemas.microsoft.com/office/powerpoint/2010/main" val="64947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1266" name="Picture 2" descr="The Project Management Process - Week 7 Managing Te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1037431"/>
            <a:ext cx="10439400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" y="1189831"/>
            <a:ext cx="10603707" cy="595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6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Balance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Propounded </a:t>
            </a:r>
            <a:r>
              <a:rPr lang="en-IN" dirty="0"/>
              <a:t>by “ </a:t>
            </a:r>
            <a:r>
              <a:rPr lang="en-IN" b="1" dirty="0">
                <a:solidFill>
                  <a:srgbClr val="FF0000"/>
                </a:solidFill>
              </a:rPr>
              <a:t>Theodore New-Comb</a:t>
            </a:r>
            <a:r>
              <a:rPr lang="en-IN" dirty="0"/>
              <a:t>” which states that- “ Persons are </a:t>
            </a:r>
            <a:r>
              <a:rPr lang="en-IN" b="1" dirty="0">
                <a:solidFill>
                  <a:srgbClr val="FF0000"/>
                </a:solidFill>
              </a:rPr>
              <a:t>attracted with one another on the basis of similar attitudes </a:t>
            </a:r>
            <a:r>
              <a:rPr lang="en-IN" dirty="0"/>
              <a:t>towards commonly relevant objectives and goals</a:t>
            </a:r>
            <a:r>
              <a:rPr lang="en-IN" dirty="0" smtClean="0"/>
              <a:t>.”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" y="3171031"/>
            <a:ext cx="9906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9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474646"/>
          </a:xfrm>
        </p:spPr>
        <p:txBody>
          <a:bodyPr/>
          <a:lstStyle/>
          <a:p>
            <a:r>
              <a:rPr lang="en-IN" sz="2400" dirty="0" smtClean="0"/>
              <a:t>Group Cohesiveness and productivity 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1037431"/>
            <a:ext cx="10668000" cy="588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8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3074" name="Picture 2" descr="Factors affecting group&#10;decisions&#10;© PhotoDisc&#10;•The size of groups&#10;•Communication ways&#10;•Leadership styles&#10;•Skills used in 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" y="1113631"/>
            <a:ext cx="10439400" cy="562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6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group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294" y="1113631"/>
            <a:ext cx="10668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4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3" y="1113631"/>
            <a:ext cx="10603706" cy="554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88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122" name="Picture 2" descr="Effective group is when&#10;Group achieve high levels of:&#10;– Task performance.&#10;– Member satisfaction&#10;– Team viability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" y="1113631"/>
            <a:ext cx="10287000" cy="584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1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Classical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Developed by </a:t>
            </a:r>
            <a:r>
              <a:rPr lang="en-IN" dirty="0">
                <a:solidFill>
                  <a:srgbClr val="FF0000"/>
                </a:solidFill>
              </a:rPr>
              <a:t>George </a:t>
            </a:r>
            <a:r>
              <a:rPr lang="en-IN" dirty="0" err="1">
                <a:solidFill>
                  <a:srgbClr val="FF0000"/>
                </a:solidFill>
              </a:rPr>
              <a:t>Homans</a:t>
            </a:r>
            <a:r>
              <a:rPr lang="en-IN" dirty="0"/>
              <a:t>, suggests that groups develop based on activities </a:t>
            </a:r>
            <a:r>
              <a:rPr lang="en-IN" dirty="0">
                <a:solidFill>
                  <a:srgbClr val="FF0000"/>
                </a:solidFill>
              </a:rPr>
              <a:t>interactions, </a:t>
            </a:r>
            <a:r>
              <a:rPr lang="en-IN" dirty="0"/>
              <a:t>and sentiments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• Basically, the theory means that when individuals share </a:t>
            </a:r>
            <a:r>
              <a:rPr lang="en-IN" dirty="0">
                <a:solidFill>
                  <a:srgbClr val="FF0000"/>
                </a:solidFill>
              </a:rPr>
              <a:t>common activities</a:t>
            </a:r>
            <a:r>
              <a:rPr lang="en-IN" dirty="0"/>
              <a:t>, they will have more interaction and will develop attitudes (positive or negative) toward each other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• The major clement in this theory is the </a:t>
            </a:r>
            <a:r>
              <a:rPr lang="en-IN" b="1" dirty="0">
                <a:solidFill>
                  <a:srgbClr val="0070C0"/>
                </a:solidFill>
              </a:rPr>
              <a:t>interaction of the individuals involved.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3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0" name="Picture 2" descr="The importance of team work&#10;The need to be a team player is so&#10;important nowadays that many&#10;companies resist hiring peopl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3782"/>
            <a:ext cx="10287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6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2BF5-EFC5-4119-80A9-FEFEE429A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2116-BF36-4F40-8C96-962B838E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8D943-BC48-48B5-AA53-4D3DFE2E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146" name="Picture 2" descr="Stages of group for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8" y="1037431"/>
            <a:ext cx="10438737" cy="58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Social exchange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Offers an alternative explanation for group development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According </a:t>
            </a:r>
            <a:r>
              <a:rPr lang="en-IN" dirty="0"/>
              <a:t>to this theory individuals form </a:t>
            </a:r>
            <a:r>
              <a:rPr lang="en-IN" dirty="0">
                <a:solidFill>
                  <a:srgbClr val="0070C0"/>
                </a:solidFill>
              </a:rPr>
              <a:t>relationships based on the implicit </a:t>
            </a:r>
            <a:r>
              <a:rPr lang="en-IN" dirty="0"/>
              <a:t>expectation of mutually beneficial exchanges based on </a:t>
            </a:r>
            <a:r>
              <a:rPr lang="en-IN" dirty="0">
                <a:solidFill>
                  <a:srgbClr val="FF0000"/>
                </a:solidFill>
              </a:rPr>
              <a:t>trust</a:t>
            </a:r>
            <a:r>
              <a:rPr lang="en-IN" dirty="0"/>
              <a:t> and felt obligation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• Thus, a perception that exchange relationships will be positive is essential if individuals are to be attracted to and </a:t>
            </a:r>
            <a:r>
              <a:rPr lang="en-IN" dirty="0">
                <a:solidFill>
                  <a:srgbClr val="FF0000"/>
                </a:solidFill>
              </a:rPr>
              <a:t>affiliate</a:t>
            </a:r>
            <a:r>
              <a:rPr lang="en-IN" dirty="0"/>
              <a:t> with a group.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7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Social Identity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Offers </a:t>
            </a:r>
            <a:r>
              <a:rPr lang="en-IN" dirty="0"/>
              <a:t>another explanation for group formation. • Simply put, this theory suggests that individuals get a sense of </a:t>
            </a:r>
            <a:r>
              <a:rPr lang="en-IN" dirty="0">
                <a:solidFill>
                  <a:srgbClr val="FF0000"/>
                </a:solidFill>
              </a:rPr>
              <a:t>identity and self-esteem </a:t>
            </a:r>
            <a:r>
              <a:rPr lang="en-IN" dirty="0"/>
              <a:t>based upon their membership in salient groups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The </a:t>
            </a:r>
            <a:r>
              <a:rPr lang="en-IN" dirty="0"/>
              <a:t>nature of the group may be </a:t>
            </a:r>
            <a:r>
              <a:rPr lang="en-IN" dirty="0">
                <a:solidFill>
                  <a:srgbClr val="FF0000"/>
                </a:solidFill>
              </a:rPr>
              <a:t>demographicall</a:t>
            </a:r>
            <a:r>
              <a:rPr lang="en-IN" dirty="0"/>
              <a:t>y based, </a:t>
            </a:r>
            <a:r>
              <a:rPr lang="en-IN" dirty="0">
                <a:solidFill>
                  <a:srgbClr val="FF0000"/>
                </a:solidFill>
              </a:rPr>
              <a:t>culturally </a:t>
            </a:r>
            <a:r>
              <a:rPr lang="en-IN" dirty="0"/>
              <a:t>based, or </a:t>
            </a:r>
            <a:r>
              <a:rPr lang="en-IN" dirty="0">
                <a:solidFill>
                  <a:srgbClr val="FF0000"/>
                </a:solidFill>
              </a:rPr>
              <a:t>organizationally</a:t>
            </a:r>
            <a:r>
              <a:rPr lang="en-IN" dirty="0"/>
              <a:t> based. </a:t>
            </a:r>
            <a:endParaRPr lang="en-IN" dirty="0" smtClean="0"/>
          </a:p>
          <a:p>
            <a:r>
              <a:rPr lang="en-IN" dirty="0" smtClean="0"/>
              <a:t>Individuals </a:t>
            </a:r>
            <a:r>
              <a:rPr lang="en-IN" dirty="0"/>
              <a:t>are motivated to belong to and contribute to identity groups because of the sense of belongingness and self-worth membership in the group imparts.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3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Groups are an integral part of&#10;modern organizations. They are&#10;present everywhere, from the&#10;shop floor to the highest leve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" y="1037431"/>
            <a:ext cx="10134600" cy="54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13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7742139" cy="597757"/>
          </a:xfrm>
        </p:spPr>
        <p:txBody>
          <a:bodyPr/>
          <a:lstStyle/>
          <a:p>
            <a:r>
              <a:rPr lang="en-IN" sz="2800" dirty="0" smtClean="0"/>
              <a:t>Tuckman Theory of group formatio</a:t>
            </a:r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961231"/>
            <a:ext cx="10363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0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1231"/>
            <a:ext cx="10603706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28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10-Oct-23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9987"/>
            <a:ext cx="10527506" cy="588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21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BD2ED06D-B246-4104-849B-489FB32FD4AC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720868"/>
          </a:xfrm>
        </p:spPr>
        <p:txBody>
          <a:bodyPr/>
          <a:lstStyle/>
          <a:p>
            <a:r>
              <a:rPr lang="en-US" sz="2000" dirty="0" smtClean="0"/>
              <a:t>The Five-Stage Model</a:t>
            </a:r>
            <a:br>
              <a:rPr lang="en-US" sz="2000" dirty="0" smtClean="0"/>
            </a:br>
            <a:r>
              <a:rPr lang="en-US" sz="2000" dirty="0" smtClean="0"/>
              <a:t>of Group Development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938454"/>
              </p:ext>
            </p:extLst>
          </p:nvPr>
        </p:nvGraphicFramePr>
        <p:xfrm>
          <a:off x="1565275" y="1764294"/>
          <a:ext cx="7878065" cy="504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23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6221</TotalTime>
  <Words>424</Words>
  <Application>Microsoft Office PowerPoint</Application>
  <PresentationFormat>Custom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French Script MT</vt:lpstr>
      <vt:lpstr>Wingdings</vt:lpstr>
      <vt:lpstr>Default Design</vt:lpstr>
      <vt:lpstr>PowerPoint Presentation</vt:lpstr>
      <vt:lpstr>Classical Theory</vt:lpstr>
      <vt:lpstr>Social exchange Theory</vt:lpstr>
      <vt:lpstr>Social Identity</vt:lpstr>
      <vt:lpstr>PowerPoint Presentation</vt:lpstr>
      <vt:lpstr>Tuckman Theory of group formation</vt:lpstr>
      <vt:lpstr>PowerPoint Presentation</vt:lpstr>
      <vt:lpstr>PowerPoint Presentation</vt:lpstr>
      <vt:lpstr>The Five-Stage Model of Group Development</vt:lpstr>
      <vt:lpstr>Formation of group</vt:lpstr>
      <vt:lpstr>Key Points &amp; Critique of Five-Stage Model</vt:lpstr>
      <vt:lpstr>PowerPoint Presentation</vt:lpstr>
      <vt:lpstr>PowerPoint Presentation</vt:lpstr>
      <vt:lpstr>Balance Theory</vt:lpstr>
      <vt:lpstr>Group Cohesiveness and productivity </vt:lpstr>
      <vt:lpstr>PowerPoint Presentation</vt:lpstr>
      <vt:lpstr>What is group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Oxidation of Organic Compounds using Nanomaterial Based Technologies</dc:title>
  <dc:creator>Gautham Jegadeesan</dc:creator>
  <cp:lastModifiedBy>SASTRA</cp:lastModifiedBy>
  <cp:revision>578</cp:revision>
  <dcterms:created xsi:type="dcterms:W3CDTF">2015-02-25T10:23:39Z</dcterms:created>
  <dcterms:modified xsi:type="dcterms:W3CDTF">2023-10-10T10:51:55Z</dcterms:modified>
</cp:coreProperties>
</file>