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A65D5D-B618-40DA-BAF8-DA990AA413A0}" type="datetimeFigureOut">
              <a:rPr lang="en-IN" smtClean="0"/>
              <a:t>16-04-2021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A37A76-76EC-4156-9982-C1710855A99D}" type="slidenum">
              <a:rPr lang="en-IN" smtClean="0"/>
              <a:t>‹#›</a:t>
            </a:fld>
            <a:endParaRPr lang="en-IN"/>
          </a:p>
        </p:txBody>
      </p:sp>
    </p:spTree>
    <p:extLst>
      <p:ext uri="{BB962C8B-B14F-4D97-AF65-F5344CB8AC3E}">
        <p14:creationId xmlns:p14="http://schemas.microsoft.com/office/powerpoint/2010/main" val="942300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0A37A76-76EC-4156-9982-C1710855A99D}" type="slidenum">
              <a:rPr lang="en-IN" smtClean="0"/>
              <a:t>11</a:t>
            </a:fld>
            <a:endParaRPr lang="en-IN"/>
          </a:p>
        </p:txBody>
      </p:sp>
    </p:spTree>
    <p:extLst>
      <p:ext uri="{BB962C8B-B14F-4D97-AF65-F5344CB8AC3E}">
        <p14:creationId xmlns:p14="http://schemas.microsoft.com/office/powerpoint/2010/main" val="5316869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731600" y="2655800"/>
            <a:ext cx="4728800" cy="15464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403228"/>
              </a:buClr>
              <a:buSzPts val="3600"/>
              <a:buNone/>
              <a:defRPr sz="4800">
                <a:solidFill>
                  <a:srgbClr val="403228"/>
                </a:solidFill>
              </a:defRPr>
            </a:lvl1pPr>
            <a:lvl2pPr lvl="1" algn="ctr">
              <a:spcBef>
                <a:spcPts val="0"/>
              </a:spcBef>
              <a:spcAft>
                <a:spcPts val="0"/>
              </a:spcAft>
              <a:buClr>
                <a:srgbClr val="403228"/>
              </a:buClr>
              <a:buSzPts val="3600"/>
              <a:buNone/>
              <a:defRPr sz="4800">
                <a:solidFill>
                  <a:srgbClr val="403228"/>
                </a:solidFill>
              </a:defRPr>
            </a:lvl2pPr>
            <a:lvl3pPr lvl="2" algn="ctr">
              <a:spcBef>
                <a:spcPts val="0"/>
              </a:spcBef>
              <a:spcAft>
                <a:spcPts val="0"/>
              </a:spcAft>
              <a:buClr>
                <a:srgbClr val="403228"/>
              </a:buClr>
              <a:buSzPts val="3600"/>
              <a:buNone/>
              <a:defRPr sz="4800">
                <a:solidFill>
                  <a:srgbClr val="403228"/>
                </a:solidFill>
              </a:defRPr>
            </a:lvl3pPr>
            <a:lvl4pPr lvl="3" algn="ctr">
              <a:spcBef>
                <a:spcPts val="0"/>
              </a:spcBef>
              <a:spcAft>
                <a:spcPts val="0"/>
              </a:spcAft>
              <a:buClr>
                <a:srgbClr val="403228"/>
              </a:buClr>
              <a:buSzPts val="3600"/>
              <a:buNone/>
              <a:defRPr sz="4800">
                <a:solidFill>
                  <a:srgbClr val="403228"/>
                </a:solidFill>
              </a:defRPr>
            </a:lvl4pPr>
            <a:lvl5pPr lvl="4" algn="ctr">
              <a:spcBef>
                <a:spcPts val="0"/>
              </a:spcBef>
              <a:spcAft>
                <a:spcPts val="0"/>
              </a:spcAft>
              <a:buClr>
                <a:srgbClr val="403228"/>
              </a:buClr>
              <a:buSzPts val="3600"/>
              <a:buNone/>
              <a:defRPr sz="4800">
                <a:solidFill>
                  <a:srgbClr val="403228"/>
                </a:solidFill>
              </a:defRPr>
            </a:lvl5pPr>
            <a:lvl6pPr lvl="5" algn="ctr">
              <a:spcBef>
                <a:spcPts val="0"/>
              </a:spcBef>
              <a:spcAft>
                <a:spcPts val="0"/>
              </a:spcAft>
              <a:buClr>
                <a:srgbClr val="403228"/>
              </a:buClr>
              <a:buSzPts val="3600"/>
              <a:buNone/>
              <a:defRPr sz="4800">
                <a:solidFill>
                  <a:srgbClr val="403228"/>
                </a:solidFill>
              </a:defRPr>
            </a:lvl6pPr>
            <a:lvl7pPr lvl="6" algn="ctr">
              <a:spcBef>
                <a:spcPts val="0"/>
              </a:spcBef>
              <a:spcAft>
                <a:spcPts val="0"/>
              </a:spcAft>
              <a:buClr>
                <a:srgbClr val="403228"/>
              </a:buClr>
              <a:buSzPts val="3600"/>
              <a:buNone/>
              <a:defRPr sz="4800">
                <a:solidFill>
                  <a:srgbClr val="403228"/>
                </a:solidFill>
              </a:defRPr>
            </a:lvl7pPr>
            <a:lvl8pPr lvl="7" algn="ctr">
              <a:spcBef>
                <a:spcPts val="0"/>
              </a:spcBef>
              <a:spcAft>
                <a:spcPts val="0"/>
              </a:spcAft>
              <a:buClr>
                <a:srgbClr val="403228"/>
              </a:buClr>
              <a:buSzPts val="3600"/>
              <a:buNone/>
              <a:defRPr sz="4800">
                <a:solidFill>
                  <a:srgbClr val="403228"/>
                </a:solidFill>
              </a:defRPr>
            </a:lvl8pPr>
            <a:lvl9pPr lvl="8" algn="ctr">
              <a:spcBef>
                <a:spcPts val="0"/>
              </a:spcBef>
              <a:spcAft>
                <a:spcPts val="0"/>
              </a:spcAft>
              <a:buClr>
                <a:srgbClr val="403228"/>
              </a:buClr>
              <a:buSzPts val="3600"/>
              <a:buNone/>
              <a:defRPr sz="4800">
                <a:solidFill>
                  <a:srgbClr val="403228"/>
                </a:solidFill>
              </a:defRPr>
            </a:lvl9pPr>
          </a:lstStyle>
          <a:p>
            <a:r>
              <a:rPr lang="en-US" smtClean="0"/>
              <a:t>Click to edit Master title style</a:t>
            </a:r>
            <a:endParaRPr/>
          </a:p>
        </p:txBody>
      </p:sp>
    </p:spTree>
    <p:extLst>
      <p:ext uri="{BB962C8B-B14F-4D97-AF65-F5344CB8AC3E}">
        <p14:creationId xmlns:p14="http://schemas.microsoft.com/office/powerpoint/2010/main" val="4165031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3"/>
          <p:cNvSpPr/>
          <p:nvPr/>
        </p:nvSpPr>
        <p:spPr>
          <a:xfrm>
            <a:off x="1881800" y="1777333"/>
            <a:ext cx="8428400" cy="3303200"/>
          </a:xfrm>
          <a:prstGeom prst="rect">
            <a:avLst/>
          </a:prstGeom>
          <a:noFill/>
          <a:ln w="28575" cap="flat" cmpd="sng">
            <a:solidFill>
              <a:srgbClr val="403228"/>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3"/>
          <p:cNvSpPr txBox="1">
            <a:spLocks noGrp="1"/>
          </p:cNvSpPr>
          <p:nvPr>
            <p:ph type="ctrTitle"/>
          </p:nvPr>
        </p:nvSpPr>
        <p:spPr>
          <a:xfrm>
            <a:off x="2018600" y="2111133"/>
            <a:ext cx="81548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b="1"/>
            </a:lvl1pPr>
            <a:lvl2pPr lvl="1" algn="ctr" rtl="0">
              <a:spcBef>
                <a:spcPts val="0"/>
              </a:spcBef>
              <a:spcAft>
                <a:spcPts val="0"/>
              </a:spcAft>
              <a:buSzPts val="2400"/>
              <a:buNone/>
              <a:defRPr b="1"/>
            </a:lvl2pPr>
            <a:lvl3pPr lvl="2" algn="ctr" rtl="0">
              <a:spcBef>
                <a:spcPts val="0"/>
              </a:spcBef>
              <a:spcAft>
                <a:spcPts val="0"/>
              </a:spcAft>
              <a:buSzPts val="2400"/>
              <a:buNone/>
              <a:defRPr b="1"/>
            </a:lvl3pPr>
            <a:lvl4pPr lvl="3" algn="ctr" rtl="0">
              <a:spcBef>
                <a:spcPts val="0"/>
              </a:spcBef>
              <a:spcAft>
                <a:spcPts val="0"/>
              </a:spcAft>
              <a:buSzPts val="2400"/>
              <a:buNone/>
              <a:defRPr b="1"/>
            </a:lvl4pPr>
            <a:lvl5pPr lvl="4" algn="ctr" rtl="0">
              <a:spcBef>
                <a:spcPts val="0"/>
              </a:spcBef>
              <a:spcAft>
                <a:spcPts val="0"/>
              </a:spcAft>
              <a:buSzPts val="2400"/>
              <a:buNone/>
              <a:defRPr b="1"/>
            </a:lvl5pPr>
            <a:lvl6pPr lvl="5" algn="ctr" rtl="0">
              <a:spcBef>
                <a:spcPts val="0"/>
              </a:spcBef>
              <a:spcAft>
                <a:spcPts val="0"/>
              </a:spcAft>
              <a:buSzPts val="2400"/>
              <a:buNone/>
              <a:defRPr b="1"/>
            </a:lvl6pPr>
            <a:lvl7pPr lvl="6" algn="ctr" rtl="0">
              <a:spcBef>
                <a:spcPts val="0"/>
              </a:spcBef>
              <a:spcAft>
                <a:spcPts val="0"/>
              </a:spcAft>
              <a:buSzPts val="2400"/>
              <a:buNone/>
              <a:defRPr b="1"/>
            </a:lvl7pPr>
            <a:lvl8pPr lvl="7" algn="ctr" rtl="0">
              <a:spcBef>
                <a:spcPts val="0"/>
              </a:spcBef>
              <a:spcAft>
                <a:spcPts val="0"/>
              </a:spcAft>
              <a:buSzPts val="2400"/>
              <a:buNone/>
              <a:defRPr b="1"/>
            </a:lvl8pPr>
            <a:lvl9pPr lvl="8" algn="ctr" rtl="0">
              <a:spcBef>
                <a:spcPts val="0"/>
              </a:spcBef>
              <a:spcAft>
                <a:spcPts val="0"/>
              </a:spcAft>
              <a:buSzPts val="2400"/>
              <a:buNone/>
              <a:defRPr b="1"/>
            </a:lvl9pPr>
          </a:lstStyle>
          <a:p>
            <a:r>
              <a:rPr lang="en-US" smtClean="0"/>
              <a:t>Click to edit Master title style</a:t>
            </a:r>
            <a:endParaRPr/>
          </a:p>
        </p:txBody>
      </p:sp>
      <p:sp>
        <p:nvSpPr>
          <p:cNvPr id="14" name="Google Shape;14;p3"/>
          <p:cNvSpPr txBox="1">
            <a:spLocks noGrp="1"/>
          </p:cNvSpPr>
          <p:nvPr>
            <p:ph type="subTitle" idx="1"/>
          </p:nvPr>
        </p:nvSpPr>
        <p:spPr>
          <a:xfrm>
            <a:off x="3892433" y="3583533"/>
            <a:ext cx="4407200" cy="104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403228"/>
              </a:buClr>
              <a:buSzPts val="1600"/>
              <a:buNone/>
              <a:defRPr sz="2133" i="1"/>
            </a:lvl1pPr>
            <a:lvl2pPr lvl="1" algn="ctr" rtl="0">
              <a:spcBef>
                <a:spcPts val="0"/>
              </a:spcBef>
              <a:spcAft>
                <a:spcPts val="0"/>
              </a:spcAft>
              <a:buClr>
                <a:srgbClr val="403228"/>
              </a:buClr>
              <a:buSzPts val="1600"/>
              <a:buNone/>
              <a:defRPr sz="2133" i="1"/>
            </a:lvl2pPr>
            <a:lvl3pPr lvl="2" algn="ctr" rtl="0">
              <a:spcBef>
                <a:spcPts val="0"/>
              </a:spcBef>
              <a:spcAft>
                <a:spcPts val="0"/>
              </a:spcAft>
              <a:buClr>
                <a:srgbClr val="403228"/>
              </a:buClr>
              <a:buSzPts val="1600"/>
              <a:buNone/>
              <a:defRPr sz="2133" i="1"/>
            </a:lvl3pPr>
            <a:lvl4pPr lvl="3" algn="ctr" rtl="0">
              <a:spcBef>
                <a:spcPts val="0"/>
              </a:spcBef>
              <a:spcAft>
                <a:spcPts val="0"/>
              </a:spcAft>
              <a:buClr>
                <a:srgbClr val="403228"/>
              </a:buClr>
              <a:buSzPts val="1600"/>
              <a:buNone/>
              <a:defRPr i="1"/>
            </a:lvl4pPr>
            <a:lvl5pPr lvl="4" algn="ctr" rtl="0">
              <a:spcBef>
                <a:spcPts val="0"/>
              </a:spcBef>
              <a:spcAft>
                <a:spcPts val="0"/>
              </a:spcAft>
              <a:buClr>
                <a:srgbClr val="403228"/>
              </a:buClr>
              <a:buSzPts val="1600"/>
              <a:buNone/>
              <a:defRPr i="1"/>
            </a:lvl5pPr>
            <a:lvl6pPr lvl="5" algn="ctr" rtl="0">
              <a:spcBef>
                <a:spcPts val="0"/>
              </a:spcBef>
              <a:spcAft>
                <a:spcPts val="0"/>
              </a:spcAft>
              <a:buClr>
                <a:srgbClr val="403228"/>
              </a:buClr>
              <a:buSzPts val="1600"/>
              <a:buNone/>
              <a:defRPr i="1"/>
            </a:lvl6pPr>
            <a:lvl7pPr lvl="6" algn="ctr" rtl="0">
              <a:spcBef>
                <a:spcPts val="0"/>
              </a:spcBef>
              <a:spcAft>
                <a:spcPts val="0"/>
              </a:spcAft>
              <a:buSzPts val="1600"/>
              <a:buNone/>
              <a:defRPr i="1"/>
            </a:lvl7pPr>
            <a:lvl8pPr lvl="7" algn="ctr" rtl="0">
              <a:spcBef>
                <a:spcPts val="0"/>
              </a:spcBef>
              <a:spcAft>
                <a:spcPts val="0"/>
              </a:spcAft>
              <a:buSzPts val="1600"/>
              <a:buNone/>
              <a:defRPr i="1"/>
            </a:lvl8pPr>
            <a:lvl9pPr lvl="8" algn="ctr" rtl="0">
              <a:spcBef>
                <a:spcPts val="0"/>
              </a:spcBef>
              <a:spcAft>
                <a:spcPts val="0"/>
              </a:spcAft>
              <a:buSzPts val="1600"/>
              <a:buNone/>
              <a:defRPr i="1"/>
            </a:lvl9pPr>
          </a:lstStyle>
          <a:p>
            <a:r>
              <a:rPr lang="en-US" smtClean="0"/>
              <a:t>Click to edit Master subtitle style</a:t>
            </a:r>
            <a:endParaRPr/>
          </a:p>
        </p:txBody>
      </p:sp>
    </p:spTree>
    <p:extLst>
      <p:ext uri="{BB962C8B-B14F-4D97-AF65-F5344CB8AC3E}">
        <p14:creationId xmlns:p14="http://schemas.microsoft.com/office/powerpoint/2010/main" val="2367322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
          <p:cNvSpPr/>
          <p:nvPr/>
        </p:nvSpPr>
        <p:spPr>
          <a:xfrm>
            <a:off x="1881800" y="960000"/>
            <a:ext cx="8428400" cy="4938000"/>
          </a:xfrm>
          <a:prstGeom prst="rect">
            <a:avLst/>
          </a:prstGeom>
          <a:noFill/>
          <a:ln w="28575" cap="flat" cmpd="sng">
            <a:solidFill>
              <a:srgbClr val="403228"/>
            </a:solidFill>
            <a:prstDash val="solid"/>
            <a:miter lim="8000"/>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403228"/>
              </a:solidFill>
            </a:endParaRPr>
          </a:p>
        </p:txBody>
      </p:sp>
      <p:sp>
        <p:nvSpPr>
          <p:cNvPr id="17" name="Google Shape;17;p4"/>
          <p:cNvSpPr txBox="1">
            <a:spLocks noGrp="1"/>
          </p:cNvSpPr>
          <p:nvPr>
            <p:ph type="body" idx="1"/>
          </p:nvPr>
        </p:nvSpPr>
        <p:spPr>
          <a:xfrm>
            <a:off x="2806733" y="960000"/>
            <a:ext cx="6578400" cy="4938000"/>
          </a:xfrm>
          <a:prstGeom prst="rect">
            <a:avLst/>
          </a:prstGeom>
        </p:spPr>
        <p:txBody>
          <a:bodyPr spcFirstLastPara="1" wrap="square" lIns="91425" tIns="91425" rIns="91425" bIns="91425" anchor="ctr" anchorCtr="0">
            <a:noAutofit/>
          </a:bodyPr>
          <a:lstStyle>
            <a:lvl1pPr marL="609585" lvl="0" indent="-507987" algn="ctr" rtl="0">
              <a:spcBef>
                <a:spcPts val="800"/>
              </a:spcBef>
              <a:spcAft>
                <a:spcPts val="0"/>
              </a:spcAft>
              <a:buSzPts val="2400"/>
              <a:buChar char="✣"/>
              <a:defRPr i="1"/>
            </a:lvl1pPr>
            <a:lvl2pPr marL="1219170" lvl="1" indent="-474121" algn="ctr" rtl="0">
              <a:spcBef>
                <a:spcPts val="0"/>
              </a:spcBef>
              <a:spcAft>
                <a:spcPts val="0"/>
              </a:spcAft>
              <a:buSzPts val="2000"/>
              <a:buChar char="⨳"/>
              <a:defRPr i="1"/>
            </a:lvl2pPr>
            <a:lvl3pPr marL="1828754" lvl="2" indent="-474121" algn="ctr" rtl="0">
              <a:spcBef>
                <a:spcPts val="0"/>
              </a:spcBef>
              <a:spcAft>
                <a:spcPts val="0"/>
              </a:spcAft>
              <a:buSzPts val="2000"/>
              <a:buChar char="■"/>
              <a:defRPr i="1"/>
            </a:lvl3pPr>
            <a:lvl4pPr marL="2438339" lvl="3" indent="-440256" algn="ctr" rtl="0">
              <a:spcBef>
                <a:spcPts val="0"/>
              </a:spcBef>
              <a:spcAft>
                <a:spcPts val="0"/>
              </a:spcAft>
              <a:buSzPts val="1600"/>
              <a:buChar char="●"/>
              <a:defRPr i="1"/>
            </a:lvl4pPr>
            <a:lvl5pPr marL="3047924" lvl="4" indent="-440256" algn="ctr" rtl="0">
              <a:spcBef>
                <a:spcPts val="0"/>
              </a:spcBef>
              <a:spcAft>
                <a:spcPts val="0"/>
              </a:spcAft>
              <a:buSzPts val="1600"/>
              <a:buChar char="○"/>
              <a:defRPr i="1"/>
            </a:lvl5pPr>
            <a:lvl6pPr marL="3657509" lvl="5" indent="-440256" algn="ctr" rtl="0">
              <a:spcBef>
                <a:spcPts val="0"/>
              </a:spcBef>
              <a:spcAft>
                <a:spcPts val="0"/>
              </a:spcAft>
              <a:buSzPts val="1600"/>
              <a:buChar char="■"/>
              <a:defRPr i="1"/>
            </a:lvl6pPr>
            <a:lvl7pPr marL="4267093" lvl="6" indent="-440256" algn="ctr" rtl="0">
              <a:spcBef>
                <a:spcPts val="0"/>
              </a:spcBef>
              <a:spcAft>
                <a:spcPts val="0"/>
              </a:spcAft>
              <a:buSzPts val="1600"/>
              <a:buChar char="●"/>
              <a:defRPr i="1"/>
            </a:lvl7pPr>
            <a:lvl8pPr marL="4876678" lvl="7" indent="-440256" algn="ctr" rtl="0">
              <a:spcBef>
                <a:spcPts val="0"/>
              </a:spcBef>
              <a:spcAft>
                <a:spcPts val="0"/>
              </a:spcAft>
              <a:buSzPts val="1600"/>
              <a:buChar char="○"/>
              <a:defRPr i="1"/>
            </a:lvl8pPr>
            <a:lvl9pPr marL="5486263" lvl="8" indent="-440256" algn="ctr">
              <a:spcBef>
                <a:spcPts val="0"/>
              </a:spcBef>
              <a:spcAft>
                <a:spcPts val="0"/>
              </a:spcAft>
              <a:buSzPts val="1600"/>
              <a:buChar char="■"/>
              <a:defRPr i="1"/>
            </a:lvl9pPr>
          </a:lstStyle>
          <a:p>
            <a:pPr lvl="0"/>
            <a:r>
              <a:rPr lang="en-US" smtClean="0"/>
              <a:t>Click to edit Master text styles</a:t>
            </a:r>
          </a:p>
        </p:txBody>
      </p:sp>
      <p:sp>
        <p:nvSpPr>
          <p:cNvPr id="18" name="Google Shape;18;p4"/>
          <p:cNvSpPr txBox="1">
            <a:spLocks noGrp="1"/>
          </p:cNvSpPr>
          <p:nvPr>
            <p:ph type="sldNum" idx="12"/>
          </p:nvPr>
        </p:nvSpPr>
        <p:spPr>
          <a:xfrm>
            <a:off x="5730200" y="6333201"/>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2B9696B-1F28-4B0C-B3A6-D818BF5424B3}" type="slidenum">
              <a:rPr lang="en-IN" smtClean="0"/>
              <a:t>‹#›</a:t>
            </a:fld>
            <a:endParaRPr lang="en-IN"/>
          </a:p>
        </p:txBody>
      </p:sp>
    </p:spTree>
    <p:extLst>
      <p:ext uri="{BB962C8B-B14F-4D97-AF65-F5344CB8AC3E}">
        <p14:creationId xmlns:p14="http://schemas.microsoft.com/office/powerpoint/2010/main" val="420377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2517200" y="579433"/>
            <a:ext cx="7157600" cy="11432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smtClean="0"/>
              <a:t>Click to edit Master title style</a:t>
            </a:r>
            <a:endParaRPr/>
          </a:p>
        </p:txBody>
      </p:sp>
      <p:sp>
        <p:nvSpPr>
          <p:cNvPr id="21" name="Google Shape;21;p5"/>
          <p:cNvSpPr txBox="1">
            <a:spLocks noGrp="1"/>
          </p:cNvSpPr>
          <p:nvPr>
            <p:ph type="body" idx="1"/>
          </p:nvPr>
        </p:nvSpPr>
        <p:spPr>
          <a:xfrm>
            <a:off x="1632567" y="1970333"/>
            <a:ext cx="8926800" cy="45976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40256">
              <a:spcBef>
                <a:spcPts val="0"/>
              </a:spcBef>
              <a:spcAft>
                <a:spcPts val="0"/>
              </a:spcAft>
              <a:buSzPts val="1600"/>
              <a:buChar char="●"/>
              <a:defRPr/>
            </a:lvl4pPr>
            <a:lvl5pPr marL="3047924" lvl="4" indent="-440256">
              <a:spcBef>
                <a:spcPts val="0"/>
              </a:spcBef>
              <a:spcAft>
                <a:spcPts val="0"/>
              </a:spcAft>
              <a:buSzPts val="1600"/>
              <a:buChar char="○"/>
              <a:defRPr/>
            </a:lvl5pPr>
            <a:lvl6pPr marL="3657509" lvl="5" indent="-440256">
              <a:spcBef>
                <a:spcPts val="0"/>
              </a:spcBef>
              <a:spcAft>
                <a:spcPts val="0"/>
              </a:spcAft>
              <a:buSzPts val="1600"/>
              <a:buChar char="■"/>
              <a:defRPr/>
            </a:lvl6pPr>
            <a:lvl7pPr marL="4267093" lvl="6" indent="-440256">
              <a:spcBef>
                <a:spcPts val="0"/>
              </a:spcBef>
              <a:spcAft>
                <a:spcPts val="0"/>
              </a:spcAft>
              <a:buSzPts val="1600"/>
              <a:buChar char="●"/>
              <a:defRPr/>
            </a:lvl7pPr>
            <a:lvl8pPr marL="4876678" lvl="7" indent="-440256">
              <a:spcBef>
                <a:spcPts val="0"/>
              </a:spcBef>
              <a:spcAft>
                <a:spcPts val="0"/>
              </a:spcAft>
              <a:buSzPts val="1600"/>
              <a:buChar char="○"/>
              <a:defRPr/>
            </a:lvl8pPr>
            <a:lvl9pPr marL="5486263" lvl="8" indent="-440256">
              <a:spcBef>
                <a:spcPts val="0"/>
              </a:spcBef>
              <a:spcAft>
                <a:spcPts val="0"/>
              </a:spcAft>
              <a:buSzPts val="1600"/>
              <a:buChar char="■"/>
              <a:defRPr/>
            </a:lvl9pPr>
          </a:lstStyle>
          <a:p>
            <a:pPr lvl="0"/>
            <a:r>
              <a:rPr lang="en-US" smtClean="0"/>
              <a:t>Click to edit Master text styles</a:t>
            </a:r>
          </a:p>
        </p:txBody>
      </p:sp>
      <p:cxnSp>
        <p:nvCxnSpPr>
          <p:cNvPr id="22" name="Google Shape;22;p5"/>
          <p:cNvCxnSpPr/>
          <p:nvPr/>
        </p:nvCxnSpPr>
        <p:spPr>
          <a:xfrm>
            <a:off x="5706000" y="1903067"/>
            <a:ext cx="780000" cy="0"/>
          </a:xfrm>
          <a:prstGeom prst="straightConnector1">
            <a:avLst/>
          </a:prstGeom>
          <a:noFill/>
          <a:ln w="28575" cap="flat" cmpd="sng">
            <a:solidFill>
              <a:srgbClr val="926940"/>
            </a:solidFill>
            <a:prstDash val="solid"/>
            <a:round/>
            <a:headEnd type="none" w="med" len="med"/>
            <a:tailEnd type="none" w="med" len="med"/>
          </a:ln>
        </p:spPr>
      </p:cxnSp>
      <p:sp>
        <p:nvSpPr>
          <p:cNvPr id="23" name="Google Shape;23;p5"/>
          <p:cNvSpPr txBox="1">
            <a:spLocks noGrp="1"/>
          </p:cNvSpPr>
          <p:nvPr>
            <p:ph type="sldNum" idx="12"/>
          </p:nvPr>
        </p:nvSpPr>
        <p:spPr>
          <a:xfrm>
            <a:off x="5730200" y="6333201"/>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2B9696B-1F28-4B0C-B3A6-D818BF5424B3}" type="slidenum">
              <a:rPr lang="en-IN" smtClean="0"/>
              <a:t>‹#›</a:t>
            </a:fld>
            <a:endParaRPr lang="en-IN"/>
          </a:p>
        </p:txBody>
      </p:sp>
    </p:spTree>
    <p:extLst>
      <p:ext uri="{BB962C8B-B14F-4D97-AF65-F5344CB8AC3E}">
        <p14:creationId xmlns:p14="http://schemas.microsoft.com/office/powerpoint/2010/main" val="384546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2517200" y="579433"/>
            <a:ext cx="7157600" cy="11432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smtClean="0"/>
              <a:t>Click to edit Master title style</a:t>
            </a:r>
            <a:endParaRPr/>
          </a:p>
        </p:txBody>
      </p:sp>
      <p:sp>
        <p:nvSpPr>
          <p:cNvPr id="26" name="Google Shape;26;p6"/>
          <p:cNvSpPr txBox="1">
            <a:spLocks noGrp="1"/>
          </p:cNvSpPr>
          <p:nvPr>
            <p:ph type="body" idx="1"/>
          </p:nvPr>
        </p:nvSpPr>
        <p:spPr>
          <a:xfrm>
            <a:off x="1801433" y="2024500"/>
            <a:ext cx="4169200" cy="43400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smtClean="0"/>
              <a:t>Click to edit Master text styles</a:t>
            </a:r>
          </a:p>
        </p:txBody>
      </p:sp>
      <p:sp>
        <p:nvSpPr>
          <p:cNvPr id="27" name="Google Shape;27;p6"/>
          <p:cNvSpPr txBox="1">
            <a:spLocks noGrp="1"/>
          </p:cNvSpPr>
          <p:nvPr>
            <p:ph type="body" idx="2"/>
          </p:nvPr>
        </p:nvSpPr>
        <p:spPr>
          <a:xfrm>
            <a:off x="6221525" y="2024500"/>
            <a:ext cx="4169200" cy="4340000"/>
          </a:xfrm>
          <a:prstGeom prst="rect">
            <a:avLst/>
          </a:prstGeom>
        </p:spPr>
        <p:txBody>
          <a:bodyPr spcFirstLastPara="1" wrap="square" lIns="91425" tIns="91425" rIns="91425" bIns="91425" anchor="t" anchorCtr="0">
            <a:noAutofit/>
          </a:bodyPr>
          <a:lstStyle>
            <a:lvl1pPr marL="609585" lvl="0" indent="-474121">
              <a:spcBef>
                <a:spcPts val="800"/>
              </a:spcBef>
              <a:spcAft>
                <a:spcPts val="0"/>
              </a:spcAft>
              <a:buSzPts val="2000"/>
              <a:buChar char="✣"/>
              <a:defRPr sz="2667"/>
            </a:lvl1pPr>
            <a:lvl2pPr marL="1219170" lvl="1" indent="-474121">
              <a:spcBef>
                <a:spcPts val="0"/>
              </a:spcBef>
              <a:spcAft>
                <a:spcPts val="0"/>
              </a:spcAft>
              <a:buSzPts val="2000"/>
              <a:buChar char="⨳"/>
              <a:defRPr/>
            </a:lvl2pPr>
            <a:lvl3pPr marL="1828754" lvl="2" indent="-474121">
              <a:spcBef>
                <a:spcPts val="0"/>
              </a:spcBef>
              <a:spcAft>
                <a:spcPts val="0"/>
              </a:spcAft>
              <a:buSzPts val="2000"/>
              <a:buChar char="■"/>
              <a:defRPr/>
            </a:lvl3pPr>
            <a:lvl4pPr marL="2438339" lvl="3" indent="-474121">
              <a:spcBef>
                <a:spcPts val="0"/>
              </a:spcBef>
              <a:spcAft>
                <a:spcPts val="0"/>
              </a:spcAft>
              <a:buSzPts val="2000"/>
              <a:buChar char="●"/>
              <a:defRPr sz="2667"/>
            </a:lvl4pPr>
            <a:lvl5pPr marL="3047924" lvl="4" indent="-474121">
              <a:spcBef>
                <a:spcPts val="0"/>
              </a:spcBef>
              <a:spcAft>
                <a:spcPts val="0"/>
              </a:spcAft>
              <a:buSzPts val="2000"/>
              <a:buChar char="○"/>
              <a:defRPr sz="2667"/>
            </a:lvl5pPr>
            <a:lvl6pPr marL="3657509" lvl="5" indent="-474121">
              <a:spcBef>
                <a:spcPts val="0"/>
              </a:spcBef>
              <a:spcAft>
                <a:spcPts val="0"/>
              </a:spcAft>
              <a:buSzPts val="2000"/>
              <a:buChar char="■"/>
              <a:defRPr sz="2667"/>
            </a:lvl6pPr>
            <a:lvl7pPr marL="4267093" lvl="6" indent="-474121">
              <a:spcBef>
                <a:spcPts val="0"/>
              </a:spcBef>
              <a:spcAft>
                <a:spcPts val="0"/>
              </a:spcAft>
              <a:buSzPts val="2000"/>
              <a:buChar char="●"/>
              <a:defRPr sz="2667"/>
            </a:lvl7pPr>
            <a:lvl8pPr marL="4876678" lvl="7" indent="-474121">
              <a:spcBef>
                <a:spcPts val="0"/>
              </a:spcBef>
              <a:spcAft>
                <a:spcPts val="0"/>
              </a:spcAft>
              <a:buSzPts val="2000"/>
              <a:buChar char="○"/>
              <a:defRPr sz="2667"/>
            </a:lvl8pPr>
            <a:lvl9pPr marL="5486263" lvl="8" indent="-474121">
              <a:spcBef>
                <a:spcPts val="0"/>
              </a:spcBef>
              <a:spcAft>
                <a:spcPts val="0"/>
              </a:spcAft>
              <a:buSzPts val="2000"/>
              <a:buChar char="■"/>
              <a:defRPr sz="2667"/>
            </a:lvl9pPr>
          </a:lstStyle>
          <a:p>
            <a:pPr lvl="0"/>
            <a:r>
              <a:rPr lang="en-US" smtClean="0"/>
              <a:t>Click to edit Master text styles</a:t>
            </a:r>
          </a:p>
        </p:txBody>
      </p:sp>
      <p:cxnSp>
        <p:nvCxnSpPr>
          <p:cNvPr id="28" name="Google Shape;28;p6"/>
          <p:cNvCxnSpPr/>
          <p:nvPr/>
        </p:nvCxnSpPr>
        <p:spPr>
          <a:xfrm>
            <a:off x="5706000" y="1903067"/>
            <a:ext cx="780000" cy="0"/>
          </a:xfrm>
          <a:prstGeom prst="straightConnector1">
            <a:avLst/>
          </a:prstGeom>
          <a:noFill/>
          <a:ln w="28575" cap="flat" cmpd="sng">
            <a:solidFill>
              <a:srgbClr val="926940"/>
            </a:solidFill>
            <a:prstDash val="solid"/>
            <a:round/>
            <a:headEnd type="none" w="med" len="med"/>
            <a:tailEnd type="none" w="med" len="med"/>
          </a:ln>
        </p:spPr>
      </p:cxnSp>
      <p:sp>
        <p:nvSpPr>
          <p:cNvPr id="29" name="Google Shape;29;p6"/>
          <p:cNvSpPr txBox="1">
            <a:spLocks noGrp="1"/>
          </p:cNvSpPr>
          <p:nvPr>
            <p:ph type="sldNum" idx="12"/>
          </p:nvPr>
        </p:nvSpPr>
        <p:spPr>
          <a:xfrm>
            <a:off x="5730200" y="6333201"/>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2B9696B-1F28-4B0C-B3A6-D818BF5424B3}" type="slidenum">
              <a:rPr lang="en-IN" smtClean="0"/>
              <a:t>‹#›</a:t>
            </a:fld>
            <a:endParaRPr lang="en-IN"/>
          </a:p>
        </p:txBody>
      </p:sp>
    </p:spTree>
    <p:extLst>
      <p:ext uri="{BB962C8B-B14F-4D97-AF65-F5344CB8AC3E}">
        <p14:creationId xmlns:p14="http://schemas.microsoft.com/office/powerpoint/2010/main" val="3256055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2517200" y="579433"/>
            <a:ext cx="7157600" cy="1143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smtClean="0"/>
              <a:t>Click to edit Master title style</a:t>
            </a:r>
            <a:endParaRPr/>
          </a:p>
        </p:txBody>
      </p:sp>
      <p:sp>
        <p:nvSpPr>
          <p:cNvPr id="32" name="Google Shape;32;p7"/>
          <p:cNvSpPr txBox="1">
            <a:spLocks noGrp="1"/>
          </p:cNvSpPr>
          <p:nvPr>
            <p:ph type="body" idx="1"/>
          </p:nvPr>
        </p:nvSpPr>
        <p:spPr>
          <a:xfrm>
            <a:off x="1281600" y="2069800"/>
            <a:ext cx="3076000" cy="43964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a:lvl4pPr>
            <a:lvl5pPr marL="3047924" lvl="4" indent="-440256" rtl="0">
              <a:spcBef>
                <a:spcPts val="0"/>
              </a:spcBef>
              <a:spcAft>
                <a:spcPts val="0"/>
              </a:spcAft>
              <a:buSzPts val="1600"/>
              <a:buChar char="○"/>
              <a:defRPr/>
            </a:lvl5pPr>
            <a:lvl6pPr marL="3657509" lvl="5" indent="-440256" rtl="0">
              <a:spcBef>
                <a:spcPts val="0"/>
              </a:spcBef>
              <a:spcAft>
                <a:spcPts val="0"/>
              </a:spcAft>
              <a:buSzPts val="1600"/>
              <a:buChar char="■"/>
              <a:defRPr/>
            </a:lvl6pPr>
            <a:lvl7pPr marL="4267093" lvl="6" indent="-440256" rtl="0">
              <a:spcBef>
                <a:spcPts val="0"/>
              </a:spcBef>
              <a:spcAft>
                <a:spcPts val="0"/>
              </a:spcAft>
              <a:buSzPts val="1600"/>
              <a:buChar char="●"/>
              <a:defRPr/>
            </a:lvl7pPr>
            <a:lvl8pPr marL="4876678" lvl="7" indent="-440256" rtl="0">
              <a:spcBef>
                <a:spcPts val="0"/>
              </a:spcBef>
              <a:spcAft>
                <a:spcPts val="0"/>
              </a:spcAft>
              <a:buSzPts val="1600"/>
              <a:buChar char="○"/>
              <a:defRPr/>
            </a:lvl8pPr>
            <a:lvl9pPr marL="5486263" lvl="8" indent="-440256" rtl="0">
              <a:spcBef>
                <a:spcPts val="0"/>
              </a:spcBef>
              <a:spcAft>
                <a:spcPts val="0"/>
              </a:spcAft>
              <a:buSzPts val="1600"/>
              <a:buChar char="■"/>
              <a:defRPr/>
            </a:lvl9pPr>
          </a:lstStyle>
          <a:p>
            <a:pPr lvl="0"/>
            <a:r>
              <a:rPr lang="en-US" smtClean="0"/>
              <a:t>Click to edit Master text styles</a:t>
            </a:r>
          </a:p>
        </p:txBody>
      </p:sp>
      <p:sp>
        <p:nvSpPr>
          <p:cNvPr id="33" name="Google Shape;33;p7"/>
          <p:cNvSpPr txBox="1">
            <a:spLocks noGrp="1"/>
          </p:cNvSpPr>
          <p:nvPr>
            <p:ph type="body" idx="2"/>
          </p:nvPr>
        </p:nvSpPr>
        <p:spPr>
          <a:xfrm>
            <a:off x="4515217" y="2069800"/>
            <a:ext cx="3076000" cy="43964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a:lvl4pPr>
            <a:lvl5pPr marL="3047924" lvl="4" indent="-440256" rtl="0">
              <a:spcBef>
                <a:spcPts val="0"/>
              </a:spcBef>
              <a:spcAft>
                <a:spcPts val="0"/>
              </a:spcAft>
              <a:buSzPts val="1600"/>
              <a:buChar char="○"/>
              <a:defRPr/>
            </a:lvl5pPr>
            <a:lvl6pPr marL="3657509" lvl="5" indent="-440256" rtl="0">
              <a:spcBef>
                <a:spcPts val="0"/>
              </a:spcBef>
              <a:spcAft>
                <a:spcPts val="0"/>
              </a:spcAft>
              <a:buSzPts val="1600"/>
              <a:buChar char="■"/>
              <a:defRPr/>
            </a:lvl6pPr>
            <a:lvl7pPr marL="4267093" lvl="6" indent="-440256" rtl="0">
              <a:spcBef>
                <a:spcPts val="0"/>
              </a:spcBef>
              <a:spcAft>
                <a:spcPts val="0"/>
              </a:spcAft>
              <a:buSzPts val="1600"/>
              <a:buChar char="●"/>
              <a:defRPr/>
            </a:lvl7pPr>
            <a:lvl8pPr marL="4876678" lvl="7" indent="-440256" rtl="0">
              <a:spcBef>
                <a:spcPts val="0"/>
              </a:spcBef>
              <a:spcAft>
                <a:spcPts val="0"/>
              </a:spcAft>
              <a:buSzPts val="1600"/>
              <a:buChar char="○"/>
              <a:defRPr/>
            </a:lvl8pPr>
            <a:lvl9pPr marL="5486263" lvl="8" indent="-440256" rtl="0">
              <a:spcBef>
                <a:spcPts val="0"/>
              </a:spcBef>
              <a:spcAft>
                <a:spcPts val="0"/>
              </a:spcAft>
              <a:buSzPts val="1600"/>
              <a:buChar char="■"/>
              <a:defRPr/>
            </a:lvl9pPr>
          </a:lstStyle>
          <a:p>
            <a:pPr lvl="0"/>
            <a:r>
              <a:rPr lang="en-US" smtClean="0"/>
              <a:t>Click to edit Master text styles</a:t>
            </a:r>
          </a:p>
        </p:txBody>
      </p:sp>
      <p:sp>
        <p:nvSpPr>
          <p:cNvPr id="34" name="Google Shape;34;p7"/>
          <p:cNvSpPr txBox="1">
            <a:spLocks noGrp="1"/>
          </p:cNvSpPr>
          <p:nvPr>
            <p:ph type="body" idx="3"/>
          </p:nvPr>
        </p:nvSpPr>
        <p:spPr>
          <a:xfrm>
            <a:off x="7748835" y="2069800"/>
            <a:ext cx="3076000" cy="4396400"/>
          </a:xfrm>
          <a:prstGeom prst="rect">
            <a:avLst/>
          </a:prstGeom>
        </p:spPr>
        <p:txBody>
          <a:bodyPr spcFirstLastPara="1" wrap="square" lIns="91425" tIns="91425" rIns="91425" bIns="91425" anchor="t" anchorCtr="0">
            <a:noAutofit/>
          </a:bodyPr>
          <a:lstStyle>
            <a:lvl1pPr marL="609585" lvl="0" indent="-440256" rtl="0">
              <a:spcBef>
                <a:spcPts val="800"/>
              </a:spcBef>
              <a:spcAft>
                <a:spcPts val="0"/>
              </a:spcAft>
              <a:buSzPts val="1600"/>
              <a:buChar char="✣"/>
              <a:defRPr sz="2133"/>
            </a:lvl1pPr>
            <a:lvl2pPr marL="1219170" lvl="1" indent="-440256" rtl="0">
              <a:spcBef>
                <a:spcPts val="0"/>
              </a:spcBef>
              <a:spcAft>
                <a:spcPts val="0"/>
              </a:spcAft>
              <a:buSzPts val="1600"/>
              <a:buChar char="⨳"/>
              <a:defRPr sz="2133"/>
            </a:lvl2pPr>
            <a:lvl3pPr marL="1828754" lvl="2" indent="-440256" rtl="0">
              <a:spcBef>
                <a:spcPts val="0"/>
              </a:spcBef>
              <a:spcAft>
                <a:spcPts val="0"/>
              </a:spcAft>
              <a:buSzPts val="1600"/>
              <a:buChar char="■"/>
              <a:defRPr sz="2133"/>
            </a:lvl3pPr>
            <a:lvl4pPr marL="2438339" lvl="3" indent="-440256" rtl="0">
              <a:spcBef>
                <a:spcPts val="0"/>
              </a:spcBef>
              <a:spcAft>
                <a:spcPts val="0"/>
              </a:spcAft>
              <a:buSzPts val="1600"/>
              <a:buChar char="●"/>
              <a:defRPr/>
            </a:lvl4pPr>
            <a:lvl5pPr marL="3047924" lvl="4" indent="-440256" rtl="0">
              <a:spcBef>
                <a:spcPts val="0"/>
              </a:spcBef>
              <a:spcAft>
                <a:spcPts val="0"/>
              </a:spcAft>
              <a:buSzPts val="1600"/>
              <a:buChar char="○"/>
              <a:defRPr/>
            </a:lvl5pPr>
            <a:lvl6pPr marL="3657509" lvl="5" indent="-440256" rtl="0">
              <a:spcBef>
                <a:spcPts val="0"/>
              </a:spcBef>
              <a:spcAft>
                <a:spcPts val="0"/>
              </a:spcAft>
              <a:buSzPts val="1600"/>
              <a:buChar char="■"/>
              <a:defRPr/>
            </a:lvl6pPr>
            <a:lvl7pPr marL="4267093" lvl="6" indent="-440256" rtl="0">
              <a:spcBef>
                <a:spcPts val="0"/>
              </a:spcBef>
              <a:spcAft>
                <a:spcPts val="0"/>
              </a:spcAft>
              <a:buSzPts val="1600"/>
              <a:buChar char="●"/>
              <a:defRPr/>
            </a:lvl7pPr>
            <a:lvl8pPr marL="4876678" lvl="7" indent="-440256" rtl="0">
              <a:spcBef>
                <a:spcPts val="0"/>
              </a:spcBef>
              <a:spcAft>
                <a:spcPts val="0"/>
              </a:spcAft>
              <a:buSzPts val="1600"/>
              <a:buChar char="○"/>
              <a:defRPr/>
            </a:lvl8pPr>
            <a:lvl9pPr marL="5486263" lvl="8" indent="-440256" rtl="0">
              <a:spcBef>
                <a:spcPts val="0"/>
              </a:spcBef>
              <a:spcAft>
                <a:spcPts val="0"/>
              </a:spcAft>
              <a:buSzPts val="1600"/>
              <a:buChar char="■"/>
              <a:defRPr/>
            </a:lvl9pPr>
          </a:lstStyle>
          <a:p>
            <a:pPr lvl="0"/>
            <a:r>
              <a:rPr lang="en-US" smtClean="0"/>
              <a:t>Click to edit Master text styles</a:t>
            </a:r>
          </a:p>
        </p:txBody>
      </p:sp>
      <p:cxnSp>
        <p:nvCxnSpPr>
          <p:cNvPr id="35" name="Google Shape;35;p7"/>
          <p:cNvCxnSpPr/>
          <p:nvPr/>
        </p:nvCxnSpPr>
        <p:spPr>
          <a:xfrm>
            <a:off x="5706000" y="1903067"/>
            <a:ext cx="780000" cy="0"/>
          </a:xfrm>
          <a:prstGeom prst="straightConnector1">
            <a:avLst/>
          </a:prstGeom>
          <a:noFill/>
          <a:ln w="28575" cap="flat" cmpd="sng">
            <a:solidFill>
              <a:srgbClr val="926940"/>
            </a:solidFill>
            <a:prstDash val="solid"/>
            <a:round/>
            <a:headEnd type="none" w="med" len="med"/>
            <a:tailEnd type="none" w="med" len="med"/>
          </a:ln>
        </p:spPr>
      </p:cxnSp>
      <p:sp>
        <p:nvSpPr>
          <p:cNvPr id="36" name="Google Shape;36;p7"/>
          <p:cNvSpPr txBox="1">
            <a:spLocks noGrp="1"/>
          </p:cNvSpPr>
          <p:nvPr>
            <p:ph type="sldNum" idx="12"/>
          </p:nvPr>
        </p:nvSpPr>
        <p:spPr>
          <a:xfrm>
            <a:off x="5730200" y="6333201"/>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2B9696B-1F28-4B0C-B3A6-D818BF5424B3}" type="slidenum">
              <a:rPr lang="en-IN" smtClean="0"/>
              <a:t>‹#›</a:t>
            </a:fld>
            <a:endParaRPr lang="en-IN"/>
          </a:p>
        </p:txBody>
      </p:sp>
    </p:spTree>
    <p:extLst>
      <p:ext uri="{BB962C8B-B14F-4D97-AF65-F5344CB8AC3E}">
        <p14:creationId xmlns:p14="http://schemas.microsoft.com/office/powerpoint/2010/main" val="156971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2517200" y="579433"/>
            <a:ext cx="7157600" cy="11432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r>
              <a:rPr lang="en-US" smtClean="0"/>
              <a:t>Click to edit Master title style</a:t>
            </a:r>
            <a:endParaRPr/>
          </a:p>
        </p:txBody>
      </p:sp>
      <p:cxnSp>
        <p:nvCxnSpPr>
          <p:cNvPr id="39" name="Google Shape;39;p8"/>
          <p:cNvCxnSpPr/>
          <p:nvPr/>
        </p:nvCxnSpPr>
        <p:spPr>
          <a:xfrm>
            <a:off x="5706000" y="1903067"/>
            <a:ext cx="780000" cy="0"/>
          </a:xfrm>
          <a:prstGeom prst="straightConnector1">
            <a:avLst/>
          </a:prstGeom>
          <a:noFill/>
          <a:ln w="28575" cap="flat" cmpd="sng">
            <a:solidFill>
              <a:srgbClr val="926940"/>
            </a:solidFill>
            <a:prstDash val="solid"/>
            <a:round/>
            <a:headEnd type="none" w="med" len="med"/>
            <a:tailEnd type="none" w="med" len="med"/>
          </a:ln>
        </p:spPr>
      </p:cxnSp>
      <p:sp>
        <p:nvSpPr>
          <p:cNvPr id="40" name="Google Shape;40;p8"/>
          <p:cNvSpPr txBox="1">
            <a:spLocks noGrp="1"/>
          </p:cNvSpPr>
          <p:nvPr>
            <p:ph type="sldNum" idx="12"/>
          </p:nvPr>
        </p:nvSpPr>
        <p:spPr>
          <a:xfrm>
            <a:off x="5730200" y="6333201"/>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2B9696B-1F28-4B0C-B3A6-D818BF5424B3}" type="slidenum">
              <a:rPr lang="en-IN" smtClean="0"/>
              <a:t>‹#›</a:t>
            </a:fld>
            <a:endParaRPr lang="en-IN"/>
          </a:p>
        </p:txBody>
      </p:sp>
    </p:spTree>
    <p:extLst>
      <p:ext uri="{BB962C8B-B14F-4D97-AF65-F5344CB8AC3E}">
        <p14:creationId xmlns:p14="http://schemas.microsoft.com/office/powerpoint/2010/main" val="166715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609600" y="5875079"/>
            <a:ext cx="10972800" cy="692800"/>
          </a:xfrm>
          <a:prstGeom prst="rect">
            <a:avLst/>
          </a:prstGeom>
        </p:spPr>
        <p:txBody>
          <a:bodyPr spcFirstLastPara="1" wrap="square" lIns="91425" tIns="91425" rIns="91425" bIns="91425" anchor="t" anchorCtr="0">
            <a:noAutofit/>
          </a:bodyPr>
          <a:lstStyle>
            <a:lvl1pPr marL="609585" lvl="0" indent="-304792" algn="ctr">
              <a:spcBef>
                <a:spcPts val="480"/>
              </a:spcBef>
              <a:spcAft>
                <a:spcPts val="0"/>
              </a:spcAft>
              <a:buSzPts val="1200"/>
              <a:buFont typeface="Cinzel"/>
              <a:buNone/>
              <a:defRPr sz="1600" b="1">
                <a:latin typeface="Cinzel"/>
                <a:ea typeface="Cinzel"/>
                <a:cs typeface="Cinzel"/>
                <a:sym typeface="Cinzel"/>
              </a:defRPr>
            </a:lvl1pPr>
          </a:lstStyle>
          <a:p>
            <a:pPr lvl="0"/>
            <a:r>
              <a:rPr lang="en-US" smtClean="0"/>
              <a:t>Click to edit Master text styles</a:t>
            </a:r>
          </a:p>
        </p:txBody>
      </p:sp>
      <p:cxnSp>
        <p:nvCxnSpPr>
          <p:cNvPr id="43" name="Google Shape;43;p9"/>
          <p:cNvCxnSpPr/>
          <p:nvPr/>
        </p:nvCxnSpPr>
        <p:spPr>
          <a:xfrm>
            <a:off x="5706000" y="5517267"/>
            <a:ext cx="780000" cy="0"/>
          </a:xfrm>
          <a:prstGeom prst="straightConnector1">
            <a:avLst/>
          </a:prstGeom>
          <a:noFill/>
          <a:ln w="28575" cap="flat" cmpd="sng">
            <a:solidFill>
              <a:srgbClr val="926940"/>
            </a:solidFill>
            <a:prstDash val="solid"/>
            <a:round/>
            <a:headEnd type="none" w="med" len="med"/>
            <a:tailEnd type="none" w="med" len="med"/>
          </a:ln>
        </p:spPr>
      </p:cxnSp>
      <p:sp>
        <p:nvSpPr>
          <p:cNvPr id="44" name="Google Shape;44;p9"/>
          <p:cNvSpPr txBox="1">
            <a:spLocks noGrp="1"/>
          </p:cNvSpPr>
          <p:nvPr>
            <p:ph type="sldNum" idx="12"/>
          </p:nvPr>
        </p:nvSpPr>
        <p:spPr>
          <a:xfrm>
            <a:off x="5730200" y="6333201"/>
            <a:ext cx="731600" cy="524800"/>
          </a:xfrm>
          <a:prstGeom prst="rect">
            <a:avLst/>
          </a:prstGeom>
        </p:spPr>
        <p:txBody>
          <a:bodyPr spcFirstLastPara="1" wrap="square" lIns="91425" tIns="91425" rIns="91425" bIns="91425" anchor="t" anchorCtr="0">
            <a:noAutofit/>
          </a:bodyPr>
          <a:lstStyle>
            <a:lvl1pPr lvl="0">
              <a:buNone/>
              <a:defRPr>
                <a:latin typeface="Cinzel"/>
                <a:ea typeface="Cinzel"/>
                <a:cs typeface="Cinzel"/>
                <a:sym typeface="Cinzel"/>
              </a:defRPr>
            </a:lvl1pPr>
            <a:lvl2pPr lvl="1">
              <a:buNone/>
              <a:defRPr>
                <a:latin typeface="Cinzel"/>
                <a:ea typeface="Cinzel"/>
                <a:cs typeface="Cinzel"/>
                <a:sym typeface="Cinzel"/>
              </a:defRPr>
            </a:lvl2pPr>
            <a:lvl3pPr lvl="2">
              <a:buNone/>
              <a:defRPr>
                <a:latin typeface="Cinzel"/>
                <a:ea typeface="Cinzel"/>
                <a:cs typeface="Cinzel"/>
                <a:sym typeface="Cinzel"/>
              </a:defRPr>
            </a:lvl3pPr>
            <a:lvl4pPr lvl="3">
              <a:buNone/>
              <a:defRPr>
                <a:latin typeface="Cinzel"/>
                <a:ea typeface="Cinzel"/>
                <a:cs typeface="Cinzel"/>
                <a:sym typeface="Cinzel"/>
              </a:defRPr>
            </a:lvl4pPr>
            <a:lvl5pPr lvl="4">
              <a:buNone/>
              <a:defRPr>
                <a:latin typeface="Cinzel"/>
                <a:ea typeface="Cinzel"/>
                <a:cs typeface="Cinzel"/>
                <a:sym typeface="Cinzel"/>
              </a:defRPr>
            </a:lvl5pPr>
            <a:lvl6pPr lvl="5">
              <a:buNone/>
              <a:defRPr>
                <a:latin typeface="Cinzel"/>
                <a:ea typeface="Cinzel"/>
                <a:cs typeface="Cinzel"/>
                <a:sym typeface="Cinzel"/>
              </a:defRPr>
            </a:lvl6pPr>
            <a:lvl7pPr lvl="6">
              <a:buNone/>
              <a:defRPr>
                <a:latin typeface="Cinzel"/>
                <a:ea typeface="Cinzel"/>
                <a:cs typeface="Cinzel"/>
                <a:sym typeface="Cinzel"/>
              </a:defRPr>
            </a:lvl7pPr>
            <a:lvl8pPr lvl="7">
              <a:buNone/>
              <a:defRPr>
                <a:latin typeface="Cinzel"/>
                <a:ea typeface="Cinzel"/>
                <a:cs typeface="Cinzel"/>
                <a:sym typeface="Cinzel"/>
              </a:defRPr>
            </a:lvl8pPr>
            <a:lvl9pPr lvl="8">
              <a:buNone/>
              <a:defRPr>
                <a:latin typeface="Cinzel"/>
                <a:ea typeface="Cinzel"/>
                <a:cs typeface="Cinzel"/>
                <a:sym typeface="Cinzel"/>
              </a:defRPr>
            </a:lvl9pPr>
          </a:lstStyle>
          <a:p>
            <a:fld id="{52B9696B-1F28-4B0C-B3A6-D818BF5424B3}" type="slidenum">
              <a:rPr lang="en-IN" smtClean="0"/>
              <a:t>‹#›</a:t>
            </a:fld>
            <a:endParaRPr lang="en-IN"/>
          </a:p>
        </p:txBody>
      </p:sp>
    </p:spTree>
    <p:extLst>
      <p:ext uri="{BB962C8B-B14F-4D97-AF65-F5344CB8AC3E}">
        <p14:creationId xmlns:p14="http://schemas.microsoft.com/office/powerpoint/2010/main" val="2115715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0"/>
          <p:cNvSpPr txBox="1">
            <a:spLocks noGrp="1"/>
          </p:cNvSpPr>
          <p:nvPr>
            <p:ph type="sldNum" idx="12"/>
          </p:nvPr>
        </p:nvSpPr>
        <p:spPr>
          <a:xfrm>
            <a:off x="5730200" y="6333201"/>
            <a:ext cx="7316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52B9696B-1F28-4B0C-B3A6-D818BF5424B3}" type="slidenum">
              <a:rPr lang="en-IN" smtClean="0"/>
              <a:t>‹#›</a:t>
            </a:fld>
            <a:endParaRPr lang="en-IN"/>
          </a:p>
        </p:txBody>
      </p:sp>
    </p:spTree>
    <p:extLst>
      <p:ext uri="{BB962C8B-B14F-4D97-AF65-F5344CB8AC3E}">
        <p14:creationId xmlns:p14="http://schemas.microsoft.com/office/powerpoint/2010/main" val="1851711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517200" y="579433"/>
            <a:ext cx="7157600" cy="11432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1pPr>
            <a:lvl2pPr lvl="1"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2pPr>
            <a:lvl3pPr lvl="2"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3pPr>
            <a:lvl4pPr lvl="3"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4pPr>
            <a:lvl5pPr lvl="4"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5pPr>
            <a:lvl6pPr lvl="5"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6pPr>
            <a:lvl7pPr lvl="6"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7pPr>
            <a:lvl8pPr lvl="7"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8pPr>
            <a:lvl9pPr lvl="8" algn="ctr">
              <a:spcBef>
                <a:spcPts val="0"/>
              </a:spcBef>
              <a:spcAft>
                <a:spcPts val="0"/>
              </a:spcAft>
              <a:buClr>
                <a:srgbClr val="926940"/>
              </a:buClr>
              <a:buSzPts val="2400"/>
              <a:buFont typeface="Cinzel"/>
              <a:buNone/>
              <a:defRPr sz="2400">
                <a:solidFill>
                  <a:srgbClr val="926940"/>
                </a:solidFill>
                <a:latin typeface="Cinzel"/>
                <a:ea typeface="Cinzel"/>
                <a:cs typeface="Cinzel"/>
                <a:sym typeface="Cinzel"/>
              </a:defRPr>
            </a:lvl9pPr>
          </a:lstStyle>
          <a:p>
            <a:endParaRPr/>
          </a:p>
        </p:txBody>
      </p:sp>
      <p:sp>
        <p:nvSpPr>
          <p:cNvPr id="7" name="Google Shape;7;p1"/>
          <p:cNvSpPr txBox="1">
            <a:spLocks noGrp="1"/>
          </p:cNvSpPr>
          <p:nvPr>
            <p:ph type="body" idx="1"/>
          </p:nvPr>
        </p:nvSpPr>
        <p:spPr>
          <a:xfrm>
            <a:off x="1632567" y="1970333"/>
            <a:ext cx="8926800" cy="4597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926940"/>
              </a:buClr>
              <a:buSzPts val="2400"/>
              <a:buFont typeface="Libre Baskerville"/>
              <a:buChar char="✣"/>
              <a:defRPr sz="2400">
                <a:solidFill>
                  <a:srgbClr val="403228"/>
                </a:solidFill>
                <a:latin typeface="Libre Baskerville"/>
                <a:ea typeface="Libre Baskerville"/>
                <a:cs typeface="Libre Baskerville"/>
                <a:sym typeface="Libre Baskerville"/>
              </a:defRPr>
            </a:lvl1pPr>
            <a:lvl2pPr marL="914400" lvl="1" indent="-355600">
              <a:spcBef>
                <a:spcPts val="0"/>
              </a:spcBef>
              <a:spcAft>
                <a:spcPts val="0"/>
              </a:spcAft>
              <a:buClr>
                <a:srgbClr val="926940"/>
              </a:buClr>
              <a:buSzPts val="2000"/>
              <a:buFont typeface="Libre Baskerville"/>
              <a:buChar char="⨳"/>
              <a:defRPr sz="2000">
                <a:solidFill>
                  <a:srgbClr val="403228"/>
                </a:solidFill>
                <a:latin typeface="Libre Baskerville"/>
                <a:ea typeface="Libre Baskerville"/>
                <a:cs typeface="Libre Baskerville"/>
                <a:sym typeface="Libre Baskerville"/>
              </a:defRPr>
            </a:lvl2pPr>
            <a:lvl3pPr marL="1371600" lvl="2" indent="-355600">
              <a:spcBef>
                <a:spcPts val="0"/>
              </a:spcBef>
              <a:spcAft>
                <a:spcPts val="0"/>
              </a:spcAft>
              <a:buClr>
                <a:srgbClr val="926940"/>
              </a:buClr>
              <a:buSzPts val="2000"/>
              <a:buFont typeface="Libre Baskerville"/>
              <a:buChar char="■"/>
              <a:defRPr sz="2000">
                <a:solidFill>
                  <a:srgbClr val="403228"/>
                </a:solidFill>
                <a:latin typeface="Libre Baskerville"/>
                <a:ea typeface="Libre Baskerville"/>
                <a:cs typeface="Libre Baskerville"/>
                <a:sym typeface="Libre Baskerville"/>
              </a:defRPr>
            </a:lvl3pPr>
            <a:lvl4pPr marL="1828800" lvl="3" indent="-330200">
              <a:spcBef>
                <a:spcPts val="0"/>
              </a:spcBef>
              <a:spcAft>
                <a:spcPts val="0"/>
              </a:spcAft>
              <a:buClr>
                <a:srgbClr val="926940"/>
              </a:buClr>
              <a:buSzPts val="1600"/>
              <a:buFont typeface="Libre Baskerville"/>
              <a:buChar char="●"/>
              <a:defRPr sz="1600">
                <a:solidFill>
                  <a:srgbClr val="403228"/>
                </a:solidFill>
                <a:latin typeface="Libre Baskerville"/>
                <a:ea typeface="Libre Baskerville"/>
                <a:cs typeface="Libre Baskerville"/>
                <a:sym typeface="Libre Baskerville"/>
              </a:defRPr>
            </a:lvl4pPr>
            <a:lvl5pPr marL="2286000" lvl="4" indent="-330200">
              <a:spcBef>
                <a:spcPts val="0"/>
              </a:spcBef>
              <a:spcAft>
                <a:spcPts val="0"/>
              </a:spcAft>
              <a:buClr>
                <a:srgbClr val="926940"/>
              </a:buClr>
              <a:buSzPts val="1600"/>
              <a:buFont typeface="Libre Baskerville"/>
              <a:buChar char="○"/>
              <a:defRPr sz="1600">
                <a:solidFill>
                  <a:srgbClr val="403228"/>
                </a:solidFill>
                <a:latin typeface="Libre Baskerville"/>
                <a:ea typeface="Libre Baskerville"/>
                <a:cs typeface="Libre Baskerville"/>
                <a:sym typeface="Libre Baskerville"/>
              </a:defRPr>
            </a:lvl5pPr>
            <a:lvl6pPr marL="2743200" lvl="5" indent="-330200">
              <a:spcBef>
                <a:spcPts val="0"/>
              </a:spcBef>
              <a:spcAft>
                <a:spcPts val="0"/>
              </a:spcAft>
              <a:buClr>
                <a:srgbClr val="926940"/>
              </a:buClr>
              <a:buSzPts val="1600"/>
              <a:buFont typeface="Libre Baskerville"/>
              <a:buChar char="■"/>
              <a:defRPr sz="1600">
                <a:solidFill>
                  <a:srgbClr val="403228"/>
                </a:solidFill>
                <a:latin typeface="Libre Baskerville"/>
                <a:ea typeface="Libre Baskerville"/>
                <a:cs typeface="Libre Baskerville"/>
                <a:sym typeface="Libre Baskerville"/>
              </a:defRPr>
            </a:lvl6pPr>
            <a:lvl7pPr marL="3200400" lvl="6" indent="-330200">
              <a:spcBef>
                <a:spcPts val="0"/>
              </a:spcBef>
              <a:spcAft>
                <a:spcPts val="0"/>
              </a:spcAft>
              <a:buClr>
                <a:srgbClr val="403228"/>
              </a:buClr>
              <a:buSzPts val="1600"/>
              <a:buFont typeface="Libre Baskerville"/>
              <a:buChar char="●"/>
              <a:defRPr sz="1600">
                <a:solidFill>
                  <a:srgbClr val="403228"/>
                </a:solidFill>
                <a:latin typeface="Libre Baskerville"/>
                <a:ea typeface="Libre Baskerville"/>
                <a:cs typeface="Libre Baskerville"/>
                <a:sym typeface="Libre Baskerville"/>
              </a:defRPr>
            </a:lvl7pPr>
            <a:lvl8pPr marL="3657600" lvl="7" indent="-330200">
              <a:spcBef>
                <a:spcPts val="0"/>
              </a:spcBef>
              <a:spcAft>
                <a:spcPts val="0"/>
              </a:spcAft>
              <a:buClr>
                <a:srgbClr val="403228"/>
              </a:buClr>
              <a:buSzPts val="1600"/>
              <a:buFont typeface="Libre Baskerville"/>
              <a:buChar char="○"/>
              <a:defRPr sz="1600">
                <a:solidFill>
                  <a:srgbClr val="403228"/>
                </a:solidFill>
                <a:latin typeface="Libre Baskerville"/>
                <a:ea typeface="Libre Baskerville"/>
                <a:cs typeface="Libre Baskerville"/>
                <a:sym typeface="Libre Baskerville"/>
              </a:defRPr>
            </a:lvl8pPr>
            <a:lvl9pPr marL="4114800" lvl="8" indent="-330200">
              <a:spcBef>
                <a:spcPts val="0"/>
              </a:spcBef>
              <a:spcAft>
                <a:spcPts val="0"/>
              </a:spcAft>
              <a:buClr>
                <a:srgbClr val="403228"/>
              </a:buClr>
              <a:buSzPts val="1600"/>
              <a:buFont typeface="Libre Baskerville"/>
              <a:buChar char="■"/>
              <a:defRPr sz="1600">
                <a:solidFill>
                  <a:srgbClr val="403228"/>
                </a:solidFill>
                <a:latin typeface="Libre Baskerville"/>
                <a:ea typeface="Libre Baskerville"/>
                <a:cs typeface="Libre Baskerville"/>
                <a:sym typeface="Libre Baskerville"/>
              </a:defRPr>
            </a:lvl9pPr>
          </a:lstStyle>
          <a:p>
            <a:endParaRPr/>
          </a:p>
        </p:txBody>
      </p:sp>
      <p:sp>
        <p:nvSpPr>
          <p:cNvPr id="8" name="Google Shape;8;p1"/>
          <p:cNvSpPr txBox="1">
            <a:spLocks noGrp="1"/>
          </p:cNvSpPr>
          <p:nvPr>
            <p:ph type="sldNum" idx="12"/>
          </p:nvPr>
        </p:nvSpPr>
        <p:spPr>
          <a:xfrm>
            <a:off x="5730200" y="6333201"/>
            <a:ext cx="731600" cy="524800"/>
          </a:xfrm>
          <a:prstGeom prst="rect">
            <a:avLst/>
          </a:prstGeom>
          <a:noFill/>
          <a:ln>
            <a:noFill/>
          </a:ln>
        </p:spPr>
        <p:txBody>
          <a:bodyPr spcFirstLastPara="1" wrap="square" lIns="91425" tIns="91425" rIns="91425" bIns="91425" anchor="t" anchorCtr="0">
            <a:noAutofit/>
          </a:bodyPr>
          <a:lstStyle>
            <a:lvl1pPr lvl="0" algn="ctr">
              <a:buNone/>
              <a:defRPr sz="1600">
                <a:solidFill>
                  <a:srgbClr val="926940"/>
                </a:solidFill>
                <a:latin typeface="Cinzel"/>
                <a:ea typeface="Cinzel"/>
                <a:cs typeface="Cinzel"/>
                <a:sym typeface="Cinzel"/>
              </a:defRPr>
            </a:lvl1pPr>
            <a:lvl2pPr lvl="1" algn="ctr">
              <a:buNone/>
              <a:defRPr sz="1600">
                <a:solidFill>
                  <a:srgbClr val="926940"/>
                </a:solidFill>
                <a:latin typeface="Cinzel"/>
                <a:ea typeface="Cinzel"/>
                <a:cs typeface="Cinzel"/>
                <a:sym typeface="Cinzel"/>
              </a:defRPr>
            </a:lvl2pPr>
            <a:lvl3pPr lvl="2" algn="ctr">
              <a:buNone/>
              <a:defRPr sz="1600">
                <a:solidFill>
                  <a:srgbClr val="926940"/>
                </a:solidFill>
                <a:latin typeface="Cinzel"/>
                <a:ea typeface="Cinzel"/>
                <a:cs typeface="Cinzel"/>
                <a:sym typeface="Cinzel"/>
              </a:defRPr>
            </a:lvl3pPr>
            <a:lvl4pPr lvl="3" algn="ctr">
              <a:buNone/>
              <a:defRPr sz="1600">
                <a:solidFill>
                  <a:srgbClr val="926940"/>
                </a:solidFill>
                <a:latin typeface="Cinzel"/>
                <a:ea typeface="Cinzel"/>
                <a:cs typeface="Cinzel"/>
                <a:sym typeface="Cinzel"/>
              </a:defRPr>
            </a:lvl4pPr>
            <a:lvl5pPr lvl="4" algn="ctr">
              <a:buNone/>
              <a:defRPr sz="1600">
                <a:solidFill>
                  <a:srgbClr val="926940"/>
                </a:solidFill>
                <a:latin typeface="Cinzel"/>
                <a:ea typeface="Cinzel"/>
                <a:cs typeface="Cinzel"/>
                <a:sym typeface="Cinzel"/>
              </a:defRPr>
            </a:lvl5pPr>
            <a:lvl6pPr lvl="5" algn="ctr">
              <a:buNone/>
              <a:defRPr sz="1600">
                <a:solidFill>
                  <a:srgbClr val="926940"/>
                </a:solidFill>
                <a:latin typeface="Cinzel"/>
                <a:ea typeface="Cinzel"/>
                <a:cs typeface="Cinzel"/>
                <a:sym typeface="Cinzel"/>
              </a:defRPr>
            </a:lvl6pPr>
            <a:lvl7pPr lvl="6" algn="ctr">
              <a:buNone/>
              <a:defRPr sz="1600">
                <a:solidFill>
                  <a:srgbClr val="926940"/>
                </a:solidFill>
                <a:latin typeface="Cinzel"/>
                <a:ea typeface="Cinzel"/>
                <a:cs typeface="Cinzel"/>
                <a:sym typeface="Cinzel"/>
              </a:defRPr>
            </a:lvl7pPr>
            <a:lvl8pPr lvl="7" algn="ctr">
              <a:buNone/>
              <a:defRPr sz="1600">
                <a:solidFill>
                  <a:srgbClr val="926940"/>
                </a:solidFill>
                <a:latin typeface="Cinzel"/>
                <a:ea typeface="Cinzel"/>
                <a:cs typeface="Cinzel"/>
                <a:sym typeface="Cinzel"/>
              </a:defRPr>
            </a:lvl8pPr>
            <a:lvl9pPr lvl="8" algn="ctr">
              <a:buNone/>
              <a:defRPr sz="1600">
                <a:solidFill>
                  <a:srgbClr val="926940"/>
                </a:solidFill>
                <a:latin typeface="Cinzel"/>
                <a:ea typeface="Cinzel"/>
                <a:cs typeface="Cinzel"/>
                <a:sym typeface="Cinzel"/>
              </a:defRPr>
            </a:lvl9pPr>
          </a:lstStyle>
          <a:p>
            <a:fld id="{52B9696B-1F28-4B0C-B3A6-D818BF5424B3}" type="slidenum">
              <a:rPr lang="en-IN" smtClean="0"/>
              <a:t>‹#›</a:t>
            </a:fld>
            <a:endParaRPr lang="en-IN"/>
          </a:p>
        </p:txBody>
      </p:sp>
    </p:spTree>
    <p:extLst>
      <p:ext uri="{BB962C8B-B14F-4D97-AF65-F5344CB8AC3E}">
        <p14:creationId xmlns:p14="http://schemas.microsoft.com/office/powerpoint/2010/main" val="372082650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Tenses</a:t>
            </a:r>
            <a:endParaRPr lang="en-IN" dirty="0"/>
          </a:p>
        </p:txBody>
      </p:sp>
    </p:spTree>
    <p:extLst>
      <p:ext uri="{BB962C8B-B14F-4D97-AF65-F5344CB8AC3E}">
        <p14:creationId xmlns:p14="http://schemas.microsoft.com/office/powerpoint/2010/main" val="3802560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14454" y="1214651"/>
            <a:ext cx="8926800" cy="4189862"/>
          </a:xfrm>
        </p:spPr>
        <p:txBody>
          <a:bodyPr/>
          <a:lstStyle/>
          <a:p>
            <a:r>
              <a:rPr lang="en-IN" dirty="0" smtClean="0"/>
              <a:t>To express a subordinate clause introduced by if or when.</a:t>
            </a:r>
          </a:p>
          <a:p>
            <a:pPr marL="101598" indent="0">
              <a:buNone/>
            </a:pPr>
            <a:endParaRPr lang="en-IN" dirty="0" smtClean="0"/>
          </a:p>
          <a:p>
            <a:pPr lvl="1"/>
            <a:r>
              <a:rPr lang="en-IN" dirty="0" smtClean="0"/>
              <a:t>Example: </a:t>
            </a:r>
          </a:p>
          <a:p>
            <a:pPr lvl="1"/>
            <a:r>
              <a:rPr lang="en-IN" dirty="0" smtClean="0"/>
              <a:t>If you </a:t>
            </a:r>
            <a:r>
              <a:rPr lang="en-IN" b="1" dirty="0" smtClean="0"/>
              <a:t>walk</a:t>
            </a:r>
            <a:r>
              <a:rPr lang="en-IN" dirty="0" smtClean="0"/>
              <a:t> fast, you will reach the station on time.</a:t>
            </a:r>
          </a:p>
          <a:p>
            <a:pPr lvl="1"/>
            <a:endParaRPr lang="en-IN" dirty="0"/>
          </a:p>
          <a:p>
            <a:r>
              <a:rPr lang="en-IN" dirty="0" smtClean="0"/>
              <a:t>In imperative sentences.</a:t>
            </a:r>
          </a:p>
          <a:p>
            <a:pPr marL="101598" indent="0">
              <a:buNone/>
            </a:pPr>
            <a:endParaRPr lang="en-IN" dirty="0" smtClean="0"/>
          </a:p>
          <a:p>
            <a:pPr lvl="1"/>
            <a:r>
              <a:rPr lang="en-IN" dirty="0" smtClean="0"/>
              <a:t>Example:</a:t>
            </a:r>
          </a:p>
          <a:p>
            <a:pPr lvl="1"/>
            <a:r>
              <a:rPr lang="en-IN" dirty="0" smtClean="0"/>
              <a:t>Always </a:t>
            </a:r>
            <a:r>
              <a:rPr lang="en-IN" b="1" dirty="0" smtClean="0"/>
              <a:t>speak</a:t>
            </a:r>
            <a:r>
              <a:rPr lang="en-IN" dirty="0" smtClean="0"/>
              <a:t> the truth.</a:t>
            </a:r>
          </a:p>
        </p:txBody>
      </p:sp>
    </p:spTree>
    <p:extLst>
      <p:ext uri="{BB962C8B-B14F-4D97-AF65-F5344CB8AC3E}">
        <p14:creationId xmlns:p14="http://schemas.microsoft.com/office/powerpoint/2010/main" val="3352307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Present Continuous Tense</a:t>
            </a:r>
            <a:endParaRPr lang="en-IN" b="1" dirty="0">
              <a:solidFill>
                <a:schemeClr val="tx1"/>
              </a:solidFill>
            </a:endParaRPr>
          </a:p>
        </p:txBody>
      </p:sp>
      <p:sp>
        <p:nvSpPr>
          <p:cNvPr id="3" name="Text Placeholder 2"/>
          <p:cNvSpPr>
            <a:spLocks noGrp="1"/>
          </p:cNvSpPr>
          <p:nvPr>
            <p:ph type="body" idx="1"/>
          </p:nvPr>
        </p:nvSpPr>
        <p:spPr/>
        <p:txBody>
          <a:bodyPr/>
          <a:lstStyle/>
          <a:p>
            <a:r>
              <a:rPr lang="en-IN" dirty="0" smtClean="0"/>
              <a:t>Tells us about a situation or an event that is happening right now that is at the moment of speaking.</a:t>
            </a:r>
          </a:p>
          <a:p>
            <a:r>
              <a:rPr lang="en-IN" dirty="0" smtClean="0"/>
              <a:t>Form of present continuous tense – use the verb be (in the present tense) and the –</a:t>
            </a:r>
            <a:r>
              <a:rPr lang="en-IN" dirty="0" err="1" smtClean="0"/>
              <a:t>ing</a:t>
            </a:r>
            <a:r>
              <a:rPr lang="en-IN" dirty="0" smtClean="0"/>
              <a:t> form of the verb.</a:t>
            </a:r>
          </a:p>
          <a:p>
            <a:pPr marL="101598" indent="0">
              <a:buNone/>
            </a:pPr>
            <a:endParaRPr lang="en-IN" dirty="0" smtClean="0"/>
          </a:p>
          <a:p>
            <a:pPr lvl="1"/>
            <a:r>
              <a:rPr lang="en-IN" dirty="0" smtClean="0"/>
              <a:t>Examples:</a:t>
            </a:r>
          </a:p>
          <a:p>
            <a:pPr lvl="1"/>
            <a:r>
              <a:rPr lang="en-IN" dirty="0" smtClean="0"/>
              <a:t>I </a:t>
            </a:r>
            <a:r>
              <a:rPr lang="en-IN" b="1" dirty="0" smtClean="0"/>
              <a:t>am going </a:t>
            </a:r>
            <a:r>
              <a:rPr lang="en-IN" dirty="0" smtClean="0"/>
              <a:t>to play cricket.</a:t>
            </a:r>
          </a:p>
          <a:p>
            <a:pPr lvl="1"/>
            <a:r>
              <a:rPr lang="en-IN" dirty="0" err="1" smtClean="0"/>
              <a:t>Priya</a:t>
            </a:r>
            <a:r>
              <a:rPr lang="en-IN" dirty="0" smtClean="0"/>
              <a:t> </a:t>
            </a:r>
            <a:r>
              <a:rPr lang="en-IN" b="1" dirty="0" smtClean="0"/>
              <a:t>is washing </a:t>
            </a:r>
            <a:r>
              <a:rPr lang="en-IN" dirty="0" smtClean="0"/>
              <a:t>the dishes.</a:t>
            </a:r>
          </a:p>
          <a:p>
            <a:pPr lvl="1"/>
            <a:r>
              <a:rPr lang="en-IN" dirty="0" smtClean="0"/>
              <a:t>He </a:t>
            </a:r>
            <a:r>
              <a:rPr lang="en-IN" b="1" dirty="0" smtClean="0"/>
              <a:t>is going </a:t>
            </a:r>
            <a:r>
              <a:rPr lang="en-IN" dirty="0" smtClean="0"/>
              <a:t>to a movie.</a:t>
            </a:r>
          </a:p>
          <a:p>
            <a:pPr lvl="1"/>
            <a:endParaRPr lang="en-IN" dirty="0" smtClean="0"/>
          </a:p>
          <a:p>
            <a:endParaRPr lang="en-IN" dirty="0" smtClean="0"/>
          </a:p>
          <a:p>
            <a:endParaRPr lang="en-IN" dirty="0"/>
          </a:p>
        </p:txBody>
      </p:sp>
    </p:spTree>
    <p:extLst>
      <p:ext uri="{BB962C8B-B14F-4D97-AF65-F5344CB8AC3E}">
        <p14:creationId xmlns:p14="http://schemas.microsoft.com/office/powerpoint/2010/main" val="3560885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When to use present continuous tense</a:t>
            </a:r>
            <a:endParaRPr lang="en-IN" b="1" dirty="0">
              <a:solidFill>
                <a:schemeClr val="tx1"/>
              </a:solidFill>
            </a:endParaRPr>
          </a:p>
        </p:txBody>
      </p:sp>
      <p:sp>
        <p:nvSpPr>
          <p:cNvPr id="3" name="Text Placeholder 2"/>
          <p:cNvSpPr>
            <a:spLocks noGrp="1"/>
          </p:cNvSpPr>
          <p:nvPr>
            <p:ph type="body" idx="1"/>
          </p:nvPr>
        </p:nvSpPr>
        <p:spPr>
          <a:xfrm>
            <a:off x="1632600" y="2137570"/>
            <a:ext cx="8926800" cy="3335182"/>
          </a:xfrm>
        </p:spPr>
        <p:txBody>
          <a:bodyPr/>
          <a:lstStyle/>
          <a:p>
            <a:r>
              <a:rPr lang="en-IN" dirty="0" smtClean="0"/>
              <a:t>To describe an action that is in progress and the continuity of that action.</a:t>
            </a:r>
          </a:p>
          <a:p>
            <a:pPr marL="101598" indent="0">
              <a:buNone/>
            </a:pPr>
            <a:endParaRPr lang="en-IN" dirty="0" smtClean="0"/>
          </a:p>
          <a:p>
            <a:pPr lvl="1"/>
            <a:r>
              <a:rPr lang="en-IN" dirty="0" smtClean="0"/>
              <a:t>Examples:</a:t>
            </a:r>
          </a:p>
          <a:p>
            <a:pPr lvl="1"/>
            <a:r>
              <a:rPr lang="en-IN" dirty="0" smtClean="0"/>
              <a:t>The child </a:t>
            </a:r>
            <a:r>
              <a:rPr lang="en-IN" b="1" dirty="0" smtClean="0"/>
              <a:t>is looking </a:t>
            </a:r>
            <a:r>
              <a:rPr lang="en-IN" dirty="0" smtClean="0"/>
              <a:t>out of the windows.</a:t>
            </a:r>
          </a:p>
          <a:p>
            <a:pPr lvl="1"/>
            <a:r>
              <a:rPr lang="en-IN" dirty="0" smtClean="0"/>
              <a:t>The women </a:t>
            </a:r>
            <a:r>
              <a:rPr lang="en-IN" b="1" dirty="0" smtClean="0"/>
              <a:t>are drawing </a:t>
            </a:r>
            <a:r>
              <a:rPr lang="en-IN" dirty="0" smtClean="0"/>
              <a:t>water from the well.</a:t>
            </a:r>
          </a:p>
          <a:p>
            <a:pPr lvl="1"/>
            <a:endParaRPr lang="en-IN" dirty="0"/>
          </a:p>
        </p:txBody>
      </p:sp>
    </p:spTree>
    <p:extLst>
      <p:ext uri="{BB962C8B-B14F-4D97-AF65-F5344CB8AC3E}">
        <p14:creationId xmlns:p14="http://schemas.microsoft.com/office/powerpoint/2010/main" val="139021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32567" y="941696"/>
            <a:ext cx="8926800" cy="5626237"/>
          </a:xfrm>
        </p:spPr>
        <p:txBody>
          <a:bodyPr/>
          <a:lstStyle/>
          <a:p>
            <a:r>
              <a:rPr lang="en-IN" dirty="0" smtClean="0"/>
              <a:t>To describe an action in progress but not necessarily at the time of speaking.</a:t>
            </a:r>
          </a:p>
          <a:p>
            <a:pPr marL="101598" indent="0">
              <a:buNone/>
            </a:pPr>
            <a:endParaRPr lang="en-IN" dirty="0" smtClean="0"/>
          </a:p>
          <a:p>
            <a:pPr lvl="1"/>
            <a:r>
              <a:rPr lang="en-IN" dirty="0" smtClean="0"/>
              <a:t>Examples:</a:t>
            </a:r>
          </a:p>
          <a:p>
            <a:pPr lvl="1"/>
            <a:r>
              <a:rPr lang="en-IN" dirty="0" smtClean="0"/>
              <a:t>What </a:t>
            </a:r>
            <a:r>
              <a:rPr lang="en-IN" b="1" dirty="0" smtClean="0"/>
              <a:t>are</a:t>
            </a:r>
            <a:r>
              <a:rPr lang="en-IN" dirty="0" smtClean="0"/>
              <a:t> you </a:t>
            </a:r>
            <a:r>
              <a:rPr lang="en-IN" b="1" dirty="0" smtClean="0"/>
              <a:t>doing</a:t>
            </a:r>
            <a:r>
              <a:rPr lang="en-IN" dirty="0" smtClean="0"/>
              <a:t> all these days?</a:t>
            </a:r>
          </a:p>
          <a:p>
            <a:pPr lvl="1"/>
            <a:r>
              <a:rPr lang="en-IN" dirty="0" smtClean="0"/>
              <a:t>I </a:t>
            </a:r>
            <a:r>
              <a:rPr lang="en-IN" b="1" dirty="0" smtClean="0"/>
              <a:t>am writing </a:t>
            </a:r>
            <a:r>
              <a:rPr lang="en-IN" dirty="0" smtClean="0"/>
              <a:t>stories for children.</a:t>
            </a:r>
          </a:p>
          <a:p>
            <a:pPr lvl="1"/>
            <a:endParaRPr lang="en-IN" dirty="0"/>
          </a:p>
          <a:p>
            <a:r>
              <a:rPr lang="en-IN" dirty="0" smtClean="0"/>
              <a:t>To express an action that is planned for the near future.</a:t>
            </a:r>
          </a:p>
          <a:p>
            <a:pPr marL="101598" indent="0">
              <a:buNone/>
            </a:pPr>
            <a:endParaRPr lang="en-IN" dirty="0" smtClean="0"/>
          </a:p>
          <a:p>
            <a:pPr lvl="1"/>
            <a:r>
              <a:rPr lang="en-IN" dirty="0" smtClean="0"/>
              <a:t>Examples:</a:t>
            </a:r>
          </a:p>
          <a:p>
            <a:pPr lvl="1"/>
            <a:r>
              <a:rPr lang="en-IN" b="1" dirty="0" smtClean="0"/>
              <a:t>Are</a:t>
            </a:r>
            <a:r>
              <a:rPr lang="en-IN" dirty="0" smtClean="0"/>
              <a:t> you </a:t>
            </a:r>
            <a:r>
              <a:rPr lang="en-IN" b="1" dirty="0" smtClean="0"/>
              <a:t>coming</a:t>
            </a:r>
            <a:r>
              <a:rPr lang="en-IN" dirty="0" smtClean="0"/>
              <a:t> for the party tomorrow?</a:t>
            </a:r>
          </a:p>
          <a:p>
            <a:pPr lvl="1"/>
            <a:r>
              <a:rPr lang="en-IN" dirty="0" smtClean="0"/>
              <a:t>We </a:t>
            </a:r>
            <a:r>
              <a:rPr lang="en-IN" b="1" dirty="0" smtClean="0"/>
              <a:t>are flying</a:t>
            </a:r>
            <a:r>
              <a:rPr lang="en-IN" dirty="0" smtClean="0"/>
              <a:t> to Singapore next Sunday.</a:t>
            </a:r>
          </a:p>
        </p:txBody>
      </p:sp>
    </p:spTree>
    <p:extLst>
      <p:ext uri="{BB962C8B-B14F-4D97-AF65-F5344CB8AC3E}">
        <p14:creationId xmlns:p14="http://schemas.microsoft.com/office/powerpoint/2010/main" val="1053953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32567" y="682388"/>
            <a:ext cx="8926800" cy="5885545"/>
          </a:xfrm>
        </p:spPr>
        <p:txBody>
          <a:bodyPr/>
          <a:lstStyle/>
          <a:p>
            <a:r>
              <a:rPr lang="en-IN" dirty="0" smtClean="0"/>
              <a:t>To indicate progressive changes, trends and developments.</a:t>
            </a:r>
          </a:p>
          <a:p>
            <a:pPr marL="101598" indent="0">
              <a:buNone/>
            </a:pPr>
            <a:endParaRPr lang="en-IN" dirty="0" smtClean="0"/>
          </a:p>
          <a:p>
            <a:pPr lvl="1"/>
            <a:r>
              <a:rPr lang="en-IN" dirty="0" smtClean="0"/>
              <a:t>Examples:</a:t>
            </a:r>
          </a:p>
          <a:p>
            <a:pPr lvl="1"/>
            <a:r>
              <a:rPr lang="en-IN" dirty="0" err="1" smtClean="0"/>
              <a:t>Meenu’s</a:t>
            </a:r>
            <a:r>
              <a:rPr lang="en-IN" dirty="0" smtClean="0"/>
              <a:t> handwriting </a:t>
            </a:r>
            <a:r>
              <a:rPr lang="en-IN" b="1" dirty="0" smtClean="0"/>
              <a:t>is improving</a:t>
            </a:r>
            <a:r>
              <a:rPr lang="en-IN" dirty="0" smtClean="0"/>
              <a:t>.</a:t>
            </a:r>
          </a:p>
          <a:p>
            <a:pPr lvl="1"/>
            <a:r>
              <a:rPr lang="en-IN" dirty="0" smtClean="0"/>
              <a:t>The villagers </a:t>
            </a:r>
            <a:r>
              <a:rPr lang="en-IN" b="1" dirty="0" smtClean="0"/>
              <a:t>are changing </a:t>
            </a:r>
            <a:r>
              <a:rPr lang="en-IN" dirty="0" smtClean="0"/>
              <a:t>their life style.</a:t>
            </a:r>
          </a:p>
          <a:p>
            <a:endParaRPr lang="en-IN" dirty="0"/>
          </a:p>
          <a:p>
            <a:r>
              <a:rPr lang="en-IN" dirty="0" smtClean="0"/>
              <a:t>To emphasise the present moment or to indicate that a situation is temporary.</a:t>
            </a:r>
          </a:p>
          <a:p>
            <a:pPr marL="101598" indent="0">
              <a:buNone/>
            </a:pPr>
            <a:endParaRPr lang="en-IN" dirty="0" smtClean="0"/>
          </a:p>
          <a:p>
            <a:pPr lvl="1"/>
            <a:r>
              <a:rPr lang="en-IN" dirty="0" smtClean="0"/>
              <a:t>Examples:</a:t>
            </a:r>
          </a:p>
          <a:p>
            <a:pPr lvl="1"/>
            <a:r>
              <a:rPr lang="en-IN" dirty="0" smtClean="0"/>
              <a:t>I </a:t>
            </a:r>
            <a:r>
              <a:rPr lang="en-IN" b="1" dirty="0" smtClean="0"/>
              <a:t>am working</a:t>
            </a:r>
            <a:r>
              <a:rPr lang="en-IN" dirty="0" smtClean="0"/>
              <a:t> as a British Council Officer.</a:t>
            </a:r>
          </a:p>
          <a:p>
            <a:pPr lvl="1"/>
            <a:r>
              <a:rPr lang="en-IN" dirty="0" smtClean="0"/>
              <a:t>We </a:t>
            </a:r>
            <a:r>
              <a:rPr lang="en-IN" b="1" dirty="0" smtClean="0"/>
              <a:t>are spending </a:t>
            </a:r>
            <a:r>
              <a:rPr lang="en-IN" dirty="0" smtClean="0"/>
              <a:t>the winter in Chennai.</a:t>
            </a:r>
            <a:endParaRPr lang="en-IN" dirty="0"/>
          </a:p>
        </p:txBody>
      </p:sp>
    </p:spTree>
    <p:extLst>
      <p:ext uri="{BB962C8B-B14F-4D97-AF65-F5344CB8AC3E}">
        <p14:creationId xmlns:p14="http://schemas.microsoft.com/office/powerpoint/2010/main" val="1937750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The following verbs are seldom used in the present continuous tense.</a:t>
            </a:r>
            <a:endParaRPr lang="en-IN" b="1" dirty="0">
              <a:solidFill>
                <a:schemeClr val="tx1"/>
              </a:solidFill>
            </a:endParaRPr>
          </a:p>
        </p:txBody>
      </p:sp>
      <p:sp>
        <p:nvSpPr>
          <p:cNvPr id="3" name="Text Placeholder 2"/>
          <p:cNvSpPr>
            <a:spLocks noGrp="1"/>
          </p:cNvSpPr>
          <p:nvPr>
            <p:ph type="body" idx="1"/>
          </p:nvPr>
        </p:nvSpPr>
        <p:spPr/>
        <p:txBody>
          <a:bodyPr/>
          <a:lstStyle/>
          <a:p>
            <a:r>
              <a:rPr lang="en-IN" b="1" dirty="0" smtClean="0"/>
              <a:t>Verbs of sensation </a:t>
            </a:r>
            <a:r>
              <a:rPr lang="en-IN" dirty="0" smtClean="0"/>
              <a:t>– see, hear, smell, taste, feel.</a:t>
            </a:r>
          </a:p>
          <a:p>
            <a:r>
              <a:rPr lang="en-IN" b="1" dirty="0" smtClean="0"/>
              <a:t>Verbs referring to a state of mind or feeling </a:t>
            </a:r>
            <a:r>
              <a:rPr lang="en-IN" dirty="0" smtClean="0"/>
              <a:t>– love, hate, hope, wish, want, prefer, please, displease, like, dislike, forgive, desire, expect.</a:t>
            </a:r>
          </a:p>
          <a:p>
            <a:r>
              <a:rPr lang="en-IN" b="1" dirty="0" smtClean="0"/>
              <a:t>Verbs referring to mental activity </a:t>
            </a:r>
            <a:r>
              <a:rPr lang="en-IN" dirty="0" smtClean="0"/>
              <a:t>– suppose, think, remember, forget, recollect, agree, disagree, believe, disbelieve, doubt, differ, imagine, foresee, know, recognise, understand, trust, mean.</a:t>
            </a:r>
          </a:p>
          <a:p>
            <a:r>
              <a:rPr lang="en-IN" b="1" dirty="0" smtClean="0"/>
              <a:t>Some other verbs </a:t>
            </a:r>
            <a:r>
              <a:rPr lang="en-IN" dirty="0" smtClean="0"/>
              <a:t>– appear, seem, belong to, consist of, depend, possess, resemble, matter, concern, cost.</a:t>
            </a:r>
          </a:p>
          <a:p>
            <a:endParaRPr lang="en-IN" dirty="0" smtClean="0"/>
          </a:p>
          <a:p>
            <a:endParaRPr lang="en-IN" dirty="0"/>
          </a:p>
        </p:txBody>
      </p:sp>
    </p:spTree>
    <p:extLst>
      <p:ext uri="{BB962C8B-B14F-4D97-AF65-F5344CB8AC3E}">
        <p14:creationId xmlns:p14="http://schemas.microsoft.com/office/powerpoint/2010/main" val="1821074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Common errors in the use of the present continuous tense</a:t>
            </a:r>
            <a:endParaRPr lang="en-IN" b="1" dirty="0">
              <a:solidFill>
                <a:schemeClr val="tx1"/>
              </a:solidFill>
            </a:endParaRPr>
          </a:p>
        </p:txBody>
      </p:sp>
      <p:sp>
        <p:nvSpPr>
          <p:cNvPr id="3" name="Text Placeholder 2"/>
          <p:cNvSpPr>
            <a:spLocks noGrp="1"/>
          </p:cNvSpPr>
          <p:nvPr>
            <p:ph type="body" idx="1"/>
          </p:nvPr>
        </p:nvSpPr>
        <p:spPr/>
        <p:txBody>
          <a:bodyPr/>
          <a:lstStyle/>
          <a:p>
            <a:r>
              <a:rPr lang="en-IN" dirty="0" smtClean="0"/>
              <a:t>Incorrect: I am having a new mobile phone.</a:t>
            </a:r>
          </a:p>
          <a:p>
            <a:r>
              <a:rPr lang="en-IN" dirty="0" smtClean="0"/>
              <a:t>Correct: I have a new mobile phone.</a:t>
            </a:r>
          </a:p>
          <a:p>
            <a:r>
              <a:rPr lang="en-IN" dirty="0" smtClean="0"/>
              <a:t>Incorrect: Are you believing my story?</a:t>
            </a:r>
          </a:p>
          <a:p>
            <a:r>
              <a:rPr lang="en-IN" dirty="0" smtClean="0"/>
              <a:t>Correct: Do you believe my story?</a:t>
            </a:r>
          </a:p>
          <a:p>
            <a:r>
              <a:rPr lang="en-IN" dirty="0" smtClean="0"/>
              <a:t>Incorrect: I am resembling my father.</a:t>
            </a:r>
          </a:p>
          <a:p>
            <a:r>
              <a:rPr lang="en-IN" dirty="0" smtClean="0"/>
              <a:t>Correct: I resemble my father.</a:t>
            </a:r>
            <a:endParaRPr lang="en-IN" dirty="0"/>
          </a:p>
        </p:txBody>
      </p:sp>
    </p:spTree>
    <p:extLst>
      <p:ext uri="{BB962C8B-B14F-4D97-AF65-F5344CB8AC3E}">
        <p14:creationId xmlns:p14="http://schemas.microsoft.com/office/powerpoint/2010/main" val="3873963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Present Perfect Tense</a:t>
            </a:r>
            <a:endParaRPr lang="en-IN" b="1" dirty="0">
              <a:solidFill>
                <a:schemeClr val="tx1"/>
              </a:solidFill>
            </a:endParaRPr>
          </a:p>
        </p:txBody>
      </p:sp>
      <p:sp>
        <p:nvSpPr>
          <p:cNvPr id="3" name="Text Placeholder 2"/>
          <p:cNvSpPr>
            <a:spLocks noGrp="1"/>
          </p:cNvSpPr>
          <p:nvPr>
            <p:ph type="body" idx="1"/>
          </p:nvPr>
        </p:nvSpPr>
        <p:spPr/>
        <p:txBody>
          <a:bodyPr/>
          <a:lstStyle/>
          <a:p>
            <a:r>
              <a:rPr lang="en-IN" dirty="0" smtClean="0"/>
              <a:t>Tells us about something that happened at an unspecified time before now. </a:t>
            </a:r>
          </a:p>
          <a:p>
            <a:r>
              <a:rPr lang="en-IN" dirty="0" smtClean="0"/>
              <a:t>Form of the present perfect tense – use the verb have/has and the past participle of the verb.</a:t>
            </a:r>
          </a:p>
          <a:p>
            <a:pPr marL="101598" indent="0">
              <a:buNone/>
            </a:pPr>
            <a:endParaRPr lang="en-IN" dirty="0" smtClean="0"/>
          </a:p>
          <a:p>
            <a:pPr lvl="1"/>
            <a:r>
              <a:rPr lang="en-IN" dirty="0" smtClean="0"/>
              <a:t>Examples:</a:t>
            </a:r>
          </a:p>
          <a:p>
            <a:pPr lvl="1"/>
            <a:r>
              <a:rPr lang="en-IN" dirty="0" smtClean="0"/>
              <a:t>I </a:t>
            </a:r>
            <a:r>
              <a:rPr lang="en-IN" b="1" dirty="0" smtClean="0"/>
              <a:t>have been </a:t>
            </a:r>
            <a:r>
              <a:rPr lang="en-IN" dirty="0" smtClean="0"/>
              <a:t>to Spain.</a:t>
            </a:r>
          </a:p>
          <a:p>
            <a:pPr lvl="1"/>
            <a:r>
              <a:rPr lang="en-IN" dirty="0" smtClean="0"/>
              <a:t>Jaya </a:t>
            </a:r>
            <a:r>
              <a:rPr lang="en-IN" b="1" dirty="0" smtClean="0"/>
              <a:t>has seen</a:t>
            </a:r>
            <a:r>
              <a:rPr lang="en-IN" dirty="0" smtClean="0"/>
              <a:t> the movie twice.</a:t>
            </a:r>
          </a:p>
          <a:p>
            <a:pPr lvl="1"/>
            <a:r>
              <a:rPr lang="en-IN" dirty="0" smtClean="0"/>
              <a:t>People </a:t>
            </a:r>
            <a:r>
              <a:rPr lang="en-IN" b="1" dirty="0" smtClean="0"/>
              <a:t>have walked </a:t>
            </a:r>
            <a:r>
              <a:rPr lang="en-IN" dirty="0" smtClean="0"/>
              <a:t>on the moon.</a:t>
            </a:r>
          </a:p>
          <a:p>
            <a:pPr lvl="1"/>
            <a:endParaRPr lang="en-IN" dirty="0"/>
          </a:p>
        </p:txBody>
      </p:sp>
    </p:spTree>
    <p:extLst>
      <p:ext uri="{BB962C8B-B14F-4D97-AF65-F5344CB8AC3E}">
        <p14:creationId xmlns:p14="http://schemas.microsoft.com/office/powerpoint/2010/main" val="1784295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When to use present perfect tense</a:t>
            </a:r>
            <a:endParaRPr lang="en-IN" b="1" dirty="0">
              <a:solidFill>
                <a:schemeClr val="tx1"/>
              </a:solidFill>
            </a:endParaRPr>
          </a:p>
        </p:txBody>
      </p:sp>
      <p:sp>
        <p:nvSpPr>
          <p:cNvPr id="3" name="Text Placeholder 2"/>
          <p:cNvSpPr>
            <a:spLocks noGrp="1"/>
          </p:cNvSpPr>
          <p:nvPr>
            <p:ph type="body" idx="1"/>
          </p:nvPr>
        </p:nvSpPr>
        <p:spPr/>
        <p:txBody>
          <a:bodyPr/>
          <a:lstStyle/>
          <a:p>
            <a:r>
              <a:rPr lang="en-IN" dirty="0" smtClean="0"/>
              <a:t>To indicate completed activities in the immediate past .</a:t>
            </a:r>
          </a:p>
          <a:p>
            <a:pPr marL="101598" indent="0">
              <a:buNone/>
            </a:pPr>
            <a:endParaRPr lang="en-IN" dirty="0" smtClean="0"/>
          </a:p>
          <a:p>
            <a:pPr lvl="1"/>
            <a:r>
              <a:rPr lang="en-IN" dirty="0" smtClean="0"/>
              <a:t>Examples:</a:t>
            </a:r>
          </a:p>
          <a:p>
            <a:pPr lvl="1"/>
            <a:r>
              <a:rPr lang="en-IN" dirty="0" smtClean="0"/>
              <a:t>I </a:t>
            </a:r>
            <a:r>
              <a:rPr lang="en-IN" b="1" dirty="0" smtClean="0"/>
              <a:t>have completed </a:t>
            </a:r>
            <a:r>
              <a:rPr lang="en-IN" dirty="0" smtClean="0"/>
              <a:t>my work.</a:t>
            </a:r>
          </a:p>
          <a:p>
            <a:pPr lvl="1"/>
            <a:r>
              <a:rPr lang="en-IN" dirty="0" smtClean="0"/>
              <a:t>They </a:t>
            </a:r>
            <a:r>
              <a:rPr lang="en-IN" b="1" dirty="0" smtClean="0"/>
              <a:t>have cleaned </a:t>
            </a:r>
            <a:r>
              <a:rPr lang="en-IN" dirty="0" smtClean="0"/>
              <a:t>the room.</a:t>
            </a:r>
          </a:p>
          <a:p>
            <a:pPr lvl="1"/>
            <a:endParaRPr lang="en-IN" dirty="0"/>
          </a:p>
          <a:p>
            <a:r>
              <a:rPr lang="en-IN" dirty="0" smtClean="0"/>
              <a:t>To express past action whose time is not given and not definite.</a:t>
            </a:r>
          </a:p>
          <a:p>
            <a:pPr marL="101598" indent="0">
              <a:buNone/>
            </a:pPr>
            <a:endParaRPr lang="en-IN" dirty="0" smtClean="0"/>
          </a:p>
          <a:p>
            <a:pPr lvl="1"/>
            <a:r>
              <a:rPr lang="en-IN" dirty="0" smtClean="0"/>
              <a:t>Examples:</a:t>
            </a:r>
          </a:p>
          <a:p>
            <a:pPr lvl="1"/>
            <a:r>
              <a:rPr lang="en-IN" dirty="0" smtClean="0"/>
              <a:t>They </a:t>
            </a:r>
            <a:r>
              <a:rPr lang="en-IN" b="1" dirty="0" smtClean="0"/>
              <a:t>have left </a:t>
            </a:r>
            <a:r>
              <a:rPr lang="en-IN" dirty="0" smtClean="0"/>
              <a:t>for Calcutta.</a:t>
            </a:r>
          </a:p>
          <a:p>
            <a:pPr lvl="1"/>
            <a:r>
              <a:rPr lang="en-IN" dirty="0" smtClean="0"/>
              <a:t>I </a:t>
            </a:r>
            <a:r>
              <a:rPr lang="en-IN" b="1" dirty="0" smtClean="0"/>
              <a:t>have seen </a:t>
            </a:r>
            <a:r>
              <a:rPr lang="en-IN" dirty="0" smtClean="0"/>
              <a:t>a mongoose in the garden.</a:t>
            </a:r>
            <a:endParaRPr lang="en-IN" dirty="0"/>
          </a:p>
        </p:txBody>
      </p:sp>
    </p:spTree>
    <p:extLst>
      <p:ext uri="{BB962C8B-B14F-4D97-AF65-F5344CB8AC3E}">
        <p14:creationId xmlns:p14="http://schemas.microsoft.com/office/powerpoint/2010/main" val="2908502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32567" y="627797"/>
            <a:ext cx="8926800" cy="5940136"/>
          </a:xfrm>
        </p:spPr>
        <p:txBody>
          <a:bodyPr/>
          <a:lstStyle/>
          <a:p>
            <a:r>
              <a:rPr lang="en-IN" dirty="0" smtClean="0"/>
              <a:t>To describe a past experience the effect of which may be felt in the present.</a:t>
            </a:r>
          </a:p>
          <a:p>
            <a:pPr marL="101598" indent="0">
              <a:buNone/>
            </a:pPr>
            <a:endParaRPr lang="en-IN" dirty="0" smtClean="0"/>
          </a:p>
          <a:p>
            <a:pPr lvl="1"/>
            <a:r>
              <a:rPr lang="en-IN" dirty="0" smtClean="0"/>
              <a:t>Examples:</a:t>
            </a:r>
          </a:p>
          <a:p>
            <a:pPr lvl="1"/>
            <a:r>
              <a:rPr lang="en-IN" dirty="0" smtClean="0"/>
              <a:t>I </a:t>
            </a:r>
            <a:r>
              <a:rPr lang="en-IN" b="1" dirty="0" smtClean="0"/>
              <a:t>have been </a:t>
            </a:r>
            <a:r>
              <a:rPr lang="en-IN" dirty="0" smtClean="0"/>
              <a:t>to Delhi several times.</a:t>
            </a:r>
          </a:p>
          <a:p>
            <a:pPr lvl="1"/>
            <a:r>
              <a:rPr lang="en-IN" dirty="0" smtClean="0"/>
              <a:t>Rahul </a:t>
            </a:r>
            <a:r>
              <a:rPr lang="en-IN" b="1" dirty="0" smtClean="0"/>
              <a:t>has eaten </a:t>
            </a:r>
            <a:r>
              <a:rPr lang="en-IN" dirty="0" smtClean="0"/>
              <a:t>all the grapes.</a:t>
            </a:r>
          </a:p>
          <a:p>
            <a:pPr marL="745049" lvl="1" indent="0">
              <a:buNone/>
            </a:pPr>
            <a:endParaRPr lang="en-IN" dirty="0" smtClean="0"/>
          </a:p>
          <a:p>
            <a:r>
              <a:rPr lang="en-IN" dirty="0" smtClean="0"/>
              <a:t>To express an action that began in the past and still </a:t>
            </a:r>
            <a:r>
              <a:rPr lang="en-IN" dirty="0" smtClean="0"/>
              <a:t>the effect continues</a:t>
            </a:r>
            <a:r>
              <a:rPr lang="en-IN" dirty="0" smtClean="0"/>
              <a:t>.</a:t>
            </a:r>
          </a:p>
          <a:p>
            <a:pPr marL="101598" indent="0">
              <a:buNone/>
            </a:pPr>
            <a:endParaRPr lang="en-IN" dirty="0" smtClean="0"/>
          </a:p>
          <a:p>
            <a:pPr lvl="1"/>
            <a:r>
              <a:rPr lang="en-IN" dirty="0" smtClean="0"/>
              <a:t>Examples:</a:t>
            </a:r>
          </a:p>
          <a:p>
            <a:pPr lvl="1"/>
            <a:r>
              <a:rPr lang="en-IN" dirty="0" smtClean="0"/>
              <a:t>She </a:t>
            </a:r>
            <a:r>
              <a:rPr lang="en-IN" b="1" dirty="0" smtClean="0"/>
              <a:t>has worked </a:t>
            </a:r>
            <a:r>
              <a:rPr lang="en-IN" dirty="0" smtClean="0"/>
              <a:t>with us for two years now.</a:t>
            </a:r>
          </a:p>
          <a:p>
            <a:pPr lvl="1"/>
            <a:r>
              <a:rPr lang="en-IN" dirty="0" smtClean="0"/>
              <a:t>I </a:t>
            </a:r>
            <a:r>
              <a:rPr lang="en-IN" b="1" dirty="0" smtClean="0"/>
              <a:t>have</a:t>
            </a:r>
            <a:r>
              <a:rPr lang="en-IN" dirty="0" smtClean="0"/>
              <a:t> not </a:t>
            </a:r>
            <a:r>
              <a:rPr lang="en-IN" b="1" dirty="0" smtClean="0"/>
              <a:t>seen</a:t>
            </a:r>
            <a:r>
              <a:rPr lang="en-IN" dirty="0" smtClean="0"/>
              <a:t> her since Tuesday night.</a:t>
            </a:r>
            <a:endParaRPr lang="en-IN" dirty="0"/>
          </a:p>
          <a:p>
            <a:pPr lvl="1"/>
            <a:endParaRPr lang="en-IN" dirty="0"/>
          </a:p>
        </p:txBody>
      </p:sp>
    </p:spTree>
    <p:extLst>
      <p:ext uri="{BB962C8B-B14F-4D97-AF65-F5344CB8AC3E}">
        <p14:creationId xmlns:p14="http://schemas.microsoft.com/office/powerpoint/2010/main" val="2472585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Present Tense</a:t>
            </a:r>
            <a:endParaRPr lang="en-IN" b="1" dirty="0">
              <a:solidFill>
                <a:schemeClr val="tx1"/>
              </a:solidFill>
            </a:endParaRPr>
          </a:p>
        </p:txBody>
      </p:sp>
      <p:sp>
        <p:nvSpPr>
          <p:cNvPr id="3" name="Text Placeholder 2"/>
          <p:cNvSpPr>
            <a:spLocks noGrp="1"/>
          </p:cNvSpPr>
          <p:nvPr>
            <p:ph type="body" idx="1"/>
          </p:nvPr>
        </p:nvSpPr>
        <p:spPr/>
        <p:txBody>
          <a:bodyPr/>
          <a:lstStyle/>
          <a:p>
            <a:r>
              <a:rPr lang="en-IN" dirty="0" smtClean="0"/>
              <a:t>Is used to express action in the present, a state of being right now, an action that started in the past but is continuing right now or an action that will happen in the future.</a:t>
            </a:r>
          </a:p>
          <a:p>
            <a:r>
              <a:rPr lang="en-IN" dirty="0" smtClean="0"/>
              <a:t>Has four forms.</a:t>
            </a:r>
          </a:p>
          <a:p>
            <a:r>
              <a:rPr lang="en-IN" dirty="0" smtClean="0"/>
              <a:t>Simple present</a:t>
            </a:r>
          </a:p>
          <a:p>
            <a:r>
              <a:rPr lang="en-IN" dirty="0" smtClean="0"/>
              <a:t>Present progressive or continuous</a:t>
            </a:r>
          </a:p>
          <a:p>
            <a:r>
              <a:rPr lang="en-IN" dirty="0" smtClean="0"/>
              <a:t>Present perfect </a:t>
            </a:r>
          </a:p>
          <a:p>
            <a:r>
              <a:rPr lang="en-IN" dirty="0" smtClean="0"/>
              <a:t>Present perfect continuous</a:t>
            </a:r>
            <a:endParaRPr lang="en-IN" dirty="0"/>
          </a:p>
        </p:txBody>
      </p:sp>
    </p:spTree>
    <p:extLst>
      <p:ext uri="{BB962C8B-B14F-4D97-AF65-F5344CB8AC3E}">
        <p14:creationId xmlns:p14="http://schemas.microsoft.com/office/powerpoint/2010/main" val="2011848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Present Perfect Continuous Tense</a:t>
            </a:r>
            <a:endParaRPr lang="en-IN" b="1" dirty="0">
              <a:solidFill>
                <a:schemeClr val="tx1"/>
              </a:solidFill>
            </a:endParaRPr>
          </a:p>
        </p:txBody>
      </p:sp>
      <p:sp>
        <p:nvSpPr>
          <p:cNvPr id="3" name="Text Placeholder 2"/>
          <p:cNvSpPr>
            <a:spLocks noGrp="1"/>
          </p:cNvSpPr>
          <p:nvPr>
            <p:ph type="body" idx="1"/>
          </p:nvPr>
        </p:nvSpPr>
        <p:spPr/>
        <p:txBody>
          <a:bodyPr/>
          <a:lstStyle/>
          <a:p>
            <a:r>
              <a:rPr lang="en-IN" dirty="0" smtClean="0"/>
              <a:t>Tells us something that started in the past and continued till recently or continuing into the future.</a:t>
            </a:r>
          </a:p>
          <a:p>
            <a:r>
              <a:rPr lang="en-IN" dirty="0" smtClean="0"/>
              <a:t>Form of the present perfect continuous tense – use the verb has/have + been + the –</a:t>
            </a:r>
            <a:r>
              <a:rPr lang="en-IN" dirty="0" err="1" smtClean="0"/>
              <a:t>ing</a:t>
            </a:r>
            <a:r>
              <a:rPr lang="en-IN" dirty="0" smtClean="0"/>
              <a:t> form of the verb.</a:t>
            </a:r>
          </a:p>
          <a:p>
            <a:pPr marL="101598" indent="0">
              <a:buNone/>
            </a:pPr>
            <a:endParaRPr lang="en-IN" dirty="0" smtClean="0"/>
          </a:p>
          <a:p>
            <a:pPr lvl="1"/>
            <a:r>
              <a:rPr lang="en-IN" dirty="0" smtClean="0"/>
              <a:t>Examples:</a:t>
            </a:r>
          </a:p>
          <a:p>
            <a:pPr lvl="1"/>
            <a:r>
              <a:rPr lang="en-IN" dirty="0" smtClean="0"/>
              <a:t>It </a:t>
            </a:r>
            <a:r>
              <a:rPr lang="en-IN" b="1" dirty="0" smtClean="0"/>
              <a:t>has been raining</a:t>
            </a:r>
            <a:r>
              <a:rPr lang="en-IN" dirty="0" smtClean="0"/>
              <a:t> all day.</a:t>
            </a:r>
          </a:p>
          <a:p>
            <a:pPr lvl="1"/>
            <a:r>
              <a:rPr lang="en-IN" dirty="0" smtClean="0"/>
              <a:t>I </a:t>
            </a:r>
            <a:r>
              <a:rPr lang="en-IN" b="1" dirty="0" smtClean="0"/>
              <a:t>have been travelling</a:t>
            </a:r>
            <a:r>
              <a:rPr lang="en-IN" dirty="0" smtClean="0"/>
              <a:t> since March.</a:t>
            </a:r>
            <a:endParaRPr lang="en-IN" dirty="0"/>
          </a:p>
        </p:txBody>
      </p:sp>
    </p:spTree>
    <p:extLst>
      <p:ext uri="{BB962C8B-B14F-4D97-AF65-F5344CB8AC3E}">
        <p14:creationId xmlns:p14="http://schemas.microsoft.com/office/powerpoint/2010/main" val="3837151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7167" y="177421"/>
            <a:ext cx="7157600" cy="1163075"/>
          </a:xfrm>
        </p:spPr>
        <p:txBody>
          <a:bodyPr/>
          <a:lstStyle/>
          <a:p>
            <a:r>
              <a:rPr lang="en-IN" b="1" dirty="0" smtClean="0">
                <a:solidFill>
                  <a:schemeClr val="tx1"/>
                </a:solidFill>
              </a:rPr>
              <a:t>When to use present perfect continuous tense</a:t>
            </a:r>
            <a:endParaRPr lang="en-IN" b="1" dirty="0">
              <a:solidFill>
                <a:schemeClr val="tx1"/>
              </a:solidFill>
            </a:endParaRPr>
          </a:p>
        </p:txBody>
      </p:sp>
      <p:sp>
        <p:nvSpPr>
          <p:cNvPr id="3" name="Text Placeholder 2"/>
          <p:cNvSpPr>
            <a:spLocks noGrp="1"/>
          </p:cNvSpPr>
          <p:nvPr>
            <p:ph type="body" idx="1"/>
          </p:nvPr>
        </p:nvSpPr>
        <p:spPr>
          <a:xfrm>
            <a:off x="1632567" y="1501254"/>
            <a:ext cx="8926800" cy="5066679"/>
          </a:xfrm>
        </p:spPr>
        <p:txBody>
          <a:bodyPr/>
          <a:lstStyle/>
          <a:p>
            <a:r>
              <a:rPr lang="en-IN" dirty="0" smtClean="0"/>
              <a:t>To express an action which began sometime in the past and is still continuing.</a:t>
            </a:r>
          </a:p>
          <a:p>
            <a:pPr marL="101598" indent="0">
              <a:buNone/>
            </a:pPr>
            <a:endParaRPr lang="en-IN" dirty="0" smtClean="0"/>
          </a:p>
          <a:p>
            <a:pPr lvl="1"/>
            <a:r>
              <a:rPr lang="en-IN" dirty="0" smtClean="0"/>
              <a:t>Examples:</a:t>
            </a:r>
          </a:p>
          <a:p>
            <a:pPr lvl="1"/>
            <a:r>
              <a:rPr lang="en-IN" dirty="0" smtClean="0"/>
              <a:t>They </a:t>
            </a:r>
            <a:r>
              <a:rPr lang="en-IN" b="1" dirty="0" smtClean="0"/>
              <a:t>have been repairing </a:t>
            </a:r>
            <a:r>
              <a:rPr lang="en-IN" dirty="0" smtClean="0"/>
              <a:t>the road for several days.</a:t>
            </a:r>
          </a:p>
          <a:p>
            <a:pPr lvl="1"/>
            <a:r>
              <a:rPr lang="en-IN" dirty="0" smtClean="0"/>
              <a:t>He </a:t>
            </a:r>
            <a:r>
              <a:rPr lang="en-IN" b="1" dirty="0" smtClean="0"/>
              <a:t>has been working </a:t>
            </a:r>
            <a:r>
              <a:rPr lang="en-IN" dirty="0" smtClean="0"/>
              <a:t>for four hours.</a:t>
            </a:r>
          </a:p>
          <a:p>
            <a:pPr lvl="1"/>
            <a:endParaRPr lang="en-IN" dirty="0"/>
          </a:p>
          <a:p>
            <a:r>
              <a:rPr lang="en-IN" dirty="0" smtClean="0"/>
              <a:t>To indicate an action that is already finished. In such cases, the continuity of the activity is emphasised as an explanation.</a:t>
            </a:r>
          </a:p>
          <a:p>
            <a:pPr marL="101598" indent="0">
              <a:buNone/>
            </a:pPr>
            <a:endParaRPr lang="en-IN" dirty="0" smtClean="0"/>
          </a:p>
          <a:p>
            <a:pPr lvl="1"/>
            <a:r>
              <a:rPr lang="en-IN" dirty="0" smtClean="0"/>
              <a:t>Example:</a:t>
            </a:r>
          </a:p>
          <a:p>
            <a:pPr lvl="1"/>
            <a:r>
              <a:rPr lang="en-IN" dirty="0" smtClean="0"/>
              <a:t>I am exhausted. I </a:t>
            </a:r>
            <a:r>
              <a:rPr lang="en-IN" b="1" dirty="0" smtClean="0"/>
              <a:t>have been mowing </a:t>
            </a:r>
            <a:r>
              <a:rPr lang="en-IN" dirty="0" smtClean="0"/>
              <a:t>the lawn all morning.</a:t>
            </a:r>
          </a:p>
          <a:p>
            <a:pPr lvl="1"/>
            <a:endParaRPr lang="en-IN" dirty="0" smtClean="0"/>
          </a:p>
          <a:p>
            <a:endParaRPr lang="en-IN" dirty="0"/>
          </a:p>
        </p:txBody>
      </p:sp>
    </p:spTree>
    <p:extLst>
      <p:ext uri="{BB962C8B-B14F-4D97-AF65-F5344CB8AC3E}">
        <p14:creationId xmlns:p14="http://schemas.microsoft.com/office/powerpoint/2010/main" val="4227736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Notes</a:t>
            </a:r>
            <a:endParaRPr lang="en-IN" b="1" dirty="0">
              <a:solidFill>
                <a:schemeClr val="tx1"/>
              </a:solidFill>
            </a:endParaRPr>
          </a:p>
        </p:txBody>
      </p:sp>
      <p:sp>
        <p:nvSpPr>
          <p:cNvPr id="3" name="Text Placeholder 2"/>
          <p:cNvSpPr>
            <a:spLocks noGrp="1"/>
          </p:cNvSpPr>
          <p:nvPr>
            <p:ph type="body" idx="1"/>
          </p:nvPr>
        </p:nvSpPr>
        <p:spPr>
          <a:xfrm>
            <a:off x="1632567" y="1970333"/>
            <a:ext cx="8926800" cy="2874622"/>
          </a:xfrm>
        </p:spPr>
        <p:txBody>
          <a:bodyPr/>
          <a:lstStyle/>
          <a:p>
            <a:r>
              <a:rPr lang="en-IN" dirty="0" smtClean="0"/>
              <a:t>Since is used to refer to a point of time. For is used for a period of time.</a:t>
            </a:r>
          </a:p>
          <a:p>
            <a:r>
              <a:rPr lang="en-IN" dirty="0" smtClean="0"/>
              <a:t>We say,</a:t>
            </a:r>
          </a:p>
          <a:p>
            <a:r>
              <a:rPr lang="en-IN" dirty="0" smtClean="0"/>
              <a:t>Since morning, since March, since 2002.</a:t>
            </a:r>
          </a:p>
          <a:p>
            <a:r>
              <a:rPr lang="en-IN" dirty="0" smtClean="0"/>
              <a:t>For three hours, for a long time, for ten years.</a:t>
            </a:r>
            <a:endParaRPr lang="en-IN" dirty="0"/>
          </a:p>
        </p:txBody>
      </p:sp>
    </p:spTree>
    <p:extLst>
      <p:ext uri="{BB962C8B-B14F-4D97-AF65-F5344CB8AC3E}">
        <p14:creationId xmlns:p14="http://schemas.microsoft.com/office/powerpoint/2010/main" val="3186490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Past Tense</a:t>
            </a:r>
            <a:endParaRPr lang="en-IN" b="1" dirty="0">
              <a:solidFill>
                <a:schemeClr val="tx1"/>
              </a:solidFill>
            </a:endParaRPr>
          </a:p>
        </p:txBody>
      </p:sp>
      <p:sp>
        <p:nvSpPr>
          <p:cNvPr id="3" name="Text Placeholder 2"/>
          <p:cNvSpPr>
            <a:spLocks noGrp="1"/>
          </p:cNvSpPr>
          <p:nvPr>
            <p:ph type="body" idx="1"/>
          </p:nvPr>
        </p:nvSpPr>
        <p:spPr/>
        <p:txBody>
          <a:bodyPr/>
          <a:lstStyle/>
          <a:p>
            <a:r>
              <a:rPr lang="en-IN" dirty="0" smtClean="0"/>
              <a:t>Tells us that something happened at a specific time in the past.</a:t>
            </a:r>
          </a:p>
          <a:p>
            <a:r>
              <a:rPr lang="en-IN" dirty="0" smtClean="0"/>
              <a:t>Form of simple past tense – use the –</a:t>
            </a:r>
            <a:r>
              <a:rPr lang="en-IN" dirty="0" err="1" smtClean="0"/>
              <a:t>ed</a:t>
            </a:r>
            <a:r>
              <a:rPr lang="en-IN" dirty="0" smtClean="0"/>
              <a:t> form of the verb.</a:t>
            </a:r>
          </a:p>
          <a:p>
            <a:r>
              <a:rPr lang="en-IN" dirty="0" smtClean="0"/>
              <a:t>Is used to refer to actions completed in the past. </a:t>
            </a:r>
          </a:p>
          <a:p>
            <a:r>
              <a:rPr lang="en-IN" dirty="0" smtClean="0"/>
              <a:t>Often occurs with adverbs or adverb phrases of past time like yesterday, last night etc.</a:t>
            </a:r>
          </a:p>
          <a:p>
            <a:pPr marL="101598" indent="0">
              <a:buNone/>
            </a:pPr>
            <a:endParaRPr lang="en-IN" dirty="0" smtClean="0"/>
          </a:p>
          <a:p>
            <a:pPr lvl="1"/>
            <a:r>
              <a:rPr lang="en-IN" dirty="0" smtClean="0"/>
              <a:t>Examples:</a:t>
            </a:r>
          </a:p>
          <a:p>
            <a:pPr lvl="1"/>
            <a:r>
              <a:rPr lang="en-IN" dirty="0" smtClean="0"/>
              <a:t>There </a:t>
            </a:r>
            <a:r>
              <a:rPr lang="en-IN" b="1" dirty="0" smtClean="0"/>
              <a:t>was</a:t>
            </a:r>
            <a:r>
              <a:rPr lang="en-IN" dirty="0" smtClean="0"/>
              <a:t> a magic show at the school yesterday.</a:t>
            </a:r>
          </a:p>
          <a:p>
            <a:pPr lvl="1"/>
            <a:r>
              <a:rPr lang="en-IN" dirty="0" smtClean="0"/>
              <a:t>I </a:t>
            </a:r>
            <a:r>
              <a:rPr lang="en-IN" b="1" dirty="0" smtClean="0"/>
              <a:t>wrote</a:t>
            </a:r>
            <a:r>
              <a:rPr lang="en-IN" dirty="0" smtClean="0"/>
              <a:t> a letter to my </a:t>
            </a:r>
            <a:r>
              <a:rPr lang="en-IN" dirty="0" smtClean="0"/>
              <a:t>friend last week.</a:t>
            </a:r>
            <a:endParaRPr lang="en-IN" dirty="0"/>
          </a:p>
        </p:txBody>
      </p:sp>
    </p:spTree>
    <p:extLst>
      <p:ext uri="{BB962C8B-B14F-4D97-AF65-F5344CB8AC3E}">
        <p14:creationId xmlns:p14="http://schemas.microsoft.com/office/powerpoint/2010/main" val="3122377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32567" y="832513"/>
            <a:ext cx="8926800" cy="5735420"/>
          </a:xfrm>
        </p:spPr>
        <p:txBody>
          <a:bodyPr/>
          <a:lstStyle/>
          <a:p>
            <a:r>
              <a:rPr lang="en-IN" dirty="0" smtClean="0"/>
              <a:t>To express past habits.</a:t>
            </a:r>
          </a:p>
          <a:p>
            <a:pPr lvl="1"/>
            <a:r>
              <a:rPr lang="en-IN" dirty="0" smtClean="0"/>
              <a:t>Examples:</a:t>
            </a:r>
          </a:p>
          <a:p>
            <a:pPr lvl="1"/>
            <a:r>
              <a:rPr lang="en-IN" dirty="0" smtClean="0"/>
              <a:t>Grandma </a:t>
            </a:r>
            <a:r>
              <a:rPr lang="en-IN" b="1" dirty="0" smtClean="0"/>
              <a:t>went</a:t>
            </a:r>
            <a:r>
              <a:rPr lang="en-IN" dirty="0" smtClean="0"/>
              <a:t> to the temple regularly.</a:t>
            </a:r>
          </a:p>
          <a:p>
            <a:pPr lvl="1"/>
            <a:r>
              <a:rPr lang="en-IN" dirty="0" smtClean="0"/>
              <a:t>I </a:t>
            </a:r>
            <a:r>
              <a:rPr lang="en-IN" b="1" dirty="0" smtClean="0"/>
              <a:t>walked</a:t>
            </a:r>
            <a:r>
              <a:rPr lang="en-IN" dirty="0" smtClean="0"/>
              <a:t> a great deal in my younger days.</a:t>
            </a:r>
          </a:p>
          <a:p>
            <a:pPr marL="745049" lvl="1" indent="0">
              <a:buNone/>
            </a:pPr>
            <a:endParaRPr lang="en-IN" dirty="0"/>
          </a:p>
          <a:p>
            <a:r>
              <a:rPr lang="en-IN" dirty="0" smtClean="0"/>
              <a:t>The habitual past can also be expressed by using </a:t>
            </a:r>
            <a:r>
              <a:rPr lang="en-IN" b="1" dirty="0" smtClean="0"/>
              <a:t>used to</a:t>
            </a:r>
            <a:r>
              <a:rPr lang="en-IN" dirty="0" smtClean="0"/>
              <a:t>.</a:t>
            </a:r>
          </a:p>
          <a:p>
            <a:pPr lvl="1"/>
            <a:r>
              <a:rPr lang="en-IN" dirty="0" smtClean="0"/>
              <a:t>Example:</a:t>
            </a:r>
          </a:p>
          <a:p>
            <a:pPr lvl="1"/>
            <a:r>
              <a:rPr lang="en-IN" dirty="0" smtClean="0"/>
              <a:t>She </a:t>
            </a:r>
            <a:r>
              <a:rPr lang="en-IN" b="1" dirty="0" smtClean="0"/>
              <a:t>used to </a:t>
            </a:r>
            <a:r>
              <a:rPr lang="en-IN" dirty="0" smtClean="0"/>
              <a:t>read a few chapters of the Bible every day.</a:t>
            </a:r>
          </a:p>
          <a:p>
            <a:pPr marL="745049" lvl="1" indent="0">
              <a:buNone/>
            </a:pPr>
            <a:endParaRPr lang="en-IN" dirty="0" smtClean="0"/>
          </a:p>
          <a:p>
            <a:r>
              <a:rPr lang="en-IN" dirty="0" smtClean="0"/>
              <a:t>To indicate a situation that existed over a period of time in the past.</a:t>
            </a:r>
          </a:p>
          <a:p>
            <a:pPr lvl="1"/>
            <a:r>
              <a:rPr lang="en-IN" dirty="0" smtClean="0"/>
              <a:t>Examples:</a:t>
            </a:r>
          </a:p>
          <a:p>
            <a:pPr lvl="1"/>
            <a:r>
              <a:rPr lang="en-IN" dirty="0" smtClean="0"/>
              <a:t>Throughout the year, he </a:t>
            </a:r>
            <a:r>
              <a:rPr lang="en-IN" b="1" dirty="0" smtClean="0"/>
              <a:t>worked</a:t>
            </a:r>
            <a:r>
              <a:rPr lang="en-IN" dirty="0" smtClean="0"/>
              <a:t> hard.</a:t>
            </a:r>
          </a:p>
          <a:p>
            <a:pPr lvl="1"/>
            <a:r>
              <a:rPr lang="en-IN" dirty="0" smtClean="0"/>
              <a:t>I </a:t>
            </a:r>
            <a:r>
              <a:rPr lang="en-IN" b="1" dirty="0" smtClean="0"/>
              <a:t>stayed</a:t>
            </a:r>
            <a:r>
              <a:rPr lang="en-IN" dirty="0" smtClean="0"/>
              <a:t> at the Marina cottage for three months.</a:t>
            </a:r>
          </a:p>
        </p:txBody>
      </p:sp>
    </p:spTree>
    <p:extLst>
      <p:ext uri="{BB962C8B-B14F-4D97-AF65-F5344CB8AC3E}">
        <p14:creationId xmlns:p14="http://schemas.microsoft.com/office/powerpoint/2010/main" val="1500044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Common errors in the use of simple past tense</a:t>
            </a:r>
            <a:endParaRPr lang="en-IN" b="1" dirty="0">
              <a:solidFill>
                <a:schemeClr val="tx1"/>
              </a:solidFill>
            </a:endParaRPr>
          </a:p>
        </p:txBody>
      </p:sp>
      <p:sp>
        <p:nvSpPr>
          <p:cNvPr id="3" name="Text Placeholder 2"/>
          <p:cNvSpPr>
            <a:spLocks noGrp="1"/>
          </p:cNvSpPr>
          <p:nvPr>
            <p:ph type="body" idx="1"/>
          </p:nvPr>
        </p:nvSpPr>
        <p:spPr/>
        <p:txBody>
          <a:bodyPr/>
          <a:lstStyle/>
          <a:p>
            <a:r>
              <a:rPr lang="en-IN" dirty="0" smtClean="0"/>
              <a:t>Incorrect: I have passed the higher secondary examination in 2019.</a:t>
            </a:r>
          </a:p>
          <a:p>
            <a:r>
              <a:rPr lang="en-IN" dirty="0" smtClean="0"/>
              <a:t>Correct: I </a:t>
            </a:r>
            <a:r>
              <a:rPr lang="en-IN" dirty="0"/>
              <a:t>passed the higher secondary examination in 2019</a:t>
            </a:r>
            <a:r>
              <a:rPr lang="en-IN" dirty="0" smtClean="0"/>
              <a:t>.</a:t>
            </a:r>
          </a:p>
          <a:p>
            <a:r>
              <a:rPr lang="en-IN" dirty="0" smtClean="0"/>
              <a:t>Incorrect: She has left for Delhi last night.</a:t>
            </a:r>
          </a:p>
          <a:p>
            <a:r>
              <a:rPr lang="en-IN" dirty="0" smtClean="0"/>
              <a:t>Correct: She </a:t>
            </a:r>
            <a:r>
              <a:rPr lang="en-IN" dirty="0"/>
              <a:t>left for Delhi last night</a:t>
            </a:r>
            <a:r>
              <a:rPr lang="en-IN" dirty="0" smtClean="0"/>
              <a:t>.</a:t>
            </a:r>
          </a:p>
          <a:p>
            <a:r>
              <a:rPr lang="en-IN" dirty="0" smtClean="0"/>
              <a:t>Incorrect: He has written a letter to his mother yesterday.</a:t>
            </a:r>
          </a:p>
          <a:p>
            <a:r>
              <a:rPr lang="en-IN" dirty="0" smtClean="0"/>
              <a:t>Correct: He wrote </a:t>
            </a:r>
            <a:r>
              <a:rPr lang="en-IN" dirty="0"/>
              <a:t>a letter </a:t>
            </a:r>
            <a:r>
              <a:rPr lang="en-IN" dirty="0" smtClean="0"/>
              <a:t>to his </a:t>
            </a:r>
            <a:r>
              <a:rPr lang="en-IN" dirty="0"/>
              <a:t>mother yesterday.</a:t>
            </a:r>
          </a:p>
        </p:txBody>
      </p:sp>
    </p:spTree>
    <p:extLst>
      <p:ext uri="{BB962C8B-B14F-4D97-AF65-F5344CB8AC3E}">
        <p14:creationId xmlns:p14="http://schemas.microsoft.com/office/powerpoint/2010/main" val="13555430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Past Continuous Tense</a:t>
            </a:r>
            <a:endParaRPr lang="en-IN" b="1" dirty="0">
              <a:solidFill>
                <a:schemeClr val="tx1"/>
              </a:solidFill>
            </a:endParaRPr>
          </a:p>
        </p:txBody>
      </p:sp>
      <p:sp>
        <p:nvSpPr>
          <p:cNvPr id="3" name="Text Placeholder 2"/>
          <p:cNvSpPr>
            <a:spLocks noGrp="1"/>
          </p:cNvSpPr>
          <p:nvPr>
            <p:ph type="body" idx="1"/>
          </p:nvPr>
        </p:nvSpPr>
        <p:spPr/>
        <p:txBody>
          <a:bodyPr/>
          <a:lstStyle/>
          <a:p>
            <a:r>
              <a:rPr lang="en-IN" dirty="0" smtClean="0"/>
              <a:t>Tells us about something that was going on at a particular time in the past.</a:t>
            </a:r>
          </a:p>
          <a:p>
            <a:r>
              <a:rPr lang="en-IN" dirty="0" smtClean="0"/>
              <a:t>Form of the past continuous tense – past form of the verb </a:t>
            </a:r>
            <a:r>
              <a:rPr lang="en-IN" b="1" dirty="0" smtClean="0"/>
              <a:t>be</a:t>
            </a:r>
            <a:r>
              <a:rPr lang="en-IN" dirty="0" smtClean="0"/>
              <a:t> + the –</a:t>
            </a:r>
            <a:r>
              <a:rPr lang="en-IN" b="1" dirty="0" err="1" smtClean="0"/>
              <a:t>ing</a:t>
            </a:r>
            <a:r>
              <a:rPr lang="en-IN" dirty="0" smtClean="0"/>
              <a:t> form of the verb.</a:t>
            </a:r>
          </a:p>
          <a:p>
            <a:pPr marL="101598" indent="0">
              <a:buNone/>
            </a:pPr>
            <a:endParaRPr lang="en-IN" dirty="0" smtClean="0"/>
          </a:p>
          <a:p>
            <a:pPr lvl="1"/>
            <a:r>
              <a:rPr lang="en-IN" dirty="0" smtClean="0"/>
              <a:t>Examples:</a:t>
            </a:r>
          </a:p>
          <a:p>
            <a:pPr lvl="1"/>
            <a:r>
              <a:rPr lang="en-IN" dirty="0" smtClean="0"/>
              <a:t>I </a:t>
            </a:r>
            <a:r>
              <a:rPr lang="en-IN" b="1" dirty="0" smtClean="0"/>
              <a:t>was working </a:t>
            </a:r>
            <a:r>
              <a:rPr lang="en-IN" dirty="0" smtClean="0"/>
              <a:t>late last night.</a:t>
            </a:r>
          </a:p>
          <a:p>
            <a:pPr lvl="1"/>
            <a:r>
              <a:rPr lang="en-IN" dirty="0" smtClean="0"/>
              <a:t>They </a:t>
            </a:r>
            <a:r>
              <a:rPr lang="en-IN" b="1" dirty="0" smtClean="0"/>
              <a:t>were having </a:t>
            </a:r>
            <a:r>
              <a:rPr lang="en-IN" dirty="0" smtClean="0"/>
              <a:t>dinner at the restaurant.</a:t>
            </a:r>
          </a:p>
          <a:p>
            <a:pPr lvl="1"/>
            <a:r>
              <a:rPr lang="en-IN" dirty="0" smtClean="0"/>
              <a:t>He </a:t>
            </a:r>
            <a:r>
              <a:rPr lang="en-IN" b="1" dirty="0" smtClean="0"/>
              <a:t>was playing </a:t>
            </a:r>
            <a:r>
              <a:rPr lang="en-IN" dirty="0" smtClean="0"/>
              <a:t>football outside.</a:t>
            </a:r>
            <a:endParaRPr lang="en-IN" dirty="0"/>
          </a:p>
        </p:txBody>
      </p:sp>
    </p:spTree>
    <p:extLst>
      <p:ext uri="{BB962C8B-B14F-4D97-AF65-F5344CB8AC3E}">
        <p14:creationId xmlns:p14="http://schemas.microsoft.com/office/powerpoint/2010/main" val="1373651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7167" y="450376"/>
            <a:ext cx="7157600" cy="658108"/>
          </a:xfrm>
        </p:spPr>
        <p:txBody>
          <a:bodyPr/>
          <a:lstStyle/>
          <a:p>
            <a:r>
              <a:rPr lang="en-IN" b="1" dirty="0" smtClean="0">
                <a:solidFill>
                  <a:schemeClr val="tx1"/>
                </a:solidFill>
              </a:rPr>
              <a:t>When to use past continuous tense</a:t>
            </a:r>
            <a:endParaRPr lang="en-IN" b="1" dirty="0">
              <a:solidFill>
                <a:schemeClr val="tx1"/>
              </a:solidFill>
            </a:endParaRPr>
          </a:p>
        </p:txBody>
      </p:sp>
      <p:sp>
        <p:nvSpPr>
          <p:cNvPr id="3" name="Text Placeholder 2"/>
          <p:cNvSpPr>
            <a:spLocks noGrp="1"/>
          </p:cNvSpPr>
          <p:nvPr>
            <p:ph type="body" idx="1"/>
          </p:nvPr>
        </p:nvSpPr>
        <p:spPr>
          <a:xfrm>
            <a:off x="1632567" y="1241946"/>
            <a:ext cx="8926800" cy="5325987"/>
          </a:xfrm>
        </p:spPr>
        <p:txBody>
          <a:bodyPr/>
          <a:lstStyle/>
          <a:p>
            <a:r>
              <a:rPr lang="en-IN" dirty="0" smtClean="0"/>
              <a:t>To express an action that was happening in the past at the time of speaking.</a:t>
            </a:r>
          </a:p>
          <a:p>
            <a:pPr lvl="1"/>
            <a:r>
              <a:rPr lang="en-IN" dirty="0" smtClean="0"/>
              <a:t>Example:</a:t>
            </a:r>
          </a:p>
          <a:p>
            <a:pPr lvl="1"/>
            <a:r>
              <a:rPr lang="en-IN" dirty="0" smtClean="0"/>
              <a:t>I </a:t>
            </a:r>
            <a:r>
              <a:rPr lang="en-IN" b="1" dirty="0" smtClean="0"/>
              <a:t>was studying </a:t>
            </a:r>
            <a:r>
              <a:rPr lang="en-IN" dirty="0" smtClean="0"/>
              <a:t>when the phone rang.</a:t>
            </a:r>
          </a:p>
          <a:p>
            <a:r>
              <a:rPr lang="en-IN" dirty="0" smtClean="0"/>
              <a:t>To refer to two contrasting activities in the past that were in progress at the same time.</a:t>
            </a:r>
          </a:p>
          <a:p>
            <a:pPr lvl="1"/>
            <a:r>
              <a:rPr lang="en-IN" dirty="0" smtClean="0"/>
              <a:t>Example: </a:t>
            </a:r>
          </a:p>
          <a:p>
            <a:pPr lvl="1"/>
            <a:r>
              <a:rPr lang="en-IN" dirty="0" smtClean="0"/>
              <a:t>While I </a:t>
            </a:r>
            <a:r>
              <a:rPr lang="en-IN" b="1" dirty="0" smtClean="0"/>
              <a:t>was practising</a:t>
            </a:r>
            <a:r>
              <a:rPr lang="en-IN" dirty="0" smtClean="0"/>
              <a:t> the guitar, my brother </a:t>
            </a:r>
            <a:r>
              <a:rPr lang="en-IN" b="1" dirty="0" smtClean="0"/>
              <a:t>was doing </a:t>
            </a:r>
            <a:r>
              <a:rPr lang="en-IN" dirty="0" smtClean="0"/>
              <a:t>the homework.</a:t>
            </a:r>
          </a:p>
          <a:p>
            <a:r>
              <a:rPr lang="en-IN" dirty="0" smtClean="0"/>
              <a:t>To draw attention to the repetition of an activity during a period of time in the past.</a:t>
            </a:r>
          </a:p>
          <a:p>
            <a:pPr lvl="1"/>
            <a:r>
              <a:rPr lang="en-IN" dirty="0" smtClean="0"/>
              <a:t>Example:</a:t>
            </a:r>
          </a:p>
          <a:p>
            <a:pPr lvl="1"/>
            <a:r>
              <a:rPr lang="en-IN" dirty="0" smtClean="0"/>
              <a:t>Michael had a bad cold and </a:t>
            </a:r>
            <a:r>
              <a:rPr lang="en-IN" b="1" dirty="0" smtClean="0"/>
              <a:t>was blowing</a:t>
            </a:r>
            <a:r>
              <a:rPr lang="en-IN" dirty="0" smtClean="0"/>
              <a:t> his nose again and again.</a:t>
            </a:r>
          </a:p>
          <a:p>
            <a:endParaRPr lang="en-IN" dirty="0" smtClean="0"/>
          </a:p>
          <a:p>
            <a:endParaRPr lang="en-IN" dirty="0"/>
          </a:p>
        </p:txBody>
      </p:sp>
    </p:spTree>
    <p:extLst>
      <p:ext uri="{BB962C8B-B14F-4D97-AF65-F5344CB8AC3E}">
        <p14:creationId xmlns:p14="http://schemas.microsoft.com/office/powerpoint/2010/main" val="607789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6750" y="560383"/>
            <a:ext cx="7157600" cy="1143200"/>
          </a:xfrm>
        </p:spPr>
        <p:txBody>
          <a:bodyPr/>
          <a:lstStyle/>
          <a:p>
            <a:r>
              <a:rPr lang="en-IN" b="1" dirty="0" smtClean="0">
                <a:solidFill>
                  <a:schemeClr val="tx1"/>
                </a:solidFill>
              </a:rPr>
              <a:t>Past Perfect Tense</a:t>
            </a:r>
            <a:endParaRPr lang="en-IN" b="1" dirty="0">
              <a:solidFill>
                <a:schemeClr val="tx1"/>
              </a:solidFill>
            </a:endParaRPr>
          </a:p>
        </p:txBody>
      </p:sp>
      <p:sp>
        <p:nvSpPr>
          <p:cNvPr id="3" name="Text Placeholder 2"/>
          <p:cNvSpPr>
            <a:spLocks noGrp="1"/>
          </p:cNvSpPr>
          <p:nvPr>
            <p:ph type="body" idx="1"/>
          </p:nvPr>
        </p:nvSpPr>
        <p:spPr>
          <a:xfrm>
            <a:off x="1632567" y="1970333"/>
            <a:ext cx="8926800" cy="3516067"/>
          </a:xfrm>
        </p:spPr>
        <p:txBody>
          <a:bodyPr/>
          <a:lstStyle/>
          <a:p>
            <a:r>
              <a:rPr lang="en-IN" dirty="0" smtClean="0"/>
              <a:t>Tells us that an action occurred before an action in the past.</a:t>
            </a:r>
          </a:p>
          <a:p>
            <a:r>
              <a:rPr lang="en-IN" dirty="0" smtClean="0"/>
              <a:t>Form of the past perfect tense – had + past participle of the verb.</a:t>
            </a:r>
          </a:p>
          <a:p>
            <a:pPr marL="101598" indent="0">
              <a:buNone/>
            </a:pPr>
            <a:endParaRPr lang="en-IN" dirty="0" smtClean="0"/>
          </a:p>
          <a:p>
            <a:pPr lvl="1"/>
            <a:r>
              <a:rPr lang="en-IN" dirty="0" smtClean="0"/>
              <a:t>Examples:</a:t>
            </a:r>
          </a:p>
          <a:p>
            <a:pPr lvl="1"/>
            <a:r>
              <a:rPr lang="en-IN" dirty="0" smtClean="0"/>
              <a:t>The movie had begun before I reached the theatre.</a:t>
            </a:r>
          </a:p>
          <a:p>
            <a:pPr lvl="1"/>
            <a:r>
              <a:rPr lang="en-IN" dirty="0" err="1" smtClean="0"/>
              <a:t>Priyanka</a:t>
            </a:r>
            <a:r>
              <a:rPr lang="en-IN" dirty="0" smtClean="0"/>
              <a:t> had cooked dinner before the guests arrived.</a:t>
            </a:r>
          </a:p>
          <a:p>
            <a:pPr marL="711183" lvl="1" indent="0">
              <a:buNone/>
            </a:pPr>
            <a:endParaRPr lang="en-IN" dirty="0"/>
          </a:p>
        </p:txBody>
      </p:sp>
    </p:spTree>
    <p:extLst>
      <p:ext uri="{BB962C8B-B14F-4D97-AF65-F5344CB8AC3E}">
        <p14:creationId xmlns:p14="http://schemas.microsoft.com/office/powerpoint/2010/main" val="1338889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When to use past perfect tense</a:t>
            </a:r>
            <a:endParaRPr lang="en-IN" b="1" dirty="0">
              <a:solidFill>
                <a:schemeClr val="tx1"/>
              </a:solidFill>
            </a:endParaRPr>
          </a:p>
        </p:txBody>
      </p:sp>
      <p:sp>
        <p:nvSpPr>
          <p:cNvPr id="3" name="Text Placeholder 2"/>
          <p:cNvSpPr>
            <a:spLocks noGrp="1"/>
          </p:cNvSpPr>
          <p:nvPr>
            <p:ph type="body" idx="1"/>
          </p:nvPr>
        </p:nvSpPr>
        <p:spPr/>
        <p:txBody>
          <a:bodyPr/>
          <a:lstStyle/>
          <a:p>
            <a:r>
              <a:rPr lang="en-IN" dirty="0" smtClean="0"/>
              <a:t>To describe an action that was completed before another was begun.</a:t>
            </a:r>
          </a:p>
          <a:p>
            <a:pPr marL="101598" indent="0">
              <a:buNone/>
            </a:pPr>
            <a:endParaRPr lang="en-IN" dirty="0" smtClean="0"/>
          </a:p>
          <a:p>
            <a:pPr lvl="1"/>
            <a:r>
              <a:rPr lang="en-IN" dirty="0" smtClean="0"/>
              <a:t>Example:</a:t>
            </a:r>
          </a:p>
          <a:p>
            <a:pPr lvl="1"/>
            <a:r>
              <a:rPr lang="en-IN" dirty="0" smtClean="0"/>
              <a:t>I </a:t>
            </a:r>
            <a:r>
              <a:rPr lang="en-IN" b="1" dirty="0" smtClean="0"/>
              <a:t>had finished </a:t>
            </a:r>
            <a:r>
              <a:rPr lang="en-IN" dirty="0" smtClean="0"/>
              <a:t>my dinner when some visitors came to meet me.</a:t>
            </a:r>
          </a:p>
          <a:p>
            <a:pPr lvl="1"/>
            <a:r>
              <a:rPr lang="en-IN" dirty="0" smtClean="0"/>
              <a:t>Mummy </a:t>
            </a:r>
            <a:r>
              <a:rPr lang="en-IN" b="1" dirty="0" smtClean="0"/>
              <a:t>had</a:t>
            </a:r>
            <a:r>
              <a:rPr lang="en-IN" dirty="0" smtClean="0"/>
              <a:t> already </a:t>
            </a:r>
            <a:r>
              <a:rPr lang="en-IN" b="1" dirty="0" smtClean="0"/>
              <a:t>changed</a:t>
            </a:r>
            <a:r>
              <a:rPr lang="en-IN" dirty="0" smtClean="0"/>
              <a:t> the bed sheet.</a:t>
            </a:r>
          </a:p>
          <a:p>
            <a:r>
              <a:rPr lang="en-IN" dirty="0" smtClean="0"/>
              <a:t>Note:</a:t>
            </a:r>
          </a:p>
          <a:p>
            <a:r>
              <a:rPr lang="en-IN" dirty="0" smtClean="0"/>
              <a:t>Past perfect tense is not used for a single action in the past except when there are words such as </a:t>
            </a:r>
            <a:r>
              <a:rPr lang="en-IN" b="1" dirty="0" smtClean="0"/>
              <a:t>already, before, never, till then, up to this time.</a:t>
            </a:r>
          </a:p>
          <a:p>
            <a:endParaRPr lang="en-IN" dirty="0"/>
          </a:p>
        </p:txBody>
      </p:sp>
    </p:spTree>
    <p:extLst>
      <p:ext uri="{BB962C8B-B14F-4D97-AF65-F5344CB8AC3E}">
        <p14:creationId xmlns:p14="http://schemas.microsoft.com/office/powerpoint/2010/main" val="3118807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Simple Present </a:t>
            </a:r>
            <a:r>
              <a:rPr lang="en-IN" b="1" dirty="0">
                <a:solidFill>
                  <a:schemeClr val="tx1"/>
                </a:solidFill>
              </a:rPr>
              <a:t>T</a:t>
            </a:r>
            <a:r>
              <a:rPr lang="en-IN" b="1" dirty="0" smtClean="0">
                <a:solidFill>
                  <a:schemeClr val="tx1"/>
                </a:solidFill>
              </a:rPr>
              <a:t>ense</a:t>
            </a:r>
            <a:endParaRPr lang="en-IN" b="1" dirty="0">
              <a:solidFill>
                <a:schemeClr val="tx1"/>
              </a:solidFill>
            </a:endParaRPr>
          </a:p>
        </p:txBody>
      </p:sp>
      <p:sp>
        <p:nvSpPr>
          <p:cNvPr id="3" name="Text Placeholder 2"/>
          <p:cNvSpPr>
            <a:spLocks noGrp="1"/>
          </p:cNvSpPr>
          <p:nvPr>
            <p:ph type="body" idx="1"/>
          </p:nvPr>
        </p:nvSpPr>
        <p:spPr/>
        <p:txBody>
          <a:bodyPr/>
          <a:lstStyle/>
          <a:p>
            <a:r>
              <a:rPr lang="en-IN" dirty="0" smtClean="0"/>
              <a:t>Tells us about a situation or an event in the present time.</a:t>
            </a:r>
          </a:p>
          <a:p>
            <a:r>
              <a:rPr lang="en-IN" dirty="0" smtClean="0"/>
              <a:t>To form simple present tense – use the base form of the verb or add an –s or –</a:t>
            </a:r>
            <a:r>
              <a:rPr lang="en-IN" dirty="0" err="1" smtClean="0"/>
              <a:t>es</a:t>
            </a:r>
            <a:r>
              <a:rPr lang="en-IN" dirty="0" smtClean="0"/>
              <a:t> to the base form.</a:t>
            </a:r>
          </a:p>
          <a:p>
            <a:pPr marL="101598" indent="0">
              <a:buNone/>
            </a:pPr>
            <a:endParaRPr lang="en-IN" dirty="0" smtClean="0"/>
          </a:p>
          <a:p>
            <a:pPr lvl="1"/>
            <a:r>
              <a:rPr lang="en-IN" dirty="0" smtClean="0"/>
              <a:t>Examples:</a:t>
            </a:r>
          </a:p>
          <a:p>
            <a:pPr lvl="1"/>
            <a:r>
              <a:rPr lang="en-IN" dirty="0" smtClean="0"/>
              <a:t>I </a:t>
            </a:r>
            <a:r>
              <a:rPr lang="en-IN" b="1" dirty="0" smtClean="0"/>
              <a:t>work</a:t>
            </a:r>
            <a:r>
              <a:rPr lang="en-IN" dirty="0" smtClean="0"/>
              <a:t> in Mumbai.</a:t>
            </a:r>
          </a:p>
          <a:p>
            <a:pPr lvl="1"/>
            <a:r>
              <a:rPr lang="en-IN" dirty="0" smtClean="0"/>
              <a:t>Maya </a:t>
            </a:r>
            <a:r>
              <a:rPr lang="en-IN" b="1" dirty="0" smtClean="0"/>
              <a:t>speaks</a:t>
            </a:r>
            <a:r>
              <a:rPr lang="en-IN" dirty="0" smtClean="0"/>
              <a:t> Latin.</a:t>
            </a:r>
          </a:p>
          <a:p>
            <a:pPr lvl="1"/>
            <a:r>
              <a:rPr lang="en-IN" dirty="0" err="1" smtClean="0"/>
              <a:t>Thanu</a:t>
            </a:r>
            <a:r>
              <a:rPr lang="en-IN" dirty="0" smtClean="0"/>
              <a:t> and </a:t>
            </a:r>
            <a:r>
              <a:rPr lang="en-IN" dirty="0" err="1" smtClean="0"/>
              <a:t>Priyanka</a:t>
            </a:r>
            <a:r>
              <a:rPr lang="en-IN" dirty="0" smtClean="0"/>
              <a:t> </a:t>
            </a:r>
            <a:r>
              <a:rPr lang="en-IN" b="1" dirty="0" smtClean="0"/>
              <a:t>live</a:t>
            </a:r>
            <a:r>
              <a:rPr lang="en-IN" dirty="0" smtClean="0"/>
              <a:t> in a small apartment.</a:t>
            </a:r>
            <a:endParaRPr lang="en-IN" dirty="0"/>
          </a:p>
        </p:txBody>
      </p:sp>
    </p:spTree>
    <p:extLst>
      <p:ext uri="{BB962C8B-B14F-4D97-AF65-F5344CB8AC3E}">
        <p14:creationId xmlns:p14="http://schemas.microsoft.com/office/powerpoint/2010/main" val="14854070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32567" y="1446663"/>
            <a:ext cx="8926800" cy="4148919"/>
          </a:xfrm>
        </p:spPr>
        <p:txBody>
          <a:bodyPr/>
          <a:lstStyle/>
          <a:p>
            <a:r>
              <a:rPr lang="en-IN" dirty="0" smtClean="0"/>
              <a:t>To express expectations and wishes.</a:t>
            </a:r>
          </a:p>
          <a:p>
            <a:pPr lvl="1"/>
            <a:r>
              <a:rPr lang="en-IN" dirty="0" smtClean="0"/>
              <a:t>Example:</a:t>
            </a:r>
          </a:p>
          <a:p>
            <a:pPr lvl="1"/>
            <a:r>
              <a:rPr lang="en-IN" dirty="0" smtClean="0"/>
              <a:t>I wish I had worked harder.</a:t>
            </a:r>
          </a:p>
          <a:p>
            <a:endParaRPr lang="en-IN" dirty="0"/>
          </a:p>
          <a:p>
            <a:r>
              <a:rPr lang="en-IN" dirty="0" smtClean="0"/>
              <a:t>If two actions happened in the past, it is necessary to show which action happened earlier than the other. The simple past is used in one clause and the past perfect in the other.</a:t>
            </a:r>
          </a:p>
          <a:p>
            <a:pPr lvl="1"/>
            <a:r>
              <a:rPr lang="en-IN" dirty="0" smtClean="0"/>
              <a:t>Example:</a:t>
            </a:r>
          </a:p>
          <a:p>
            <a:pPr lvl="1"/>
            <a:r>
              <a:rPr lang="en-IN" dirty="0" smtClean="0"/>
              <a:t>By the time the policemen arrived, the mob had burnt the buses.</a:t>
            </a:r>
          </a:p>
        </p:txBody>
      </p:sp>
    </p:spTree>
    <p:extLst>
      <p:ext uri="{BB962C8B-B14F-4D97-AF65-F5344CB8AC3E}">
        <p14:creationId xmlns:p14="http://schemas.microsoft.com/office/powerpoint/2010/main" val="3169026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Past Perfect Continuous Tense</a:t>
            </a:r>
            <a:endParaRPr lang="en-IN" b="1" dirty="0">
              <a:solidFill>
                <a:schemeClr val="tx1"/>
              </a:solidFill>
            </a:endParaRPr>
          </a:p>
        </p:txBody>
      </p:sp>
      <p:sp>
        <p:nvSpPr>
          <p:cNvPr id="3" name="Text Placeholder 2"/>
          <p:cNvSpPr>
            <a:spLocks noGrp="1"/>
          </p:cNvSpPr>
          <p:nvPr>
            <p:ph type="body" idx="1"/>
          </p:nvPr>
        </p:nvSpPr>
        <p:spPr/>
        <p:txBody>
          <a:bodyPr/>
          <a:lstStyle/>
          <a:p>
            <a:r>
              <a:rPr lang="en-IN" dirty="0" smtClean="0"/>
              <a:t>Tells us that something started in the past and continued until another time in the past.</a:t>
            </a:r>
          </a:p>
          <a:p>
            <a:r>
              <a:rPr lang="en-IN" dirty="0" smtClean="0"/>
              <a:t>Form of the past perfect continuous tense – had + been + the –</a:t>
            </a:r>
            <a:r>
              <a:rPr lang="en-IN" dirty="0" err="1" smtClean="0"/>
              <a:t>ing</a:t>
            </a:r>
            <a:r>
              <a:rPr lang="en-IN" dirty="0" smtClean="0"/>
              <a:t> form of the verb.</a:t>
            </a:r>
          </a:p>
          <a:p>
            <a:pPr marL="101598" indent="0">
              <a:buNone/>
            </a:pPr>
            <a:endParaRPr lang="en-IN" dirty="0" smtClean="0"/>
          </a:p>
          <a:p>
            <a:pPr lvl="1"/>
            <a:r>
              <a:rPr lang="en-IN" dirty="0" smtClean="0"/>
              <a:t>Examples:</a:t>
            </a:r>
          </a:p>
          <a:p>
            <a:pPr lvl="1"/>
            <a:r>
              <a:rPr lang="en-IN" dirty="0" smtClean="0"/>
              <a:t>She failed in her exams because she </a:t>
            </a:r>
            <a:r>
              <a:rPr lang="en-IN" b="1" dirty="0" smtClean="0"/>
              <a:t>had been concentrating</a:t>
            </a:r>
            <a:r>
              <a:rPr lang="en-IN" dirty="0" smtClean="0"/>
              <a:t> on her dance.</a:t>
            </a:r>
          </a:p>
          <a:p>
            <a:pPr lvl="1"/>
            <a:r>
              <a:rPr lang="en-IN" dirty="0" smtClean="0"/>
              <a:t>They </a:t>
            </a:r>
            <a:r>
              <a:rPr lang="en-IN" b="1" dirty="0" smtClean="0"/>
              <a:t>had been talking </a:t>
            </a:r>
            <a:r>
              <a:rPr lang="en-IN" dirty="0" smtClean="0"/>
              <a:t>for an hour before </a:t>
            </a:r>
            <a:r>
              <a:rPr lang="en-IN" dirty="0" err="1" smtClean="0"/>
              <a:t>Trishul</a:t>
            </a:r>
            <a:r>
              <a:rPr lang="en-IN" dirty="0" smtClean="0"/>
              <a:t> arrived.</a:t>
            </a:r>
            <a:endParaRPr lang="en-IN" dirty="0"/>
          </a:p>
        </p:txBody>
      </p:sp>
    </p:spTree>
    <p:extLst>
      <p:ext uri="{BB962C8B-B14F-4D97-AF65-F5344CB8AC3E}">
        <p14:creationId xmlns:p14="http://schemas.microsoft.com/office/powerpoint/2010/main" val="369897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When to use past perfect continuous tense</a:t>
            </a:r>
            <a:endParaRPr lang="en-IN" b="1" dirty="0">
              <a:solidFill>
                <a:schemeClr val="tx1"/>
              </a:solidFill>
            </a:endParaRPr>
          </a:p>
        </p:txBody>
      </p:sp>
      <p:sp>
        <p:nvSpPr>
          <p:cNvPr id="3" name="Text Placeholder 2"/>
          <p:cNvSpPr>
            <a:spLocks noGrp="1"/>
          </p:cNvSpPr>
          <p:nvPr>
            <p:ph type="body" idx="1"/>
          </p:nvPr>
        </p:nvSpPr>
        <p:spPr/>
        <p:txBody>
          <a:bodyPr/>
          <a:lstStyle/>
          <a:p>
            <a:r>
              <a:rPr lang="en-IN" dirty="0" smtClean="0"/>
              <a:t>To express an action that had been going on for some time in the past. It emphasizes the recentness and the duration of a continuous activity which took place before a particular time in the past.</a:t>
            </a:r>
          </a:p>
          <a:p>
            <a:pPr marL="101598" indent="0">
              <a:buNone/>
            </a:pPr>
            <a:endParaRPr lang="en-IN" dirty="0" smtClean="0"/>
          </a:p>
          <a:p>
            <a:pPr lvl="1"/>
            <a:r>
              <a:rPr lang="en-IN" dirty="0" smtClean="0"/>
              <a:t>Examples:</a:t>
            </a:r>
          </a:p>
          <a:p>
            <a:pPr lvl="1"/>
            <a:r>
              <a:rPr lang="en-IN" dirty="0" err="1" smtClean="0"/>
              <a:t>Vikram</a:t>
            </a:r>
            <a:r>
              <a:rPr lang="en-IN" dirty="0" smtClean="0"/>
              <a:t> </a:t>
            </a:r>
            <a:r>
              <a:rPr lang="en-IN" b="1" dirty="0" smtClean="0"/>
              <a:t>had been studying</a:t>
            </a:r>
            <a:r>
              <a:rPr lang="en-IN" dirty="0" smtClean="0"/>
              <a:t> in the village school until they moved to the city. </a:t>
            </a:r>
          </a:p>
          <a:p>
            <a:pPr lvl="1"/>
            <a:r>
              <a:rPr lang="en-IN" dirty="0" smtClean="0"/>
              <a:t>The doctor </a:t>
            </a:r>
            <a:r>
              <a:rPr lang="en-IN" b="1" dirty="0" smtClean="0"/>
              <a:t>had been working </a:t>
            </a:r>
            <a:r>
              <a:rPr lang="en-IN" dirty="0" smtClean="0"/>
              <a:t>alone all these years.</a:t>
            </a:r>
            <a:endParaRPr lang="en-IN" dirty="0"/>
          </a:p>
        </p:txBody>
      </p:sp>
    </p:spTree>
    <p:extLst>
      <p:ext uri="{BB962C8B-B14F-4D97-AF65-F5344CB8AC3E}">
        <p14:creationId xmlns:p14="http://schemas.microsoft.com/office/powerpoint/2010/main" val="2584013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Simple Future Tense</a:t>
            </a:r>
            <a:endParaRPr lang="en-IN" b="1" dirty="0">
              <a:solidFill>
                <a:schemeClr val="tx1"/>
              </a:solidFill>
            </a:endParaRPr>
          </a:p>
        </p:txBody>
      </p:sp>
      <p:sp>
        <p:nvSpPr>
          <p:cNvPr id="3" name="Text Placeholder 2"/>
          <p:cNvSpPr>
            <a:spLocks noGrp="1"/>
          </p:cNvSpPr>
          <p:nvPr>
            <p:ph type="body" idx="1"/>
          </p:nvPr>
        </p:nvSpPr>
        <p:spPr>
          <a:xfrm>
            <a:off x="1632567" y="2361063"/>
            <a:ext cx="8926800" cy="3343701"/>
          </a:xfrm>
        </p:spPr>
        <p:txBody>
          <a:bodyPr/>
          <a:lstStyle/>
          <a:p>
            <a:r>
              <a:rPr lang="en-IN" dirty="0" smtClean="0"/>
              <a:t>Tells us about something that will happen in the future.</a:t>
            </a:r>
          </a:p>
          <a:p>
            <a:r>
              <a:rPr lang="en-IN" dirty="0" smtClean="0"/>
              <a:t>Form of the simple future tense – will + simple form of the verb.</a:t>
            </a:r>
          </a:p>
          <a:p>
            <a:pPr marL="101598" indent="0">
              <a:buNone/>
            </a:pPr>
            <a:endParaRPr lang="en-IN" dirty="0" smtClean="0"/>
          </a:p>
          <a:p>
            <a:pPr lvl="1"/>
            <a:r>
              <a:rPr lang="en-IN" dirty="0" smtClean="0"/>
              <a:t>Examples:</a:t>
            </a:r>
          </a:p>
          <a:p>
            <a:pPr lvl="1"/>
            <a:r>
              <a:rPr lang="en-IN" dirty="0" smtClean="0"/>
              <a:t>She </a:t>
            </a:r>
            <a:r>
              <a:rPr lang="en-IN" b="1" dirty="0" smtClean="0"/>
              <a:t>will meet </a:t>
            </a:r>
            <a:r>
              <a:rPr lang="en-IN" dirty="0" smtClean="0"/>
              <a:t>her brother when she goes to London.</a:t>
            </a:r>
          </a:p>
          <a:p>
            <a:pPr lvl="1"/>
            <a:r>
              <a:rPr lang="en-IN" dirty="0" smtClean="0"/>
              <a:t>I </a:t>
            </a:r>
            <a:r>
              <a:rPr lang="en-IN" b="1" dirty="0" smtClean="0"/>
              <a:t>will help</a:t>
            </a:r>
            <a:r>
              <a:rPr lang="en-IN" dirty="0" smtClean="0"/>
              <a:t> him.</a:t>
            </a:r>
            <a:endParaRPr lang="en-IN" dirty="0"/>
          </a:p>
        </p:txBody>
      </p:sp>
    </p:spTree>
    <p:extLst>
      <p:ext uri="{BB962C8B-B14F-4D97-AF65-F5344CB8AC3E}">
        <p14:creationId xmlns:p14="http://schemas.microsoft.com/office/powerpoint/2010/main" val="1858480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When to use simple future tense</a:t>
            </a:r>
            <a:endParaRPr lang="en-IN" b="1" dirty="0">
              <a:solidFill>
                <a:schemeClr val="tx1"/>
              </a:solidFill>
            </a:endParaRPr>
          </a:p>
        </p:txBody>
      </p:sp>
      <p:sp>
        <p:nvSpPr>
          <p:cNvPr id="3" name="Text Placeholder 2"/>
          <p:cNvSpPr>
            <a:spLocks noGrp="1"/>
          </p:cNvSpPr>
          <p:nvPr>
            <p:ph type="body" idx="1"/>
          </p:nvPr>
        </p:nvSpPr>
        <p:spPr>
          <a:xfrm>
            <a:off x="1632567" y="1970333"/>
            <a:ext cx="8926800" cy="4007386"/>
          </a:xfrm>
        </p:spPr>
        <p:txBody>
          <a:bodyPr/>
          <a:lstStyle/>
          <a:p>
            <a:r>
              <a:rPr lang="en-IN" dirty="0" smtClean="0"/>
              <a:t>It is expressed by using shall or will.</a:t>
            </a:r>
          </a:p>
          <a:p>
            <a:r>
              <a:rPr lang="en-IN" dirty="0" smtClean="0"/>
              <a:t>Examples:</a:t>
            </a:r>
          </a:p>
          <a:p>
            <a:r>
              <a:rPr lang="en-IN" dirty="0" smtClean="0"/>
              <a:t>I </a:t>
            </a:r>
            <a:r>
              <a:rPr lang="en-IN" b="1" dirty="0" smtClean="0"/>
              <a:t>shall</a:t>
            </a:r>
            <a:r>
              <a:rPr lang="en-IN" dirty="0" smtClean="0"/>
              <a:t> return home late.</a:t>
            </a:r>
          </a:p>
          <a:p>
            <a:r>
              <a:rPr lang="en-IN" dirty="0" smtClean="0"/>
              <a:t>You </a:t>
            </a:r>
            <a:r>
              <a:rPr lang="en-IN" b="1" dirty="0" smtClean="0"/>
              <a:t>will</a:t>
            </a:r>
            <a:r>
              <a:rPr lang="en-IN" dirty="0" smtClean="0"/>
              <a:t> receive the cheque book by post.</a:t>
            </a:r>
          </a:p>
          <a:p>
            <a:r>
              <a:rPr lang="en-IN" dirty="0" smtClean="0"/>
              <a:t>Note:</a:t>
            </a:r>
          </a:p>
          <a:p>
            <a:r>
              <a:rPr lang="en-IN" dirty="0" smtClean="0"/>
              <a:t>Shall is used with the first person (I, we).</a:t>
            </a:r>
          </a:p>
          <a:p>
            <a:r>
              <a:rPr lang="en-IN" dirty="0" smtClean="0"/>
              <a:t>Will is used with the second and third persons.</a:t>
            </a:r>
          </a:p>
          <a:p>
            <a:endParaRPr lang="en-IN" dirty="0"/>
          </a:p>
        </p:txBody>
      </p:sp>
    </p:spTree>
    <p:extLst>
      <p:ext uri="{BB962C8B-B14F-4D97-AF65-F5344CB8AC3E}">
        <p14:creationId xmlns:p14="http://schemas.microsoft.com/office/powerpoint/2010/main" val="4183646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32567" y="668740"/>
            <a:ext cx="8926800" cy="5899193"/>
          </a:xfrm>
        </p:spPr>
        <p:txBody>
          <a:bodyPr/>
          <a:lstStyle/>
          <a:p>
            <a:r>
              <a:rPr lang="en-IN" dirty="0" smtClean="0"/>
              <a:t>By using </a:t>
            </a:r>
            <a:r>
              <a:rPr lang="en-IN" b="1" dirty="0" smtClean="0"/>
              <a:t>will</a:t>
            </a:r>
            <a:r>
              <a:rPr lang="en-IN" dirty="0" smtClean="0"/>
              <a:t> with all the three forms in interrogative sentences.</a:t>
            </a:r>
          </a:p>
          <a:p>
            <a:pPr marL="101598" indent="0">
              <a:buNone/>
            </a:pPr>
            <a:endParaRPr lang="en-IN" dirty="0" smtClean="0"/>
          </a:p>
          <a:p>
            <a:pPr lvl="1"/>
            <a:r>
              <a:rPr lang="en-IN" dirty="0" smtClean="0"/>
              <a:t>Examples:</a:t>
            </a:r>
          </a:p>
          <a:p>
            <a:pPr lvl="1"/>
            <a:r>
              <a:rPr lang="en-IN" b="1" dirty="0" smtClean="0"/>
              <a:t>Will</a:t>
            </a:r>
            <a:r>
              <a:rPr lang="en-IN" dirty="0" smtClean="0"/>
              <a:t> I receive the parcel today?</a:t>
            </a:r>
          </a:p>
          <a:p>
            <a:pPr lvl="1"/>
            <a:r>
              <a:rPr lang="en-IN" b="1" dirty="0" smtClean="0"/>
              <a:t>Will</a:t>
            </a:r>
            <a:r>
              <a:rPr lang="en-IN" dirty="0" smtClean="0"/>
              <a:t> you help me to clean the garage?</a:t>
            </a:r>
          </a:p>
          <a:p>
            <a:pPr marL="711183" lvl="1" indent="0">
              <a:buNone/>
            </a:pPr>
            <a:endParaRPr lang="en-IN" dirty="0" smtClean="0"/>
          </a:p>
          <a:p>
            <a:r>
              <a:rPr lang="en-IN" dirty="0" smtClean="0"/>
              <a:t>When we talk about what we think or believe will happen in the future.</a:t>
            </a:r>
          </a:p>
          <a:p>
            <a:pPr marL="101598" indent="0">
              <a:buNone/>
            </a:pPr>
            <a:endParaRPr lang="en-IN" dirty="0" smtClean="0"/>
          </a:p>
          <a:p>
            <a:pPr lvl="1"/>
            <a:r>
              <a:rPr lang="en-IN" dirty="0" smtClean="0"/>
              <a:t>Example:</a:t>
            </a:r>
          </a:p>
          <a:p>
            <a:pPr lvl="1"/>
            <a:r>
              <a:rPr lang="en-IN" dirty="0" smtClean="0"/>
              <a:t>Everyone thinks </a:t>
            </a:r>
            <a:r>
              <a:rPr lang="en-IN" dirty="0" err="1" smtClean="0"/>
              <a:t>Atul</a:t>
            </a:r>
            <a:r>
              <a:rPr lang="en-IN" dirty="0" smtClean="0"/>
              <a:t> </a:t>
            </a:r>
            <a:r>
              <a:rPr lang="en-IN" b="1" dirty="0" smtClean="0"/>
              <a:t>will</a:t>
            </a:r>
            <a:r>
              <a:rPr lang="en-IN" dirty="0" smtClean="0"/>
              <a:t> top the school.</a:t>
            </a:r>
          </a:p>
          <a:p>
            <a:pPr lvl="1"/>
            <a:endParaRPr lang="en-IN" dirty="0"/>
          </a:p>
        </p:txBody>
      </p:sp>
    </p:spTree>
    <p:extLst>
      <p:ext uri="{BB962C8B-B14F-4D97-AF65-F5344CB8AC3E}">
        <p14:creationId xmlns:p14="http://schemas.microsoft.com/office/powerpoint/2010/main" val="857404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Future Continuous Tense</a:t>
            </a:r>
            <a:endParaRPr lang="en-IN" b="1" dirty="0">
              <a:solidFill>
                <a:schemeClr val="tx1"/>
              </a:solidFill>
            </a:endParaRPr>
          </a:p>
        </p:txBody>
      </p:sp>
      <p:sp>
        <p:nvSpPr>
          <p:cNvPr id="3" name="Text Placeholder 2"/>
          <p:cNvSpPr>
            <a:spLocks noGrp="1"/>
          </p:cNvSpPr>
          <p:nvPr>
            <p:ph type="body" idx="1"/>
          </p:nvPr>
        </p:nvSpPr>
        <p:spPr/>
        <p:txBody>
          <a:bodyPr/>
          <a:lstStyle/>
          <a:p>
            <a:r>
              <a:rPr lang="en-IN" dirty="0" smtClean="0"/>
              <a:t>Used to emphasize an action that will happen sometime in the future.</a:t>
            </a:r>
          </a:p>
          <a:p>
            <a:r>
              <a:rPr lang="en-IN" dirty="0" smtClean="0"/>
              <a:t>Form of the future continuous tense – will + be + the –</a:t>
            </a:r>
            <a:r>
              <a:rPr lang="en-IN" dirty="0" err="1" smtClean="0"/>
              <a:t>ing</a:t>
            </a:r>
            <a:r>
              <a:rPr lang="en-IN" dirty="0" smtClean="0"/>
              <a:t> form of the verb.</a:t>
            </a:r>
          </a:p>
          <a:p>
            <a:pPr marL="101598" indent="0">
              <a:buNone/>
            </a:pPr>
            <a:endParaRPr lang="en-IN" dirty="0" smtClean="0"/>
          </a:p>
          <a:p>
            <a:pPr lvl="1"/>
            <a:r>
              <a:rPr lang="en-IN" dirty="0" smtClean="0"/>
              <a:t>Examples:</a:t>
            </a:r>
          </a:p>
          <a:p>
            <a:pPr lvl="1"/>
            <a:r>
              <a:rPr lang="en-IN" dirty="0" smtClean="0"/>
              <a:t>I </a:t>
            </a:r>
            <a:r>
              <a:rPr lang="en-IN" b="1" dirty="0" smtClean="0"/>
              <a:t>will be going </a:t>
            </a:r>
            <a:r>
              <a:rPr lang="en-IN" dirty="0" smtClean="0"/>
              <a:t>to Manipur next week.</a:t>
            </a:r>
          </a:p>
          <a:p>
            <a:pPr lvl="1"/>
            <a:r>
              <a:rPr lang="en-IN" dirty="0" smtClean="0"/>
              <a:t>They </a:t>
            </a:r>
            <a:r>
              <a:rPr lang="en-IN" b="1" dirty="0" smtClean="0"/>
              <a:t>will be coming </a:t>
            </a:r>
            <a:r>
              <a:rPr lang="en-IN" dirty="0" smtClean="0"/>
              <a:t>this week end.</a:t>
            </a:r>
            <a:endParaRPr lang="en-IN" dirty="0"/>
          </a:p>
        </p:txBody>
      </p:sp>
    </p:spTree>
    <p:extLst>
      <p:ext uri="{BB962C8B-B14F-4D97-AF65-F5344CB8AC3E}">
        <p14:creationId xmlns:p14="http://schemas.microsoft.com/office/powerpoint/2010/main" val="36082400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When to use future continuous tense</a:t>
            </a:r>
            <a:endParaRPr lang="en-IN" b="1" dirty="0">
              <a:solidFill>
                <a:schemeClr val="tx1"/>
              </a:solidFill>
            </a:endParaRPr>
          </a:p>
        </p:txBody>
      </p:sp>
      <p:sp>
        <p:nvSpPr>
          <p:cNvPr id="3" name="Text Placeholder 2"/>
          <p:cNvSpPr>
            <a:spLocks noGrp="1"/>
          </p:cNvSpPr>
          <p:nvPr>
            <p:ph type="body" idx="1"/>
          </p:nvPr>
        </p:nvSpPr>
        <p:spPr/>
        <p:txBody>
          <a:bodyPr/>
          <a:lstStyle/>
          <a:p>
            <a:r>
              <a:rPr lang="en-IN" dirty="0" smtClean="0"/>
              <a:t>To express an event that is expected to take place in the normal course.</a:t>
            </a:r>
          </a:p>
          <a:p>
            <a:pPr marL="101598" indent="0">
              <a:buNone/>
            </a:pPr>
            <a:endParaRPr lang="en-IN" dirty="0" smtClean="0"/>
          </a:p>
          <a:p>
            <a:pPr lvl="1"/>
            <a:r>
              <a:rPr lang="en-IN" dirty="0" smtClean="0"/>
              <a:t>Example:</a:t>
            </a:r>
          </a:p>
          <a:p>
            <a:pPr lvl="1"/>
            <a:r>
              <a:rPr lang="en-IN" dirty="0" err="1" smtClean="0"/>
              <a:t>Shyama</a:t>
            </a:r>
            <a:r>
              <a:rPr lang="en-IN" dirty="0" smtClean="0"/>
              <a:t> </a:t>
            </a:r>
            <a:r>
              <a:rPr lang="en-IN" b="1" dirty="0" smtClean="0"/>
              <a:t>will be staying </a:t>
            </a:r>
            <a:r>
              <a:rPr lang="en-IN" dirty="0" smtClean="0"/>
              <a:t>with us till Saturday.</a:t>
            </a:r>
          </a:p>
          <a:p>
            <a:r>
              <a:rPr lang="en-IN" dirty="0" smtClean="0"/>
              <a:t>To talk about actions which will be in progress at a time in future.</a:t>
            </a:r>
          </a:p>
          <a:p>
            <a:pPr marL="101598" indent="0">
              <a:buNone/>
            </a:pPr>
            <a:endParaRPr lang="en-IN" dirty="0" smtClean="0"/>
          </a:p>
          <a:p>
            <a:pPr lvl="1"/>
            <a:r>
              <a:rPr lang="en-IN" dirty="0" smtClean="0"/>
              <a:t>Example:</a:t>
            </a:r>
          </a:p>
          <a:p>
            <a:pPr lvl="1"/>
            <a:r>
              <a:rPr lang="en-IN" dirty="0" smtClean="0"/>
              <a:t>Please don’t come in the evening. I will be doing yoga.</a:t>
            </a:r>
            <a:endParaRPr lang="en-IN" dirty="0"/>
          </a:p>
        </p:txBody>
      </p:sp>
    </p:spTree>
    <p:extLst>
      <p:ext uri="{BB962C8B-B14F-4D97-AF65-F5344CB8AC3E}">
        <p14:creationId xmlns:p14="http://schemas.microsoft.com/office/powerpoint/2010/main" val="623081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Future Perfect Tense</a:t>
            </a:r>
            <a:endParaRPr lang="en-IN" b="1" dirty="0">
              <a:solidFill>
                <a:schemeClr val="tx1"/>
              </a:solidFill>
            </a:endParaRPr>
          </a:p>
        </p:txBody>
      </p:sp>
      <p:sp>
        <p:nvSpPr>
          <p:cNvPr id="3" name="Text Placeholder 2"/>
          <p:cNvSpPr>
            <a:spLocks noGrp="1"/>
          </p:cNvSpPr>
          <p:nvPr>
            <p:ph type="body" idx="1"/>
          </p:nvPr>
        </p:nvSpPr>
        <p:spPr>
          <a:xfrm>
            <a:off x="1632567" y="1970333"/>
            <a:ext cx="8926800" cy="3488771"/>
          </a:xfrm>
        </p:spPr>
        <p:txBody>
          <a:bodyPr/>
          <a:lstStyle/>
          <a:p>
            <a:r>
              <a:rPr lang="en-IN" dirty="0" smtClean="0"/>
              <a:t>Tells us that an action will be completed at a time in the future.</a:t>
            </a:r>
          </a:p>
          <a:p>
            <a:r>
              <a:rPr lang="en-IN" dirty="0" smtClean="0"/>
              <a:t>Form of the future perfect tense – will/shall + have + past participle form of the verb.</a:t>
            </a:r>
          </a:p>
          <a:p>
            <a:pPr marL="101598" indent="0">
              <a:buNone/>
            </a:pPr>
            <a:endParaRPr lang="en-IN" dirty="0" smtClean="0"/>
          </a:p>
          <a:p>
            <a:pPr lvl="1"/>
            <a:r>
              <a:rPr lang="en-IN" dirty="0" smtClean="0"/>
              <a:t>Examples: </a:t>
            </a:r>
          </a:p>
          <a:p>
            <a:pPr lvl="1"/>
            <a:r>
              <a:rPr lang="en-IN" dirty="0" smtClean="0"/>
              <a:t>Next month, </a:t>
            </a:r>
            <a:r>
              <a:rPr lang="en-IN" dirty="0" err="1" smtClean="0"/>
              <a:t>Prabhu</a:t>
            </a:r>
            <a:r>
              <a:rPr lang="en-IN" dirty="0" smtClean="0"/>
              <a:t> </a:t>
            </a:r>
            <a:r>
              <a:rPr lang="en-IN" b="1" dirty="0" smtClean="0"/>
              <a:t>will have bought </a:t>
            </a:r>
            <a:r>
              <a:rPr lang="en-IN" dirty="0" smtClean="0"/>
              <a:t>an apartment.</a:t>
            </a:r>
          </a:p>
          <a:p>
            <a:pPr lvl="1"/>
            <a:r>
              <a:rPr lang="en-IN" dirty="0" smtClean="0"/>
              <a:t>By next year, I </a:t>
            </a:r>
            <a:r>
              <a:rPr lang="en-IN" b="1" dirty="0" smtClean="0"/>
              <a:t>shall have worked </a:t>
            </a:r>
            <a:r>
              <a:rPr lang="en-IN" dirty="0" smtClean="0"/>
              <a:t>here for three years.</a:t>
            </a:r>
          </a:p>
          <a:p>
            <a:pPr lvl="1"/>
            <a:endParaRPr lang="en-IN" dirty="0"/>
          </a:p>
        </p:txBody>
      </p:sp>
    </p:spTree>
    <p:extLst>
      <p:ext uri="{BB962C8B-B14F-4D97-AF65-F5344CB8AC3E}">
        <p14:creationId xmlns:p14="http://schemas.microsoft.com/office/powerpoint/2010/main" val="3124087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When to use future perfect tense</a:t>
            </a:r>
            <a:endParaRPr lang="en-IN" b="1" dirty="0">
              <a:solidFill>
                <a:schemeClr val="tx1"/>
              </a:solidFill>
            </a:endParaRPr>
          </a:p>
        </p:txBody>
      </p:sp>
      <p:sp>
        <p:nvSpPr>
          <p:cNvPr id="3" name="Text Placeholder 2"/>
          <p:cNvSpPr>
            <a:spLocks noGrp="1"/>
          </p:cNvSpPr>
          <p:nvPr>
            <p:ph type="body" idx="1"/>
          </p:nvPr>
        </p:nvSpPr>
        <p:spPr/>
        <p:txBody>
          <a:bodyPr/>
          <a:lstStyle/>
          <a:p>
            <a:r>
              <a:rPr lang="en-IN" dirty="0" smtClean="0"/>
              <a:t>To express an action which is expected to be completed by a certain time in the future.</a:t>
            </a:r>
          </a:p>
          <a:p>
            <a:pPr marL="101598" indent="0">
              <a:buNone/>
            </a:pPr>
            <a:endParaRPr lang="en-IN" dirty="0" smtClean="0"/>
          </a:p>
          <a:p>
            <a:pPr lvl="1"/>
            <a:r>
              <a:rPr lang="en-IN" dirty="0" smtClean="0"/>
              <a:t>Example:</a:t>
            </a:r>
          </a:p>
          <a:p>
            <a:pPr lvl="1"/>
            <a:r>
              <a:rPr lang="en-IN" dirty="0" smtClean="0"/>
              <a:t>I </a:t>
            </a:r>
            <a:r>
              <a:rPr lang="en-IN" b="1" dirty="0" smtClean="0"/>
              <a:t>shall have completed </a:t>
            </a:r>
            <a:r>
              <a:rPr lang="en-IN" dirty="0" smtClean="0"/>
              <a:t>revising the entire syllabus by 9pm.</a:t>
            </a:r>
          </a:p>
          <a:p>
            <a:r>
              <a:rPr lang="en-IN" dirty="0" smtClean="0"/>
              <a:t>To express the speaker’s belief that something has taken place. In such sentences, it does not express the future.</a:t>
            </a:r>
          </a:p>
          <a:p>
            <a:pPr marL="101598" indent="0">
              <a:buNone/>
            </a:pPr>
            <a:endParaRPr lang="en-IN" dirty="0" smtClean="0"/>
          </a:p>
          <a:p>
            <a:pPr lvl="1"/>
            <a:r>
              <a:rPr lang="en-IN" dirty="0" smtClean="0"/>
              <a:t>Example: </a:t>
            </a:r>
          </a:p>
          <a:p>
            <a:pPr lvl="1"/>
            <a:r>
              <a:rPr lang="en-IN" dirty="0" smtClean="0"/>
              <a:t>I am sure he </a:t>
            </a:r>
            <a:r>
              <a:rPr lang="en-IN" b="1" dirty="0" smtClean="0"/>
              <a:t>will have discussed </a:t>
            </a:r>
            <a:r>
              <a:rPr lang="en-IN" dirty="0" smtClean="0"/>
              <a:t>the </a:t>
            </a:r>
            <a:r>
              <a:rPr lang="en-IN" dirty="0"/>
              <a:t>wedding plans</a:t>
            </a:r>
          </a:p>
          <a:p>
            <a:endParaRPr lang="en-IN" dirty="0" smtClean="0"/>
          </a:p>
          <a:p>
            <a:endParaRPr lang="en-IN" dirty="0"/>
          </a:p>
        </p:txBody>
      </p:sp>
    </p:spTree>
    <p:extLst>
      <p:ext uri="{BB962C8B-B14F-4D97-AF65-F5344CB8AC3E}">
        <p14:creationId xmlns:p14="http://schemas.microsoft.com/office/powerpoint/2010/main" val="20068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When to use simple present tense</a:t>
            </a:r>
            <a:endParaRPr lang="en-IN" b="1" dirty="0">
              <a:solidFill>
                <a:schemeClr val="tx1"/>
              </a:solidFill>
            </a:endParaRPr>
          </a:p>
        </p:txBody>
      </p:sp>
      <p:sp>
        <p:nvSpPr>
          <p:cNvPr id="3" name="Text Placeholder 2"/>
          <p:cNvSpPr>
            <a:spLocks noGrp="1"/>
          </p:cNvSpPr>
          <p:nvPr>
            <p:ph type="body" idx="1"/>
          </p:nvPr>
        </p:nvSpPr>
        <p:spPr>
          <a:xfrm>
            <a:off x="1632600" y="2147754"/>
            <a:ext cx="8926800" cy="3802670"/>
          </a:xfrm>
        </p:spPr>
        <p:txBody>
          <a:bodyPr/>
          <a:lstStyle/>
          <a:p>
            <a:r>
              <a:rPr lang="en-IN" dirty="0" smtClean="0"/>
              <a:t>To narrate your thoughts and feelings at the present moment, or to convey your immediate reactions to something.</a:t>
            </a:r>
          </a:p>
          <a:p>
            <a:pPr marL="101598" indent="0">
              <a:buNone/>
            </a:pPr>
            <a:endParaRPr lang="en-IN" dirty="0" smtClean="0"/>
          </a:p>
          <a:p>
            <a:pPr lvl="1"/>
            <a:r>
              <a:rPr lang="en-IN" dirty="0" smtClean="0"/>
              <a:t>Examples:</a:t>
            </a:r>
          </a:p>
          <a:p>
            <a:pPr lvl="1"/>
            <a:r>
              <a:rPr lang="en-IN" dirty="0" smtClean="0"/>
              <a:t>I </a:t>
            </a:r>
            <a:r>
              <a:rPr lang="en-IN" b="1" dirty="0" smtClean="0"/>
              <a:t>feel</a:t>
            </a:r>
            <a:r>
              <a:rPr lang="en-IN" dirty="0" smtClean="0"/>
              <a:t> drowsy.</a:t>
            </a:r>
          </a:p>
          <a:p>
            <a:pPr lvl="1"/>
            <a:r>
              <a:rPr lang="en-IN" dirty="0" smtClean="0"/>
              <a:t>I </a:t>
            </a:r>
            <a:r>
              <a:rPr lang="en-IN" b="1" dirty="0" smtClean="0"/>
              <a:t>am</a:t>
            </a:r>
            <a:r>
              <a:rPr lang="en-IN" dirty="0" smtClean="0"/>
              <a:t> terribly busy.</a:t>
            </a:r>
          </a:p>
          <a:p>
            <a:pPr lvl="1"/>
            <a:r>
              <a:rPr lang="en-IN" dirty="0" smtClean="0"/>
              <a:t>He </a:t>
            </a:r>
            <a:r>
              <a:rPr lang="en-IN" b="1" dirty="0" smtClean="0"/>
              <a:t>hears</a:t>
            </a:r>
            <a:r>
              <a:rPr lang="en-IN" dirty="0" smtClean="0"/>
              <a:t> the sound of approaching feet.</a:t>
            </a:r>
          </a:p>
        </p:txBody>
      </p:sp>
    </p:spTree>
    <p:extLst>
      <p:ext uri="{BB962C8B-B14F-4D97-AF65-F5344CB8AC3E}">
        <p14:creationId xmlns:p14="http://schemas.microsoft.com/office/powerpoint/2010/main" val="14890064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Future Perfect </a:t>
            </a:r>
            <a:r>
              <a:rPr lang="en-IN" b="1" dirty="0">
                <a:solidFill>
                  <a:schemeClr val="tx1"/>
                </a:solidFill>
              </a:rPr>
              <a:t>C</a:t>
            </a:r>
            <a:r>
              <a:rPr lang="en-IN" b="1" dirty="0" smtClean="0">
                <a:solidFill>
                  <a:schemeClr val="tx1"/>
                </a:solidFill>
              </a:rPr>
              <a:t>ontinuous Tense</a:t>
            </a:r>
            <a:endParaRPr lang="en-IN" b="1" dirty="0">
              <a:solidFill>
                <a:schemeClr val="tx1"/>
              </a:solidFill>
            </a:endParaRPr>
          </a:p>
        </p:txBody>
      </p:sp>
      <p:sp>
        <p:nvSpPr>
          <p:cNvPr id="3" name="Text Placeholder 2"/>
          <p:cNvSpPr>
            <a:spLocks noGrp="1"/>
          </p:cNvSpPr>
          <p:nvPr>
            <p:ph type="body" idx="1"/>
          </p:nvPr>
        </p:nvSpPr>
        <p:spPr/>
        <p:txBody>
          <a:bodyPr/>
          <a:lstStyle/>
          <a:p>
            <a:r>
              <a:rPr lang="en-IN" dirty="0" smtClean="0"/>
              <a:t>Used to indicate the length of time in the </a:t>
            </a:r>
            <a:r>
              <a:rPr lang="en-IN" dirty="0"/>
              <a:t>future for which </a:t>
            </a:r>
            <a:r>
              <a:rPr lang="en-IN" dirty="0" smtClean="0"/>
              <a:t>an action continues.</a:t>
            </a:r>
          </a:p>
          <a:p>
            <a:r>
              <a:rPr lang="en-IN" dirty="0" smtClean="0"/>
              <a:t>Form of the future perfect continuous tense – </a:t>
            </a:r>
            <a:r>
              <a:rPr lang="en-IN" b="1" dirty="0" smtClean="0"/>
              <a:t>will/shall + Have + been + -</a:t>
            </a:r>
            <a:r>
              <a:rPr lang="en-IN" b="1" dirty="0" err="1" smtClean="0"/>
              <a:t>ing</a:t>
            </a:r>
            <a:r>
              <a:rPr lang="en-IN" b="1" dirty="0" smtClean="0"/>
              <a:t> form of the verb.</a:t>
            </a:r>
          </a:p>
          <a:p>
            <a:pPr marL="101598" indent="0">
              <a:buNone/>
            </a:pPr>
            <a:endParaRPr lang="en-IN" b="1" dirty="0" smtClean="0"/>
          </a:p>
          <a:p>
            <a:pPr lvl="1"/>
            <a:r>
              <a:rPr lang="en-IN" dirty="0" smtClean="0"/>
              <a:t> Examples:</a:t>
            </a:r>
          </a:p>
          <a:p>
            <a:pPr lvl="1"/>
            <a:r>
              <a:rPr lang="en-IN" dirty="0" smtClean="0"/>
              <a:t>By the time the guests arrive, we </a:t>
            </a:r>
            <a:r>
              <a:rPr lang="en-IN" b="1" dirty="0" smtClean="0"/>
              <a:t>will have been waiting </a:t>
            </a:r>
            <a:r>
              <a:rPr lang="en-IN" dirty="0" smtClean="0"/>
              <a:t>for three hours.</a:t>
            </a:r>
          </a:p>
          <a:p>
            <a:pPr lvl="1"/>
            <a:r>
              <a:rPr lang="en-IN" dirty="0" smtClean="0"/>
              <a:t>By the end of 2020, we </a:t>
            </a:r>
            <a:r>
              <a:rPr lang="en-IN" b="1" dirty="0" smtClean="0"/>
              <a:t>shall have been living </a:t>
            </a:r>
            <a:r>
              <a:rPr lang="en-IN" dirty="0" smtClean="0"/>
              <a:t>in this house for ten years.</a:t>
            </a:r>
            <a:endParaRPr lang="en-IN" dirty="0"/>
          </a:p>
        </p:txBody>
      </p:sp>
    </p:spTree>
    <p:extLst>
      <p:ext uri="{BB962C8B-B14F-4D97-AF65-F5344CB8AC3E}">
        <p14:creationId xmlns:p14="http://schemas.microsoft.com/office/powerpoint/2010/main" val="5925991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tx1"/>
                </a:solidFill>
              </a:rPr>
              <a:t>Other ways to indicate the future</a:t>
            </a:r>
            <a:endParaRPr lang="en-IN" b="1" dirty="0">
              <a:solidFill>
                <a:schemeClr val="tx1"/>
              </a:solidFill>
            </a:endParaRPr>
          </a:p>
        </p:txBody>
      </p:sp>
      <p:sp>
        <p:nvSpPr>
          <p:cNvPr id="3" name="Text Placeholder 2"/>
          <p:cNvSpPr>
            <a:spLocks noGrp="1"/>
          </p:cNvSpPr>
          <p:nvPr>
            <p:ph type="body" idx="1"/>
          </p:nvPr>
        </p:nvSpPr>
        <p:spPr/>
        <p:txBody>
          <a:bodyPr/>
          <a:lstStyle/>
          <a:p>
            <a:r>
              <a:rPr lang="en-IN" dirty="0" smtClean="0"/>
              <a:t>By using simple present tense.</a:t>
            </a:r>
          </a:p>
          <a:p>
            <a:pPr lvl="1"/>
            <a:r>
              <a:rPr lang="en-IN" dirty="0" smtClean="0"/>
              <a:t>Example:</a:t>
            </a:r>
          </a:p>
          <a:p>
            <a:pPr lvl="1"/>
            <a:r>
              <a:rPr lang="en-IN" dirty="0" smtClean="0"/>
              <a:t>We </a:t>
            </a:r>
            <a:r>
              <a:rPr lang="en-IN" b="1" dirty="0" smtClean="0"/>
              <a:t>return</a:t>
            </a:r>
            <a:r>
              <a:rPr lang="en-IN" dirty="0" smtClean="0"/>
              <a:t> on Sunday evening.</a:t>
            </a:r>
          </a:p>
          <a:p>
            <a:r>
              <a:rPr lang="en-IN" dirty="0" smtClean="0"/>
              <a:t>By using the present continuous tense.</a:t>
            </a:r>
          </a:p>
          <a:p>
            <a:pPr lvl="1"/>
            <a:r>
              <a:rPr lang="en-IN" dirty="0" smtClean="0"/>
              <a:t>Example:</a:t>
            </a:r>
          </a:p>
          <a:p>
            <a:pPr lvl="1"/>
            <a:r>
              <a:rPr lang="en-IN" dirty="0" smtClean="0"/>
              <a:t>I </a:t>
            </a:r>
            <a:r>
              <a:rPr lang="en-IN" b="1" dirty="0" smtClean="0"/>
              <a:t>am joining </a:t>
            </a:r>
            <a:r>
              <a:rPr lang="en-IN" dirty="0" smtClean="0"/>
              <a:t>dance class next Monday.</a:t>
            </a:r>
          </a:p>
          <a:p>
            <a:r>
              <a:rPr lang="en-IN" dirty="0" smtClean="0"/>
              <a:t>By using going to </a:t>
            </a:r>
          </a:p>
          <a:p>
            <a:pPr lvl="1"/>
            <a:r>
              <a:rPr lang="en-IN" dirty="0" smtClean="0"/>
              <a:t>Example:</a:t>
            </a:r>
          </a:p>
          <a:p>
            <a:pPr lvl="1"/>
            <a:r>
              <a:rPr lang="en-IN" dirty="0" smtClean="0"/>
              <a:t>I am not </a:t>
            </a:r>
            <a:r>
              <a:rPr lang="en-IN" b="1" dirty="0" smtClean="0"/>
              <a:t>going to </a:t>
            </a:r>
            <a:r>
              <a:rPr lang="en-IN" dirty="0" smtClean="0"/>
              <a:t>forgive you unless you apologise.</a:t>
            </a:r>
            <a:endParaRPr lang="en-IN" dirty="0"/>
          </a:p>
        </p:txBody>
      </p:sp>
    </p:spTree>
    <p:extLst>
      <p:ext uri="{BB962C8B-B14F-4D97-AF65-F5344CB8AC3E}">
        <p14:creationId xmlns:p14="http://schemas.microsoft.com/office/powerpoint/2010/main" val="10564846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32567" y="1528549"/>
            <a:ext cx="8926800" cy="4121624"/>
          </a:xfrm>
        </p:spPr>
        <p:txBody>
          <a:bodyPr/>
          <a:lstStyle/>
          <a:p>
            <a:r>
              <a:rPr lang="en-IN" dirty="0" smtClean="0"/>
              <a:t>Going to implies that the speaker is positive about the event occurring in the near future.</a:t>
            </a:r>
          </a:p>
          <a:p>
            <a:pPr marL="101598" indent="0">
              <a:buNone/>
            </a:pPr>
            <a:endParaRPr lang="en-IN" dirty="0" smtClean="0"/>
          </a:p>
          <a:p>
            <a:pPr lvl="1"/>
            <a:r>
              <a:rPr lang="en-IN" dirty="0" smtClean="0"/>
              <a:t>Example:</a:t>
            </a:r>
          </a:p>
          <a:p>
            <a:pPr lvl="1"/>
            <a:r>
              <a:rPr lang="en-IN" dirty="0" smtClean="0"/>
              <a:t>I can see the dark clouds in the sky. It is </a:t>
            </a:r>
            <a:r>
              <a:rPr lang="en-IN" b="1" dirty="0" smtClean="0"/>
              <a:t>going to </a:t>
            </a:r>
            <a:r>
              <a:rPr lang="en-IN" dirty="0" smtClean="0"/>
              <a:t>rain.</a:t>
            </a:r>
          </a:p>
          <a:p>
            <a:pPr marL="101598" indent="0">
              <a:buNone/>
            </a:pPr>
            <a:endParaRPr lang="en-IN" dirty="0" smtClean="0"/>
          </a:p>
          <a:p>
            <a:r>
              <a:rPr lang="en-IN" dirty="0" smtClean="0"/>
              <a:t>By using be </a:t>
            </a:r>
            <a:r>
              <a:rPr lang="en-IN" dirty="0"/>
              <a:t>+ to +</a:t>
            </a:r>
            <a:r>
              <a:rPr lang="en-IN" dirty="0" smtClean="0"/>
              <a:t>verb.</a:t>
            </a:r>
          </a:p>
          <a:p>
            <a:pPr marL="101598" indent="0">
              <a:buNone/>
            </a:pPr>
            <a:endParaRPr lang="en-IN" dirty="0" smtClean="0"/>
          </a:p>
          <a:p>
            <a:pPr lvl="1"/>
            <a:r>
              <a:rPr lang="en-IN" dirty="0" smtClean="0"/>
              <a:t>Example:</a:t>
            </a:r>
          </a:p>
          <a:p>
            <a:pPr lvl="1"/>
            <a:r>
              <a:rPr lang="en-IN" dirty="0" smtClean="0"/>
              <a:t>We </a:t>
            </a:r>
            <a:r>
              <a:rPr lang="en-IN" b="1" dirty="0" smtClean="0"/>
              <a:t>are to return </a:t>
            </a:r>
            <a:r>
              <a:rPr lang="en-IN" dirty="0" smtClean="0"/>
              <a:t>to the hotel by evening.</a:t>
            </a:r>
            <a:endParaRPr lang="en-IN" dirty="0"/>
          </a:p>
          <a:p>
            <a:endParaRPr lang="en-IN" dirty="0" smtClean="0"/>
          </a:p>
        </p:txBody>
      </p:sp>
    </p:spTree>
    <p:extLst>
      <p:ext uri="{BB962C8B-B14F-4D97-AF65-F5344CB8AC3E}">
        <p14:creationId xmlns:p14="http://schemas.microsoft.com/office/powerpoint/2010/main" val="8888277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Thank you</a:t>
            </a:r>
            <a:endParaRPr lang="en-IN" dirty="0"/>
          </a:p>
        </p:txBody>
      </p:sp>
    </p:spTree>
    <p:extLst>
      <p:ext uri="{BB962C8B-B14F-4D97-AF65-F5344CB8AC3E}">
        <p14:creationId xmlns:p14="http://schemas.microsoft.com/office/powerpoint/2010/main" val="3905461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18920" y="1501253"/>
            <a:ext cx="8926800" cy="4203511"/>
          </a:xfrm>
        </p:spPr>
        <p:txBody>
          <a:bodyPr/>
          <a:lstStyle/>
          <a:p>
            <a:r>
              <a:rPr lang="en-IN" dirty="0" smtClean="0"/>
              <a:t>To talk about a settled state of affairs which includes the present moment but where the particular time reference is not important or to speak about a situation, or a fact that is permanent.</a:t>
            </a:r>
          </a:p>
          <a:p>
            <a:pPr marL="101598" indent="0">
              <a:buNone/>
            </a:pPr>
            <a:endParaRPr lang="en-IN" dirty="0" smtClean="0"/>
          </a:p>
          <a:p>
            <a:pPr lvl="1"/>
            <a:r>
              <a:rPr lang="en-IN" dirty="0" smtClean="0"/>
              <a:t>Examples:</a:t>
            </a:r>
          </a:p>
          <a:p>
            <a:pPr lvl="1"/>
            <a:r>
              <a:rPr lang="en-IN" dirty="0" smtClean="0"/>
              <a:t>My brother </a:t>
            </a:r>
            <a:r>
              <a:rPr lang="en-IN" b="1" dirty="0" smtClean="0"/>
              <a:t>works</a:t>
            </a:r>
            <a:r>
              <a:rPr lang="en-IN" dirty="0" smtClean="0"/>
              <a:t> in Mumbai.</a:t>
            </a:r>
          </a:p>
          <a:p>
            <a:pPr lvl="1"/>
            <a:r>
              <a:rPr lang="en-IN" dirty="0" err="1" smtClean="0"/>
              <a:t>Sakthi’s</a:t>
            </a:r>
            <a:r>
              <a:rPr lang="en-IN" dirty="0" smtClean="0"/>
              <a:t> mother </a:t>
            </a:r>
            <a:r>
              <a:rPr lang="en-IN" b="1" dirty="0" smtClean="0"/>
              <a:t>is</a:t>
            </a:r>
            <a:r>
              <a:rPr lang="en-IN" dirty="0" smtClean="0"/>
              <a:t> a lawyer.</a:t>
            </a:r>
          </a:p>
          <a:p>
            <a:pPr lvl="1"/>
            <a:r>
              <a:rPr lang="en-IN" dirty="0" smtClean="0"/>
              <a:t>My house </a:t>
            </a:r>
            <a:r>
              <a:rPr lang="en-IN" b="1" dirty="0" smtClean="0"/>
              <a:t>faces</a:t>
            </a:r>
            <a:r>
              <a:rPr lang="en-IN" dirty="0" smtClean="0"/>
              <a:t> the north.</a:t>
            </a:r>
            <a:endParaRPr lang="en-IN" dirty="0"/>
          </a:p>
        </p:txBody>
      </p:sp>
    </p:spTree>
    <p:extLst>
      <p:ext uri="{BB962C8B-B14F-4D97-AF65-F5344CB8AC3E}">
        <p14:creationId xmlns:p14="http://schemas.microsoft.com/office/powerpoint/2010/main" val="684140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32567" y="750627"/>
            <a:ext cx="8926800" cy="4817660"/>
          </a:xfrm>
        </p:spPr>
        <p:txBody>
          <a:bodyPr/>
          <a:lstStyle/>
          <a:p>
            <a:r>
              <a:rPr lang="en-IN" dirty="0" smtClean="0"/>
              <a:t>To express general truths.</a:t>
            </a:r>
          </a:p>
          <a:p>
            <a:pPr marL="101598" indent="0">
              <a:buNone/>
            </a:pPr>
            <a:endParaRPr lang="en-IN" dirty="0" smtClean="0"/>
          </a:p>
          <a:p>
            <a:pPr lvl="1"/>
            <a:r>
              <a:rPr lang="en-IN" dirty="0" smtClean="0"/>
              <a:t>Examples: </a:t>
            </a:r>
          </a:p>
          <a:p>
            <a:pPr lvl="1"/>
            <a:r>
              <a:rPr lang="en-IN" dirty="0" smtClean="0"/>
              <a:t>The earth </a:t>
            </a:r>
            <a:r>
              <a:rPr lang="en-IN" b="1" dirty="0" smtClean="0"/>
              <a:t>moves</a:t>
            </a:r>
            <a:r>
              <a:rPr lang="en-IN" dirty="0" smtClean="0"/>
              <a:t> around the sun.</a:t>
            </a:r>
          </a:p>
          <a:p>
            <a:pPr lvl="1"/>
            <a:r>
              <a:rPr lang="en-IN" dirty="0" smtClean="0"/>
              <a:t>The sun </a:t>
            </a:r>
            <a:r>
              <a:rPr lang="en-IN" b="1" dirty="0" smtClean="0"/>
              <a:t>rises</a:t>
            </a:r>
            <a:r>
              <a:rPr lang="en-IN" dirty="0" smtClean="0"/>
              <a:t> in the east.</a:t>
            </a:r>
          </a:p>
          <a:p>
            <a:endParaRPr lang="en-IN" dirty="0"/>
          </a:p>
          <a:p>
            <a:r>
              <a:rPr lang="en-IN" dirty="0" smtClean="0"/>
              <a:t>To express regular or habitual actions.</a:t>
            </a:r>
          </a:p>
          <a:p>
            <a:pPr marL="101598" indent="0">
              <a:buNone/>
            </a:pPr>
            <a:endParaRPr lang="en-IN" dirty="0" smtClean="0"/>
          </a:p>
          <a:p>
            <a:pPr lvl="1"/>
            <a:r>
              <a:rPr lang="en-IN" dirty="0" smtClean="0"/>
              <a:t>Examples:</a:t>
            </a:r>
          </a:p>
          <a:p>
            <a:pPr lvl="1"/>
            <a:r>
              <a:rPr lang="en-IN" dirty="0" smtClean="0"/>
              <a:t>I </a:t>
            </a:r>
            <a:r>
              <a:rPr lang="en-IN" b="1" dirty="0" smtClean="0"/>
              <a:t>get</a:t>
            </a:r>
            <a:r>
              <a:rPr lang="en-IN" dirty="0" smtClean="0"/>
              <a:t> up early and </a:t>
            </a:r>
            <a:r>
              <a:rPr lang="en-IN" b="1" dirty="0" smtClean="0"/>
              <a:t>go</a:t>
            </a:r>
            <a:r>
              <a:rPr lang="en-IN" dirty="0" smtClean="0"/>
              <a:t> for a walk.</a:t>
            </a:r>
          </a:p>
          <a:p>
            <a:pPr lvl="1"/>
            <a:r>
              <a:rPr lang="en-IN" dirty="0" smtClean="0"/>
              <a:t>My father always </a:t>
            </a:r>
            <a:r>
              <a:rPr lang="en-IN" b="1" dirty="0" smtClean="0"/>
              <a:t>reaches</a:t>
            </a:r>
            <a:r>
              <a:rPr lang="en-IN" dirty="0" smtClean="0"/>
              <a:t> office in time.</a:t>
            </a:r>
            <a:endParaRPr lang="en-IN" dirty="0"/>
          </a:p>
        </p:txBody>
      </p:sp>
    </p:spTree>
    <p:extLst>
      <p:ext uri="{BB962C8B-B14F-4D97-AF65-F5344CB8AC3E}">
        <p14:creationId xmlns:p14="http://schemas.microsoft.com/office/powerpoint/2010/main" val="2444756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32567" y="928048"/>
            <a:ext cx="8926800" cy="4858603"/>
          </a:xfrm>
        </p:spPr>
        <p:txBody>
          <a:bodyPr/>
          <a:lstStyle/>
          <a:p>
            <a:r>
              <a:rPr lang="en-IN" dirty="0" smtClean="0"/>
              <a:t>In review of a book, a play or a film.</a:t>
            </a:r>
          </a:p>
          <a:p>
            <a:pPr marL="101598" indent="0">
              <a:buNone/>
            </a:pPr>
            <a:endParaRPr lang="en-IN" dirty="0" smtClean="0"/>
          </a:p>
          <a:p>
            <a:pPr lvl="1"/>
            <a:r>
              <a:rPr lang="en-IN" dirty="0" smtClean="0"/>
              <a:t>Examples:</a:t>
            </a:r>
          </a:p>
          <a:p>
            <a:pPr lvl="1"/>
            <a:r>
              <a:rPr lang="en-IN" dirty="0" smtClean="0"/>
              <a:t>In the early chapters, the hero </a:t>
            </a:r>
            <a:r>
              <a:rPr lang="en-IN" b="1" dirty="0" smtClean="0"/>
              <a:t>keeps</a:t>
            </a:r>
            <a:r>
              <a:rPr lang="en-IN" dirty="0" smtClean="0"/>
              <a:t> himself in the background.</a:t>
            </a:r>
          </a:p>
          <a:p>
            <a:pPr lvl="1"/>
            <a:r>
              <a:rPr lang="en-IN" dirty="0" smtClean="0"/>
              <a:t>In the film, she </a:t>
            </a:r>
            <a:r>
              <a:rPr lang="en-IN" b="1" dirty="0" smtClean="0"/>
              <a:t>plays</a:t>
            </a:r>
            <a:r>
              <a:rPr lang="en-IN" dirty="0" smtClean="0"/>
              <a:t> the character of </a:t>
            </a:r>
            <a:r>
              <a:rPr lang="en-IN" dirty="0" err="1" smtClean="0"/>
              <a:t>Draupadi</a:t>
            </a:r>
            <a:r>
              <a:rPr lang="en-IN" dirty="0" smtClean="0"/>
              <a:t>.</a:t>
            </a:r>
          </a:p>
          <a:p>
            <a:endParaRPr lang="en-IN" dirty="0"/>
          </a:p>
          <a:p>
            <a:r>
              <a:rPr lang="en-IN" dirty="0" smtClean="0"/>
              <a:t>In commentaries.</a:t>
            </a:r>
          </a:p>
          <a:p>
            <a:pPr marL="101598" indent="0">
              <a:buNone/>
            </a:pPr>
            <a:endParaRPr lang="en-IN" dirty="0" smtClean="0"/>
          </a:p>
          <a:p>
            <a:pPr lvl="1"/>
            <a:r>
              <a:rPr lang="en-IN" dirty="0" smtClean="0"/>
              <a:t>Examples:</a:t>
            </a:r>
          </a:p>
          <a:p>
            <a:pPr lvl="1"/>
            <a:r>
              <a:rPr lang="en-IN" dirty="0" smtClean="0"/>
              <a:t>He </a:t>
            </a:r>
            <a:r>
              <a:rPr lang="en-IN" b="1" dirty="0" smtClean="0"/>
              <a:t>takes</a:t>
            </a:r>
            <a:r>
              <a:rPr lang="en-IN" dirty="0" smtClean="0"/>
              <a:t> the ball up the boundary again.</a:t>
            </a:r>
          </a:p>
          <a:p>
            <a:pPr lvl="1"/>
            <a:r>
              <a:rPr lang="en-IN" dirty="0" smtClean="0"/>
              <a:t>He </a:t>
            </a:r>
            <a:r>
              <a:rPr lang="en-IN" b="1" dirty="0" smtClean="0"/>
              <a:t>hits</a:t>
            </a:r>
            <a:r>
              <a:rPr lang="en-IN" dirty="0" smtClean="0"/>
              <a:t> the ball hard.</a:t>
            </a:r>
            <a:endParaRPr lang="en-IN" dirty="0"/>
          </a:p>
        </p:txBody>
      </p:sp>
    </p:spTree>
    <p:extLst>
      <p:ext uri="{BB962C8B-B14F-4D97-AF65-F5344CB8AC3E}">
        <p14:creationId xmlns:p14="http://schemas.microsoft.com/office/powerpoint/2010/main" val="855805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32567" y="846161"/>
            <a:ext cx="8926800" cy="5721772"/>
          </a:xfrm>
        </p:spPr>
        <p:txBody>
          <a:bodyPr/>
          <a:lstStyle/>
          <a:p>
            <a:r>
              <a:rPr lang="en-IN" dirty="0" smtClean="0"/>
              <a:t>For reporting an action or an event.</a:t>
            </a:r>
          </a:p>
          <a:p>
            <a:pPr marL="101598" indent="0">
              <a:buNone/>
            </a:pPr>
            <a:endParaRPr lang="en-IN" dirty="0" smtClean="0"/>
          </a:p>
          <a:p>
            <a:pPr lvl="1"/>
            <a:r>
              <a:rPr lang="en-IN" dirty="0" smtClean="0"/>
              <a:t>Examples:</a:t>
            </a:r>
          </a:p>
          <a:p>
            <a:pPr lvl="1"/>
            <a:r>
              <a:rPr lang="en-IN" dirty="0" smtClean="0"/>
              <a:t>I </a:t>
            </a:r>
            <a:r>
              <a:rPr lang="en-IN" b="1" dirty="0" smtClean="0"/>
              <a:t>hear</a:t>
            </a:r>
            <a:r>
              <a:rPr lang="en-IN" dirty="0" smtClean="0"/>
              <a:t> Jack is coming out.</a:t>
            </a:r>
          </a:p>
          <a:p>
            <a:pPr lvl="1"/>
            <a:r>
              <a:rPr lang="en-IN" dirty="0" smtClean="0"/>
              <a:t>She </a:t>
            </a:r>
            <a:r>
              <a:rPr lang="en-IN" b="1" dirty="0" smtClean="0"/>
              <a:t>says</a:t>
            </a:r>
            <a:r>
              <a:rPr lang="en-IN" dirty="0" smtClean="0"/>
              <a:t> things are better for her now.</a:t>
            </a:r>
          </a:p>
          <a:p>
            <a:endParaRPr lang="en-IN" dirty="0"/>
          </a:p>
          <a:p>
            <a:r>
              <a:rPr lang="en-IN" dirty="0" smtClean="0"/>
              <a:t>In commenting.</a:t>
            </a:r>
          </a:p>
          <a:p>
            <a:pPr marL="101598" indent="0">
              <a:buNone/>
            </a:pPr>
            <a:endParaRPr lang="en-IN" dirty="0" smtClean="0"/>
          </a:p>
          <a:p>
            <a:pPr lvl="1"/>
            <a:r>
              <a:rPr lang="en-IN" dirty="0" smtClean="0"/>
              <a:t>Examples: </a:t>
            </a:r>
          </a:p>
          <a:p>
            <a:pPr lvl="1"/>
            <a:r>
              <a:rPr lang="en-IN" dirty="0" smtClean="0"/>
              <a:t>I </a:t>
            </a:r>
            <a:r>
              <a:rPr lang="en-IN" b="1" dirty="0" smtClean="0"/>
              <a:t>enclose</a:t>
            </a:r>
            <a:r>
              <a:rPr lang="en-IN" dirty="0" smtClean="0"/>
              <a:t> my certificates along with my application.</a:t>
            </a:r>
          </a:p>
          <a:p>
            <a:pPr lvl="1"/>
            <a:r>
              <a:rPr lang="en-IN" dirty="0" smtClean="0"/>
              <a:t>I </a:t>
            </a:r>
            <a:r>
              <a:rPr lang="en-IN" b="1" dirty="0" smtClean="0"/>
              <a:t>leave</a:t>
            </a:r>
            <a:r>
              <a:rPr lang="en-IN" dirty="0" smtClean="0"/>
              <a:t> her entirely in her hands.</a:t>
            </a:r>
            <a:endParaRPr lang="en-IN" dirty="0"/>
          </a:p>
        </p:txBody>
      </p:sp>
    </p:spTree>
    <p:extLst>
      <p:ext uri="{BB962C8B-B14F-4D97-AF65-F5344CB8AC3E}">
        <p14:creationId xmlns:p14="http://schemas.microsoft.com/office/powerpoint/2010/main" val="175376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32567" y="832513"/>
            <a:ext cx="8926800" cy="4749421"/>
          </a:xfrm>
        </p:spPr>
        <p:txBody>
          <a:bodyPr/>
          <a:lstStyle/>
          <a:p>
            <a:r>
              <a:rPr lang="en-IN" dirty="0" smtClean="0"/>
              <a:t>To narrate a past event vividly.</a:t>
            </a:r>
          </a:p>
          <a:p>
            <a:pPr marL="101598" indent="0">
              <a:buNone/>
            </a:pPr>
            <a:endParaRPr lang="en-IN" dirty="0" smtClean="0"/>
          </a:p>
          <a:p>
            <a:pPr lvl="1"/>
            <a:r>
              <a:rPr lang="en-IN" dirty="0" smtClean="0"/>
              <a:t>Example:</a:t>
            </a:r>
          </a:p>
          <a:p>
            <a:pPr lvl="1"/>
            <a:r>
              <a:rPr lang="en-IN" dirty="0" smtClean="0"/>
              <a:t>Akbar now </a:t>
            </a:r>
            <a:r>
              <a:rPr lang="en-IN" b="1" dirty="0" smtClean="0"/>
              <a:t>draws</a:t>
            </a:r>
            <a:r>
              <a:rPr lang="en-IN" dirty="0" smtClean="0"/>
              <a:t> the sword and </a:t>
            </a:r>
            <a:r>
              <a:rPr lang="en-IN" b="1" dirty="0" smtClean="0"/>
              <a:t>attacks </a:t>
            </a:r>
            <a:r>
              <a:rPr lang="en-IN" dirty="0" smtClean="0"/>
              <a:t>the enemy.</a:t>
            </a:r>
          </a:p>
          <a:p>
            <a:endParaRPr lang="en-IN" dirty="0"/>
          </a:p>
          <a:p>
            <a:r>
              <a:rPr lang="en-IN" dirty="0" smtClean="0"/>
              <a:t>To express a planned future plan.</a:t>
            </a:r>
          </a:p>
          <a:p>
            <a:pPr marL="101598" indent="0">
              <a:buNone/>
            </a:pPr>
            <a:endParaRPr lang="en-IN" dirty="0" smtClean="0"/>
          </a:p>
          <a:p>
            <a:pPr lvl="1"/>
            <a:r>
              <a:rPr lang="en-IN" dirty="0" smtClean="0"/>
              <a:t>Example:</a:t>
            </a:r>
          </a:p>
          <a:p>
            <a:pPr lvl="1"/>
            <a:r>
              <a:rPr lang="en-IN" dirty="0" smtClean="0"/>
              <a:t>The entrance exam </a:t>
            </a:r>
            <a:r>
              <a:rPr lang="en-IN" b="1" dirty="0" smtClean="0"/>
              <a:t>begins </a:t>
            </a:r>
            <a:r>
              <a:rPr lang="en-IN" dirty="0" smtClean="0"/>
              <a:t>on 10</a:t>
            </a:r>
            <a:r>
              <a:rPr lang="en-IN" baseline="30000" dirty="0" smtClean="0"/>
              <a:t>th</a:t>
            </a:r>
            <a:r>
              <a:rPr lang="en-IN" dirty="0" smtClean="0"/>
              <a:t> May.</a:t>
            </a:r>
          </a:p>
          <a:p>
            <a:pPr lvl="1"/>
            <a:endParaRPr lang="en-IN" dirty="0"/>
          </a:p>
          <a:p>
            <a:pPr marL="101598" indent="0">
              <a:buNone/>
            </a:pPr>
            <a:endParaRPr lang="en-IN" dirty="0" smtClean="0"/>
          </a:p>
          <a:p>
            <a:endParaRPr lang="en-IN" dirty="0"/>
          </a:p>
        </p:txBody>
      </p:sp>
    </p:spTree>
    <p:extLst>
      <p:ext uri="{BB962C8B-B14F-4D97-AF65-F5344CB8AC3E}">
        <p14:creationId xmlns:p14="http://schemas.microsoft.com/office/powerpoint/2010/main" val="1077302538"/>
      </p:ext>
    </p:extLst>
  </p:cSld>
  <p:clrMapOvr>
    <a:masterClrMapping/>
  </p:clrMapOvr>
</p:sld>
</file>

<file path=ppt/theme/theme1.xml><?xml version="1.0" encoding="utf-8"?>
<a:theme xmlns:a="http://schemas.openxmlformats.org/drawingml/2006/main" name="Dolabella template">
  <a:themeElements>
    <a:clrScheme name="Custom 347">
      <a:dk1>
        <a:srgbClr val="403228"/>
      </a:dk1>
      <a:lt1>
        <a:srgbClr val="FFFFFF"/>
      </a:lt1>
      <a:dk2>
        <a:srgbClr val="926940"/>
      </a:dk2>
      <a:lt2>
        <a:srgbClr val="F3EFEA"/>
      </a:lt2>
      <a:accent1>
        <a:srgbClr val="261408"/>
      </a:accent1>
      <a:accent2>
        <a:srgbClr val="8E5025"/>
      </a:accent2>
      <a:accent3>
        <a:srgbClr val="B68C68"/>
      </a:accent3>
      <a:accent4>
        <a:srgbClr val="E8DAC2"/>
      </a:accent4>
      <a:accent5>
        <a:srgbClr val="8E2525"/>
      </a:accent5>
      <a:accent6>
        <a:srgbClr val="B67068"/>
      </a:accent6>
      <a:hlink>
        <a:srgbClr val="40322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Dolabella · SlidesCarnival</Template>
  <TotalTime>397</TotalTime>
  <Words>2577</Words>
  <Application>Microsoft Office PowerPoint</Application>
  <PresentationFormat>Widescreen</PresentationFormat>
  <Paragraphs>351</Paragraphs>
  <Slides>43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Cinzel</vt:lpstr>
      <vt:lpstr>Libre Baskerville</vt:lpstr>
      <vt:lpstr>Dolabella template</vt:lpstr>
      <vt:lpstr>Tenses</vt:lpstr>
      <vt:lpstr>Present Tense</vt:lpstr>
      <vt:lpstr>Simple Present Tense</vt:lpstr>
      <vt:lpstr>When to use simple present tense</vt:lpstr>
      <vt:lpstr>PowerPoint Presentation</vt:lpstr>
      <vt:lpstr>PowerPoint Presentation</vt:lpstr>
      <vt:lpstr>PowerPoint Presentation</vt:lpstr>
      <vt:lpstr>PowerPoint Presentation</vt:lpstr>
      <vt:lpstr>PowerPoint Presentation</vt:lpstr>
      <vt:lpstr>PowerPoint Presentation</vt:lpstr>
      <vt:lpstr>Present Continuous Tense</vt:lpstr>
      <vt:lpstr>When to use present continuous tense</vt:lpstr>
      <vt:lpstr>PowerPoint Presentation</vt:lpstr>
      <vt:lpstr>PowerPoint Presentation</vt:lpstr>
      <vt:lpstr>The following verbs are seldom used in the present continuous tense.</vt:lpstr>
      <vt:lpstr>Common errors in the use of the present continuous tense</vt:lpstr>
      <vt:lpstr>Present Perfect Tense</vt:lpstr>
      <vt:lpstr>When to use present perfect tense</vt:lpstr>
      <vt:lpstr>PowerPoint Presentation</vt:lpstr>
      <vt:lpstr>Present Perfect Continuous Tense</vt:lpstr>
      <vt:lpstr>When to use present perfect continuous tense</vt:lpstr>
      <vt:lpstr>Notes</vt:lpstr>
      <vt:lpstr>Past Tense</vt:lpstr>
      <vt:lpstr>PowerPoint Presentation</vt:lpstr>
      <vt:lpstr>Common errors in the use of simple past tense</vt:lpstr>
      <vt:lpstr>Past Continuous Tense</vt:lpstr>
      <vt:lpstr>When to use past continuous tense</vt:lpstr>
      <vt:lpstr>Past Perfect Tense</vt:lpstr>
      <vt:lpstr>When to use past perfect tense</vt:lpstr>
      <vt:lpstr>PowerPoint Presentation</vt:lpstr>
      <vt:lpstr>Past Perfect Continuous Tense</vt:lpstr>
      <vt:lpstr>When to use past perfect continuous tense</vt:lpstr>
      <vt:lpstr>Simple Future Tense</vt:lpstr>
      <vt:lpstr>When to use simple future tense</vt:lpstr>
      <vt:lpstr>PowerPoint Presentation</vt:lpstr>
      <vt:lpstr>Future Continuous Tense</vt:lpstr>
      <vt:lpstr>When to use future continuous tense</vt:lpstr>
      <vt:lpstr>Future Perfect Tense</vt:lpstr>
      <vt:lpstr>When to use future perfect tense</vt:lpstr>
      <vt:lpstr>Future Perfect Continuous Tense</vt:lpstr>
      <vt:lpstr>Other ways to indicate the future</vt:lpstr>
      <vt:lpstr>PowerPoint Presentation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Tenses</dc:title>
  <dc:creator>HP</dc:creator>
  <cp:lastModifiedBy>HP</cp:lastModifiedBy>
  <cp:revision>53</cp:revision>
  <dcterms:created xsi:type="dcterms:W3CDTF">2020-11-04T12:55:34Z</dcterms:created>
  <dcterms:modified xsi:type="dcterms:W3CDTF">2021-04-16T07:38:15Z</dcterms:modified>
</cp:coreProperties>
</file>