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ACD0F-68FC-4E92-9754-93E98998DA35}" type="datetimeFigureOut">
              <a:rPr lang="en-IN" smtClean="0"/>
              <a:t>06-06-2023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FE211-9824-436A-9E6A-B2BD9649D54E}" type="slidenum">
              <a:rPr lang="en-IN" smtClean="0"/>
              <a:t>‹#›</a:t>
            </a:fld>
            <a:endParaRPr lang="en-IN"/>
          </a:p>
        </p:txBody>
      </p:sp>
    </p:spTree>
    <p:extLst>
      <p:ext uri="{BB962C8B-B14F-4D97-AF65-F5344CB8AC3E}">
        <p14:creationId xmlns:p14="http://schemas.microsoft.com/office/powerpoint/2010/main" val="250968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Business_gam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Henley_Management_Colleg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SATORI-- Japanese Zen philosophy describes SATORI as a sudden intuitive learning that we acquire through</a:t>
            </a:r>
            <a:r>
              <a:rPr lang="en-US" sz="1200" kern="1200" baseline="0" dirty="0" smtClean="0">
                <a:solidFill>
                  <a:schemeClr val="tx1"/>
                </a:solidFill>
                <a:effectLst/>
                <a:latin typeface="+mn-lt"/>
                <a:ea typeface="+mn-ea"/>
                <a:cs typeface="+mn-cs"/>
              </a:rPr>
              <a:t> our life experiences. </a:t>
            </a:r>
            <a:r>
              <a:rPr lang="en-US" sz="1200" kern="1200" dirty="0" smtClean="0">
                <a:solidFill>
                  <a:schemeClr val="tx1"/>
                </a:solidFill>
                <a:effectLst/>
                <a:latin typeface="+mn-lt"/>
                <a:ea typeface="+mn-ea"/>
                <a:cs typeface="+mn-cs"/>
              </a:rPr>
              <a:t> Satori is called </a:t>
            </a:r>
            <a:r>
              <a:rPr lang="en-US" sz="1200" i="1" kern="1200" dirty="0" smtClean="0">
                <a:solidFill>
                  <a:schemeClr val="tx1"/>
                </a:solidFill>
                <a:effectLst/>
                <a:latin typeface="+mn-lt"/>
                <a:ea typeface="+mn-ea"/>
                <a:cs typeface="+mn-cs"/>
              </a:rPr>
              <a:t>Wu </a:t>
            </a:r>
            <a:r>
              <a:rPr lang="en-US" sz="1200" kern="1200" dirty="0" smtClean="0">
                <a:solidFill>
                  <a:schemeClr val="tx1"/>
                </a:solidFill>
                <a:effectLst/>
                <a:latin typeface="+mn-lt"/>
                <a:ea typeface="+mn-ea"/>
                <a:cs typeface="+mn-cs"/>
              </a:rPr>
              <a:t> in Chinese.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Talk about SATORI. Spend some time listening to the students about their understanding of SATORI.</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lecturer (may) share a personal SATORI moment to help students understand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Lecturer will introduce the Slam Book. Students will be told to record their personal Satori moments in the Slam Book. At the end of every unit, there will be a dedicated session for sharing the learning.</a:t>
            </a:r>
          </a:p>
        </p:txBody>
      </p:sp>
      <p:sp>
        <p:nvSpPr>
          <p:cNvPr id="4" name="Slide Number Placeholder 3"/>
          <p:cNvSpPr>
            <a:spLocks noGrp="1"/>
          </p:cNvSpPr>
          <p:nvPr>
            <p:ph type="sldNum" sz="quarter" idx="10"/>
          </p:nvPr>
        </p:nvSpPr>
        <p:spPr/>
        <p:txBody>
          <a:bodyPr/>
          <a:lstStyle/>
          <a:p>
            <a:fld id="{0CAECDE6-8505-4186-BD48-466E161233E4}" type="slidenum">
              <a:rPr lang="en-US" smtClean="0"/>
              <a:pPr/>
              <a:t>1</a:t>
            </a:fld>
            <a:endParaRPr lang="en-US" dirty="0"/>
          </a:p>
        </p:txBody>
      </p:sp>
    </p:spTree>
    <p:extLst>
      <p:ext uri="{BB962C8B-B14F-4D97-AF65-F5344CB8AC3E}">
        <p14:creationId xmlns:p14="http://schemas.microsoft.com/office/powerpoint/2010/main" val="174567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the participants share their views, observations and experiences of working in a team. List out the benefits of teamwork and the challenges as well.</a:t>
            </a:r>
          </a:p>
        </p:txBody>
      </p:sp>
      <p:sp>
        <p:nvSpPr>
          <p:cNvPr id="4" name="Slide Number Placeholder 3"/>
          <p:cNvSpPr>
            <a:spLocks noGrp="1"/>
          </p:cNvSpPr>
          <p:nvPr>
            <p:ph type="sldNum" sz="quarter" idx="10"/>
          </p:nvPr>
        </p:nvSpPr>
        <p:spPr/>
        <p:txBody>
          <a:bodyPr/>
          <a:lstStyle/>
          <a:p>
            <a:fld id="{0CAECDE6-8505-4186-BD48-466E161233E4}" type="slidenum">
              <a:rPr lang="en-US" smtClean="0"/>
              <a:pPr/>
              <a:t>11</a:t>
            </a:fld>
            <a:endParaRPr lang="en-US"/>
          </a:p>
        </p:txBody>
      </p:sp>
    </p:spTree>
    <p:extLst>
      <p:ext uri="{BB962C8B-B14F-4D97-AF65-F5344CB8AC3E}">
        <p14:creationId xmlns:p14="http://schemas.microsoft.com/office/powerpoint/2010/main" val="134978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According to Lindgren all team player styles come under any one of the five main personality   dimensions. The Big -5   personality traits are: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Openness, Conscientiousness, Extraversion/Introversion, Agreeableness and Natural reactions.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Based on these traits, Lindgren suggested eight team player roles. The personality traits of these eight roles are </a:t>
            </a:r>
            <a:r>
              <a:rPr lang="en-IN" sz="1200" b="1" kern="1200" dirty="0" smtClean="0">
                <a:solidFill>
                  <a:schemeClr val="tx1"/>
                </a:solidFill>
                <a:effectLst/>
                <a:latin typeface="+mn-lt"/>
                <a:ea typeface="+mn-ea"/>
                <a:cs typeface="+mn-cs"/>
              </a:rPr>
              <a:t>Builder, Visualizer, Analyst, Controller, Organizer, Guide, Networker and Innovator</a:t>
            </a:r>
            <a:r>
              <a:rPr lang="en-I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12</a:t>
            </a:fld>
            <a:endParaRPr lang="en-US"/>
          </a:p>
        </p:txBody>
      </p:sp>
    </p:spTree>
    <p:extLst>
      <p:ext uri="{BB962C8B-B14F-4D97-AF65-F5344CB8AC3E}">
        <p14:creationId xmlns:p14="http://schemas.microsoft.com/office/powerpoint/2010/main" val="1762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Explain each role briefly. </a:t>
            </a:r>
          </a:p>
          <a:p>
            <a:r>
              <a:rPr lang="en-US" sz="1200" kern="1200" dirty="0" smtClean="0">
                <a:solidFill>
                  <a:schemeClr val="tx1"/>
                </a:solidFill>
                <a:effectLst/>
                <a:latin typeface="+mn-lt"/>
                <a:ea typeface="+mn-ea"/>
                <a:cs typeface="+mn-cs"/>
              </a:rPr>
              <a:t> Involve the participants in the discussion. </a:t>
            </a:r>
          </a:p>
          <a:p>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13</a:t>
            </a:fld>
            <a:endParaRPr lang="en-US"/>
          </a:p>
        </p:txBody>
      </p:sp>
    </p:spTree>
    <p:extLst>
      <p:ext uri="{BB962C8B-B14F-4D97-AF65-F5344CB8AC3E}">
        <p14:creationId xmlns:p14="http://schemas.microsoft.com/office/powerpoint/2010/main" val="187751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Explain each role briefly. </a:t>
            </a:r>
          </a:p>
          <a:p>
            <a:r>
              <a:rPr lang="en-US" sz="1200" kern="1200" dirty="0" smtClean="0">
                <a:solidFill>
                  <a:schemeClr val="tx1"/>
                </a:solidFill>
                <a:effectLst/>
                <a:latin typeface="+mn-lt"/>
                <a:ea typeface="+mn-ea"/>
                <a:cs typeface="+mn-cs"/>
              </a:rPr>
              <a:t> Involve the participants in the discussion. </a:t>
            </a:r>
          </a:p>
          <a:p>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14</a:t>
            </a:fld>
            <a:endParaRPr lang="en-US"/>
          </a:p>
        </p:txBody>
      </p:sp>
    </p:spTree>
    <p:extLst>
      <p:ext uri="{BB962C8B-B14F-4D97-AF65-F5344CB8AC3E}">
        <p14:creationId xmlns:p14="http://schemas.microsoft.com/office/powerpoint/2010/main" val="107257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Lecturer to ask questions</a:t>
            </a:r>
            <a:r>
              <a:rPr lang="en-US" baseline="0" dirty="0" smtClean="0"/>
              <a:t> to the students:</a:t>
            </a:r>
          </a:p>
          <a:p>
            <a:r>
              <a:rPr lang="en-US" dirty="0" smtClean="0"/>
              <a:t>What do</a:t>
            </a:r>
            <a:r>
              <a:rPr lang="en-US" baseline="0" dirty="0" smtClean="0"/>
              <a:t> you understand by ethics?</a:t>
            </a:r>
          </a:p>
          <a:p>
            <a:r>
              <a:rPr lang="en-US" baseline="0" dirty="0" smtClean="0"/>
              <a:t>Can you give us an example in order to make us understand ethics?</a:t>
            </a:r>
          </a:p>
          <a:p>
            <a:r>
              <a:rPr lang="en-US" baseline="0" dirty="0" smtClean="0"/>
              <a:t>How is ethics different from morality?</a:t>
            </a:r>
          </a:p>
          <a:p>
            <a:r>
              <a:rPr lang="en-US" baseline="0" dirty="0" smtClean="0"/>
              <a:t>Where do you think ethical values are compromised?</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15</a:t>
            </a:fld>
            <a:endParaRPr lang="en-US" dirty="0"/>
          </a:p>
        </p:txBody>
      </p:sp>
    </p:spTree>
    <p:extLst>
      <p:ext uri="{BB962C8B-B14F-4D97-AF65-F5344CB8AC3E}">
        <p14:creationId xmlns:p14="http://schemas.microsoft.com/office/powerpoint/2010/main" val="113766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Lecturer to give the</a:t>
            </a:r>
            <a:r>
              <a:rPr lang="en-US" baseline="0" dirty="0" smtClean="0"/>
              <a:t> students an essence of Consequentialism and Utilitarianism.</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16</a:t>
            </a:fld>
            <a:endParaRPr lang="en-US" dirty="0"/>
          </a:p>
        </p:txBody>
      </p:sp>
    </p:spTree>
    <p:extLst>
      <p:ext uri="{BB962C8B-B14F-4D97-AF65-F5344CB8AC3E}">
        <p14:creationId xmlns:p14="http://schemas.microsoft.com/office/powerpoint/2010/main" val="2588409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Initiate a discussion on importance of punctuation and how it makes a difference in a sentence. Refer back to Sem 1 where they had covered this.</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17</a:t>
            </a:fld>
            <a:endParaRPr lang="en-US" dirty="0"/>
          </a:p>
        </p:txBody>
      </p:sp>
    </p:spTree>
    <p:extLst>
      <p:ext uri="{BB962C8B-B14F-4D97-AF65-F5344CB8AC3E}">
        <p14:creationId xmlns:p14="http://schemas.microsoft.com/office/powerpoint/2010/main" val="248868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Professor to explain the rules or could even engage the students to explain and give more examples.</a:t>
            </a:r>
          </a:p>
        </p:txBody>
      </p:sp>
      <p:sp>
        <p:nvSpPr>
          <p:cNvPr id="4" name="Slide Number Placeholder 3"/>
          <p:cNvSpPr>
            <a:spLocks noGrp="1"/>
          </p:cNvSpPr>
          <p:nvPr>
            <p:ph type="sldNum" sz="quarter" idx="10"/>
          </p:nvPr>
        </p:nvSpPr>
        <p:spPr/>
        <p:txBody>
          <a:bodyPr/>
          <a:lstStyle/>
          <a:p>
            <a:fld id="{0CAECDE6-8505-4186-BD48-466E161233E4}" type="slidenum">
              <a:rPr lang="en-US" smtClean="0"/>
              <a:pPr/>
              <a:t>18</a:t>
            </a:fld>
            <a:endParaRPr lang="en-US" dirty="0"/>
          </a:p>
        </p:txBody>
      </p:sp>
    </p:spTree>
    <p:extLst>
      <p:ext uri="{BB962C8B-B14F-4D97-AF65-F5344CB8AC3E}">
        <p14:creationId xmlns:p14="http://schemas.microsoft.com/office/powerpoint/2010/main" val="331012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Professor to explain the rules or could even engage the students to explain and give more examples.</a:t>
            </a:r>
          </a:p>
        </p:txBody>
      </p:sp>
      <p:sp>
        <p:nvSpPr>
          <p:cNvPr id="4" name="Slide Number Placeholder 3"/>
          <p:cNvSpPr>
            <a:spLocks noGrp="1"/>
          </p:cNvSpPr>
          <p:nvPr>
            <p:ph type="sldNum" sz="quarter" idx="10"/>
          </p:nvPr>
        </p:nvSpPr>
        <p:spPr/>
        <p:txBody>
          <a:bodyPr/>
          <a:lstStyle/>
          <a:p>
            <a:fld id="{0CAECDE6-8505-4186-BD48-466E161233E4}" type="slidenum">
              <a:rPr lang="en-US" smtClean="0"/>
              <a:pPr/>
              <a:t>19</a:t>
            </a:fld>
            <a:endParaRPr lang="en-US" dirty="0"/>
          </a:p>
        </p:txBody>
      </p:sp>
    </p:spTree>
    <p:extLst>
      <p:ext uri="{BB962C8B-B14F-4D97-AF65-F5344CB8AC3E}">
        <p14:creationId xmlns:p14="http://schemas.microsoft.com/office/powerpoint/2010/main" val="386931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Professor to explain the rules or could even engage the students to explain and give more examples.</a:t>
            </a:r>
          </a:p>
        </p:txBody>
      </p:sp>
      <p:sp>
        <p:nvSpPr>
          <p:cNvPr id="4" name="Slide Number Placeholder 3"/>
          <p:cNvSpPr>
            <a:spLocks noGrp="1"/>
          </p:cNvSpPr>
          <p:nvPr>
            <p:ph type="sldNum" sz="quarter" idx="10"/>
          </p:nvPr>
        </p:nvSpPr>
        <p:spPr/>
        <p:txBody>
          <a:bodyPr/>
          <a:lstStyle/>
          <a:p>
            <a:fld id="{0CAECDE6-8505-4186-BD48-466E161233E4}" type="slidenum">
              <a:rPr lang="en-US" smtClean="0"/>
              <a:pPr/>
              <a:t>20</a:t>
            </a:fld>
            <a:endParaRPr lang="en-US" dirty="0"/>
          </a:p>
        </p:txBody>
      </p:sp>
    </p:spTree>
    <p:extLst>
      <p:ext uri="{BB962C8B-B14F-4D97-AF65-F5344CB8AC3E}">
        <p14:creationId xmlns:p14="http://schemas.microsoft.com/office/powerpoint/2010/main" val="195042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Provide lab work for the students.  </a:t>
            </a:r>
            <a:r>
              <a:rPr lang="en-US" sz="1200" kern="1200" dirty="0" smtClean="0">
                <a:solidFill>
                  <a:schemeClr val="tx1"/>
                </a:solidFill>
                <a:effectLst/>
                <a:latin typeface="+mn-lt"/>
                <a:ea typeface="+mn-ea"/>
                <a:cs typeface="+mn-cs"/>
              </a:rPr>
              <a:t>Teams to generate reports based on their research.</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12678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Professor to explain the rules or could even engage the students to explain and give more examples.</a:t>
            </a:r>
          </a:p>
        </p:txBody>
      </p:sp>
      <p:sp>
        <p:nvSpPr>
          <p:cNvPr id="4" name="Slide Number Placeholder 3"/>
          <p:cNvSpPr>
            <a:spLocks noGrp="1"/>
          </p:cNvSpPr>
          <p:nvPr>
            <p:ph type="sldNum" sz="quarter" idx="10"/>
          </p:nvPr>
        </p:nvSpPr>
        <p:spPr/>
        <p:txBody>
          <a:bodyPr/>
          <a:lstStyle/>
          <a:p>
            <a:fld id="{0CAECDE6-8505-4186-BD48-466E161233E4}" type="slidenum">
              <a:rPr lang="en-US" smtClean="0"/>
              <a:pPr/>
              <a:t>21</a:t>
            </a:fld>
            <a:endParaRPr lang="en-US" dirty="0"/>
          </a:p>
        </p:txBody>
      </p:sp>
    </p:spTree>
    <p:extLst>
      <p:ext uri="{BB962C8B-B14F-4D97-AF65-F5344CB8AC3E}">
        <p14:creationId xmlns:p14="http://schemas.microsoft.com/office/powerpoint/2010/main" val="3965852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Professor to explain the rules or could even engage the students to explain and give more examples.</a:t>
            </a:r>
          </a:p>
        </p:txBody>
      </p:sp>
      <p:sp>
        <p:nvSpPr>
          <p:cNvPr id="4" name="Slide Number Placeholder 3"/>
          <p:cNvSpPr>
            <a:spLocks noGrp="1"/>
          </p:cNvSpPr>
          <p:nvPr>
            <p:ph type="sldNum" sz="quarter" idx="10"/>
          </p:nvPr>
        </p:nvSpPr>
        <p:spPr/>
        <p:txBody>
          <a:bodyPr/>
          <a:lstStyle/>
          <a:p>
            <a:fld id="{0CAECDE6-8505-4186-BD48-466E161233E4}" type="slidenum">
              <a:rPr lang="en-US" smtClean="0"/>
              <a:pPr/>
              <a:t>22</a:t>
            </a:fld>
            <a:endParaRPr lang="en-US" dirty="0"/>
          </a:p>
        </p:txBody>
      </p:sp>
    </p:spTree>
    <p:extLst>
      <p:ext uri="{BB962C8B-B14F-4D97-AF65-F5344CB8AC3E}">
        <p14:creationId xmlns:p14="http://schemas.microsoft.com/office/powerpoint/2010/main" val="2934142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a:t>
            </a:r>
            <a:r>
              <a:rPr lang="en-US" baseline="0" dirty="0" smtClean="0"/>
              <a:t> students to go through the links for self learning.</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23</a:t>
            </a:fld>
            <a:endParaRPr lang="en-US" dirty="0"/>
          </a:p>
        </p:txBody>
      </p:sp>
    </p:spTree>
    <p:extLst>
      <p:ext uri="{BB962C8B-B14F-4D97-AF65-F5344CB8AC3E}">
        <p14:creationId xmlns:p14="http://schemas.microsoft.com/office/powerpoint/2010/main" val="286265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Introduce the concept of lucidity, how the right use of words and construction can make for easy reading and better reader experience. Say that even grammatically correct writing can sometimes sound uninteresting if the writer uses big words and complicated construction. Lucid writing means writing that’s easily understandable and has a certain conversational flair to it. Give examples of how changing from passive voice to active makes</a:t>
            </a:r>
            <a:r>
              <a:rPr lang="en-US" sz="1200" kern="1200" baseline="0" dirty="0" smtClean="0">
                <a:solidFill>
                  <a:schemeClr val="tx1"/>
                </a:solidFill>
                <a:effectLst/>
                <a:latin typeface="+mn-lt"/>
                <a:ea typeface="+mn-ea"/>
                <a:cs typeface="+mn-cs"/>
              </a:rPr>
              <a:t> the writing better. For example: The awards generated a lot of interest during the annual day vs ‘The students were very excited about the awards the school gave on annual day!’</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Talk briefly about the enemies of lucid writing like passive voice, long sentences, big and complicated words.</a:t>
            </a:r>
          </a:p>
          <a:p>
            <a:endParaRPr lang="en-US" b="0"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3</a:t>
            </a:fld>
            <a:endParaRPr lang="en-US" dirty="0"/>
          </a:p>
        </p:txBody>
      </p:sp>
    </p:spTree>
    <p:extLst>
      <p:ext uri="{BB962C8B-B14F-4D97-AF65-F5344CB8AC3E}">
        <p14:creationId xmlns:p14="http://schemas.microsoft.com/office/powerpoint/2010/main" val="237645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Professor to talk about the importance of  Branding for a  group/ </a:t>
            </a:r>
            <a:r>
              <a:rPr lang="en-US" sz="1200" kern="1200" dirty="0" err="1">
                <a:solidFill>
                  <a:schemeClr val="tx1"/>
                </a:solidFill>
                <a:effectLst/>
                <a:latin typeface="+mn-lt"/>
                <a:ea typeface="+mn-ea"/>
                <a:cs typeface="+mn-cs"/>
              </a:rPr>
              <a:t>organisation</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Q--Why Branding is important ?  Get response from the students. </a:t>
            </a:r>
            <a:r>
              <a:rPr lang="en-US" sz="1200" kern="1200" dirty="0" err="1">
                <a:solidFill>
                  <a:schemeClr val="tx1"/>
                </a:solidFill>
                <a:effectLst/>
                <a:latin typeface="+mn-lt"/>
                <a:ea typeface="+mn-ea"/>
                <a:cs typeface="+mn-cs"/>
              </a:rPr>
              <a:t>Summarises</a:t>
            </a:r>
            <a:r>
              <a:rPr lang="en-US" sz="1200" kern="1200" dirty="0">
                <a:solidFill>
                  <a:schemeClr val="tx1"/>
                </a:solidFill>
                <a:effectLst/>
                <a:latin typeface="+mn-lt"/>
                <a:ea typeface="+mn-ea"/>
                <a:cs typeface="+mn-cs"/>
              </a:rPr>
              <a:t> the points and mentions that Branding is building good reputation. It not only creates a customer base who would remain faithful to the </a:t>
            </a:r>
            <a:r>
              <a:rPr lang="en-US" sz="1200" kern="1200" dirty="0" err="1">
                <a:solidFill>
                  <a:schemeClr val="tx1"/>
                </a:solidFill>
                <a:effectLst/>
                <a:latin typeface="+mn-lt"/>
                <a:ea typeface="+mn-ea"/>
                <a:cs typeface="+mn-cs"/>
              </a:rPr>
              <a:t>organisation</a:t>
            </a:r>
            <a:r>
              <a:rPr lang="en-US" sz="1200" kern="1200" dirty="0">
                <a:solidFill>
                  <a:schemeClr val="tx1"/>
                </a:solidFill>
                <a:effectLst/>
                <a:latin typeface="+mn-lt"/>
                <a:ea typeface="+mn-ea"/>
                <a:cs typeface="+mn-cs"/>
              </a:rPr>
              <a:t> but also builds loyalty in employees.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Lecturer to talk about the importance of Branding for a group/ organization. Get response from the students. Summarizes the points and mentions that Branding is building good reputation. It not only creates a customer base who would remain faithful to the organization but also builds loyalty in employees. The lecturer needs to discuss how the brand image of an organization is created through its Vision, Mission and Value statement.  Example of Tata Vision, Mission, Value statement before instructing the students to do so for their NGOs. Involve participants in the discussion and invite their participation.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AECDE6-8505-4186-BD48-466E161233E4}" type="slidenum">
              <a:rPr lang="en-US" smtClean="0"/>
              <a:pPr/>
              <a:t>4</a:t>
            </a:fld>
            <a:endParaRPr lang="en-US"/>
          </a:p>
        </p:txBody>
      </p:sp>
    </p:spTree>
    <p:extLst>
      <p:ext uri="{BB962C8B-B14F-4D97-AF65-F5344CB8AC3E}">
        <p14:creationId xmlns:p14="http://schemas.microsoft.com/office/powerpoint/2010/main" val="369296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Trainer to read out the different types of branding from the slide and explain each of them separately with example.</a:t>
            </a:r>
          </a:p>
        </p:txBody>
      </p:sp>
      <p:sp>
        <p:nvSpPr>
          <p:cNvPr id="4" name="Slide Number Placeholder 3"/>
          <p:cNvSpPr>
            <a:spLocks noGrp="1"/>
          </p:cNvSpPr>
          <p:nvPr>
            <p:ph type="sldNum" sz="quarter" idx="10"/>
          </p:nvPr>
        </p:nvSpPr>
        <p:spPr/>
        <p:txBody>
          <a:bodyPr/>
          <a:lstStyle/>
          <a:p>
            <a:fld id="{0CAECDE6-8505-4186-BD48-466E161233E4}" type="slidenum">
              <a:rPr lang="en-US" smtClean="0"/>
              <a:pPr/>
              <a:t>5</a:t>
            </a:fld>
            <a:endParaRPr lang="en-US"/>
          </a:p>
        </p:txBody>
      </p:sp>
    </p:spTree>
    <p:extLst>
      <p:ext uri="{BB962C8B-B14F-4D97-AF65-F5344CB8AC3E}">
        <p14:creationId xmlns:p14="http://schemas.microsoft.com/office/powerpoint/2010/main" val="224467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Trainer to read out the different types of branding from the slide and explain each of them separately with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Student’s queries on this topic needs to</a:t>
            </a:r>
            <a:r>
              <a:rPr lang="en-US" sz="1200" kern="1200" baseline="0" dirty="0">
                <a:solidFill>
                  <a:schemeClr val="tx1"/>
                </a:solidFill>
                <a:effectLst/>
                <a:latin typeface="+mn-lt"/>
                <a:ea typeface="+mn-ea"/>
                <a:cs typeface="+mn-cs"/>
              </a:rPr>
              <a:t> be addressed properly.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AECDE6-8505-4186-BD48-466E161233E4}" type="slidenum">
              <a:rPr lang="en-US" smtClean="0"/>
              <a:pPr/>
              <a:t>6</a:t>
            </a:fld>
            <a:endParaRPr lang="en-US"/>
          </a:p>
        </p:txBody>
      </p:sp>
    </p:spTree>
    <p:extLst>
      <p:ext uri="{BB962C8B-B14F-4D97-AF65-F5344CB8AC3E}">
        <p14:creationId xmlns:p14="http://schemas.microsoft.com/office/powerpoint/2010/main" val="3094421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2302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the participants share their views, observations and experiences of working in a team. List out the benefits of teamwork and the challenges as well.</a:t>
            </a:r>
          </a:p>
        </p:txBody>
      </p:sp>
      <p:sp>
        <p:nvSpPr>
          <p:cNvPr id="4" name="Slide Number Placeholder 3"/>
          <p:cNvSpPr>
            <a:spLocks noGrp="1"/>
          </p:cNvSpPr>
          <p:nvPr>
            <p:ph type="sldNum" sz="quarter" idx="10"/>
          </p:nvPr>
        </p:nvSpPr>
        <p:spPr/>
        <p:txBody>
          <a:bodyPr/>
          <a:lstStyle/>
          <a:p>
            <a:fld id="{0CAECDE6-8505-4186-BD48-466E161233E4}" type="slidenum">
              <a:rPr lang="en-US" smtClean="0"/>
              <a:pPr/>
              <a:t>8</a:t>
            </a:fld>
            <a:endParaRPr lang="en-US"/>
          </a:p>
        </p:txBody>
      </p:sp>
    </p:spTree>
    <p:extLst>
      <p:ext uri="{BB962C8B-B14F-4D97-AF65-F5344CB8AC3E}">
        <p14:creationId xmlns:p14="http://schemas.microsoft.com/office/powerpoint/2010/main" val="107136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Raymond Meredith Belbin</a:t>
            </a:r>
            <a:r>
              <a:rPr lang="en-IN" sz="1200" kern="1200" dirty="0" smtClean="0">
                <a:solidFill>
                  <a:schemeClr val="tx1"/>
                </a:solidFill>
                <a:effectLst/>
                <a:latin typeface="+mn-lt"/>
                <a:ea typeface="+mn-ea"/>
                <a:cs typeface="+mn-cs"/>
              </a:rPr>
              <a:t>, a British researcher and management theorist, is known for his work on teams. His book named</a:t>
            </a:r>
            <a:r>
              <a:rPr lang="en-IN" sz="1200" i="1" kern="1200" dirty="0" smtClean="0">
                <a:solidFill>
                  <a:schemeClr val="tx1"/>
                </a:solidFill>
                <a:effectLst/>
                <a:latin typeface="+mn-lt"/>
                <a:ea typeface="+mn-ea"/>
                <a:cs typeface="+mn-cs"/>
              </a:rPr>
              <a:t> Management Team </a:t>
            </a:r>
            <a:r>
              <a:rPr lang="en-IN" sz="1200" kern="1200" dirty="0" smtClean="0">
                <a:solidFill>
                  <a:schemeClr val="tx1"/>
                </a:solidFill>
                <a:effectLst/>
                <a:latin typeface="+mn-lt"/>
                <a:ea typeface="+mn-ea"/>
                <a:cs typeface="+mn-cs"/>
              </a:rPr>
              <a:t>published in 1981 tells us how team members behaved during </a:t>
            </a:r>
            <a:r>
              <a:rPr lang="en-IN" sz="1200" u="none" strike="noStrike" kern="1200" dirty="0" smtClean="0">
                <a:solidFill>
                  <a:schemeClr val="tx1"/>
                </a:solidFill>
                <a:effectLst/>
                <a:latin typeface="+mn-lt"/>
                <a:ea typeface="+mn-ea"/>
                <a:cs typeface="+mn-cs"/>
                <a:hlinkClick r:id="rId3"/>
              </a:rPr>
              <a:t>business games which were conducted </a:t>
            </a:r>
            <a:r>
              <a:rPr lang="en-IN" sz="1200" kern="1200" dirty="0" smtClean="0">
                <a:solidFill>
                  <a:schemeClr val="tx1"/>
                </a:solidFill>
                <a:effectLst/>
                <a:latin typeface="+mn-lt"/>
                <a:ea typeface="+mn-ea"/>
                <a:cs typeface="+mn-cs"/>
              </a:rPr>
              <a:t>at the </a:t>
            </a:r>
            <a:r>
              <a:rPr lang="en-IN" sz="1200" u="none" strike="noStrike" kern="1200" dirty="0" smtClean="0">
                <a:solidFill>
                  <a:schemeClr val="tx1"/>
                </a:solidFill>
                <a:effectLst/>
                <a:latin typeface="+mn-lt"/>
                <a:ea typeface="+mn-ea"/>
                <a:cs typeface="+mn-cs"/>
                <a:hlinkClick r:id="rId4"/>
              </a:rPr>
              <a:t>Henley Management College</a:t>
            </a:r>
            <a:r>
              <a:rPr lang="en-IN" sz="1200" kern="1200" dirty="0" smtClean="0">
                <a:solidFill>
                  <a:schemeClr val="tx1"/>
                </a:solidFill>
                <a:effectLst/>
                <a:latin typeface="+mn-lt"/>
                <a:ea typeface="+mn-ea"/>
                <a:cs typeface="+mn-cs"/>
              </a:rPr>
              <a:t>. He concluded that in any effective team there are eight (later nine) key roles. This is different from the role each team member plays while carrying out the deliverables. The key roles played by team members might not be very obvious but in reality are very crucial. They are considered crucial because depending on the team player roles the team members make crucial contributions.</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Dr Meredith Belbin defined a team role as "a tendency to behave, contribute and interrelate with others in a particular way". The nine roles are essentially complementary but at times, they can also contradict and compete. A team role says a lot about the style of work of a team member and comes from the personality of the individual</a:t>
            </a:r>
            <a:endParaRPr lang="en-US" dirty="0"/>
          </a:p>
        </p:txBody>
      </p:sp>
      <p:sp>
        <p:nvSpPr>
          <p:cNvPr id="4" name="Slide Number Placeholder 3"/>
          <p:cNvSpPr>
            <a:spLocks noGrp="1"/>
          </p:cNvSpPr>
          <p:nvPr>
            <p:ph type="sldNum" sz="quarter" idx="10"/>
          </p:nvPr>
        </p:nvSpPr>
        <p:spPr/>
        <p:txBody>
          <a:bodyPr/>
          <a:lstStyle/>
          <a:p>
            <a:fld id="{0CAECDE6-8505-4186-BD48-466E161233E4}" type="slidenum">
              <a:rPr lang="en-US" smtClean="0"/>
              <a:pPr/>
              <a:t>9</a:t>
            </a:fld>
            <a:endParaRPr lang="en-US"/>
          </a:p>
        </p:txBody>
      </p:sp>
    </p:spTree>
    <p:extLst>
      <p:ext uri="{BB962C8B-B14F-4D97-AF65-F5344CB8AC3E}">
        <p14:creationId xmlns:p14="http://schemas.microsoft.com/office/powerpoint/2010/main" val="233440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29E481-F34B-4B33-9CE3-F30EB098223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130044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29E481-F34B-4B33-9CE3-F30EB098223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227152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29E481-F34B-4B33-9CE3-F30EB098223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305478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29E481-F34B-4B33-9CE3-F30EB098223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225435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9E481-F34B-4B33-9CE3-F30EB0982232}"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116002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29E481-F34B-4B33-9CE3-F30EB098223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134256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29E481-F34B-4B33-9CE3-F30EB0982232}"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286141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29E481-F34B-4B33-9CE3-F30EB0982232}"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30519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9E481-F34B-4B33-9CE3-F30EB0982232}"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275790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9E481-F34B-4B33-9CE3-F30EB098223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261155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9E481-F34B-4B33-9CE3-F30EB0982232}"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CEB3C0-7999-4971-958E-1B8BDA9D4E3E}" type="slidenum">
              <a:rPr lang="en-IN" smtClean="0"/>
              <a:t>‹#›</a:t>
            </a:fld>
            <a:endParaRPr lang="en-IN"/>
          </a:p>
        </p:txBody>
      </p:sp>
    </p:spTree>
    <p:extLst>
      <p:ext uri="{BB962C8B-B14F-4D97-AF65-F5344CB8AC3E}">
        <p14:creationId xmlns:p14="http://schemas.microsoft.com/office/powerpoint/2010/main" val="316860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9E481-F34B-4B33-9CE3-F30EB0982232}" type="datetimeFigureOut">
              <a:rPr lang="en-IN" smtClean="0"/>
              <a:t>06-06-2023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EB3C0-7999-4971-958E-1B8BDA9D4E3E}" type="slidenum">
              <a:rPr lang="en-IN" smtClean="0"/>
              <a:t>‹#›</a:t>
            </a:fld>
            <a:endParaRPr lang="en-IN"/>
          </a:p>
        </p:txBody>
      </p:sp>
    </p:spTree>
    <p:extLst>
      <p:ext uri="{BB962C8B-B14F-4D97-AF65-F5344CB8AC3E}">
        <p14:creationId xmlns:p14="http://schemas.microsoft.com/office/powerpoint/2010/main" val="192979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Henley_Management_College" TargetMode="External"/><Relationship Id="rId2" Type="http://schemas.openxmlformats.org/officeDocument/2006/relationships/hyperlink" Target="https://en.wikipedia.org/wiki/Business_ga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GHnl1O3NGJ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youtu.be/My6oGvkHnfY" TargetMode="External"/><Relationship Id="rId4" Type="http://schemas.openxmlformats.org/officeDocument/2006/relationships/hyperlink" Target="https://youtu.be/th-zyfvwDd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371" y="1447800"/>
            <a:ext cx="11963400" cy="2134110"/>
          </a:xfrm>
          <a:prstGeom prst="rect">
            <a:avLst/>
          </a:prstGeom>
        </p:spPr>
        <p:txBody>
          <a:bodyPr wrap="square">
            <a:spAutoFit/>
          </a:bodyPr>
          <a:lstStyle/>
          <a:p>
            <a:pPr>
              <a:lnSpc>
                <a:spcPct val="107000"/>
              </a:lnSpc>
            </a:pPr>
            <a:r>
              <a:rPr lang="en-US" sz="4000" dirty="0" smtClean="0">
                <a:latin typeface="Calibri" panose="020F0502020204030204" pitchFamily="34" charset="0"/>
                <a:ea typeface="Calibri" panose="020F0502020204030204" pitchFamily="34" charset="0"/>
                <a:cs typeface="Calibri" panose="020F0502020204030204" pitchFamily="34" charset="0"/>
              </a:rPr>
              <a:t>SATORI — </a:t>
            </a:r>
            <a:r>
              <a:rPr lang="en-US" sz="4000" dirty="0">
                <a:latin typeface="Calibri" panose="020F0502020204030204" pitchFamily="34" charset="0"/>
                <a:ea typeface="Calibri" panose="020F0502020204030204" pitchFamily="34" charset="0"/>
                <a:cs typeface="Calibri" panose="020F0502020204030204" pitchFamily="34" charset="0"/>
              </a:rPr>
              <a:t>Japanese Zen </a:t>
            </a:r>
            <a:r>
              <a:rPr lang="en-US" sz="4000" dirty="0" smtClean="0">
                <a:latin typeface="Calibri" panose="020F0502020204030204" pitchFamily="34" charset="0"/>
                <a:ea typeface="Calibri" panose="020F0502020204030204" pitchFamily="34" charset="0"/>
                <a:cs typeface="Calibri" panose="020F0502020204030204" pitchFamily="34" charset="0"/>
              </a:rPr>
              <a:t>philosophy describes </a:t>
            </a:r>
            <a:r>
              <a:rPr lang="en-US" sz="4000" dirty="0">
                <a:latin typeface="Calibri" panose="020F0502020204030204" pitchFamily="34" charset="0"/>
                <a:ea typeface="Calibri" panose="020F0502020204030204" pitchFamily="34" charset="0"/>
                <a:cs typeface="Calibri" panose="020F0502020204030204" pitchFamily="34" charset="0"/>
              </a:rPr>
              <a:t>SATORI as a </a:t>
            </a:r>
            <a:r>
              <a:rPr lang="en-US" sz="4000" dirty="0" smtClean="0">
                <a:latin typeface="Calibri" panose="020F0502020204030204" pitchFamily="34" charset="0"/>
                <a:ea typeface="Calibri" panose="020F0502020204030204" pitchFamily="34" charset="0"/>
                <a:cs typeface="Calibri" panose="020F0502020204030204" pitchFamily="34" charset="0"/>
              </a:rPr>
              <a:t>sudden intuitive learning </a:t>
            </a:r>
            <a:r>
              <a:rPr lang="en-US" sz="4000" dirty="0">
                <a:latin typeface="Calibri" panose="020F0502020204030204" pitchFamily="34" charset="0"/>
                <a:ea typeface="Calibri" panose="020F0502020204030204" pitchFamily="34" charset="0"/>
                <a:cs typeface="Calibri" panose="020F0502020204030204" pitchFamily="34" charset="0"/>
              </a:rPr>
              <a:t>that we </a:t>
            </a:r>
            <a:r>
              <a:rPr lang="en-US" sz="4000" dirty="0" smtClean="0">
                <a:latin typeface="Calibri" panose="020F0502020204030204" pitchFamily="34" charset="0"/>
                <a:ea typeface="Calibri" panose="020F0502020204030204" pitchFamily="34" charset="0"/>
                <a:cs typeface="Calibri" panose="020F0502020204030204" pitchFamily="34" charset="0"/>
              </a:rPr>
              <a:t>acquire through our  life experiences. </a:t>
            </a:r>
            <a:r>
              <a:rPr lang="en-US" sz="4000" dirty="0">
                <a:latin typeface="Calibri" panose="020F0502020204030204" pitchFamily="34" charset="0"/>
                <a:ea typeface="Calibri" panose="020F0502020204030204" pitchFamily="34" charset="0"/>
                <a:cs typeface="Calibri" panose="020F0502020204030204" pitchFamily="34" charset="0"/>
              </a:rPr>
              <a:t>Satori is called </a:t>
            </a:r>
            <a:r>
              <a:rPr lang="en-US" sz="4000" i="1" dirty="0">
                <a:latin typeface="Calibri" panose="020F0502020204030204" pitchFamily="34" charset="0"/>
                <a:ea typeface="Calibri" panose="020F0502020204030204" pitchFamily="34" charset="0"/>
                <a:cs typeface="Calibri" panose="020F0502020204030204" pitchFamily="34" charset="0"/>
              </a:rPr>
              <a:t>Wu </a:t>
            </a:r>
            <a:r>
              <a:rPr lang="en-US" sz="4000" dirty="0" smtClean="0">
                <a:latin typeface="Calibri" panose="020F0502020204030204" pitchFamily="34" charset="0"/>
                <a:ea typeface="Calibri" panose="020F0502020204030204" pitchFamily="34" charset="0"/>
                <a:cs typeface="Calibri" panose="020F0502020204030204" pitchFamily="34" charset="0"/>
              </a:rPr>
              <a:t>in </a:t>
            </a:r>
            <a:r>
              <a:rPr lang="en-US" sz="4000" dirty="0">
                <a:latin typeface="Calibri" panose="020F0502020204030204" pitchFamily="34" charset="0"/>
                <a:ea typeface="Calibri" panose="020F0502020204030204" pitchFamily="34" charset="0"/>
                <a:cs typeface="Calibri" panose="020F0502020204030204" pitchFamily="34" charset="0"/>
              </a:rPr>
              <a:t>Chinese.</a:t>
            </a:r>
            <a:r>
              <a:rPr lang="en-US" sz="4400" dirty="0">
                <a:latin typeface="Calibri" panose="020F0502020204030204" pitchFamily="34" charset="0"/>
                <a:ea typeface="Calibri" panose="020F0502020204030204" pitchFamily="34" charset="0"/>
                <a:cs typeface="Calibri" panose="020F0502020204030204" pitchFamily="34" charset="0"/>
              </a:rPr>
              <a:t> </a:t>
            </a:r>
            <a:endParaRPr lang="en-US" sz="4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082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b="1" dirty="0"/>
              <a:t>Raymond Meredith Belbin</a:t>
            </a:r>
            <a:r>
              <a:rPr lang="en-IN" dirty="0"/>
              <a:t>, a British researcher and management theorist, is known for his work on teams. His book named</a:t>
            </a:r>
            <a:r>
              <a:rPr lang="en-IN" i="1" dirty="0"/>
              <a:t> Management Team </a:t>
            </a:r>
            <a:r>
              <a:rPr lang="en-IN" dirty="0"/>
              <a:t>published in 1981 tells us how team members behaved during </a:t>
            </a:r>
            <a:r>
              <a:rPr lang="en-IN" dirty="0">
                <a:hlinkClick r:id="rId2"/>
              </a:rPr>
              <a:t>business games which were conducted </a:t>
            </a:r>
            <a:r>
              <a:rPr lang="en-IN" dirty="0"/>
              <a:t>at the </a:t>
            </a:r>
            <a:r>
              <a:rPr lang="en-IN" dirty="0">
                <a:hlinkClick r:id="rId3"/>
              </a:rPr>
              <a:t>Henley Management College</a:t>
            </a:r>
            <a:r>
              <a:rPr lang="en-IN" dirty="0"/>
              <a:t>. He concluded that in any effective team there are eight (later nine) key roles. This is different from the role each team member plays while carrying out the deliverables. The key roles played by team members might not be very obvious but in reality are very crucial. They are considered crucial because depending on the team player roles the team members make crucial contributions.</a:t>
            </a:r>
            <a:endParaRPr lang="en-US" dirty="0"/>
          </a:p>
          <a:p>
            <a:r>
              <a:rPr lang="en-IN" dirty="0"/>
              <a:t> </a:t>
            </a:r>
            <a:endParaRPr lang="en-US" dirty="0"/>
          </a:p>
          <a:p>
            <a:r>
              <a:rPr lang="en-IN" dirty="0"/>
              <a:t>Dr Meredith Belbin defined a team role as "a tendency to behave, contribute and interrelate with others in a particular way". The nine roles are essentially complementary but at times, they can also contradict and compete. A team role says a lot about the style of work of a team member and comes from the personality of the individual</a:t>
            </a:r>
            <a:endParaRPr lang="en-US" dirty="0" smtClean="0"/>
          </a:p>
          <a:p>
            <a:endParaRPr lang="en-IN" dirty="0"/>
          </a:p>
        </p:txBody>
      </p:sp>
    </p:spTree>
    <p:extLst>
      <p:ext uri="{BB962C8B-B14F-4D97-AF65-F5344CB8AC3E}">
        <p14:creationId xmlns:p14="http://schemas.microsoft.com/office/powerpoint/2010/main" val="57121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8650" y="2381071"/>
            <a:ext cx="10934700" cy="1200329"/>
          </a:xfrm>
          <a:prstGeom prst="rect">
            <a:avLst/>
          </a:prstGeom>
          <a:noFill/>
        </p:spPr>
        <p:txBody>
          <a:bodyPr wrap="square" lIns="91440" tIns="45720" rIns="91440" bIns="45720">
            <a:spAutoFit/>
            <a:scene3d>
              <a:camera prst="perspectiveLeft"/>
              <a:lightRig rig="threePt" dir="t"/>
            </a:scene3d>
          </a:bodyPr>
          <a:lstStyle/>
          <a:p>
            <a:r>
              <a:rPr lang="en-US" sz="7200" dirty="0" smtClean="0">
                <a:ln w="0"/>
                <a:latin typeface="Calibri" panose="020F0502020204030204" pitchFamily="34" charset="0"/>
                <a:cs typeface="Calibri" panose="020F0502020204030204" pitchFamily="34" charset="0"/>
              </a:rPr>
              <a:t>Rolf Marvin </a:t>
            </a:r>
            <a:r>
              <a:rPr lang="en-US" sz="7200" dirty="0" err="1">
                <a:ln w="0"/>
                <a:latin typeface="Calibri" panose="020F0502020204030204" pitchFamily="34" charset="0"/>
                <a:cs typeface="Calibri" panose="020F0502020204030204" pitchFamily="34" charset="0"/>
              </a:rPr>
              <a:t>Boe</a:t>
            </a:r>
            <a:r>
              <a:rPr lang="en-US" sz="7200" dirty="0">
                <a:ln w="0"/>
                <a:latin typeface="Calibri" panose="020F0502020204030204" pitchFamily="34" charset="0"/>
                <a:cs typeface="Calibri" panose="020F0502020204030204" pitchFamily="34" charset="0"/>
              </a:rPr>
              <a:t> Lindgren</a:t>
            </a:r>
          </a:p>
        </p:txBody>
      </p:sp>
      <p:sp>
        <p:nvSpPr>
          <p:cNvPr id="4" name="TextBox 3"/>
          <p:cNvSpPr txBox="1"/>
          <p:nvPr/>
        </p:nvSpPr>
        <p:spPr>
          <a:xfrm>
            <a:off x="5029200" y="4724400"/>
            <a:ext cx="7010400" cy="1107996"/>
          </a:xfrm>
          <a:prstGeom prst="rect">
            <a:avLst/>
          </a:prstGeom>
          <a:noFill/>
        </p:spPr>
        <p:txBody>
          <a:bodyPr wrap="square" rtlCol="0">
            <a:spAutoFit/>
            <a:scene3d>
              <a:camera prst="perspectiveLeft"/>
              <a:lightRig rig="threePt" dir="t"/>
            </a:scene3d>
          </a:bodyPr>
          <a:lstStyle/>
          <a:p>
            <a:r>
              <a:rPr lang="en-US" sz="6600" dirty="0">
                <a:ln w="0"/>
                <a:latin typeface="Calibri" panose="020F0502020204030204" pitchFamily="34" charset="0"/>
                <a:cs typeface="Calibri" panose="020F0502020204030204" pitchFamily="34" charset="0"/>
              </a:rPr>
              <a:t>5 Personality Traits</a:t>
            </a:r>
          </a:p>
        </p:txBody>
      </p:sp>
    </p:spTree>
    <p:extLst>
      <p:ext uri="{BB962C8B-B14F-4D97-AF65-F5344CB8AC3E}">
        <p14:creationId xmlns:p14="http://schemas.microsoft.com/office/powerpoint/2010/main" val="2797926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
            <a:ext cx="4191000" cy="533400"/>
          </a:xfrm>
        </p:spPr>
        <p:txBody>
          <a:bodyPr>
            <a:noAutofit/>
          </a:bodyPr>
          <a:lstStyle/>
          <a:p>
            <a:r>
              <a:rPr lang="en-US" sz="3200" dirty="0" smtClean="0"/>
              <a:t>5 Personality Traits</a:t>
            </a:r>
            <a:endParaRPr lang="en-US" sz="3200" dirty="0"/>
          </a:p>
        </p:txBody>
      </p:sp>
      <p:sp>
        <p:nvSpPr>
          <p:cNvPr id="5" name="Horizontal Scroll 4"/>
          <p:cNvSpPr/>
          <p:nvPr/>
        </p:nvSpPr>
        <p:spPr>
          <a:xfrm>
            <a:off x="6781800" y="4419600"/>
            <a:ext cx="5029200" cy="2133600"/>
          </a:xfrm>
          <a:prstGeom prst="horizontalScroll">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latin typeface="Calibri" panose="020F0502020204030204" pitchFamily="34" charset="0"/>
                <a:cs typeface="Calibri" panose="020F0502020204030204" pitchFamily="34" charset="0"/>
              </a:rPr>
              <a:t>Conscientiousness</a:t>
            </a:r>
            <a:endParaRPr lang="en-US" sz="4400" dirty="0">
              <a:latin typeface="Calibri" panose="020F0502020204030204" pitchFamily="34" charset="0"/>
              <a:cs typeface="Calibri" panose="020F0502020204030204" pitchFamily="34" charset="0"/>
            </a:endParaRPr>
          </a:p>
        </p:txBody>
      </p:sp>
      <p:sp>
        <p:nvSpPr>
          <p:cNvPr id="13" name="Action Button: Sound 12">
            <a:hlinkClick r:id="" action="ppaction://noaction" highlightClick="1">
              <a:snd r:embed="rId3" name="applause.wav"/>
            </a:hlinkClick>
          </p:cNvPr>
          <p:cNvSpPr/>
          <p:nvPr/>
        </p:nvSpPr>
        <p:spPr>
          <a:xfrm>
            <a:off x="3810000" y="2667000"/>
            <a:ext cx="3810000" cy="1371600"/>
          </a:xfrm>
          <a:prstGeom prst="actionButtonSound">
            <a:avLst/>
          </a:prstGeom>
          <a:solidFill>
            <a:srgbClr val="FF6699"/>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5400" dirty="0" smtClean="0">
                <a:solidFill>
                  <a:schemeClr val="bg1"/>
                </a:solidFill>
                <a:latin typeface="Calibri" panose="020F0502020204030204" pitchFamily="34" charset="0"/>
                <a:cs typeface="Calibri" panose="020F0502020204030204" pitchFamily="34" charset="0"/>
              </a:rPr>
              <a:t>openness</a:t>
            </a:r>
            <a:endParaRPr lang="en-US" sz="5400" dirty="0">
              <a:solidFill>
                <a:schemeClr val="bg1"/>
              </a:solidFill>
              <a:latin typeface="Calibri" panose="020F0502020204030204" pitchFamily="34" charset="0"/>
              <a:cs typeface="Calibri" panose="020F0502020204030204" pitchFamily="34" charset="0"/>
            </a:endParaRPr>
          </a:p>
        </p:txBody>
      </p:sp>
      <p:sp>
        <p:nvSpPr>
          <p:cNvPr id="16" name="Smiley Face 15"/>
          <p:cNvSpPr/>
          <p:nvPr/>
        </p:nvSpPr>
        <p:spPr>
          <a:xfrm>
            <a:off x="762000" y="3886200"/>
            <a:ext cx="2895600" cy="2133600"/>
          </a:xfrm>
          <a:prstGeom prst="smileyFace">
            <a:avLst/>
          </a:prstGeom>
          <a:solidFill>
            <a:srgbClr val="FFFF00"/>
          </a:solidFill>
          <a:ln/>
        </p:spPr>
        <p:style>
          <a:lnRef idx="1">
            <a:schemeClr val="accent5"/>
          </a:lnRef>
          <a:fillRef idx="2">
            <a:schemeClr val="accent5"/>
          </a:fillRef>
          <a:effectRef idx="1">
            <a:schemeClr val="accent5"/>
          </a:effectRef>
          <a:fontRef idx="minor">
            <a:schemeClr val="dk1"/>
          </a:fontRef>
        </p:style>
        <p:txBody>
          <a:bodyPr rtlCol="0" anchor="ctr">
            <a:prstTxWarp prst="textArchDown">
              <a:avLst/>
            </a:prstTxWarp>
          </a:bodyPr>
          <a:lstStyle/>
          <a:p>
            <a:pPr algn="ctr"/>
            <a:r>
              <a:rPr lang="en-US" sz="3200" dirty="0" smtClean="0">
                <a:solidFill>
                  <a:srgbClr val="FF0000"/>
                </a:solidFill>
                <a:latin typeface="Calibri" panose="020F0502020204030204" pitchFamily="34" charset="0"/>
                <a:cs typeface="Calibri" panose="020F0502020204030204" pitchFamily="34" charset="0"/>
              </a:rPr>
              <a:t>Agreeableness</a:t>
            </a:r>
            <a:endParaRPr lang="en-US" sz="1200" dirty="0">
              <a:solidFill>
                <a:srgbClr val="FF0000"/>
              </a:solidFill>
              <a:latin typeface="Calibri" panose="020F0502020204030204" pitchFamily="34" charset="0"/>
              <a:cs typeface="Calibri" panose="020F0502020204030204" pitchFamily="34" charset="0"/>
            </a:endParaRPr>
          </a:p>
        </p:txBody>
      </p:sp>
      <p:sp>
        <p:nvSpPr>
          <p:cNvPr id="18" name="Sun 17"/>
          <p:cNvSpPr/>
          <p:nvPr/>
        </p:nvSpPr>
        <p:spPr>
          <a:xfrm>
            <a:off x="7467600" y="685800"/>
            <a:ext cx="4602480" cy="2895600"/>
          </a:xfrm>
          <a:prstGeom prst="sun">
            <a:avLst/>
          </a:prstGeom>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2800" b="1" dirty="0">
                <a:solidFill>
                  <a:schemeClr val="bg1"/>
                </a:solidFill>
              </a:rPr>
              <a:t> </a:t>
            </a:r>
            <a:r>
              <a:rPr lang="en-US" sz="2800" b="1" dirty="0">
                <a:solidFill>
                  <a:schemeClr val="bg1"/>
                </a:solidFill>
                <a:latin typeface="Calibri" panose="020F0502020204030204" pitchFamily="34" charset="0"/>
                <a:cs typeface="Calibri" panose="020F0502020204030204" pitchFamily="34" charset="0"/>
              </a:rPr>
              <a:t>Natural </a:t>
            </a:r>
            <a:r>
              <a:rPr lang="en-US" sz="2800" b="1" dirty="0" smtClean="0">
                <a:solidFill>
                  <a:schemeClr val="bg1"/>
                </a:solidFill>
                <a:latin typeface="Calibri" panose="020F0502020204030204" pitchFamily="34" charset="0"/>
                <a:cs typeface="Calibri" panose="020F0502020204030204" pitchFamily="34" charset="0"/>
              </a:rPr>
              <a:t>reactions</a:t>
            </a:r>
            <a:endParaRPr lang="en-US" sz="2800" b="1" dirty="0">
              <a:solidFill>
                <a:schemeClr val="bg1"/>
              </a:solidFill>
              <a:latin typeface="Calibri" panose="020F0502020204030204" pitchFamily="34" charset="0"/>
              <a:cs typeface="Calibri" panose="020F0502020204030204" pitchFamily="34" charset="0"/>
            </a:endParaRPr>
          </a:p>
        </p:txBody>
      </p:sp>
      <p:sp>
        <p:nvSpPr>
          <p:cNvPr id="24" name="Half Frame 23"/>
          <p:cNvSpPr/>
          <p:nvPr/>
        </p:nvSpPr>
        <p:spPr>
          <a:xfrm>
            <a:off x="152400" y="838200"/>
            <a:ext cx="3657600" cy="2286000"/>
          </a:xfrm>
          <a:prstGeom prst="halfFram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400" b="1" dirty="0" smtClean="0">
              <a:solidFill>
                <a:srgbClr val="F95207"/>
              </a:solidFill>
            </a:endParaRPr>
          </a:p>
          <a:p>
            <a:pPr algn="ctr"/>
            <a:r>
              <a:rPr lang="en-US" sz="3200" b="1" dirty="0" smtClean="0">
                <a:solidFill>
                  <a:srgbClr val="F95207"/>
                </a:solidFill>
              </a:rPr>
              <a:t>	</a:t>
            </a:r>
            <a:r>
              <a:rPr lang="en-US" sz="3200" dirty="0">
                <a:solidFill>
                  <a:srgbClr val="FF0000"/>
                </a:solidFill>
                <a:latin typeface="Calibri" panose="020F0502020204030204" pitchFamily="34" charset="0"/>
                <a:ea typeface="+mj-ea"/>
                <a:cs typeface="+mj-cs"/>
              </a:rPr>
              <a:t>Extraversion</a:t>
            </a:r>
          </a:p>
          <a:p>
            <a:pPr algn="ctr"/>
            <a:r>
              <a:rPr lang="en-US" sz="3200" dirty="0">
                <a:solidFill>
                  <a:srgbClr val="4E84C4"/>
                </a:solidFill>
                <a:latin typeface="Calibri" panose="020F0502020204030204" pitchFamily="34" charset="0"/>
                <a:ea typeface="+mj-ea"/>
                <a:cs typeface="+mj-cs"/>
              </a:rPr>
              <a:t>Introversion</a:t>
            </a:r>
          </a:p>
        </p:txBody>
      </p:sp>
    </p:spTree>
    <p:extLst>
      <p:ext uri="{BB962C8B-B14F-4D97-AF65-F5344CB8AC3E}">
        <p14:creationId xmlns:p14="http://schemas.microsoft.com/office/powerpoint/2010/main" val="4187562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80320" cy="566738"/>
          </a:xfrm>
        </p:spPr>
        <p:txBody>
          <a:bodyPr>
            <a:normAutofit/>
          </a:bodyPr>
          <a:lstStyle/>
          <a:p>
            <a:r>
              <a:rPr lang="en-US" sz="2800" dirty="0" smtClean="0"/>
              <a:t>Lindgren’s Team Players Roles</a:t>
            </a:r>
            <a:endParaRPr lang="en-US" sz="2800" dirty="0"/>
          </a:p>
        </p:txBody>
      </p:sp>
      <p:sp>
        <p:nvSpPr>
          <p:cNvPr id="3" name="Content Placeholder 2"/>
          <p:cNvSpPr>
            <a:spLocks noGrp="1"/>
          </p:cNvSpPr>
          <p:nvPr>
            <p:ph idx="1"/>
          </p:nvPr>
        </p:nvSpPr>
        <p:spPr>
          <a:xfrm>
            <a:off x="152400" y="990600"/>
            <a:ext cx="12039600" cy="5181600"/>
          </a:xfrm>
        </p:spPr>
        <p:txBody>
          <a:bodyPr>
            <a:noAutofit/>
          </a:bodyPr>
          <a:lstStyle/>
          <a:p>
            <a:r>
              <a:rPr lang="en-US" sz="2800" b="1" dirty="0" smtClean="0">
                <a:solidFill>
                  <a:schemeClr val="tx1"/>
                </a:solidFill>
                <a:cs typeface="Calibri" panose="020F0502020204030204" pitchFamily="34" charset="0"/>
              </a:rPr>
              <a:t>Builder</a:t>
            </a:r>
            <a:r>
              <a:rPr lang="en-US" sz="2800" dirty="0" smtClean="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They </a:t>
            </a:r>
            <a:r>
              <a:rPr lang="en-US" sz="2400" dirty="0">
                <a:solidFill>
                  <a:schemeClr val="tx1"/>
                </a:solidFill>
                <a:cs typeface="Calibri" panose="020F0502020204030204" pitchFamily="34" charset="0"/>
              </a:rPr>
              <a:t>adapt, care, observe, </a:t>
            </a:r>
            <a:r>
              <a:rPr lang="en-US" sz="2400" dirty="0" smtClean="0">
                <a:solidFill>
                  <a:schemeClr val="tx1"/>
                </a:solidFill>
                <a:cs typeface="Calibri" panose="020F0502020204030204" pitchFamily="34" charset="0"/>
              </a:rPr>
              <a:t>co-operate</a:t>
            </a:r>
            <a:r>
              <a:rPr lang="en-US" sz="2400" dirty="0">
                <a:solidFill>
                  <a:schemeClr val="tx1"/>
                </a:solidFill>
                <a:cs typeface="Calibri" panose="020F0502020204030204" pitchFamily="34" charset="0"/>
              </a:rPr>
              <a:t>, avoid conflict and support the </a:t>
            </a:r>
            <a:r>
              <a:rPr lang="en-US" sz="2400" dirty="0" smtClean="0">
                <a:solidFill>
                  <a:schemeClr val="tx1"/>
                </a:solidFill>
                <a:cs typeface="Calibri" panose="020F0502020204030204" pitchFamily="34" charset="0"/>
              </a:rPr>
              <a:t>team. They </a:t>
            </a:r>
            <a:r>
              <a:rPr lang="en-US" sz="2400" dirty="0">
                <a:solidFill>
                  <a:schemeClr val="tx1"/>
                </a:solidFill>
                <a:cs typeface="Calibri" panose="020F0502020204030204" pitchFamily="34" charset="0"/>
              </a:rPr>
              <a:t>feel uncertain </a:t>
            </a:r>
            <a:r>
              <a:rPr lang="en-US" sz="2400" dirty="0" smtClean="0">
                <a:solidFill>
                  <a:schemeClr val="tx1"/>
                </a:solidFill>
                <a:cs typeface="Calibri" panose="020F0502020204030204" pitchFamily="34" charset="0"/>
              </a:rPr>
              <a:t>in </a:t>
            </a:r>
            <a:r>
              <a:rPr lang="en-US" sz="2400" dirty="0">
                <a:solidFill>
                  <a:schemeClr val="tx1"/>
                </a:solidFill>
                <a:cs typeface="Calibri" panose="020F0502020204030204" pitchFamily="34" charset="0"/>
              </a:rPr>
              <a:t>times of crisis.</a:t>
            </a:r>
            <a:r>
              <a:rPr lang="en-US" sz="2800" dirty="0">
                <a:solidFill>
                  <a:schemeClr val="tx1"/>
                </a:solidFill>
                <a:cs typeface="Calibri" panose="020F0502020204030204" pitchFamily="34" charset="0"/>
              </a:rPr>
              <a:t>  </a:t>
            </a:r>
            <a:endParaRPr lang="en-US" sz="2800" dirty="0" smtClean="0">
              <a:solidFill>
                <a:schemeClr val="tx1"/>
              </a:solidFill>
              <a:cs typeface="Calibri" panose="020F0502020204030204" pitchFamily="34" charset="0"/>
            </a:endParaRPr>
          </a:p>
          <a:p>
            <a:r>
              <a:rPr lang="en-US" sz="2800" b="1" dirty="0" smtClean="0">
                <a:solidFill>
                  <a:schemeClr val="tx1"/>
                </a:solidFill>
                <a:cs typeface="Calibri" panose="020F0502020204030204" pitchFamily="34" charset="0"/>
              </a:rPr>
              <a:t>Visualizer</a:t>
            </a:r>
            <a:r>
              <a:rPr lang="en-US" sz="2800" dirty="0" smtClean="0">
                <a:solidFill>
                  <a:schemeClr val="tx1"/>
                </a:solidFill>
                <a:cs typeface="Calibri" panose="020F0502020204030204" pitchFamily="34" charset="0"/>
              </a:rPr>
              <a:t>:</a:t>
            </a:r>
            <a:r>
              <a:rPr lang="en-US" sz="2800" b="1" dirty="0" smtClean="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Calm</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composed</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know </a:t>
            </a:r>
            <a:r>
              <a:rPr lang="en-US" sz="2400" dirty="0">
                <a:solidFill>
                  <a:schemeClr val="tx1"/>
                </a:solidFill>
                <a:cs typeface="Calibri" panose="020F0502020204030204" pitchFamily="34" charset="0"/>
              </a:rPr>
              <a:t>their priority, </a:t>
            </a:r>
            <a:r>
              <a:rPr lang="en-US" sz="2400" dirty="0" smtClean="0">
                <a:solidFill>
                  <a:schemeClr val="tx1"/>
                </a:solidFill>
                <a:cs typeface="Calibri" panose="020F0502020204030204" pitchFamily="34" charset="0"/>
              </a:rPr>
              <a:t>practical </a:t>
            </a:r>
            <a:r>
              <a:rPr lang="en-US" sz="2400" dirty="0">
                <a:solidFill>
                  <a:schemeClr val="tx1"/>
                </a:solidFill>
                <a:cs typeface="Calibri" panose="020F0502020204030204" pitchFamily="34" charset="0"/>
              </a:rPr>
              <a:t>in </a:t>
            </a:r>
            <a:r>
              <a:rPr lang="en-US" sz="2400" dirty="0" smtClean="0">
                <a:solidFill>
                  <a:schemeClr val="tx1"/>
                </a:solidFill>
                <a:cs typeface="Calibri" panose="020F0502020204030204" pitchFamily="34" charset="0"/>
              </a:rPr>
              <a:t>nature, not </a:t>
            </a:r>
            <a:r>
              <a:rPr lang="en-US" sz="2400" dirty="0">
                <a:solidFill>
                  <a:schemeClr val="tx1"/>
                </a:solidFill>
                <a:cs typeface="Calibri" panose="020F0502020204030204" pitchFamily="34" charset="0"/>
              </a:rPr>
              <a:t>very creative and at times others find them a bit manipulative</a:t>
            </a:r>
            <a:r>
              <a:rPr lang="en-US" sz="2400" dirty="0" smtClean="0">
                <a:solidFill>
                  <a:schemeClr val="tx1"/>
                </a:solidFill>
                <a:cs typeface="Calibri" panose="020F0502020204030204" pitchFamily="34" charset="0"/>
              </a:rPr>
              <a:t>.</a:t>
            </a:r>
          </a:p>
          <a:p>
            <a:r>
              <a:rPr lang="en-US" sz="2800" b="1" dirty="0" smtClean="0">
                <a:solidFill>
                  <a:schemeClr val="tx1"/>
                </a:solidFill>
                <a:cs typeface="Calibri" panose="020F0502020204030204" pitchFamily="34" charset="0"/>
              </a:rPr>
              <a:t>Analyst</a:t>
            </a:r>
            <a:r>
              <a:rPr lang="en-US" sz="2800" dirty="0" smtClean="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Analytical</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logical</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impartial</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realistic and critical </a:t>
            </a:r>
            <a:r>
              <a:rPr lang="en-US" sz="2400" dirty="0">
                <a:solidFill>
                  <a:schemeClr val="tx1"/>
                </a:solidFill>
                <a:cs typeface="Calibri" panose="020F0502020204030204" pitchFamily="34" charset="0"/>
              </a:rPr>
              <a:t>in nature. A little slow in decision making, they fail to motivate others.</a:t>
            </a:r>
            <a:r>
              <a:rPr lang="en-US" sz="2800" dirty="0">
                <a:solidFill>
                  <a:schemeClr val="tx1"/>
                </a:solidFill>
                <a:cs typeface="Calibri" panose="020F0502020204030204" pitchFamily="34" charset="0"/>
              </a:rPr>
              <a:t> </a:t>
            </a:r>
            <a:endParaRPr lang="en-US" sz="2800" dirty="0" smtClean="0">
              <a:solidFill>
                <a:schemeClr val="tx1"/>
              </a:solidFill>
              <a:cs typeface="Calibri" panose="020F0502020204030204" pitchFamily="34" charset="0"/>
            </a:endParaRPr>
          </a:p>
          <a:p>
            <a:r>
              <a:rPr lang="en-US" sz="2800" b="1" dirty="0" smtClean="0">
                <a:solidFill>
                  <a:schemeClr val="tx1"/>
                </a:solidFill>
                <a:cs typeface="Calibri" panose="020F0502020204030204" pitchFamily="34" charset="0"/>
              </a:rPr>
              <a:t>Controller</a:t>
            </a:r>
            <a:r>
              <a:rPr lang="en-US" sz="2800" dirty="0" smtClean="0">
                <a:solidFill>
                  <a:schemeClr val="tx1"/>
                </a:solidFill>
                <a:cs typeface="Calibri" panose="020F0502020204030204" pitchFamily="34" charset="0"/>
              </a:rPr>
              <a:t>:</a:t>
            </a:r>
            <a:r>
              <a:rPr lang="en-US" sz="2800" b="1" dirty="0" smtClean="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Accurate</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conscientious</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perfectionist</a:t>
            </a:r>
            <a:r>
              <a:rPr lang="en-US" sz="2400" dirty="0">
                <a:solidFill>
                  <a:schemeClr val="tx1"/>
                </a:solidFill>
                <a:cs typeface="Calibri" panose="020F0502020204030204" pitchFamily="34" charset="0"/>
              </a:rPr>
              <a:t>,  </a:t>
            </a:r>
            <a:r>
              <a:rPr lang="en-US" sz="2400" dirty="0" smtClean="0">
                <a:solidFill>
                  <a:schemeClr val="tx1"/>
                </a:solidFill>
                <a:cs typeface="Calibri" panose="020F0502020204030204" pitchFamily="34" charset="0"/>
              </a:rPr>
              <a:t>good </a:t>
            </a:r>
            <a:r>
              <a:rPr lang="en-US" sz="2400" dirty="0">
                <a:solidFill>
                  <a:schemeClr val="tx1"/>
                </a:solidFill>
                <a:cs typeface="Calibri" panose="020F0502020204030204" pitchFamily="34" charset="0"/>
              </a:rPr>
              <a:t>at follow up, </a:t>
            </a:r>
            <a:r>
              <a:rPr lang="en-US" sz="2400" dirty="0" smtClean="0">
                <a:solidFill>
                  <a:schemeClr val="tx1"/>
                </a:solidFill>
                <a:cs typeface="Calibri" panose="020F0502020204030204" pitchFamily="34" charset="0"/>
              </a:rPr>
              <a:t>scared </a:t>
            </a:r>
            <a:r>
              <a:rPr lang="en-US" sz="2400" dirty="0">
                <a:solidFill>
                  <a:schemeClr val="tx1"/>
                </a:solidFill>
                <a:cs typeface="Calibri" panose="020F0502020204030204" pitchFamily="34" charset="0"/>
              </a:rPr>
              <a:t>of failure, unwilling to </a:t>
            </a:r>
            <a:r>
              <a:rPr lang="en-US" sz="2400" dirty="0" smtClean="0">
                <a:solidFill>
                  <a:schemeClr val="tx1"/>
                </a:solidFill>
                <a:cs typeface="Calibri" panose="020F0502020204030204" pitchFamily="34" charset="0"/>
              </a:rPr>
              <a:t>delegate and finicky.</a:t>
            </a:r>
          </a:p>
        </p:txBody>
      </p:sp>
    </p:spTree>
    <p:extLst>
      <p:ext uri="{BB962C8B-B14F-4D97-AF65-F5344CB8AC3E}">
        <p14:creationId xmlns:p14="http://schemas.microsoft.com/office/powerpoint/2010/main" val="145173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80320" cy="566738"/>
          </a:xfrm>
        </p:spPr>
        <p:txBody>
          <a:bodyPr>
            <a:normAutofit/>
          </a:bodyPr>
          <a:lstStyle/>
          <a:p>
            <a:r>
              <a:rPr lang="en-US" sz="2800" dirty="0" smtClean="0"/>
              <a:t>Lindgren’s Team Players Roles</a:t>
            </a:r>
            <a:endParaRPr lang="en-US" sz="2800" dirty="0"/>
          </a:p>
        </p:txBody>
      </p:sp>
      <p:sp>
        <p:nvSpPr>
          <p:cNvPr id="3" name="Content Placeholder 2"/>
          <p:cNvSpPr>
            <a:spLocks noGrp="1"/>
          </p:cNvSpPr>
          <p:nvPr>
            <p:ph idx="1"/>
          </p:nvPr>
        </p:nvSpPr>
        <p:spPr>
          <a:xfrm>
            <a:off x="30480" y="838200"/>
            <a:ext cx="12192000" cy="5562600"/>
          </a:xfrm>
        </p:spPr>
        <p:txBody>
          <a:bodyPr>
            <a:noAutofit/>
          </a:bodyPr>
          <a:lstStyle/>
          <a:p>
            <a:r>
              <a:rPr lang="en-US" sz="2800" b="1" dirty="0" smtClean="0">
                <a:solidFill>
                  <a:schemeClr val="tx1"/>
                </a:solidFill>
              </a:rPr>
              <a:t>Organizer</a:t>
            </a:r>
            <a:r>
              <a:rPr lang="en-US" sz="2800" dirty="0" smtClean="0">
                <a:solidFill>
                  <a:schemeClr val="tx1"/>
                </a:solidFill>
              </a:rPr>
              <a:t>:</a:t>
            </a:r>
            <a:r>
              <a:rPr lang="en-US" sz="2800" b="1" dirty="0" smtClean="0">
                <a:solidFill>
                  <a:schemeClr val="tx1"/>
                </a:solidFill>
              </a:rPr>
              <a:t> </a:t>
            </a:r>
            <a:r>
              <a:rPr lang="en-US" sz="2400" dirty="0" smtClean="0">
                <a:solidFill>
                  <a:schemeClr val="tx1"/>
                </a:solidFill>
              </a:rPr>
              <a:t>Disciplined </a:t>
            </a:r>
            <a:r>
              <a:rPr lang="en-US" sz="2400" dirty="0">
                <a:solidFill>
                  <a:schemeClr val="tx1"/>
                </a:solidFill>
              </a:rPr>
              <a:t>and effective, </a:t>
            </a:r>
            <a:r>
              <a:rPr lang="en-US" sz="2400" dirty="0" smtClean="0">
                <a:solidFill>
                  <a:schemeClr val="tx1"/>
                </a:solidFill>
              </a:rPr>
              <a:t>practical </a:t>
            </a:r>
            <a:r>
              <a:rPr lang="en-US" sz="2400" dirty="0">
                <a:solidFill>
                  <a:schemeClr val="tx1"/>
                </a:solidFill>
              </a:rPr>
              <a:t>and loyal, </a:t>
            </a:r>
            <a:r>
              <a:rPr lang="en-US" sz="2400" dirty="0" smtClean="0">
                <a:solidFill>
                  <a:schemeClr val="tx1"/>
                </a:solidFill>
              </a:rPr>
              <a:t>extremely organized</a:t>
            </a:r>
            <a:r>
              <a:rPr lang="en-US" sz="2400" dirty="0">
                <a:solidFill>
                  <a:schemeClr val="tx1"/>
                </a:solidFill>
              </a:rPr>
              <a:t>. Not </a:t>
            </a:r>
            <a:r>
              <a:rPr lang="en-US" sz="2400" dirty="0" smtClean="0">
                <a:solidFill>
                  <a:schemeClr val="tx1"/>
                </a:solidFill>
              </a:rPr>
              <a:t>flexible and </a:t>
            </a:r>
            <a:r>
              <a:rPr lang="en-US" sz="2400" dirty="0">
                <a:solidFill>
                  <a:schemeClr val="tx1"/>
                </a:solidFill>
              </a:rPr>
              <a:t>lacks the spirit of adventure.</a:t>
            </a:r>
            <a:r>
              <a:rPr lang="en-US" sz="2800" dirty="0">
                <a:solidFill>
                  <a:schemeClr val="tx1"/>
                </a:solidFill>
              </a:rPr>
              <a:t> </a:t>
            </a:r>
            <a:endParaRPr lang="en-US" sz="2800" dirty="0" smtClean="0">
              <a:solidFill>
                <a:schemeClr val="tx1"/>
              </a:solidFill>
            </a:endParaRPr>
          </a:p>
          <a:p>
            <a:r>
              <a:rPr lang="en-US" sz="2800" b="1" dirty="0" smtClean="0">
                <a:solidFill>
                  <a:schemeClr val="tx1"/>
                </a:solidFill>
              </a:rPr>
              <a:t>Guide</a:t>
            </a:r>
            <a:r>
              <a:rPr lang="en-US" sz="2800" dirty="0" smtClean="0">
                <a:solidFill>
                  <a:schemeClr val="tx1"/>
                </a:solidFill>
              </a:rPr>
              <a:t>:</a:t>
            </a:r>
            <a:r>
              <a:rPr lang="en-US" sz="2800" b="1" dirty="0" smtClean="0">
                <a:solidFill>
                  <a:schemeClr val="tx1"/>
                </a:solidFill>
              </a:rPr>
              <a:t> </a:t>
            </a:r>
            <a:r>
              <a:rPr lang="en-US" sz="2400" dirty="0" smtClean="0">
                <a:solidFill>
                  <a:schemeClr val="tx1"/>
                </a:solidFill>
              </a:rPr>
              <a:t>Challenges </a:t>
            </a:r>
            <a:r>
              <a:rPr lang="en-US" sz="2400" dirty="0">
                <a:solidFill>
                  <a:schemeClr val="tx1"/>
                </a:solidFill>
              </a:rPr>
              <a:t>openly, believes in </a:t>
            </a:r>
            <a:r>
              <a:rPr lang="en-US" sz="2400" dirty="0" smtClean="0">
                <a:solidFill>
                  <a:schemeClr val="tx1"/>
                </a:solidFill>
              </a:rPr>
              <a:t>competition and is </a:t>
            </a:r>
            <a:r>
              <a:rPr lang="en-US" sz="2400" dirty="0">
                <a:solidFill>
                  <a:schemeClr val="tx1"/>
                </a:solidFill>
              </a:rPr>
              <a:t>target driven. Impatient and hard task master.</a:t>
            </a:r>
          </a:p>
          <a:p>
            <a:r>
              <a:rPr lang="en-US" sz="2800" b="1" dirty="0" smtClean="0">
                <a:solidFill>
                  <a:schemeClr val="tx1"/>
                </a:solidFill>
              </a:rPr>
              <a:t>Networker</a:t>
            </a:r>
            <a:r>
              <a:rPr lang="en-US" sz="2800" dirty="0" smtClean="0">
                <a:solidFill>
                  <a:schemeClr val="tx1"/>
                </a:solidFill>
              </a:rPr>
              <a:t>: </a:t>
            </a:r>
            <a:r>
              <a:rPr lang="en-US" sz="2400" dirty="0" smtClean="0">
                <a:solidFill>
                  <a:schemeClr val="tx1"/>
                </a:solidFill>
              </a:rPr>
              <a:t>Outgoing</a:t>
            </a:r>
            <a:r>
              <a:rPr lang="en-US" sz="2400" dirty="0">
                <a:solidFill>
                  <a:schemeClr val="tx1"/>
                </a:solidFill>
              </a:rPr>
              <a:t>, enterprising, curious, looks for opportunities, impulsive and loses interest rather quickly.</a:t>
            </a:r>
            <a:r>
              <a:rPr lang="en-US" sz="2800" dirty="0">
                <a:solidFill>
                  <a:schemeClr val="tx1"/>
                </a:solidFill>
              </a:rPr>
              <a:t> </a:t>
            </a:r>
            <a:endParaRPr lang="en-US" sz="2800" dirty="0" smtClean="0">
              <a:solidFill>
                <a:schemeClr val="tx1"/>
              </a:solidFill>
            </a:endParaRPr>
          </a:p>
          <a:p>
            <a:r>
              <a:rPr lang="en-US" sz="2800" b="1" dirty="0" smtClean="0">
                <a:solidFill>
                  <a:schemeClr val="tx1"/>
                </a:solidFill>
              </a:rPr>
              <a:t>Innovator</a:t>
            </a:r>
            <a:r>
              <a:rPr lang="en-US" sz="2800" dirty="0" smtClean="0">
                <a:solidFill>
                  <a:schemeClr val="tx1"/>
                </a:solidFill>
              </a:rPr>
              <a:t>:</a:t>
            </a:r>
            <a:r>
              <a:rPr lang="en-US" sz="2800" b="1" dirty="0" smtClean="0">
                <a:solidFill>
                  <a:schemeClr val="tx1"/>
                </a:solidFill>
              </a:rPr>
              <a:t> </a:t>
            </a:r>
            <a:r>
              <a:rPr lang="en-US" sz="2400" dirty="0" smtClean="0">
                <a:solidFill>
                  <a:schemeClr val="tx1"/>
                </a:solidFill>
              </a:rPr>
              <a:t>Creative </a:t>
            </a:r>
            <a:r>
              <a:rPr lang="en-US" sz="2400" dirty="0">
                <a:solidFill>
                  <a:schemeClr val="tx1"/>
                </a:solidFill>
              </a:rPr>
              <a:t>and innovative, </a:t>
            </a:r>
            <a:r>
              <a:rPr lang="en-US" sz="2400" dirty="0" smtClean="0">
                <a:solidFill>
                  <a:schemeClr val="tx1"/>
                </a:solidFill>
              </a:rPr>
              <a:t>high </a:t>
            </a:r>
            <a:r>
              <a:rPr lang="en-US" sz="2400" dirty="0">
                <a:solidFill>
                  <a:schemeClr val="tx1"/>
                </a:solidFill>
              </a:rPr>
              <a:t>on knowledge and intellect, thinks </a:t>
            </a:r>
            <a:r>
              <a:rPr lang="en-US" sz="2400" dirty="0" smtClean="0">
                <a:solidFill>
                  <a:schemeClr val="tx1"/>
                </a:solidFill>
              </a:rPr>
              <a:t>out-of-the </a:t>
            </a:r>
            <a:r>
              <a:rPr lang="en-US" sz="2400" dirty="0">
                <a:solidFill>
                  <a:schemeClr val="tx1"/>
                </a:solidFill>
              </a:rPr>
              <a:t>box. Overlooks practical details, </a:t>
            </a:r>
            <a:r>
              <a:rPr lang="en-US" sz="2400" dirty="0" smtClean="0">
                <a:solidFill>
                  <a:schemeClr val="tx1"/>
                </a:solidFill>
              </a:rPr>
              <a:t>is forgetful </a:t>
            </a:r>
            <a:r>
              <a:rPr lang="en-US" sz="2400" dirty="0">
                <a:solidFill>
                  <a:schemeClr val="tx1"/>
                </a:solidFill>
              </a:rPr>
              <a:t>and lives in a world of imagination</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12703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990600"/>
            <a:ext cx="4343400" cy="4343400"/>
          </a:xfrm>
          <a:prstGeom prst="rect">
            <a:avLst/>
          </a:prstGeom>
        </p:spPr>
      </p:pic>
      <p:sp>
        <p:nvSpPr>
          <p:cNvPr id="8" name="TextBox 7"/>
          <p:cNvSpPr txBox="1"/>
          <p:nvPr/>
        </p:nvSpPr>
        <p:spPr>
          <a:xfrm rot="18821171">
            <a:off x="521144" y="1038780"/>
            <a:ext cx="6705600" cy="1569660"/>
          </a:xfrm>
          <a:prstGeom prst="rect">
            <a:avLst/>
          </a:prstGeom>
          <a:noFill/>
        </p:spPr>
        <p:txBody>
          <a:bodyPr wrap="square" rtlCol="0">
            <a:spAutoFit/>
          </a:bodyPr>
          <a:lstStyle/>
          <a:p>
            <a:r>
              <a:rPr lang="en-IN" sz="9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rPr>
              <a:t>ETHICS</a:t>
            </a:r>
            <a:endParaRPr lang="en-IN"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0464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200" dirty="0"/>
              <a:t>Consequentialism </a:t>
            </a:r>
            <a:r>
              <a:rPr lang="en-US" sz="2400" dirty="0"/>
              <a:t>– </a:t>
            </a:r>
            <a:r>
              <a:rPr lang="en-US" sz="2800" dirty="0" smtClean="0"/>
              <a:t>is </a:t>
            </a:r>
            <a:r>
              <a:rPr lang="en-US" sz="2800" dirty="0"/>
              <a:t>an approach to Ethics that argues that the morality of an action is contingent on the action's outcome or consequence. Thus, a morally right action is one that produces a good outcome or result, and the consequences of an action or rule generally outweigh all other considerations.</a:t>
            </a:r>
            <a:endParaRPr lang="en-US" sz="2400" dirty="0"/>
          </a:p>
          <a:p>
            <a:endParaRPr lang="en-US" sz="2400" dirty="0" smtClean="0"/>
          </a:p>
          <a:p>
            <a:r>
              <a:rPr lang="en-US" sz="3200" dirty="0" smtClean="0"/>
              <a:t>Utilitarianism</a:t>
            </a:r>
            <a:r>
              <a:rPr lang="en-US" sz="3600" dirty="0" smtClean="0"/>
              <a:t> </a:t>
            </a:r>
            <a:r>
              <a:rPr lang="en-US" sz="2400" dirty="0" smtClean="0"/>
              <a:t>–</a:t>
            </a:r>
            <a:r>
              <a:rPr lang="en-US" sz="2800" dirty="0" smtClean="0"/>
              <a:t>philosophy </a:t>
            </a:r>
            <a:r>
              <a:rPr lang="en-US" sz="2800" dirty="0"/>
              <a:t>about right and wrong actions. It says that the morally best action is the one that makes the most overall happiness or "utility" (usefulness). Jeremy Bentham an English philosopher wrote about this idea with the words "The greatest good for the greatest number". The trolley experiment is one of the famous way to </a:t>
            </a:r>
            <a:r>
              <a:rPr lang="en-US" sz="2800" dirty="0" smtClean="0"/>
              <a:t>discuss </a:t>
            </a:r>
            <a:r>
              <a:rPr lang="en-US" sz="2800" dirty="0"/>
              <a:t>the theory</a:t>
            </a:r>
            <a:r>
              <a:rPr lang="en-US" sz="2800" dirty="0" smtClean="0"/>
              <a:t>.</a:t>
            </a:r>
          </a:p>
        </p:txBody>
      </p:sp>
    </p:spTree>
    <p:extLst>
      <p:ext uri="{BB962C8B-B14F-4D97-AF65-F5344CB8AC3E}">
        <p14:creationId xmlns:p14="http://schemas.microsoft.com/office/powerpoint/2010/main" val="1720737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228600"/>
            <a:ext cx="11765280" cy="1066800"/>
          </a:xfrm>
        </p:spPr>
        <p:txBody>
          <a:bodyPr>
            <a:normAutofit/>
          </a:bodyPr>
          <a:lstStyle/>
          <a:p>
            <a:r>
              <a:rPr lang="en-US" sz="3600" dirty="0" smtClean="0">
                <a:cs typeface="Calibri" panose="020F0502020204030204" pitchFamily="34" charset="0"/>
              </a:rPr>
              <a:t>Punctuation</a:t>
            </a:r>
            <a:r>
              <a:rPr lang="en-US" sz="3200" dirty="0" smtClean="0">
                <a:cs typeface="Calibri" panose="020F0502020204030204" pitchFamily="34" charset="0"/>
              </a:rPr>
              <a:t> </a:t>
            </a:r>
            <a:r>
              <a:rPr lang="en-US" sz="4800" dirty="0" smtClean="0">
                <a:cs typeface="Calibri" panose="020F0502020204030204" pitchFamily="34" charset="0"/>
              </a:rPr>
              <a:t> </a:t>
            </a:r>
            <a:endParaRPr lang="en-US" sz="4800" dirty="0">
              <a:cs typeface="Calibri" panose="020F0502020204030204" pitchFamily="34" charset="0"/>
            </a:endParaRPr>
          </a:p>
        </p:txBody>
      </p:sp>
      <p:sp>
        <p:nvSpPr>
          <p:cNvPr id="5" name="Content Placeholder 4"/>
          <p:cNvSpPr>
            <a:spLocks noGrp="1"/>
          </p:cNvSpPr>
          <p:nvPr>
            <p:ph idx="1"/>
          </p:nvPr>
        </p:nvSpPr>
        <p:spPr>
          <a:xfrm>
            <a:off x="6096000" y="3591951"/>
            <a:ext cx="5943600" cy="1600200"/>
          </a:xfrm>
        </p:spPr>
        <p:txBody>
          <a:bodyPr>
            <a:noAutofit/>
          </a:bodyPr>
          <a:lstStyle/>
          <a:p>
            <a:r>
              <a:rPr lang="en-US" sz="5400" dirty="0">
                <a:solidFill>
                  <a:srgbClr val="000000"/>
                </a:solidFill>
                <a:cs typeface="Calibri" panose="020F0502020204030204" pitchFamily="34" charset="0"/>
              </a:rPr>
              <a:t>Let’s Eat brother.</a:t>
            </a:r>
          </a:p>
          <a:p>
            <a:r>
              <a:rPr lang="en-US" sz="5400" dirty="0">
                <a:solidFill>
                  <a:srgbClr val="000000"/>
                </a:solidFill>
                <a:cs typeface="Calibri" panose="020F0502020204030204" pitchFamily="34" charset="0"/>
              </a:rPr>
              <a:t>Let’s Eat, brother.</a:t>
            </a:r>
          </a:p>
        </p:txBody>
      </p:sp>
      <p:sp>
        <p:nvSpPr>
          <p:cNvPr id="3" name="Rectangle 2"/>
          <p:cNvSpPr/>
          <p:nvPr/>
        </p:nvSpPr>
        <p:spPr>
          <a:xfrm>
            <a:off x="128412" y="1143000"/>
            <a:ext cx="11346376" cy="1862048"/>
          </a:xfrm>
          <a:prstGeom prst="rect">
            <a:avLst/>
          </a:prstGeom>
          <a:noFill/>
          <a:effectLst>
            <a:glow rad="254000">
              <a:schemeClr val="accent3">
                <a:satMod val="175000"/>
                <a:alpha val="45000"/>
              </a:schemeClr>
            </a:glow>
            <a:outerShdw blurRad="50800" dist="38100" dir="13500000" algn="br" rotWithShape="0">
              <a:prstClr val="black">
                <a:alpha val="40000"/>
              </a:prstClr>
            </a:outerShdw>
          </a:effectLst>
          <a:scene3d>
            <a:camera prst="perspectiveFront"/>
            <a:lightRig rig="threePt" dir="t"/>
          </a:scene3d>
        </p:spPr>
        <p:txBody>
          <a:bodyPr wrap="none" lIns="91440" tIns="45720" rIns="91440" bIns="45720">
            <a:spAutoFit/>
          </a:bodyPr>
          <a:lstStyle/>
          <a:p>
            <a:pPr algn="ctr"/>
            <a:r>
              <a:rPr lang="en-US" sz="11500" dirty="0">
                <a:solidFill>
                  <a:srgbClr val="000000"/>
                </a:solidFill>
                <a:latin typeface="Calibri" panose="020F0502020204030204" pitchFamily="34" charset="0"/>
                <a:cs typeface="Calibri" panose="020F0502020204030204" pitchFamily="34" charset="0"/>
              </a:rPr>
              <a:t>: ) ! “ ? “ , :( ‘ &amp; ‘ ; .</a:t>
            </a:r>
          </a:p>
        </p:txBody>
      </p:sp>
      <p:sp>
        <p:nvSpPr>
          <p:cNvPr id="4" name="TextBox 3"/>
          <p:cNvSpPr txBox="1"/>
          <p:nvPr/>
        </p:nvSpPr>
        <p:spPr>
          <a:xfrm>
            <a:off x="4876800" y="6019800"/>
            <a:ext cx="6858000" cy="523220"/>
          </a:xfrm>
          <a:prstGeom prst="rect">
            <a:avLst/>
          </a:prstGeom>
          <a:noFill/>
        </p:spPr>
        <p:txBody>
          <a:bodyPr wrap="square" rtlCol="0">
            <a:spAutoFit/>
          </a:bodyPr>
          <a:lstStyle/>
          <a:p>
            <a:r>
              <a:rPr lang="en-US" sz="2800" dirty="0">
                <a:solidFill>
                  <a:srgbClr val="000000"/>
                </a:solidFill>
                <a:latin typeface="Calibri" panose="020F0502020204030204" pitchFamily="34" charset="0"/>
                <a:cs typeface="Calibri" panose="020F0502020204030204" pitchFamily="34" charset="0"/>
              </a:rPr>
              <a:t>Correct punctuation can save a person’s life.</a:t>
            </a:r>
          </a:p>
        </p:txBody>
      </p:sp>
    </p:spTree>
    <p:extLst>
      <p:ext uri="{BB962C8B-B14F-4D97-AF65-F5344CB8AC3E}">
        <p14:creationId xmlns:p14="http://schemas.microsoft.com/office/powerpoint/2010/main" val="372453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201400" cy="685800"/>
          </a:xfrm>
        </p:spPr>
        <p:txBody>
          <a:bodyPr>
            <a:normAutofit/>
          </a:bodyPr>
          <a:lstStyle/>
          <a:p>
            <a:r>
              <a:rPr lang="en-US" sz="3600" dirty="0" smtClean="0">
                <a:ea typeface="Calibri" panose="020F0502020204030204" pitchFamily="34" charset="0"/>
                <a:cs typeface="Calibri" panose="020F0502020204030204" pitchFamily="34" charset="0"/>
              </a:rPr>
              <a:t>, Comma </a:t>
            </a:r>
            <a:endParaRPr lang="en-US" sz="3600" dirty="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17500" y="876299"/>
            <a:ext cx="11557000" cy="6271475"/>
          </a:xfrm>
        </p:spPr>
        <p:txBody>
          <a:bodyPr>
            <a:noAutofit/>
          </a:bodyPr>
          <a:lstStyle/>
          <a:p>
            <a:r>
              <a:rPr lang="en-US" sz="1800" b="1" dirty="0" smtClean="0"/>
              <a:t>Independent </a:t>
            </a:r>
            <a:r>
              <a:rPr lang="en-US" sz="1800" b="1" dirty="0"/>
              <a:t>clauses are separated by  a </a:t>
            </a:r>
            <a:r>
              <a:rPr lang="en-US" sz="1800" b="1" dirty="0" smtClean="0"/>
              <a:t>comma.</a:t>
            </a:r>
          </a:p>
          <a:p>
            <a:r>
              <a:rPr lang="en-US" sz="1600" i="1" dirty="0" smtClean="0"/>
              <a:t>The </a:t>
            </a:r>
            <a:r>
              <a:rPr lang="en-US" sz="1600" i="1" dirty="0"/>
              <a:t>party was over, but my friends refused to go home.</a:t>
            </a:r>
            <a:endParaRPr lang="en-US" sz="1600" dirty="0"/>
          </a:p>
          <a:p>
            <a:r>
              <a:rPr lang="en-US" sz="1600" i="1" dirty="0"/>
              <a:t>Last Monday  was my brother’s birthday, so I took him out to lunch</a:t>
            </a:r>
            <a:r>
              <a:rPr lang="en-US" sz="1600" i="1" dirty="0" smtClean="0"/>
              <a:t>.</a:t>
            </a:r>
          </a:p>
          <a:p>
            <a:endParaRPr lang="en-US" sz="1600" dirty="0"/>
          </a:p>
          <a:p>
            <a:r>
              <a:rPr lang="en-US" sz="1800" b="1" dirty="0"/>
              <a:t>Commas come after introductory words, phrases, or clauses which come before the main clause in the </a:t>
            </a:r>
            <a:r>
              <a:rPr lang="en-US" sz="1800" b="1" dirty="0" smtClean="0"/>
              <a:t>sentence.</a:t>
            </a:r>
          </a:p>
          <a:p>
            <a:r>
              <a:rPr lang="en-US" sz="1600" i="1" dirty="0" smtClean="0"/>
              <a:t>When </a:t>
            </a:r>
            <a:r>
              <a:rPr lang="en-US" sz="1600" i="1" dirty="0"/>
              <a:t>I was studying, my little sister was constantly disturbing me.</a:t>
            </a:r>
            <a:endParaRPr lang="en-US" sz="1600" dirty="0"/>
          </a:p>
          <a:p>
            <a:r>
              <a:rPr lang="en-US" sz="1600" i="1" dirty="0"/>
              <a:t>If you are upset  with  your best friend, you ought to discuss the matter with him</a:t>
            </a:r>
            <a:r>
              <a:rPr lang="en-US" sz="1600" i="1" dirty="0" smtClean="0"/>
              <a:t>.</a:t>
            </a:r>
          </a:p>
          <a:p>
            <a:endParaRPr lang="en-US" sz="1600" dirty="0"/>
          </a:p>
          <a:p>
            <a:r>
              <a:rPr lang="en-US" sz="1800" b="1" dirty="0" smtClean="0"/>
              <a:t>“Yes”, “However” </a:t>
            </a:r>
            <a:r>
              <a:rPr lang="en-US" sz="1800" b="1" dirty="0"/>
              <a:t>and </a:t>
            </a:r>
            <a:r>
              <a:rPr lang="en-US" sz="1800" b="1" dirty="0" smtClean="0"/>
              <a:t>“Well” — when </a:t>
            </a:r>
            <a:r>
              <a:rPr lang="en-US" sz="1800" b="1" dirty="0"/>
              <a:t>these words are used to introduce a </a:t>
            </a:r>
            <a:r>
              <a:rPr lang="en-US" sz="1800" b="1" dirty="0" smtClean="0"/>
              <a:t>sentence, </a:t>
            </a:r>
            <a:r>
              <a:rPr lang="en-US" sz="1800" b="1" dirty="0"/>
              <a:t>they are followed by a comma.</a:t>
            </a:r>
            <a:endParaRPr lang="en-US" sz="1600" b="1" dirty="0"/>
          </a:p>
          <a:p>
            <a:r>
              <a:rPr lang="en-US" sz="1600" i="1" dirty="0" smtClean="0"/>
              <a:t>Yes</a:t>
            </a:r>
            <a:r>
              <a:rPr lang="en-US" sz="1600" i="1" dirty="0"/>
              <a:t>, you can  use my book.</a:t>
            </a:r>
            <a:endParaRPr lang="en-US" sz="1600" dirty="0"/>
          </a:p>
          <a:p>
            <a:r>
              <a:rPr lang="en-US" sz="1600" i="1" dirty="0"/>
              <a:t>Well, I told you not to do discuss this matter with him</a:t>
            </a:r>
            <a:r>
              <a:rPr lang="en-US" sz="1600" i="1" dirty="0" smtClean="0"/>
              <a:t>.</a:t>
            </a:r>
          </a:p>
          <a:p>
            <a:r>
              <a:rPr lang="en-US" sz="1600" i="1" dirty="0" smtClean="0"/>
              <a:t>However, it was not the correct answer. </a:t>
            </a:r>
          </a:p>
          <a:p>
            <a:endParaRPr lang="en-US" sz="1600" dirty="0"/>
          </a:p>
          <a:p>
            <a:r>
              <a:rPr lang="en-US" sz="1800" b="1" dirty="0"/>
              <a:t>Commas are used to separate the main body of the sentence from  an aside </a:t>
            </a:r>
          </a:p>
          <a:p>
            <a:r>
              <a:rPr lang="en-US" sz="1600" i="1" dirty="0"/>
              <a:t>Raj and Rama, my  siblings, are  coming for the wedding.</a:t>
            </a:r>
            <a:endParaRPr lang="en-US" sz="1600" dirty="0"/>
          </a:p>
          <a:p>
            <a:r>
              <a:rPr lang="en-US" sz="1200" i="1" dirty="0"/>
              <a:t> </a:t>
            </a:r>
            <a:endParaRPr lang="en-US" sz="1200" dirty="0"/>
          </a:p>
          <a:p>
            <a:r>
              <a:rPr lang="en-US" sz="1800" b="1" dirty="0"/>
              <a:t>Comma is used between the main sentence and a quotation</a:t>
            </a:r>
            <a:r>
              <a:rPr lang="en-US" sz="1800" b="1" dirty="0" smtClean="0"/>
              <a:t>.</a:t>
            </a:r>
          </a:p>
          <a:p>
            <a:r>
              <a:rPr lang="en-US" sz="1800" i="1" dirty="0" smtClean="0"/>
              <a:t>Vibha said, “I am fine”.</a:t>
            </a:r>
            <a:endParaRPr lang="en-US" sz="1100" i="1" dirty="0"/>
          </a:p>
        </p:txBody>
      </p:sp>
    </p:spTree>
    <p:extLst>
      <p:ext uri="{BB962C8B-B14F-4D97-AF65-F5344CB8AC3E}">
        <p14:creationId xmlns:p14="http://schemas.microsoft.com/office/powerpoint/2010/main" val="427269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1201400" cy="685800"/>
          </a:xfrm>
        </p:spPr>
        <p:txBody>
          <a:bodyPr>
            <a:noAutofit/>
          </a:bodyPr>
          <a:lstStyle/>
          <a:p>
            <a:r>
              <a:rPr lang="en-US" sz="3600" dirty="0" smtClean="0">
                <a:ea typeface="Calibri" panose="020F0502020204030204" pitchFamily="34" charset="0"/>
                <a:cs typeface="Calibri" panose="020F0502020204030204" pitchFamily="34" charset="0"/>
              </a:rPr>
              <a:t>. </a:t>
            </a:r>
            <a:r>
              <a:rPr lang="en-US" sz="3600" dirty="0">
                <a:cs typeface="Calibri" panose="020F0502020204030204" pitchFamily="34" charset="0"/>
              </a:rPr>
              <a:t>Period  &amp; ? Question </a:t>
            </a:r>
            <a:r>
              <a:rPr lang="en-US" sz="3600" dirty="0" smtClean="0">
                <a:cs typeface="Calibri" panose="020F0502020204030204" pitchFamily="34" charset="0"/>
              </a:rPr>
              <a:t>Mark</a:t>
            </a:r>
            <a:endParaRPr lang="en-US" sz="3200" dirty="0">
              <a:ea typeface="Calibri" panose="020F0502020204030204" pitchFamily="34" charset="0"/>
              <a:cs typeface="Calibri" panose="020F0502020204030204" pitchFamily="34" charset="0"/>
            </a:endParaRPr>
          </a:p>
        </p:txBody>
      </p:sp>
      <p:sp>
        <p:nvSpPr>
          <p:cNvPr id="5" name="TextBox 4"/>
          <p:cNvSpPr txBox="1"/>
          <p:nvPr/>
        </p:nvSpPr>
        <p:spPr>
          <a:xfrm>
            <a:off x="609600" y="1447800"/>
            <a:ext cx="11582400" cy="1323439"/>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latin typeface="Calibri" panose="020F0502020204030204" pitchFamily="34" charset="0"/>
                <a:cs typeface="Calibri" panose="020F0502020204030204" pitchFamily="34" charset="0"/>
              </a:rPr>
              <a:t>Period </a:t>
            </a:r>
            <a:r>
              <a:rPr lang="en-US" sz="4000" dirty="0">
                <a:latin typeface="Calibri" panose="020F0502020204030204" pitchFamily="34" charset="0"/>
                <a:cs typeface="Calibri" panose="020F0502020204030204" pitchFamily="34" charset="0"/>
              </a:rPr>
              <a:t>ends a sentence. It is also used for </a:t>
            </a:r>
            <a:r>
              <a:rPr lang="en-US" sz="4000" dirty="0" smtClean="0">
                <a:latin typeface="Calibri" panose="020F0502020204030204" pitchFamily="34" charset="0"/>
                <a:cs typeface="Calibri" panose="020F0502020204030204" pitchFamily="34" charset="0"/>
              </a:rPr>
              <a:t>abbreviations.</a:t>
            </a:r>
            <a:endParaRPr lang="en-US" sz="4000" dirty="0">
              <a:latin typeface="Calibri" panose="020F0502020204030204" pitchFamily="34" charset="0"/>
              <a:cs typeface="Calibri" panose="020F0502020204030204" pitchFamily="34" charset="0"/>
            </a:endParaRPr>
          </a:p>
        </p:txBody>
      </p:sp>
      <p:sp>
        <p:nvSpPr>
          <p:cNvPr id="3" name="Rectangle 2"/>
          <p:cNvSpPr/>
          <p:nvPr/>
        </p:nvSpPr>
        <p:spPr>
          <a:xfrm>
            <a:off x="609600" y="3810000"/>
            <a:ext cx="10287000" cy="1200329"/>
          </a:xfrm>
          <a:prstGeom prst="rect">
            <a:avLst/>
          </a:prstGeom>
        </p:spPr>
        <p:txBody>
          <a:bodyPr wrap="square">
            <a:spAutoFit/>
          </a:bodyPr>
          <a:lstStyle/>
          <a:p>
            <a:pPr marL="571500" indent="-571500">
              <a:buFont typeface="Wingdings" panose="05000000000000000000" pitchFamily="2" charset="2"/>
              <a:buChar char="v"/>
            </a:pPr>
            <a:r>
              <a:rPr lang="en-US" sz="3600" dirty="0">
                <a:latin typeface="Calibri" panose="020F0502020204030204" pitchFamily="34" charset="0"/>
                <a:cs typeface="Calibri" panose="020F0502020204030204" pitchFamily="34" charset="0"/>
              </a:rPr>
              <a:t>It is easy to use the question mark. It is used at the end of a sentence which asks a question. </a:t>
            </a:r>
          </a:p>
        </p:txBody>
      </p:sp>
    </p:spTree>
    <p:extLst>
      <p:ext uri="{BB962C8B-B14F-4D97-AF65-F5344CB8AC3E}">
        <p14:creationId xmlns:p14="http://schemas.microsoft.com/office/powerpoint/2010/main" val="3165783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250" y="2362200"/>
            <a:ext cx="12001500" cy="1569660"/>
          </a:xfrm>
          <a:prstGeom prst="rect">
            <a:avLst/>
          </a:prstGeom>
          <a:noFill/>
        </p:spPr>
        <p:txBody>
          <a:bodyPr wrap="square" rtlCol="0">
            <a:spAutoFit/>
          </a:bodyPr>
          <a:lstStyle/>
          <a:p>
            <a:pPr algn="ctr">
              <a:spcBef>
                <a:spcPct val="20000"/>
              </a:spcBef>
              <a:buClr>
                <a:srgbClr val="F79646">
                  <a:lumMod val="75000"/>
                </a:srgbClr>
              </a:buClr>
            </a:pPr>
            <a:r>
              <a:rPr lang="en-US" sz="9600" dirty="0">
                <a:solidFill>
                  <a:srgbClr val="5D1B07"/>
                </a:solidFill>
                <a:latin typeface="Calibri" panose="020F0502020204030204" pitchFamily="34" charset="0"/>
                <a:cs typeface="Calibri" panose="020F0502020204030204" pitchFamily="34" charset="0"/>
              </a:rPr>
              <a:t>Secrets of Good Writing</a:t>
            </a:r>
          </a:p>
        </p:txBody>
      </p:sp>
    </p:spTree>
    <p:extLst>
      <p:ext uri="{BB962C8B-B14F-4D97-AF65-F5344CB8AC3E}">
        <p14:creationId xmlns:p14="http://schemas.microsoft.com/office/powerpoint/2010/main" val="1036585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1201400" cy="685800"/>
          </a:xfrm>
        </p:spPr>
        <p:txBody>
          <a:bodyPr>
            <a:normAutofit/>
          </a:bodyPr>
          <a:lstStyle/>
          <a:p>
            <a:r>
              <a:rPr lang="en-US" sz="3600" dirty="0"/>
              <a:t>! Exclamation Mark &amp; " " Quote Marks</a:t>
            </a:r>
            <a:endParaRPr lang="en-US" sz="3600" dirty="0">
              <a:latin typeface="Helv"/>
              <a:ea typeface="Calibri" panose="020F0502020204030204" pitchFamily="34" charset="0"/>
              <a:cs typeface="Helv"/>
            </a:endParaRPr>
          </a:p>
        </p:txBody>
      </p:sp>
      <p:sp>
        <p:nvSpPr>
          <p:cNvPr id="5" name="TextBox 4"/>
          <p:cNvSpPr txBox="1"/>
          <p:nvPr/>
        </p:nvSpPr>
        <p:spPr>
          <a:xfrm>
            <a:off x="304800" y="1120676"/>
            <a:ext cx="11582400" cy="2062103"/>
          </a:xfrm>
          <a:prstGeom prst="rect">
            <a:avLst/>
          </a:prstGeom>
          <a:noFill/>
        </p:spPr>
        <p:txBody>
          <a:bodyPr wrap="square" rtlCol="0">
            <a:spAutoFit/>
          </a:bodyPr>
          <a:lstStyle/>
          <a:p>
            <a:pPr marL="571500" indent="-571500">
              <a:buFont typeface="Arial" panose="020B0604020202020204" pitchFamily="34" charset="0"/>
              <a:buChar char="•"/>
            </a:pPr>
            <a:r>
              <a:rPr lang="en-US" sz="3200" dirty="0">
                <a:latin typeface="Calibri" panose="020F0502020204030204" pitchFamily="34" charset="0"/>
                <a:cs typeface="Calibri" panose="020F0502020204030204" pitchFamily="34" charset="0"/>
              </a:rPr>
              <a:t>It is used when a command is issued or someone is speaking forcefully! This is not followed by a period and not used with other punctuation marks. One exclamation mark is enough at the end of a sentence. </a:t>
            </a:r>
          </a:p>
        </p:txBody>
      </p:sp>
      <p:sp>
        <p:nvSpPr>
          <p:cNvPr id="3" name="TextBox 2"/>
          <p:cNvSpPr txBox="1"/>
          <p:nvPr/>
        </p:nvSpPr>
        <p:spPr>
          <a:xfrm>
            <a:off x="533400" y="4191000"/>
            <a:ext cx="10896600" cy="1569660"/>
          </a:xfrm>
          <a:prstGeom prst="rect">
            <a:avLst/>
          </a:prstGeom>
          <a:noFill/>
        </p:spPr>
        <p:txBody>
          <a:bodyPr wrap="square" rtlCol="0">
            <a:spAutoFit/>
          </a:bodyPr>
          <a:lstStyle/>
          <a:p>
            <a:pPr marL="457200" indent="-457200">
              <a:buFont typeface="Wingdings" panose="05000000000000000000" pitchFamily="2" charset="2"/>
              <a:buChar char="v"/>
            </a:pPr>
            <a:r>
              <a:rPr lang="en-US" sz="3200" dirty="0">
                <a:latin typeface="Calibri" panose="020F0502020204030204" pitchFamily="34" charset="0"/>
                <a:cs typeface="Calibri" panose="020F0502020204030204" pitchFamily="34" charset="0"/>
              </a:rPr>
              <a:t>Quotation marks are used when someone’s spoken, or written words are replicated exactly. </a:t>
            </a:r>
          </a:p>
          <a:p>
            <a:pPr indent="396875"/>
            <a:r>
              <a:rPr lang="en-US" sz="3200" i="1" dirty="0">
                <a:latin typeface="Calibri" panose="020F0502020204030204" pitchFamily="34" charset="0"/>
                <a:cs typeface="Calibri" panose="020F0502020204030204" pitchFamily="34" charset="0"/>
              </a:rPr>
              <a:t> Teacher said, “We will complete this chapter today</a:t>
            </a:r>
            <a:r>
              <a:rPr lang="en-US" sz="3200" i="1" dirty="0" smtClean="0">
                <a:latin typeface="Calibri" panose="020F0502020204030204" pitchFamily="34" charset="0"/>
                <a:cs typeface="Calibri" panose="020F0502020204030204" pitchFamily="34" charset="0"/>
              </a:rPr>
              <a:t>.”</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9730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1201400" cy="685800"/>
          </a:xfrm>
        </p:spPr>
        <p:txBody>
          <a:bodyPr>
            <a:normAutofit/>
          </a:bodyPr>
          <a:lstStyle/>
          <a:p>
            <a:r>
              <a:rPr lang="en-US" sz="3600" dirty="0"/>
              <a:t>:  Colon </a:t>
            </a:r>
            <a:r>
              <a:rPr lang="en-US" sz="3600" dirty="0" smtClean="0"/>
              <a:t>&amp; ; </a:t>
            </a:r>
            <a:r>
              <a:rPr lang="en-US" sz="3600" dirty="0"/>
              <a:t>Semicolon</a:t>
            </a:r>
            <a:endParaRPr lang="en-US" sz="3600" dirty="0">
              <a:latin typeface="Helv"/>
              <a:ea typeface="Calibri" panose="020F0502020204030204" pitchFamily="34" charset="0"/>
              <a:cs typeface="Helv"/>
            </a:endParaRPr>
          </a:p>
        </p:txBody>
      </p:sp>
      <p:sp>
        <p:nvSpPr>
          <p:cNvPr id="5" name="TextBox 4"/>
          <p:cNvSpPr txBox="1"/>
          <p:nvPr/>
        </p:nvSpPr>
        <p:spPr>
          <a:xfrm>
            <a:off x="162951" y="1066800"/>
            <a:ext cx="1203960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A colon comes at the end of a statement in order to introduce one or more ideas which are closely </a:t>
            </a:r>
            <a:r>
              <a:rPr lang="en-US" sz="3200" dirty="0" smtClean="0">
                <a:latin typeface="Calibri" panose="020F0502020204030204" pitchFamily="34" charset="0"/>
                <a:cs typeface="Calibri" panose="020F0502020204030204" pitchFamily="34" charset="0"/>
              </a:rPr>
              <a:t>related</a:t>
            </a:r>
            <a:r>
              <a:rPr lang="en-US" sz="3200" dirty="0">
                <a:latin typeface="Calibri" panose="020F0502020204030204" pitchFamily="34" charset="0"/>
                <a:cs typeface="Calibri" panose="020F0502020204030204" pitchFamily="34" charset="0"/>
              </a:rPr>
              <a:t>.</a:t>
            </a:r>
          </a:p>
          <a:p>
            <a:pPr marL="457200"/>
            <a:r>
              <a:rPr lang="en-US" sz="3200" i="1" dirty="0">
                <a:latin typeface="Calibri" panose="020F0502020204030204" pitchFamily="34" charset="0"/>
                <a:cs typeface="Calibri" panose="020F0502020204030204" pitchFamily="34" charset="0"/>
              </a:rPr>
              <a:t>This syllabus contains three  sections: Geometry, Algebra and Trigonometry.</a:t>
            </a:r>
          </a:p>
        </p:txBody>
      </p:sp>
      <p:sp>
        <p:nvSpPr>
          <p:cNvPr id="4" name="TextBox 3"/>
          <p:cNvSpPr txBox="1"/>
          <p:nvPr/>
        </p:nvSpPr>
        <p:spPr>
          <a:xfrm>
            <a:off x="228600" y="4114800"/>
            <a:ext cx="11582400"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a:latin typeface="Calibri" panose="020F0502020204030204" pitchFamily="34" charset="0"/>
                <a:cs typeface="Calibri" panose="020F0502020204030204" pitchFamily="34" charset="0"/>
              </a:rPr>
              <a:t>Semicolon is used to join related independent clauses in a compound sentence. </a:t>
            </a:r>
          </a:p>
          <a:p>
            <a:pPr marL="457200"/>
            <a:r>
              <a:rPr lang="en-US" sz="3200" i="1" dirty="0">
                <a:latin typeface="Calibri" panose="020F0502020204030204" pitchFamily="34" charset="0"/>
                <a:cs typeface="Calibri" panose="020F0502020204030204" pitchFamily="34" charset="0"/>
              </a:rPr>
              <a:t>Raj completed the Music course with distinction; consequently, he has qualified for a scholarship</a:t>
            </a:r>
            <a:r>
              <a:rPr lang="en-US" sz="3200" i="1" dirty="0" smtClean="0">
                <a:latin typeface="Calibri" panose="020F0502020204030204" pitchFamily="34" charset="0"/>
                <a:cs typeface="Calibri" panose="020F0502020204030204" pitchFamily="34" charset="0"/>
              </a:rPr>
              <a:t>.</a:t>
            </a:r>
            <a:endParaRPr lang="en-US" sz="32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6865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 y="-76200"/>
            <a:ext cx="11201400" cy="685800"/>
          </a:xfrm>
        </p:spPr>
        <p:txBody>
          <a:bodyPr>
            <a:normAutofit/>
          </a:bodyPr>
          <a:lstStyle/>
          <a:p>
            <a:r>
              <a:rPr lang="en-US" sz="3600" dirty="0"/>
              <a:t>' Apostrophe</a:t>
            </a:r>
            <a:endParaRPr lang="en-US" sz="4000" dirty="0">
              <a:latin typeface="Helv"/>
              <a:ea typeface="Calibri" panose="020F0502020204030204" pitchFamily="34" charset="0"/>
              <a:cs typeface="Helv"/>
            </a:endParaRPr>
          </a:p>
        </p:txBody>
      </p:sp>
      <p:sp>
        <p:nvSpPr>
          <p:cNvPr id="5" name="TextBox 4"/>
          <p:cNvSpPr txBox="1"/>
          <p:nvPr/>
        </p:nvSpPr>
        <p:spPr>
          <a:xfrm>
            <a:off x="168812" y="1295400"/>
            <a:ext cx="12039600" cy="2862322"/>
          </a:xfrm>
          <a:prstGeom prst="rect">
            <a:avLst/>
          </a:prstGeom>
          <a:noFill/>
        </p:spPr>
        <p:txBody>
          <a:bodyPr wrap="square" rtlCol="0">
            <a:spAutoFit/>
          </a:bodyPr>
          <a:lstStyle/>
          <a:p>
            <a:r>
              <a:rPr lang="en-US" sz="3600" dirty="0">
                <a:latin typeface="Calibri" panose="020F0502020204030204" pitchFamily="34" charset="0"/>
              </a:rPr>
              <a:t>Apostrophe is used to</a:t>
            </a:r>
            <a:r>
              <a:rPr lang="en-US" sz="3600" dirty="0" smtClean="0">
                <a:latin typeface="Calibri" panose="020F0502020204030204" pitchFamily="34" charset="0"/>
              </a:rPr>
              <a:t>:</a:t>
            </a:r>
            <a:endParaRPr lang="en-US" sz="3600" dirty="0">
              <a:latin typeface="Calibri" panose="020F0502020204030204" pitchFamily="34" charset="0"/>
            </a:endParaRPr>
          </a:p>
          <a:p>
            <a:pPr marL="514350" indent="-514350">
              <a:buFont typeface="Arial" panose="020B0604020202020204" pitchFamily="34" charset="0"/>
              <a:buChar char="•"/>
            </a:pPr>
            <a:r>
              <a:rPr lang="en-US" sz="3600" b="1" dirty="0" smtClean="0">
                <a:latin typeface="Calibri" panose="020F0502020204030204" pitchFamily="34" charset="0"/>
              </a:rPr>
              <a:t>Show </a:t>
            </a:r>
            <a:r>
              <a:rPr lang="en-US" sz="3600" b="1" dirty="0">
                <a:latin typeface="Calibri" panose="020F0502020204030204" pitchFamily="34" charset="0"/>
              </a:rPr>
              <a:t>possession </a:t>
            </a:r>
            <a:endParaRPr lang="en-US" sz="3600" b="1" dirty="0" smtClean="0">
              <a:latin typeface="Calibri" panose="020F0502020204030204" pitchFamily="34" charset="0"/>
            </a:endParaRPr>
          </a:p>
          <a:p>
            <a:r>
              <a:rPr lang="en-US" sz="3600" i="1" dirty="0" smtClean="0">
                <a:latin typeface="Calibri" panose="020F0502020204030204" pitchFamily="34" charset="0"/>
              </a:rPr>
              <a:t>      The </a:t>
            </a:r>
            <a:r>
              <a:rPr lang="en-US" sz="3600" i="1" dirty="0">
                <a:latin typeface="Calibri" panose="020F0502020204030204" pitchFamily="34" charset="0"/>
              </a:rPr>
              <a:t>man's hat had a hole in it. </a:t>
            </a:r>
            <a:endParaRPr lang="en-US" sz="3600" b="1" dirty="0" smtClean="0">
              <a:latin typeface="Calibri" panose="020F0502020204030204" pitchFamily="34" charset="0"/>
            </a:endParaRPr>
          </a:p>
          <a:p>
            <a:pPr marL="457200" indent="-457200">
              <a:buFont typeface="Arial" panose="020B0604020202020204" pitchFamily="34" charset="0"/>
              <a:buChar char="•"/>
            </a:pPr>
            <a:r>
              <a:rPr lang="en-US" sz="3600" b="1" dirty="0" smtClean="0">
                <a:latin typeface="Calibri" panose="020F0502020204030204" pitchFamily="34" charset="0"/>
              </a:rPr>
              <a:t> Indicate omission of letters </a:t>
            </a:r>
          </a:p>
          <a:p>
            <a:r>
              <a:rPr lang="en-US" sz="3600" b="1" i="1" dirty="0">
                <a:latin typeface="Calibri" panose="020F0502020204030204" pitchFamily="34" charset="0"/>
              </a:rPr>
              <a:t> </a:t>
            </a:r>
            <a:r>
              <a:rPr lang="en-US" sz="3600" b="1" i="1" dirty="0" smtClean="0">
                <a:latin typeface="Calibri" panose="020F0502020204030204" pitchFamily="34" charset="0"/>
              </a:rPr>
              <a:t>     </a:t>
            </a:r>
            <a:r>
              <a:rPr lang="en-US" sz="3600" i="1" dirty="0" smtClean="0">
                <a:latin typeface="Calibri" panose="020F0502020204030204" pitchFamily="34" charset="0"/>
              </a:rPr>
              <a:t>She’ll (will) </a:t>
            </a:r>
            <a:r>
              <a:rPr lang="en-US" sz="3600" i="1" dirty="0">
                <a:latin typeface="Calibri" panose="020F0502020204030204" pitchFamily="34" charset="0"/>
              </a:rPr>
              <a:t>come </a:t>
            </a:r>
            <a:r>
              <a:rPr lang="en-US" sz="3600" i="1" dirty="0" smtClean="0">
                <a:latin typeface="Calibri" panose="020F0502020204030204" pitchFamily="34" charset="0"/>
              </a:rPr>
              <a:t>by train.</a:t>
            </a:r>
            <a:endParaRPr lang="en-US" sz="3600" i="1" dirty="0">
              <a:latin typeface="Calibri" panose="020F0502020204030204" pitchFamily="34" charset="0"/>
            </a:endParaRPr>
          </a:p>
        </p:txBody>
      </p:sp>
    </p:spTree>
    <p:extLst>
      <p:ext uri="{BB962C8B-B14F-4D97-AF65-F5344CB8AC3E}">
        <p14:creationId xmlns:p14="http://schemas.microsoft.com/office/powerpoint/2010/main" val="267256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10180320" cy="533400"/>
          </a:xfrm>
        </p:spPr>
        <p:txBody>
          <a:bodyPr>
            <a:noAutofit/>
          </a:bodyPr>
          <a:lstStyle/>
          <a:p>
            <a:r>
              <a:rPr lang="en-US" sz="3600" dirty="0" smtClean="0"/>
              <a:t>Punctuation Ted Ed Links </a:t>
            </a:r>
            <a:endParaRPr lang="en-US" sz="1100" dirty="0"/>
          </a:p>
        </p:txBody>
      </p:sp>
      <p:sp>
        <p:nvSpPr>
          <p:cNvPr id="3" name="Content Placeholder 2"/>
          <p:cNvSpPr>
            <a:spLocks noGrp="1"/>
          </p:cNvSpPr>
          <p:nvPr>
            <p:ph idx="1"/>
          </p:nvPr>
        </p:nvSpPr>
        <p:spPr>
          <a:xfrm>
            <a:off x="15240" y="990600"/>
            <a:ext cx="11633200" cy="4525963"/>
          </a:xfrm>
        </p:spPr>
        <p:txBody>
          <a:bodyPr>
            <a:normAutofit/>
          </a:bodyPr>
          <a:lstStyle/>
          <a:p>
            <a:r>
              <a:rPr lang="en-US" sz="3200" u="sng" dirty="0">
                <a:hlinkClick r:id="rId3"/>
              </a:rPr>
              <a:t>https://youtu.be/GHnl1O3NGJk</a:t>
            </a:r>
            <a:endParaRPr lang="en-US" sz="3200" dirty="0"/>
          </a:p>
          <a:p>
            <a:r>
              <a:rPr lang="en-US" sz="3200" u="sng" dirty="0">
                <a:hlinkClick r:id="rId4"/>
              </a:rPr>
              <a:t>https://youtu.be/th-zyfvwDdI</a:t>
            </a:r>
            <a:endParaRPr lang="en-US" sz="3200" dirty="0"/>
          </a:p>
          <a:p>
            <a:r>
              <a:rPr lang="en-US" sz="3200" u="sng" dirty="0">
                <a:hlinkClick r:id="rId5"/>
              </a:rPr>
              <a:t>https://youtu.be/My6oGvkHnfY</a:t>
            </a:r>
            <a:endParaRPr lang="en-US" sz="3200" dirty="0"/>
          </a:p>
        </p:txBody>
      </p:sp>
    </p:spTree>
    <p:extLst>
      <p:ext uri="{BB962C8B-B14F-4D97-AF65-F5344CB8AC3E}">
        <p14:creationId xmlns:p14="http://schemas.microsoft.com/office/powerpoint/2010/main" val="2703757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Reading - Skimming</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latin typeface="Calibri" panose="020F0502020204030204" pitchFamily="34" charset="0"/>
                <a:cs typeface="Calibri" panose="020F0502020204030204" pitchFamily="34" charset="0"/>
              </a:rPr>
              <a:t>Skimming</a:t>
            </a:r>
            <a:r>
              <a:rPr lang="en-US" dirty="0">
                <a:latin typeface="Calibri" panose="020F0502020204030204" pitchFamily="34" charset="0"/>
                <a:cs typeface="Calibri" panose="020F0502020204030204" pitchFamily="34" charset="0"/>
              </a:rPr>
              <a:t> is reading only the main ideas in a passage.</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How do I skim ?</a:t>
            </a:r>
            <a:endParaRPr lang="en-US" dirty="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First read the  title.</a:t>
            </a: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 Then read the introduction / first paragraph.</a:t>
            </a: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 Read the initial sentence of each paragraph.</a:t>
            </a: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 Read the sub-titles.</a:t>
            </a: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 If there is any  pictures, charts, or graphs, see them.</a:t>
            </a: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Quickly look at any italicized / bold word or phrase.</a:t>
            </a:r>
          </a:p>
          <a:p>
            <a:pPr marL="285750"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Finally read the summary / last paragraph.</a:t>
            </a:r>
          </a:p>
          <a:p>
            <a:endParaRPr lang="en-IN" dirty="0"/>
          </a:p>
        </p:txBody>
      </p:sp>
    </p:spTree>
    <p:extLst>
      <p:ext uri="{BB962C8B-B14F-4D97-AF65-F5344CB8AC3E}">
        <p14:creationId xmlns:p14="http://schemas.microsoft.com/office/powerpoint/2010/main" val="383754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Scanning</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latin typeface="Calibri" panose="020F0502020204030204" pitchFamily="34" charset="0"/>
                <a:cs typeface="Calibri" panose="020F0502020204030204" pitchFamily="34" charset="0"/>
              </a:rPr>
              <a:t>Scanning</a:t>
            </a:r>
            <a:r>
              <a:rPr lang="en-US" dirty="0">
                <a:latin typeface="Calibri" panose="020F0502020204030204" pitchFamily="34" charset="0"/>
                <a:cs typeface="Calibri" panose="020F0502020204030204" pitchFamily="34" charset="0"/>
              </a:rPr>
              <a:t> helps us to quickly get specific information. While scanning, frame a question and read a passage to get the answer. Ignore unrelated information.</a:t>
            </a:r>
          </a:p>
          <a:p>
            <a:r>
              <a:rPr lang="en-US" b="1" dirty="0">
                <a:latin typeface="Calibri" panose="020F0502020204030204" pitchFamily="34" charset="0"/>
                <a:cs typeface="Calibri" panose="020F0502020204030204" pitchFamily="34" charset="0"/>
              </a:rPr>
              <a:t>How do I Scan?</a:t>
            </a:r>
            <a:endParaRPr lang="en-US" dirty="0">
              <a:latin typeface="Calibri" panose="020F0502020204030204" pitchFamily="34" charset="0"/>
              <a:cs typeface="Calibri" panose="020F0502020204030204" pitchFamily="34" charset="0"/>
            </a:endParaRPr>
          </a:p>
          <a:p>
            <a:pPr marL="457200" indent="-457200">
              <a:buFont typeface="Courier New" panose="02070309020205020404" pitchFamily="49" charset="0"/>
              <a:buChar char="o"/>
            </a:pPr>
            <a:r>
              <a:rPr lang="en-US" dirty="0">
                <a:latin typeface="Calibri" panose="020F0502020204030204" pitchFamily="34" charset="0"/>
                <a:cs typeface="Calibri" panose="020F0502020204030204" pitchFamily="34" charset="0"/>
              </a:rPr>
              <a:t> Decide what you are looking for.</a:t>
            </a:r>
          </a:p>
          <a:p>
            <a:pPr marL="457200" indent="-457200">
              <a:buFont typeface="Courier New" panose="02070309020205020404" pitchFamily="49" charset="0"/>
              <a:buChar char="o"/>
            </a:pPr>
            <a:r>
              <a:rPr lang="en-US" dirty="0">
                <a:latin typeface="Calibri" panose="020F0502020204030204" pitchFamily="34" charset="0"/>
                <a:cs typeface="Calibri" panose="020F0502020204030204" pitchFamily="34" charset="0"/>
              </a:rPr>
              <a:t>Think how &amp; where the answer will feature be in the reading material. </a:t>
            </a:r>
          </a:p>
          <a:p>
            <a:pPr marL="457200" indent="-457200">
              <a:buFont typeface="Courier New" panose="02070309020205020404" pitchFamily="49" charset="0"/>
              <a:buChar char="o"/>
            </a:pPr>
            <a:r>
              <a:rPr lang="en-US" dirty="0">
                <a:latin typeface="Calibri" panose="020F0502020204030204" pitchFamily="34" charset="0"/>
                <a:cs typeface="Calibri" panose="020F0502020204030204" pitchFamily="34" charset="0"/>
              </a:rPr>
              <a:t>Example, if you are scanning for a date, while reading the paragraph look for numbers only.</a:t>
            </a:r>
          </a:p>
          <a:p>
            <a:pPr marL="457200" indent="-457200">
              <a:buFont typeface="Courier New" panose="02070309020205020404" pitchFamily="49" charset="0"/>
              <a:buChar char="o"/>
            </a:pPr>
            <a:r>
              <a:rPr lang="en-US" dirty="0">
                <a:latin typeface="Calibri" panose="020F0502020204030204" pitchFamily="34" charset="0"/>
                <a:cs typeface="Calibri" panose="020F0502020204030204" pitchFamily="34" charset="0"/>
              </a:rPr>
              <a:t>Look for headings and sections which might have the information.</a:t>
            </a:r>
          </a:p>
          <a:p>
            <a:pPr marL="457200" indent="-457200">
              <a:buFont typeface="Courier New" panose="02070309020205020404" pitchFamily="49" charset="0"/>
              <a:buChar char="o"/>
            </a:pPr>
            <a:r>
              <a:rPr lang="en-US" dirty="0">
                <a:latin typeface="Calibri" panose="020F0502020204030204" pitchFamily="34" charset="0"/>
                <a:cs typeface="Calibri" panose="020F0502020204030204" pitchFamily="34" charset="0"/>
              </a:rPr>
              <a:t>Read Selectively</a:t>
            </a:r>
          </a:p>
          <a:p>
            <a:pPr marL="0" indent="0">
              <a:buNone/>
            </a:pPr>
            <a:endParaRPr lang="en-IN" dirty="0"/>
          </a:p>
        </p:txBody>
      </p:sp>
    </p:spTree>
    <p:extLst>
      <p:ext uri="{BB962C8B-B14F-4D97-AF65-F5344CB8AC3E}">
        <p14:creationId xmlns:p14="http://schemas.microsoft.com/office/powerpoint/2010/main" val="2109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Calibri" panose="020F0502020204030204" pitchFamily="34" charset="0"/>
                <a:cs typeface="Calibri" panose="020F0502020204030204" pitchFamily="34" charset="0"/>
              </a:rPr>
              <a:t>Slide- </a:t>
            </a:r>
            <a:r>
              <a:rPr lang="en-US" dirty="0" err="1" smtClean="0">
                <a:solidFill>
                  <a:schemeClr val="accent1">
                    <a:lumMod val="50000"/>
                  </a:schemeClr>
                </a:solidFill>
                <a:latin typeface="Calibri" panose="020F0502020204030204" pitchFamily="34" charset="0"/>
                <a:cs typeface="Calibri" panose="020F0502020204030204" pitchFamily="34" charset="0"/>
              </a:rPr>
              <a:t>Ument</a:t>
            </a:r>
            <a:endParaRPr lang="en-IN" dirty="0"/>
          </a:p>
        </p:txBody>
      </p:sp>
      <p:sp>
        <p:nvSpPr>
          <p:cNvPr id="3" name="Content Placeholder 2"/>
          <p:cNvSpPr>
            <a:spLocks noGrp="1"/>
          </p:cNvSpPr>
          <p:nvPr>
            <p:ph idx="1"/>
          </p:nvPr>
        </p:nvSpPr>
        <p:spPr/>
        <p:txBody>
          <a:bodyPr/>
          <a:lstStyle/>
          <a:p>
            <a:r>
              <a:rPr lang="en-US" sz="3200" dirty="0">
                <a:solidFill>
                  <a:schemeClr val="accent1">
                    <a:lumMod val="50000"/>
                  </a:schemeClr>
                </a:solidFill>
                <a:latin typeface="Calibri" panose="020F0502020204030204" pitchFamily="34" charset="0"/>
                <a:cs typeface="Calibri" panose="020F0502020204030204" pitchFamily="34" charset="0"/>
              </a:rPr>
              <a:t>Do Not Make a Slide- </a:t>
            </a:r>
            <a:r>
              <a:rPr lang="en-US" sz="3200" dirty="0" err="1">
                <a:solidFill>
                  <a:schemeClr val="accent1">
                    <a:lumMod val="50000"/>
                  </a:schemeClr>
                </a:solidFill>
                <a:latin typeface="Calibri" panose="020F0502020204030204" pitchFamily="34" charset="0"/>
                <a:cs typeface="Calibri" panose="020F0502020204030204" pitchFamily="34" charset="0"/>
              </a:rPr>
              <a:t>Ument</a:t>
            </a:r>
            <a:endParaRPr lang="en-US" sz="3600" dirty="0">
              <a:solidFill>
                <a:schemeClr val="accent1">
                  <a:lumMod val="50000"/>
                </a:schemeClr>
              </a:solidFill>
              <a:latin typeface="Calibri" panose="020F0502020204030204" pitchFamily="34" charset="0"/>
              <a:cs typeface="Calibri" panose="020F0502020204030204" pitchFamily="34" charset="0"/>
            </a:endParaRPr>
          </a:p>
          <a:p>
            <a:endParaRPr lang="en-US" dirty="0">
              <a:solidFill>
                <a:schemeClr val="accent1">
                  <a:lumMod val="50000"/>
                </a:schemeClr>
              </a:solidFill>
              <a:latin typeface="Calibri" panose="020F0502020204030204" pitchFamily="34" charset="0"/>
              <a:cs typeface="Calibri" panose="020F0502020204030204" pitchFamily="34" charset="0"/>
            </a:endParaRPr>
          </a:p>
          <a:p>
            <a:r>
              <a:rPr lang="en-US" b="1" dirty="0">
                <a:solidFill>
                  <a:schemeClr val="accent1">
                    <a:lumMod val="50000"/>
                  </a:schemeClr>
                </a:solidFill>
                <a:latin typeface="Calibri" panose="020F0502020204030204" pitchFamily="34" charset="0"/>
                <a:cs typeface="Calibri" panose="020F0502020204030204" pitchFamily="34" charset="0"/>
              </a:rPr>
              <a:t> </a:t>
            </a:r>
            <a:r>
              <a:rPr lang="en-US" sz="3200" b="1" dirty="0">
                <a:solidFill>
                  <a:schemeClr val="accent1">
                    <a:lumMod val="50000"/>
                  </a:schemeClr>
                </a:solidFill>
                <a:latin typeface="Calibri" panose="020F0502020204030204" pitchFamily="34" charset="0"/>
                <a:cs typeface="Calibri" panose="020F0502020204030204" pitchFamily="34" charset="0"/>
              </a:rPr>
              <a:t>What is that ?</a:t>
            </a:r>
            <a:endParaRPr lang="en-US" b="1" dirty="0">
              <a:solidFill>
                <a:schemeClr val="accent1">
                  <a:lumMod val="50000"/>
                </a:schemeClr>
              </a:solidFill>
              <a:latin typeface="Calibri" panose="020F0502020204030204" pitchFamily="34" charset="0"/>
              <a:cs typeface="Calibri" panose="020F0502020204030204" pitchFamily="34" charset="0"/>
            </a:endParaRPr>
          </a:p>
          <a:p>
            <a:r>
              <a:rPr lang="en-US" dirty="0">
                <a:solidFill>
                  <a:schemeClr val="accent1">
                    <a:lumMod val="50000"/>
                  </a:schemeClr>
                </a:solidFill>
                <a:latin typeface="Calibri" panose="020F0502020204030204" pitchFamily="34" charset="0"/>
                <a:cs typeface="Calibri" panose="020F0502020204030204" pitchFamily="34" charset="0"/>
              </a:rPr>
              <a:t>A Slide-</a:t>
            </a:r>
            <a:r>
              <a:rPr lang="en-US" dirty="0" err="1">
                <a:solidFill>
                  <a:schemeClr val="accent1">
                    <a:lumMod val="50000"/>
                  </a:schemeClr>
                </a:solidFill>
                <a:latin typeface="Calibri" panose="020F0502020204030204" pitchFamily="34" charset="0"/>
                <a:cs typeface="Calibri" panose="020F0502020204030204" pitchFamily="34" charset="0"/>
              </a:rPr>
              <a:t>ument</a:t>
            </a:r>
            <a:r>
              <a:rPr lang="en-US" dirty="0">
                <a:solidFill>
                  <a:schemeClr val="accent1">
                    <a:lumMod val="50000"/>
                  </a:schemeClr>
                </a:solidFill>
                <a:latin typeface="Calibri" panose="020F0502020204030204" pitchFamily="34" charset="0"/>
                <a:cs typeface="Calibri" panose="020F0502020204030204" pitchFamily="34" charset="0"/>
              </a:rPr>
              <a:t> is a slide which is like a document, with too much text.</a:t>
            </a:r>
          </a:p>
          <a:p>
            <a:r>
              <a:rPr lang="en-US" dirty="0">
                <a:solidFill>
                  <a:schemeClr val="accent1">
                    <a:lumMod val="50000"/>
                  </a:schemeClr>
                </a:solidFill>
                <a:latin typeface="Calibri" panose="020F0502020204030204" pitchFamily="34" charset="0"/>
                <a:cs typeface="Calibri" panose="020F0502020204030204" pitchFamily="34" charset="0"/>
              </a:rPr>
              <a:t>Ideally, slides support the speaker.....They should not overpower the </a:t>
            </a:r>
            <a:r>
              <a:rPr lang="en-US" dirty="0" smtClean="0">
                <a:solidFill>
                  <a:schemeClr val="accent1">
                    <a:lumMod val="50000"/>
                  </a:schemeClr>
                </a:solidFill>
                <a:latin typeface="Calibri" panose="020F0502020204030204" pitchFamily="34" charset="0"/>
                <a:cs typeface="Calibri" panose="020F0502020204030204" pitchFamily="34" charset="0"/>
              </a:rPr>
              <a:t>speaker</a:t>
            </a:r>
            <a:endParaRPr lang="en-US"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905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10 SLIDES-- No More Than That</a:t>
            </a:r>
          </a:p>
          <a:p>
            <a:r>
              <a:rPr lang="en-US" sz="3200" dirty="0">
                <a:latin typeface="Calibri" panose="020F0502020204030204" pitchFamily="34" charset="0"/>
                <a:cs typeface="Calibri" panose="020F0502020204030204" pitchFamily="34" charset="0"/>
              </a:rPr>
              <a:t>20 MINUTES-- </a:t>
            </a:r>
            <a:r>
              <a:rPr lang="en-US" dirty="0">
                <a:latin typeface="Calibri" panose="020F0502020204030204" pitchFamily="34" charset="0"/>
                <a:cs typeface="Calibri" panose="020F0502020204030204" pitchFamily="34" charset="0"/>
              </a:rPr>
              <a:t>Keep The Length Of The presentation short.</a:t>
            </a:r>
          </a:p>
          <a:p>
            <a:r>
              <a:rPr lang="en-US" sz="3200" dirty="0">
                <a:latin typeface="Calibri" panose="020F0502020204030204" pitchFamily="34" charset="0"/>
                <a:cs typeface="Calibri" panose="020F0502020204030204" pitchFamily="34" charset="0"/>
              </a:rPr>
              <a:t>30 POINT FONT-- </a:t>
            </a:r>
            <a:r>
              <a:rPr lang="en-US" dirty="0">
                <a:latin typeface="Calibri" panose="020F0502020204030204" pitchFamily="34" charset="0"/>
                <a:cs typeface="Calibri" panose="020F0502020204030204" pitchFamily="34" charset="0"/>
              </a:rPr>
              <a:t>Explore Bigger Font</a:t>
            </a:r>
          </a:p>
          <a:p>
            <a:pPr marL="0" indent="0">
              <a:buNone/>
            </a:pPr>
            <a:endParaRPr lang="en-IN" dirty="0"/>
          </a:p>
        </p:txBody>
      </p:sp>
    </p:spTree>
    <p:extLst>
      <p:ext uri="{BB962C8B-B14F-4D97-AF65-F5344CB8AC3E}">
        <p14:creationId xmlns:p14="http://schemas.microsoft.com/office/powerpoint/2010/main" val="61049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Roles</a:t>
            </a:r>
            <a:endParaRPr lang="en-IN" dirty="0"/>
          </a:p>
        </p:txBody>
      </p:sp>
      <p:sp>
        <p:nvSpPr>
          <p:cNvPr id="3" name="Content Placeholder 2"/>
          <p:cNvSpPr>
            <a:spLocks noGrp="1"/>
          </p:cNvSpPr>
          <p:nvPr>
            <p:ph idx="1"/>
          </p:nvPr>
        </p:nvSpPr>
        <p:spPr/>
        <p:txBody>
          <a:bodyPr>
            <a:normAutofit fontScale="92500"/>
          </a:bodyPr>
          <a:lstStyle/>
          <a:p>
            <a:r>
              <a:rPr lang="en-US" sz="3600" dirty="0" smtClean="0">
                <a:latin typeface="Calibri" panose="020F0502020204030204" pitchFamily="34" charset="0"/>
              </a:rPr>
              <a:t>Innovator -  </a:t>
            </a:r>
            <a:r>
              <a:rPr lang="en-US" dirty="0">
                <a:latin typeface="Calibri" panose="020F0502020204030204" pitchFamily="34" charset="0"/>
              </a:rPr>
              <a:t>Innovators are very intelligent and they tend to think out of the box. They are creative people but not great executors. Whenever the team faces a hurdle, they are the ones who come up with new and innovative ideas. They never limit their thoughts and ideas. </a:t>
            </a:r>
            <a:endParaRPr lang="en-US" dirty="0" smtClean="0">
              <a:latin typeface="Calibri" panose="020F0502020204030204" pitchFamily="34" charset="0"/>
            </a:endParaRPr>
          </a:p>
          <a:p>
            <a:r>
              <a:rPr lang="en-US" sz="4000" dirty="0" smtClean="0">
                <a:latin typeface="Calibri" panose="020F0502020204030204" pitchFamily="34" charset="0"/>
              </a:rPr>
              <a:t>Networker -</a:t>
            </a:r>
            <a:r>
              <a:rPr lang="en-US" sz="3600" dirty="0" smtClean="0">
                <a:latin typeface="Calibri" panose="020F0502020204030204" pitchFamily="34" charset="0"/>
              </a:rPr>
              <a:t> </a:t>
            </a:r>
            <a:r>
              <a:rPr lang="en-US" sz="3200" dirty="0">
                <a:latin typeface="Calibri" panose="020F0502020204030204" pitchFamily="34" charset="0"/>
              </a:rPr>
              <a:t>Almost everyone in the team is fond of a networker. They are extroverted and gregarious people, enthusiastic about new initiatives. They enjoy connecting with external resources.  Their personal connect with people ensures smooth execution of work. They lack creativity, but they appreciate new ideas and innovation.</a:t>
            </a:r>
          </a:p>
          <a:p>
            <a:endParaRPr lang="en-US" sz="3200" dirty="0">
              <a:latin typeface="Calibri" panose="020F0502020204030204" pitchFamily="34" charset="0"/>
            </a:endParaRPr>
          </a:p>
          <a:p>
            <a:endParaRPr lang="en-IN" dirty="0"/>
          </a:p>
        </p:txBody>
      </p:sp>
    </p:spTree>
    <p:extLst>
      <p:ext uri="{BB962C8B-B14F-4D97-AF65-F5344CB8AC3E}">
        <p14:creationId xmlns:p14="http://schemas.microsoft.com/office/powerpoint/2010/main" val="365152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latin typeface="Calibri" panose="020F0502020204030204" pitchFamily="34" charset="0"/>
              </a:rPr>
              <a:t>Visualizer</a:t>
            </a:r>
            <a:r>
              <a:rPr lang="en-US" dirty="0" smtClean="0">
                <a:latin typeface="Calibri" panose="020F0502020204030204" pitchFamily="34" charset="0"/>
              </a:rPr>
              <a:t> - Visualizers </a:t>
            </a:r>
            <a:r>
              <a:rPr lang="en-US" dirty="0">
                <a:latin typeface="Calibri" panose="020F0502020204030204" pitchFamily="34" charset="0"/>
              </a:rPr>
              <a:t>are best suited to lead the team even though they are not the team leaders. Calm and controlled, they are the unspoken leaders who front-end many initiatives</a:t>
            </a:r>
            <a:r>
              <a:rPr lang="en-US" dirty="0" smtClean="0">
                <a:latin typeface="Calibri" panose="020F0502020204030204" pitchFamily="34" charset="0"/>
              </a:rPr>
              <a:t>.</a:t>
            </a:r>
          </a:p>
          <a:p>
            <a:r>
              <a:rPr lang="en-US" b="1" dirty="0" smtClean="0">
                <a:latin typeface="Calibri" panose="020F0502020204030204" pitchFamily="34" charset="0"/>
              </a:rPr>
              <a:t>Guide</a:t>
            </a:r>
            <a:r>
              <a:rPr lang="en-US" dirty="0">
                <a:latin typeface="Calibri" panose="020F0502020204030204" pitchFamily="34" charset="0"/>
              </a:rPr>
              <a:t> </a:t>
            </a:r>
            <a:r>
              <a:rPr lang="en-US" dirty="0" smtClean="0">
                <a:latin typeface="Calibri" panose="020F0502020204030204" pitchFamily="34" charset="0"/>
              </a:rPr>
              <a:t>- Guides </a:t>
            </a:r>
            <a:r>
              <a:rPr lang="en-US" dirty="0">
                <a:latin typeface="Calibri" panose="020F0502020204030204" pitchFamily="34" charset="0"/>
              </a:rPr>
              <a:t>are outgoing and high on emotional intelligence. However they display nervous energy and get frustrated rather quickly. They try and establish a pattern in discussions, weave ideas and objectives together keeping in mind the common objective of the team. They mediate in case of any dispute, guide the workflow and remove any impediment that comes in between the target and the team.</a:t>
            </a:r>
          </a:p>
          <a:p>
            <a:endParaRPr lang="en-US" dirty="0">
              <a:latin typeface="Calibri" panose="020F0502020204030204" pitchFamily="34" charset="0"/>
            </a:endParaRPr>
          </a:p>
          <a:p>
            <a:endParaRPr lang="en-IN" dirty="0"/>
          </a:p>
        </p:txBody>
      </p:sp>
    </p:spTree>
    <p:extLst>
      <p:ext uri="{BB962C8B-B14F-4D97-AF65-F5344CB8AC3E}">
        <p14:creationId xmlns:p14="http://schemas.microsoft.com/office/powerpoint/2010/main" val="51419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2133600" cy="533400"/>
          </a:xfrm>
        </p:spPr>
        <p:txBody>
          <a:bodyPr>
            <a:noAutofit/>
          </a:bodyPr>
          <a:lstStyle/>
          <a:p>
            <a:r>
              <a:rPr lang="en-US" sz="3600" dirty="0">
                <a:cs typeface="Calibri" panose="020F0502020204030204" pitchFamily="34" charset="0"/>
              </a:rPr>
              <a:t>L</a:t>
            </a:r>
            <a:r>
              <a:rPr lang="en-US" sz="3600" dirty="0" smtClean="0">
                <a:cs typeface="Calibri" panose="020F0502020204030204" pitchFamily="34" charset="0"/>
              </a:rPr>
              <a:t>ucidity</a:t>
            </a:r>
            <a:endParaRPr lang="en-US" sz="3600" dirty="0">
              <a:cs typeface="Calibri" panose="020F0502020204030204" pitchFamily="34" charset="0"/>
            </a:endParaRPr>
          </a:p>
        </p:txBody>
      </p:sp>
      <p:sp>
        <p:nvSpPr>
          <p:cNvPr id="3" name="Content Placeholder 2"/>
          <p:cNvSpPr>
            <a:spLocks noGrp="1"/>
          </p:cNvSpPr>
          <p:nvPr>
            <p:ph idx="1"/>
          </p:nvPr>
        </p:nvSpPr>
        <p:spPr>
          <a:xfrm>
            <a:off x="228600" y="838200"/>
            <a:ext cx="11506200" cy="1524000"/>
          </a:xfrm>
        </p:spPr>
        <p:txBody>
          <a:bodyPr>
            <a:noAutofit/>
          </a:bodyPr>
          <a:lstStyle/>
          <a:p>
            <a:pPr marL="342900" indent="-342900">
              <a:buFont typeface="Arial" panose="020B0604020202020204" pitchFamily="34" charset="0"/>
              <a:buChar char="•"/>
            </a:pPr>
            <a:r>
              <a:rPr lang="en-US" sz="2400" dirty="0" smtClean="0"/>
              <a:t>Lucid means ‘clear’ or ‘understandable’</a:t>
            </a:r>
          </a:p>
          <a:p>
            <a:pPr marL="342900" indent="-342900">
              <a:buFont typeface="Arial" panose="020B0604020202020204" pitchFamily="34" charset="0"/>
              <a:buChar char="•"/>
            </a:pPr>
            <a:r>
              <a:rPr lang="en-US" sz="2400" dirty="0" smtClean="0"/>
              <a:t>The </a:t>
            </a:r>
            <a:r>
              <a:rPr lang="en-US" sz="2400" dirty="0"/>
              <a:t>right use of words and construction can make for easy reading and better reader experience. </a:t>
            </a:r>
            <a:endParaRPr lang="en-US" sz="2400" dirty="0" smtClean="0"/>
          </a:p>
          <a:p>
            <a:endParaRPr lang="en-US" sz="2400" dirty="0" smtClean="0"/>
          </a:p>
          <a:p>
            <a:endParaRPr lang="en-US" dirty="0"/>
          </a:p>
        </p:txBody>
      </p:sp>
      <p:sp>
        <p:nvSpPr>
          <p:cNvPr id="4" name="TextBox 3"/>
          <p:cNvSpPr txBox="1"/>
          <p:nvPr/>
        </p:nvSpPr>
        <p:spPr>
          <a:xfrm>
            <a:off x="838200" y="2362200"/>
            <a:ext cx="468630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t>Do:</a:t>
            </a:r>
          </a:p>
          <a:p>
            <a:pPr marL="457200" indent="-457200">
              <a:buAutoNum type="arabicPeriod"/>
            </a:pPr>
            <a:r>
              <a:rPr lang="en-US" dirty="0"/>
              <a:t>Use variety in sentence </a:t>
            </a:r>
            <a:r>
              <a:rPr lang="en-US" dirty="0" smtClean="0"/>
              <a:t>length and type </a:t>
            </a:r>
            <a:r>
              <a:rPr lang="en-US" dirty="0"/>
              <a:t>of sentences </a:t>
            </a:r>
            <a:r>
              <a:rPr lang="en-US" dirty="0" smtClean="0"/>
              <a:t>– mix up statements with  questions</a:t>
            </a:r>
            <a:endParaRPr lang="en-US" dirty="0"/>
          </a:p>
          <a:p>
            <a:pPr marL="457200" indent="-457200">
              <a:buAutoNum type="arabicPeriod"/>
            </a:pPr>
            <a:r>
              <a:rPr lang="en-US" dirty="0"/>
              <a:t>Use different structure of sentences – with dashes, semi-colons to create different types of sentences</a:t>
            </a:r>
          </a:p>
          <a:p>
            <a:pPr marL="457200" indent="-457200">
              <a:buAutoNum type="arabicPeriod"/>
            </a:pPr>
            <a:r>
              <a:rPr lang="en-US" dirty="0"/>
              <a:t>Break up text with titles, bullets, call out boxes</a:t>
            </a:r>
          </a:p>
          <a:p>
            <a:pPr marL="457200" indent="-457200">
              <a:buAutoNum type="arabicPeriod"/>
            </a:pPr>
            <a:r>
              <a:rPr lang="en-US" dirty="0"/>
              <a:t>Use active voice, always stating who is doing what action</a:t>
            </a:r>
          </a:p>
        </p:txBody>
      </p:sp>
      <p:sp>
        <p:nvSpPr>
          <p:cNvPr id="7" name="TextBox 6"/>
          <p:cNvSpPr txBox="1"/>
          <p:nvPr/>
        </p:nvSpPr>
        <p:spPr>
          <a:xfrm>
            <a:off x="6629400" y="2362200"/>
            <a:ext cx="468630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Don’t:</a:t>
            </a:r>
            <a:endParaRPr lang="en-US" b="1" dirty="0"/>
          </a:p>
          <a:p>
            <a:pPr marL="457200" indent="-457200">
              <a:buAutoNum type="arabicPeriod"/>
            </a:pPr>
            <a:r>
              <a:rPr lang="en-US" dirty="0"/>
              <a:t>Use </a:t>
            </a:r>
            <a:r>
              <a:rPr lang="en-US" dirty="0" smtClean="0"/>
              <a:t>continuous long sentences</a:t>
            </a:r>
            <a:endParaRPr lang="en-US" dirty="0"/>
          </a:p>
          <a:p>
            <a:pPr marL="457200" indent="-457200">
              <a:buAutoNum type="arabicPeriod"/>
            </a:pPr>
            <a:r>
              <a:rPr lang="en-US" dirty="0" smtClean="0"/>
              <a:t>Use same kind of sentence construction throughout the writing</a:t>
            </a:r>
            <a:endParaRPr lang="en-US" dirty="0"/>
          </a:p>
          <a:p>
            <a:pPr marL="457200" indent="-457200">
              <a:buAutoNum type="arabicPeriod"/>
            </a:pPr>
            <a:r>
              <a:rPr lang="en-US" dirty="0" smtClean="0"/>
              <a:t>Use long and difficult sounding words – they may seem impressive but do not make for good reading</a:t>
            </a:r>
            <a:endParaRPr lang="en-US" dirty="0"/>
          </a:p>
          <a:p>
            <a:pPr marL="457200" indent="-457200">
              <a:buAutoNum type="arabicPeriod"/>
            </a:pPr>
            <a:r>
              <a:rPr lang="en-US" dirty="0"/>
              <a:t>Use </a:t>
            </a:r>
            <a:r>
              <a:rPr lang="en-US" dirty="0" smtClean="0"/>
              <a:t>passive </a:t>
            </a:r>
            <a:r>
              <a:rPr lang="en-US" dirty="0"/>
              <a:t>voice, </a:t>
            </a:r>
            <a:r>
              <a:rPr lang="en-US" dirty="0" smtClean="0"/>
              <a:t>which is the biggest enemy of lucid writing, making the sentences sound impersonal and complicated.</a:t>
            </a:r>
            <a:endParaRPr lang="en-US" dirty="0"/>
          </a:p>
        </p:txBody>
      </p:sp>
    </p:spTree>
    <p:extLst>
      <p:ext uri="{BB962C8B-B14F-4D97-AF65-F5344CB8AC3E}">
        <p14:creationId xmlns:p14="http://schemas.microsoft.com/office/powerpoint/2010/main" val="173373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lstStyle/>
          <a:p>
            <a:r>
              <a:rPr lang="en-US" sz="3600" dirty="0" smtClean="0">
                <a:latin typeface="Calibri" panose="020F0502020204030204" pitchFamily="34" charset="0"/>
              </a:rPr>
              <a:t>Builder -</a:t>
            </a:r>
            <a:r>
              <a:rPr lang="en-US" dirty="0" smtClean="0">
                <a:latin typeface="Calibri" panose="020F0502020204030204" pitchFamily="34" charset="0"/>
              </a:rPr>
              <a:t> </a:t>
            </a:r>
            <a:r>
              <a:rPr lang="en-US" dirty="0">
                <a:latin typeface="Calibri" panose="020F0502020204030204" pitchFamily="34" charset="0"/>
              </a:rPr>
              <a:t>Builders are very sensitive people who are aware of the worries and requirements of all team members. They can accurately feel the undercurrents in the team and can always forecast if there is any concern regarding the interpersonal dynamics in the team. They themselves do the work and participate in delivery ad execution. They are supportive, sensitive and non-competitive by nature</a:t>
            </a:r>
            <a:r>
              <a:rPr lang="en-US" dirty="0" smtClean="0">
                <a:latin typeface="Calibri" panose="020F0502020204030204" pitchFamily="34" charset="0"/>
              </a:rPr>
              <a:t>.</a:t>
            </a:r>
          </a:p>
          <a:p>
            <a:r>
              <a:rPr lang="en-US" sz="3600" dirty="0" smtClean="0">
                <a:latin typeface="Calibri" panose="020F0502020204030204" pitchFamily="34" charset="0"/>
              </a:rPr>
              <a:t>Organizer - </a:t>
            </a:r>
            <a:r>
              <a:rPr lang="en-US" dirty="0">
                <a:latin typeface="Calibri" panose="020F0502020204030204" pitchFamily="34" charset="0"/>
              </a:rPr>
              <a:t>Organizers are able to break down the task into smaller achievable tasks. This helps the team members to clearly identify the objectives and work towards achieving them. Any team member who is confused with the task usually approaches the organizers for clarity. They are dutiful, conservative and never ignore the tasks which other people might leave thinking it to be boring.</a:t>
            </a:r>
            <a:endParaRPr lang="en-US" sz="3200" dirty="0">
              <a:latin typeface="Calibri" panose="020F0502020204030204" pitchFamily="34" charset="0"/>
            </a:endParaRPr>
          </a:p>
          <a:p>
            <a:pPr marL="0" indent="0">
              <a:buNone/>
            </a:pPr>
            <a:endParaRPr lang="en-US" dirty="0">
              <a:latin typeface="Calibri" panose="020F0502020204030204" pitchFamily="34" charset="0"/>
            </a:endParaRPr>
          </a:p>
          <a:p>
            <a:endParaRPr lang="en-IN" dirty="0"/>
          </a:p>
        </p:txBody>
      </p:sp>
    </p:spTree>
    <p:extLst>
      <p:ext uri="{BB962C8B-B14F-4D97-AF65-F5344CB8AC3E}">
        <p14:creationId xmlns:p14="http://schemas.microsoft.com/office/powerpoint/2010/main" val="1934792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r>
              <a:rPr lang="en-US" sz="3600" dirty="0" smtClean="0">
                <a:latin typeface="Calibri" panose="020F0502020204030204" pitchFamily="34" charset="0"/>
              </a:rPr>
              <a:t>Analyst - </a:t>
            </a:r>
            <a:r>
              <a:rPr lang="en-US" dirty="0">
                <a:latin typeface="Calibri" panose="020F0502020204030204" pitchFamily="34" charset="0"/>
              </a:rPr>
              <a:t>Analysts are very intelligent, serious and a bit dispassionate. They evaluate every idea analytically putting aside the creativity. They help the team to take best decision and choose the correct path of action on the basis of their analytical insights</a:t>
            </a:r>
            <a:r>
              <a:rPr lang="en-US" dirty="0" smtClean="0">
                <a:latin typeface="Calibri" panose="020F0502020204030204" pitchFamily="34" charset="0"/>
              </a:rPr>
              <a:t>.</a:t>
            </a:r>
          </a:p>
          <a:p>
            <a:r>
              <a:rPr lang="en-US" sz="4000" dirty="0" smtClean="0">
                <a:latin typeface="Calibri" panose="020F0502020204030204" pitchFamily="34" charset="0"/>
              </a:rPr>
              <a:t>Controller - </a:t>
            </a:r>
            <a:r>
              <a:rPr lang="en-US" sz="3200" dirty="0" smtClean="0">
                <a:latin typeface="Calibri" panose="020F0502020204030204" pitchFamily="34" charset="0"/>
              </a:rPr>
              <a:t>Controllers </a:t>
            </a:r>
            <a:r>
              <a:rPr lang="en-US" sz="3200" dirty="0">
                <a:latin typeface="Calibri" panose="020F0502020204030204" pitchFamily="34" charset="0"/>
              </a:rPr>
              <a:t>feel assured only after checking every detail personally. They ensure that every minute aspect is handled flawlessly. Being perfectionists themselves they are make it a point to see that the team works according to the schedule. They are quality controllers and their presence in the team helps the team to check details and drive people to complete work within the deadline.</a:t>
            </a:r>
            <a:endParaRPr lang="en-US" sz="3600" dirty="0">
              <a:latin typeface="Calibri" panose="020F0502020204030204" pitchFamily="34" charset="0"/>
            </a:endParaRPr>
          </a:p>
          <a:p>
            <a:pPr marL="0" indent="0">
              <a:buNone/>
            </a:pPr>
            <a:endParaRPr lang="en-US" sz="3200" dirty="0">
              <a:latin typeface="Calibri" panose="020F0502020204030204" pitchFamily="34" charset="0"/>
            </a:endParaRPr>
          </a:p>
          <a:p>
            <a:endParaRPr lang="en-IN" dirty="0"/>
          </a:p>
        </p:txBody>
      </p:sp>
    </p:spTree>
    <p:extLst>
      <p:ext uri="{BB962C8B-B14F-4D97-AF65-F5344CB8AC3E}">
        <p14:creationId xmlns:p14="http://schemas.microsoft.com/office/powerpoint/2010/main" val="60126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2286000"/>
            <a:ext cx="5867400" cy="1569660"/>
          </a:xfrm>
          <a:prstGeom prst="rect">
            <a:avLst/>
          </a:prstGeom>
          <a:noFill/>
        </p:spPr>
        <p:txBody>
          <a:bodyPr wrap="square" rtlCol="0">
            <a:spAutoFit/>
          </a:bodyPr>
          <a:lstStyle/>
          <a:p>
            <a:pPr lvl="0" algn="ctr">
              <a:spcBef>
                <a:spcPct val="20000"/>
              </a:spcBef>
              <a:buClr>
                <a:srgbClr val="F79646">
                  <a:lumMod val="75000"/>
                </a:srgbClr>
              </a:buClr>
            </a:pPr>
            <a:r>
              <a:rPr lang="en-US" sz="9600" dirty="0">
                <a:solidFill>
                  <a:srgbClr val="F79646">
                    <a:lumMod val="75000"/>
                  </a:srgbClr>
                </a:solidFill>
                <a:latin typeface="Calibri" panose="020F0502020204030204" pitchFamily="34" charset="0"/>
                <a:cs typeface="Calibri" panose="020F0502020204030204" pitchFamily="34" charset="0"/>
              </a:rPr>
              <a:t>Branding</a:t>
            </a:r>
          </a:p>
        </p:txBody>
      </p:sp>
    </p:spTree>
    <p:extLst>
      <p:ext uri="{BB962C8B-B14F-4D97-AF65-F5344CB8AC3E}">
        <p14:creationId xmlns:p14="http://schemas.microsoft.com/office/powerpoint/2010/main" val="4543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46332"/>
            <a:ext cx="12039600" cy="5940088"/>
          </a:xfrm>
          <a:prstGeom prst="rect">
            <a:avLst/>
          </a:prstGeom>
          <a:noFill/>
        </p:spPr>
        <p:txBody>
          <a:bodyPr wrap="square" rtlCol="0">
            <a:spAutoFit/>
          </a:bodyPr>
          <a:lstStyle/>
          <a:p>
            <a:r>
              <a:rPr lang="en-US" sz="2800" b="1" dirty="0"/>
              <a:t>Corporate branding</a:t>
            </a:r>
            <a:r>
              <a:rPr lang="en-US" sz="2800" dirty="0"/>
              <a:t>: Company’s name is used as the product brand name. Products are marketed under the single brand name and it is also called </a:t>
            </a:r>
            <a:r>
              <a:rPr lang="en-US" sz="2800" i="1" dirty="0"/>
              <a:t>family branding or umbrella branding.– Tata</a:t>
            </a:r>
          </a:p>
          <a:p>
            <a:endParaRPr lang="en-US" sz="2400" i="1" dirty="0"/>
          </a:p>
          <a:p>
            <a:r>
              <a:rPr lang="en-US" sz="2800" b="1" dirty="0"/>
              <a:t>Personal Branding: </a:t>
            </a:r>
            <a:r>
              <a:rPr lang="en-US" sz="2800" dirty="0"/>
              <a:t> Successful and famous individuals and their careers are considered as brands. Sports persons, musicians, film stars etc. promote the products in their names.– </a:t>
            </a:r>
            <a:r>
              <a:rPr lang="en-US" sz="2800" dirty="0" err="1"/>
              <a:t>Virat</a:t>
            </a:r>
            <a:r>
              <a:rPr lang="en-US" sz="2800" dirty="0"/>
              <a:t> </a:t>
            </a:r>
            <a:r>
              <a:rPr lang="en-US" sz="2800" dirty="0" err="1"/>
              <a:t>Kohli</a:t>
            </a:r>
            <a:r>
              <a:rPr lang="en-US" sz="2800" dirty="0"/>
              <a:t> for Puma, Salman Khan and Being Human.</a:t>
            </a:r>
          </a:p>
          <a:p>
            <a:endParaRPr lang="en-US" sz="2400" dirty="0"/>
          </a:p>
          <a:p>
            <a:r>
              <a:rPr lang="en-US" sz="2800" b="1" dirty="0"/>
              <a:t>Ingredient Branding: </a:t>
            </a:r>
            <a:r>
              <a:rPr lang="en-US" sz="2800" dirty="0"/>
              <a:t>Branding one component of a product  to project performance and quality.--Intel inside</a:t>
            </a:r>
          </a:p>
          <a:p>
            <a:endParaRPr lang="en-US" sz="2400" dirty="0"/>
          </a:p>
          <a:p>
            <a:r>
              <a:rPr lang="en-US" sz="2800" b="1" dirty="0"/>
              <a:t>Community Branding:</a:t>
            </a:r>
            <a:r>
              <a:rPr lang="en-US" sz="2800" dirty="0"/>
              <a:t> </a:t>
            </a:r>
            <a:r>
              <a:rPr lang="en-US" sz="2800" dirty="0" err="1"/>
              <a:t>Organisations</a:t>
            </a:r>
            <a:r>
              <a:rPr lang="en-US" sz="2800" dirty="0"/>
              <a:t> take care of an entire community. Helping challenged groups, supporting the elderly, education. </a:t>
            </a:r>
            <a:r>
              <a:rPr lang="en-US" sz="2800" dirty="0" err="1"/>
              <a:t>Organisation</a:t>
            </a:r>
            <a:r>
              <a:rPr lang="en-US" sz="2800" dirty="0"/>
              <a:t> joins hand to take care of them.-- Harley owner's group.</a:t>
            </a:r>
          </a:p>
        </p:txBody>
      </p:sp>
      <p:sp>
        <p:nvSpPr>
          <p:cNvPr id="5" name="Rectangle 4"/>
          <p:cNvSpPr/>
          <p:nvPr/>
        </p:nvSpPr>
        <p:spPr>
          <a:xfrm>
            <a:off x="26894" y="0"/>
            <a:ext cx="3951514" cy="646331"/>
          </a:xfrm>
          <a:prstGeom prst="rect">
            <a:avLst/>
          </a:prstGeom>
        </p:spPr>
        <p:txBody>
          <a:bodyPr wrap="square">
            <a:spAutoFit/>
          </a:bodyPr>
          <a:lstStyle/>
          <a:p>
            <a:r>
              <a:rPr lang="en-US" sz="3600" b="1" dirty="0">
                <a:solidFill>
                  <a:schemeClr val="bg1"/>
                </a:solidFill>
                <a:latin typeface="Calibri" panose="020F0502020204030204" pitchFamily="34" charset="0"/>
                <a:cs typeface="Calibri" panose="020F0502020204030204" pitchFamily="34" charset="0"/>
              </a:rPr>
              <a:t>Types of Branding</a:t>
            </a:r>
          </a:p>
        </p:txBody>
      </p:sp>
    </p:spTree>
    <p:extLst>
      <p:ext uri="{BB962C8B-B14F-4D97-AF65-F5344CB8AC3E}">
        <p14:creationId xmlns:p14="http://schemas.microsoft.com/office/powerpoint/2010/main" val="379769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894" y="0"/>
            <a:ext cx="3951514" cy="646331"/>
          </a:xfrm>
          <a:prstGeom prst="rect">
            <a:avLst/>
          </a:prstGeom>
        </p:spPr>
        <p:txBody>
          <a:bodyPr wrap="square">
            <a:spAutoFit/>
          </a:bodyPr>
          <a:lstStyle/>
          <a:p>
            <a:r>
              <a:rPr lang="en-US" sz="3600" b="1" dirty="0">
                <a:solidFill>
                  <a:schemeClr val="bg1"/>
                </a:solidFill>
                <a:latin typeface="Calibri" panose="020F0502020204030204" pitchFamily="34" charset="0"/>
                <a:cs typeface="Calibri" panose="020F0502020204030204" pitchFamily="34" charset="0"/>
              </a:rPr>
              <a:t>Types of Branding</a:t>
            </a:r>
          </a:p>
        </p:txBody>
      </p:sp>
      <p:sp>
        <p:nvSpPr>
          <p:cNvPr id="4" name="TextBox 3"/>
          <p:cNvSpPr txBox="1"/>
          <p:nvPr/>
        </p:nvSpPr>
        <p:spPr>
          <a:xfrm>
            <a:off x="228600" y="762000"/>
            <a:ext cx="11734800" cy="5878532"/>
          </a:xfrm>
          <a:prstGeom prst="rect">
            <a:avLst/>
          </a:prstGeom>
          <a:noFill/>
        </p:spPr>
        <p:txBody>
          <a:bodyPr wrap="square" rtlCol="0">
            <a:spAutoFit/>
          </a:bodyPr>
          <a:lstStyle/>
          <a:p>
            <a:r>
              <a:rPr lang="en-US" sz="2800" b="1" dirty="0"/>
              <a:t>Co-Branding:</a:t>
            </a:r>
            <a:r>
              <a:rPr lang="en-US" sz="2800" dirty="0"/>
              <a:t> Two or more brands  are promoted together. One-stop shop for two brands. --</a:t>
            </a:r>
            <a:r>
              <a:rPr lang="en-US" sz="2800" dirty="0" err="1"/>
              <a:t>Uber</a:t>
            </a:r>
            <a:r>
              <a:rPr lang="en-US" sz="2800" dirty="0"/>
              <a:t> and </a:t>
            </a:r>
            <a:r>
              <a:rPr lang="en-US" sz="2800" dirty="0" err="1"/>
              <a:t>Spotify</a:t>
            </a:r>
            <a:r>
              <a:rPr lang="en-US" sz="2800" dirty="0"/>
              <a:t>- Through this partnership, </a:t>
            </a:r>
            <a:r>
              <a:rPr lang="en-US" sz="2800" dirty="0" err="1"/>
              <a:t>Uber</a:t>
            </a:r>
            <a:r>
              <a:rPr lang="en-US" sz="2800" dirty="0"/>
              <a:t> proves to be  different from other cabs  and  </a:t>
            </a:r>
            <a:r>
              <a:rPr lang="en-US" sz="2800" dirty="0" err="1"/>
              <a:t>Spotify</a:t>
            </a:r>
            <a:r>
              <a:rPr lang="en-US" sz="2800" dirty="0"/>
              <a:t>  gives its subscribers one new area  to use its product. </a:t>
            </a:r>
          </a:p>
          <a:p>
            <a:endParaRPr lang="en-US" sz="2000" dirty="0"/>
          </a:p>
          <a:p>
            <a:r>
              <a:rPr lang="en-US" sz="2800" b="1" dirty="0"/>
              <a:t>Cultural Branding:</a:t>
            </a:r>
            <a:r>
              <a:rPr lang="en-US" sz="2800" dirty="0"/>
              <a:t> Promises the workers about positive changes in the work environment.-- Apple, Apple promotes a humanistic corporate culture and a strong ethic which supports good causes. </a:t>
            </a:r>
          </a:p>
          <a:p>
            <a:endParaRPr lang="en-US" sz="2000" dirty="0"/>
          </a:p>
          <a:p>
            <a:r>
              <a:rPr lang="en-US" sz="2800" b="1" dirty="0"/>
              <a:t>Rebranding: </a:t>
            </a:r>
            <a:r>
              <a:rPr lang="en-US" sz="2800" dirty="0"/>
              <a:t>Designing a new symbol or logo to an existing brand to create a differentiation. repositioning the brand or company’s name. Old Spice-- Earlier was meant for older generation, then a series of Ad films featuring athlete Isaiah Mustafa, the product was rebranded as one for the  younger generation..</a:t>
            </a:r>
          </a:p>
          <a:p>
            <a:endParaRPr lang="en-US" sz="2800" dirty="0"/>
          </a:p>
        </p:txBody>
      </p:sp>
    </p:spTree>
    <p:extLst>
      <p:ext uri="{BB962C8B-B14F-4D97-AF65-F5344CB8AC3E}">
        <p14:creationId xmlns:p14="http://schemas.microsoft.com/office/powerpoint/2010/main" val="155074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3400" y="2011740"/>
            <a:ext cx="3048463" cy="1569660"/>
          </a:xfrm>
          <a:prstGeom prst="rect">
            <a:avLst/>
          </a:prstGeom>
        </p:spPr>
        <p:txBody>
          <a:bodyPr wrap="none">
            <a:spAutoFit/>
          </a:bodyPr>
          <a:lstStyle/>
          <a:p>
            <a:pPr>
              <a:buClr>
                <a:srgbClr val="F79646">
                  <a:lumMod val="75000"/>
                </a:srgbClr>
              </a:buClr>
            </a:pPr>
            <a:r>
              <a:rPr lang="en-US" sz="9600" dirty="0" smtClean="0">
                <a:solidFill>
                  <a:srgbClr val="F79646">
                    <a:lumMod val="75000"/>
                  </a:srgbClr>
                </a:solidFill>
                <a:latin typeface="Calibri" panose="020F0502020204030204" pitchFamily="34" charset="0"/>
                <a:cs typeface="Calibri" panose="020F0502020204030204" pitchFamily="34" charset="0"/>
              </a:rPr>
              <a:t>DAY 4</a:t>
            </a:r>
            <a:endParaRPr lang="en-US" sz="9600" dirty="0">
              <a:solidFill>
                <a:srgbClr val="F79646">
                  <a:lumMod val="75000"/>
                </a:srgbClr>
              </a:solidFill>
              <a:latin typeface="Calibri" panose="020F0502020204030204" pitchFamily="34" charset="0"/>
              <a:cs typeface="Calibri" panose="020F0502020204030204" pitchFamily="34" charset="0"/>
            </a:endParaRPr>
          </a:p>
        </p:txBody>
      </p:sp>
      <p:sp>
        <p:nvSpPr>
          <p:cNvPr id="5" name="Rectangle 4"/>
          <p:cNvSpPr/>
          <p:nvPr/>
        </p:nvSpPr>
        <p:spPr>
          <a:xfrm>
            <a:off x="2918079" y="3733800"/>
            <a:ext cx="7026667" cy="1107996"/>
          </a:xfrm>
          <a:prstGeom prst="rect">
            <a:avLst/>
          </a:prstGeom>
        </p:spPr>
        <p:txBody>
          <a:bodyPr wrap="none">
            <a:spAutoFit/>
          </a:bodyPr>
          <a:lstStyle/>
          <a:p>
            <a:r>
              <a:rPr lang="en-US" sz="6600" dirty="0" smtClean="0">
                <a:solidFill>
                  <a:srgbClr val="5D1B07"/>
                </a:solidFill>
                <a:latin typeface="Calibri" panose="020F0502020204030204" pitchFamily="34" charset="0"/>
                <a:cs typeface="Calibri" panose="020F0502020204030204" pitchFamily="34" charset="0"/>
              </a:rPr>
              <a:t>BTT-Back to Theory </a:t>
            </a:r>
            <a:endParaRPr lang="en-US" sz="6600" dirty="0">
              <a:solidFill>
                <a:srgbClr val="5D1B0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109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438400"/>
            <a:ext cx="8153400" cy="1323439"/>
          </a:xfrm>
          <a:prstGeom prst="rect">
            <a:avLst/>
          </a:prstGeom>
          <a:noFill/>
        </p:spPr>
        <p:txBody>
          <a:bodyPr wrap="square" lIns="91440" tIns="45720" rIns="91440" bIns="45720">
            <a:spAutoFit/>
            <a:scene3d>
              <a:camera prst="perspectiveLeft"/>
              <a:lightRig rig="threePt" dir="t"/>
            </a:scene3d>
          </a:bodyPr>
          <a:lstStyle/>
          <a:p>
            <a:r>
              <a:rPr lang="en-US" sz="8000" dirty="0" smtClean="0">
                <a:ln w="0"/>
                <a:latin typeface="Calibri" panose="020F0502020204030204" pitchFamily="34" charset="0"/>
                <a:cs typeface="Calibri" panose="020F0502020204030204" pitchFamily="34" charset="0"/>
              </a:rPr>
              <a:t>Dr. </a:t>
            </a:r>
            <a:r>
              <a:rPr lang="en-US" sz="8000" dirty="0">
                <a:ln w="0"/>
                <a:latin typeface="Calibri" panose="020F0502020204030204" pitchFamily="34" charset="0"/>
                <a:cs typeface="Calibri" panose="020F0502020204030204" pitchFamily="34" charset="0"/>
              </a:rPr>
              <a:t>Meredith </a:t>
            </a:r>
            <a:r>
              <a:rPr lang="en-US" sz="7200" dirty="0">
                <a:ln w="0"/>
                <a:latin typeface="Calibri" panose="020F0502020204030204" pitchFamily="34" charset="0"/>
                <a:cs typeface="Calibri" panose="020F0502020204030204" pitchFamily="34" charset="0"/>
              </a:rPr>
              <a:t>Belbin</a:t>
            </a:r>
            <a:endParaRPr lang="en-US" sz="8000" dirty="0">
              <a:ln w="0"/>
              <a:latin typeface="Calibri" panose="020F0502020204030204" pitchFamily="34" charset="0"/>
              <a:cs typeface="Calibri" panose="020F0502020204030204" pitchFamily="34" charset="0"/>
            </a:endParaRPr>
          </a:p>
        </p:txBody>
      </p:sp>
      <p:sp>
        <p:nvSpPr>
          <p:cNvPr id="4" name="TextBox 3"/>
          <p:cNvSpPr txBox="1"/>
          <p:nvPr/>
        </p:nvSpPr>
        <p:spPr>
          <a:xfrm>
            <a:off x="7543800" y="4800600"/>
            <a:ext cx="4495800" cy="1107996"/>
          </a:xfrm>
          <a:prstGeom prst="rect">
            <a:avLst/>
          </a:prstGeom>
          <a:noFill/>
        </p:spPr>
        <p:txBody>
          <a:bodyPr wrap="square" rtlCol="0">
            <a:spAutoFit/>
            <a:scene3d>
              <a:camera prst="perspectiveLeft"/>
              <a:lightRig rig="threePt" dir="t"/>
            </a:scene3d>
          </a:bodyPr>
          <a:lstStyle/>
          <a:p>
            <a:r>
              <a:rPr lang="en-US" sz="6600" dirty="0" smtClean="0">
                <a:latin typeface="Calibri" panose="020F0502020204030204" pitchFamily="34" charset="0"/>
                <a:cs typeface="Calibri" panose="020F0502020204030204" pitchFamily="34" charset="0"/>
              </a:rPr>
              <a:t>9 Team Role</a:t>
            </a:r>
            <a:endParaRPr lang="en-US" sz="6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335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95249" y="152401"/>
          <a:ext cx="12001501" cy="7462301"/>
        </p:xfrm>
        <a:graphic>
          <a:graphicData uri="http://schemas.openxmlformats.org/drawingml/2006/table">
            <a:tbl>
              <a:tblPr/>
              <a:tblGrid>
                <a:gridCol w="1575197">
                  <a:extLst>
                    <a:ext uri="{9D8B030D-6E8A-4147-A177-3AD203B41FA5}">
                      <a16:colId xmlns="" xmlns:a16="http://schemas.microsoft.com/office/drawing/2014/main" val="20000"/>
                    </a:ext>
                  </a:extLst>
                </a:gridCol>
                <a:gridCol w="2400300">
                  <a:extLst>
                    <a:ext uri="{9D8B030D-6E8A-4147-A177-3AD203B41FA5}">
                      <a16:colId xmlns="" xmlns:a16="http://schemas.microsoft.com/office/drawing/2014/main" val="20001"/>
                    </a:ext>
                  </a:extLst>
                </a:gridCol>
                <a:gridCol w="4920854">
                  <a:extLst>
                    <a:ext uri="{9D8B030D-6E8A-4147-A177-3AD203B41FA5}">
                      <a16:colId xmlns="" xmlns:a16="http://schemas.microsoft.com/office/drawing/2014/main" val="20002"/>
                    </a:ext>
                  </a:extLst>
                </a:gridCol>
                <a:gridCol w="3105150">
                  <a:extLst>
                    <a:ext uri="{9D8B030D-6E8A-4147-A177-3AD203B41FA5}">
                      <a16:colId xmlns="" xmlns:a16="http://schemas.microsoft.com/office/drawing/2014/main" val="20003"/>
                    </a:ext>
                  </a:extLst>
                </a:gridCol>
              </a:tblGrid>
              <a:tr h="332434">
                <a:tc>
                  <a:txBody>
                    <a:bodyPr/>
                    <a:lstStyle/>
                    <a:p>
                      <a:pPr algn="ctr" fontAlgn="b"/>
                      <a:r>
                        <a:rPr lang="en-US" sz="2000" b="1" i="0" u="none" strike="noStrike" dirty="0">
                          <a:solidFill>
                            <a:srgbClr val="000000"/>
                          </a:solidFill>
                          <a:effectLst/>
                          <a:latin typeface="Calibri" panose="020F0502020204030204" pitchFamily="34" charset="0"/>
                        </a:rPr>
                        <a:t>ROLES</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r>
                        <a:rPr lang="en-US" sz="2000" b="1" i="0" u="none" strike="noStrike">
                          <a:solidFill>
                            <a:srgbClr val="000000"/>
                          </a:solidFill>
                          <a:effectLst/>
                          <a:latin typeface="Calibri" panose="020F0502020204030204" pitchFamily="34" charset="0"/>
                        </a:rPr>
                        <a:t>TEAM  ROLES</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r>
                        <a:rPr lang="en-US" sz="2000" b="1" i="0" u="none" strike="noStrike">
                          <a:solidFill>
                            <a:srgbClr val="000000"/>
                          </a:solidFill>
                          <a:effectLst/>
                          <a:latin typeface="Calibri" panose="020F0502020204030204" pitchFamily="34" charset="0"/>
                        </a:rPr>
                        <a:t>STRENGTHS</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r>
                        <a:rPr lang="en-US" sz="2000" b="1" i="0" u="none" strike="noStrike">
                          <a:solidFill>
                            <a:srgbClr val="000000"/>
                          </a:solidFill>
                          <a:effectLst/>
                          <a:latin typeface="Calibri" panose="020F0502020204030204" pitchFamily="34" charset="0"/>
                        </a:rPr>
                        <a:t>ALLOWABLE  WEAKNESSES</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 xmlns:a16="http://schemas.microsoft.com/office/drawing/2014/main" val="10000"/>
                  </a:ext>
                </a:extLst>
              </a:tr>
              <a:tr h="658165">
                <a:tc rowSpan="3">
                  <a:txBody>
                    <a:bodyPr/>
                    <a:lstStyle/>
                    <a:p>
                      <a:pPr algn="ctr" fontAlgn="b"/>
                      <a:r>
                        <a:rPr lang="en-US" sz="2000" b="0" i="0" u="none" strike="noStrike" dirty="0">
                          <a:solidFill>
                            <a:srgbClr val="000000"/>
                          </a:solidFill>
                          <a:effectLst/>
                          <a:latin typeface="Calibri" panose="020F0502020204030204" pitchFamily="34" charset="0"/>
                        </a:rPr>
                        <a:t>Action oriented</a:t>
                      </a:r>
                    </a:p>
                  </a:txBody>
                  <a:tcPr marL="7814" marR="7814" marT="78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2000" b="0" i="0" u="none" strike="noStrike" dirty="0">
                          <a:solidFill>
                            <a:srgbClr val="000000"/>
                          </a:solidFill>
                          <a:effectLst/>
                          <a:latin typeface="Calibri" panose="020F0502020204030204" pitchFamily="34" charset="0"/>
                        </a:rPr>
                        <a:t>Shaper </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 </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933052">
                <a:tc vMerge="1">
                  <a:txBody>
                    <a:bodyPr/>
                    <a:lstStyle/>
                    <a:p>
                      <a:endParaRPr lang="en-US"/>
                    </a:p>
                  </a:txBody>
                  <a:tcPr/>
                </a:tc>
                <a:tc>
                  <a:txBody>
                    <a:bodyPr/>
                    <a:lstStyle/>
                    <a:p>
                      <a:pPr algn="ctr" fontAlgn="b"/>
                      <a:r>
                        <a:rPr lang="en-US" sz="2000" b="0" i="0" u="none" strike="noStrike" dirty="0">
                          <a:solidFill>
                            <a:srgbClr val="000000"/>
                          </a:solidFill>
                          <a:effectLst/>
                          <a:latin typeface="Calibri" panose="020F0502020204030204" pitchFamily="34" charset="0"/>
                        </a:rPr>
                        <a:t>Implementer</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2000" b="0" i="0" u="none" strike="noStrike" dirty="0">
                          <a:solidFill>
                            <a:srgbClr val="000000"/>
                          </a:solidFill>
                          <a:effectLst/>
                          <a:latin typeface="Calibri" panose="020F0502020204030204" pitchFamily="34" charset="0"/>
                        </a:rPr>
                        <a:t>Disciplined, Task </a:t>
                      </a:r>
                      <a:r>
                        <a:rPr lang="en-US" sz="2000" b="0" i="0" u="none" strike="noStrike" dirty="0" smtClean="0">
                          <a:solidFill>
                            <a:srgbClr val="000000"/>
                          </a:solidFill>
                          <a:effectLst/>
                          <a:latin typeface="Calibri" panose="020F0502020204030204" pitchFamily="34" charset="0"/>
                        </a:rPr>
                        <a:t>focused, </a:t>
                      </a:r>
                      <a:r>
                        <a:rPr lang="en-US" sz="2000" b="0" i="0" u="none" strike="noStrike" dirty="0">
                          <a:solidFill>
                            <a:srgbClr val="000000"/>
                          </a:solidFill>
                          <a:effectLst/>
                          <a:latin typeface="Calibri" panose="020F0502020204030204" pitchFamily="34" charset="0"/>
                        </a:rPr>
                        <a:t>practical and somewhat conservative, Executer.</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times inflexible, thinks a lot before taking action, </a:t>
                      </a:r>
                      <a:r>
                        <a:rPr lang="en-US" sz="2000" b="0" i="0" u="none" strike="noStrike" dirty="0" smtClean="0">
                          <a:solidFill>
                            <a:srgbClr val="000000"/>
                          </a:solidFill>
                          <a:effectLst/>
                          <a:latin typeface="Calibri" panose="020F0502020204030204" pitchFamily="34" charset="0"/>
                        </a:rPr>
                        <a:t>does </a:t>
                      </a:r>
                      <a:r>
                        <a:rPr lang="en-US" sz="2000" b="0" i="0" u="none" strike="noStrike" dirty="0">
                          <a:solidFill>
                            <a:srgbClr val="000000"/>
                          </a:solidFill>
                          <a:effectLst/>
                          <a:latin typeface="Calibri" panose="020F0502020204030204" pitchFamily="34" charset="0"/>
                        </a:rPr>
                        <a:t>not prefer to think out of the box</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24670">
                <a:tc vMerge="1">
                  <a:txBody>
                    <a:bodyPr/>
                    <a:lstStyle/>
                    <a:p>
                      <a:endParaRPr lang="en-US"/>
                    </a:p>
                  </a:txBody>
                  <a:tcPr/>
                </a:tc>
                <a:tc>
                  <a:txBody>
                    <a:bodyPr/>
                    <a:lstStyle/>
                    <a:p>
                      <a:pPr algn="ctr" fontAlgn="b"/>
                      <a:r>
                        <a:rPr lang="en-US" sz="2000" b="0" i="0" u="none" strike="noStrike" dirty="0">
                          <a:solidFill>
                            <a:srgbClr val="000000"/>
                          </a:solidFill>
                          <a:effectLst/>
                          <a:latin typeface="Calibri" panose="020F0502020204030204" pitchFamily="34" charset="0"/>
                        </a:rPr>
                        <a:t>Completer </a:t>
                      </a:r>
                      <a:r>
                        <a:rPr lang="en-US" sz="2000" b="0" i="0" u="none" strike="noStrike" dirty="0" smtClean="0">
                          <a:solidFill>
                            <a:srgbClr val="000000"/>
                          </a:solidFill>
                          <a:effectLst/>
                          <a:latin typeface="Calibri" panose="020F0502020204030204" pitchFamily="34" charset="0"/>
                        </a:rPr>
                        <a:t>/ Finisher</a:t>
                      </a:r>
                      <a:endParaRPr lang="en-US" sz="2000" b="0" i="0" u="none" strike="noStrike" dirty="0">
                        <a:solidFill>
                          <a:srgbClr val="000000"/>
                        </a:solidFill>
                        <a:effectLst/>
                        <a:latin typeface="Calibri" panose="020F0502020204030204" pitchFamily="34" charset="0"/>
                      </a:endParaRP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2000" b="0" i="0" u="none" strike="noStrike" dirty="0">
                          <a:solidFill>
                            <a:srgbClr val="000000"/>
                          </a:solidFill>
                          <a:effectLst/>
                          <a:latin typeface="Calibri" panose="020F0502020204030204" pitchFamily="34" charset="0"/>
                        </a:rPr>
                        <a:t>Keen eye for detail, perfectionist.</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Nit picker, anxious, hesitates to delegate</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691188">
                <a:tc rowSpan="3">
                  <a:txBody>
                    <a:bodyPr/>
                    <a:lstStyle/>
                    <a:p>
                      <a:pPr algn="ctr" fontAlgn="b"/>
                      <a:r>
                        <a:rPr lang="en-US" sz="2000" b="0" i="0" u="none" strike="noStrike" dirty="0">
                          <a:solidFill>
                            <a:srgbClr val="000000"/>
                          </a:solidFill>
                          <a:effectLst/>
                          <a:latin typeface="Calibri" panose="020F0502020204030204" pitchFamily="34" charset="0"/>
                        </a:rPr>
                        <a:t>People Oriented</a:t>
                      </a:r>
                    </a:p>
                  </a:txBody>
                  <a:tcPr marL="7814" marR="7814" marT="78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2000" b="0" i="0" u="none" strike="noStrike" dirty="0">
                          <a:solidFill>
                            <a:srgbClr val="000000"/>
                          </a:solidFill>
                          <a:effectLst/>
                          <a:latin typeface="Calibri" panose="020F0502020204030204" pitchFamily="34" charset="0"/>
                        </a:rPr>
                        <a:t>Co-</a:t>
                      </a:r>
                      <a:r>
                        <a:rPr lang="en-US" sz="2000" b="0" i="0" u="none" strike="noStrike" dirty="0" err="1">
                          <a:solidFill>
                            <a:srgbClr val="000000"/>
                          </a:solidFill>
                          <a:effectLst/>
                          <a:latin typeface="Calibri" panose="020F0502020204030204" pitchFamily="34" charset="0"/>
                        </a:rPr>
                        <a:t>ordinator</a:t>
                      </a:r>
                      <a:endParaRPr lang="en-US" sz="2000" b="0" i="0" u="none" strike="noStrike" dirty="0">
                        <a:solidFill>
                          <a:srgbClr val="000000"/>
                        </a:solidFill>
                        <a:effectLst/>
                        <a:latin typeface="Calibri" panose="020F0502020204030204" pitchFamily="34" charset="0"/>
                      </a:endParaRP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2000" b="0" i="0" u="none" strike="noStrike" dirty="0">
                          <a:solidFill>
                            <a:srgbClr val="000000"/>
                          </a:solidFill>
                          <a:effectLst/>
                          <a:latin typeface="Calibri" panose="020F0502020204030204" pitchFamily="34" charset="0"/>
                        </a:rPr>
                        <a:t>clarifies, </a:t>
                      </a:r>
                      <a:r>
                        <a:rPr lang="en-US" sz="2000" b="0" i="0" u="none" strike="noStrike" dirty="0" smtClean="0">
                          <a:solidFill>
                            <a:srgbClr val="000000"/>
                          </a:solidFill>
                          <a:effectLst/>
                          <a:latin typeface="Calibri" panose="020F0502020204030204" pitchFamily="34" charset="0"/>
                        </a:rPr>
                        <a:t>summarizes</a:t>
                      </a:r>
                      <a:r>
                        <a:rPr lang="en-US" sz="2000" b="0" i="0" u="none" strike="noStrike" dirty="0">
                          <a:solidFill>
                            <a:srgbClr val="000000"/>
                          </a:solidFill>
                          <a:effectLst/>
                          <a:latin typeface="Calibri" panose="020F0502020204030204" pitchFamily="34" charset="0"/>
                        </a:rPr>
                        <a:t>, </a:t>
                      </a:r>
                      <a:r>
                        <a:rPr lang="en-US" sz="2000" b="0" i="0" u="none" strike="noStrike" dirty="0" smtClean="0">
                          <a:solidFill>
                            <a:srgbClr val="000000"/>
                          </a:solidFill>
                          <a:effectLst/>
                          <a:latin typeface="Calibri" panose="020F0502020204030204" pitchFamily="34" charset="0"/>
                        </a:rPr>
                        <a:t>utilizes </a:t>
                      </a:r>
                      <a:r>
                        <a:rPr lang="en-US" sz="2000" b="0" i="0" u="none" strike="noStrike" dirty="0">
                          <a:solidFill>
                            <a:srgbClr val="000000"/>
                          </a:solidFill>
                          <a:effectLst/>
                          <a:latin typeface="Calibri" panose="020F0502020204030204" pitchFamily="34" charset="0"/>
                        </a:rPr>
                        <a:t>full potential of people</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Delegates more, at times manipulates</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55543">
                <a:tc vMerge="1">
                  <a:txBody>
                    <a:bodyPr/>
                    <a:lstStyle/>
                    <a:p>
                      <a:endParaRPr lang="en-US"/>
                    </a:p>
                  </a:txBody>
                  <a:tcPr/>
                </a:tc>
                <a:tc>
                  <a:txBody>
                    <a:bodyPr/>
                    <a:lstStyle/>
                    <a:p>
                      <a:pPr algn="ctr" fontAlgn="b"/>
                      <a:r>
                        <a:rPr lang="en-US" sz="2000" b="0" i="0" u="none" strike="noStrike">
                          <a:solidFill>
                            <a:srgbClr val="000000"/>
                          </a:solidFill>
                          <a:effectLst/>
                          <a:latin typeface="Calibri" panose="020F0502020204030204" pitchFamily="34" charset="0"/>
                        </a:rPr>
                        <a:t>Team worker</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2000" b="0" i="0" u="none" strike="noStrike" dirty="0">
                          <a:solidFill>
                            <a:srgbClr val="000000"/>
                          </a:solidFill>
                          <a:effectLst/>
                          <a:latin typeface="Calibri" panose="020F0502020204030204" pitchFamily="34" charset="0"/>
                        </a:rPr>
                        <a:t>Sensitive, helpful, balances and accommodates.</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Avoids confrontations, can not handle critical situations adeptly</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933052">
                <a:tc vMerge="1">
                  <a:txBody>
                    <a:bodyPr/>
                    <a:lstStyle/>
                    <a:p>
                      <a:endParaRPr lang="en-US"/>
                    </a:p>
                  </a:txBody>
                  <a:tcPr/>
                </a:tc>
                <a:tc>
                  <a:txBody>
                    <a:bodyPr/>
                    <a:lstStyle/>
                    <a:p>
                      <a:pPr algn="ctr" fontAlgn="b"/>
                      <a:r>
                        <a:rPr lang="en-US" sz="2000" b="0" i="0" u="none" strike="noStrike">
                          <a:solidFill>
                            <a:srgbClr val="000000"/>
                          </a:solidFill>
                          <a:effectLst/>
                          <a:latin typeface="Calibri" panose="020F0502020204030204" pitchFamily="34" charset="0"/>
                        </a:rPr>
                        <a:t>Resource Investigator</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2000" b="0" i="0" u="none" strike="noStrike" dirty="0">
                          <a:solidFill>
                            <a:srgbClr val="000000"/>
                          </a:solidFill>
                          <a:effectLst/>
                          <a:latin typeface="Calibri" panose="020F0502020204030204" pitchFamily="34" charset="0"/>
                        </a:rPr>
                        <a:t>Open minded, cheerful, excellent networker, adventurous, loves to try new </a:t>
                      </a:r>
                      <a:r>
                        <a:rPr lang="en-US" sz="2000" b="0" i="0" u="none" strike="noStrike" dirty="0" smtClean="0">
                          <a:solidFill>
                            <a:srgbClr val="000000"/>
                          </a:solidFill>
                          <a:effectLst/>
                          <a:latin typeface="Calibri" panose="020F0502020204030204" pitchFamily="34" charset="0"/>
                        </a:rPr>
                        <a:t>ideas</a:t>
                      </a:r>
                      <a:endParaRPr lang="en-US" sz="2000" b="0" i="0" u="none" strike="noStrike" dirty="0">
                        <a:solidFill>
                          <a:srgbClr val="000000"/>
                        </a:solidFill>
                        <a:effectLst/>
                        <a:latin typeface="Calibri" panose="020F0502020204030204" pitchFamily="34" charset="0"/>
                      </a:endParaRP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times, over enthusiastic, might give up before completion, not tenacious</a:t>
                      </a:r>
                    </a:p>
                  </a:txBody>
                  <a:tcPr marL="7814" marR="7814" marT="781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691188">
                <a:tc rowSpan="3">
                  <a:txBody>
                    <a:bodyPr/>
                    <a:lstStyle/>
                    <a:p>
                      <a:pPr algn="ctr" fontAlgn="b"/>
                      <a:r>
                        <a:rPr lang="en-US" sz="2000" b="0" i="0" u="none" strike="noStrike" dirty="0">
                          <a:solidFill>
                            <a:srgbClr val="000000"/>
                          </a:solidFill>
                          <a:effectLst/>
                          <a:latin typeface="Calibri" panose="020F0502020204030204" pitchFamily="34" charset="0"/>
                        </a:rPr>
                        <a:t>Cerebral</a:t>
                      </a:r>
                    </a:p>
                  </a:txBody>
                  <a:tcPr marL="7814" marR="7814" marT="781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2000" b="0" i="0" u="none" strike="noStrike" dirty="0">
                          <a:solidFill>
                            <a:srgbClr val="000000"/>
                          </a:solidFill>
                          <a:effectLst/>
                          <a:latin typeface="Calibri" panose="020F0502020204030204" pitchFamily="34" charset="0"/>
                        </a:rPr>
                        <a:t>Plant </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2000" b="0" i="0" u="none" strike="noStrike" dirty="0">
                          <a:solidFill>
                            <a:srgbClr val="000000"/>
                          </a:solidFill>
                          <a:effectLst/>
                          <a:latin typeface="Calibri" panose="020F0502020204030204" pitchFamily="34" charset="0"/>
                        </a:rPr>
                        <a:t>Creative, does not like confinement, not very practical, </a:t>
                      </a:r>
                      <a:r>
                        <a:rPr lang="en-US" sz="2000" b="0" i="0" u="none" strike="noStrike" dirty="0" smtClean="0">
                          <a:solidFill>
                            <a:srgbClr val="000000"/>
                          </a:solidFill>
                          <a:effectLst/>
                          <a:latin typeface="Calibri" panose="020F0502020204030204" pitchFamily="34" charset="0"/>
                        </a:rPr>
                        <a:t>innovative</a:t>
                      </a:r>
                      <a:endParaRPr lang="en-US" sz="2000" b="0" i="0" u="none" strike="noStrike" dirty="0">
                        <a:solidFill>
                          <a:srgbClr val="000000"/>
                        </a:solidFill>
                        <a:effectLst/>
                        <a:latin typeface="Calibri" panose="020F0502020204030204" pitchFamily="34" charset="0"/>
                      </a:endParaRP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times unrealistic and impractical</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691188">
                <a:tc vMerge="1">
                  <a:txBody>
                    <a:bodyPr/>
                    <a:lstStyle/>
                    <a:p>
                      <a:endParaRPr lang="en-US"/>
                    </a:p>
                  </a:txBody>
                  <a:tcPr/>
                </a:tc>
                <a:tc>
                  <a:txBody>
                    <a:bodyPr/>
                    <a:lstStyle/>
                    <a:p>
                      <a:pPr algn="ctr" fontAlgn="b"/>
                      <a:r>
                        <a:rPr lang="en-US" sz="2000" b="0" i="0" u="none" strike="noStrike" dirty="0" smtClean="0">
                          <a:solidFill>
                            <a:srgbClr val="000000"/>
                          </a:solidFill>
                          <a:effectLst/>
                          <a:latin typeface="Calibri" panose="020F0502020204030204" pitchFamily="34" charset="0"/>
                        </a:rPr>
                        <a:t>Monitor / </a:t>
                      </a:r>
                      <a:r>
                        <a:rPr lang="en-US" sz="2000" b="0" i="0" u="none" strike="noStrike" dirty="0">
                          <a:solidFill>
                            <a:srgbClr val="000000"/>
                          </a:solidFill>
                          <a:effectLst/>
                          <a:latin typeface="Calibri" panose="020F0502020204030204" pitchFamily="34" charset="0"/>
                        </a:rPr>
                        <a:t>Evaluator</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2000" b="0" i="0" u="none" strike="noStrike" dirty="0">
                          <a:solidFill>
                            <a:srgbClr val="000000"/>
                          </a:solidFill>
                          <a:effectLst/>
                          <a:latin typeface="Calibri" panose="020F0502020204030204" pitchFamily="34" charset="0"/>
                        </a:rPr>
                        <a:t>Analytical and thoughtful, evaluates </a:t>
                      </a:r>
                      <a:r>
                        <a:rPr lang="en-US" sz="2000" b="0" i="0" u="none" strike="noStrike" dirty="0" smtClean="0">
                          <a:solidFill>
                            <a:srgbClr val="000000"/>
                          </a:solidFill>
                          <a:effectLst/>
                          <a:latin typeface="Calibri" panose="020F0502020204030204" pitchFamily="34" charset="0"/>
                        </a:rPr>
                        <a:t>critically</a:t>
                      </a:r>
                      <a:endParaRPr lang="en-US" sz="2000" b="0" i="0" u="none" strike="noStrike" dirty="0">
                        <a:solidFill>
                          <a:srgbClr val="000000"/>
                        </a:solidFill>
                        <a:effectLst/>
                        <a:latin typeface="Calibri" panose="020F0502020204030204" pitchFamily="34" charset="0"/>
                      </a:endParaRP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At times, very critical and passive</a:t>
                      </a: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691188">
                <a:tc vMerge="1">
                  <a:txBody>
                    <a:bodyPr/>
                    <a:lstStyle/>
                    <a:p>
                      <a:endParaRPr lang="en-US"/>
                    </a:p>
                  </a:txBody>
                  <a:tcPr/>
                </a:tc>
                <a:tc>
                  <a:txBody>
                    <a:bodyPr/>
                    <a:lstStyle/>
                    <a:p>
                      <a:pPr algn="ctr" fontAlgn="b"/>
                      <a:r>
                        <a:rPr lang="en-US" sz="2000" b="0" i="0" u="none" strike="noStrike" dirty="0">
                          <a:solidFill>
                            <a:srgbClr val="000000"/>
                          </a:solidFill>
                          <a:effectLst/>
                          <a:latin typeface="Calibri" panose="020F0502020204030204" pitchFamily="34" charset="0"/>
                        </a:rPr>
                        <a:t>Specialist</a:t>
                      </a:r>
                    </a:p>
                  </a:txBody>
                  <a:tcPr marL="7814" marR="7814" marT="781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2000" b="0" i="0" u="none" strike="noStrike" dirty="0">
                          <a:solidFill>
                            <a:srgbClr val="000000"/>
                          </a:solidFill>
                          <a:effectLst/>
                          <a:latin typeface="Calibri" panose="020F0502020204030204" pitchFamily="34" charset="0"/>
                        </a:rPr>
                        <a:t>Knowledge </a:t>
                      </a:r>
                      <a:r>
                        <a:rPr lang="en-US" sz="2000" b="0" i="0" u="none" strike="noStrike" dirty="0" smtClean="0">
                          <a:solidFill>
                            <a:srgbClr val="000000"/>
                          </a:solidFill>
                          <a:effectLst/>
                          <a:latin typeface="Calibri" panose="020F0502020204030204" pitchFamily="34" charset="0"/>
                        </a:rPr>
                        <a:t>and </a:t>
                      </a:r>
                      <a:r>
                        <a:rPr lang="en-US" sz="2000" b="0" i="0" u="none" strike="noStrike" dirty="0">
                          <a:solidFill>
                            <a:srgbClr val="000000"/>
                          </a:solidFill>
                          <a:effectLst/>
                          <a:latin typeface="Calibri" panose="020F0502020204030204" pitchFamily="34" charset="0"/>
                        </a:rPr>
                        <a:t>skills bank of the team, </a:t>
                      </a:r>
                      <a:r>
                        <a:rPr lang="en-US" sz="2000" b="0" i="0" u="none" strike="noStrike" dirty="0" smtClean="0">
                          <a:solidFill>
                            <a:srgbClr val="000000"/>
                          </a:solidFill>
                          <a:effectLst/>
                          <a:latin typeface="Calibri" panose="020F0502020204030204" pitchFamily="34" charset="0"/>
                        </a:rPr>
                        <a:t>consultant</a:t>
                      </a:r>
                      <a:endParaRPr lang="en-US" sz="2000" b="0" i="0" u="none" strike="noStrike" dirty="0">
                        <a:solidFill>
                          <a:srgbClr val="000000"/>
                        </a:solidFill>
                        <a:effectLst/>
                        <a:latin typeface="Calibri" panose="020F0502020204030204" pitchFamily="34" charset="0"/>
                      </a:endParaRP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Isolated, </a:t>
                      </a:r>
                      <a:r>
                        <a:rPr lang="en-US" sz="2000" b="0" i="0" u="none" strike="noStrike" dirty="0" smtClean="0">
                          <a:solidFill>
                            <a:srgbClr val="000000"/>
                          </a:solidFill>
                          <a:effectLst/>
                          <a:latin typeface="Calibri" panose="020F0502020204030204" pitchFamily="34" charset="0"/>
                        </a:rPr>
                        <a:t>not </a:t>
                      </a:r>
                      <a:r>
                        <a:rPr lang="en-US" sz="2000" b="0" i="0" u="none" strike="noStrike" dirty="0">
                          <a:solidFill>
                            <a:srgbClr val="000000"/>
                          </a:solidFill>
                          <a:effectLst/>
                          <a:latin typeface="Calibri" panose="020F0502020204030204" pitchFamily="34" charset="0"/>
                        </a:rPr>
                        <a:t>connected with the </a:t>
                      </a:r>
                      <a:r>
                        <a:rPr lang="en-US" sz="2000" b="0" i="0" u="none" strike="noStrike" dirty="0" smtClean="0">
                          <a:solidFill>
                            <a:srgbClr val="000000"/>
                          </a:solidFill>
                          <a:effectLst/>
                          <a:latin typeface="Calibri" panose="020F0502020204030204" pitchFamily="34" charset="0"/>
                        </a:rPr>
                        <a:t>team</a:t>
                      </a:r>
                      <a:endParaRPr lang="en-US" sz="2000" b="0" i="0" u="none" strike="noStrike" dirty="0">
                        <a:solidFill>
                          <a:srgbClr val="000000"/>
                        </a:solidFill>
                        <a:effectLst/>
                        <a:latin typeface="Calibri" panose="020F0502020204030204" pitchFamily="34" charset="0"/>
                      </a:endParaRPr>
                    </a:p>
                  </a:txBody>
                  <a:tcPr marL="7814" marR="7814" marT="78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7074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2339</Words>
  <Application>Microsoft Office PowerPoint</Application>
  <PresentationFormat>Widescreen</PresentationFormat>
  <Paragraphs>244</Paragraphs>
  <Slides>31</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Helv</vt:lpstr>
      <vt:lpstr>Wingdings</vt:lpstr>
      <vt:lpstr>Office Theme</vt:lpstr>
      <vt:lpstr>PowerPoint Presentation</vt:lpstr>
      <vt:lpstr>PowerPoint Presentation</vt:lpstr>
      <vt:lpstr>Lucidity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Personality Traits</vt:lpstr>
      <vt:lpstr>Lindgren’s Team Players Roles</vt:lpstr>
      <vt:lpstr>Lindgren’s Team Players Roles</vt:lpstr>
      <vt:lpstr>PowerPoint Presentation</vt:lpstr>
      <vt:lpstr>PowerPoint Presentation</vt:lpstr>
      <vt:lpstr>Punctuation  </vt:lpstr>
      <vt:lpstr>, Comma </vt:lpstr>
      <vt:lpstr>. Period  &amp; ? Question Mark</vt:lpstr>
      <vt:lpstr>! Exclamation Mark &amp; " " Quote Marks</vt:lpstr>
      <vt:lpstr>:  Colon &amp; ; Semicolon</vt:lpstr>
      <vt:lpstr>' Apostrophe</vt:lpstr>
      <vt:lpstr>Punctuation Ted Ed Links </vt:lpstr>
      <vt:lpstr>Speed Reading - Skimming</vt:lpstr>
      <vt:lpstr>Scanning</vt:lpstr>
      <vt:lpstr>Slide- Ument</vt:lpstr>
      <vt:lpstr>PowerPoint Presentation</vt:lpstr>
      <vt:lpstr>Team Roles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ARC</cp:lastModifiedBy>
  <cp:revision>12</cp:revision>
  <dcterms:created xsi:type="dcterms:W3CDTF">2020-02-29T13:20:40Z</dcterms:created>
  <dcterms:modified xsi:type="dcterms:W3CDTF">2023-06-06T13:15:57Z</dcterms:modified>
</cp:coreProperties>
</file>