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8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article/10.1007/s11616-022-00754-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co.wikipedia.org/wiki/Automobil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Human Machine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the process of at least two entities “sharing” </a:t>
            </a:r>
            <a:r>
              <a:rPr lang="en-GB" dirty="0" smtClean="0"/>
              <a:t> </a:t>
            </a:r>
            <a:r>
              <a:rPr lang="en-GB" dirty="0" smtClean="0"/>
              <a:t>something, suggesting an act of “bringing together”</a:t>
            </a:r>
          </a:p>
          <a:p>
            <a:r>
              <a:rPr lang="en-GB" dirty="0" smtClean="0"/>
              <a:t>humans on the one hand, and machines or “digital interlocutors”</a:t>
            </a:r>
          </a:p>
          <a:p>
            <a:r>
              <a:rPr lang="en-GB" dirty="0" smtClean="0"/>
              <a:t>humans and machines engage in “meaning-making” (Guzman </a:t>
            </a:r>
            <a:r>
              <a:rPr lang="en-GB" dirty="0" smtClean="0">
                <a:hlinkClick r:id="rId2" tooltip="Guzman, A. L. (2018). Introduction: “What is human-machine communication, anyway?”. In A. L. Guzman (Ed.), Human-machine communication: Rethinking communication, technology, and ourselves (pp. 1–28). New York: Peter Lang. &#10;                  https://doi.org/10.3726/b14399&#10;                  &#10;                ."/>
              </a:rPr>
              <a:t>2018</a:t>
            </a:r>
            <a:r>
              <a:rPr lang="en-GB" dirty="0" smtClean="0"/>
              <a:t>, p. 17), establish “relationships </a:t>
            </a:r>
            <a:r>
              <a:rPr lang="en-GB" dirty="0" smtClean="0"/>
              <a:t>-  </a:t>
            </a:r>
            <a:r>
              <a:rPr lang="en-US" dirty="0" smtClean="0"/>
              <a:t> display social behavior</a:t>
            </a:r>
          </a:p>
          <a:p>
            <a:r>
              <a:rPr lang="en-GB" dirty="0" smtClean="0"/>
              <a:t> unidirectional (from humans to machines) or bidirectional. </a:t>
            </a:r>
          </a:p>
          <a:p>
            <a:r>
              <a:rPr lang="en-GB" dirty="0" smtClean="0"/>
              <a:t> truly comprehend the meaning of the messages, or are completely equivalent to human</a:t>
            </a:r>
          </a:p>
          <a:p>
            <a:r>
              <a:rPr lang="en-GB" dirty="0" smtClean="0"/>
              <a:t>humans socially engage with machine</a:t>
            </a:r>
          </a:p>
          <a:p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76199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Types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848600" cy="5029200"/>
          </a:xfrm>
        </p:spPr>
        <p:txBody>
          <a:bodyPr>
            <a:normAutofit fontScale="85000" lnSpcReduction="10000"/>
          </a:bodyPr>
          <a:lstStyle/>
          <a:p>
            <a:pPr algn="l">
              <a:buFont typeface="Arial" pitchFamily="34" charset="0"/>
              <a:buChar char="•"/>
            </a:pPr>
            <a:r>
              <a:rPr lang="en-GB" dirty="0" smtClean="0"/>
              <a:t> </a:t>
            </a:r>
            <a:r>
              <a:rPr lang="en-GB" dirty="0" smtClean="0">
                <a:solidFill>
                  <a:schemeClr val="tx1"/>
                </a:solidFill>
              </a:rPr>
              <a:t>a micro-level layer containing the social situation and immediate reality of the communicators</a:t>
            </a:r>
          </a:p>
          <a:p>
            <a:pPr algn="l"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a </a:t>
            </a:r>
            <a:r>
              <a:rPr lang="en-GB" dirty="0" err="1" smtClean="0">
                <a:solidFill>
                  <a:schemeClr val="tx1"/>
                </a:solidFill>
              </a:rPr>
              <a:t>meso</a:t>
            </a:r>
            <a:r>
              <a:rPr lang="en-GB" dirty="0" smtClean="0">
                <a:solidFill>
                  <a:schemeClr val="tx1"/>
                </a:solidFill>
              </a:rPr>
              <a:t>-level layer where institutions and organizations are located </a:t>
            </a:r>
          </a:p>
          <a:p>
            <a:pPr algn="l"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a macro-level layer encompassing societal structures and system</a:t>
            </a:r>
          </a:p>
          <a:p>
            <a:pPr algn="l"/>
            <a:r>
              <a:rPr lang="en-GB" dirty="0" smtClean="0">
                <a:solidFill>
                  <a:schemeClr val="tx1"/>
                </a:solidFill>
              </a:rPr>
              <a:t>HMC as a process of message exchange between humans and machines, and its associated meaning-making, relationships, and social </a:t>
            </a:r>
            <a:r>
              <a:rPr lang="en-GB" dirty="0" err="1" smtClean="0">
                <a:solidFill>
                  <a:schemeClr val="tx1"/>
                </a:solidFill>
              </a:rPr>
              <a:t>behavior</a:t>
            </a:r>
            <a:r>
              <a:rPr lang="en-GB" dirty="0" smtClean="0">
                <a:solidFill>
                  <a:schemeClr val="tx1"/>
                </a:solidFill>
              </a:rPr>
              <a:t>, embedded in different layers of social context on micro level, </a:t>
            </a:r>
            <a:r>
              <a:rPr lang="en-GB" dirty="0" err="1" smtClean="0">
                <a:solidFill>
                  <a:schemeClr val="tx1"/>
                </a:solidFill>
              </a:rPr>
              <a:t>meso</a:t>
            </a:r>
            <a:r>
              <a:rPr lang="en-GB" dirty="0" smtClean="0">
                <a:solidFill>
                  <a:schemeClr val="tx1"/>
                </a:solidFill>
              </a:rPr>
              <a:t> level, and macro </a:t>
            </a:r>
            <a:r>
              <a:rPr lang="en-GB" dirty="0" err="1" smtClean="0">
                <a:solidFill>
                  <a:schemeClr val="tx1"/>
                </a:solidFill>
              </a:rPr>
              <a:t>leve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11616_2022_754_Fig1_HTM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830580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Relevance of human-machine communication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 a result, we are witnessing a profound change, in which communication </a:t>
            </a:r>
            <a:r>
              <a:rPr lang="en-GB" b="1" i="1" dirty="0" smtClean="0"/>
              <a:t>through</a:t>
            </a:r>
            <a:r>
              <a:rPr lang="en-GB" dirty="0" smtClean="0"/>
              <a:t> technologies is extended by communication </a:t>
            </a:r>
            <a:r>
              <a:rPr lang="en-GB" b="1" i="1" dirty="0" smtClean="0"/>
              <a:t>with</a:t>
            </a:r>
            <a:r>
              <a:rPr lang="en-GB" dirty="0" smtClean="0"/>
              <a:t> technologies </a:t>
            </a:r>
          </a:p>
          <a:p>
            <a:r>
              <a:rPr lang="en-GB" dirty="0" smtClean="0"/>
              <a:t>it implies several theoretical, empirical, and methodological challenges, such as applying, changing, or </a:t>
            </a:r>
            <a:r>
              <a:rPr lang="en-GB" dirty="0" err="1" smtClean="0"/>
              <a:t>reconceptualizing</a:t>
            </a:r>
            <a:r>
              <a:rPr lang="en-GB" dirty="0" smtClean="0"/>
              <a:t> approaches.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communication with </a:t>
            </a:r>
            <a:r>
              <a:rPr lang="en-GB" dirty="0" err="1" smtClean="0"/>
              <a:t>chatbots</a:t>
            </a:r>
            <a:r>
              <a:rPr lang="en-GB" dirty="0" smtClean="0"/>
              <a:t>, voice assistants, and social robots is already part of our social reality</a:t>
            </a:r>
          </a:p>
          <a:p>
            <a:r>
              <a:rPr lang="en-GB" dirty="0" smtClean="0"/>
              <a:t> three drivers: the decrease of human control over the communication process, the increase of the simulation of human mediation of meaning, and the discursive attribution of communication to machines.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800" b="1" dirty="0" smtClean="0"/>
              <a:t>1- Improved Productivity</a:t>
            </a:r>
            <a:r>
              <a:rPr lang="en-GB" sz="1800" dirty="0" smtClean="0"/>
              <a:t>.</a:t>
            </a:r>
            <a:br>
              <a:rPr lang="en-GB" sz="1800" dirty="0" smtClean="0"/>
            </a:b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b="1" dirty="0" smtClean="0"/>
              <a:t>2- Satisfaction/ Pursuit of Happiness</a:t>
            </a:r>
          </a:p>
          <a:p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b="1" dirty="0" smtClean="0"/>
              <a:t>3- Enhance Data Saving/Recording</a:t>
            </a:r>
          </a:p>
          <a:p>
            <a:r>
              <a:rPr lang="en-GB" sz="1800" dirty="0" smtClean="0"/>
              <a:t>.</a:t>
            </a:r>
            <a:br>
              <a:rPr lang="en-GB" sz="1800" dirty="0" smtClean="0"/>
            </a:br>
            <a:r>
              <a:rPr lang="en-GB" sz="1800" b="1" dirty="0" smtClean="0"/>
              <a:t>4- Internet of Things</a:t>
            </a:r>
          </a:p>
          <a:p>
            <a:r>
              <a:rPr lang="en-GB" sz="1800" dirty="0" smtClean="0"/>
              <a:t>.</a:t>
            </a:r>
            <a:br>
              <a:rPr lang="en-GB" sz="1800" dirty="0" smtClean="0"/>
            </a:br>
            <a:r>
              <a:rPr lang="en-GB" sz="1800" b="1" dirty="0" smtClean="0"/>
              <a:t>5- Data Translation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b="1" dirty="0" smtClean="0"/>
              <a:t>6- Reduce the Cost of Hardware</a:t>
            </a:r>
          </a:p>
          <a:p>
            <a:r>
              <a:rPr lang="en-GB" sz="1800" dirty="0" smtClean="0"/>
              <a:t>An HMI can reduce the cost that an industry incurs in terms of hardware like consoles, panels, cables. An HMI can replace hundreds of them thus saving on costs.</a:t>
            </a:r>
            <a:br>
              <a:rPr lang="en-GB" sz="1800" dirty="0" smtClean="0"/>
            </a:b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b="1" dirty="0" smtClean="0"/>
              <a:t>Disadvantages of </a:t>
            </a:r>
            <a:r>
              <a:rPr lang="en-GB" b="1" dirty="0" smtClean="0"/>
              <a:t>HMC</a:t>
            </a:r>
            <a:r>
              <a:rPr lang="en-GB" b="1" dirty="0" smtClean="0"/>
              <a:t/>
            </a:r>
            <a:br>
              <a:rPr lang="en-GB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b="1" dirty="0" smtClean="0"/>
              <a:t>1- Security</a:t>
            </a:r>
          </a:p>
          <a:p>
            <a:r>
              <a:rPr lang="en-GB" dirty="0" smtClean="0"/>
              <a:t>high risk of hacking. 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b="1" dirty="0" smtClean="0"/>
              <a:t>2- Poor Interface Design</a:t>
            </a:r>
          </a:p>
          <a:p>
            <a:r>
              <a:rPr lang="en-GB" dirty="0" smtClean="0"/>
              <a:t>Most accidents involving machine and</a:t>
            </a:r>
            <a:r>
              <a:rPr lang="en-GB" dirty="0" smtClean="0">
                <a:hlinkClick r:id="rId2"/>
              </a:rPr>
              <a:t> automobiles</a:t>
            </a:r>
            <a:r>
              <a:rPr lang="en-GB" dirty="0" smtClean="0"/>
              <a:t> are attributed to human error ----poor designing of an HMI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85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Human Machine Communication</vt:lpstr>
      <vt:lpstr>Types </vt:lpstr>
      <vt:lpstr>Slide 3</vt:lpstr>
      <vt:lpstr>Relevance of human-machine communication </vt:lpstr>
      <vt:lpstr>Slide 5</vt:lpstr>
      <vt:lpstr>Advantages</vt:lpstr>
      <vt:lpstr>Disadvantages of HMC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12</cp:revision>
  <dcterms:created xsi:type="dcterms:W3CDTF">2006-08-16T00:00:00Z</dcterms:created>
  <dcterms:modified xsi:type="dcterms:W3CDTF">2024-04-10T11:37:59Z</dcterms:modified>
</cp:coreProperties>
</file>