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918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31D7-779E-4ED1-8C70-8DDF0F6BA73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F5B92-9350-4D6E-B6D9-CF3B6B5BA6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F5B92-9350-4D6E-B6D9-CF3B6B5BA6F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74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06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818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828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5034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165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134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68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59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01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11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80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236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0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639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552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49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5482-E42E-4EF8-893C-C79AE62FB1CF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78C0-75AC-4875-87FA-09DAA12EC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132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B22AF-3F90-30A2-FF14-61AC90B8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 of Science and Technology in the Development of the Nation</a:t>
            </a:r>
            <a:endParaRPr lang="en-IN" sz="72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958EBE-125A-8B97-6E08-85D73E061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167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Dr. E. Koperundevi</a:t>
            </a:r>
          </a:p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AP-III, SASTRA</a:t>
            </a:r>
          </a:p>
        </p:txBody>
      </p:sp>
    </p:spTree>
    <p:extLst>
      <p:ext uri="{BB962C8B-B14F-4D97-AF65-F5344CB8AC3E}">
        <p14:creationId xmlns:p14="http://schemas.microsoft.com/office/powerpoint/2010/main" xmlns="" val="401589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accent5"/>
                </a:solidFill>
              </a:rPr>
              <a:t>Control of Communicable Diseases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b="1" dirty="0"/>
              <a:t>Smallpox: E</a:t>
            </a:r>
            <a:r>
              <a:rPr lang="en-GB" sz="2000" dirty="0"/>
              <a:t>radicated - April 1977 - big achievement </a:t>
            </a:r>
          </a:p>
          <a:p>
            <a:r>
              <a:rPr lang="en-GB" sz="2000" b="1" dirty="0"/>
              <a:t>Polio: Polio-free certification</a:t>
            </a:r>
            <a:r>
              <a:rPr lang="en-GB" sz="2000" dirty="0"/>
              <a:t> from WHO - 27 March 2014, with the last polio case - Howrah in West Bengal on 13 Jan 2011.</a:t>
            </a:r>
          </a:p>
          <a:p>
            <a:r>
              <a:rPr lang="en-GB" sz="2000" b="1" dirty="0"/>
              <a:t>Malaria</a:t>
            </a:r>
            <a:r>
              <a:rPr lang="en-GB" sz="2000" dirty="0"/>
              <a:t>: Independence - killed more than 10 lakh people every year. Due to developments in science and technology - better planning - the Government - major step launching the National Malaria Eradication Programme in 1958.</a:t>
            </a:r>
          </a:p>
          <a:p>
            <a:r>
              <a:rPr lang="en-GB" sz="2000" b="1" dirty="0"/>
              <a:t>Tuberculosis:</a:t>
            </a:r>
            <a:r>
              <a:rPr lang="en-GB" sz="2000" dirty="0"/>
              <a:t> TB - National TB Control Programme -1955. Several TB hospitals - Revised National Tuberculosis Control Programme - April 1977. </a:t>
            </a:r>
            <a:r>
              <a:rPr lang="en-GB" sz="2000" b="1" dirty="0"/>
              <a:t>National Strategic Plan for Tuberculosis Elimination (2017–2025) </a:t>
            </a:r>
            <a:r>
              <a:rPr lang="en-GB" sz="2000" dirty="0"/>
              <a:t>purposes - Elimination of TB in India by 2025.</a:t>
            </a:r>
          </a:p>
          <a:p>
            <a:r>
              <a:rPr lang="en-GB" sz="2000" b="1" dirty="0"/>
              <a:t>Ayushman Bharat Digital Mission (</a:t>
            </a:r>
            <a:r>
              <a:rPr lang="en-GB" sz="2000" b="1" dirty="0" smtClean="0"/>
              <a:t>ABDM)- </a:t>
            </a:r>
            <a:r>
              <a:rPr lang="en-GB" sz="2000" dirty="0"/>
              <a:t>enable a Nationa</a:t>
            </a:r>
            <a:r>
              <a:rPr lang="en-GB" sz="2000" b="1" dirty="0"/>
              <a:t>l</a:t>
            </a:r>
            <a:r>
              <a:rPr lang="en-GB" sz="2000" dirty="0"/>
              <a:t> </a:t>
            </a:r>
            <a:r>
              <a:rPr lang="en-GB" sz="2000" b="1" dirty="0"/>
              <a:t>Digital Health Ecosystem </a:t>
            </a:r>
            <a:r>
              <a:rPr lang="en-GB" sz="2000" dirty="0"/>
              <a:t>-</a:t>
            </a:r>
            <a:r>
              <a:rPr lang="en-GB" sz="2000" b="1" dirty="0"/>
              <a:t>digital health ecosystem - elimination of quackery -</a:t>
            </a:r>
            <a:r>
              <a:rPr lang="en-GB" sz="2000" dirty="0"/>
              <a:t> </a:t>
            </a:r>
            <a:r>
              <a:rPr lang="en-GB" sz="2000" b="1" dirty="0"/>
              <a:t>Digital prescriptions</a:t>
            </a:r>
            <a:r>
              <a:rPr lang="en-GB" sz="2000" dirty="0"/>
              <a:t> </a:t>
            </a:r>
          </a:p>
          <a:p>
            <a:r>
              <a:rPr lang="en-GB" sz="2000" b="1" dirty="0"/>
              <a:t>unique health ID for every individual,</a:t>
            </a:r>
            <a:r>
              <a:rPr lang="en-GB" sz="2000" dirty="0"/>
              <a:t> </a:t>
            </a:r>
          </a:p>
          <a:p>
            <a:r>
              <a:rPr lang="en-GB" sz="2000" b="1" dirty="0"/>
              <a:t>5G on the anvil</a:t>
            </a:r>
            <a:r>
              <a:rPr lang="en-GB" sz="2000" dirty="0"/>
              <a:t>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6852"/>
            <a:ext cx="10820400" cy="4861833"/>
          </a:xfrm>
        </p:spPr>
        <p:txBody>
          <a:bodyPr>
            <a:normAutofit/>
          </a:bodyPr>
          <a:lstStyle/>
          <a:p>
            <a:r>
              <a:rPr lang="en-GB" sz="2800" b="1" dirty="0"/>
              <a:t>Telemedicine</a:t>
            </a:r>
          </a:p>
          <a:p>
            <a:r>
              <a:rPr lang="en-GB" sz="2800" b="1" dirty="0" err="1"/>
              <a:t>CoWIN</a:t>
            </a:r>
            <a:r>
              <a:rPr lang="en-GB" sz="2800" b="1" dirty="0"/>
              <a:t> Platform - 100 crore vaccines milestone</a:t>
            </a:r>
          </a:p>
          <a:p>
            <a:r>
              <a:rPr lang="en-GB" sz="2800" dirty="0"/>
              <a:t>Digital platform - </a:t>
            </a:r>
            <a:r>
              <a:rPr lang="en-GB" sz="2800" b="1" dirty="0"/>
              <a:t>first time any country has</a:t>
            </a:r>
            <a:r>
              <a:rPr lang="en-GB" sz="2800" dirty="0"/>
              <a:t> made a </a:t>
            </a:r>
            <a:r>
              <a:rPr lang="en-GB" sz="2800" b="1" dirty="0"/>
              <a:t>software platform developed by its public sector open to the world.</a:t>
            </a:r>
            <a:endParaRPr lang="en-GB" sz="2800" dirty="0"/>
          </a:p>
          <a:p>
            <a:r>
              <a:rPr lang="en-GB" sz="2800" b="1" dirty="0" err="1"/>
              <a:t>Covaxin</a:t>
            </a:r>
            <a:endParaRPr lang="en-GB" sz="2800" b="1" dirty="0"/>
          </a:p>
          <a:p>
            <a:r>
              <a:rPr lang="en-GB" sz="2800" b="1" dirty="0"/>
              <a:t>Vocal for Patent Waiver: Despite not getting much support - </a:t>
            </a:r>
            <a:r>
              <a:rPr lang="en-GB" sz="2800" dirty="0"/>
              <a:t> India pushed for </a:t>
            </a:r>
            <a:r>
              <a:rPr lang="en-GB" sz="2800" b="1" dirty="0"/>
              <a:t>COVID vaccine patent waiver, medicines at WTO</a:t>
            </a:r>
          </a:p>
          <a:p>
            <a:r>
              <a:rPr lang="en-GB" sz="2800" b="1" dirty="0"/>
              <a:t>Nation-building -</a:t>
            </a:r>
            <a:r>
              <a:rPr lang="en-GB" sz="2800" dirty="0"/>
              <a:t> ‘</a:t>
            </a:r>
            <a:r>
              <a:rPr lang="en-GB" sz="2800" b="1" dirty="0" err="1"/>
              <a:t>Vasudhaiva</a:t>
            </a:r>
            <a:r>
              <a:rPr lang="en-GB" sz="2800" b="1" dirty="0"/>
              <a:t> </a:t>
            </a:r>
            <a:r>
              <a:rPr lang="en-GB" sz="2800" b="1" dirty="0" err="1"/>
              <a:t>Kutumbakam</a:t>
            </a:r>
            <a:r>
              <a:rPr lang="en-GB" sz="2800" b="1" dirty="0"/>
              <a:t>’.</a:t>
            </a:r>
            <a:endParaRPr lang="en-GB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 </a:t>
            </a:r>
            <a:r>
              <a:rPr lang="en-US" b="1" dirty="0">
                <a:solidFill>
                  <a:schemeClr val="accent5"/>
                </a:solidFill>
              </a:rPr>
              <a:t>EDUCATION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India - </a:t>
            </a:r>
            <a:r>
              <a:rPr lang="en-GB" b="1" dirty="0"/>
              <a:t>front-line country and economy - Digital India</a:t>
            </a:r>
            <a:r>
              <a:rPr lang="en-GB" dirty="0"/>
              <a:t> and </a:t>
            </a:r>
            <a:r>
              <a:rPr lang="en-GB" b="1" dirty="0"/>
              <a:t>Make in India</a:t>
            </a:r>
            <a:r>
              <a:rPr lang="en-GB" dirty="0"/>
              <a:t>, - </a:t>
            </a:r>
            <a:r>
              <a:rPr lang="en-GB" b="1" dirty="0"/>
              <a:t>especially higher education</a:t>
            </a:r>
            <a:r>
              <a:rPr lang="en-GB" dirty="0"/>
              <a:t> to gear itself to the task of realising these missions</a:t>
            </a:r>
          </a:p>
          <a:p>
            <a:r>
              <a:rPr lang="en-GB" b="1" dirty="0"/>
              <a:t>The digital divide in schools is significantly higher than in higher education institutions.</a:t>
            </a:r>
            <a:endParaRPr lang="en-GB" dirty="0"/>
          </a:p>
          <a:p>
            <a:r>
              <a:rPr lang="en-GB" dirty="0"/>
              <a:t>Work is being done to make education accessible through digital means for all school students, irrespective of their location, financial background, and internet and bandwidth connectivity.</a:t>
            </a:r>
          </a:p>
          <a:p>
            <a:r>
              <a:rPr lang="en-GB" b="1" dirty="0"/>
              <a:t>National Digital Educational Architecture (NDEAR) -</a:t>
            </a:r>
            <a:r>
              <a:rPr lang="en-GB" dirty="0"/>
              <a:t> to offer distinct education ecosystem architecture for the advancement of digital infrastructure in the country and guarantee the autonomy of stakeholders, especially states 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 </a:t>
            </a:r>
            <a:r>
              <a:rPr lang="en-US" b="1" dirty="0">
                <a:solidFill>
                  <a:schemeClr val="accent5"/>
                </a:solidFill>
              </a:rPr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PM </a:t>
            </a:r>
            <a:r>
              <a:rPr lang="en-GB" b="1" dirty="0" err="1"/>
              <a:t>eVIDYA</a:t>
            </a:r>
            <a:r>
              <a:rPr lang="en-GB" b="1" dirty="0"/>
              <a:t> Programme - </a:t>
            </a:r>
            <a:r>
              <a:rPr lang="en-GB" dirty="0"/>
              <a:t>Indian students and teachers and promote &amp; strengthen digital education in India.</a:t>
            </a:r>
          </a:p>
          <a:p>
            <a:r>
              <a:rPr lang="en-GB" b="1" dirty="0"/>
              <a:t>DIKSHA (Digital Infrastructure for Knowledge Sharing) - </a:t>
            </a:r>
            <a:r>
              <a:rPr lang="en-GB" dirty="0"/>
              <a:t> students, teachers, and parents. </a:t>
            </a:r>
          </a:p>
          <a:p>
            <a:r>
              <a:rPr lang="en-GB" b="1" dirty="0"/>
              <a:t>SWAYAM (Study Webs of Active Learning for Young Aspiring Minds) - </a:t>
            </a:r>
            <a:r>
              <a:rPr lang="en-GB" dirty="0"/>
              <a:t>online courses at affordable costs to all citizens, especially the underprivileged section in the country.</a:t>
            </a:r>
          </a:p>
          <a:p>
            <a:r>
              <a:rPr lang="en-GB" b="1" dirty="0"/>
              <a:t>SWAYAM PRABHA – </a:t>
            </a:r>
            <a:r>
              <a:rPr lang="en-GB" dirty="0"/>
              <a:t>2017 - a group of 34 DTH (Direct-to-Home) channels broadcasting educational programmes 24x7</a:t>
            </a:r>
          </a:p>
          <a:p>
            <a:r>
              <a:rPr lang="en-GB" b="1" dirty="0"/>
              <a:t>E-</a:t>
            </a:r>
            <a:r>
              <a:rPr lang="en-GB" b="1" dirty="0" err="1"/>
              <a:t>Pathshala</a:t>
            </a:r>
            <a:r>
              <a:rPr lang="en-GB" b="1" dirty="0"/>
              <a:t> Portal – </a:t>
            </a:r>
            <a:r>
              <a:rPr lang="en-GB" dirty="0"/>
              <a:t>2015 - to build a resource store for educational videos, audio, flipbooks, etc.</a:t>
            </a:r>
          </a:p>
          <a:p>
            <a:r>
              <a:rPr lang="en-GB" b="1" dirty="0"/>
              <a:t>NISHTHA -</a:t>
            </a:r>
            <a:r>
              <a:rPr lang="en-GB" dirty="0"/>
              <a:t> In FY21 - National Initiative for School Heads and Teachers’ Holistic Advancement - secondary level</a:t>
            </a:r>
          </a:p>
          <a:p>
            <a:r>
              <a:rPr lang="en-GB" b="1" dirty="0" err="1"/>
              <a:t>Olabs</a:t>
            </a:r>
            <a:r>
              <a:rPr lang="en-GB" b="1" dirty="0"/>
              <a:t> - </a:t>
            </a:r>
            <a:r>
              <a:rPr lang="en-GB" dirty="0"/>
              <a:t>lab learning experience via the internet</a:t>
            </a:r>
          </a:p>
          <a:p>
            <a:r>
              <a:rPr lang="en-GB" b="1" dirty="0"/>
              <a:t>Virtual Labs - </a:t>
            </a:r>
            <a:r>
              <a:rPr lang="en-GB" dirty="0"/>
              <a:t>2009 &amp; in 2010 – UG &amp; PG - pursuing science and engineering courses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A5BF6-444C-A9A9-70C3-6EA2CD33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agriculture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A75F-F00F-C6AF-65BD-0B5BE789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2194560"/>
            <a:ext cx="11680723" cy="4456963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facilitated higher yields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greater efficiency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greater nutritional content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famine,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starvation in many parts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 national calamities 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looked for ships to come to our ports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wheat from western countries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era of stagnation in agriculture (the 1950s) -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limited or insignificant growth, agricultural production during this period witnessed.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1960s-1980s: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good transition from stagnancy to high agriculture production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1980- 2000s: Surplus production and exports -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achieving food security to surplus production. 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 Onwards: Economic Reforms, Technological Advancements and Disruptive Transformation</a:t>
            </a:r>
            <a:endParaRPr lang="en-I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 Revolution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India’s Rainbow Revolution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Soil Health Card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APMC farmers go cashless (2017)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 Mantri Kisan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Urja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Suraksha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evem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Utthan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Mahabhiyan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(PM KUSUM)</a:t>
            </a:r>
            <a:endParaRPr lang="en-I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944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72993-3A54-4218-6C36-E7602BBB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5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Digital Initiatives By The Indian Government in Agriculture</a:t>
            </a:r>
            <a:endParaRPr lang="en-IN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6D36A-2CC7-B57C-847C-F074CEBB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sagu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-info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Community Radio (CR)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Digital 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Green- partners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National Agriculture Market (e-NAM) - e-marketing platform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Kisan Call Centre (KCC) - Provides information to farmers through a toll-free telephone helpline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- </a:t>
            </a:r>
            <a:r>
              <a:rPr lang="en-US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farmers can get the information in their native language.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NEW-AGE AGRI REVOLUTION IN INDIA - Artificial Intelligence (AI) systems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Accurate AI forecasts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-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Kisan Drones -  Smart Farm Machinery - Micro Irrigation - Precision Farming - Earth Observation Satellites (EOS):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These are nothing but another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Radar Imaging Satellite (RISAT)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98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C449B-1307-EC0E-C1D5-A00D2AE9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agricultural sector plays a strategic role in the process of nation-building</a:t>
            </a:r>
            <a:endParaRPr lang="en-IN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CD3FC-BE80-0F63-D486-F76CF4C1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Contributing to National Income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the Source of Food Supply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Pre-requisite for Raw Material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Provision of Surplus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Infrastructure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Helpful to Reduce Inequality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of foreign exchange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 opportunities for Rural People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78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E90F6-7F8D-BDB0-6A0B-8D74E0E5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 OF SCIENCE AND TECHNOLOGY IN AFFORDABLE/CLEAN ENERGY</a:t>
            </a:r>
            <a:endParaRPr lang="en-IN" sz="54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50266-DEF0-5702-9C97-BA535FF4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conomic growth and human development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of any country. It 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improves the quality of life of human beings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Power Generating Capacity has increased - 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1362 MW in 1947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 about 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393 GW at the end of March 2021</a:t>
            </a:r>
          </a:p>
          <a:p>
            <a:pPr algn="just">
              <a:lnSpc>
                <a:spcPts val="2170"/>
              </a:lnSpc>
              <a:spcAft>
                <a:spcPts val="865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of Technological intervention in the Power Sector: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Smart Grid Mission (NSGM) -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metering, billing and collection systems - Energy accounting system to conduct an energy audit - Complaint handling - Increased Efficiency in the Distribution sector - Evolved grid system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Metering -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Asset Management - Sustainable Energy -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Technological Up-gradation/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Digitisation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Energy Storage -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Renewable Energy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9006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75A20-D027-738C-B73A-97E62FF9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 OF SCIENCE AND TECHNOLOGY IN ECONOMIC GROWTH</a:t>
            </a:r>
            <a:endParaRPr lang="en-IN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71420-11B8-C9DC-2310-0AC23163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is Money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Resources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Expansion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Internet and International Trade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50707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25169-A7EC-2844-FBFB-4BC79669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THREE PILLARS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B792CA-C2DE-BBDB-10C3-C6F9F4A4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170"/>
              </a:lnSpc>
              <a:spcAft>
                <a:spcPts val="8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distinct pillars sustaining any nation-building process.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Government,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which also could be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categorised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political leadership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Civil Society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Business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three work in tandem to drive the process forward.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69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8" y="1696065"/>
            <a:ext cx="11577484" cy="504394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 and Technology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key to the progress and development of any nation.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 role - wealth creation, improvement of the quality of life and real economic growth and transformation in any society.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proportional.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- Linked with technological disruption - an advancement in the scientific field.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Nation-building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National identities are constructed and communicated –used with - state-building, democratization, modernization, political development, post-conflict reconstruction, and peacebuilding. 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 economic growth and political stability.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 in post-colonial states.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F0FF-7C3C-19FF-704C-8D7D2C78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 of Technology in Indian Economy</a:t>
            </a:r>
            <a:endParaRPr lang="en-IN" sz="6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54D35-9A88-52C8-8C22-4A26CF96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ts val="2170"/>
              </a:lnSpc>
              <a:spcAft>
                <a:spcPts val="865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Operations – a critical building block of the country’s infrastructure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trading -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democratizing trading. 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Banking Sector - computerized banks in India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 C Rangrajan Deputy Governor RBI implemented the concept of core banking in India -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of the Core Banking System -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convenient banking - anytime and from anywhere.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to make informed decisions with facts and figures.</a:t>
            </a: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Advanced Self-Service Capabilities - Application Programming Interfaces (APIs) -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introduced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NEFT and RTGS -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Instant Payments  - BHIM (Bharat Interface for Money)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RuPay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Payment Network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Rs 1,300 crore ($170 million) plan to promote domestic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RuPay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debit cards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low-value digital transactions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Aadhar - world's largest biometric ID system. Today, 99% of Indian adults have an Aadhaar identity number.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52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5FA6A-9B7A-686A-FFAC-FD803AAC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CONCLUSION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6A460-B98D-06AA-FC46-1A9F591E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Nation-building  - aim - unification of the people within the state so that it remains 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politically stable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viable in the long run.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GDP growth is not the real measure of a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nation’s progress.</a:t>
            </a:r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Means of harnessing and exploiting our 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of nature and resources </a:t>
            </a:r>
          </a:p>
          <a:p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when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knowledge-based economies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emerging stronger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utshell -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science and technology is associated with modernity by all means and 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nation-building and the rapid development of their subjects.</a:t>
            </a:r>
            <a:endParaRPr lang="en-IN" sz="2400" dirty="0"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15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Historical Perspectives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5" y="1902542"/>
            <a:ext cx="11680723" cy="4734231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Nation-building is an autonomous process</a:t>
            </a:r>
            <a:r>
              <a:rPr lang="en-GB" sz="2400" dirty="0">
                <a:solidFill>
                  <a:schemeClr val="accent2"/>
                </a:solidFill>
              </a:rPr>
              <a:t> </a:t>
            </a:r>
            <a:r>
              <a:rPr lang="en-GB" sz="2400" dirty="0"/>
              <a:t>- a complex challenge.</a:t>
            </a:r>
          </a:p>
          <a:p>
            <a:r>
              <a:rPr lang="en-GB" sz="2400" dirty="0"/>
              <a:t>Nehru, </a:t>
            </a:r>
            <a:r>
              <a:rPr lang="en-GB" sz="2400" b="1" dirty="0"/>
              <a:t>“</a:t>
            </a:r>
            <a:r>
              <a:rPr lang="en-GB" sz="2400" b="1" dirty="0">
                <a:solidFill>
                  <a:schemeClr val="accent2"/>
                </a:solidFill>
              </a:rPr>
              <a:t>New-born India needed inputs of science not through hollow words, but through concrete efforts directed at building the necessary infrastructure from scratch.” </a:t>
            </a:r>
          </a:p>
          <a:p>
            <a:r>
              <a:rPr lang="en-GB" sz="2400" dirty="0"/>
              <a:t>The cultivation of science and its benefits to humanity - before independence. </a:t>
            </a:r>
          </a:p>
          <a:p>
            <a:r>
              <a:rPr lang="en-GB" sz="2400" dirty="0" smtClean="0"/>
              <a:t>Nehru    </a:t>
            </a:r>
            <a:r>
              <a:rPr lang="en-GB" sz="2400" dirty="0" smtClean="0"/>
              <a:t>First </a:t>
            </a:r>
            <a:r>
              <a:rPr lang="en-GB" sz="2400" dirty="0"/>
              <a:t>non-scientist to preside over the Indian Science Congress.</a:t>
            </a:r>
          </a:p>
          <a:p>
            <a:r>
              <a:rPr lang="en-US" sz="2400" dirty="0" err="1"/>
              <a:t>Homi</a:t>
            </a:r>
            <a:r>
              <a:rPr lang="en-US" sz="2400" dirty="0"/>
              <a:t> J </a:t>
            </a:r>
            <a:r>
              <a:rPr lang="en-US" sz="2400" dirty="0" err="1"/>
              <a:t>Bhabha</a:t>
            </a:r>
            <a:r>
              <a:rPr lang="en-US" sz="2400" dirty="0"/>
              <a:t>, Sir C.V. Raman, </a:t>
            </a:r>
            <a:r>
              <a:rPr lang="en-US" sz="2400" dirty="0" err="1"/>
              <a:t>Satish</a:t>
            </a:r>
            <a:r>
              <a:rPr lang="en-US" sz="2400" dirty="0"/>
              <a:t> </a:t>
            </a:r>
            <a:r>
              <a:rPr lang="en-US" sz="2400" dirty="0" err="1"/>
              <a:t>Dhawan</a:t>
            </a:r>
            <a:r>
              <a:rPr lang="en-US" sz="2400" dirty="0"/>
              <a:t>, </a:t>
            </a:r>
            <a:r>
              <a:rPr lang="en-US" sz="2400" dirty="0" err="1"/>
              <a:t>Nalini</a:t>
            </a:r>
            <a:r>
              <a:rPr lang="en-US" sz="2400" dirty="0"/>
              <a:t> </a:t>
            </a:r>
            <a:r>
              <a:rPr lang="en-US" sz="2400" dirty="0" err="1"/>
              <a:t>Ranjan</a:t>
            </a:r>
            <a:r>
              <a:rPr lang="en-US" sz="2400" dirty="0"/>
              <a:t> </a:t>
            </a:r>
            <a:r>
              <a:rPr lang="en-US" sz="2400" dirty="0" err="1"/>
              <a:t>Sarkar</a:t>
            </a:r>
            <a:r>
              <a:rPr lang="en-US" sz="2400" dirty="0"/>
              <a:t>, J.C. Ghosh, Meghnad Saha and S.S. Bhatnagar - given a free hand in establishing the country’s best institutes of scientific learning.</a:t>
            </a:r>
            <a:endParaRPr lang="en-GB" sz="2400" dirty="0"/>
          </a:p>
          <a:p>
            <a:r>
              <a:rPr lang="en-GB" sz="2400" dirty="0"/>
              <a:t>Nehru &amp; Bhabha, established - </a:t>
            </a:r>
            <a:r>
              <a:rPr lang="en-GB" sz="2400" b="1" dirty="0">
                <a:solidFill>
                  <a:schemeClr val="accent2"/>
                </a:solidFill>
              </a:rPr>
              <a:t>Atomic Energy Commission (AEC)</a:t>
            </a:r>
            <a:r>
              <a:rPr lang="en-GB" sz="2400" dirty="0">
                <a:solidFill>
                  <a:schemeClr val="accent2"/>
                </a:solidFill>
              </a:rPr>
              <a:t> </a:t>
            </a:r>
            <a:r>
              <a:rPr lang="en-GB" sz="2400" dirty="0"/>
              <a:t>of the country on August 10, 1948, with </a:t>
            </a:r>
            <a:r>
              <a:rPr lang="en-GB" sz="2400" b="1" dirty="0">
                <a:solidFill>
                  <a:schemeClr val="accent2"/>
                </a:solidFill>
              </a:rPr>
              <a:t>Bhabha as its head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</a:p>
          <a:p>
            <a:r>
              <a:rPr lang="en-GB" sz="2400" dirty="0"/>
              <a:t>In India - establishment of institutes like </a:t>
            </a:r>
            <a:r>
              <a:rPr lang="en-GB" sz="2400" b="1" dirty="0">
                <a:solidFill>
                  <a:schemeClr val="accent2"/>
                </a:solidFill>
              </a:rPr>
              <a:t>DRDO, IITs, CSIR labs</a:t>
            </a:r>
            <a:r>
              <a:rPr lang="en-GB" sz="2400" dirty="0">
                <a:solidFill>
                  <a:schemeClr val="accent2"/>
                </a:solidFill>
              </a:rPr>
              <a:t> and </a:t>
            </a:r>
            <a:r>
              <a:rPr lang="en-GB" sz="2400" b="1" dirty="0">
                <a:solidFill>
                  <a:schemeClr val="accent2"/>
                </a:solidFill>
              </a:rPr>
              <a:t>Department of Science and Technology (DST).</a:t>
            </a:r>
            <a:endParaRPr lang="en-GB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accent5"/>
                </a:solidFill>
              </a:rPr>
              <a:t>Challenges Faced by the Newly Independent India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Rehabilitation of Refuges &amp; Communal Riots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Integration of Princely States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Stability &amp; Security of India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Establishment of Representative Democracy &amp; Civil Libertarian Political Order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Restoration of Law &amp; Order after partition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Economic Development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Social, Political and Economic Equality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b="1" dirty="0">
                <a:solidFill>
                  <a:schemeClr val="accent5"/>
                </a:solidFill>
              </a:rPr>
              <a:t>Technology - two major categories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2057401"/>
            <a:ext cx="11488994" cy="4490883"/>
          </a:xfrm>
        </p:spPr>
        <p:txBody>
          <a:bodyPr>
            <a:normAutofit/>
          </a:bodyPr>
          <a:lstStyle/>
          <a:p>
            <a:pPr algn="just" fontAlgn="t"/>
            <a:r>
              <a:rPr lang="en-GB" b="1" dirty="0">
                <a:solidFill>
                  <a:schemeClr val="accent2"/>
                </a:solidFill>
              </a:rPr>
              <a:t>Material Technology </a:t>
            </a:r>
            <a:r>
              <a:rPr lang="en-GB" dirty="0"/>
              <a:t>- where knowledge is embedded into technological products such as tools, equipment, agrochemicals, improved plant varieties or hybrids, improved breeds of animals and vaccines.</a:t>
            </a:r>
          </a:p>
          <a:p>
            <a:pPr fontAlgn="t"/>
            <a:endParaRPr lang="en-GB" dirty="0"/>
          </a:p>
          <a:p>
            <a:pPr algn="just" fontAlgn="t"/>
            <a:r>
              <a:rPr lang="en-GB" b="1" dirty="0">
                <a:solidFill>
                  <a:schemeClr val="accent2"/>
                </a:solidFill>
              </a:rPr>
              <a:t>Knowledge-Based Technology-</a:t>
            </a:r>
            <a:r>
              <a:rPr lang="en-GB" dirty="0">
                <a:solidFill>
                  <a:schemeClr val="accent2"/>
                </a:solidFill>
              </a:rPr>
              <a:t> </a:t>
            </a:r>
            <a:r>
              <a:rPr lang="en-GB" dirty="0"/>
              <a:t>such as technical knowledge, management skills and other processes which are needed to successfully produce products or grow crops.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SPACE EXPLORATION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Dr Vikram Sarabhai - </a:t>
            </a:r>
            <a:r>
              <a:rPr lang="en-GB" b="1" dirty="0">
                <a:solidFill>
                  <a:schemeClr val="accent2"/>
                </a:solidFill>
              </a:rPr>
              <a:t>father of the Indian space programme</a:t>
            </a:r>
            <a:r>
              <a:rPr lang="en-GB" dirty="0">
                <a:solidFill>
                  <a:schemeClr val="accent2"/>
                </a:solidFill>
              </a:rPr>
              <a:t>, </a:t>
            </a:r>
            <a:r>
              <a:rPr lang="en-GB" b="1" dirty="0">
                <a:solidFill>
                  <a:schemeClr val="accent2"/>
                </a:solidFill>
              </a:rPr>
              <a:t>the Indian Space Research Organisation (ISRO) was set up in 1969.</a:t>
            </a: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    </a:t>
            </a:r>
            <a:r>
              <a:rPr lang="en-GB" b="1" dirty="0">
                <a:solidFill>
                  <a:schemeClr val="accent2"/>
                </a:solidFill>
              </a:rPr>
              <a:t>Three distinct elements: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Satellites for communication and remote sensing</a:t>
            </a:r>
          </a:p>
          <a:p>
            <a:r>
              <a:rPr lang="en-GB" dirty="0"/>
              <a:t>Space transportation system and</a:t>
            </a:r>
          </a:p>
          <a:p>
            <a:r>
              <a:rPr lang="en-GB" dirty="0"/>
              <a:t>Application programmes.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Achievements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err="1"/>
              <a:t>Aryabhatta</a:t>
            </a:r>
            <a:r>
              <a:rPr lang="en-GB" b="1" dirty="0"/>
              <a:t>, the first Indian satellite –</a:t>
            </a:r>
            <a:r>
              <a:rPr lang="en-GB" dirty="0"/>
              <a:t> the Soviet Union in 1975.</a:t>
            </a:r>
          </a:p>
          <a:p>
            <a:r>
              <a:rPr lang="en-GB" dirty="0"/>
              <a:t>ISRO has conducted two successful space projects, </a:t>
            </a:r>
            <a:r>
              <a:rPr lang="en-GB" b="1" dirty="0" err="1"/>
              <a:t>Chandrayaan</a:t>
            </a:r>
            <a:r>
              <a:rPr lang="en-GB" b="1" dirty="0"/>
              <a:t> in 2008 &amp;</a:t>
            </a:r>
            <a:r>
              <a:rPr lang="en-GB" dirty="0"/>
              <a:t> </a:t>
            </a:r>
            <a:r>
              <a:rPr lang="en-GB" b="1" dirty="0"/>
              <a:t>Mangalyaan</a:t>
            </a:r>
            <a:r>
              <a:rPr lang="en-GB" dirty="0"/>
              <a:t> in 2014.</a:t>
            </a:r>
          </a:p>
          <a:p>
            <a:pPr algn="just"/>
            <a:r>
              <a:rPr lang="en-GB" dirty="0"/>
              <a:t>Present - India’s main priorities are </a:t>
            </a:r>
            <a:r>
              <a:rPr lang="en-GB" b="1" dirty="0"/>
              <a:t>Chandrayaan-3 and </a:t>
            </a:r>
            <a:r>
              <a:rPr lang="en-GB" b="1" dirty="0" err="1"/>
              <a:t>Gaganyaan</a:t>
            </a:r>
            <a:r>
              <a:rPr lang="en-GB" b="1" dirty="0"/>
              <a:t> mission”.</a:t>
            </a:r>
            <a:endParaRPr lang="en-GB" dirty="0"/>
          </a:p>
          <a:p>
            <a:pPr algn="just"/>
            <a:r>
              <a:rPr lang="en-GB" b="1" dirty="0"/>
              <a:t>GSLV Mk III </a:t>
            </a:r>
            <a:r>
              <a:rPr lang="en-GB" dirty="0"/>
              <a:t>- Launch Chandrayaan-2 spacecraft - three-stage heavy-lift launch vehicle developed by ISRO - First testing of the indigenous cryogenic engine.</a:t>
            </a:r>
          </a:p>
          <a:p>
            <a:r>
              <a:rPr lang="en-GB" b="1" dirty="0"/>
              <a:t>Mars Orbiter Mission (MOM):</a:t>
            </a:r>
            <a:r>
              <a:rPr lang="en-GB" dirty="0"/>
              <a:t> - India's first venture into the interplanetary space, MOM will explore and observe Mars surface features, morphology, mineralogy and the Martian atmosphere</a:t>
            </a:r>
            <a:r>
              <a:rPr lang="en-GB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newly launched </a:t>
            </a:r>
            <a:r>
              <a:rPr lang="en-GB" b="1" dirty="0" smtClean="0"/>
              <a:t>INSAT-3DS</a:t>
            </a:r>
            <a:r>
              <a:rPr lang="en-GB" dirty="0" smtClean="0"/>
              <a:t> satellite aims to enhance the monitoring of Earth's surface, atmosphere, oceans, and environment, elevate capabilities in data collection and dissemination and satellite-aided search and rescue services.</a:t>
            </a:r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chemeClr val="accent5"/>
                </a:solidFill>
              </a:rPr>
              <a:t>Application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of Space Technology:</a:t>
            </a:r>
            <a:endParaRPr lang="en-US" dirty="0"/>
          </a:p>
          <a:p>
            <a:r>
              <a:rPr lang="en-US" b="1" dirty="0"/>
              <a:t>Cyclone Warning Systems:</a:t>
            </a:r>
            <a:r>
              <a:rPr lang="en-US" dirty="0"/>
              <a:t> The cyclone </a:t>
            </a:r>
            <a:r>
              <a:rPr lang="en-US" b="1" dirty="0"/>
              <a:t>forecast accuracy has significantly improved</a:t>
            </a:r>
            <a:r>
              <a:rPr lang="en-US" dirty="0"/>
              <a:t> </a:t>
            </a:r>
          </a:p>
          <a:p>
            <a:r>
              <a:rPr lang="en-US" b="1" dirty="0"/>
              <a:t>Indian Tsunami Early Warning System (ITEWS):</a:t>
            </a:r>
            <a:r>
              <a:rPr lang="en-US" dirty="0"/>
              <a:t> It comprises a </a:t>
            </a:r>
            <a:r>
              <a:rPr lang="en-US" b="1" dirty="0"/>
              <a:t>real-time network of seismic stations</a:t>
            </a:r>
            <a:r>
              <a:rPr lang="en-US" dirty="0"/>
              <a:t>, </a:t>
            </a:r>
          </a:p>
          <a:p>
            <a:r>
              <a:rPr lang="en-US" b="1" dirty="0"/>
              <a:t>Remote sensing applications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b="1" dirty="0"/>
              <a:t>agricultural crop acreage and yield estimation</a:t>
            </a:r>
            <a:r>
              <a:rPr lang="en-US" dirty="0"/>
              <a:t>, </a:t>
            </a:r>
            <a:r>
              <a:rPr lang="en-US" b="1" dirty="0"/>
              <a:t>drought warning and assessment</a:t>
            </a:r>
            <a:r>
              <a:rPr lang="en-US" dirty="0"/>
              <a:t>, flood control and damage assessment, land use/land cover mapping, wasteland management, urban development, mineral prospecting, forest survey,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764373"/>
            <a:ext cx="10886768" cy="754711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chemeClr val="accent5"/>
                </a:solidFill>
              </a:rPr>
              <a:t>ROLE OF SCIENCE AND TECHNOLOGY IN THE HEALTH SECTOR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7574"/>
            <a:ext cx="10820400" cy="4611111"/>
          </a:xfrm>
        </p:spPr>
        <p:txBody>
          <a:bodyPr>
            <a:normAutofit/>
          </a:bodyPr>
          <a:lstStyle/>
          <a:p>
            <a:r>
              <a:rPr lang="en-GB" sz="1800" b="1" dirty="0"/>
              <a:t>Advances in scientific knowledge</a:t>
            </a:r>
            <a:r>
              <a:rPr lang="en-GB" sz="1800" dirty="0"/>
              <a:t> - high fertility, </a:t>
            </a:r>
            <a:r>
              <a:rPr lang="en-GB" sz="1800" dirty="0" smtClean="0"/>
              <a:t>less</a:t>
            </a:r>
            <a:r>
              <a:rPr lang="en-GB" sz="1800" dirty="0" smtClean="0"/>
              <a:t> </a:t>
            </a:r>
            <a:r>
              <a:rPr lang="en-GB" sz="1800" dirty="0"/>
              <a:t>mortality </a:t>
            </a:r>
            <a:r>
              <a:rPr lang="en-GB" sz="1800" dirty="0" smtClean="0"/>
              <a:t> </a:t>
            </a:r>
            <a:r>
              <a:rPr lang="en-GB" sz="1800" dirty="0"/>
              <a:t>in India.</a:t>
            </a:r>
          </a:p>
          <a:p>
            <a:r>
              <a:rPr lang="en-GB" sz="1800" b="1" dirty="0" smtClean="0"/>
              <a:t>rural </a:t>
            </a:r>
            <a:r>
              <a:rPr lang="en-GB" sz="1800" b="1" dirty="0"/>
              <a:t>Health Statistics-2019,</a:t>
            </a:r>
            <a:r>
              <a:rPr lang="en-GB" sz="1800" dirty="0"/>
              <a:t> a total of </a:t>
            </a:r>
            <a:r>
              <a:rPr lang="en-GB" sz="1800" b="1" dirty="0"/>
              <a:t>30,045 PHC both in rural and urban areas have been functional in the country. </a:t>
            </a:r>
            <a:r>
              <a:rPr lang="en-GB" sz="1800" dirty="0"/>
              <a:t>It marks a big achievement for India.</a:t>
            </a:r>
          </a:p>
          <a:p>
            <a:r>
              <a:rPr lang="en-GB" sz="1800" b="1" dirty="0"/>
              <a:t>National Family Health Survey (NFHS-5) for 2019-21</a:t>
            </a:r>
            <a:r>
              <a:rPr lang="en-GB" sz="1800" dirty="0"/>
              <a:t> has revealed a mixed picture in terms of the </a:t>
            </a:r>
            <a:r>
              <a:rPr lang="en-GB" sz="1800" b="1" dirty="0"/>
              <a:t>health indicators in the country</a:t>
            </a:r>
            <a:r>
              <a:rPr lang="en-GB" sz="1800" dirty="0"/>
              <a:t>. </a:t>
            </a:r>
          </a:p>
          <a:p>
            <a:r>
              <a:rPr lang="en-GB" sz="1800" b="1" dirty="0"/>
              <a:t>A reduction in the Infant Mortality Rate (IMR)</a:t>
            </a:r>
            <a:r>
              <a:rPr lang="en-GB" sz="1800" dirty="0"/>
              <a:t> </a:t>
            </a:r>
          </a:p>
          <a:p>
            <a:r>
              <a:rPr lang="en-GB" sz="1800" b="1" dirty="0"/>
              <a:t>Increase in anaemia among women and children,</a:t>
            </a:r>
            <a:r>
              <a:rPr lang="en-GB" sz="1800" dirty="0"/>
              <a:t> </a:t>
            </a:r>
          </a:p>
          <a:p>
            <a:r>
              <a:rPr lang="en-GB" sz="1800" dirty="0"/>
              <a:t>The </a:t>
            </a:r>
            <a:r>
              <a:rPr lang="en-GB" sz="1800" b="1" dirty="0"/>
              <a:t>life expectancy</a:t>
            </a:r>
            <a:r>
              <a:rPr lang="en-GB" sz="1800" dirty="0"/>
              <a:t> </a:t>
            </a:r>
            <a:r>
              <a:rPr lang="en-GB" sz="1800" dirty="0" smtClean="0"/>
              <a:t>increased </a:t>
            </a:r>
            <a:r>
              <a:rPr lang="en-GB" sz="1800" dirty="0"/>
              <a:t>to 69.66 years in 2019.</a:t>
            </a:r>
          </a:p>
          <a:p>
            <a:r>
              <a:rPr lang="en-GB" sz="1800" dirty="0" smtClean="0"/>
              <a:t>108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861</TotalTime>
  <Words>451</Words>
  <Application>Microsoft Office PowerPoint</Application>
  <PresentationFormat>Custom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Vapor Trail</vt:lpstr>
      <vt:lpstr>Role of Science and Technology in the Development of the Nation</vt:lpstr>
      <vt:lpstr>INTRODUCTION</vt:lpstr>
      <vt:lpstr>Historical Perspectives</vt:lpstr>
      <vt:lpstr>Challenges Faced by the Newly Independent India</vt:lpstr>
      <vt:lpstr>Technology - two major categories</vt:lpstr>
      <vt:lpstr>SPACE EXPLORATION</vt:lpstr>
      <vt:lpstr>Achievements</vt:lpstr>
      <vt:lpstr>Application</vt:lpstr>
      <vt:lpstr>ROLE OF SCIENCE AND TECHNOLOGY IN THE HEALTH SECTOR</vt:lpstr>
      <vt:lpstr>Control of Communicable Diseases</vt:lpstr>
      <vt:lpstr>Slide 11</vt:lpstr>
      <vt:lpstr> EDUCATION</vt:lpstr>
      <vt:lpstr> EDUCATION</vt:lpstr>
      <vt:lpstr>agriculture</vt:lpstr>
      <vt:lpstr>Digital Initiatives By The Indian Government in Agriculture</vt:lpstr>
      <vt:lpstr>The agricultural sector plays a strategic role in the process of nation-building</vt:lpstr>
      <vt:lpstr>ROLE OF SCIENCE AND TECHNOLOGY IN AFFORDABLE/CLEAN ENERGY</vt:lpstr>
      <vt:lpstr>ROLE OF SCIENCE AND TECHNOLOGY IN ECONOMIC GROWTH</vt:lpstr>
      <vt:lpstr>THREE PILLARS</vt:lpstr>
      <vt:lpstr>Impact of Technology in Indian Economy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Science and Technology in the Development of the Nation</dc:title>
  <dc:creator>Dhivya P</dc:creator>
  <cp:lastModifiedBy>admin</cp:lastModifiedBy>
  <cp:revision>16</cp:revision>
  <dcterms:created xsi:type="dcterms:W3CDTF">2024-04-08T10:38:14Z</dcterms:created>
  <dcterms:modified xsi:type="dcterms:W3CDTF">2024-04-09T09:50:38Z</dcterms:modified>
</cp:coreProperties>
</file>