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59" r:id="rId5"/>
    <p:sldId id="265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81A6-556A-AB9D-70A8-1304AE208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A80E7-4593-129A-FDF2-4481BCA9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A9DBF-F3C0-3513-CC99-0B192BFB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540F3-6510-4896-24C8-D9D97BB8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33CC-B0E4-4CF9-DB23-3384445B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73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5488-E55D-5174-1B8F-78E73FDC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665FA-B275-CE2F-3AF5-50F9D582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D54DE-869C-4026-0692-E5CCE157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54D78-87D2-30B6-F93B-66DBA1EB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500F0-6BCB-E70F-5FBF-7A16F190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38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99B90-E186-F0CA-57DE-C6225EEA8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DB481-BC9B-68B7-0A76-F33D98173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00FF-B049-18F5-4601-4864875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F095-F16E-F51F-4F03-8A0A013E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7BA7-B0B6-1370-B199-1DD8557B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21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73B8-90DB-F764-FC9B-2E855E5E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0C0B-EE7E-5003-3D7E-2F8190AAD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2BAE6-3E29-AB0C-9BB4-26CFC372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F2F4-A48B-D11A-661C-8450FC9B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D7EF3-2530-46F5-0181-E5DF081B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3408-A4CF-00FE-3916-B06A43BD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51339-FF22-2349-9AD8-79AC863BB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D885C-030D-AD7A-CB5D-8FF9E261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B1A35-3AD0-2DA1-392A-EFC134F9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B3A0-54BA-0046-3E9F-1797F16A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23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5E85-28A7-E897-19A6-323EF376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F5F8-E9C1-9EC1-467D-D6F3C46CE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AE5E3-974F-FF5A-85B6-BC96F6DA3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BA512-6216-353D-131B-A351B733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87DE7-DE93-AC08-6824-1ED21A58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E2E16-BB22-E079-620A-3880C1DA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31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58DC-1123-0D51-2B6F-3E1F68B5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44935-33FA-EEC2-F37A-943459B15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60767-E7BC-1388-0A54-D3B6C8B6D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E1383-62FC-AE84-BD00-3AEF9010F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875DF-4D00-7BAB-ED40-D8258234D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4365B-7D2E-A11B-7685-FA1B2DD2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79220-3943-5513-B4E3-2FE1BC23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9FCEF-741F-4DDE-E530-CBC54721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75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E970-B5E8-5EC3-9312-5E8F21BB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00E10-A435-A3FF-EB5A-B1C43443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7F386-AF17-792F-5E57-63ED455F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978FE-2B5C-9CB5-9658-8BC6A364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77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E4B4B-7AF5-A955-A0AB-8D167EE4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3F628-F949-10D2-99B0-189207CE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C105B-2A39-8E3F-B62F-4082AB1D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C200-81A9-E8D5-3D68-49E705A8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7810-4E1D-BEE4-059D-DB4D8DF4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469F-B6F5-9565-8E03-DD8865846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723EF-F7A7-B5D4-748C-AC4E8777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7944-81C1-14CF-5CC0-77602423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B32B0-BB59-07AE-7EF0-51BCBA23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05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5805-D99C-418A-54B8-4B3924E1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23ACA-173D-64AD-89B0-1FFDF9147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1611C-E560-4B1C-039E-6D1B5A88B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6822F-6CD6-AEF7-62C5-1C3DE5BB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9432D-3B62-4228-9969-D73F2CE6CF4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BC69F-35C6-2D06-5522-96B97ED5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56E5D-83B7-1C2B-586A-4739A187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8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33418-21DF-F412-BD69-9987BB9F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F25A4-B66A-953B-1F26-CB1184CE9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CFD4A-845C-2923-A189-86B1DD191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9432D-3B62-4228-9969-D73F2CE6CF44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86C6-F20D-007B-BD30-94FBA694C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78CE-B4D7-6CC1-AB8A-F446ADEAD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E0F3E-9665-4FDA-9487-FDD516EC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12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C6AF200-FFFE-1F37-4F8D-226A7A844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8" t="6959" r="10511" b="15203"/>
          <a:stretch/>
        </p:blipFill>
        <p:spPr>
          <a:xfrm>
            <a:off x="9005453" y="1022927"/>
            <a:ext cx="3186547" cy="3796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51606-5DA3-0D23-5770-25F9EDE63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527" y="1022927"/>
            <a:ext cx="9144000" cy="2387600"/>
          </a:xfrm>
        </p:spPr>
        <p:txBody>
          <a:bodyPr/>
          <a:lstStyle/>
          <a:p>
            <a:r>
              <a:rPr lang="en-US" dirty="0"/>
              <a:t>Euler Angle Rotation of COBOT End-effecter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B36DF-1095-AC6F-1801-4D60C811D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70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7840-A136-47DD-5233-7262D208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configuration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07F24-C37E-A9C5-8BC1-26EFDEB60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94"/>
          <a:stretch/>
        </p:blipFill>
        <p:spPr>
          <a:xfrm>
            <a:off x="1089217" y="1825625"/>
            <a:ext cx="4596416" cy="4505902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C66949A-AE0A-0E79-FA91-6AE5A9A56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793" y="1825625"/>
            <a:ext cx="3263503" cy="435133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CDB3532-53B1-1417-390F-221CBF5F04B3}"/>
              </a:ext>
            </a:extLst>
          </p:cNvPr>
          <p:cNvGrpSpPr/>
          <p:nvPr/>
        </p:nvGrpSpPr>
        <p:grpSpPr>
          <a:xfrm>
            <a:off x="7528332" y="5055877"/>
            <a:ext cx="1984424" cy="1256023"/>
            <a:chOff x="9833502" y="4802972"/>
            <a:chExt cx="1984424" cy="12560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A6C9410-6889-A6B3-CA10-E6608D21B0AE}"/>
                </a:ext>
              </a:extLst>
            </p:cNvPr>
            <p:cNvCxnSpPr/>
            <p:nvPr/>
          </p:nvCxnSpPr>
          <p:spPr>
            <a:xfrm flipV="1">
              <a:off x="10986655" y="5098473"/>
              <a:ext cx="0" cy="76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5E242F0-0C97-C234-28E3-EA7366514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2296" y="5860473"/>
              <a:ext cx="83435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D9618FF-DB6C-665C-14B2-B69F2444D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2800" y="5278583"/>
              <a:ext cx="568036" cy="5957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D798D8-6B32-91C3-A0CC-A6F0F27852FE}"/>
                </a:ext>
              </a:extLst>
            </p:cNvPr>
            <p:cNvSpPr txBox="1"/>
            <p:nvPr/>
          </p:nvSpPr>
          <p:spPr>
            <a:xfrm>
              <a:off x="11506622" y="50939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2EA790-BE3B-08A9-3BDD-B696FA651138}"/>
                </a:ext>
              </a:extLst>
            </p:cNvPr>
            <p:cNvSpPr txBox="1"/>
            <p:nvPr/>
          </p:nvSpPr>
          <p:spPr>
            <a:xfrm>
              <a:off x="9833502" y="568966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Y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41A41D-E47D-0D7B-B0B2-1F1FBFC20781}"/>
                </a:ext>
              </a:extLst>
            </p:cNvPr>
            <p:cNvSpPr txBox="1"/>
            <p:nvPr/>
          </p:nvSpPr>
          <p:spPr>
            <a:xfrm>
              <a:off x="10839018" y="480297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Z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B731BF-07AA-8942-2B31-FD1C5FA8F18B}"/>
              </a:ext>
            </a:extLst>
          </p:cNvPr>
          <p:cNvGrpSpPr/>
          <p:nvPr/>
        </p:nvGrpSpPr>
        <p:grpSpPr>
          <a:xfrm>
            <a:off x="7528332" y="1113371"/>
            <a:ext cx="1984424" cy="1256023"/>
            <a:chOff x="9833502" y="4802972"/>
            <a:chExt cx="1984424" cy="125602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5AE623B-AF8E-D1AA-5CE4-D437161B2678}"/>
                </a:ext>
              </a:extLst>
            </p:cNvPr>
            <p:cNvCxnSpPr/>
            <p:nvPr/>
          </p:nvCxnSpPr>
          <p:spPr>
            <a:xfrm flipV="1">
              <a:off x="10986655" y="5098473"/>
              <a:ext cx="0" cy="76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243BF49-0DA0-F120-EE5F-28227FBE4E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2296" y="5860473"/>
              <a:ext cx="83435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32777B1-30BB-4D3B-F1AB-A2D4AF711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72800" y="5278583"/>
              <a:ext cx="568036" cy="5957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7C679C-99F1-2076-9A35-CC8136435A19}"/>
                </a:ext>
              </a:extLst>
            </p:cNvPr>
            <p:cNvSpPr txBox="1"/>
            <p:nvPr/>
          </p:nvSpPr>
          <p:spPr>
            <a:xfrm>
              <a:off x="11506622" y="509391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2A121E-9715-FCAF-0A0C-E681FB990A36}"/>
                </a:ext>
              </a:extLst>
            </p:cNvPr>
            <p:cNvSpPr txBox="1"/>
            <p:nvPr/>
          </p:nvSpPr>
          <p:spPr>
            <a:xfrm>
              <a:off x="9833502" y="5689663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Y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076CBC-7960-E7BE-3F91-CD9C6F5C95B9}"/>
                </a:ext>
              </a:extLst>
            </p:cNvPr>
            <p:cNvSpPr txBox="1"/>
            <p:nvPr/>
          </p:nvSpPr>
          <p:spPr>
            <a:xfrm>
              <a:off x="10839018" y="480297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Z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AE56D16-F743-527D-C63B-ED3C1BFEA641}"/>
              </a:ext>
            </a:extLst>
          </p:cNvPr>
          <p:cNvSpPr txBox="1"/>
          <p:nvPr/>
        </p:nvSpPr>
        <p:spPr>
          <a:xfrm>
            <a:off x="8727583" y="503744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{0}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29CAF4-816B-2CA6-D56D-83990F35C24E}"/>
              </a:ext>
            </a:extLst>
          </p:cNvPr>
          <p:cNvSpPr txBox="1"/>
          <p:nvPr/>
        </p:nvSpPr>
        <p:spPr>
          <a:xfrm>
            <a:off x="8690025" y="1103006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{6}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026831-3B59-DCE1-AD64-C63CEAA821F9}"/>
              </a:ext>
            </a:extLst>
          </p:cNvPr>
          <p:cNvCxnSpPr>
            <a:cxnSpLocks/>
          </p:cNvCxnSpPr>
          <p:nvPr/>
        </p:nvCxnSpPr>
        <p:spPr>
          <a:xfrm>
            <a:off x="7079673" y="6113378"/>
            <a:ext cx="587219" cy="13856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14B06-AA10-E00B-429D-B594D3836BCA}"/>
              </a:ext>
            </a:extLst>
          </p:cNvPr>
          <p:cNvCxnSpPr/>
          <p:nvPr/>
        </p:nvCxnSpPr>
        <p:spPr>
          <a:xfrm>
            <a:off x="7065771" y="5716154"/>
            <a:ext cx="767453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7F88E5-9B9C-00CC-D81F-853391FF6342}"/>
              </a:ext>
            </a:extLst>
          </p:cNvPr>
          <p:cNvCxnSpPr/>
          <p:nvPr/>
        </p:nvCxnSpPr>
        <p:spPr>
          <a:xfrm>
            <a:off x="7079673" y="4419582"/>
            <a:ext cx="767453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30E748-6BC0-BC3E-C251-1A432B5410CB}"/>
              </a:ext>
            </a:extLst>
          </p:cNvPr>
          <p:cNvCxnSpPr/>
          <p:nvPr/>
        </p:nvCxnSpPr>
        <p:spPr>
          <a:xfrm>
            <a:off x="7149949" y="3209760"/>
            <a:ext cx="767453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1C7066-9F0B-4CCC-B2D9-C765825F63DC}"/>
              </a:ext>
            </a:extLst>
          </p:cNvPr>
          <p:cNvCxnSpPr/>
          <p:nvPr/>
        </p:nvCxnSpPr>
        <p:spPr>
          <a:xfrm>
            <a:off x="7149949" y="2844000"/>
            <a:ext cx="767453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9EB944-D459-F783-F2B6-544F0596DB59}"/>
              </a:ext>
            </a:extLst>
          </p:cNvPr>
          <p:cNvCxnSpPr>
            <a:cxnSpLocks/>
          </p:cNvCxnSpPr>
          <p:nvPr/>
        </p:nvCxnSpPr>
        <p:spPr>
          <a:xfrm>
            <a:off x="7149949" y="2170872"/>
            <a:ext cx="499090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502C2D-C96D-0C2E-1FA4-C04F46988D53}"/>
              </a:ext>
            </a:extLst>
          </p:cNvPr>
          <p:cNvCxnSpPr>
            <a:cxnSpLocks/>
          </p:cNvCxnSpPr>
          <p:nvPr/>
        </p:nvCxnSpPr>
        <p:spPr>
          <a:xfrm flipV="1">
            <a:off x="7399606" y="4419582"/>
            <a:ext cx="0" cy="50411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4FF09B-FE8A-270C-9CE5-912C7EE96E6E}"/>
              </a:ext>
            </a:extLst>
          </p:cNvPr>
          <p:cNvCxnSpPr>
            <a:cxnSpLocks/>
          </p:cNvCxnSpPr>
          <p:nvPr/>
        </p:nvCxnSpPr>
        <p:spPr>
          <a:xfrm>
            <a:off x="7399606" y="5205046"/>
            <a:ext cx="0" cy="51110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CF8572A-2FD9-581E-9D16-16BA06BF9BFA}"/>
              </a:ext>
            </a:extLst>
          </p:cNvPr>
          <p:cNvSpPr txBox="1"/>
          <p:nvPr/>
        </p:nvSpPr>
        <p:spPr>
          <a:xfrm>
            <a:off x="7145054" y="48649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409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D8003BE-BE71-EF80-6414-0B1135E12995}"/>
              </a:ext>
            </a:extLst>
          </p:cNvPr>
          <p:cNvCxnSpPr>
            <a:cxnSpLocks/>
          </p:cNvCxnSpPr>
          <p:nvPr/>
        </p:nvCxnSpPr>
        <p:spPr>
          <a:xfrm flipV="1">
            <a:off x="7399606" y="3209760"/>
            <a:ext cx="0" cy="40284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A529C2-A6A1-1F12-9364-97CBECE12644}"/>
              </a:ext>
            </a:extLst>
          </p:cNvPr>
          <p:cNvCxnSpPr>
            <a:cxnSpLocks/>
          </p:cNvCxnSpPr>
          <p:nvPr/>
        </p:nvCxnSpPr>
        <p:spPr>
          <a:xfrm>
            <a:off x="7399606" y="3893957"/>
            <a:ext cx="0" cy="51110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BB78B03-3888-6BC3-18B5-C0B84815022F}"/>
              </a:ext>
            </a:extLst>
          </p:cNvPr>
          <p:cNvSpPr txBox="1"/>
          <p:nvPr/>
        </p:nvSpPr>
        <p:spPr>
          <a:xfrm>
            <a:off x="7145054" y="355388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367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528D01-4397-3437-E812-9725108FE2E7}"/>
              </a:ext>
            </a:extLst>
          </p:cNvPr>
          <p:cNvCxnSpPr>
            <a:cxnSpLocks/>
          </p:cNvCxnSpPr>
          <p:nvPr/>
        </p:nvCxnSpPr>
        <p:spPr>
          <a:xfrm flipV="1">
            <a:off x="7386296" y="2136034"/>
            <a:ext cx="13309" cy="25555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776808-16B2-ECC1-A781-F5AAC58C0D8E}"/>
              </a:ext>
            </a:extLst>
          </p:cNvPr>
          <p:cNvCxnSpPr>
            <a:cxnSpLocks/>
          </p:cNvCxnSpPr>
          <p:nvPr/>
        </p:nvCxnSpPr>
        <p:spPr>
          <a:xfrm>
            <a:off x="7386296" y="2574466"/>
            <a:ext cx="0" cy="25555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603F045-6AB2-5B44-B5BF-1E1E3EC9DD28}"/>
              </a:ext>
            </a:extLst>
          </p:cNvPr>
          <p:cNvSpPr txBox="1"/>
          <p:nvPr/>
        </p:nvSpPr>
        <p:spPr>
          <a:xfrm>
            <a:off x="7131743" y="2290663"/>
            <a:ext cx="76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190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14AB8D-60D3-EB88-C9FF-354E62E16667}"/>
              </a:ext>
            </a:extLst>
          </p:cNvPr>
          <p:cNvSpPr txBox="1"/>
          <p:nvPr/>
        </p:nvSpPr>
        <p:spPr>
          <a:xfrm>
            <a:off x="7087191" y="2836960"/>
            <a:ext cx="76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124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F874D1-376E-CD01-2461-61603D9F9469}"/>
              </a:ext>
            </a:extLst>
          </p:cNvPr>
          <p:cNvSpPr txBox="1"/>
          <p:nvPr/>
        </p:nvSpPr>
        <p:spPr>
          <a:xfrm>
            <a:off x="7059060" y="5734912"/>
            <a:ext cx="76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155.5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BBFC33-094A-C21E-B75A-0598E6F95FFB}"/>
              </a:ext>
            </a:extLst>
          </p:cNvPr>
          <p:cNvCxnSpPr>
            <a:cxnSpLocks/>
          </p:cNvCxnSpPr>
          <p:nvPr/>
        </p:nvCxnSpPr>
        <p:spPr>
          <a:xfrm>
            <a:off x="10152296" y="2184728"/>
            <a:ext cx="1059655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080F01-63C4-F83F-EF26-BA6C1B73839E}"/>
              </a:ext>
            </a:extLst>
          </p:cNvPr>
          <p:cNvCxnSpPr>
            <a:cxnSpLocks/>
          </p:cNvCxnSpPr>
          <p:nvPr/>
        </p:nvCxnSpPr>
        <p:spPr>
          <a:xfrm>
            <a:off x="10223934" y="6090388"/>
            <a:ext cx="878849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1F15152-8EBF-6653-5BE5-9786DCA90C8B}"/>
              </a:ext>
            </a:extLst>
          </p:cNvPr>
          <p:cNvSpPr txBox="1"/>
          <p:nvPr/>
        </p:nvSpPr>
        <p:spPr>
          <a:xfrm>
            <a:off x="10414261" y="381151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1245.5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6AC3D6-33B8-9F08-E837-AAF7BE51970E}"/>
              </a:ext>
            </a:extLst>
          </p:cNvPr>
          <p:cNvCxnSpPr>
            <a:cxnSpLocks/>
          </p:cNvCxnSpPr>
          <p:nvPr/>
        </p:nvCxnSpPr>
        <p:spPr>
          <a:xfrm flipV="1">
            <a:off x="10693846" y="2184728"/>
            <a:ext cx="0" cy="164782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F3FAE8B-673C-38D9-21C6-1F572753A9AF}"/>
              </a:ext>
            </a:extLst>
          </p:cNvPr>
          <p:cNvCxnSpPr>
            <a:cxnSpLocks/>
          </p:cNvCxnSpPr>
          <p:nvPr/>
        </p:nvCxnSpPr>
        <p:spPr>
          <a:xfrm>
            <a:off x="10693846" y="4222286"/>
            <a:ext cx="0" cy="186810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0860347-2A59-0483-E3FA-D944A6CD13BF}"/>
              </a:ext>
            </a:extLst>
          </p:cNvPr>
          <p:cNvCxnSpPr>
            <a:cxnSpLocks/>
          </p:cNvCxnSpPr>
          <p:nvPr/>
        </p:nvCxnSpPr>
        <p:spPr>
          <a:xfrm>
            <a:off x="9054860" y="2844000"/>
            <a:ext cx="1059655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A96E671-41BD-D0CD-E8ED-250AB608D371}"/>
              </a:ext>
            </a:extLst>
          </p:cNvPr>
          <p:cNvCxnSpPr>
            <a:cxnSpLocks/>
          </p:cNvCxnSpPr>
          <p:nvPr/>
        </p:nvCxnSpPr>
        <p:spPr>
          <a:xfrm>
            <a:off x="9235666" y="5712887"/>
            <a:ext cx="878849" cy="0"/>
          </a:xfrm>
          <a:prstGeom prst="line">
            <a:avLst/>
          </a:prstGeom>
          <a:ln w="412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355413-E12C-E78C-2FB5-677B235E221F}"/>
              </a:ext>
            </a:extLst>
          </p:cNvPr>
          <p:cNvCxnSpPr>
            <a:cxnSpLocks/>
          </p:cNvCxnSpPr>
          <p:nvPr/>
        </p:nvCxnSpPr>
        <p:spPr>
          <a:xfrm flipV="1">
            <a:off x="9689213" y="2854839"/>
            <a:ext cx="0" cy="132600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1590D41-3827-7409-72EF-70B8AB820E4F}"/>
              </a:ext>
            </a:extLst>
          </p:cNvPr>
          <p:cNvCxnSpPr>
            <a:cxnSpLocks/>
          </p:cNvCxnSpPr>
          <p:nvPr/>
        </p:nvCxnSpPr>
        <p:spPr>
          <a:xfrm>
            <a:off x="9686865" y="4445790"/>
            <a:ext cx="0" cy="119824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18713D6-CBD6-3194-2F0D-96687FE15110}"/>
              </a:ext>
            </a:extLst>
          </p:cNvPr>
          <p:cNvSpPr txBox="1"/>
          <p:nvPr/>
        </p:nvSpPr>
        <p:spPr>
          <a:xfrm>
            <a:off x="9407228" y="412379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900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2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D2DE-D87D-FA9D-9DBB-BE4F5563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97"/>
            <a:ext cx="10515600" cy="757093"/>
          </a:xfrm>
        </p:spPr>
        <p:txBody>
          <a:bodyPr/>
          <a:lstStyle/>
          <a:p>
            <a:pPr algn="ctr"/>
            <a:r>
              <a:rPr lang="en-US" dirty="0"/>
              <a:t>Determination of </a:t>
            </a:r>
            <a:r>
              <a:rPr lang="en-US" baseline="30000" dirty="0"/>
              <a:t>0</a:t>
            </a:r>
            <a:r>
              <a:rPr lang="en-US" dirty="0"/>
              <a:t>T</a:t>
            </a:r>
            <a:r>
              <a:rPr lang="en-US" baseline="-25000" dirty="0"/>
              <a:t>6</a:t>
            </a:r>
            <a:endParaRPr lang="en-IN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8FA24-434F-B7A0-185F-C4620920EF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6689"/>
                <a:ext cx="10515600" cy="58417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X=0; Y=0; Z=1245; Rx=0; Ry=0; Rz=0</a:t>
                </a:r>
              </a:p>
              <a:p>
                <a:pPr marL="0" indent="0">
                  <a:buNone/>
                </a:pPr>
                <a:r>
                  <a:rPr lang="en-US" dirty="0"/>
                  <a:t>It is to be noted that Doosan </a:t>
                </a:r>
                <a:r>
                  <a:rPr lang="en-US" dirty="0" err="1"/>
                  <a:t>Cobots</a:t>
                </a:r>
                <a:r>
                  <a:rPr lang="en-US" dirty="0"/>
                  <a:t> follow ZYZ (means ZY’Z’’) Euler angle rotation to represent the orientation of its end-effecter. So here, Rx, Ry and Rz are based on ZYZ rotation.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IN" dirty="0"/>
                  <a:t>In other words, if </a:t>
                </a:r>
                <a:r>
                  <a:rPr lang="en-US" dirty="0"/>
                  <a:t>Rx=</a:t>
                </a:r>
                <a:r>
                  <a:rPr lang="el-GR" dirty="0"/>
                  <a:t>α</a:t>
                </a:r>
                <a:r>
                  <a:rPr lang="en-US" dirty="0"/>
                  <a:t>; Ry=</a:t>
                </a:r>
                <a:r>
                  <a:rPr lang="el-GR" dirty="0"/>
                  <a:t>β</a:t>
                </a:r>
                <a:r>
                  <a:rPr lang="en-US" dirty="0"/>
                  <a:t>; Rz=</a:t>
                </a:r>
                <a:r>
                  <a:rPr lang="el-GR" dirty="0"/>
                  <a:t>γ</a:t>
                </a:r>
                <a:r>
                  <a:rPr lang="en-US" dirty="0"/>
                  <a:t>, the rotation matrix following ZYZ </a:t>
                </a:r>
                <a:r>
                  <a:rPr lang="en-US" dirty="0" err="1"/>
                  <a:t>Eluer</a:t>
                </a:r>
                <a:r>
                  <a:rPr lang="en-US" dirty="0"/>
                  <a:t> angle scheme, is  R=Rz(</a:t>
                </a:r>
                <a:r>
                  <a:rPr lang="el-GR" dirty="0"/>
                  <a:t>α</a:t>
                </a:r>
                <a:r>
                  <a:rPr lang="en-US" dirty="0"/>
                  <a:t>)Ry(</a:t>
                </a:r>
                <a:r>
                  <a:rPr lang="el-GR" dirty="0"/>
                  <a:t>β</a:t>
                </a:r>
                <a:r>
                  <a:rPr lang="en-US" dirty="0"/>
                  <a:t>)Rz(</a:t>
                </a:r>
                <a:r>
                  <a:rPr lang="el-GR" dirty="0"/>
                  <a:t>γ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In the above configuration, </a:t>
                </a:r>
                <a:r>
                  <a:rPr lang="el-GR" dirty="0"/>
                  <a:t>α </a:t>
                </a:r>
                <a:r>
                  <a:rPr lang="en-US" dirty="0"/>
                  <a:t>=</a:t>
                </a:r>
                <a:r>
                  <a:rPr lang="el-GR" dirty="0"/>
                  <a:t>β </a:t>
                </a:r>
                <a:r>
                  <a:rPr lang="en-US" dirty="0"/>
                  <a:t>=</a:t>
                </a:r>
                <a:r>
                  <a:rPr lang="el-GR" dirty="0"/>
                  <a:t>γ</a:t>
                </a:r>
                <a:r>
                  <a:rPr lang="en-US" dirty="0"/>
                  <a:t>=0; So R=</a:t>
                </a:r>
              </a:p>
              <a:p>
                <a:pPr marL="0" indent="0">
                  <a:buNone/>
                </a:pPr>
                <a:r>
                  <a:rPr lang="en-US" dirty="0"/>
                  <a:t> Rz(0)Ry(0)Rz(0)=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; So</a:t>
                </a:r>
                <a:endParaRPr lang="en-US" baseline="-2500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8FA24-434F-B7A0-185F-C4620920EF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6689"/>
                <a:ext cx="10515600" cy="5841713"/>
              </a:xfrm>
              <a:blipFill>
                <a:blip r:embed="rId2"/>
                <a:stretch>
                  <a:fillRect l="-1217" t="-16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BDC55F-6542-5B57-1EA7-F7EF9E8A8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868" y="4529572"/>
            <a:ext cx="2900242" cy="144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6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E9F4-C24D-D27A-272F-C26BB21A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90</a:t>
            </a:r>
            <a:r>
              <a:rPr lang="en-US" baseline="30000" dirty="0"/>
              <a:t>o</a:t>
            </a:r>
            <a:r>
              <a:rPr lang="en-US" dirty="0"/>
              <a:t> rotation of J1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CCF24B-D338-7BC0-BF55-FB74B4802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59"/>
          <a:stretch/>
        </p:blipFill>
        <p:spPr>
          <a:xfrm>
            <a:off x="576598" y="1853334"/>
            <a:ext cx="4272492" cy="4351338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F198086-C5E7-0390-0906-9E7525E38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921" y="1853334"/>
            <a:ext cx="3263503" cy="435133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0B16DE0-ADE2-B137-6F43-03B846CB2E2E}"/>
              </a:ext>
            </a:extLst>
          </p:cNvPr>
          <p:cNvGrpSpPr/>
          <p:nvPr/>
        </p:nvGrpSpPr>
        <p:grpSpPr>
          <a:xfrm>
            <a:off x="6692517" y="1012231"/>
            <a:ext cx="1300790" cy="1869914"/>
            <a:chOff x="9842043" y="891698"/>
            <a:chExt cx="1300790" cy="186991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FF67860-BDD5-B36E-079F-17F0085D4C5D}"/>
                </a:ext>
              </a:extLst>
            </p:cNvPr>
            <p:cNvCxnSpPr/>
            <p:nvPr/>
          </p:nvCxnSpPr>
          <p:spPr>
            <a:xfrm flipV="1">
              <a:off x="10995196" y="1187199"/>
              <a:ext cx="0" cy="76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AA16C46-B86B-C836-7411-3C681C3F17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60837" y="1949199"/>
              <a:ext cx="83435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64EC1B-BB78-C199-478C-77E427CE9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49676" y="1949200"/>
              <a:ext cx="459375" cy="6000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0B7D35-3C00-9A86-5363-202794C37534}"/>
                </a:ext>
              </a:extLst>
            </p:cNvPr>
            <p:cNvSpPr txBox="1"/>
            <p:nvPr/>
          </p:nvSpPr>
          <p:spPr>
            <a:xfrm>
              <a:off x="10255593" y="239228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Y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E4417A-1BBD-079B-56A3-6C959684DD7C}"/>
                </a:ext>
              </a:extLst>
            </p:cNvPr>
            <p:cNvSpPr txBox="1"/>
            <p:nvPr/>
          </p:nvSpPr>
          <p:spPr>
            <a:xfrm>
              <a:off x="9842043" y="177838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571BA14-1951-FAF9-3553-C3CEAF70DA2D}"/>
                </a:ext>
              </a:extLst>
            </p:cNvPr>
            <p:cNvSpPr txBox="1"/>
            <p:nvPr/>
          </p:nvSpPr>
          <p:spPr>
            <a:xfrm>
              <a:off x="10847559" y="89169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Z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FAE0EA4-9936-E81E-29F3-81CC36D2BC03}"/>
              </a:ext>
            </a:extLst>
          </p:cNvPr>
          <p:cNvSpPr txBox="1"/>
          <p:nvPr/>
        </p:nvSpPr>
        <p:spPr>
          <a:xfrm>
            <a:off x="5768450" y="50927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J1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264F0B-7C7C-3130-74F7-84C148B65DE5}"/>
              </a:ext>
            </a:extLst>
          </p:cNvPr>
          <p:cNvCxnSpPr>
            <a:stCxn id="21" idx="3"/>
          </p:cNvCxnSpPr>
          <p:nvPr/>
        </p:nvCxnSpPr>
        <p:spPr>
          <a:xfrm>
            <a:off x="6143874" y="5277366"/>
            <a:ext cx="15541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AD6C8F-435B-3E8D-37F0-A99A3555A399}"/>
              </a:ext>
            </a:extLst>
          </p:cNvPr>
          <p:cNvSpPr txBox="1"/>
          <p:nvPr/>
        </p:nvSpPr>
        <p:spPr>
          <a:xfrm>
            <a:off x="7847819" y="108943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{6}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FC68511-F1C5-8076-B337-04E9093FAD7D}"/>
              </a:ext>
            </a:extLst>
          </p:cNvPr>
          <p:cNvGrpSpPr/>
          <p:nvPr/>
        </p:nvGrpSpPr>
        <p:grpSpPr>
          <a:xfrm>
            <a:off x="6692517" y="4615290"/>
            <a:ext cx="1590028" cy="1256024"/>
            <a:chOff x="7265097" y="4875768"/>
            <a:chExt cx="1590028" cy="125602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0F1A90D-50D9-9663-8FA9-5A81A8F1BBA8}"/>
                </a:ext>
              </a:extLst>
            </p:cNvPr>
            <p:cNvCxnSpPr/>
            <p:nvPr/>
          </p:nvCxnSpPr>
          <p:spPr>
            <a:xfrm flipV="1">
              <a:off x="8418250" y="5171270"/>
              <a:ext cx="0" cy="76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E4EECAB-71DF-7623-0580-0D50D5D74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3891" y="5933270"/>
              <a:ext cx="83435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EDAF460-550C-2628-5082-8AE681D6C9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7016" y="5166714"/>
              <a:ext cx="587379" cy="7804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676255-0C9F-9878-4AB8-45BF13ADC1C4}"/>
                </a:ext>
              </a:extLst>
            </p:cNvPr>
            <p:cNvSpPr txBox="1"/>
            <p:nvPr/>
          </p:nvSpPr>
          <p:spPr>
            <a:xfrm>
              <a:off x="7568669" y="49613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ED5670-0555-6CA0-6B98-0676D22CB188}"/>
                </a:ext>
              </a:extLst>
            </p:cNvPr>
            <p:cNvSpPr txBox="1"/>
            <p:nvPr/>
          </p:nvSpPr>
          <p:spPr>
            <a:xfrm>
              <a:off x="7265097" y="57624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Y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ED2C93-AD8B-072C-D97F-E240CF4060F8}"/>
                </a:ext>
              </a:extLst>
            </p:cNvPr>
            <p:cNvSpPr txBox="1"/>
            <p:nvPr/>
          </p:nvSpPr>
          <p:spPr>
            <a:xfrm>
              <a:off x="8270613" y="4875769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Z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AED49F-A01F-CF51-565F-99127083B8F7}"/>
                </a:ext>
              </a:extLst>
            </p:cNvPr>
            <p:cNvSpPr txBox="1"/>
            <p:nvPr/>
          </p:nvSpPr>
          <p:spPr>
            <a:xfrm>
              <a:off x="8393139" y="4875768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{0}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48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D2DE-D87D-FA9D-9DBB-BE4F5563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97"/>
            <a:ext cx="10515600" cy="757093"/>
          </a:xfrm>
        </p:spPr>
        <p:txBody>
          <a:bodyPr/>
          <a:lstStyle/>
          <a:p>
            <a:pPr algn="ctr"/>
            <a:r>
              <a:rPr lang="en-US" dirty="0"/>
              <a:t>Determination of </a:t>
            </a:r>
            <a:r>
              <a:rPr lang="en-US" baseline="30000" dirty="0"/>
              <a:t>0</a:t>
            </a:r>
            <a:r>
              <a:rPr lang="en-US" dirty="0"/>
              <a:t>T</a:t>
            </a:r>
            <a:r>
              <a:rPr lang="en-US" baseline="-25000" dirty="0"/>
              <a:t>6</a:t>
            </a:r>
            <a:endParaRPr lang="en-IN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8FA24-434F-B7A0-185F-C4620920EF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6689"/>
                <a:ext cx="10938164" cy="58417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X=0; Y=-.19; Z=1245; Rx=90; Ry=.01; Rz=0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IN" dirty="0"/>
                  <a:t>Here </a:t>
                </a:r>
                <a:r>
                  <a:rPr lang="en-US" dirty="0"/>
                  <a:t>Rx=</a:t>
                </a:r>
                <a:r>
                  <a:rPr lang="el-GR" dirty="0"/>
                  <a:t>α</a:t>
                </a:r>
                <a:r>
                  <a:rPr lang="en-US" dirty="0"/>
                  <a:t>=90</a:t>
                </a:r>
                <a:r>
                  <a:rPr lang="en-US" baseline="30000" dirty="0"/>
                  <a:t>o</a:t>
                </a:r>
                <a:r>
                  <a:rPr lang="en-US" dirty="0"/>
                  <a:t>; Ry=</a:t>
                </a:r>
                <a:r>
                  <a:rPr lang="el-GR" dirty="0"/>
                  <a:t>β</a:t>
                </a:r>
                <a:r>
                  <a:rPr lang="en-US" dirty="0"/>
                  <a:t>=0; Rz=</a:t>
                </a:r>
                <a:r>
                  <a:rPr lang="el-GR" dirty="0"/>
                  <a:t>γ</a:t>
                </a:r>
                <a:r>
                  <a:rPr lang="en-US" dirty="0"/>
                  <a:t>=0, the rotation matrix following ZYZ </a:t>
                </a:r>
                <a:r>
                  <a:rPr lang="en-US" dirty="0" err="1"/>
                  <a:t>Eluer</a:t>
                </a:r>
                <a:r>
                  <a:rPr lang="en-US" dirty="0"/>
                  <a:t> angle scheme, is  R=Rz(</a:t>
                </a:r>
                <a:r>
                  <a:rPr lang="el-GR" dirty="0"/>
                  <a:t>α</a:t>
                </a:r>
                <a:r>
                  <a:rPr lang="en-US" dirty="0"/>
                  <a:t>)Ry(</a:t>
                </a:r>
                <a:r>
                  <a:rPr lang="el-GR" dirty="0"/>
                  <a:t>β</a:t>
                </a:r>
                <a:r>
                  <a:rPr lang="en-US" dirty="0"/>
                  <a:t>)Rz(</a:t>
                </a:r>
                <a:r>
                  <a:rPr lang="el-GR" dirty="0"/>
                  <a:t>γ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So R= Rz(90)Ry(0)Rz(0)=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aseline="-25000" dirty="0"/>
                  <a:t>                                                           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aseline="-25000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aseline="-2500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So                                                . You can verify it geometrically.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8FA24-434F-B7A0-185F-C4620920EF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6689"/>
                <a:ext cx="10938164" cy="5841713"/>
              </a:xfrm>
              <a:blipFill>
                <a:blip r:embed="rId2"/>
                <a:stretch>
                  <a:fillRect l="-1171" t="-1668" r="-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BA5A21-AC95-DD55-432B-FE8D2E502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544" y="5166879"/>
            <a:ext cx="3190874" cy="14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5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D6C0-F4EF-33AE-CE4A-7E406330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90</a:t>
            </a:r>
            <a:r>
              <a:rPr lang="en-US" baseline="30000" dirty="0"/>
              <a:t>o</a:t>
            </a:r>
            <a:r>
              <a:rPr lang="en-US" dirty="0"/>
              <a:t> rotation of J6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75C36-4CFD-C76B-3A10-90F758A57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14"/>
          <a:stretch/>
        </p:blipFill>
        <p:spPr>
          <a:xfrm>
            <a:off x="1144635" y="1711470"/>
            <a:ext cx="4217074" cy="4351338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7E3F824-DB5D-E611-C328-7B7E88C48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285" y="1711470"/>
            <a:ext cx="3263503" cy="435133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A38B2C7-B409-49C3-2C3E-FA44B51AD8E9}"/>
              </a:ext>
            </a:extLst>
          </p:cNvPr>
          <p:cNvGrpSpPr/>
          <p:nvPr/>
        </p:nvGrpSpPr>
        <p:grpSpPr>
          <a:xfrm>
            <a:off x="7550712" y="928682"/>
            <a:ext cx="1638089" cy="2003319"/>
            <a:chOff x="10553911" y="624304"/>
            <a:chExt cx="1638089" cy="200331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5EC0E9-9336-EC61-5956-4F3F8E6F276C}"/>
                </a:ext>
              </a:extLst>
            </p:cNvPr>
            <p:cNvCxnSpPr/>
            <p:nvPr/>
          </p:nvCxnSpPr>
          <p:spPr>
            <a:xfrm flipV="1">
              <a:off x="11153056" y="919805"/>
              <a:ext cx="0" cy="76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D9F49D-E440-643A-B092-9CE644FF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23418" y="1681805"/>
              <a:ext cx="429638" cy="5764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016D573-3572-8153-3B86-37B82E2E5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6911" y="1672923"/>
              <a:ext cx="780554" cy="88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7E490C-8A41-5CDF-6C22-DF07F4E47AFC}"/>
                </a:ext>
              </a:extLst>
            </p:cNvPr>
            <p:cNvSpPr txBox="1"/>
            <p:nvPr/>
          </p:nvSpPr>
          <p:spPr>
            <a:xfrm>
              <a:off x="11812762" y="1695661"/>
              <a:ext cx="379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Y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17528A-9BFD-A839-0037-FB7E39536AA7}"/>
                </a:ext>
              </a:extLst>
            </p:cNvPr>
            <p:cNvSpPr txBox="1"/>
            <p:nvPr/>
          </p:nvSpPr>
          <p:spPr>
            <a:xfrm>
              <a:off x="10553911" y="225829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0F48C3-A6B4-8C9A-23BA-CA816A143940}"/>
                </a:ext>
              </a:extLst>
            </p:cNvPr>
            <p:cNvSpPr txBox="1"/>
            <p:nvPr/>
          </p:nvSpPr>
          <p:spPr>
            <a:xfrm>
              <a:off x="11005419" y="62430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Z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5B77734-46F9-8613-CFC8-BF7F45C31503}"/>
              </a:ext>
            </a:extLst>
          </p:cNvPr>
          <p:cNvSpPr txBox="1"/>
          <p:nvPr/>
        </p:nvSpPr>
        <p:spPr>
          <a:xfrm>
            <a:off x="6112936" y="4884882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J1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C98A37-982C-FF43-5374-F478A740FDEA}"/>
              </a:ext>
            </a:extLst>
          </p:cNvPr>
          <p:cNvCxnSpPr>
            <a:stCxn id="22" idx="3"/>
          </p:cNvCxnSpPr>
          <p:nvPr/>
        </p:nvCxnSpPr>
        <p:spPr>
          <a:xfrm>
            <a:off x="6488360" y="5069548"/>
            <a:ext cx="15541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0E461D-1F19-0941-4AD9-F74081F4D9B9}"/>
              </a:ext>
            </a:extLst>
          </p:cNvPr>
          <p:cNvSpPr txBox="1"/>
          <p:nvPr/>
        </p:nvSpPr>
        <p:spPr>
          <a:xfrm>
            <a:off x="10035036" y="530878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J2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9B23F0-3656-BF01-E319-6C004D2A041D}"/>
              </a:ext>
            </a:extLst>
          </p:cNvPr>
          <p:cNvCxnSpPr>
            <a:cxnSpLocks/>
          </p:cNvCxnSpPr>
          <p:nvPr/>
        </p:nvCxnSpPr>
        <p:spPr>
          <a:xfrm flipH="1">
            <a:off x="8365873" y="5480628"/>
            <a:ext cx="16458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F51C8BF-759E-83A2-E8F6-542263D95F06}"/>
              </a:ext>
            </a:extLst>
          </p:cNvPr>
          <p:cNvSpPr txBox="1"/>
          <p:nvPr/>
        </p:nvSpPr>
        <p:spPr>
          <a:xfrm>
            <a:off x="10058344" y="390844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J3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75FB31-B531-0F78-E653-3CC520EA2B92}"/>
              </a:ext>
            </a:extLst>
          </p:cNvPr>
          <p:cNvCxnSpPr>
            <a:cxnSpLocks/>
          </p:cNvCxnSpPr>
          <p:nvPr/>
        </p:nvCxnSpPr>
        <p:spPr>
          <a:xfrm flipH="1">
            <a:off x="8389181" y="4080288"/>
            <a:ext cx="16458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B0AA52-D95F-700B-45E4-7C104E282AF8}"/>
              </a:ext>
            </a:extLst>
          </p:cNvPr>
          <p:cNvSpPr txBox="1"/>
          <p:nvPr/>
        </p:nvSpPr>
        <p:spPr>
          <a:xfrm>
            <a:off x="6141590" y="404415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J4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26ED9E-6E75-7A72-8C68-541F5495318B}"/>
              </a:ext>
            </a:extLst>
          </p:cNvPr>
          <p:cNvCxnSpPr>
            <a:stCxn id="29" idx="3"/>
          </p:cNvCxnSpPr>
          <p:nvPr/>
        </p:nvCxnSpPr>
        <p:spPr>
          <a:xfrm>
            <a:off x="6517014" y="4228820"/>
            <a:ext cx="15541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5BA8C4-6722-1EBA-004A-540B1288284E}"/>
              </a:ext>
            </a:extLst>
          </p:cNvPr>
          <p:cNvSpPr txBox="1"/>
          <p:nvPr/>
        </p:nvSpPr>
        <p:spPr>
          <a:xfrm>
            <a:off x="10035036" y="267569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J5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41A723-0C94-7577-3246-5824046A1574}"/>
              </a:ext>
            </a:extLst>
          </p:cNvPr>
          <p:cNvCxnSpPr>
            <a:cxnSpLocks/>
          </p:cNvCxnSpPr>
          <p:nvPr/>
        </p:nvCxnSpPr>
        <p:spPr>
          <a:xfrm flipH="1">
            <a:off x="8365873" y="2847539"/>
            <a:ext cx="16458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315E14-8986-5AFD-06BC-2D4C4701724C}"/>
              </a:ext>
            </a:extLst>
          </p:cNvPr>
          <p:cNvSpPr txBox="1"/>
          <p:nvPr/>
        </p:nvSpPr>
        <p:spPr>
          <a:xfrm>
            <a:off x="6170011" y="301876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J6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64DE7-D5ED-9216-AACA-77769BACDFD8}"/>
              </a:ext>
            </a:extLst>
          </p:cNvPr>
          <p:cNvCxnSpPr>
            <a:stCxn id="33" idx="3"/>
          </p:cNvCxnSpPr>
          <p:nvPr/>
        </p:nvCxnSpPr>
        <p:spPr>
          <a:xfrm>
            <a:off x="6545435" y="3203427"/>
            <a:ext cx="15541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DAB0D7F-92C8-FD2B-363A-C08F5A7F348C}"/>
              </a:ext>
            </a:extLst>
          </p:cNvPr>
          <p:cNvSpPr txBox="1"/>
          <p:nvPr/>
        </p:nvSpPr>
        <p:spPr>
          <a:xfrm>
            <a:off x="8149857" y="93561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{6}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F06A77-EFD0-0608-5F49-BFCF17762CCE}"/>
              </a:ext>
            </a:extLst>
          </p:cNvPr>
          <p:cNvGrpSpPr/>
          <p:nvPr/>
        </p:nvGrpSpPr>
        <p:grpSpPr>
          <a:xfrm>
            <a:off x="7067002" y="4413486"/>
            <a:ext cx="1590028" cy="1256024"/>
            <a:chOff x="7265097" y="4875768"/>
            <a:chExt cx="1590028" cy="125602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DAF7717-0D64-5CA6-23E9-82D3819DB718}"/>
                </a:ext>
              </a:extLst>
            </p:cNvPr>
            <p:cNvCxnSpPr/>
            <p:nvPr/>
          </p:nvCxnSpPr>
          <p:spPr>
            <a:xfrm flipV="1">
              <a:off x="8418250" y="5171270"/>
              <a:ext cx="0" cy="76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411A1CF-4F9E-5E28-6EE0-2732D998A1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3891" y="5933270"/>
              <a:ext cx="83435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883AB68-ABDE-6EA5-B080-5BB78D58CB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7016" y="5166714"/>
              <a:ext cx="587379" cy="7804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1FF2D9-AB74-4228-2264-87D8619FB5B8}"/>
                </a:ext>
              </a:extLst>
            </p:cNvPr>
            <p:cNvSpPr txBox="1"/>
            <p:nvPr/>
          </p:nvSpPr>
          <p:spPr>
            <a:xfrm>
              <a:off x="7568669" y="49613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2DCBC85-001E-71D8-A0F4-CBC6F1FCA5B3}"/>
                </a:ext>
              </a:extLst>
            </p:cNvPr>
            <p:cNvSpPr txBox="1"/>
            <p:nvPr/>
          </p:nvSpPr>
          <p:spPr>
            <a:xfrm>
              <a:off x="7265097" y="576246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Y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97A9F1-6163-39F2-FE9D-AE81F61EAB82}"/>
                </a:ext>
              </a:extLst>
            </p:cNvPr>
            <p:cNvSpPr txBox="1"/>
            <p:nvPr/>
          </p:nvSpPr>
          <p:spPr>
            <a:xfrm>
              <a:off x="8270613" y="4875769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Z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6E44E95-26CF-6BEF-CC12-D724F4FBFB56}"/>
                </a:ext>
              </a:extLst>
            </p:cNvPr>
            <p:cNvSpPr txBox="1"/>
            <p:nvPr/>
          </p:nvSpPr>
          <p:spPr>
            <a:xfrm>
              <a:off x="8393139" y="4875768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{0}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74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D2DE-D87D-FA9D-9DBB-BE4F5563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97"/>
            <a:ext cx="10515600" cy="757093"/>
          </a:xfrm>
        </p:spPr>
        <p:txBody>
          <a:bodyPr/>
          <a:lstStyle/>
          <a:p>
            <a:pPr algn="ctr"/>
            <a:r>
              <a:rPr lang="en-US" dirty="0"/>
              <a:t>Determination of </a:t>
            </a:r>
            <a:r>
              <a:rPr lang="en-US" baseline="30000" dirty="0"/>
              <a:t>0</a:t>
            </a:r>
            <a:r>
              <a:rPr lang="en-US" dirty="0"/>
              <a:t>T</a:t>
            </a:r>
            <a:r>
              <a:rPr lang="en-US" baseline="-25000" dirty="0"/>
              <a:t>6</a:t>
            </a:r>
            <a:endParaRPr lang="en-IN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8FA24-434F-B7A0-185F-C4620920EF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19" y="886689"/>
                <a:ext cx="11651672" cy="58417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X=0; Y=-.19; Z=1245; Rx=90; Ry=.01; Rz=90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IN" dirty="0"/>
                  <a:t>Here </a:t>
                </a:r>
                <a:r>
                  <a:rPr lang="en-US" dirty="0"/>
                  <a:t>Rx=</a:t>
                </a:r>
                <a:r>
                  <a:rPr lang="el-GR" dirty="0"/>
                  <a:t>α</a:t>
                </a:r>
                <a:r>
                  <a:rPr lang="en-US" dirty="0"/>
                  <a:t>=90</a:t>
                </a:r>
                <a:r>
                  <a:rPr lang="en-US" baseline="30000" dirty="0"/>
                  <a:t>o</a:t>
                </a:r>
                <a:r>
                  <a:rPr lang="en-US" dirty="0"/>
                  <a:t>; Ry=</a:t>
                </a:r>
                <a:r>
                  <a:rPr lang="el-GR" dirty="0"/>
                  <a:t>β</a:t>
                </a:r>
                <a:r>
                  <a:rPr lang="en-US" dirty="0"/>
                  <a:t>=0; Rz=</a:t>
                </a:r>
                <a:r>
                  <a:rPr lang="el-GR" dirty="0"/>
                  <a:t>γ</a:t>
                </a:r>
                <a:r>
                  <a:rPr lang="en-US" dirty="0"/>
                  <a:t>=90, the rotation matrix following ZYZ </a:t>
                </a:r>
                <a:r>
                  <a:rPr lang="en-US" dirty="0" err="1"/>
                  <a:t>Eluer</a:t>
                </a:r>
                <a:r>
                  <a:rPr lang="en-US" dirty="0"/>
                  <a:t> angle scheme, is  R=Rz(</a:t>
                </a:r>
                <a:r>
                  <a:rPr lang="el-GR" dirty="0"/>
                  <a:t>α</a:t>
                </a:r>
                <a:r>
                  <a:rPr lang="en-US" dirty="0"/>
                  <a:t>)Ry(</a:t>
                </a:r>
                <a:r>
                  <a:rPr lang="el-GR" dirty="0"/>
                  <a:t>β</a:t>
                </a:r>
                <a:r>
                  <a:rPr lang="en-US" dirty="0"/>
                  <a:t>)Rz(</a:t>
                </a:r>
                <a:r>
                  <a:rPr lang="el-GR" dirty="0"/>
                  <a:t>γ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So R= Rz(90)Ry(0)Rz(0)=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aseline="-25000" dirty="0"/>
                  <a:t>                                                           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aseline="-25000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aseline="-2500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So                                                . You can verify it geometrically.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8FA24-434F-B7A0-185F-C4620920EF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19" y="886689"/>
                <a:ext cx="11651672" cy="5841713"/>
              </a:xfrm>
              <a:blipFill>
                <a:blip r:embed="rId2"/>
                <a:stretch>
                  <a:fillRect l="-1047" t="-1668" r="-10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E04D15C-0D09-F4A0-EF70-4B85B03DD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316" y="5242720"/>
            <a:ext cx="3405739" cy="145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5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413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Euler Angle Rotation of COBOT End-effecter</vt:lpstr>
      <vt:lpstr>Home configuration</vt:lpstr>
      <vt:lpstr>Determination of 0T6</vt:lpstr>
      <vt:lpstr>90o rotation of J1</vt:lpstr>
      <vt:lpstr>Determination of 0T6</vt:lpstr>
      <vt:lpstr>90o rotation of J6</vt:lpstr>
      <vt:lpstr>Determination of 0T6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 Kumar Dash</dc:creator>
  <cp:lastModifiedBy>Anjan Kumar Dash</cp:lastModifiedBy>
  <cp:revision>9</cp:revision>
  <dcterms:created xsi:type="dcterms:W3CDTF">2024-02-01T11:04:53Z</dcterms:created>
  <dcterms:modified xsi:type="dcterms:W3CDTF">2024-02-07T06:24:12Z</dcterms:modified>
</cp:coreProperties>
</file>