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4" r:id="rId5"/>
    <p:sldId id="270" r:id="rId6"/>
    <p:sldId id="259" r:id="rId7"/>
    <p:sldId id="265" r:id="rId8"/>
    <p:sldId id="263" r:id="rId9"/>
    <p:sldId id="266" r:id="rId10"/>
    <p:sldId id="257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81A6-556A-AB9D-70A8-1304AE20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80E7-4593-129A-FDF2-4481BCA9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9DBF-F3C0-3513-CC99-0B192BFB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40F3-6510-4896-24C8-D9D97BB8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33CC-B0E4-4CF9-DB23-3384445B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3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5488-E55D-5174-1B8F-78E73FD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5FA-B275-CE2F-3AF5-50F9D582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54DE-869C-4026-0692-E5CCE157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4D78-87D2-30B6-F93B-66DBA1EB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00F0-6BCB-E70F-5FBF-7A16F190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99B90-E186-F0CA-57DE-C6225EEA8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DB481-BC9B-68B7-0A76-F33D9817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0FF-B049-18F5-4601-4864875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F095-F16E-F51F-4F03-8A0A013E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7BA7-B0B6-1370-B199-1DD8557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3B8-90DB-F764-FC9B-2E855E5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0C0B-EE7E-5003-3D7E-2F8190AA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BAE6-3E29-AB0C-9BB4-26CFC372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F2F4-A48B-D11A-661C-8450FC9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7EF3-2530-46F5-0181-E5DF081B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408-A4CF-00FE-3916-B06A43BD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51339-FF22-2349-9AD8-79AC863B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885C-030D-AD7A-CB5D-8FF9E261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1A35-3AD0-2DA1-392A-EFC134F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B3A0-54BA-0046-3E9F-1797F16A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5E85-28A7-E897-19A6-323EF37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F5F8-E9C1-9EC1-467D-D6F3C46CE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E5E3-974F-FF5A-85B6-BC96F6DA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BA512-6216-353D-131B-A351B733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87DE7-DE93-AC08-6824-1ED21A58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2E16-BB22-E079-620A-3880C1DA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1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58DC-1123-0D51-2B6F-3E1F68B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4935-33FA-EEC2-F37A-943459B1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0767-E7BC-1388-0A54-D3B6C8B6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E1383-62FC-AE84-BD00-3AEF9010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875DF-4D00-7BAB-ED40-D8258234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4365B-7D2E-A11B-7685-FA1B2DD2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79220-3943-5513-B4E3-2FE1BC23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9FCEF-741F-4DDE-E530-CBC54721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E970-B5E8-5EC3-9312-5E8F21BB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00E10-A435-A3FF-EB5A-B1C43443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F386-AF17-792F-5E57-63ED455F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78FE-2B5C-9CB5-9658-8BC6A364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7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E4B4B-7AF5-A955-A0AB-8D167EE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3F628-F949-10D2-99B0-189207CE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105B-2A39-8E3F-B62F-4082AB1D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C200-81A9-E8D5-3D68-49E705A8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7810-4E1D-BEE4-059D-DB4D8DF4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469F-B6F5-9565-8E03-DD886584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23EF-F7A7-B5D4-748C-AC4E877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7944-81C1-14CF-5CC0-7760242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32B0-BB59-07AE-7EF0-51BCBA23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5805-D99C-418A-54B8-4B3924E1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3ACA-173D-64AD-89B0-1FFDF9147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611C-E560-4B1C-039E-6D1B5A88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822F-6CD6-AEF7-62C5-1C3DE5BB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C69F-35C6-2D06-5522-96B97ED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6E5D-83B7-1C2B-586A-4739A187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8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33418-21DF-F412-BD69-9987BB9F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25A4-B66A-953B-1F26-CB1184CE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FD4A-845C-2923-A189-86B1DD191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432D-3B62-4228-9969-D73F2CE6CF4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86C6-F20D-007B-BD30-94FBA694C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78CE-B4D7-6CC1-AB8A-F446ADEA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2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6AF200-FFFE-1F37-4F8D-226A7A844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8" t="6959" r="10511" b="15203"/>
          <a:stretch/>
        </p:blipFill>
        <p:spPr>
          <a:xfrm>
            <a:off x="9005453" y="1022927"/>
            <a:ext cx="3186547" cy="3796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51606-5DA3-0D23-5770-25F9EDE6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27" y="1022927"/>
            <a:ext cx="9144000" cy="2387600"/>
          </a:xfrm>
        </p:spPr>
        <p:txBody>
          <a:bodyPr/>
          <a:lstStyle/>
          <a:p>
            <a:r>
              <a:rPr lang="en-US" dirty="0"/>
              <a:t>Task-space operation of COBOT End-effecter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B36DF-1095-AC6F-1801-4D60C811D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70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A365A9-E17A-DAFA-D0D8-8017FBA47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82"/>
          <a:stretch/>
        </p:blipFill>
        <p:spPr>
          <a:xfrm>
            <a:off x="360219" y="1128532"/>
            <a:ext cx="5486400" cy="5729468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740153F-15E7-E421-8AF6-2562038A0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58" y="2333986"/>
            <a:ext cx="3263503" cy="435133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77C3EC-EFCB-EFA7-899A-DF65A983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15</a:t>
            </a:r>
            <a:r>
              <a:rPr lang="en-US" baseline="30000" dirty="0"/>
              <a:t>o</a:t>
            </a:r>
            <a:r>
              <a:rPr lang="en-US" dirty="0"/>
              <a:t> rotation of J2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189FAB-B620-EA72-EBE3-B418C7431CDA}"/>
              </a:ext>
            </a:extLst>
          </p:cNvPr>
          <p:cNvGrpSpPr/>
          <p:nvPr/>
        </p:nvGrpSpPr>
        <p:grpSpPr>
          <a:xfrm rot="295887">
            <a:off x="7126059" y="1446012"/>
            <a:ext cx="1750021" cy="1775947"/>
            <a:chOff x="7485400" y="1026857"/>
            <a:chExt cx="1750021" cy="177594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CABCCD-A51A-AA13-8072-34486B689DE1}"/>
                </a:ext>
              </a:extLst>
            </p:cNvPr>
            <p:cNvCxnSpPr/>
            <p:nvPr/>
          </p:nvCxnSpPr>
          <p:spPr>
            <a:xfrm rot="20593942" flipV="1">
              <a:off x="8065401" y="1301447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66E85F-F9A1-175B-8F77-56A9BEB6E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8876" y="2047248"/>
              <a:ext cx="446440" cy="5158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099523-DE4F-2F8C-BAA5-BF9E56E50250}"/>
                </a:ext>
              </a:extLst>
            </p:cNvPr>
            <p:cNvCxnSpPr>
              <a:cxnSpLocks/>
            </p:cNvCxnSpPr>
            <p:nvPr/>
          </p:nvCxnSpPr>
          <p:spPr>
            <a:xfrm rot="20593942" flipV="1">
              <a:off x="8170708" y="1921966"/>
              <a:ext cx="780554" cy="88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0BCF2B-C6EA-E813-7381-9ECEFBCAEBBC}"/>
                </a:ext>
              </a:extLst>
            </p:cNvPr>
            <p:cNvSpPr txBox="1"/>
            <p:nvPr/>
          </p:nvSpPr>
          <p:spPr>
            <a:xfrm rot="20593942">
              <a:off x="8856183" y="1807641"/>
              <a:ext cx="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69497C-0810-91C3-8DB6-EB1A867EE7D7}"/>
                </a:ext>
              </a:extLst>
            </p:cNvPr>
            <p:cNvSpPr txBox="1"/>
            <p:nvPr/>
          </p:nvSpPr>
          <p:spPr>
            <a:xfrm rot="20593942">
              <a:off x="7485400" y="24334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421F6D-2D82-63E2-1ECB-6FF4ADA5FBBD}"/>
                </a:ext>
              </a:extLst>
            </p:cNvPr>
            <p:cNvSpPr txBox="1"/>
            <p:nvPr/>
          </p:nvSpPr>
          <p:spPr>
            <a:xfrm rot="20593942">
              <a:off x="7775874" y="102685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071EE-011B-80AD-7296-38850ACF9576}"/>
              </a:ext>
            </a:extLst>
          </p:cNvPr>
          <p:cNvGrpSpPr/>
          <p:nvPr/>
        </p:nvGrpSpPr>
        <p:grpSpPr>
          <a:xfrm>
            <a:off x="7303679" y="4817927"/>
            <a:ext cx="1590028" cy="1256024"/>
            <a:chOff x="7265097" y="4875768"/>
            <a:chExt cx="1590028" cy="125602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DDFC543-EFCA-1242-9D48-B99D9F561FB4}"/>
                </a:ext>
              </a:extLst>
            </p:cNvPr>
            <p:cNvCxnSpPr/>
            <p:nvPr/>
          </p:nvCxnSpPr>
          <p:spPr>
            <a:xfrm flipV="1">
              <a:off x="8418250" y="5171270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57777E-73DA-6674-DA3E-BC0E85276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891" y="5933270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C6FEE3-DE0C-4A34-9E78-0F73DAB8A4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7016" y="5166714"/>
              <a:ext cx="587379" cy="7804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FB65B-35A2-7ECA-2553-29E80A8BD2D5}"/>
                </a:ext>
              </a:extLst>
            </p:cNvPr>
            <p:cNvSpPr txBox="1"/>
            <p:nvPr/>
          </p:nvSpPr>
          <p:spPr>
            <a:xfrm>
              <a:off x="7568669" y="49613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141067-4F02-C86B-0870-33C310EFCD61}"/>
                </a:ext>
              </a:extLst>
            </p:cNvPr>
            <p:cNvSpPr txBox="1"/>
            <p:nvPr/>
          </p:nvSpPr>
          <p:spPr>
            <a:xfrm>
              <a:off x="7265097" y="5762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8F32E-3F19-5D52-09E1-C4030E8C03CA}"/>
                </a:ext>
              </a:extLst>
            </p:cNvPr>
            <p:cNvSpPr txBox="1"/>
            <p:nvPr/>
          </p:nvSpPr>
          <p:spPr>
            <a:xfrm>
              <a:off x="8270613" y="487576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350AF8-5125-5C6E-42B0-863F648D8E59}"/>
                </a:ext>
              </a:extLst>
            </p:cNvPr>
            <p:cNvSpPr txBox="1"/>
            <p:nvPr/>
          </p:nvSpPr>
          <p:spPr>
            <a:xfrm>
              <a:off x="8393139" y="48757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{0}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57AC3F-08E6-1FB5-7B90-70952E605182}"/>
              </a:ext>
            </a:extLst>
          </p:cNvPr>
          <p:cNvSpPr txBox="1"/>
          <p:nvPr/>
        </p:nvSpPr>
        <p:spPr>
          <a:xfrm>
            <a:off x="7648980" y="140947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4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2DE-D87D-FA9D-9DBB-BE4F556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/>
          <a:lstStyle/>
          <a:p>
            <a:pPr algn="ctr"/>
            <a:r>
              <a:rPr lang="en-US" dirty="0"/>
              <a:t>Determination of </a:t>
            </a:r>
            <a:r>
              <a:rPr lang="en-US" baseline="30000" dirty="0"/>
              <a:t>0</a:t>
            </a:r>
            <a:r>
              <a:rPr lang="en-US" dirty="0"/>
              <a:t>T</a:t>
            </a:r>
            <a:r>
              <a:rPr lang="en-US" baseline="-25000" dirty="0"/>
              <a:t>6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19" y="886689"/>
                <a:ext cx="11651672" cy="5841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X=0; Y=282.3; Z=1208.31; Rx=90; Ry=15; Rz=90</a:t>
                </a:r>
              </a:p>
              <a:p>
                <a:pPr marL="0" indent="0">
                  <a:buNone/>
                </a:pPr>
                <a:r>
                  <a:rPr lang="en-US" dirty="0"/>
                  <a:t>The rotation matrix following ZYZ </a:t>
                </a:r>
                <a:r>
                  <a:rPr lang="en-US" dirty="0" err="1"/>
                  <a:t>Eluer</a:t>
                </a:r>
                <a:r>
                  <a:rPr lang="en-US" dirty="0"/>
                  <a:t> angle scheme, is  R=Rz(</a:t>
                </a:r>
                <a:r>
                  <a:rPr lang="el-GR" dirty="0"/>
                  <a:t>α</a:t>
                </a:r>
                <a:r>
                  <a:rPr lang="en-US" dirty="0"/>
                  <a:t>)Ry(</a:t>
                </a:r>
                <a:r>
                  <a:rPr lang="el-GR" dirty="0"/>
                  <a:t>β</a:t>
                </a:r>
                <a:r>
                  <a:rPr lang="en-US" dirty="0"/>
                  <a:t>)Rz(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R= Rz(90)Ry(0)Rz(0)=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aseline="-25000" dirty="0"/>
                  <a:t>                                                           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966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.259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−.259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.966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aseline="-25000" dirty="0"/>
                  <a:t>=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.966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.259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−.259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.966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aseline="-25000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−.966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.259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.259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.966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9" y="886689"/>
                <a:ext cx="11651672" cy="5841713"/>
              </a:xfrm>
              <a:blipFill>
                <a:blip r:embed="rId2"/>
                <a:stretch>
                  <a:fillRect l="-1047" t="-1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78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54DA5F05-B577-0EF4-5AE5-531F48B6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04" y="1253331"/>
            <a:ext cx="3263503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CF97D-4308-05EF-E50C-BE25E08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9ACF-CF60-D3FC-715E-9AFF6812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93" y="1825625"/>
            <a:ext cx="10515600" cy="4351338"/>
          </a:xfrm>
        </p:spPr>
        <p:txBody>
          <a:bodyPr/>
          <a:lstStyle/>
          <a:p>
            <a:r>
              <a:rPr lang="en-US" dirty="0"/>
              <a:t>So new Z= 155.5 + 1090 cos15</a:t>
            </a:r>
            <a:r>
              <a:rPr lang="en-US" baseline="30000" dirty="0"/>
              <a:t>o</a:t>
            </a:r>
            <a:r>
              <a:rPr lang="en-US" dirty="0"/>
              <a:t>= 1208.35</a:t>
            </a:r>
          </a:p>
          <a:p>
            <a:r>
              <a:rPr lang="en-US" dirty="0"/>
              <a:t>New Y=1090 Sin 15</a:t>
            </a:r>
            <a:r>
              <a:rPr lang="en-US" baseline="30000" dirty="0"/>
              <a:t>o</a:t>
            </a:r>
            <a:r>
              <a:rPr lang="en-US" dirty="0"/>
              <a:t>=282.11</a:t>
            </a:r>
          </a:p>
          <a:p>
            <a:r>
              <a:rPr lang="en-US" dirty="0"/>
              <a:t>No change in 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43FB62-03C1-AF85-F03D-2044ED02E68D}"/>
              </a:ext>
            </a:extLst>
          </p:cNvPr>
          <p:cNvGrpSpPr/>
          <p:nvPr/>
        </p:nvGrpSpPr>
        <p:grpSpPr>
          <a:xfrm rot="295887">
            <a:off x="8588448" y="268375"/>
            <a:ext cx="1750021" cy="1775947"/>
            <a:chOff x="7485400" y="1026857"/>
            <a:chExt cx="1750021" cy="17759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956884F-79DD-5B88-BE41-D18FADCB329E}"/>
                </a:ext>
              </a:extLst>
            </p:cNvPr>
            <p:cNvCxnSpPr/>
            <p:nvPr/>
          </p:nvCxnSpPr>
          <p:spPr>
            <a:xfrm rot="20593942" flipV="1">
              <a:off x="8065401" y="1301447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DFF2C8-D810-01F9-EB15-AD5C4DA21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8876" y="2047248"/>
              <a:ext cx="446440" cy="5158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469C87-5E7F-0860-043D-B2475F194720}"/>
                </a:ext>
              </a:extLst>
            </p:cNvPr>
            <p:cNvCxnSpPr>
              <a:cxnSpLocks/>
            </p:cNvCxnSpPr>
            <p:nvPr/>
          </p:nvCxnSpPr>
          <p:spPr>
            <a:xfrm rot="20593942" flipV="1">
              <a:off x="8170708" y="1921966"/>
              <a:ext cx="780554" cy="88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7B2D1-401D-7ED5-4567-8EE2B6353F3A}"/>
                </a:ext>
              </a:extLst>
            </p:cNvPr>
            <p:cNvSpPr txBox="1"/>
            <p:nvPr/>
          </p:nvSpPr>
          <p:spPr>
            <a:xfrm rot="20593942">
              <a:off x="8856183" y="1807641"/>
              <a:ext cx="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26BB46-D00F-98CE-907E-044055CDF9BC}"/>
                </a:ext>
              </a:extLst>
            </p:cNvPr>
            <p:cNvSpPr txBox="1"/>
            <p:nvPr/>
          </p:nvSpPr>
          <p:spPr>
            <a:xfrm rot="20593942">
              <a:off x="7485400" y="24334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3F071-7757-1127-97CC-A1E910293AC8}"/>
                </a:ext>
              </a:extLst>
            </p:cNvPr>
            <p:cNvSpPr txBox="1"/>
            <p:nvPr/>
          </p:nvSpPr>
          <p:spPr>
            <a:xfrm rot="20593942">
              <a:off x="7775874" y="102685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E5E64-8F46-01DE-EFC0-1E28AC3921CE}"/>
              </a:ext>
            </a:extLst>
          </p:cNvPr>
          <p:cNvGrpSpPr/>
          <p:nvPr/>
        </p:nvGrpSpPr>
        <p:grpSpPr>
          <a:xfrm>
            <a:off x="8766068" y="3640290"/>
            <a:ext cx="1590028" cy="1256024"/>
            <a:chOff x="7265097" y="4875768"/>
            <a:chExt cx="1590028" cy="12560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BAA0BE-8CBA-B0AD-D4E7-BA9BA95B8F1F}"/>
                </a:ext>
              </a:extLst>
            </p:cNvPr>
            <p:cNvCxnSpPr/>
            <p:nvPr/>
          </p:nvCxnSpPr>
          <p:spPr>
            <a:xfrm flipV="1">
              <a:off x="8418250" y="5171270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E979FC-DB70-1BF9-8D03-DA1D8569E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891" y="5933270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35794B-5DA8-BC06-DB37-7C00D0A87B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7016" y="5166714"/>
              <a:ext cx="587379" cy="7804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7A36FD-F56F-D7CC-73CF-3357136BF8A8}"/>
                </a:ext>
              </a:extLst>
            </p:cNvPr>
            <p:cNvSpPr txBox="1"/>
            <p:nvPr/>
          </p:nvSpPr>
          <p:spPr>
            <a:xfrm>
              <a:off x="7568669" y="49613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7C9535-BCE5-5264-513A-E6D547DC67B9}"/>
                </a:ext>
              </a:extLst>
            </p:cNvPr>
            <p:cNvSpPr txBox="1"/>
            <p:nvPr/>
          </p:nvSpPr>
          <p:spPr>
            <a:xfrm>
              <a:off x="7265097" y="5762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10408D-5DE8-7437-58EB-5BED6AD88B13}"/>
                </a:ext>
              </a:extLst>
            </p:cNvPr>
            <p:cNvSpPr txBox="1"/>
            <p:nvPr/>
          </p:nvSpPr>
          <p:spPr>
            <a:xfrm>
              <a:off x="8270613" y="487576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7139D-A21A-4178-EE32-60A4B2BA5FDF}"/>
                </a:ext>
              </a:extLst>
            </p:cNvPr>
            <p:cNvSpPr txBox="1"/>
            <p:nvPr/>
          </p:nvSpPr>
          <p:spPr>
            <a:xfrm>
              <a:off x="8393139" y="48757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{0}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81575D-E16D-517F-AE6E-71710E067DCB}"/>
              </a:ext>
            </a:extLst>
          </p:cNvPr>
          <p:cNvSpPr txBox="1"/>
          <p:nvPr/>
        </p:nvSpPr>
        <p:spPr>
          <a:xfrm>
            <a:off x="7648980" y="140947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0CEF83-E84C-8D5F-69CD-043E8133B1B1}"/>
              </a:ext>
            </a:extLst>
          </p:cNvPr>
          <p:cNvCxnSpPr>
            <a:cxnSpLocks/>
          </p:cNvCxnSpPr>
          <p:nvPr/>
        </p:nvCxnSpPr>
        <p:spPr>
          <a:xfrm>
            <a:off x="10199077" y="4896314"/>
            <a:ext cx="804046" cy="103130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C810A0-7CFC-1CD3-DF8A-28548D73FF24}"/>
              </a:ext>
            </a:extLst>
          </p:cNvPr>
          <p:cNvCxnSpPr>
            <a:cxnSpLocks/>
          </p:cNvCxnSpPr>
          <p:nvPr/>
        </p:nvCxnSpPr>
        <p:spPr>
          <a:xfrm>
            <a:off x="10155243" y="5198069"/>
            <a:ext cx="826271" cy="102571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EF1A3A-F28B-DD9B-4189-175048201AE3}"/>
              </a:ext>
            </a:extLst>
          </p:cNvPr>
          <p:cNvCxnSpPr>
            <a:cxnSpLocks/>
          </p:cNvCxnSpPr>
          <p:nvPr/>
        </p:nvCxnSpPr>
        <p:spPr>
          <a:xfrm>
            <a:off x="9280193" y="1362886"/>
            <a:ext cx="1115831" cy="10448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30846C-96AB-59B8-CB8A-BE4D809CB337}"/>
              </a:ext>
            </a:extLst>
          </p:cNvPr>
          <p:cNvCxnSpPr>
            <a:cxnSpLocks/>
          </p:cNvCxnSpPr>
          <p:nvPr/>
        </p:nvCxnSpPr>
        <p:spPr>
          <a:xfrm>
            <a:off x="9904690" y="1995043"/>
            <a:ext cx="895002" cy="3648952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86059D-EEBD-CF78-DA28-582D5BE35340}"/>
              </a:ext>
            </a:extLst>
          </p:cNvPr>
          <p:cNvSpPr txBox="1"/>
          <p:nvPr/>
        </p:nvSpPr>
        <p:spPr>
          <a:xfrm>
            <a:off x="9858322" y="274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1090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33F076-B64C-78D0-8246-676CE2AE2025}"/>
              </a:ext>
            </a:extLst>
          </p:cNvPr>
          <p:cNvCxnSpPr>
            <a:cxnSpLocks/>
          </p:cNvCxnSpPr>
          <p:nvPr/>
        </p:nvCxnSpPr>
        <p:spPr>
          <a:xfrm flipH="1">
            <a:off x="10789807" y="3850586"/>
            <a:ext cx="40930" cy="169441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B38419-93B0-200B-9E1A-C610039AA631}"/>
              </a:ext>
            </a:extLst>
          </p:cNvPr>
          <p:cNvCxnSpPr>
            <a:cxnSpLocks/>
          </p:cNvCxnSpPr>
          <p:nvPr/>
        </p:nvCxnSpPr>
        <p:spPr>
          <a:xfrm flipH="1">
            <a:off x="10760833" y="5671388"/>
            <a:ext cx="8523" cy="24466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09E8B6-3742-FAD6-0707-48377FE9F3FB}"/>
              </a:ext>
            </a:extLst>
          </p:cNvPr>
          <p:cNvSpPr txBox="1"/>
          <p:nvPr/>
        </p:nvSpPr>
        <p:spPr>
          <a:xfrm>
            <a:off x="10784152" y="58894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155.5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808369A-68A9-4D0A-3DEF-F0970E4BD58F}"/>
              </a:ext>
            </a:extLst>
          </p:cNvPr>
          <p:cNvSpPr/>
          <p:nvPr/>
        </p:nvSpPr>
        <p:spPr>
          <a:xfrm>
            <a:off x="10162346" y="4095253"/>
            <a:ext cx="914400" cy="914400"/>
          </a:xfrm>
          <a:prstGeom prst="arc">
            <a:avLst>
              <a:gd name="adj1" fmla="val 14762250"/>
              <a:gd name="adj2" fmla="val 17966776"/>
            </a:avLst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77A4C-E432-3C7A-6927-C890F0552D3B}"/>
              </a:ext>
            </a:extLst>
          </p:cNvPr>
          <p:cNvSpPr txBox="1"/>
          <p:nvPr/>
        </p:nvSpPr>
        <p:spPr>
          <a:xfrm>
            <a:off x="10319373" y="374657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baseline="30000" dirty="0">
                <a:solidFill>
                  <a:srgbClr val="FF0000"/>
                </a:solidFill>
              </a:rPr>
              <a:t>o</a:t>
            </a:r>
            <a:endParaRPr lang="en-IN" baseline="30000" dirty="0">
              <a:solidFill>
                <a:srgbClr val="FF000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D77801-556A-F0CF-2890-0861B57A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142" y="3850585"/>
            <a:ext cx="4720653" cy="15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9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7840-A136-47DD-5233-7262D208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configuration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07F24-C37E-A9C5-8BC1-26EFDEB6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94"/>
          <a:stretch/>
        </p:blipFill>
        <p:spPr>
          <a:xfrm>
            <a:off x="1089217" y="1825625"/>
            <a:ext cx="4596416" cy="4505902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C66949A-AE0A-0E79-FA91-6AE5A9A5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93" y="1825625"/>
            <a:ext cx="3263503" cy="435133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CDB3532-53B1-1417-390F-221CBF5F04B3}"/>
              </a:ext>
            </a:extLst>
          </p:cNvPr>
          <p:cNvGrpSpPr/>
          <p:nvPr/>
        </p:nvGrpSpPr>
        <p:grpSpPr>
          <a:xfrm>
            <a:off x="7528332" y="5055877"/>
            <a:ext cx="1984424" cy="1256023"/>
            <a:chOff x="9833502" y="4802972"/>
            <a:chExt cx="1984424" cy="12560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6C9410-6889-A6B3-CA10-E6608D21B0AE}"/>
                </a:ext>
              </a:extLst>
            </p:cNvPr>
            <p:cNvCxnSpPr/>
            <p:nvPr/>
          </p:nvCxnSpPr>
          <p:spPr>
            <a:xfrm flipV="1">
              <a:off x="10986655" y="5098473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E242F0-0C97-C234-28E3-EA736651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2296" y="5860473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9618FF-DB6C-665C-14B2-B69F2444D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0" y="5278583"/>
              <a:ext cx="568036" cy="5957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D798D8-6B32-91C3-A0CC-A6F0F27852FE}"/>
                </a:ext>
              </a:extLst>
            </p:cNvPr>
            <p:cNvSpPr txBox="1"/>
            <p:nvPr/>
          </p:nvSpPr>
          <p:spPr>
            <a:xfrm>
              <a:off x="11506622" y="5093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EA790-BE3B-08A9-3BDD-B696FA651138}"/>
                </a:ext>
              </a:extLst>
            </p:cNvPr>
            <p:cNvSpPr txBox="1"/>
            <p:nvPr/>
          </p:nvSpPr>
          <p:spPr>
            <a:xfrm>
              <a:off x="9833502" y="568966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1A41D-E47D-0D7B-B0B2-1F1FBFC20781}"/>
                </a:ext>
              </a:extLst>
            </p:cNvPr>
            <p:cNvSpPr txBox="1"/>
            <p:nvPr/>
          </p:nvSpPr>
          <p:spPr>
            <a:xfrm>
              <a:off x="10839018" y="480297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731BF-07AA-8942-2B31-FD1C5FA8F18B}"/>
              </a:ext>
            </a:extLst>
          </p:cNvPr>
          <p:cNvGrpSpPr/>
          <p:nvPr/>
        </p:nvGrpSpPr>
        <p:grpSpPr>
          <a:xfrm>
            <a:off x="7528332" y="1113371"/>
            <a:ext cx="1984424" cy="1256023"/>
            <a:chOff x="9833502" y="4802972"/>
            <a:chExt cx="1984424" cy="125602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AE623B-AF8E-D1AA-5CE4-D437161B2678}"/>
                </a:ext>
              </a:extLst>
            </p:cNvPr>
            <p:cNvCxnSpPr/>
            <p:nvPr/>
          </p:nvCxnSpPr>
          <p:spPr>
            <a:xfrm flipV="1">
              <a:off x="10986655" y="5098473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43BF49-0DA0-F120-EE5F-28227FBE4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2296" y="5860473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2777B1-30BB-4D3B-F1AB-A2D4AF711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0" y="5278583"/>
              <a:ext cx="568036" cy="5957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7C679C-99F1-2076-9A35-CC8136435A19}"/>
                </a:ext>
              </a:extLst>
            </p:cNvPr>
            <p:cNvSpPr txBox="1"/>
            <p:nvPr/>
          </p:nvSpPr>
          <p:spPr>
            <a:xfrm>
              <a:off x="11506622" y="5093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2A121E-9715-FCAF-0A0C-E681FB990A36}"/>
                </a:ext>
              </a:extLst>
            </p:cNvPr>
            <p:cNvSpPr txBox="1"/>
            <p:nvPr/>
          </p:nvSpPr>
          <p:spPr>
            <a:xfrm>
              <a:off x="9833502" y="568966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076CBC-7960-E7BE-3F91-CD9C6F5C95B9}"/>
                </a:ext>
              </a:extLst>
            </p:cNvPr>
            <p:cNvSpPr txBox="1"/>
            <p:nvPr/>
          </p:nvSpPr>
          <p:spPr>
            <a:xfrm>
              <a:off x="10839018" y="480297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E56D16-F743-527D-C63B-ED3C1BFEA641}"/>
              </a:ext>
            </a:extLst>
          </p:cNvPr>
          <p:cNvSpPr txBox="1"/>
          <p:nvPr/>
        </p:nvSpPr>
        <p:spPr>
          <a:xfrm>
            <a:off x="8727583" y="50374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{0}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9CAF4-816B-2CA6-D56D-83990F35C24E}"/>
              </a:ext>
            </a:extLst>
          </p:cNvPr>
          <p:cNvSpPr txBox="1"/>
          <p:nvPr/>
        </p:nvSpPr>
        <p:spPr>
          <a:xfrm>
            <a:off x="8690025" y="11030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026831-3B59-DCE1-AD64-C63CEAA821F9}"/>
              </a:ext>
            </a:extLst>
          </p:cNvPr>
          <p:cNvCxnSpPr>
            <a:cxnSpLocks/>
          </p:cNvCxnSpPr>
          <p:nvPr/>
        </p:nvCxnSpPr>
        <p:spPr>
          <a:xfrm>
            <a:off x="7079673" y="6113378"/>
            <a:ext cx="587219" cy="13856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14B06-AA10-E00B-429D-B594D3836BCA}"/>
              </a:ext>
            </a:extLst>
          </p:cNvPr>
          <p:cNvCxnSpPr/>
          <p:nvPr/>
        </p:nvCxnSpPr>
        <p:spPr>
          <a:xfrm>
            <a:off x="7065771" y="5716154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7F88E5-9B9C-00CC-D81F-853391FF6342}"/>
              </a:ext>
            </a:extLst>
          </p:cNvPr>
          <p:cNvCxnSpPr/>
          <p:nvPr/>
        </p:nvCxnSpPr>
        <p:spPr>
          <a:xfrm>
            <a:off x="7079673" y="4419582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30E748-6BC0-BC3E-C251-1A432B5410CB}"/>
              </a:ext>
            </a:extLst>
          </p:cNvPr>
          <p:cNvCxnSpPr/>
          <p:nvPr/>
        </p:nvCxnSpPr>
        <p:spPr>
          <a:xfrm>
            <a:off x="7149949" y="320976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C7066-9F0B-4CCC-B2D9-C765825F63DC}"/>
              </a:ext>
            </a:extLst>
          </p:cNvPr>
          <p:cNvCxnSpPr/>
          <p:nvPr/>
        </p:nvCxnSpPr>
        <p:spPr>
          <a:xfrm>
            <a:off x="7149949" y="284400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EB944-D459-F783-F2B6-544F0596DB59}"/>
              </a:ext>
            </a:extLst>
          </p:cNvPr>
          <p:cNvCxnSpPr>
            <a:cxnSpLocks/>
          </p:cNvCxnSpPr>
          <p:nvPr/>
        </p:nvCxnSpPr>
        <p:spPr>
          <a:xfrm>
            <a:off x="7149949" y="2170872"/>
            <a:ext cx="49909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02C2D-C96D-0C2E-1FA4-C04F46988D53}"/>
              </a:ext>
            </a:extLst>
          </p:cNvPr>
          <p:cNvCxnSpPr>
            <a:cxnSpLocks/>
          </p:cNvCxnSpPr>
          <p:nvPr/>
        </p:nvCxnSpPr>
        <p:spPr>
          <a:xfrm flipV="1">
            <a:off x="7399606" y="4419582"/>
            <a:ext cx="0" cy="50411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4FF09B-FE8A-270C-9CE5-912C7EE96E6E}"/>
              </a:ext>
            </a:extLst>
          </p:cNvPr>
          <p:cNvCxnSpPr>
            <a:cxnSpLocks/>
          </p:cNvCxnSpPr>
          <p:nvPr/>
        </p:nvCxnSpPr>
        <p:spPr>
          <a:xfrm>
            <a:off x="7399606" y="5205046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F8572A-2FD9-581E-9D16-16BA06BF9BFA}"/>
              </a:ext>
            </a:extLst>
          </p:cNvPr>
          <p:cNvSpPr txBox="1"/>
          <p:nvPr/>
        </p:nvSpPr>
        <p:spPr>
          <a:xfrm>
            <a:off x="7145054" y="4864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409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8003BE-BE71-EF80-6414-0B1135E12995}"/>
              </a:ext>
            </a:extLst>
          </p:cNvPr>
          <p:cNvCxnSpPr>
            <a:cxnSpLocks/>
          </p:cNvCxnSpPr>
          <p:nvPr/>
        </p:nvCxnSpPr>
        <p:spPr>
          <a:xfrm flipV="1">
            <a:off x="7399606" y="3209760"/>
            <a:ext cx="0" cy="4028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A529C2-A6A1-1F12-9364-97CBECE12644}"/>
              </a:ext>
            </a:extLst>
          </p:cNvPr>
          <p:cNvCxnSpPr>
            <a:cxnSpLocks/>
          </p:cNvCxnSpPr>
          <p:nvPr/>
        </p:nvCxnSpPr>
        <p:spPr>
          <a:xfrm>
            <a:off x="7399606" y="3893957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B78B03-3888-6BC3-18B5-C0B84815022F}"/>
              </a:ext>
            </a:extLst>
          </p:cNvPr>
          <p:cNvSpPr txBox="1"/>
          <p:nvPr/>
        </p:nvSpPr>
        <p:spPr>
          <a:xfrm>
            <a:off x="7145054" y="35538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367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28D01-4397-3437-E812-9725108FE2E7}"/>
              </a:ext>
            </a:extLst>
          </p:cNvPr>
          <p:cNvCxnSpPr>
            <a:cxnSpLocks/>
          </p:cNvCxnSpPr>
          <p:nvPr/>
        </p:nvCxnSpPr>
        <p:spPr>
          <a:xfrm flipV="1">
            <a:off x="7386296" y="2136034"/>
            <a:ext cx="13309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776808-16B2-ECC1-A781-F5AAC58C0D8E}"/>
              </a:ext>
            </a:extLst>
          </p:cNvPr>
          <p:cNvCxnSpPr>
            <a:cxnSpLocks/>
          </p:cNvCxnSpPr>
          <p:nvPr/>
        </p:nvCxnSpPr>
        <p:spPr>
          <a:xfrm>
            <a:off x="7386296" y="2574466"/>
            <a:ext cx="0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03F045-6AB2-5B44-B5BF-1E1E3EC9DD28}"/>
              </a:ext>
            </a:extLst>
          </p:cNvPr>
          <p:cNvSpPr txBox="1"/>
          <p:nvPr/>
        </p:nvSpPr>
        <p:spPr>
          <a:xfrm>
            <a:off x="7131743" y="2290663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14AB8D-60D3-EB88-C9FF-354E62E16667}"/>
              </a:ext>
            </a:extLst>
          </p:cNvPr>
          <p:cNvSpPr txBox="1"/>
          <p:nvPr/>
        </p:nvSpPr>
        <p:spPr>
          <a:xfrm>
            <a:off x="7087191" y="2836960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F874D1-376E-CD01-2461-61603D9F9469}"/>
              </a:ext>
            </a:extLst>
          </p:cNvPr>
          <p:cNvSpPr txBox="1"/>
          <p:nvPr/>
        </p:nvSpPr>
        <p:spPr>
          <a:xfrm>
            <a:off x="7059060" y="5734912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155.5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BBFC33-094A-C21E-B75A-0598E6F95FFB}"/>
              </a:ext>
            </a:extLst>
          </p:cNvPr>
          <p:cNvCxnSpPr>
            <a:cxnSpLocks/>
          </p:cNvCxnSpPr>
          <p:nvPr/>
        </p:nvCxnSpPr>
        <p:spPr>
          <a:xfrm>
            <a:off x="10152296" y="2184728"/>
            <a:ext cx="1059655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080F01-63C4-F83F-EF26-BA6C1B73839E}"/>
              </a:ext>
            </a:extLst>
          </p:cNvPr>
          <p:cNvCxnSpPr>
            <a:cxnSpLocks/>
          </p:cNvCxnSpPr>
          <p:nvPr/>
        </p:nvCxnSpPr>
        <p:spPr>
          <a:xfrm>
            <a:off x="10223934" y="6090388"/>
            <a:ext cx="878849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F15152-8EBF-6653-5BE5-9786DCA90C8B}"/>
              </a:ext>
            </a:extLst>
          </p:cNvPr>
          <p:cNvSpPr txBox="1"/>
          <p:nvPr/>
        </p:nvSpPr>
        <p:spPr>
          <a:xfrm>
            <a:off x="10414261" y="381151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1245.5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6AC3D6-33B8-9F08-E837-AAF7BE51970E}"/>
              </a:ext>
            </a:extLst>
          </p:cNvPr>
          <p:cNvCxnSpPr>
            <a:cxnSpLocks/>
          </p:cNvCxnSpPr>
          <p:nvPr/>
        </p:nvCxnSpPr>
        <p:spPr>
          <a:xfrm flipV="1">
            <a:off x="10693846" y="2184728"/>
            <a:ext cx="0" cy="16478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3FAE8B-673C-38D9-21C6-1F572753A9AF}"/>
              </a:ext>
            </a:extLst>
          </p:cNvPr>
          <p:cNvCxnSpPr>
            <a:cxnSpLocks/>
          </p:cNvCxnSpPr>
          <p:nvPr/>
        </p:nvCxnSpPr>
        <p:spPr>
          <a:xfrm>
            <a:off x="10693846" y="4222286"/>
            <a:ext cx="0" cy="18681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860347-2A59-0483-E3FA-D944A6CD13BF}"/>
              </a:ext>
            </a:extLst>
          </p:cNvPr>
          <p:cNvCxnSpPr>
            <a:cxnSpLocks/>
          </p:cNvCxnSpPr>
          <p:nvPr/>
        </p:nvCxnSpPr>
        <p:spPr>
          <a:xfrm>
            <a:off x="9054860" y="2844000"/>
            <a:ext cx="1059655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96E671-41BD-D0CD-E8ED-250AB608D371}"/>
              </a:ext>
            </a:extLst>
          </p:cNvPr>
          <p:cNvCxnSpPr>
            <a:cxnSpLocks/>
          </p:cNvCxnSpPr>
          <p:nvPr/>
        </p:nvCxnSpPr>
        <p:spPr>
          <a:xfrm>
            <a:off x="9235666" y="5712887"/>
            <a:ext cx="878849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355413-E12C-E78C-2FB5-677B235E221F}"/>
              </a:ext>
            </a:extLst>
          </p:cNvPr>
          <p:cNvCxnSpPr>
            <a:cxnSpLocks/>
          </p:cNvCxnSpPr>
          <p:nvPr/>
        </p:nvCxnSpPr>
        <p:spPr>
          <a:xfrm flipV="1">
            <a:off x="9689213" y="2854839"/>
            <a:ext cx="0" cy="13260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590D41-3827-7409-72EF-70B8AB820E4F}"/>
              </a:ext>
            </a:extLst>
          </p:cNvPr>
          <p:cNvCxnSpPr>
            <a:cxnSpLocks/>
          </p:cNvCxnSpPr>
          <p:nvPr/>
        </p:nvCxnSpPr>
        <p:spPr>
          <a:xfrm>
            <a:off x="9686865" y="4445790"/>
            <a:ext cx="0" cy="11982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18713D6-CBD6-3194-2F0D-96687FE15110}"/>
              </a:ext>
            </a:extLst>
          </p:cNvPr>
          <p:cNvSpPr txBox="1"/>
          <p:nvPr/>
        </p:nvSpPr>
        <p:spPr>
          <a:xfrm>
            <a:off x="9407228" y="41237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2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4E007-5C78-CF2F-4C8C-6E38D4C5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r="1874" b="17979"/>
          <a:stretch/>
        </p:blipFill>
        <p:spPr>
          <a:xfrm>
            <a:off x="7270605" y="1826159"/>
            <a:ext cx="3785321" cy="46274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6C7900-990C-0F2D-A18E-C7FF3E4E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Bringing COBOT to a Configuration before doing task-space operation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AE9E80-1F97-7EE6-9DBA-22942572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27" y="1480016"/>
            <a:ext cx="5091545" cy="50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2DE-D87D-FA9D-9DBB-BE4F556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/>
          <a:lstStyle/>
          <a:p>
            <a:pPr algn="ctr"/>
            <a:r>
              <a:rPr lang="en-US" dirty="0"/>
              <a:t>Determination of </a:t>
            </a:r>
            <a:r>
              <a:rPr lang="en-US" baseline="30000" dirty="0"/>
              <a:t>0</a:t>
            </a:r>
            <a:r>
              <a:rPr lang="en-US" dirty="0"/>
              <a:t>T</a:t>
            </a:r>
            <a:r>
              <a:rPr lang="en-US" baseline="-25000" dirty="0"/>
              <a:t>6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689"/>
                <a:ext cx="10515600" cy="5841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X=0; Y=0; Z=1245; Rx=0; Ry=0; Rz=0</a:t>
                </a:r>
              </a:p>
              <a:p>
                <a:pPr marL="0" indent="0">
                  <a:buNone/>
                </a:pPr>
                <a:r>
                  <a:rPr lang="en-US" dirty="0"/>
                  <a:t>It is to be noted that Doosan </a:t>
                </a:r>
                <a:r>
                  <a:rPr lang="en-US" dirty="0" err="1"/>
                  <a:t>Cobots</a:t>
                </a:r>
                <a:r>
                  <a:rPr lang="en-US" dirty="0"/>
                  <a:t> follow ZYZ (means ZY’Z’’) Euler angle rotation to represent the orientation of its end-effecter. So here, Rx, Ry and Rz are based on ZYZ rotation.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In other words, if </a:t>
                </a:r>
                <a:r>
                  <a:rPr lang="en-US" dirty="0"/>
                  <a:t>Rx=</a:t>
                </a:r>
                <a:r>
                  <a:rPr lang="el-GR" dirty="0"/>
                  <a:t>α</a:t>
                </a:r>
                <a:r>
                  <a:rPr lang="en-US" dirty="0"/>
                  <a:t>; Ry=</a:t>
                </a:r>
                <a:r>
                  <a:rPr lang="el-GR" dirty="0"/>
                  <a:t>β</a:t>
                </a:r>
                <a:r>
                  <a:rPr lang="en-US" dirty="0"/>
                  <a:t>; Rz=</a:t>
                </a:r>
                <a:r>
                  <a:rPr lang="el-GR" dirty="0"/>
                  <a:t>γ</a:t>
                </a:r>
                <a:r>
                  <a:rPr lang="en-US" dirty="0"/>
                  <a:t>, the rotation matrix following ZYZ </a:t>
                </a:r>
                <a:r>
                  <a:rPr lang="en-US" dirty="0" err="1"/>
                  <a:t>Eluer</a:t>
                </a:r>
                <a:r>
                  <a:rPr lang="en-US" dirty="0"/>
                  <a:t> angle scheme, is  R=Rz(</a:t>
                </a:r>
                <a:r>
                  <a:rPr lang="el-GR" dirty="0"/>
                  <a:t>α</a:t>
                </a:r>
                <a:r>
                  <a:rPr lang="en-US" dirty="0"/>
                  <a:t>)Ry(</a:t>
                </a:r>
                <a:r>
                  <a:rPr lang="el-GR" dirty="0"/>
                  <a:t>β</a:t>
                </a:r>
                <a:r>
                  <a:rPr lang="en-US" dirty="0"/>
                  <a:t>)Rz(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In the above configuration, </a:t>
                </a:r>
                <a:r>
                  <a:rPr lang="el-GR" dirty="0"/>
                  <a:t>α </a:t>
                </a:r>
                <a:r>
                  <a:rPr lang="en-US" dirty="0"/>
                  <a:t>=</a:t>
                </a:r>
                <a:r>
                  <a:rPr lang="el-GR" dirty="0"/>
                  <a:t>β </a:t>
                </a:r>
                <a:r>
                  <a:rPr lang="en-US" dirty="0"/>
                  <a:t>=</a:t>
                </a:r>
                <a:r>
                  <a:rPr lang="el-GR" dirty="0"/>
                  <a:t>γ</a:t>
                </a:r>
                <a:r>
                  <a:rPr lang="en-US" dirty="0"/>
                  <a:t>=0; So R=</a:t>
                </a:r>
              </a:p>
              <a:p>
                <a:pPr marL="0" indent="0">
                  <a:buNone/>
                </a:pPr>
                <a:r>
                  <a:rPr lang="en-US" dirty="0"/>
                  <a:t> Rz(0)Ry(0)Rz(0)=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; So</a:t>
                </a:r>
                <a:endParaRPr lang="en-US" baseline="-250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689"/>
                <a:ext cx="10515600" cy="5841713"/>
              </a:xfrm>
              <a:blipFill>
                <a:blip r:embed="rId2"/>
                <a:stretch>
                  <a:fillRect l="-1217" t="-1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BDC55F-6542-5B57-1EA7-F7EF9E8A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68" y="4529572"/>
            <a:ext cx="2900242" cy="14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980C-84C2-BF4C-E469-F93A6C2B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84803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4268C-954F-2A6E-6F34-0562C5597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8" t="19394" r="20000" b="27879"/>
          <a:stretch/>
        </p:blipFill>
        <p:spPr>
          <a:xfrm>
            <a:off x="1191490" y="1136072"/>
            <a:ext cx="4045527" cy="5470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81FD4-C391-8016-9A6B-9A423160CF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b="17980"/>
          <a:stretch/>
        </p:blipFill>
        <p:spPr>
          <a:xfrm>
            <a:off x="6096000" y="1427017"/>
            <a:ext cx="3857625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E9F4-C24D-D27A-272F-C26BB21A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90</a:t>
            </a:r>
            <a:r>
              <a:rPr lang="en-US" baseline="30000" dirty="0"/>
              <a:t>o</a:t>
            </a:r>
            <a:r>
              <a:rPr lang="en-US" dirty="0"/>
              <a:t> rotation of J1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CF24B-D338-7BC0-BF55-FB74B480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9"/>
          <a:stretch/>
        </p:blipFill>
        <p:spPr>
          <a:xfrm>
            <a:off x="576598" y="1853334"/>
            <a:ext cx="4272492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F198086-C5E7-0390-0906-9E7525E3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21" y="1853334"/>
            <a:ext cx="3263503" cy="435133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0B16DE0-ADE2-B137-6F43-03B846CB2E2E}"/>
              </a:ext>
            </a:extLst>
          </p:cNvPr>
          <p:cNvGrpSpPr/>
          <p:nvPr/>
        </p:nvGrpSpPr>
        <p:grpSpPr>
          <a:xfrm>
            <a:off x="6692517" y="1012231"/>
            <a:ext cx="1300790" cy="1869914"/>
            <a:chOff x="9842043" y="891698"/>
            <a:chExt cx="1300790" cy="186991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F67860-BDD5-B36E-079F-17F0085D4C5D}"/>
                </a:ext>
              </a:extLst>
            </p:cNvPr>
            <p:cNvCxnSpPr/>
            <p:nvPr/>
          </p:nvCxnSpPr>
          <p:spPr>
            <a:xfrm flipV="1">
              <a:off x="10995196" y="1187199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A16C46-B86B-C836-7411-3C681C3F1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0837" y="1949199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64EC1B-BB78-C199-478C-77E427CE9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9676" y="1949200"/>
              <a:ext cx="459375" cy="6000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B7D35-3C00-9A86-5363-202794C37534}"/>
                </a:ext>
              </a:extLst>
            </p:cNvPr>
            <p:cNvSpPr txBox="1"/>
            <p:nvPr/>
          </p:nvSpPr>
          <p:spPr>
            <a:xfrm>
              <a:off x="10255593" y="239228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E4417A-1BBD-079B-56A3-6C959684DD7C}"/>
                </a:ext>
              </a:extLst>
            </p:cNvPr>
            <p:cNvSpPr txBox="1"/>
            <p:nvPr/>
          </p:nvSpPr>
          <p:spPr>
            <a:xfrm>
              <a:off x="9842043" y="1778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71BA14-1951-FAF9-3553-C3CEAF70DA2D}"/>
                </a:ext>
              </a:extLst>
            </p:cNvPr>
            <p:cNvSpPr txBox="1"/>
            <p:nvPr/>
          </p:nvSpPr>
          <p:spPr>
            <a:xfrm>
              <a:off x="10847559" y="8916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AE0EA4-9936-E81E-29F3-81CC36D2BC03}"/>
              </a:ext>
            </a:extLst>
          </p:cNvPr>
          <p:cNvSpPr txBox="1"/>
          <p:nvPr/>
        </p:nvSpPr>
        <p:spPr>
          <a:xfrm>
            <a:off x="5768450" y="50927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264F0B-7C7C-3130-74F7-84C148B65DE5}"/>
              </a:ext>
            </a:extLst>
          </p:cNvPr>
          <p:cNvCxnSpPr>
            <a:stCxn id="21" idx="3"/>
          </p:cNvCxnSpPr>
          <p:nvPr/>
        </p:nvCxnSpPr>
        <p:spPr>
          <a:xfrm>
            <a:off x="6143874" y="5277366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AD6C8F-435B-3E8D-37F0-A99A3555A399}"/>
              </a:ext>
            </a:extLst>
          </p:cNvPr>
          <p:cNvSpPr txBox="1"/>
          <p:nvPr/>
        </p:nvSpPr>
        <p:spPr>
          <a:xfrm>
            <a:off x="7847819" y="10894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C68511-F1C5-8076-B337-04E9093FAD7D}"/>
              </a:ext>
            </a:extLst>
          </p:cNvPr>
          <p:cNvGrpSpPr/>
          <p:nvPr/>
        </p:nvGrpSpPr>
        <p:grpSpPr>
          <a:xfrm>
            <a:off x="6692517" y="4615290"/>
            <a:ext cx="1590028" cy="1256024"/>
            <a:chOff x="7265097" y="4875768"/>
            <a:chExt cx="1590028" cy="125602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0F1A90D-50D9-9663-8FA9-5A81A8F1BBA8}"/>
                </a:ext>
              </a:extLst>
            </p:cNvPr>
            <p:cNvCxnSpPr/>
            <p:nvPr/>
          </p:nvCxnSpPr>
          <p:spPr>
            <a:xfrm flipV="1">
              <a:off x="8418250" y="5171270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E4EECAB-71DF-7623-0580-0D50D5D74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891" y="5933270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DAF460-550C-2628-5082-8AE681D6C9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7016" y="5166714"/>
              <a:ext cx="587379" cy="7804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676255-0C9F-9878-4AB8-45BF13ADC1C4}"/>
                </a:ext>
              </a:extLst>
            </p:cNvPr>
            <p:cNvSpPr txBox="1"/>
            <p:nvPr/>
          </p:nvSpPr>
          <p:spPr>
            <a:xfrm>
              <a:off x="7568669" y="49613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ED5670-0555-6CA0-6B98-0676D22CB188}"/>
                </a:ext>
              </a:extLst>
            </p:cNvPr>
            <p:cNvSpPr txBox="1"/>
            <p:nvPr/>
          </p:nvSpPr>
          <p:spPr>
            <a:xfrm>
              <a:off x="7265097" y="5762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ED2C93-AD8B-072C-D97F-E240CF4060F8}"/>
                </a:ext>
              </a:extLst>
            </p:cNvPr>
            <p:cNvSpPr txBox="1"/>
            <p:nvPr/>
          </p:nvSpPr>
          <p:spPr>
            <a:xfrm>
              <a:off x="8270613" y="487576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AED49F-A01F-CF51-565F-99127083B8F7}"/>
                </a:ext>
              </a:extLst>
            </p:cNvPr>
            <p:cNvSpPr txBox="1"/>
            <p:nvPr/>
          </p:nvSpPr>
          <p:spPr>
            <a:xfrm>
              <a:off x="8393139" y="48757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{0}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48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2DE-D87D-FA9D-9DBB-BE4F556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/>
          <a:lstStyle/>
          <a:p>
            <a:pPr algn="ctr"/>
            <a:r>
              <a:rPr lang="en-US" dirty="0"/>
              <a:t>Determination of </a:t>
            </a:r>
            <a:r>
              <a:rPr lang="en-US" baseline="30000" dirty="0"/>
              <a:t>0</a:t>
            </a:r>
            <a:r>
              <a:rPr lang="en-US" dirty="0"/>
              <a:t>T</a:t>
            </a:r>
            <a:r>
              <a:rPr lang="en-US" baseline="-25000" dirty="0"/>
              <a:t>6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689"/>
                <a:ext cx="10938164" cy="5841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X=0; Y=-.19; Z=1245; Rx=90; Ry=.01; Rz=0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Here </a:t>
                </a:r>
                <a:r>
                  <a:rPr lang="en-US" dirty="0"/>
                  <a:t>Rx=</a:t>
                </a:r>
                <a:r>
                  <a:rPr lang="el-GR" dirty="0"/>
                  <a:t>α</a:t>
                </a:r>
                <a:r>
                  <a:rPr lang="en-US" dirty="0"/>
                  <a:t>=90</a:t>
                </a:r>
                <a:r>
                  <a:rPr lang="en-US" baseline="30000" dirty="0"/>
                  <a:t>o</a:t>
                </a:r>
                <a:r>
                  <a:rPr lang="en-US" dirty="0"/>
                  <a:t>; Ry=</a:t>
                </a:r>
                <a:r>
                  <a:rPr lang="el-GR" dirty="0"/>
                  <a:t>β</a:t>
                </a:r>
                <a:r>
                  <a:rPr lang="en-US" dirty="0"/>
                  <a:t>=0; Rz=</a:t>
                </a:r>
                <a:r>
                  <a:rPr lang="el-GR" dirty="0"/>
                  <a:t>γ</a:t>
                </a:r>
                <a:r>
                  <a:rPr lang="en-US" dirty="0"/>
                  <a:t>=0, the rotation matrix following ZYZ </a:t>
                </a:r>
                <a:r>
                  <a:rPr lang="en-US" dirty="0" err="1"/>
                  <a:t>Eluer</a:t>
                </a:r>
                <a:r>
                  <a:rPr lang="en-US" dirty="0"/>
                  <a:t> angle scheme, is  R=Rz(</a:t>
                </a:r>
                <a:r>
                  <a:rPr lang="el-GR" dirty="0"/>
                  <a:t>α</a:t>
                </a:r>
                <a:r>
                  <a:rPr lang="en-US" dirty="0"/>
                  <a:t>)Ry(</a:t>
                </a:r>
                <a:r>
                  <a:rPr lang="el-GR" dirty="0"/>
                  <a:t>β</a:t>
                </a:r>
                <a:r>
                  <a:rPr lang="en-US" dirty="0"/>
                  <a:t>)Rz(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So R= Rz(90)Ry(0)Rz(0)=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aseline="-25000" dirty="0"/>
                  <a:t>                                                          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250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aseline="-250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So                                                . You can verify it geometrically.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689"/>
                <a:ext cx="10938164" cy="5841713"/>
              </a:xfrm>
              <a:blipFill>
                <a:blip r:embed="rId2"/>
                <a:stretch>
                  <a:fillRect l="-1171" t="-1668" r="-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BA5A21-AC95-DD55-432B-FE8D2E50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4" y="5166879"/>
            <a:ext cx="3190874" cy="14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D6C0-F4EF-33AE-CE4A-7E406330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90</a:t>
            </a:r>
            <a:r>
              <a:rPr lang="en-US" baseline="30000" dirty="0"/>
              <a:t>o</a:t>
            </a:r>
            <a:r>
              <a:rPr lang="en-US" dirty="0"/>
              <a:t> rotation of J6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75C36-4CFD-C76B-3A10-90F758A5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4"/>
          <a:stretch/>
        </p:blipFill>
        <p:spPr>
          <a:xfrm>
            <a:off x="1144635" y="1711470"/>
            <a:ext cx="4217074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7E3F824-DB5D-E611-C328-7B7E88C4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85" y="1711470"/>
            <a:ext cx="3263503" cy="435133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38B2C7-B409-49C3-2C3E-FA44B51AD8E9}"/>
              </a:ext>
            </a:extLst>
          </p:cNvPr>
          <p:cNvGrpSpPr/>
          <p:nvPr/>
        </p:nvGrpSpPr>
        <p:grpSpPr>
          <a:xfrm>
            <a:off x="7550712" y="928682"/>
            <a:ext cx="1638089" cy="2003319"/>
            <a:chOff x="10553911" y="624304"/>
            <a:chExt cx="1638089" cy="200331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5EC0E9-9336-EC61-5956-4F3F8E6F276C}"/>
                </a:ext>
              </a:extLst>
            </p:cNvPr>
            <p:cNvCxnSpPr/>
            <p:nvPr/>
          </p:nvCxnSpPr>
          <p:spPr>
            <a:xfrm flipV="1">
              <a:off x="11153056" y="919805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D9F49D-E440-643A-B092-9CE644FF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3418" y="1681805"/>
              <a:ext cx="429638" cy="576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016D573-3572-8153-3B86-37B82E2E5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6911" y="1672923"/>
              <a:ext cx="780554" cy="88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7E490C-8A41-5CDF-6C22-DF07F4E47AFC}"/>
                </a:ext>
              </a:extLst>
            </p:cNvPr>
            <p:cNvSpPr txBox="1"/>
            <p:nvPr/>
          </p:nvSpPr>
          <p:spPr>
            <a:xfrm>
              <a:off x="11812762" y="1695661"/>
              <a:ext cx="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17528A-9BFD-A839-0037-FB7E39536AA7}"/>
                </a:ext>
              </a:extLst>
            </p:cNvPr>
            <p:cNvSpPr txBox="1"/>
            <p:nvPr/>
          </p:nvSpPr>
          <p:spPr>
            <a:xfrm>
              <a:off x="10553911" y="22582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F48C3-A6B4-8C9A-23BA-CA816A143940}"/>
                </a:ext>
              </a:extLst>
            </p:cNvPr>
            <p:cNvSpPr txBox="1"/>
            <p:nvPr/>
          </p:nvSpPr>
          <p:spPr>
            <a:xfrm>
              <a:off x="11005419" y="62430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B77734-46F9-8613-CFC8-BF7F45C31503}"/>
              </a:ext>
            </a:extLst>
          </p:cNvPr>
          <p:cNvSpPr txBox="1"/>
          <p:nvPr/>
        </p:nvSpPr>
        <p:spPr>
          <a:xfrm>
            <a:off x="6112936" y="488488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C98A37-982C-FF43-5374-F478A740FDEA}"/>
              </a:ext>
            </a:extLst>
          </p:cNvPr>
          <p:cNvCxnSpPr>
            <a:stCxn id="22" idx="3"/>
          </p:cNvCxnSpPr>
          <p:nvPr/>
        </p:nvCxnSpPr>
        <p:spPr>
          <a:xfrm>
            <a:off x="6488360" y="5069548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0E461D-1F19-0941-4AD9-F74081F4D9B9}"/>
              </a:ext>
            </a:extLst>
          </p:cNvPr>
          <p:cNvSpPr txBox="1"/>
          <p:nvPr/>
        </p:nvSpPr>
        <p:spPr>
          <a:xfrm>
            <a:off x="10035036" y="53087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9B23F0-3656-BF01-E319-6C004D2A041D}"/>
              </a:ext>
            </a:extLst>
          </p:cNvPr>
          <p:cNvCxnSpPr>
            <a:cxnSpLocks/>
          </p:cNvCxnSpPr>
          <p:nvPr/>
        </p:nvCxnSpPr>
        <p:spPr>
          <a:xfrm flipH="1">
            <a:off x="8365873" y="5480628"/>
            <a:ext cx="16458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51C8BF-759E-83A2-E8F6-542263D95F06}"/>
              </a:ext>
            </a:extLst>
          </p:cNvPr>
          <p:cNvSpPr txBox="1"/>
          <p:nvPr/>
        </p:nvSpPr>
        <p:spPr>
          <a:xfrm>
            <a:off x="10058344" y="390844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J3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5FB31-B531-0F78-E653-3CC520EA2B92}"/>
              </a:ext>
            </a:extLst>
          </p:cNvPr>
          <p:cNvCxnSpPr>
            <a:cxnSpLocks/>
          </p:cNvCxnSpPr>
          <p:nvPr/>
        </p:nvCxnSpPr>
        <p:spPr>
          <a:xfrm flipH="1">
            <a:off x="8389181" y="4080288"/>
            <a:ext cx="16458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B0AA52-D95F-700B-45E4-7C104E282AF8}"/>
              </a:ext>
            </a:extLst>
          </p:cNvPr>
          <p:cNvSpPr txBox="1"/>
          <p:nvPr/>
        </p:nvSpPr>
        <p:spPr>
          <a:xfrm>
            <a:off x="6141590" y="404415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J4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26ED9E-6E75-7A72-8C68-541F5495318B}"/>
              </a:ext>
            </a:extLst>
          </p:cNvPr>
          <p:cNvCxnSpPr>
            <a:stCxn id="29" idx="3"/>
          </p:cNvCxnSpPr>
          <p:nvPr/>
        </p:nvCxnSpPr>
        <p:spPr>
          <a:xfrm>
            <a:off x="6517014" y="4228820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5BA8C4-6722-1EBA-004A-540B1288284E}"/>
              </a:ext>
            </a:extLst>
          </p:cNvPr>
          <p:cNvSpPr txBox="1"/>
          <p:nvPr/>
        </p:nvSpPr>
        <p:spPr>
          <a:xfrm>
            <a:off x="10035036" y="267569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41A723-0C94-7577-3246-5824046A1574}"/>
              </a:ext>
            </a:extLst>
          </p:cNvPr>
          <p:cNvCxnSpPr>
            <a:cxnSpLocks/>
          </p:cNvCxnSpPr>
          <p:nvPr/>
        </p:nvCxnSpPr>
        <p:spPr>
          <a:xfrm flipH="1">
            <a:off x="8365873" y="2847539"/>
            <a:ext cx="16458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315E14-8986-5AFD-06BC-2D4C4701724C}"/>
              </a:ext>
            </a:extLst>
          </p:cNvPr>
          <p:cNvSpPr txBox="1"/>
          <p:nvPr/>
        </p:nvSpPr>
        <p:spPr>
          <a:xfrm>
            <a:off x="6170011" y="301876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J6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64DE7-D5ED-9216-AACA-77769BACDFD8}"/>
              </a:ext>
            </a:extLst>
          </p:cNvPr>
          <p:cNvCxnSpPr>
            <a:stCxn id="33" idx="3"/>
          </p:cNvCxnSpPr>
          <p:nvPr/>
        </p:nvCxnSpPr>
        <p:spPr>
          <a:xfrm>
            <a:off x="6545435" y="3203427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AB0D7F-92C8-FD2B-363A-C08F5A7F348C}"/>
              </a:ext>
            </a:extLst>
          </p:cNvPr>
          <p:cNvSpPr txBox="1"/>
          <p:nvPr/>
        </p:nvSpPr>
        <p:spPr>
          <a:xfrm>
            <a:off x="8149857" y="9356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F06A77-EFD0-0608-5F49-BFCF17762CCE}"/>
              </a:ext>
            </a:extLst>
          </p:cNvPr>
          <p:cNvGrpSpPr/>
          <p:nvPr/>
        </p:nvGrpSpPr>
        <p:grpSpPr>
          <a:xfrm>
            <a:off x="7067002" y="4413486"/>
            <a:ext cx="1590028" cy="1256024"/>
            <a:chOff x="7265097" y="4875768"/>
            <a:chExt cx="1590028" cy="12560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AF7717-0D64-5CA6-23E9-82D3819DB718}"/>
                </a:ext>
              </a:extLst>
            </p:cNvPr>
            <p:cNvCxnSpPr/>
            <p:nvPr/>
          </p:nvCxnSpPr>
          <p:spPr>
            <a:xfrm flipV="1">
              <a:off x="8418250" y="5171270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11A1CF-4F9E-5E28-6EE0-2732D998A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891" y="5933270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83AB68-ABDE-6EA5-B080-5BB78D58C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7016" y="5166714"/>
              <a:ext cx="587379" cy="7804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FF2D9-AB74-4228-2264-87D8619FB5B8}"/>
                </a:ext>
              </a:extLst>
            </p:cNvPr>
            <p:cNvSpPr txBox="1"/>
            <p:nvPr/>
          </p:nvSpPr>
          <p:spPr>
            <a:xfrm>
              <a:off x="7568669" y="49613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2DCBC85-001E-71D8-A0F4-CBC6F1FCA5B3}"/>
                </a:ext>
              </a:extLst>
            </p:cNvPr>
            <p:cNvSpPr txBox="1"/>
            <p:nvPr/>
          </p:nvSpPr>
          <p:spPr>
            <a:xfrm>
              <a:off x="7265097" y="5762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97A9F1-6163-39F2-FE9D-AE81F61EAB82}"/>
                </a:ext>
              </a:extLst>
            </p:cNvPr>
            <p:cNvSpPr txBox="1"/>
            <p:nvPr/>
          </p:nvSpPr>
          <p:spPr>
            <a:xfrm>
              <a:off x="8270613" y="487576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E44E95-26CF-6BEF-CC12-D724F4FBFB56}"/>
                </a:ext>
              </a:extLst>
            </p:cNvPr>
            <p:cNvSpPr txBox="1"/>
            <p:nvPr/>
          </p:nvSpPr>
          <p:spPr>
            <a:xfrm>
              <a:off x="8393139" y="48757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{0}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7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2DE-D87D-FA9D-9DBB-BE4F556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/>
          <a:lstStyle/>
          <a:p>
            <a:pPr algn="ctr"/>
            <a:r>
              <a:rPr lang="en-US" dirty="0"/>
              <a:t>Determination of </a:t>
            </a:r>
            <a:r>
              <a:rPr lang="en-US" baseline="30000" dirty="0"/>
              <a:t>0</a:t>
            </a:r>
            <a:r>
              <a:rPr lang="en-US" dirty="0"/>
              <a:t>T</a:t>
            </a:r>
            <a:r>
              <a:rPr lang="en-US" baseline="-25000" dirty="0"/>
              <a:t>6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19" y="886689"/>
                <a:ext cx="11651672" cy="5841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X=0; Y=-.19; Z=1245; Rx=90; Ry=.01; Rz=90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Here </a:t>
                </a:r>
                <a:r>
                  <a:rPr lang="en-US" dirty="0"/>
                  <a:t>Rx=</a:t>
                </a:r>
                <a:r>
                  <a:rPr lang="el-GR" dirty="0"/>
                  <a:t>α</a:t>
                </a:r>
                <a:r>
                  <a:rPr lang="en-US" dirty="0"/>
                  <a:t>=90</a:t>
                </a:r>
                <a:r>
                  <a:rPr lang="en-US" baseline="30000" dirty="0"/>
                  <a:t>o</a:t>
                </a:r>
                <a:r>
                  <a:rPr lang="en-US" dirty="0"/>
                  <a:t>; Ry=</a:t>
                </a:r>
                <a:r>
                  <a:rPr lang="el-GR" dirty="0"/>
                  <a:t>β</a:t>
                </a:r>
                <a:r>
                  <a:rPr lang="en-US" dirty="0"/>
                  <a:t>=0; Rz=</a:t>
                </a:r>
                <a:r>
                  <a:rPr lang="el-GR" dirty="0"/>
                  <a:t>γ</a:t>
                </a:r>
                <a:r>
                  <a:rPr lang="en-US" dirty="0"/>
                  <a:t>=90, the rotation matrix following ZYZ </a:t>
                </a:r>
                <a:r>
                  <a:rPr lang="en-US" dirty="0" err="1"/>
                  <a:t>Eluer</a:t>
                </a:r>
                <a:r>
                  <a:rPr lang="en-US" dirty="0"/>
                  <a:t> angle scheme, is  R=Rz(</a:t>
                </a:r>
                <a:r>
                  <a:rPr lang="el-GR" dirty="0"/>
                  <a:t>α</a:t>
                </a:r>
                <a:r>
                  <a:rPr lang="en-US" dirty="0"/>
                  <a:t>)Ry(</a:t>
                </a:r>
                <a:r>
                  <a:rPr lang="el-GR" dirty="0"/>
                  <a:t>β</a:t>
                </a:r>
                <a:r>
                  <a:rPr lang="en-US" dirty="0"/>
                  <a:t>)Rz(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So R= Rz(90)Ry(0)Rz(0)=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aseline="-25000" dirty="0"/>
                  <a:t>                                                          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250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aseline="-250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So                                                . You can verify it geometrically.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9" y="886689"/>
                <a:ext cx="11651672" cy="5841713"/>
              </a:xfrm>
              <a:blipFill>
                <a:blip r:embed="rId2"/>
                <a:stretch>
                  <a:fillRect l="-1047" t="-1668" r="-10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04D15C-0D09-F4A0-EF70-4B85B03D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16" y="5242720"/>
            <a:ext cx="3405739" cy="14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556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Task-space operation of COBOT End-effecter</vt:lpstr>
      <vt:lpstr>Home configuration</vt:lpstr>
      <vt:lpstr>Bringing COBOT to a Configuration before doing task-space operation</vt:lpstr>
      <vt:lpstr>Determination of 0T6</vt:lpstr>
      <vt:lpstr>PowerPoint Presentation</vt:lpstr>
      <vt:lpstr>90o rotation of J1</vt:lpstr>
      <vt:lpstr>Determination of 0T6</vt:lpstr>
      <vt:lpstr>90o rotation of J6</vt:lpstr>
      <vt:lpstr>Determination of 0T6</vt:lpstr>
      <vt:lpstr>15o rotation of J2</vt:lpstr>
      <vt:lpstr>Determination of 0T6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 Kumar Dash</dc:creator>
  <cp:lastModifiedBy>Anjan Kumar Dash</cp:lastModifiedBy>
  <cp:revision>9</cp:revision>
  <dcterms:created xsi:type="dcterms:W3CDTF">2024-02-01T11:04:53Z</dcterms:created>
  <dcterms:modified xsi:type="dcterms:W3CDTF">2024-02-13T10:52:14Z</dcterms:modified>
</cp:coreProperties>
</file>