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3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0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A659-CF8F-48B4-AB73-715784A00B5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26126"/>
            <a:ext cx="5159828" cy="13977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1062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94C6F81-36EE-4250-B287-61D0873015F6}" type="slidenum">
              <a:rPr lang="en-US" smtClean="0"/>
              <a:t>1</a:t>
            </a:fld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3E1998CA-32C0-3348-D125-3DA428722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0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955A34-4233-54E1-B997-DAF93F8B7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890" y="3259606"/>
            <a:ext cx="10965873" cy="26609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u="sng" dirty="0"/>
              <a:t>Components of a Robot</a:t>
            </a:r>
          </a:p>
          <a:p>
            <a:r>
              <a:rPr lang="en-IN" b="1" dirty="0"/>
              <a:t>Links</a:t>
            </a:r>
            <a:r>
              <a:rPr lang="en-IN" dirty="0"/>
              <a:t>: The mechanical element which makes the body of the robot</a:t>
            </a:r>
          </a:p>
          <a:p>
            <a:r>
              <a:rPr lang="en-IN" b="1" dirty="0"/>
              <a:t>Joints</a:t>
            </a:r>
            <a:r>
              <a:rPr lang="en-IN" dirty="0"/>
              <a:t>: It connects the mechanical elements; active joint or passive joint</a:t>
            </a:r>
          </a:p>
          <a:p>
            <a:r>
              <a:rPr lang="en-IN" b="1" dirty="0"/>
              <a:t>Motors/drive trains</a:t>
            </a:r>
            <a:r>
              <a:rPr lang="en-IN" dirty="0"/>
              <a:t>: Active joints will have motors in it; that drives the robot</a:t>
            </a:r>
          </a:p>
          <a:p>
            <a:r>
              <a:rPr lang="en-IN" b="1" dirty="0"/>
              <a:t>Control systems</a:t>
            </a:r>
            <a:r>
              <a:rPr lang="en-IN" dirty="0"/>
              <a:t>: It controls the actuation of the motors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C6214-BD92-A37B-7E46-48CC195FE992}"/>
              </a:ext>
            </a:extLst>
          </p:cNvPr>
          <p:cNvSpPr txBox="1"/>
          <p:nvPr/>
        </p:nvSpPr>
        <p:spPr>
          <a:xfrm>
            <a:off x="962890" y="1769424"/>
            <a:ext cx="107440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programmable mechanical device that can perform tasks and interact with its environment, without the direct aid of human interaction.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0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7727B7-45BD-E5C5-3EAE-BD2288B6F42F}"/>
              </a:ext>
            </a:extLst>
          </p:cNvPr>
          <p:cNvSpPr txBox="1"/>
          <p:nvPr/>
        </p:nvSpPr>
        <p:spPr>
          <a:xfrm>
            <a:off x="789709" y="1436915"/>
            <a:ext cx="2330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Types of joints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DE8CCC-2A8B-7AB0-50C4-29DECA56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313" b="76023"/>
          <a:stretch/>
        </p:blipFill>
        <p:spPr>
          <a:xfrm>
            <a:off x="571953" y="2212633"/>
            <a:ext cx="4072453" cy="6829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BB53D6-506F-230A-895F-76BE7C5DB0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77" r="17313" b="52045"/>
          <a:stretch/>
        </p:blipFill>
        <p:spPr>
          <a:xfrm>
            <a:off x="571953" y="3492129"/>
            <a:ext cx="4072453" cy="6829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56AF10-B0D2-99F7-8B29-D27CFD767C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779" r="17313"/>
          <a:stretch/>
        </p:blipFill>
        <p:spPr>
          <a:xfrm>
            <a:off x="571953" y="5604300"/>
            <a:ext cx="4072453" cy="6898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C000D98-9E36-81D2-B8E2-EA6196624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52" r="17313" b="24193"/>
          <a:stretch/>
        </p:blipFill>
        <p:spPr>
          <a:xfrm>
            <a:off x="571953" y="4324804"/>
            <a:ext cx="4072453" cy="93299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BBDCD73-07F3-4E5D-8987-043BA168E537}"/>
              </a:ext>
            </a:extLst>
          </p:cNvPr>
          <p:cNvSpPr txBox="1"/>
          <p:nvPr/>
        </p:nvSpPr>
        <p:spPr>
          <a:xfrm>
            <a:off x="4409705" y="2336013"/>
            <a:ext cx="809869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Revolute joint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Joined by a pin and links can rotate with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respect to each other.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Prismatic joint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The two links can slide/linearly move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with respect to each other.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Rotary joint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One link rotates about the other at 90</a:t>
            </a:r>
            <a:r>
              <a:rPr lang="en-I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angle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Twist joint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Two links remain aligned, but one twists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about the axis of the other.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690C0E-2A85-387D-F94B-025DAA5B3A9D}"/>
              </a:ext>
            </a:extLst>
          </p:cNvPr>
          <p:cNvSpPr txBox="1"/>
          <p:nvPr/>
        </p:nvSpPr>
        <p:spPr>
          <a:xfrm>
            <a:off x="0" y="6509890"/>
            <a:ext cx="31454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i="1" dirty="0"/>
              <a:t>Source: Robotics and control, by </a:t>
            </a:r>
            <a:r>
              <a:rPr lang="en-IN" sz="1100" i="1" dirty="0" err="1"/>
              <a:t>Nagrath</a:t>
            </a:r>
            <a:r>
              <a:rPr lang="en-IN" sz="1100" i="1" dirty="0"/>
              <a:t> and Mittal</a:t>
            </a:r>
          </a:p>
        </p:txBody>
      </p:sp>
    </p:spTree>
    <p:extLst>
      <p:ext uri="{BB962C8B-B14F-4D97-AF65-F5344CB8AC3E}">
        <p14:creationId xmlns:p14="http://schemas.microsoft.com/office/powerpoint/2010/main" val="304129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486528-2C14-6910-29E0-1D3101494444}"/>
              </a:ext>
            </a:extLst>
          </p:cNvPr>
          <p:cNvSpPr txBox="1"/>
          <p:nvPr/>
        </p:nvSpPr>
        <p:spPr>
          <a:xfrm>
            <a:off x="508000" y="1669143"/>
            <a:ext cx="507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Classification of industrial robots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51A4E6-D5F7-B552-CBED-5ACC93412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43" y="2130808"/>
            <a:ext cx="5153744" cy="3334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1D1C1B-7EAA-E6A6-6FC1-6624CBE80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828" y="2278465"/>
            <a:ext cx="4248743" cy="30388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4386F3-2EA1-45B4-1A22-78EEF2515F92}"/>
              </a:ext>
            </a:extLst>
          </p:cNvPr>
          <p:cNvSpPr txBox="1"/>
          <p:nvPr/>
        </p:nvSpPr>
        <p:spPr>
          <a:xfrm>
            <a:off x="3563910" y="5465023"/>
            <a:ext cx="3541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1. Cartesian manipulator</a:t>
            </a:r>
          </a:p>
        </p:txBody>
      </p:sp>
    </p:spTree>
    <p:extLst>
      <p:ext uri="{BB962C8B-B14F-4D97-AF65-F5344CB8AC3E}">
        <p14:creationId xmlns:p14="http://schemas.microsoft.com/office/powerpoint/2010/main" val="108692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FBB93D-1256-38CE-79AB-15D6BFEEE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62" y="713996"/>
            <a:ext cx="3991532" cy="27150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DD6827-1C36-A7A3-CF84-75514AA41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055" y="475838"/>
            <a:ext cx="4182059" cy="29531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0CAB53-5D9D-4774-3405-C2B4C9F5D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061" y="3447574"/>
            <a:ext cx="4582164" cy="341042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C4CB8FE-9FDD-327D-1833-4460A81FCE09}"/>
              </a:ext>
            </a:extLst>
          </p:cNvPr>
          <p:cNvSpPr txBox="1"/>
          <p:nvPr/>
        </p:nvSpPr>
        <p:spPr>
          <a:xfrm>
            <a:off x="370062" y="3410426"/>
            <a:ext cx="3645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2. Cylindrical manipulator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DAE20-5382-1C50-3646-F9F7C5A1FA2F}"/>
              </a:ext>
            </a:extLst>
          </p:cNvPr>
          <p:cNvSpPr txBox="1"/>
          <p:nvPr/>
        </p:nvSpPr>
        <p:spPr>
          <a:xfrm>
            <a:off x="7450674" y="3447574"/>
            <a:ext cx="359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3. Spherical manipulator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6D01B9-4D51-E407-ED71-E8E6A87ADADB}"/>
              </a:ext>
            </a:extLst>
          </p:cNvPr>
          <p:cNvSpPr txBox="1"/>
          <p:nvPr/>
        </p:nvSpPr>
        <p:spPr>
          <a:xfrm>
            <a:off x="7397774" y="5920497"/>
            <a:ext cx="366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4. Articulated manipulator</a:t>
            </a:r>
          </a:p>
        </p:txBody>
      </p:sp>
    </p:spTree>
    <p:extLst>
      <p:ext uri="{BB962C8B-B14F-4D97-AF65-F5344CB8AC3E}">
        <p14:creationId xmlns:p14="http://schemas.microsoft.com/office/powerpoint/2010/main" val="1572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EEC5-8045-0B90-72AA-4252C1D7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4602-EA0E-9EA9-350A-DBF96619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Precision is a function of three things</a:t>
            </a:r>
          </a:p>
          <a:p>
            <a:r>
              <a:rPr lang="en-IN" dirty="0"/>
              <a:t>Spatial resolution</a:t>
            </a:r>
          </a:p>
          <a:p>
            <a:r>
              <a:rPr lang="en-IN" dirty="0"/>
              <a:t>Accuracy and </a:t>
            </a:r>
          </a:p>
          <a:p>
            <a:r>
              <a:rPr lang="en-IN" dirty="0"/>
              <a:t>Repeatability </a:t>
            </a:r>
          </a:p>
          <a:p>
            <a:pPr marL="0" indent="0">
              <a:buNone/>
            </a:pPr>
            <a:r>
              <a:rPr lang="en-IN" dirty="0"/>
              <a:t>Normally accuracy and precision</a:t>
            </a:r>
          </a:p>
          <a:p>
            <a:pPr marL="0" indent="0">
              <a:buNone/>
            </a:pPr>
            <a:r>
              <a:rPr lang="en-IN" dirty="0"/>
              <a:t>are defined as shown in the </a:t>
            </a:r>
          </a:p>
          <a:p>
            <a:pPr marL="0" indent="0">
              <a:buNone/>
            </a:pPr>
            <a:r>
              <a:rPr lang="en-IN" dirty="0"/>
              <a:t>figure aside.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FCB94-885A-A449-3DA1-5894733D5D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516086" y="329043"/>
            <a:ext cx="5159828" cy="1397726"/>
          </a:xfrm>
          <a:prstGeom prst="rect">
            <a:avLst/>
          </a:prstGeom>
        </p:spPr>
      </p:pic>
      <p:pic>
        <p:nvPicPr>
          <p:cNvPr id="1026" name="Picture 2" descr="Accuracy and Precision">
            <a:extLst>
              <a:ext uri="{FF2B5EF4-FFF2-40B4-BE49-F238E27FC236}">
                <a16:creationId xmlns:a16="http://schemas.microsoft.com/office/drawing/2014/main" id="{7F9344FD-B8C8-A4FC-A264-C089F9D8C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44" y="2307648"/>
            <a:ext cx="5801140" cy="386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D5D6A3-C710-55D4-9928-4A642A4F315F}"/>
              </a:ext>
            </a:extLst>
          </p:cNvPr>
          <p:cNvSpPr txBox="1"/>
          <p:nvPr/>
        </p:nvSpPr>
        <p:spPr>
          <a:xfrm>
            <a:off x="5915891" y="61475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https://sciencenotes.org/what-is-the-difference-between-accuracy-and-precision/</a:t>
            </a:r>
          </a:p>
        </p:txBody>
      </p:sp>
    </p:spTree>
    <p:extLst>
      <p:ext uri="{BB962C8B-B14F-4D97-AF65-F5344CB8AC3E}">
        <p14:creationId xmlns:p14="http://schemas.microsoft.com/office/powerpoint/2010/main" val="368007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96890" y="0"/>
            <a:ext cx="5159828" cy="13977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811F5D-5E18-F530-2813-7597D272EFD4}"/>
              </a:ext>
            </a:extLst>
          </p:cNvPr>
          <p:cNvSpPr txBox="1"/>
          <p:nvPr/>
        </p:nvSpPr>
        <p:spPr>
          <a:xfrm>
            <a:off x="76948" y="1397726"/>
            <a:ext cx="1203810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Spatial resolution: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It is the smallest increment of movement into which the robot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can divide its work volume. It depends upon two factors: the system’s control resolution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and the robots mechanical inaccuracy.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Control resolution is the controller’s ability to divide the total range of movement of a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particular joint into individual increment that can be addressed in the controller.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Mechanical inaccuracy is due to gear backlash, stretching of pulley cords, elastic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deflection of structural members etc.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If a robot’s control memory has 12 bit storage capacity, then its control resolution for a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sliding joint having full range of 500 mm is 500/2</a:t>
            </a:r>
            <a:r>
              <a:rPr lang="en-I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=.122mm.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This is the control resolution of one joint; a robot consists of several joints. And the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overall control resolution will be the vectorial addition of individual control resolution of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all the joints.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99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51C8-E579-1AEA-68F6-0AE0CD80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62C37-E8DA-1333-3C27-2B692314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IN" dirty="0"/>
              <a:t>In the figure aside, target point is at the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middle of the control resolution which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is the minimal increment a robot can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have. Here mechanical inaccuracy is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Ignored.	</a:t>
            </a:r>
          </a:p>
          <a:p>
            <a:pPr marL="0" indent="0">
              <a:spcBef>
                <a:spcPts val="0"/>
              </a:spcBef>
              <a:buNone/>
            </a:pPr>
            <a:endParaRPr lang="en-IN" dirty="0"/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In the bottom figure, spatial resolution with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mechanical inaccuracy is shown. Also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shown accuracy.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36AC8-23CA-D041-E649-FECD12A0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855" y="1690688"/>
            <a:ext cx="4479890" cy="2465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E4211E-60E8-586B-EA1D-77984B85AA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516086" y="176934"/>
            <a:ext cx="5159828" cy="1397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3FA4F7-0D46-DC7A-3FD6-1FC3FF8B0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201" y="4156364"/>
            <a:ext cx="4494273" cy="23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1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412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Anjan Kumar Dash</cp:lastModifiedBy>
  <cp:revision>44</cp:revision>
  <dcterms:created xsi:type="dcterms:W3CDTF">2022-03-16T09:03:34Z</dcterms:created>
  <dcterms:modified xsi:type="dcterms:W3CDTF">2023-09-04T06:46:36Z</dcterms:modified>
</cp:coreProperties>
</file>